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68" r:id="rId1"/>
    <p:sldMasterId id="2147483670" r:id="rId2"/>
    <p:sldMasterId id="2147483671" r:id="rId3"/>
    <p:sldMasterId id="2147483673" r:id="rId4"/>
  </p:sldMasterIdLst>
  <p:notesMasterIdLst>
    <p:notesMasterId r:id="rId35"/>
  </p:notesMasterIdLst>
  <p:handoutMasterIdLst>
    <p:handoutMasterId r:id="rId36"/>
  </p:handoutMasterIdLst>
  <p:sldIdLst>
    <p:sldId id="285" r:id="rId5"/>
    <p:sldId id="258" r:id="rId6"/>
    <p:sldId id="259" r:id="rId7"/>
    <p:sldId id="260" r:id="rId8"/>
    <p:sldId id="292" r:id="rId9"/>
    <p:sldId id="293" r:id="rId10"/>
    <p:sldId id="265" r:id="rId11"/>
    <p:sldId id="266" r:id="rId12"/>
    <p:sldId id="294" r:id="rId13"/>
    <p:sldId id="267" r:id="rId14"/>
    <p:sldId id="269" r:id="rId15"/>
    <p:sldId id="286" r:id="rId16"/>
    <p:sldId id="270" r:id="rId17"/>
    <p:sldId id="271" r:id="rId18"/>
    <p:sldId id="272" r:id="rId19"/>
    <p:sldId id="273" r:id="rId20"/>
    <p:sldId id="274" r:id="rId21"/>
    <p:sldId id="277" r:id="rId22"/>
    <p:sldId id="295" r:id="rId23"/>
    <p:sldId id="287" r:id="rId24"/>
    <p:sldId id="284" r:id="rId25"/>
    <p:sldId id="289" r:id="rId26"/>
    <p:sldId id="288" r:id="rId27"/>
    <p:sldId id="278" r:id="rId28"/>
    <p:sldId id="279" r:id="rId29"/>
    <p:sldId id="283" r:id="rId30"/>
    <p:sldId id="290" r:id="rId31"/>
    <p:sldId id="282" r:id="rId32"/>
    <p:sldId id="281" r:id="rId33"/>
    <p:sldId id="296" r:id="rId3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960">
          <p15:clr>
            <a:srgbClr val="A4A3A4"/>
          </p15:clr>
        </p15:guide>
        <p15:guide id="2" pos="1008">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4F84"/>
    <a:srgbClr val="8F0D57"/>
    <a:srgbClr val="8A1218"/>
    <a:srgbClr val="17118B"/>
    <a:srgbClr val="FFFFFF"/>
    <a:srgbClr val="7766DE"/>
    <a:srgbClr val="C8D5E6"/>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78366" autoAdjust="0"/>
  </p:normalViewPr>
  <p:slideViewPr>
    <p:cSldViewPr>
      <p:cViewPr varScale="1">
        <p:scale>
          <a:sx n="85" d="100"/>
          <a:sy n="85" d="100"/>
        </p:scale>
        <p:origin x="2232" y="68"/>
      </p:cViewPr>
      <p:guideLst>
        <p:guide orient="horz" pos="960"/>
        <p:guide pos="1008"/>
      </p:guideLst>
    </p:cSldViewPr>
  </p:slideViewPr>
  <p:notesTextViewPr>
    <p:cViewPr>
      <p:scale>
        <a:sx n="100" d="100"/>
        <a:sy n="100" d="100"/>
      </p:scale>
      <p:origin x="0" y="0"/>
    </p:cViewPr>
  </p:notesTextViewPr>
  <p:notesViewPr>
    <p:cSldViewPr>
      <p:cViewPr varScale="1">
        <p:scale>
          <a:sx n="57" d="100"/>
          <a:sy n="57" d="100"/>
        </p:scale>
        <p:origin x="-1116"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r>
              <a:rPr lang="en-US"/>
              <a:t>EC 346 Environmental Economics</a:t>
            </a:r>
          </a:p>
          <a:p>
            <a:pPr>
              <a:defRPr/>
            </a:pPr>
            <a:r>
              <a:rPr lang="en-US"/>
              <a:t>Dr. J. M. Thomas</a:t>
            </a:r>
          </a:p>
        </p:txBody>
      </p:sp>
      <p:sp>
        <p:nvSpPr>
          <p:cNvPr id="5017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p>
        </p:txBody>
      </p:sp>
      <p:sp>
        <p:nvSpPr>
          <p:cNvPr id="5018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p>
        </p:txBody>
      </p:sp>
      <p:sp>
        <p:nvSpPr>
          <p:cNvPr id="5018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02A370-23E4-4807-A360-F0E60DCAC3FE}" type="slidenum">
              <a:rPr lang="en-US"/>
              <a:pPr>
                <a:defRPr/>
              </a:pPr>
              <a:t>‹#›</a:t>
            </a:fld>
            <a:endParaRPr 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p>
        </p:txBody>
      </p:sp>
      <p:sp>
        <p:nvSpPr>
          <p:cNvPr id="327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27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27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p>
        </p:txBody>
      </p:sp>
      <p:sp>
        <p:nvSpPr>
          <p:cNvPr id="327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E7FA166-50F0-427F-AB07-A686AD07C397}"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ln/>
        </p:spPr>
      </p:sp>
      <p:sp>
        <p:nvSpPr>
          <p:cNvPr id="54274" name="Notes Placeholder 2"/>
          <p:cNvSpPr>
            <a:spLocks noGrp="1"/>
          </p:cNvSpPr>
          <p:nvPr>
            <p:ph type="body" idx="1"/>
          </p:nvPr>
        </p:nvSpPr>
        <p:spPr>
          <a:noFill/>
          <a:ln/>
        </p:spPr>
        <p:txBody>
          <a:bodyPr/>
          <a:lstStyle/>
          <a:p>
            <a:pPr eaLnBrk="1" hangingPunct="1"/>
            <a:r>
              <a:rPr lang="en-GB" dirty="0"/>
              <a:t>Few would debate that sustainable development is an ambitious pursuit. Fundamental to its achievement are substantive changes in how market activity is undertaken within the circular flow and in how environmental policy is drafted. The key is to modify </a:t>
            </a:r>
            <a:r>
              <a:rPr lang="en-GB" dirty="0" err="1"/>
              <a:t>behavior</a:t>
            </a:r>
            <a:r>
              <a:rPr lang="en-GB" dirty="0"/>
              <a:t> so that economic growth and environmental protection can become reinforcing rather than competing goals. Although the needed changes will take time to orchestrate, several initiatives being developed around the world are moving public and private efforts in this direction.</a:t>
            </a:r>
            <a:endParaRPr lang="en-US" dirty="0"/>
          </a:p>
        </p:txBody>
      </p:sp>
      <p:sp>
        <p:nvSpPr>
          <p:cNvPr id="54275" name="Slide Number Placeholder 3"/>
          <p:cNvSpPr>
            <a:spLocks noGrp="1"/>
          </p:cNvSpPr>
          <p:nvPr>
            <p:ph type="sldNum" sz="quarter" idx="5"/>
          </p:nvPr>
        </p:nvSpPr>
        <p:spPr>
          <a:noFill/>
        </p:spPr>
        <p:txBody>
          <a:bodyPr/>
          <a:lstStyle/>
          <a:p>
            <a:fld id="{659A2330-B50F-4B80-BB03-15C9E7D1B720}"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r>
              <a:rPr lang="en-GB" dirty="0"/>
              <a:t>Acting as a multidisciplinary framework for certain of these initiatives is the concept of industrial ecology. This framework fosters a systems approach to environmental management and recognizes the interaction of ecological systems with industrial systems. The goal is to minimize the impact of economic activity on the environment. In so doing, industrial ecology integrates economic objectives with environmental goals— precisely the motivation of sustainable development. Consequently, it advocates environmental strategies that are different from the traditional command-and-control approach. In particular, industrial ecology promotes the development of industrial ecosystems in which residuals or wastes from one manufacturing process are used as inputs in the production of another good. </a:t>
            </a:r>
          </a:p>
          <a:p>
            <a:pPr eaLnBrk="1" hangingPunct="1"/>
            <a:endParaRPr lang="en-GB" dirty="0"/>
          </a:p>
          <a:p>
            <a:pPr eaLnBrk="1" hangingPunct="1"/>
            <a:r>
              <a:rPr lang="en-GB" dirty="0"/>
              <a:t>A related and more familiar approach to achieving sustainable development is pollution prevention. As the name implies, pollution prevention refers to initiatives that reduce or eliminate wastes rather than deal with them at the end of a product cycle. These types of initiatives avoid unnecessary and costly abatement and are considered necessary to achieving sustainable growth and development. Though their underlying aims are different, pollution prevention and industrial ecology share a common view that end-of-pipe policy controls are not sufficient for achieving long-term goals. These approaches and associated programs that make them operable are the focus of this chapter. We begin with an overview of industrial ecology. To provide a relevant context, we reintroduce the materials balance model presented originally in Chapter 1. This model clearly explains the relationship between industrial activity and nature, which is at the core of industrial ecology. We then study pollution prevention—what it means in practice and how it is being supported internationally. Lastly, we explore a number of voluntary programs currently used in the United States and in other nations to operationalize these approaches and move toward sustainable development.</a:t>
            </a:r>
            <a:endParaRPr lang="en-US" dirty="0"/>
          </a:p>
        </p:txBody>
      </p:sp>
      <p:sp>
        <p:nvSpPr>
          <p:cNvPr id="56323" name="Slide Number Placeholder 3"/>
          <p:cNvSpPr>
            <a:spLocks noGrp="1"/>
          </p:cNvSpPr>
          <p:nvPr>
            <p:ph type="sldNum" sz="quarter" idx="5"/>
          </p:nvPr>
        </p:nvSpPr>
        <p:spPr>
          <a:noFill/>
        </p:spPr>
        <p:txBody>
          <a:bodyPr/>
          <a:lstStyle/>
          <a:p>
            <a:fld id="{309AEB31-9276-4B2D-9864-562B1563338B}"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ED6492AE-C7E5-455F-849D-FD71EFF98F30}"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a:ln/>
        </p:spPr>
      </p:sp>
      <p:sp>
        <p:nvSpPr>
          <p:cNvPr id="60418" name="Notes Placeholder 2"/>
          <p:cNvSpPr>
            <a:spLocks noGrp="1"/>
          </p:cNvSpPr>
          <p:nvPr>
            <p:ph type="body" idx="1"/>
          </p:nvPr>
        </p:nvSpPr>
        <p:spPr>
          <a:noFill/>
          <a:ln/>
        </p:spPr>
        <p:txBody>
          <a:bodyPr/>
          <a:lstStyle/>
          <a:p>
            <a:pPr eaLnBrk="1" hangingPunct="1"/>
            <a:r>
              <a:rPr lang="en-GB" dirty="0"/>
              <a:t>As a society, we are beginning to understand that end-of-pipe pollution controls are inadequate for achieving long-run environmental objectives. It is simply not enough to clean up the effects of pollution after the damage has been done. What this means is that we have to use a broader perspective when assessing the environmental effects of consumption and production and that firms must adopt sustainable business practices. </a:t>
            </a:r>
          </a:p>
          <a:p>
            <a:pPr eaLnBrk="1" hangingPunct="1"/>
            <a:endParaRPr lang="en-GB" dirty="0"/>
          </a:p>
          <a:p>
            <a:pPr eaLnBrk="1" hangingPunct="1"/>
            <a:r>
              <a:rPr lang="en-GB" dirty="0"/>
              <a:t>What Is Industrial Ecology?</a:t>
            </a:r>
          </a:p>
          <a:p>
            <a:pPr eaLnBrk="1" hangingPunct="1"/>
            <a:r>
              <a:rPr lang="en-GB" dirty="0"/>
              <a:t>An increasingly pervasive notion in environmental policy development is that the entire life cycle of a product, including all the materials and energy flows, ought to be considered in efforts to improve the environment. This conviction underlies an emerging discipline known as industrial ecology. Though there is no standardized definition, industrial ecology can be thought of as a multidisciplinary systems approach to the flow of materials and energy between industrial processes and the environment. It is considered a systems approach because it supports the integration of ecological systems and industrial systems. Moreover, it promotes conceptualizing the production process itself as an industrial ecosystem, which is something we will discuss later in this lecture. </a:t>
            </a:r>
          </a:p>
          <a:p>
            <a:pPr eaLnBrk="1" hangingPunct="1"/>
            <a:endParaRPr lang="en-GB" dirty="0"/>
          </a:p>
          <a:p>
            <a:pPr eaLnBrk="1" hangingPunct="1"/>
            <a:r>
              <a:rPr lang="en-GB" dirty="0"/>
              <a:t>In any case, the primary purpose of industrial ecology is to promote the use of recycled wastes from one industrial process as inputs in another. It also supports optimal materials flows, or dematerialization of output, which means efficient use of materials and energy in production. Notice that this approach to environmental protection is </a:t>
            </a:r>
            <a:r>
              <a:rPr lang="en-GB" dirty="0" err="1"/>
              <a:t>centered</a:t>
            </a:r>
            <a:r>
              <a:rPr lang="en-GB" dirty="0"/>
              <a:t> on industry and is implemented over an interdependent group of firms. For further study, visit the Smart Communities Network at the U.S. Department of Energy at www. smartcommunities.ncat.org/business/indeco.shtml or Yale University’s International Society for Industrial Ecology at www.is4ie.org/. </a:t>
            </a:r>
          </a:p>
          <a:p>
            <a:pPr eaLnBrk="1" hangingPunct="1"/>
            <a:endParaRPr lang="en-GB" dirty="0"/>
          </a:p>
          <a:p>
            <a:pPr eaLnBrk="1" hangingPunct="1"/>
            <a:r>
              <a:rPr lang="en-GB" dirty="0"/>
              <a:t>Based on its conceptual arguments, industrial ecology is intimately linked with sustainable development. In fact, some argue that industrial ecology is the means by which a society promotes sustainable development or, at the very least, that the achievement of sustainable development is its ultimate purpose. In any case, since this field deals directly with the flow of materials in an economic system, it is appropriate to examine the materials balance model in this context.</a:t>
            </a:r>
          </a:p>
          <a:p>
            <a:pPr eaLnBrk="1" hangingPunct="1"/>
            <a:endParaRPr lang="en-GB" dirty="0"/>
          </a:p>
          <a:p>
            <a:pPr eaLnBrk="1" hangingPunct="1"/>
            <a:r>
              <a:rPr lang="en-GB" dirty="0"/>
              <a:t>Revisiting the Materials Balance Model </a:t>
            </a:r>
          </a:p>
          <a:p>
            <a:pPr eaLnBrk="1" hangingPunct="1"/>
            <a:r>
              <a:rPr lang="en-GB" dirty="0"/>
              <a:t>The dynamic relationship between economic activity and nature can be better understood by positioning the circular flow model within a larger framework to generate the materials balance model. Originally introduced in Week 1, this model illustrates the link between economic activity and the natural environment—a relationship critical to achieving sustainable development. As shown in Figure 21.1, (Next slide) this relationship is defined by the flow of resources from nature to an economic system and the return flow of residuals from economic activity back to the environment. Throughout our study of environmental economics, the primary focus has been on the flow of residuals and the potential damages associated with their release to nature. Indeed, the conventional policy approach uses end-of-pipe, command-and-control instruments aimed at limiting the amount and toxicity of residuals released to the environment after they are generated. Implicit in this approach is a perception that the flow of materials through the economy is linear and open.</a:t>
            </a:r>
            <a:endParaRPr lang="en-US" dirty="0"/>
          </a:p>
        </p:txBody>
      </p:sp>
      <p:sp>
        <p:nvSpPr>
          <p:cNvPr id="60419" name="Slide Number Placeholder 3"/>
          <p:cNvSpPr>
            <a:spLocks noGrp="1"/>
          </p:cNvSpPr>
          <p:nvPr>
            <p:ph type="sldNum" sz="quarter" idx="5"/>
          </p:nvPr>
        </p:nvSpPr>
        <p:spPr>
          <a:noFill/>
        </p:spPr>
        <p:txBody>
          <a:bodyPr/>
          <a:lstStyle/>
          <a:p>
            <a:fld id="{07BDEA00-E0E1-4BD9-9051-9CB93F63308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Linear or Open Materials Flow: Cradle to Grave As the graphic in Figure 21.2 (on slide) illustrates, a linear, or open, flow of materials assumes that materials run in one direction, entering an economic system as inputs and exiting as wastes or residuals. This so-called cradle-to-grave flow emphasizes use, waste generation, and disposal, which coincides with policies aimed at abating contaminating residuals only at the end of the flow. For example, conventional clean air policy efforts control harmful residuals released into the atmosphere, such as </a:t>
            </a:r>
            <a:r>
              <a:rPr lang="en-GB" dirty="0" err="1"/>
              <a:t>sulfur</a:t>
            </a:r>
            <a:r>
              <a:rPr lang="en-GB" dirty="0"/>
              <a:t> dioxide and particulate matter. Although such policy efforts can and do improve environmental quality in the short run, they do not adequately address the long-run consequences. To understand why, think about the dynamics of the materials balance model in the context of policy initiatives on next slide.</a:t>
            </a:r>
          </a:p>
          <a:p>
            <a:endParaRPr lang="en-GB" dirty="0"/>
          </a:p>
          <a:p>
            <a:r>
              <a:rPr lang="en-GB" dirty="0"/>
              <a:t>First, nature’s capacity to convert matter and energy is limited. Although residuals can be converted to other forms that can flow back into productive use, this process is not without bound. Hence, policy decisions affecting resource use and environmental damage have implications for future generations. Look again at Figure 21.1. Government programs to promote recovery and reuse of residuals shown by the inner flows in the figure have helped delay their release but not eliminate them. </a:t>
            </a:r>
          </a:p>
          <a:p>
            <a:endParaRPr lang="en-GB" dirty="0"/>
          </a:p>
          <a:p>
            <a:r>
              <a:rPr lang="en-GB" dirty="0"/>
              <a:t>Second, end-of-pipe policy controls take the form of abatement or remediation after the damage has been done. Such methods draw resources away from other productive activities—resources that ultimately are added to the residual flow. Think about the use of raw materials and energy needed to clean up a hazardous waste site or to dredge a polluted waterway. These resources, once expended, go back into the residual flow. </a:t>
            </a:r>
          </a:p>
          <a:p>
            <a:endParaRPr lang="en-GB" dirty="0"/>
          </a:p>
          <a:p>
            <a:r>
              <a:rPr lang="en-GB" dirty="0"/>
              <a:t>Third, command-and-control initiatives generally operate at cross purposes with private market incentives and the broader social goal of economic growth. This observation points to the potential for intertemporal trade-offs between one generation and the next. The pursuit of economic development today can so harm the natural environment as to leave future generations unable to continue that progress. In the context of the materials balance model, we know that population growth and economic development increase the flow of resources into market activity and the return flow of residuals back to nature. These changes can adversely affect the well-being of future generations. On the other hand, restricting the pursuit of economic gains to protect the environment deprives today’s society as well as future generations of a higher standard of living.</a:t>
            </a:r>
          </a:p>
        </p:txBody>
      </p:sp>
      <p:sp>
        <p:nvSpPr>
          <p:cNvPr id="4" name="Slide Number Placeholder 3"/>
          <p:cNvSpPr>
            <a:spLocks noGrp="1"/>
          </p:cNvSpPr>
          <p:nvPr>
            <p:ph type="sldNum" sz="quarter" idx="5"/>
          </p:nvPr>
        </p:nvSpPr>
        <p:spPr/>
        <p:txBody>
          <a:bodyPr/>
          <a:lstStyle/>
          <a:p>
            <a:pPr>
              <a:defRPr/>
            </a:pPr>
            <a:fld id="{4E7FA166-50F0-427F-AB07-A686AD07C397}" type="slidenum">
              <a:rPr lang="en-US" smtClean="0"/>
              <a:pPr>
                <a:defRPr/>
              </a:pPr>
              <a:t>6</a:t>
            </a:fld>
            <a:endParaRPr lang="en-US" dirty="0"/>
          </a:p>
        </p:txBody>
      </p:sp>
    </p:spTree>
    <p:extLst>
      <p:ext uri="{BB962C8B-B14F-4D97-AF65-F5344CB8AC3E}">
        <p14:creationId xmlns:p14="http://schemas.microsoft.com/office/powerpoint/2010/main" val="197821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a:ln/>
        </p:spPr>
      </p:sp>
      <p:sp>
        <p:nvSpPr>
          <p:cNvPr id="64514" name="Notes Placeholder 2"/>
          <p:cNvSpPr>
            <a:spLocks noGrp="1"/>
          </p:cNvSpPr>
          <p:nvPr>
            <p:ph type="body" idx="1"/>
          </p:nvPr>
        </p:nvSpPr>
        <p:spPr>
          <a:noFill/>
          <a:ln/>
        </p:spPr>
        <p:txBody>
          <a:bodyPr/>
          <a:lstStyle/>
          <a:p>
            <a:r>
              <a:rPr lang="en-GB" dirty="0"/>
              <a:t>First, nature’s capacity to convert matter and energy is limited. Although residuals can be converted to other forms that can flow back into productive use, this process is not without bound. Hence, policy decisions affecting resource use and environmental damage have implications for future generations. Look again at Figure 21.1. Government programs to promote recovery and reuse of residuals shown by the inner flows in the figure have helped delay their release but not eliminate them. </a:t>
            </a:r>
          </a:p>
          <a:p>
            <a:endParaRPr lang="en-GB" dirty="0"/>
          </a:p>
          <a:p>
            <a:r>
              <a:rPr lang="en-GB" dirty="0"/>
              <a:t>Second, end-of-pipe policy controls take the form of abatement or remediation after the damage has been done. Such methods draw resources away from other productive activities—resources that ultimately are added to the residual flow. Think about the use of raw materials and energy needed to clean up a hazardous waste site or to dredge a polluted waterway. These resources, once expended, go back into the residual flow. </a:t>
            </a:r>
          </a:p>
          <a:p>
            <a:endParaRPr lang="en-GB" dirty="0"/>
          </a:p>
          <a:p>
            <a:r>
              <a:rPr lang="en-GB" dirty="0"/>
              <a:t>Third, command-and-control initiatives generally operate at cross purposes with private market incentives and the broader social goal of economic growth. This observation points to the potential for intertemporal trade-offs between one generation and the next. The pursuit of economic development today can so harm the natural environment as to leave future generations unable to continue that progress. In the context of the materials balance model, we know that population growth and economic development increase the flow of resources into market activity and the return flow of residuals back to nature. These changes can adversely affect the well-being of future generations. On the other hand, restricting the pursuit of economic gains to protect the environment deprives today’s society as well as future generations of a higher standard of living.</a:t>
            </a:r>
          </a:p>
          <a:p>
            <a:pPr eaLnBrk="1" hangingPunct="1"/>
            <a:endParaRPr lang="en-US" dirty="0"/>
          </a:p>
        </p:txBody>
      </p:sp>
      <p:sp>
        <p:nvSpPr>
          <p:cNvPr id="64515" name="Slide Number Placeholder 3"/>
          <p:cNvSpPr>
            <a:spLocks noGrp="1"/>
          </p:cNvSpPr>
          <p:nvPr>
            <p:ph type="sldNum" sz="quarter" idx="5"/>
          </p:nvPr>
        </p:nvSpPr>
        <p:spPr>
          <a:noFill/>
        </p:spPr>
        <p:txBody>
          <a:bodyPr/>
          <a:lstStyle/>
          <a:p>
            <a:fld id="{3AD1D45B-9BEA-43C2-A5A2-748FA863BF81}"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a:ln/>
        </p:spPr>
      </p:sp>
      <p:sp>
        <p:nvSpPr>
          <p:cNvPr id="66562" name="Notes Placeholder 2"/>
          <p:cNvSpPr>
            <a:spLocks noGrp="1"/>
          </p:cNvSpPr>
          <p:nvPr>
            <p:ph type="body" idx="1"/>
          </p:nvPr>
        </p:nvSpPr>
        <p:spPr>
          <a:noFill/>
          <a:ln/>
        </p:spPr>
        <p:txBody>
          <a:bodyPr/>
          <a:lstStyle/>
          <a:p>
            <a:pPr eaLnBrk="1" hangingPunct="1"/>
            <a:r>
              <a:rPr lang="en-GB" dirty="0"/>
              <a:t>Cyclical or Closed Materials Flow: Cradle to Cradle Part of the solution is to recognize that the flow of materials through an economy need not be linear. Instead, product design, manufacturing processes, and energy use can be modified to achieve a cyclical, or closed, flow of materials, as shown in Figure 21.3. (on next slide) Notice that this model, considered a cradle-to-cradle flow, suggests a much broader approach to environmental protection than controlling residuals after they have been generated. Waste prevention, energy and resource efficiency, and design for reuse or recycling are among the options suggested by this paradigm. In sum, the key implication of a cyclical system is that economic activity can be altered throughout the cycle of production and consumption to achieve a reduction in the associated environmental impacts.</a:t>
            </a:r>
            <a:endParaRPr lang="en-US" dirty="0"/>
          </a:p>
        </p:txBody>
      </p:sp>
      <p:sp>
        <p:nvSpPr>
          <p:cNvPr id="66563" name="Slide Number Placeholder 3"/>
          <p:cNvSpPr>
            <a:spLocks noGrp="1"/>
          </p:cNvSpPr>
          <p:nvPr>
            <p:ph type="sldNum" sz="quarter" idx="5"/>
          </p:nvPr>
        </p:nvSpPr>
        <p:spPr>
          <a:noFill/>
        </p:spPr>
        <p:txBody>
          <a:bodyPr/>
          <a:lstStyle/>
          <a:p>
            <a:fld id="{B7868C9D-04B9-4EF7-9275-52E099A9E89A}"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ln/>
        </p:spPr>
      </p:sp>
      <p:sp>
        <p:nvSpPr>
          <p:cNvPr id="69634" name="Notes Placeholder 2"/>
          <p:cNvSpPr>
            <a:spLocks noGrp="1"/>
          </p:cNvSpPr>
          <p:nvPr>
            <p:ph type="body" idx="1"/>
          </p:nvPr>
        </p:nvSpPr>
        <p:spPr>
          <a:noFill/>
          <a:ln/>
        </p:spPr>
        <p:txBody>
          <a:bodyPr/>
          <a:lstStyle/>
          <a:p>
            <a:pPr eaLnBrk="1" hangingPunct="1"/>
            <a:endParaRPr lang="en-US"/>
          </a:p>
        </p:txBody>
      </p:sp>
      <p:sp>
        <p:nvSpPr>
          <p:cNvPr id="69635" name="Slide Number Placeholder 3"/>
          <p:cNvSpPr>
            <a:spLocks noGrp="1"/>
          </p:cNvSpPr>
          <p:nvPr>
            <p:ph type="sldNum" sz="quarter" idx="5"/>
          </p:nvPr>
        </p:nvSpPr>
        <p:spPr>
          <a:noFill/>
        </p:spPr>
        <p:txBody>
          <a:bodyPr/>
          <a:lstStyle/>
          <a:p>
            <a:fld id="{DC3CB3A7-C28D-4CB8-B43A-FB245CED7E28}"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a:ln/>
        </p:spPr>
      </p:sp>
      <p:sp>
        <p:nvSpPr>
          <p:cNvPr id="71682" name="Notes Placeholder 2"/>
          <p:cNvSpPr>
            <a:spLocks noGrp="1"/>
          </p:cNvSpPr>
          <p:nvPr>
            <p:ph type="body" idx="1"/>
          </p:nvPr>
        </p:nvSpPr>
        <p:spPr>
          <a:noFill/>
          <a:ln/>
        </p:spPr>
        <p:txBody>
          <a:bodyPr/>
          <a:lstStyle/>
          <a:p>
            <a:pPr eaLnBrk="1" hangingPunct="1"/>
            <a:r>
              <a:rPr lang="en-GB" dirty="0"/>
              <a:t>Life Cycle Assessment (LCA) To put the notion of a cyclical materials flow into practice, a life cycle assessment (LCA) can be undertaken. This is an analytical tool that examines the environmental impact of a product by evaluating all stages of a product or process from raw materials extraction to final disposal. Once done, improvements can be made to lessen environmental risk. In general, a life cycle assessment has four key components:</a:t>
            </a:r>
          </a:p>
          <a:p>
            <a:pPr eaLnBrk="1" hangingPunct="1"/>
            <a:r>
              <a:rPr lang="en-GB" dirty="0"/>
              <a:t>● Goal Definition and Scoping: Describes the product or process to be assessed, the context for the assessment, and the environmental effects to be reviewed.</a:t>
            </a:r>
          </a:p>
          <a:p>
            <a:pPr eaLnBrk="1" hangingPunct="1"/>
            <a:r>
              <a:rPr lang="en-GB" dirty="0"/>
              <a:t>● Inventory Analysis: Identifies and quantifies resource usage and environmental releases.</a:t>
            </a:r>
          </a:p>
          <a:p>
            <a:pPr marL="171450" indent="-171450" eaLnBrk="1" hangingPunct="1">
              <a:buFont typeface="Arial" panose="020B0604020202020204" pitchFamily="34" charset="0"/>
              <a:buChar char="•"/>
            </a:pPr>
            <a:r>
              <a:rPr lang="en-GB" dirty="0" err="1"/>
              <a:t>mpact</a:t>
            </a:r>
            <a:r>
              <a:rPr lang="en-GB" dirty="0"/>
              <a:t> Analysis: Assesses the human and ecological effects based on the inventory analysis. </a:t>
            </a:r>
          </a:p>
          <a:p>
            <a:pPr marL="0" indent="0" eaLnBrk="1" hangingPunct="1">
              <a:buFont typeface="Arial" panose="020B0604020202020204" pitchFamily="34" charset="0"/>
              <a:buNone/>
            </a:pPr>
            <a:r>
              <a:rPr lang="en-GB" dirty="0"/>
              <a:t>● Interpretation: Evaluates the results of the inventory and impact analyses and selects the preferred product or process. </a:t>
            </a:r>
          </a:p>
          <a:p>
            <a:pPr marL="0" indent="0" eaLnBrk="1" hangingPunct="1">
              <a:buFont typeface="Arial" panose="020B0604020202020204" pitchFamily="34" charset="0"/>
              <a:buNone/>
            </a:pPr>
            <a:endParaRPr lang="en-GB" dirty="0"/>
          </a:p>
          <a:p>
            <a:pPr marL="0" indent="0" eaLnBrk="1" hangingPunct="1">
              <a:buFont typeface="Arial" panose="020B0604020202020204" pitchFamily="34" charset="0"/>
              <a:buNone/>
            </a:pPr>
            <a:r>
              <a:rPr lang="en-GB" dirty="0"/>
              <a:t>More information is available at the National Risk Management Research Laboratory’s Life Cycle Assessment (LCA) Web site at www.epa.gov/nrmrl/std/lca/lca. html. </a:t>
            </a:r>
          </a:p>
          <a:p>
            <a:pPr marL="0" indent="0" eaLnBrk="1" hangingPunct="1">
              <a:buFont typeface="Arial" panose="020B0604020202020204" pitchFamily="34" charset="0"/>
              <a:buNone/>
            </a:pPr>
            <a:endParaRPr lang="en-GB" dirty="0"/>
          </a:p>
          <a:p>
            <a:pPr marL="0" indent="0" eaLnBrk="1" hangingPunct="1">
              <a:buFont typeface="Arial" panose="020B0604020202020204" pitchFamily="34" charset="0"/>
              <a:buNone/>
            </a:pPr>
            <a:r>
              <a:rPr lang="en-GB" dirty="0"/>
              <a:t>That life cycle assessments are becoming increasingly important is evidenced by the development of databases and software to support the effort on a wide scale.3 In addition, the International Organization for Standardization (ISO) in Geneva, Switzerland, is working to formalize the methods used in this process on a global scale. In fact, a major component of the ISO 14000 standards for environmental management addresses life cycle assessment. These are voluntary international standards aimed at providing countries with a common approach to environmental issues,</a:t>
            </a:r>
            <a:endParaRPr lang="en-US" dirty="0"/>
          </a:p>
        </p:txBody>
      </p:sp>
      <p:sp>
        <p:nvSpPr>
          <p:cNvPr id="71683" name="Slide Number Placeholder 3"/>
          <p:cNvSpPr>
            <a:spLocks noGrp="1"/>
          </p:cNvSpPr>
          <p:nvPr>
            <p:ph type="sldNum" sz="quarter" idx="5"/>
          </p:nvPr>
        </p:nvSpPr>
        <p:spPr>
          <a:noFill/>
        </p:spPr>
        <p:txBody>
          <a:bodyPr/>
          <a:lstStyle/>
          <a:p>
            <a:fld id="{2E55ACC7-0404-4A4B-BEBA-B5367A72CA55}"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ln/>
        </p:spPr>
      </p:sp>
      <p:sp>
        <p:nvSpPr>
          <p:cNvPr id="73730" name="Notes Placeholder 2"/>
          <p:cNvSpPr>
            <a:spLocks noGrp="1"/>
          </p:cNvSpPr>
          <p:nvPr>
            <p:ph type="body" idx="1"/>
          </p:nvPr>
        </p:nvSpPr>
        <p:spPr>
          <a:noFill/>
          <a:ln/>
        </p:spPr>
        <p:txBody>
          <a:bodyPr/>
          <a:lstStyle/>
          <a:p>
            <a:pPr eaLnBrk="1" hangingPunct="1"/>
            <a:r>
              <a:rPr lang="en-GB" dirty="0"/>
              <a:t>The real-world outcome of implementing a closed system is the formation of an industrial ecosystem in which residuals from one or more manufacturing processes are reused as inputs for others.4 In its most fundamental form, wastes from one process, such as emissions or wastewater, are collected and then redirected to an entirely different process to produce another good or service. The transfers generally take place through a collaborative effort among different companies. Though seemingly esoteric, such eco-industrial parks, as they are also known, are becoming more commonplace and are operating or being developed in Asia, Europe, and the United States. Perhaps the most well-known example is the </a:t>
            </a:r>
            <a:r>
              <a:rPr lang="en-GB" dirty="0" err="1"/>
              <a:t>Kalundborg</a:t>
            </a:r>
            <a:r>
              <a:rPr lang="en-GB" dirty="0"/>
              <a:t> ecosystem in Denmark, discussed in Application 21.2 (page 511). </a:t>
            </a:r>
          </a:p>
          <a:p>
            <a:pPr eaLnBrk="1" hangingPunct="1"/>
            <a:endParaRPr lang="en-GB" dirty="0"/>
          </a:p>
          <a:p>
            <a:pPr eaLnBrk="1" hangingPunct="1"/>
            <a:r>
              <a:rPr lang="en-GB" dirty="0"/>
              <a:t>In Choctaw County, Mississippi, the notion of creating an industrial ecosystem became a reality during the construction of an industrial park. The idea emerged from one element of the project—a power plant that uses lignite (a low grade of coal) for fuel. Developers began to consider the environmental effects of the plant to the surrounding community. As they did, they identified manufacturing processes that could use some of the waste products created by the power facility. The result is what officials there are calling an </a:t>
            </a:r>
            <a:r>
              <a:rPr lang="en-GB" dirty="0" err="1"/>
              <a:t>ecoplex</a:t>
            </a:r>
            <a:r>
              <a:rPr lang="en-GB" dirty="0"/>
              <a:t>. Clay from the lignite mining process to fuel the power plant will be used by a brick manufacturer. The fly ash from the combustion of lignite will be used to make wallboard or to manufacture cement. And any residual heat will be used by a greenhouse nursery, which in turn will exchange its wastes with a local fish farm.</a:t>
            </a:r>
            <a:endParaRPr lang="en-US" dirty="0"/>
          </a:p>
        </p:txBody>
      </p:sp>
      <p:sp>
        <p:nvSpPr>
          <p:cNvPr id="73731" name="Slide Number Placeholder 3"/>
          <p:cNvSpPr>
            <a:spLocks noGrp="1"/>
          </p:cNvSpPr>
          <p:nvPr>
            <p:ph type="sldNum" sz="quarter" idx="5"/>
          </p:nvPr>
        </p:nvSpPr>
        <p:spPr>
          <a:noFill/>
        </p:spPr>
        <p:txBody>
          <a:bodyPr/>
          <a:lstStyle/>
          <a:p>
            <a:fld id="{E470ACFB-30C8-4433-95BB-C0F062792282}"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ln/>
        </p:spPr>
      </p:sp>
      <p:sp>
        <p:nvSpPr>
          <p:cNvPr id="75778" name="Notes Placeholder 2"/>
          <p:cNvSpPr>
            <a:spLocks noGrp="1"/>
          </p:cNvSpPr>
          <p:nvPr>
            <p:ph type="body" idx="1"/>
          </p:nvPr>
        </p:nvSpPr>
        <p:spPr>
          <a:noFill/>
          <a:ln/>
        </p:spPr>
        <p:txBody>
          <a:bodyPr/>
          <a:lstStyle/>
          <a:p>
            <a:pPr eaLnBrk="1" hangingPunct="1"/>
            <a:endParaRPr lang="en-US"/>
          </a:p>
        </p:txBody>
      </p:sp>
      <p:sp>
        <p:nvSpPr>
          <p:cNvPr id="75779" name="Slide Number Placeholder 3"/>
          <p:cNvSpPr>
            <a:spLocks noGrp="1"/>
          </p:cNvSpPr>
          <p:nvPr>
            <p:ph type="sldNum" sz="quarter" idx="5"/>
          </p:nvPr>
        </p:nvSpPr>
        <p:spPr>
          <a:noFill/>
        </p:spPr>
        <p:txBody>
          <a:bodyPr/>
          <a:lstStyle/>
          <a:p>
            <a:fld id="{89C152EB-A4F5-4A37-8085-E0912A071E49}"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p:spPr>
        <p:txBody>
          <a:bodyPr/>
          <a:lstStyle/>
          <a:p>
            <a:fld id="{500EE007-622D-417C-A497-4FCC1B3A8128}" type="slidenum">
              <a:rPr lang="en-US" smtClean="0"/>
              <a:pPr/>
              <a:t>14</a:t>
            </a:fld>
            <a:endParaRPr lang="en-US"/>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pPr eaLnBrk="1" hangingPunct="1"/>
            <a:r>
              <a:rPr lang="en-GB" dirty="0"/>
              <a:t>There is an old adage that says, “An ounce of prevention is worth a pound of cure.” This </a:t>
            </a:r>
            <a:r>
              <a:rPr lang="en-GB" dirty="0" err="1"/>
              <a:t>time-honored</a:t>
            </a:r>
            <a:r>
              <a:rPr lang="en-GB" dirty="0"/>
              <a:t> advice is now being used to help achieve sustainable development. Recent policy initiatives in nations around the world have begun to emphasize preventive measures that eliminate the release of contaminating residuals and hence avoid having to deal with the associated adverse effects after the fact.</a:t>
            </a:r>
          </a:p>
          <a:p>
            <a:pPr eaLnBrk="1" hangingPunct="1"/>
            <a:endParaRPr lang="en-GB" dirty="0"/>
          </a:p>
          <a:p>
            <a:pPr eaLnBrk="1" hangingPunct="1"/>
            <a:r>
              <a:rPr lang="en-GB" b="1" dirty="0"/>
              <a:t>What Is Pollution Prevention? </a:t>
            </a:r>
          </a:p>
          <a:p>
            <a:pPr eaLnBrk="1" hangingPunct="1"/>
            <a:r>
              <a:rPr lang="en-GB" dirty="0"/>
              <a:t>Pollution prevention, commonly referred to as P2, is a long-term approach aimed at reducing either the amount or the toxicity of residuals released to the environment. Operationally, it refers to practices that reduce or eliminate wastes or residuals at their source. Based on this definition, pollution prevention promotes a shift from end-of-pipe controls to front-end reduction strategies. Effectively, this implies that residual generation is a strategic variable and not a given to be dealt with after the fact. In the context of the materials balance model, preventive strategies change how economic activity is undertaken so that less contaminating residuals are released to nature. To further investigate P2, visit www.epa.gov/p2/. </a:t>
            </a:r>
          </a:p>
          <a:p>
            <a:pPr eaLnBrk="1" hangingPunct="1"/>
            <a:endParaRPr lang="en-GB" dirty="0"/>
          </a:p>
          <a:p>
            <a:pPr eaLnBrk="1" hangingPunct="1"/>
            <a:r>
              <a:rPr lang="en-GB" dirty="0"/>
              <a:t>In the United States, the policy shift toward preventing pollution rather than controlling it represented a complete reorientation of how the country would deal with environmental degradation. Having responded to highly visible and serious pollution problems in the 1970s with standards and other regulations, policy makers recognized the need for preventive approaches in the 1980s, as they observed more pervasive and indirect pollution sources</a:t>
            </a:r>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a:ln/>
        </p:spPr>
      </p:sp>
      <p:sp>
        <p:nvSpPr>
          <p:cNvPr id="79874" name="Notes Placeholder 2"/>
          <p:cNvSpPr>
            <a:spLocks noGrp="1"/>
          </p:cNvSpPr>
          <p:nvPr>
            <p:ph type="body" idx="1"/>
          </p:nvPr>
        </p:nvSpPr>
        <p:spPr>
          <a:noFill/>
          <a:ln/>
        </p:spPr>
        <p:txBody>
          <a:bodyPr/>
          <a:lstStyle/>
          <a:p>
            <a:pPr eaLnBrk="1" hangingPunct="1"/>
            <a:r>
              <a:rPr lang="en-GB" dirty="0"/>
              <a:t>Comparing Pollution Prevention to Industrial Ecology What pollution prevention and industrial ecology have in common is their support for a sustainable solution, using something other than end-of-pipe controls. In that sense, both views adopt the cyclical flow of materials, and both employ life cycle assessment (LCA) as an important tool to guide solutions. For these reasons, there is a real temptation to position P2 under the broad umbrella of industrial ecology. In fact, some research papers do exactly this, or even use the two concepts interchangeably. However, although comparisons are made difficult by the lack of standardized definitions for each, there are some clear differences between the two concepts. </a:t>
            </a:r>
          </a:p>
          <a:p>
            <a:pPr eaLnBrk="1" hangingPunct="1"/>
            <a:endParaRPr lang="en-GB" dirty="0"/>
          </a:p>
          <a:p>
            <a:pPr eaLnBrk="1" hangingPunct="1"/>
            <a:r>
              <a:rPr lang="en-GB" dirty="0"/>
              <a:t>In a very illuminating and readable paper on the subject, Oldenburg and Geiser (1997) offer the following observations. First and probably foremost, P2 promotes risk reduction through minimizing or eliminating wastes, while industrial ecology argues in </a:t>
            </a:r>
            <a:r>
              <a:rPr lang="en-GB" dirty="0" err="1"/>
              <a:t>favor</a:t>
            </a:r>
            <a:r>
              <a:rPr lang="en-GB" dirty="0"/>
              <a:t> of using wastes as inputs in other production processes. In this same regard, P2 solutions are aimed mainly at the single firm (though other sectors participate), while industrial ecology is aimed at a network of businesses. This also means, from a benefit cost perspective, that the potential gains of industrial ecology have to be shared. Second, and not entirely unrelated to the first, recycling is not viewed as a preventive solution, while it essentially is the solution in industrial ecology. Third, P2 proposals generally assume some direction or oversight by government, while proponents of industrial ecosystems tend not to mention government intervention. And fourth, P2 considers efficiency as a potential tool to achieve its objectives, while industrial ecology tends to view efficiency of resource use and materials flows as an end in itself.</a:t>
            </a:r>
            <a:endParaRPr lang="en-US" dirty="0"/>
          </a:p>
        </p:txBody>
      </p:sp>
      <p:sp>
        <p:nvSpPr>
          <p:cNvPr id="79875" name="Slide Number Placeholder 3"/>
          <p:cNvSpPr>
            <a:spLocks noGrp="1"/>
          </p:cNvSpPr>
          <p:nvPr>
            <p:ph type="sldNum" sz="quarter" idx="5"/>
          </p:nvPr>
        </p:nvSpPr>
        <p:spPr>
          <a:noFill/>
        </p:spPr>
        <p:txBody>
          <a:bodyPr/>
          <a:lstStyle/>
          <a:p>
            <a:fld id="{5A5B1705-7223-44E0-AE1B-CED440C93800}" type="slidenum">
              <a:rPr lang="en-US" smtClean="0"/>
              <a:pPr/>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p:cNvSpPr>
          <p:nvPr>
            <p:ph type="sldImg"/>
          </p:nvPr>
        </p:nvSpPr>
        <p:spPr>
          <a:ln/>
        </p:spPr>
      </p:sp>
      <p:sp>
        <p:nvSpPr>
          <p:cNvPr id="81922" name="Notes Placeholder 2"/>
          <p:cNvSpPr>
            <a:spLocks noGrp="1"/>
          </p:cNvSpPr>
          <p:nvPr>
            <p:ph type="body" idx="1"/>
          </p:nvPr>
        </p:nvSpPr>
        <p:spPr>
          <a:noFill/>
          <a:ln/>
        </p:spPr>
        <p:txBody>
          <a:bodyPr/>
          <a:lstStyle/>
          <a:p>
            <a:pPr eaLnBrk="1" hangingPunct="1"/>
            <a:r>
              <a:rPr lang="en-GB" dirty="0"/>
              <a:t>P2 Objectives and Strategies While pollution prevention promotes the reduction of residuals or wastes generated by all segments of society, its emphasis has been on the industrial sector—the major source of hazardous pollution. In that regard, there are two major preventive objectives for industry. One of these is source reduction, which refers to preventive strategies aimed at reducing the quantity of any hazardous substance, pollutant, or contaminant released into the environment at the point of generation. The other objective is toxic chemical use substitution, which is the practice of using less harmful chemicals in place of more hazardous substances.</a:t>
            </a:r>
          </a:p>
          <a:p>
            <a:pPr eaLnBrk="1" hangingPunct="1"/>
            <a:endParaRPr lang="en-GB" dirty="0"/>
          </a:p>
          <a:p>
            <a:pPr eaLnBrk="1" hangingPunct="1"/>
            <a:r>
              <a:rPr lang="en-GB" dirty="0"/>
              <a:t>In the United States, these major objectives are implemented in part through the Environmental Protection Agency’s (EPA) Pollution Prevention (P2) Program. In fact, in its five-year (2010–2014) strategic plan, the overall mission of the program is given as follows: </a:t>
            </a:r>
          </a:p>
          <a:p>
            <a:pPr eaLnBrk="1" hangingPunct="1"/>
            <a:endParaRPr lang="en-GB" dirty="0"/>
          </a:p>
          <a:p>
            <a:pPr eaLnBrk="1" hangingPunct="1"/>
            <a:r>
              <a:rPr lang="en-GB" dirty="0"/>
              <a:t>… to prevent pollution at the source, promote the use of greener substances, and conserve natural resources, which are critical steps towards achieving a sustainable society. </a:t>
            </a:r>
          </a:p>
          <a:p>
            <a:pPr eaLnBrk="1" hangingPunct="1"/>
            <a:endParaRPr lang="en-GB" dirty="0"/>
          </a:p>
          <a:p>
            <a:pPr eaLnBrk="1" hangingPunct="1"/>
            <a:r>
              <a:rPr lang="en-GB" dirty="0"/>
              <a:t>As part of the five-year strategic plan, five goals are identified for the program with specific measurements to monitor progress. These are stated below: </a:t>
            </a:r>
          </a:p>
          <a:p>
            <a:pPr marL="228600" indent="-228600" eaLnBrk="1" hangingPunct="1">
              <a:buAutoNum type="arabicPeriod"/>
            </a:pPr>
            <a:r>
              <a:rPr lang="en-GB" dirty="0"/>
              <a:t>Reduce the generation of greenhouse gas (GHG) emissions to mitigate climate change. Measure: Millions of metric tons of carbon dioxide equivalent reduced </a:t>
            </a:r>
          </a:p>
          <a:p>
            <a:pPr marL="228600" indent="-228600" eaLnBrk="1" hangingPunct="1">
              <a:buAutoNum type="arabicPeriod"/>
            </a:pPr>
            <a:r>
              <a:rPr lang="en-GB" dirty="0"/>
              <a:t> Reduce the manufacture and use of hazardous materials to improve human and ecological health. Measure: Pounds of hazardous materials reduced</a:t>
            </a:r>
          </a:p>
          <a:p>
            <a:pPr marL="228600" indent="-228600" eaLnBrk="1" hangingPunct="1">
              <a:buAutoNum type="arabicPeriod"/>
            </a:pPr>
            <a:r>
              <a:rPr lang="en-GB" dirty="0"/>
              <a:t>Reduce the use of water and conserve other natural resources to protect ecosystems. Measure: Gallons of water reduced</a:t>
            </a:r>
          </a:p>
          <a:p>
            <a:pPr marL="228600" indent="-228600" eaLnBrk="1" hangingPunct="1">
              <a:buAutoNum type="arabicPeriod"/>
            </a:pPr>
            <a:r>
              <a:rPr lang="en-GB" dirty="0"/>
              <a:t>Create business efficiencies that derive economic benefits and improve environmental performance. Measure: Dollars saved</a:t>
            </a:r>
          </a:p>
          <a:p>
            <a:pPr marL="228600" indent="-228600" eaLnBrk="1" hangingPunct="1">
              <a:buAutoNum type="arabicPeriod"/>
            </a:pPr>
            <a:r>
              <a:rPr lang="en-GB" dirty="0"/>
              <a:t>Institutionalize and integrate pollution prevention practices through government services, policies, and initiatives. Measure: Adoption of P2 approaches</a:t>
            </a:r>
          </a:p>
          <a:p>
            <a:pPr marL="0" indent="0" eaLnBrk="1" hangingPunct="1">
              <a:buNone/>
            </a:pPr>
            <a:endParaRPr lang="en-GB" dirty="0"/>
          </a:p>
          <a:p>
            <a:pPr marL="0" indent="0" eaLnBrk="1" hangingPunct="1">
              <a:buNone/>
            </a:pPr>
            <a:r>
              <a:rPr lang="en-GB" dirty="0"/>
              <a:t>Interestingly, the plan also identifies strategies to achieve these goals that are tailored to five sector areas in the economy: chemicals and manufacturing; hospitality; electronics; building and construction; and municipalities and institutions. These market sectors were chosen because of their effect on the environment and the expectation of significant environmental gains from using pollution prevention and source reduction initiatives.</a:t>
            </a:r>
            <a:endParaRPr lang="en-US" dirty="0"/>
          </a:p>
        </p:txBody>
      </p:sp>
      <p:sp>
        <p:nvSpPr>
          <p:cNvPr id="81923" name="Slide Number Placeholder 3"/>
          <p:cNvSpPr>
            <a:spLocks noGrp="1"/>
          </p:cNvSpPr>
          <p:nvPr>
            <p:ph type="sldNum" sz="quarter" idx="5"/>
          </p:nvPr>
        </p:nvSpPr>
        <p:spPr>
          <a:noFill/>
        </p:spPr>
        <p:txBody>
          <a:bodyPr/>
          <a:lstStyle/>
          <a:p>
            <a:fld id="{635F08C0-0BF4-4B51-9318-4CD049777D83}" type="slidenum">
              <a:rPr lang="en-US" smtClean="0"/>
              <a:pPr/>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a:ln/>
        </p:spPr>
      </p:sp>
      <p:sp>
        <p:nvSpPr>
          <p:cNvPr id="83970" name="Notes Placeholder 2"/>
          <p:cNvSpPr>
            <a:spLocks noGrp="1"/>
          </p:cNvSpPr>
          <p:nvPr>
            <p:ph type="body" idx="1"/>
          </p:nvPr>
        </p:nvSpPr>
        <p:spPr>
          <a:noFill/>
          <a:ln/>
        </p:spPr>
        <p:txBody>
          <a:bodyPr/>
          <a:lstStyle/>
          <a:p>
            <a:pPr eaLnBrk="1" hangingPunct="1"/>
            <a:r>
              <a:rPr lang="en-GB" dirty="0"/>
              <a:t>Domestic and International Legislation United States P2 Legislation Beginning with the National Environmental Policy Act (NEPA) of 1969, the United States has integrated pollution prevention into federal environmental legislation. One of the express purposes of NEPA is to encourage any efforts aimed at preventing environmental damage.</a:t>
            </a:r>
          </a:p>
          <a:p>
            <a:pPr eaLnBrk="1" hangingPunct="1"/>
            <a:endParaRPr lang="en-GB" dirty="0"/>
          </a:p>
          <a:p>
            <a:pPr eaLnBrk="1" hangingPunct="1"/>
            <a:r>
              <a:rPr lang="en-GB" dirty="0"/>
              <a:t>To make pollution prevention an integral part of U.S. policy, Congress passed the Pollution Prevention Act of 1990 (accessible online at www.epa.gov/oppt/p2home/ pubs/p2policy/act1990.htm). Its provisions outline the priorities for national environmental policy as follows:</a:t>
            </a:r>
          </a:p>
          <a:p>
            <a:pPr eaLnBrk="1" hangingPunct="1"/>
            <a:endParaRPr lang="en-GB" dirty="0"/>
          </a:p>
          <a:p>
            <a:pPr eaLnBrk="1" hangingPunct="1"/>
            <a:r>
              <a:rPr lang="en-GB" dirty="0"/>
              <a:t>The Congress hereby declares it to be the national policy of the United States that </a:t>
            </a:r>
          </a:p>
          <a:p>
            <a:pPr eaLnBrk="1" hangingPunct="1"/>
            <a:r>
              <a:rPr lang="en-GB" dirty="0"/>
              <a:t>● pollution should be prevented or reduced at the source whenever feasible; </a:t>
            </a:r>
          </a:p>
          <a:p>
            <a:pPr eaLnBrk="1" hangingPunct="1"/>
            <a:r>
              <a:rPr lang="en-GB" dirty="0"/>
              <a:t>● pollution that cannot be prevented should be recycled in an environmentally safe manner, whenever feasible; </a:t>
            </a:r>
          </a:p>
          <a:p>
            <a:pPr eaLnBrk="1" hangingPunct="1"/>
            <a:r>
              <a:rPr lang="en-GB" dirty="0"/>
              <a:t>● pollution that cannot be prevented or recycled should be treated in an environmentally safe manner whenever feasible; and </a:t>
            </a:r>
          </a:p>
          <a:p>
            <a:pPr eaLnBrk="1" hangingPunct="1"/>
            <a:r>
              <a:rPr lang="en-GB" dirty="0"/>
              <a:t>● disposal or other release into the environment should be employed only as a last resort and should be conducted in an environmentally safe manner.</a:t>
            </a:r>
          </a:p>
          <a:p>
            <a:pPr eaLnBrk="1" hangingPunct="1"/>
            <a:endParaRPr lang="en-GB" dirty="0"/>
          </a:p>
          <a:p>
            <a:pPr eaLnBrk="1" hangingPunct="1"/>
            <a:r>
              <a:rPr lang="en-GB" dirty="0"/>
              <a:t>Notice that this legislation explicitly ranks pollution prevention as the primary objective, with management of residuals as a secondary goal to be achieved through recycling, treatment, and disposal—in that order. This hierarchy is depicted in Figure 21.4. (next slide) The reference in the law to recycling as a secondary objective has been the source of some controversy, since some have inferred from this that recycling is a solution supported by pollution prevention. However, since recycling only postpones waste disposal, it is not a true preventive solution. </a:t>
            </a:r>
          </a:p>
          <a:p>
            <a:pPr eaLnBrk="1" hangingPunct="1"/>
            <a:endParaRPr lang="en-GB" dirty="0"/>
          </a:p>
          <a:p>
            <a:pPr eaLnBrk="1" hangingPunct="1"/>
            <a:r>
              <a:rPr lang="en-GB" dirty="0"/>
              <a:t>P2 objectives also are supported by other U.S. policies. For example, source reduction is explicitly listed as the first priority in the EPA’s integrated waste management system that guides states’ solid waste programs. Also, the Federal Insecticide, Fungicide, and Rodenticide Act (FIFRA) promotes toxic chemical use substitution by empowering the EPA to cancel or restrict the use of any pesticide found to pose an unreasonable risk. And similar rulings are given in the Toxic Substances Control Act (TSCA) for </a:t>
            </a:r>
            <a:r>
              <a:rPr lang="en-GB" dirty="0" err="1"/>
              <a:t>nonpesticide</a:t>
            </a:r>
            <a:r>
              <a:rPr lang="en-GB" dirty="0"/>
              <a:t> chemicals. Lastly, Executive Order 13514 signed by President Obama in 2009 establishes sustainability objectives for all federal agencies. Among these goals are to improve water efficiency by 26 percent by 2020, to achieve 50 percent waste diversion and recycling by 2015, and to decrease by 30 percent petroleum use in vehicle fleets by 2020.</a:t>
            </a:r>
          </a:p>
          <a:p>
            <a:pPr eaLnBrk="1" hangingPunct="1"/>
            <a:endParaRPr lang="en-GB" dirty="0"/>
          </a:p>
          <a:p>
            <a:pPr eaLnBrk="1" hangingPunct="1"/>
            <a:endParaRPr lang="en-GB" dirty="0"/>
          </a:p>
          <a:p>
            <a:pPr eaLnBrk="1" hangingPunct="1"/>
            <a:r>
              <a:rPr lang="en-GB" dirty="0"/>
              <a:t>International P2 Legislation</a:t>
            </a:r>
          </a:p>
          <a:p>
            <a:pPr eaLnBrk="1" hangingPunct="1"/>
            <a:r>
              <a:rPr lang="en-GB" dirty="0"/>
              <a:t>National laws promoting pollution prevention are becoming more prevalent in countries around the world. A few examples will illustrate. </a:t>
            </a:r>
          </a:p>
          <a:p>
            <a:pPr eaLnBrk="1" hangingPunct="1"/>
            <a:endParaRPr lang="en-GB" dirty="0"/>
          </a:p>
          <a:p>
            <a:pPr eaLnBrk="1" hangingPunct="1"/>
            <a:r>
              <a:rPr lang="en-GB" dirty="0"/>
              <a:t>The European Union (EU) has developed a set of permitting rules called the Integrated Pollution Prevention and Control (IPPC) Directive 2008/1/EC, which calls for the use of pollution prevention by new and existing agricultural and industrial sources. This set of rules, which replaces the IPPC Directive of 1996, is implemented by outlining mandatory environmental conditions that must be met in order for a permit to be issued. Among these is to use appropriate pollution prevention, to prevent large-scale pollution, and to efficiently use energy.</a:t>
            </a:r>
          </a:p>
          <a:p>
            <a:pPr eaLnBrk="1" hangingPunct="1"/>
            <a:endParaRPr lang="en-GB" dirty="0"/>
          </a:p>
          <a:p>
            <a:pPr eaLnBrk="1" hangingPunct="1"/>
            <a:r>
              <a:rPr lang="en-GB" dirty="0"/>
              <a:t>In Canada, the Canadian Environmental Protection Act (CEPA) of 1999 is considered to be a major legislative act and one of the primary ways in which the Canadian government achieves pollution prevention and sustainable development. CEPA’s preamble specifically states: </a:t>
            </a:r>
          </a:p>
          <a:p>
            <a:pPr eaLnBrk="1" hangingPunct="1"/>
            <a:r>
              <a:rPr lang="en-GB" dirty="0"/>
              <a:t>	Whereas the Government of Canada is committed to implementing pollution prevention as a national goal and as the priority approach to environmental protection … </a:t>
            </a:r>
          </a:p>
          <a:p>
            <a:pPr eaLnBrk="1" hangingPunct="1"/>
            <a:endParaRPr lang="en-GB" dirty="0"/>
          </a:p>
          <a:p>
            <a:pPr eaLnBrk="1" hangingPunct="1"/>
            <a:r>
              <a:rPr lang="en-GB" dirty="0"/>
              <a:t>The law also gives the Minister of the Environment additional authority to move toward sustainable development and to require pollution prevention plans from certain facilities. Also authorized in the law is the establishment of a national pollution prevention clearinghouse. In addition to sustainable development and pollution prevention, the guiding principles of CEPA 1999 include virtual elimination of persistent and </a:t>
            </a:r>
            <a:r>
              <a:rPr lang="en-GB" dirty="0" err="1"/>
              <a:t>bioaccumulative</a:t>
            </a:r>
            <a:r>
              <a:rPr lang="en-GB" dirty="0"/>
              <a:t> substances, use of an ecosystem approach, and the polluter-pays principle.</a:t>
            </a:r>
          </a:p>
          <a:p>
            <a:pPr eaLnBrk="1" hangingPunct="1"/>
            <a:endParaRPr lang="en-GB" dirty="0"/>
          </a:p>
          <a:p>
            <a:pPr eaLnBrk="1" hangingPunct="1"/>
            <a:r>
              <a:rPr lang="en-GB" dirty="0"/>
              <a:t>Australia developed a National Strategy for Ecologically Sustainable Development (ESD), which outlines a framework for the promotion of ESD throughout the country. Included is a discussion of waste minimization and management in which the stated challenge specifically refers to avoiding hazardous waste generation. Australia also has adopted the preventive strategy of cleaner production, as defined by the United Nations Environment Programme (UNEP). Included in Australia’s rationale for adopting cleaner production is what it terms a preventive approach, in which it argues:</a:t>
            </a:r>
          </a:p>
          <a:p>
            <a:pPr eaLnBrk="1" hangingPunct="1"/>
            <a:endParaRPr lang="en-GB" dirty="0"/>
          </a:p>
          <a:p>
            <a:pPr eaLnBrk="1" hangingPunct="1"/>
            <a:r>
              <a:rPr lang="en-GB" i="1" dirty="0"/>
              <a:t>It is cheaper and more effective to prevent environmental damage than attempt to manage or fix it. Prevention requires going upstream in the production process to prevent the source of the problem instead of attempting damage control downstream.</a:t>
            </a:r>
          </a:p>
          <a:p>
            <a:pPr eaLnBrk="1" hangingPunct="1"/>
            <a:endParaRPr lang="en-GB" dirty="0"/>
          </a:p>
          <a:p>
            <a:pPr eaLnBrk="1" hangingPunct="1"/>
            <a:r>
              <a:rPr lang="en-GB" dirty="0"/>
              <a:t>Similarly, China has launched a number of initiatives aimed at making cleaner production among the nation’s key strategies to achieve sustainable development. Chief among these initiatives is its Cleaner Production Promotion Law, which was approved in 2002 and took effect on January 1, 2003. In addition to supporting cleaner production, this legislation promotes higher utilization rate of resources, reducing and avoiding pollution generation, and sustainable development.</a:t>
            </a:r>
          </a:p>
          <a:p>
            <a:pPr eaLnBrk="1" hangingPunct="1"/>
            <a:endParaRPr lang="en-GB" dirty="0"/>
          </a:p>
          <a:p>
            <a:pPr eaLnBrk="1" hangingPunct="1"/>
            <a:r>
              <a:rPr lang="en-GB" dirty="0"/>
              <a:t> Lastly, on a more aggregate level, a recent United Nations report asserts that decreases in SO2 emissions in Europe and North America are due in part to pollution prevention strategies, such as fuel switching and coal washing.16 Such outcomes likely reflect an observed shift in overall approach to environmental policy. For example, environmental policy across the EU moved from an end-of-pipe control approach in the 1980s to a more integrated approach in the 1990s, comprising both control and pollution prevention initiatives, and ultimately to a focus on prevention today</a:t>
            </a:r>
            <a:endParaRPr lang="en-US" dirty="0"/>
          </a:p>
        </p:txBody>
      </p:sp>
      <p:sp>
        <p:nvSpPr>
          <p:cNvPr id="83971" name="Slide Number Placeholder 3"/>
          <p:cNvSpPr>
            <a:spLocks noGrp="1"/>
          </p:cNvSpPr>
          <p:nvPr>
            <p:ph type="sldNum" sz="quarter" idx="5"/>
          </p:nvPr>
        </p:nvSpPr>
        <p:spPr>
          <a:noFill/>
        </p:spPr>
        <p:txBody>
          <a:bodyPr/>
          <a:lstStyle/>
          <a:p>
            <a:fld id="{A967466C-FC41-4413-90C8-CA3685EA7E62}"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a:ln/>
        </p:spPr>
      </p:sp>
      <p:sp>
        <p:nvSpPr>
          <p:cNvPr id="86018" name="Notes Placeholder 2"/>
          <p:cNvSpPr>
            <a:spLocks noGrp="1"/>
          </p:cNvSpPr>
          <p:nvPr>
            <p:ph type="body" idx="1"/>
          </p:nvPr>
        </p:nvSpPr>
        <p:spPr>
          <a:noFill/>
          <a:ln/>
        </p:spPr>
        <p:txBody>
          <a:bodyPr/>
          <a:lstStyle/>
          <a:p>
            <a:pPr eaLnBrk="1" hangingPunct="1"/>
            <a:endParaRPr lang="en-US"/>
          </a:p>
        </p:txBody>
      </p:sp>
      <p:sp>
        <p:nvSpPr>
          <p:cNvPr id="86019" name="Slide Number Placeholder 3"/>
          <p:cNvSpPr>
            <a:spLocks noGrp="1"/>
          </p:cNvSpPr>
          <p:nvPr>
            <p:ph type="sldNum" sz="quarter" idx="5"/>
          </p:nvPr>
        </p:nvSpPr>
        <p:spPr>
          <a:noFill/>
        </p:spPr>
        <p:txBody>
          <a:bodyPr/>
          <a:lstStyle/>
          <a:p>
            <a:fld id="{085CC23C-7758-4134-BAF1-6E47F22F8819}" type="slidenum">
              <a:rPr lang="en-US" smtClean="0"/>
              <a:pPr/>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Corporate P2 and Sustainability Initiatives </a:t>
            </a:r>
          </a:p>
          <a:p>
            <a:r>
              <a:rPr lang="en-GB" dirty="0"/>
              <a:t>Recognizing the cost implications of environmental laws and observing the trend toward pollution prevention, some forward-thinking firms have responded in a progressive manner rather than simply complying with new mandates. Although many business firms, from small proprietorships to Fortune 100 companies, are actively engaged in environmentalism and pollution prevention, a few stand out as being true pioneers of integrating environmental concerns into their corporate objectives. </a:t>
            </a:r>
          </a:p>
          <a:p>
            <a:endParaRPr lang="en-GB" dirty="0"/>
          </a:p>
          <a:p>
            <a:r>
              <a:rPr lang="en-GB" b="1" dirty="0"/>
              <a:t>3M Company</a:t>
            </a:r>
          </a:p>
          <a:p>
            <a:r>
              <a:rPr lang="en-GB" dirty="0"/>
              <a:t>Distinguished as one of the first U.S. companies to adopt a preventive approach, 3M Company launched its Pollution Prevention Pays (3P) Program over 35 years ago. The innovative plan relies on voluntary participation from its employees to find opportunities to reduce pollution while maintaining or improving financial performance. Over the course of the company’s 3P Program, thousands of separate projects have been launched around the world—some 8,600 since 1975. According to corporate officials, the payoffs from these efforts have been substantial. Since the inception of the 3P Program in 1975 through 2011, over 3 billion pounds of pollution have been prevented, and cost savings attributable to the company’s preventive initiatives total nearly $1.4 billion. </a:t>
            </a:r>
          </a:p>
          <a:p>
            <a:endParaRPr lang="en-GB" dirty="0"/>
          </a:p>
          <a:p>
            <a:r>
              <a:rPr lang="en-GB" dirty="0"/>
              <a:t>Today, the company pursues its sustainability objectives using a series of strategies, including an Environmental Health and Safety (EHS) Management System adopted in 2001, which uses a holistic approach to identifying problems and solutions, and Life Cycle Management (LCM), which requires a review of all new and existing 3M products. The firm also requires ISO 14001 certification for all its manufacturing facilities that operate transnationally.</a:t>
            </a:r>
          </a:p>
          <a:p>
            <a:endParaRPr lang="en-GB" dirty="0"/>
          </a:p>
          <a:p>
            <a:r>
              <a:rPr lang="en-GB" dirty="0"/>
              <a:t>Not surprisingly, 3M has been recognized for its environmental and sustainability achievements as the recipient of numerous awards. Among these are the National Wildlife Federation’s Environmental Achievement Award in 1989, the U.S. EPA’s Stratospheric Ozone Protection Award in 1991, the U.S. EPA Climate Protection Award in 2005, and the 2005 Most Valuable Pollution Prevention Award from the National Pollution Prevention Roundtable.</a:t>
            </a:r>
          </a:p>
          <a:p>
            <a:endParaRPr lang="en-GB" dirty="0"/>
          </a:p>
          <a:p>
            <a:r>
              <a:rPr lang="en-GB" dirty="0"/>
              <a:t>In 2011, 3M set specific objectives to reduce its environmental footprint. These include reducing its volatile air emissions by 15 percent relative to 2010, reducing its waste generation by 10 percent compared to 2010, and improving its energy efficiency by 25 percent from 2005, by 2015. To learn more about 3M’s sustainability programs, visit http://solutions.3m.com/wps/portal/3M/en_US/3M-Sustainability/Global/.</a:t>
            </a:r>
          </a:p>
          <a:p>
            <a:endParaRPr lang="en-GB" dirty="0"/>
          </a:p>
          <a:p>
            <a:r>
              <a:rPr lang="en-GB" dirty="0"/>
              <a:t>McDonald’s Corporation</a:t>
            </a:r>
          </a:p>
          <a:p>
            <a:r>
              <a:rPr lang="en-GB" dirty="0"/>
              <a:t>One of the hallmarks of McDonald’s commitment to pollution prevention is its </a:t>
            </a:r>
            <a:r>
              <a:rPr lang="en-GB" dirty="0" err="1"/>
              <a:t>longterm</a:t>
            </a:r>
            <a:r>
              <a:rPr lang="en-GB" dirty="0"/>
              <a:t> relationship with the Environmental </a:t>
            </a:r>
            <a:r>
              <a:rPr lang="en-GB" dirty="0" err="1"/>
              <a:t>Defense</a:t>
            </a:r>
            <a:r>
              <a:rPr lang="en-GB" dirty="0"/>
              <a:t> Fund (EDF). Formed in 1990, this was the first alliance between a Fortune 500 firm and an environmental group. In that sense, this was an innovative partnership that would set the stage for similar efforts to follow. The new collaborative formed a Waste Reduction Task Force, which in turn developed a Waste Reduction Action Plan (WRAP) that eventually grew to over 40 initiatives to reduce waste and recycle. In addition, the task force formulated a corporate environmental policy and integrated waste reduction efforts throughout McDonald’s organization. </a:t>
            </a:r>
          </a:p>
          <a:p>
            <a:endParaRPr lang="en-GB" dirty="0"/>
          </a:p>
          <a:p>
            <a:r>
              <a:rPr lang="en-GB" dirty="0"/>
              <a:t>Although most strategies implemented recycling efforts through the </a:t>
            </a:r>
            <a:r>
              <a:rPr lang="en-GB" dirty="0" err="1"/>
              <a:t>McRecycle</a:t>
            </a:r>
            <a:r>
              <a:rPr lang="en-GB" dirty="0"/>
              <a:t> USA initiative, the task force also devised pollution prevention plans. Most were aimed at reducing McDonald’s product packaging, accomplished in large part by reducing the thickness of cups, napkins, trashcan liners, and carry-out bags. As a result of these efforts, McDonald’s decreased its packaging wastes by 150,000 tons over the 1990–1999 period. </a:t>
            </a:r>
          </a:p>
          <a:p>
            <a:endParaRPr lang="en-GB" dirty="0"/>
          </a:p>
          <a:p>
            <a:r>
              <a:rPr lang="en-GB" dirty="0"/>
              <a:t>Today, McDonald’s continues its decades-long commitment to the environment and other socially responsible pursuits. One way this commitment is implemented is through its Eco-Filter packaging scorecard used to assess packaging changes, based on factors such as weight and recycled content. Another is through its management of a system of suppliers, which are held to the same high standards for product quality, safety, sustainability, and efficiency that are met by McDonald’s. Taken together, the entire supply chain along with McDonald’s are dedicated to what are called the “Three E’s of Responsibility: Ethical Responsibility, Environmental Responsibility, and Economic Responsibility.” For example, as part of the company’s Sustainable Fisheries Program, McDonald’s has established standards that govern the wild-caught fish it purchases, halting purchases from suppliers not meeting those standards until appropriate changes are made. </a:t>
            </a:r>
          </a:p>
          <a:p>
            <a:endParaRPr lang="en-GB" dirty="0"/>
          </a:p>
          <a:p>
            <a:r>
              <a:rPr lang="en-GB" dirty="0"/>
              <a:t>Furthering its efforts to be environmentally responsible, the firm is dedicated to reducing energy and water use and to generating less waste. Presently, about 80 percent of the packaging used in its nine largest markets is manufactured from renewable raw materials, i.e., paper or wood-</a:t>
            </a:r>
            <a:r>
              <a:rPr lang="en-GB" dirty="0" err="1"/>
              <a:t>fiber</a:t>
            </a:r>
            <a:r>
              <a:rPr lang="en-GB" dirty="0"/>
              <a:t>, and almost 30 percent of its packaging comes from recycled materials. It also is collaborating with its packaging supply chain to encourage sustainable forestry standards. For 2013, McDonald’s has set sustainable goals that include using more energy efficient equipment in its restaurants, increasing energy awareness throughout the company, and employing its Supplier Environmental Scorecard to decrease environmental impacts of its supply chain. For more information on McDonald’s sustainability efforts, visit http://www.aboutmcdonalds.com/mcd/ sustainability.html.</a:t>
            </a:r>
          </a:p>
        </p:txBody>
      </p:sp>
      <p:sp>
        <p:nvSpPr>
          <p:cNvPr id="4" name="Slide Number Placeholder 3"/>
          <p:cNvSpPr>
            <a:spLocks noGrp="1"/>
          </p:cNvSpPr>
          <p:nvPr>
            <p:ph type="sldNum" sz="quarter" idx="5"/>
          </p:nvPr>
        </p:nvSpPr>
        <p:spPr/>
        <p:txBody>
          <a:bodyPr/>
          <a:lstStyle/>
          <a:p>
            <a:pPr>
              <a:defRPr/>
            </a:pPr>
            <a:fld id="{4E7FA166-50F0-427F-AB07-A686AD07C397}" type="slidenum">
              <a:rPr lang="en-US" smtClean="0"/>
              <a:pPr>
                <a:defRPr/>
              </a:pPr>
              <a:t>19</a:t>
            </a:fld>
            <a:endParaRPr lang="en-US" dirty="0"/>
          </a:p>
        </p:txBody>
      </p:sp>
    </p:spTree>
    <p:extLst>
      <p:ext uri="{BB962C8B-B14F-4D97-AF65-F5344CB8AC3E}">
        <p14:creationId xmlns:p14="http://schemas.microsoft.com/office/powerpoint/2010/main" val="3847838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r>
              <a:rPr lang="en-GB" b="1" dirty="0"/>
              <a:t>Using Economic Analysis to Implement Pollution Prevention </a:t>
            </a:r>
          </a:p>
          <a:p>
            <a:pPr eaLnBrk="1" hangingPunct="1"/>
            <a:r>
              <a:rPr lang="en-GB" dirty="0"/>
              <a:t>Firms must determine when preventive approaches should be employed, to what extent, and through which strategy. Economic criteria and their associated decision rules are just as applicable to guiding the use of preventive strategies as they are to any other policy instrument. </a:t>
            </a:r>
          </a:p>
          <a:p>
            <a:pPr eaLnBrk="1" hangingPunct="1"/>
            <a:endParaRPr lang="en-GB" dirty="0"/>
          </a:p>
          <a:p>
            <a:pPr eaLnBrk="1" hangingPunct="1"/>
            <a:r>
              <a:rPr lang="en-GB" dirty="0"/>
              <a:t>Cost-Effectiveness Criterion </a:t>
            </a:r>
          </a:p>
          <a:p>
            <a:pPr eaLnBrk="1" hangingPunct="1"/>
            <a:r>
              <a:rPr lang="en-GB" dirty="0"/>
              <a:t>Whether or not a firm adopts pollution prevention as part of its business strategy will depend to a large extent on the associated cost relative to other options, such as the use of treatment or abatement technologies. The goal is to select the least-cost option to achieve cost-effectiveness and enhance profit. Similarly, if the firm determines that pollution prevention is a cost-effective option, it then must select among the available strategies to implement it using the cost-effectiveness criterion as a guide. If, for example, the firm can access nontoxic raw materials more cheaply than converting its production processes, it will pursue the less costly strategy. </a:t>
            </a:r>
          </a:p>
          <a:p>
            <a:pPr eaLnBrk="1" hangingPunct="1"/>
            <a:endParaRPr lang="en-GB" dirty="0"/>
          </a:p>
          <a:p>
            <a:pPr eaLnBrk="1" hangingPunct="1"/>
            <a:r>
              <a:rPr lang="en-GB" dirty="0"/>
              <a:t>Given the importance of relative costs in this decision-making process, government can help promote pollution prevention through various means. For example, it could encourage the development of nontoxic chemical substitutes and cost-effective production changes through grants or subsidies. It might also develop ways to enhance the communication of effective pollution prevention strategies to industry. Another approach is for government to assist firms in making accurate cost assessments about pollution prevention strategies. This is precisely the motivation of environmental accounting. To learn more, visit http://unstats.un.org/unsd/envaccounting/ceea/ default.asp at the United Nations Statistics Division. </a:t>
            </a:r>
          </a:p>
          <a:p>
            <a:pPr eaLnBrk="1" hangingPunct="1"/>
            <a:endParaRPr lang="en-GB" dirty="0"/>
          </a:p>
          <a:p>
            <a:pPr eaLnBrk="1" hangingPunct="1"/>
            <a:r>
              <a:rPr lang="en-GB" dirty="0"/>
              <a:t>Efficiency Criterion </a:t>
            </a:r>
          </a:p>
          <a:p>
            <a:pPr eaLnBrk="1" hangingPunct="1"/>
            <a:r>
              <a:rPr lang="en-GB" dirty="0"/>
              <a:t>It is also the case that benefit-cost analysis can help determine the extent to which a preventive strategy should be employed. Qualitatively, we can identify the associated benefits to the firm as abatement cost savings, the avoidance of regulatory penalties for noncompliance, and the gain in revenues associated with presenting an environmentally responsible image to consumers. On the cost side, the firm has to assess the search costs of identifying available options, the administrative costs in </a:t>
            </a:r>
            <a:r>
              <a:rPr lang="en-GB" dirty="0" err="1"/>
              <a:t>analyzing</a:t>
            </a:r>
            <a:r>
              <a:rPr lang="en-GB" dirty="0"/>
              <a:t> these options, engineering design expenses, and the expenditures to implement the strategy, such as retooling or capital investment. To achieve the allocatively efficient level at which a pollutant is eliminated, the decision rule is the same as in other contexts. The firm should find the point where the marginal cost of doing so is exactly offset by the marginal benefit.</a:t>
            </a:r>
            <a:endParaRPr lang="en-US" dirty="0"/>
          </a:p>
        </p:txBody>
      </p:sp>
      <p:sp>
        <p:nvSpPr>
          <p:cNvPr id="89091" name="Slide Number Placeholder 3"/>
          <p:cNvSpPr>
            <a:spLocks noGrp="1"/>
          </p:cNvSpPr>
          <p:nvPr>
            <p:ph type="sldNum" sz="quarter" idx="5"/>
          </p:nvPr>
        </p:nvSpPr>
        <p:spPr>
          <a:noFill/>
        </p:spPr>
        <p:txBody>
          <a:bodyPr/>
          <a:lstStyle/>
          <a:p>
            <a:fld id="{6E49E6F6-B93F-4F6E-88C4-798F204BFD17}" type="slidenum">
              <a:rPr lang="en-US" smtClean="0"/>
              <a:pPr/>
              <a:t>20</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a:ln/>
        </p:spPr>
      </p:sp>
      <p:sp>
        <p:nvSpPr>
          <p:cNvPr id="91138" name="Notes Placeholder 2"/>
          <p:cNvSpPr>
            <a:spLocks noGrp="1"/>
          </p:cNvSpPr>
          <p:nvPr>
            <p:ph type="body" idx="1"/>
          </p:nvPr>
        </p:nvSpPr>
        <p:spPr>
          <a:noFill/>
          <a:ln/>
        </p:spPr>
        <p:txBody>
          <a:bodyPr/>
          <a:lstStyle/>
          <a:p>
            <a:pPr eaLnBrk="1" hangingPunct="1"/>
            <a:r>
              <a:rPr lang="en-GB" dirty="0"/>
              <a:t>Sustainable development and approaches like pollution prevention and industrial ecology call for significant changes in how consumers and firms make decisions and, in particular, how firms design, produce, and market their products. If businesses perceive these changes as counter to their self-interest, the changes will be met with resistance at best. To foster a positive evolution in thinking and business planning, governments are working with industry and environmental groups to share information, to foster technological development, and to find solutions that satisfy both environmental and business objectives. </a:t>
            </a:r>
          </a:p>
          <a:p>
            <a:pPr eaLnBrk="1" hangingPunct="1"/>
            <a:endParaRPr lang="en-GB" dirty="0"/>
          </a:p>
          <a:p>
            <a:pPr eaLnBrk="1" hangingPunct="1"/>
            <a:r>
              <a:rPr lang="en-GB" dirty="0"/>
              <a:t>Although the perspective of sustainable development is global, initiatives promoting sustainability have to begin within national borders. Just as is the case for international agreements, these domestic initiatives require cooperation, but of a different sort. Often, the collaborative effort is launched by government but includes stakeholders from other economic sectors, and typically such efforts are based on voluntary partnerships. In the United States, such arrangements are generally launched by the EPA. An overview of some of these programs with links to their Web pages is given in Table 2</a:t>
            </a:r>
            <a:endParaRPr lang="en-US" dirty="0"/>
          </a:p>
        </p:txBody>
      </p:sp>
      <p:sp>
        <p:nvSpPr>
          <p:cNvPr id="91139" name="Slide Number Placeholder 3"/>
          <p:cNvSpPr>
            <a:spLocks noGrp="1"/>
          </p:cNvSpPr>
          <p:nvPr>
            <p:ph type="sldNum" sz="quarter" idx="5"/>
          </p:nvPr>
        </p:nvSpPr>
        <p:spPr>
          <a:noFill/>
        </p:spPr>
        <p:txBody>
          <a:bodyPr/>
          <a:lstStyle/>
          <a:p>
            <a:fld id="{E1BE8273-ED13-4547-8A6D-2D95927E1F70}" type="slidenum">
              <a:rPr lang="en-US" smtClean="0"/>
              <a:pPr/>
              <a:t>21</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r>
              <a:rPr lang="en-GB" dirty="0"/>
              <a:t>Three important initiatives that are emerging in many nations are Extended Product Responsibility (EPR), Design for the Environment (DfE), and the Green Chemistry Program. A brief discussion of these efforts, which are interrelated, follows on the next few slides</a:t>
            </a:r>
            <a:endParaRPr lang="en-US" dirty="0"/>
          </a:p>
        </p:txBody>
      </p:sp>
      <p:sp>
        <p:nvSpPr>
          <p:cNvPr id="93187" name="Slide Number Placeholder 3"/>
          <p:cNvSpPr>
            <a:spLocks noGrp="1"/>
          </p:cNvSpPr>
          <p:nvPr>
            <p:ph type="sldNum" sz="quarter" idx="5"/>
          </p:nvPr>
        </p:nvSpPr>
        <p:spPr>
          <a:noFill/>
        </p:spPr>
        <p:txBody>
          <a:bodyPr/>
          <a:lstStyle/>
          <a:p>
            <a:fld id="{2670F047-2DA9-447E-8B97-F16CD272A130}" type="slidenum">
              <a:rPr lang="en-US" smtClean="0"/>
              <a:pPr/>
              <a:t>22</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r>
              <a:rPr lang="en-GB" dirty="0"/>
              <a:t>Extended Product Responsibility (EPR) refers to efforts aimed at identifying and reducing any life cycle environmental effects of products. Also known as product stewardship, EPR is closely linked to sustainable development and is preventive in orientation. The underlying premise of EPR is that all participants in the product chain—designers, manufacturers, retailers, consumers, recyclers, remanufacturers, and disposers—are responsible for a product’s effect on the environment. This is a more extensive approach than extended producer responsibility adopted by some Asian countries, Europe, and certain Canadian provinces, which places essentially all the onus of product responsibility on the firm. </a:t>
            </a:r>
          </a:p>
          <a:p>
            <a:pPr eaLnBrk="1" hangingPunct="1"/>
            <a:endParaRPr lang="en-GB" dirty="0"/>
          </a:p>
          <a:p>
            <a:pPr eaLnBrk="1" hangingPunct="1"/>
            <a:r>
              <a:rPr lang="en-GB" dirty="0"/>
              <a:t>Under extended product responsibility (EPR), all players in a product cycle are expected to participate. Consumers, for example, should make responsible market decisions when choosing a product. They can vote with their dollars for companies that use less packaging or less energy. Of course, manufacturers typically have the largest role to play, and under EPR guidelines, they are expected to make production decisions with the environment in mind by addressing the following: </a:t>
            </a:r>
          </a:p>
          <a:p>
            <a:pPr eaLnBrk="1" hangingPunct="1"/>
            <a:r>
              <a:rPr lang="en-GB" dirty="0"/>
              <a:t>● Raw materials selection: reducing the amount and toxicity of raw materials used </a:t>
            </a:r>
          </a:p>
          <a:p>
            <a:pPr eaLnBrk="1" hangingPunct="1"/>
            <a:r>
              <a:rPr lang="en-GB" dirty="0"/>
              <a:t>● Production impacts: seeking opportunities to reduce waste and energy consumption </a:t>
            </a:r>
          </a:p>
          <a:p>
            <a:pPr eaLnBrk="1" hangingPunct="1"/>
            <a:r>
              <a:rPr lang="en-GB" dirty="0"/>
              <a:t>● Product use: designing products to use fewer resources and less waste </a:t>
            </a:r>
          </a:p>
          <a:p>
            <a:pPr eaLnBrk="1" hangingPunct="1"/>
            <a:r>
              <a:rPr lang="en-GB" dirty="0"/>
              <a:t>● Products at end of life: offering take-back programs whereby used products are collected for recycling or remanufacturing. </a:t>
            </a:r>
          </a:p>
          <a:p>
            <a:pPr eaLnBrk="1" hangingPunct="1"/>
            <a:endParaRPr lang="en-GB" dirty="0"/>
          </a:p>
          <a:p>
            <a:pPr eaLnBrk="1" hangingPunct="1"/>
            <a:r>
              <a:rPr lang="en-GB" dirty="0"/>
              <a:t>Some countries have federal laws to require certain of these EPR approaches, such as Germany’s Packaging Ordinance of 1991 (discussed in Chapter 18), which requires businesses to collect and recycle their own packaging. In the United States, EPR is essentially a voluntary program, though some state programs mandate EPR-like efforts, such as requiring manufacturers to take back certain types of used batteries. But even in the absence of federal laws, some firms are participating in EPR because it is in their best interests to do so. For example, firms engage in remanufacturing because it is lucrative as well as being good for the environment,</a:t>
            </a:r>
            <a:endParaRPr lang="en-US" dirty="0"/>
          </a:p>
        </p:txBody>
      </p:sp>
      <p:sp>
        <p:nvSpPr>
          <p:cNvPr id="95235" name="Slide Number Placeholder 3"/>
          <p:cNvSpPr>
            <a:spLocks noGrp="1"/>
          </p:cNvSpPr>
          <p:nvPr>
            <p:ph type="sldNum" sz="quarter" idx="5"/>
          </p:nvPr>
        </p:nvSpPr>
        <p:spPr>
          <a:noFill/>
        </p:spPr>
        <p:txBody>
          <a:bodyPr/>
          <a:lstStyle/>
          <a:p>
            <a:fld id="{E8454AC9-4134-40F4-902D-71B201856444}" type="slidenum">
              <a:rPr lang="en-US" smtClean="0"/>
              <a:pPr/>
              <a:t>23</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r>
              <a:rPr lang="en-GB" dirty="0"/>
              <a:t>Design for the Environment (DfE)</a:t>
            </a:r>
          </a:p>
          <a:p>
            <a:pPr eaLnBrk="1" hangingPunct="1"/>
            <a:r>
              <a:rPr lang="en-GB" dirty="0"/>
              <a:t>Based on the engineering notion of “design for X,” where X might be any desirable product attribute such as durability, Design for the Environment (DfE) is an initiative launched by the EPA in 1992 that promotes the use of environmental considerations along with cost and performance in product design and development. The DfE program in the United States is voluntary and hence relies on partnerships formed between the EPA and industry. This initiative also has a Safer Product </a:t>
            </a:r>
            <a:r>
              <a:rPr lang="en-GB" dirty="0" err="1"/>
              <a:t>Labeling</a:t>
            </a:r>
            <a:r>
              <a:rPr lang="en-GB" dirty="0"/>
              <a:t> Program in which a DfE logo is used on products that have been screened for safety by a DfE scientific team. As of 2011, the program is responsible for identifying the safety of more than 2,500 products and for eliminating 700 million pounds of potentially dangerous chemicals. In time, the EPA will require manufacturers to disclose all ingredients to consumers on any DfE-</a:t>
            </a:r>
            <a:r>
              <a:rPr lang="en-GB" dirty="0" err="1"/>
              <a:t>labeled</a:t>
            </a:r>
            <a:r>
              <a:rPr lang="en-GB" dirty="0"/>
              <a:t> product.</a:t>
            </a:r>
          </a:p>
          <a:p>
            <a:pPr eaLnBrk="1" hangingPunct="1"/>
            <a:endParaRPr lang="en-GB" dirty="0"/>
          </a:p>
          <a:p>
            <a:pPr eaLnBrk="1" hangingPunct="1"/>
            <a:r>
              <a:rPr lang="en-GB" dirty="0"/>
              <a:t>The DfE program directly supports a cyclical flow of materials, inherently recognizing that all stages of the product life cycle are important to environmental protection. Look back at Figure 21.3 (page 508), and note the flows </a:t>
            </a:r>
            <a:r>
              <a:rPr lang="en-GB" dirty="0" err="1"/>
              <a:t>labeled</a:t>
            </a:r>
            <a:r>
              <a:rPr lang="en-GB" dirty="0"/>
              <a:t> “Design for recycling” and “Design for reuse.” These flows are important elements of a DfE program and have been adopted by a number of major corporations like 3M, Dell Computer, </a:t>
            </a:r>
            <a:r>
              <a:rPr lang="en-GB" dirty="0" err="1"/>
              <a:t>HewlettPackard</a:t>
            </a:r>
            <a:r>
              <a:rPr lang="en-GB" dirty="0"/>
              <a:t>, and SC Johnson. </a:t>
            </a:r>
          </a:p>
          <a:p>
            <a:pPr eaLnBrk="1" hangingPunct="1"/>
            <a:endParaRPr lang="en-GB" dirty="0"/>
          </a:p>
          <a:p>
            <a:pPr eaLnBrk="1" hangingPunct="1"/>
            <a:r>
              <a:rPr lang="en-GB" dirty="0"/>
              <a:t>By way of example, Hewlett-Packard launched its DfE program in 1992. Its primary DfE goals are energy efficiency, materials innovation, and design for recyclability. These objectives are implemented through various internal controls. Among these are: assigning environmental stewards to every product design team; using more recycled materials in product packaging; and using fewer kinds of materials, including standardizing on the plastic resins used.</a:t>
            </a:r>
          </a:p>
          <a:p>
            <a:pPr eaLnBrk="1" hangingPunct="1"/>
            <a:endParaRPr lang="en-GB" dirty="0"/>
          </a:p>
          <a:p>
            <a:pPr eaLnBrk="1" hangingPunct="1"/>
            <a:r>
              <a:rPr lang="en-GB" dirty="0"/>
              <a:t>Another representative case is SC Johnson, maker of well-known household products like Pledge® and Windex®, which became a partner in the DfE program and is the first consumer packaged goods firm to have done so. The 125-year-old company identifies eight consumer products on its Web page that are currently part of the DfE program. As further evidence of SC Johnson’s commitment to DfE principles, the company was identified as a “Champion” in the DfE’s Safer Detergents Stewardship Initiative for its efforts to use safer surfactants, which are wetting agents that facilitate cleaning products.</a:t>
            </a:r>
            <a:endParaRPr lang="en-US" dirty="0"/>
          </a:p>
        </p:txBody>
      </p:sp>
      <p:sp>
        <p:nvSpPr>
          <p:cNvPr id="97283" name="Slide Number Placeholder 3"/>
          <p:cNvSpPr>
            <a:spLocks noGrp="1"/>
          </p:cNvSpPr>
          <p:nvPr>
            <p:ph type="sldNum" sz="quarter" idx="5"/>
          </p:nvPr>
        </p:nvSpPr>
        <p:spPr>
          <a:noFill/>
        </p:spPr>
        <p:txBody>
          <a:bodyPr/>
          <a:lstStyle/>
          <a:p>
            <a:fld id="{EC19936E-724B-4DEB-A799-8B731702982A}" type="slidenum">
              <a:rPr lang="en-US" smtClean="0"/>
              <a:pPr/>
              <a:t>24</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p:cNvSpPr>
          <p:nvPr>
            <p:ph type="sldImg"/>
          </p:nvPr>
        </p:nvSpPr>
        <p:spPr>
          <a:ln/>
        </p:spPr>
      </p:sp>
      <p:sp>
        <p:nvSpPr>
          <p:cNvPr id="99330" name="Notes Placeholder 2"/>
          <p:cNvSpPr>
            <a:spLocks noGrp="1"/>
          </p:cNvSpPr>
          <p:nvPr>
            <p:ph type="body" idx="1"/>
          </p:nvPr>
        </p:nvSpPr>
        <p:spPr>
          <a:noFill/>
          <a:ln/>
        </p:spPr>
        <p:txBody>
          <a:bodyPr/>
          <a:lstStyle/>
          <a:p>
            <a:pPr eaLnBrk="1" hangingPunct="1"/>
            <a:r>
              <a:rPr lang="en-GB" dirty="0"/>
              <a:t>Green Chemistry Program</a:t>
            </a:r>
          </a:p>
          <a:p>
            <a:pPr eaLnBrk="1" hangingPunct="1"/>
            <a:r>
              <a:rPr lang="en-GB" dirty="0"/>
              <a:t>Another continuing trend in environmental protection is the development of Green Chemistry programs, also known as benign chemistry or sustainable chemistry programs. The Green Chemistry Program in the United States promotes the research, development, and application of innovative chemical technologies to achieve pollution prevention in ways that are both scientifically grounded and cost-effective. Currently, this program is partnered with a broad-based group of entities. Among these are scientific organizations, such as the American Chemical Society, firms, including Monsanto and Dow Corning Corporation, trade associations like the American Petroleum Institute, and academia, including the University of Massachusetts at Lowell. </a:t>
            </a:r>
          </a:p>
          <a:p>
            <a:pPr eaLnBrk="1" hangingPunct="1"/>
            <a:endParaRPr lang="en-GB" dirty="0"/>
          </a:p>
          <a:p>
            <a:pPr eaLnBrk="1" hangingPunct="1"/>
            <a:r>
              <a:rPr lang="en-GB" dirty="0"/>
              <a:t>Like DfE initiatives, green chemistry recognizes the importance of a product’s life cycle in pollution prevention. By finding alternatives to hazardous chemicals that are safer, health and ecological risks are reduced, production processes are safer, and final products pose less of a threat at the end of their economic lives. To realize their objectives, green chemistry programs support research, education, conferences, and international activities in environmentally benign chemistry. </a:t>
            </a:r>
          </a:p>
          <a:p>
            <a:pPr eaLnBrk="1" hangingPunct="1"/>
            <a:endParaRPr lang="en-GB" dirty="0"/>
          </a:p>
          <a:p>
            <a:pPr eaLnBrk="1" hangingPunct="1"/>
            <a:r>
              <a:rPr lang="en-GB" dirty="0"/>
              <a:t>In 1998, the Advisory Group of Risk Management for the Organisation for Economic Co-operation and Development (OECD) gave its support for a new sustainable chemistry project for OECD member countries. Among the nations electing to coordinate the effort were Germany, Italy, Japan, Mexico, and the United States.</a:t>
            </a:r>
          </a:p>
          <a:p>
            <a:pPr eaLnBrk="1" hangingPunct="1"/>
            <a:endParaRPr lang="en-GB" dirty="0"/>
          </a:p>
          <a:p>
            <a:pPr eaLnBrk="1" hangingPunct="1"/>
            <a:r>
              <a:rPr lang="en-GB" dirty="0"/>
              <a:t>Ultimately, a steering group for the OECD Sustainable Chemistry Initiative was formed, consisting of 40 representatives from 10 nations. The group developed a detailed work plan to implement what it believes to be the highest priority activities. These include supporting the research and development of innovative sustainable chemistry technologies, disseminating information related to sustainable chemistry, and integrating principles of sustainable chemistry into chemistry education.</a:t>
            </a:r>
            <a:endParaRPr lang="en-US" dirty="0"/>
          </a:p>
        </p:txBody>
      </p:sp>
      <p:sp>
        <p:nvSpPr>
          <p:cNvPr id="99331" name="Slide Number Placeholder 3"/>
          <p:cNvSpPr>
            <a:spLocks noGrp="1"/>
          </p:cNvSpPr>
          <p:nvPr>
            <p:ph type="sldNum" sz="quarter" idx="5"/>
          </p:nvPr>
        </p:nvSpPr>
        <p:spPr>
          <a:noFill/>
        </p:spPr>
        <p:txBody>
          <a:bodyPr/>
          <a:lstStyle/>
          <a:p>
            <a:fld id="{6E92240D-EC56-429D-AA93-C1B2697E207C}" type="slidenum">
              <a:rPr lang="en-US" smtClean="0"/>
              <a:pPr/>
              <a:t>25</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Slide Image Placeholder 1"/>
          <p:cNvSpPr>
            <a:spLocks noGrp="1" noRot="1" noChangeAspect="1"/>
          </p:cNvSpPr>
          <p:nvPr>
            <p:ph type="sldImg"/>
          </p:nvPr>
        </p:nvSpPr>
        <p:spPr>
          <a:ln/>
        </p:spPr>
      </p:sp>
      <p:sp>
        <p:nvSpPr>
          <p:cNvPr id="101378" name="Notes Placeholder 2"/>
          <p:cNvSpPr>
            <a:spLocks noGrp="1"/>
          </p:cNvSpPr>
          <p:nvPr>
            <p:ph type="body" idx="1"/>
          </p:nvPr>
        </p:nvSpPr>
        <p:spPr>
          <a:noFill/>
          <a:ln/>
        </p:spPr>
        <p:txBody>
          <a:bodyPr/>
          <a:lstStyle/>
          <a:p>
            <a:pPr eaLnBrk="1" hangingPunct="1"/>
            <a:r>
              <a:rPr lang="en-GB" dirty="0"/>
              <a:t>Disseminating Information and Technology on a Global Scale Strategic advances and related environmental technologies are important to achieving economic growth while preserving the natural environment. However, they are generally developed and implemented within industrialized nations and hence need to be communicated globally, particularly to third world countries. In order for this to occur, there must be an infrastructure for sharing knowledge, and there must be an awareness of environmental issues.</a:t>
            </a:r>
            <a:endParaRPr lang="en-US" dirty="0"/>
          </a:p>
        </p:txBody>
      </p:sp>
      <p:sp>
        <p:nvSpPr>
          <p:cNvPr id="101379" name="Slide Number Placeholder 3"/>
          <p:cNvSpPr>
            <a:spLocks noGrp="1"/>
          </p:cNvSpPr>
          <p:nvPr>
            <p:ph type="sldNum" sz="quarter" idx="5"/>
          </p:nvPr>
        </p:nvSpPr>
        <p:spPr>
          <a:noFill/>
        </p:spPr>
        <p:txBody>
          <a:bodyPr/>
          <a:lstStyle/>
          <a:p>
            <a:fld id="{00FC9587-A3FC-47C9-8423-E6CEBC898A78}" type="slidenum">
              <a:rPr lang="en-US" smtClean="0"/>
              <a:pPr/>
              <a:t>26</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r>
              <a:rPr lang="en-GB" dirty="0"/>
              <a:t>Technology Transfer </a:t>
            </a:r>
          </a:p>
          <a:p>
            <a:pPr eaLnBrk="1" hangingPunct="1"/>
            <a:r>
              <a:rPr lang="en-GB" dirty="0"/>
              <a:t>It is often argued that technology transfer is critical to consistent progress toward sustainable development. This concept refers to the advancement and application of technologies and management strategies throughout the world. Environmental technologies cover a broad range of products and services. Included are the so-called dark green technologies that deal with the control, abatement, monitoring, and remediation of pollution. There are also more indirect but nonetheless important advances, dubbed light green technologies. These refer to strategies or production changes that benefit the environment, even though that is not their primary intent. An example is the use of electronic mail in place of hard-copy memos, a change that reduces waste generation.29 Effecting technology transfer relies on a number of interdependent factors—among them, research, physical capital investment, communication, financial resources, and education. Learn more at the Technology Transfer Network at http://epa.gov/ttn.</a:t>
            </a:r>
            <a:endParaRPr lang="en-US" dirty="0"/>
          </a:p>
        </p:txBody>
      </p:sp>
      <p:sp>
        <p:nvSpPr>
          <p:cNvPr id="103427" name="Slide Number Placeholder 3"/>
          <p:cNvSpPr>
            <a:spLocks noGrp="1"/>
          </p:cNvSpPr>
          <p:nvPr>
            <p:ph type="sldNum" sz="quarter" idx="5"/>
          </p:nvPr>
        </p:nvSpPr>
        <p:spPr>
          <a:noFill/>
        </p:spPr>
        <p:txBody>
          <a:bodyPr/>
          <a:lstStyle/>
          <a:p>
            <a:fld id="{CA88136A-F41F-4F80-9621-EA8F133A4D98}" type="slidenum">
              <a:rPr lang="en-US" smtClean="0"/>
              <a:pPr/>
              <a:t>27</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p:cNvSpPr>
            <a:spLocks noGrp="1" noRot="1" noChangeAspect="1"/>
          </p:cNvSpPr>
          <p:nvPr>
            <p:ph type="sldImg"/>
          </p:nvPr>
        </p:nvSpPr>
        <p:spPr>
          <a:ln/>
        </p:spPr>
      </p:sp>
      <p:sp>
        <p:nvSpPr>
          <p:cNvPr id="105474" name="Notes Placeholder 2"/>
          <p:cNvSpPr>
            <a:spLocks noGrp="1"/>
          </p:cNvSpPr>
          <p:nvPr>
            <p:ph type="body" idx="1"/>
          </p:nvPr>
        </p:nvSpPr>
        <p:spPr>
          <a:noFill/>
          <a:ln/>
        </p:spPr>
        <p:txBody>
          <a:bodyPr/>
          <a:lstStyle/>
          <a:p>
            <a:pPr eaLnBrk="1" hangingPunct="1"/>
            <a:r>
              <a:rPr lang="en-GB" dirty="0"/>
              <a:t>Environmental Literacy In order for knowledge and technology to be effectively disseminated, people everywhere need to be made aware of environmental risks and the importance of responding to those risks in a responsible way. The promotion of environmental education across the globe has grown over time and was an important theme at the 1992 Earth Summit in Rio. Agenda 21 specifically references the importance of education, public awareness, and training in helping to implement the global </a:t>
            </a:r>
            <a:r>
              <a:rPr lang="en-GB"/>
              <a:t>agenda. The </a:t>
            </a:r>
            <a:r>
              <a:rPr lang="en-GB" dirty="0"/>
              <a:t>aim is to advance environmental literacy across all regions of the world. Without this awareness, society will not understand the need for change, will tend not to support it, and may be unwilling to participate in the process. For further information on promoting environmental education, visit www.epa.gov/enviroed/index.html.</a:t>
            </a:r>
            <a:endParaRPr lang="en-US" dirty="0"/>
          </a:p>
        </p:txBody>
      </p:sp>
      <p:sp>
        <p:nvSpPr>
          <p:cNvPr id="105475" name="Slide Number Placeholder 3"/>
          <p:cNvSpPr>
            <a:spLocks noGrp="1"/>
          </p:cNvSpPr>
          <p:nvPr>
            <p:ph type="sldNum" sz="quarter" idx="5"/>
          </p:nvPr>
        </p:nvSpPr>
        <p:spPr>
          <a:noFill/>
        </p:spPr>
        <p:txBody>
          <a:bodyPr/>
          <a:lstStyle/>
          <a:p>
            <a:fld id="{6DC9BBEF-656F-498D-8A33-B3121380939B}" type="slidenum">
              <a:rPr lang="en-US" smtClean="0"/>
              <a:pPr/>
              <a:t>28</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F15DC1E6-3A16-4BE2-97F1-D31D6DB4AB19}" type="slidenum">
              <a:rPr lang="en-US" smtClean="0"/>
              <a:pPr/>
              <a:t>29</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85552-C179-F2A9-6CB8-15B6E5B6757A}"/>
            </a:ext>
          </a:extLst>
        </p:cNvPr>
        <p:cNvGrpSpPr/>
        <p:nvPr/>
      </p:nvGrpSpPr>
      <p:grpSpPr>
        <a:xfrm>
          <a:off x="0" y="0"/>
          <a:ext cx="0" cy="0"/>
          <a:chOff x="0" y="0"/>
          <a:chExt cx="0" cy="0"/>
        </a:xfrm>
      </p:grpSpPr>
      <p:sp>
        <p:nvSpPr>
          <p:cNvPr id="107521" name="Slide Image Placeholder 1">
            <a:extLst>
              <a:ext uri="{FF2B5EF4-FFF2-40B4-BE49-F238E27FC236}">
                <a16:creationId xmlns:a16="http://schemas.microsoft.com/office/drawing/2014/main" id="{A4B9FA6D-4C4B-DA56-7B6F-6A33D641357B}"/>
              </a:ext>
            </a:extLst>
          </p:cNvPr>
          <p:cNvSpPr>
            <a:spLocks noGrp="1" noRot="1" noChangeAspect="1"/>
          </p:cNvSpPr>
          <p:nvPr>
            <p:ph type="sldImg"/>
          </p:nvPr>
        </p:nvSpPr>
        <p:spPr>
          <a:ln/>
        </p:spPr>
      </p:sp>
      <p:sp>
        <p:nvSpPr>
          <p:cNvPr id="107522" name="Notes Placeholder 2">
            <a:extLst>
              <a:ext uri="{FF2B5EF4-FFF2-40B4-BE49-F238E27FC236}">
                <a16:creationId xmlns:a16="http://schemas.microsoft.com/office/drawing/2014/main" id="{306BF6D7-CDF3-3719-9765-7570C7E50092}"/>
              </a:ext>
            </a:extLst>
          </p:cNvPr>
          <p:cNvSpPr>
            <a:spLocks noGrp="1"/>
          </p:cNvSpPr>
          <p:nvPr>
            <p:ph type="body" idx="1"/>
          </p:nvPr>
        </p:nvSpPr>
        <p:spPr>
          <a:noFill/>
          <a:ln/>
        </p:spPr>
        <p:txBody>
          <a:bodyPr/>
          <a:lstStyle/>
          <a:p>
            <a:pPr eaLnBrk="1" hangingPunct="1"/>
            <a:endParaRPr lang="en-US"/>
          </a:p>
        </p:txBody>
      </p:sp>
      <p:sp>
        <p:nvSpPr>
          <p:cNvPr id="107523" name="Slide Number Placeholder 3">
            <a:extLst>
              <a:ext uri="{FF2B5EF4-FFF2-40B4-BE49-F238E27FC236}">
                <a16:creationId xmlns:a16="http://schemas.microsoft.com/office/drawing/2014/main" id="{EAEC63D8-3102-4B3B-9FBF-0C9DE7705B09}"/>
              </a:ext>
            </a:extLst>
          </p:cNvPr>
          <p:cNvSpPr>
            <a:spLocks noGrp="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5DC1E6-3A16-4BE2-97F1-D31D6DB4AB19}" type="slidenum">
              <a:rPr kumimoji="0" 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40139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11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7225" y="457200"/>
            <a:ext cx="1946275"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68400" y="457200"/>
            <a:ext cx="5686425"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6"/>
          <p:cNvSpPr>
            <a:spLocks noGrp="1" noChangeArrowheads="1"/>
          </p:cNvSpPr>
          <p:nvPr>
            <p:ph type="sldNum" sz="quarter" idx="10"/>
          </p:nvPr>
        </p:nvSpPr>
        <p:spPr>
          <a:ln/>
        </p:spPr>
        <p:txBody>
          <a:bodyPr/>
          <a:lstStyle>
            <a:lvl1pPr>
              <a:defRPr/>
            </a:lvl1pPr>
          </a:lstStyle>
          <a:p>
            <a:pPr>
              <a:defRPr/>
            </a:pPr>
            <a:fld id="{0BE7BB0A-B285-4F16-AE79-117F142B133A}"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849B51B2-F933-4B4E-B793-5C90E4827D11}"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C6777837-E318-4DD3-8F30-BA61E38D6C82}"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ln/>
        </p:spPr>
        <p:txBody>
          <a:bodyPr/>
          <a:lstStyle>
            <a:lvl1pPr>
              <a:defRPr/>
            </a:lvl1pPr>
          </a:lstStyle>
          <a:p>
            <a:pPr>
              <a:defRPr/>
            </a:pPr>
            <a:fld id="{BBA092B1-18A0-415F-85B3-DC996EF26C4C}"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lvl1pPr>
          </a:lstStyle>
          <a:p>
            <a:pPr>
              <a:defRPr/>
            </a:pPr>
            <a:fld id="{BF6AA78A-3D4F-40EC-8FA7-86BC50C8323C}"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a:lvl1pPr>
          </a:lstStyle>
          <a:p>
            <a:pPr>
              <a:defRPr/>
            </a:pPr>
            <a:fld id="{9D58A762-143C-4234-B3CD-89A87CB8F599}"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D51916F7-0BCE-4B14-8277-B3FA361E0D7C}"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56166817-8213-4EA4-977E-51DD912CDC21}"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F89F8DA0-4C6A-447D-9CD6-B2AA72B664D9}"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52477679-C222-42F3-8CCB-EB5B9A5277D5}"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A3FDC39D-AAA5-4EB2-B84F-E9C740F071E2}"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userDrawn="1"/>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82951" name="Rectangle 2"/>
          <p:cNvSpPr>
            <a:spLocks noChangeArrowheads="1"/>
          </p:cNvSpPr>
          <p:nvPr userDrawn="1"/>
        </p:nvSpPr>
        <p:spPr bwMode="auto">
          <a:xfrm>
            <a:off x="3930650" y="1330325"/>
            <a:ext cx="6051550" cy="2146300"/>
          </a:xfrm>
          <a:prstGeom prst="rect">
            <a:avLst/>
          </a:prstGeom>
          <a:noFill/>
          <a:ln w="9525">
            <a:noFill/>
            <a:miter lim="800000"/>
            <a:headEnd/>
            <a:tailEnd/>
          </a:ln>
        </p:spPr>
        <p:txBody>
          <a:bodyPr anchor="ctr"/>
          <a:lstStyle/>
          <a:p>
            <a:pPr eaLnBrk="0" hangingPunct="0">
              <a:lnSpc>
                <a:spcPct val="90000"/>
              </a:lnSpc>
              <a:defRPr/>
            </a:pPr>
            <a:r>
              <a:rPr lang="en-US" sz="4400">
                <a:solidFill>
                  <a:schemeClr val="tx2"/>
                </a:solidFill>
                <a:latin typeface="Times New Roman" pitchFamily="18" charset="0"/>
              </a:rPr>
              <a:t>Environmental </a:t>
            </a:r>
            <a:br>
              <a:rPr lang="en-US" sz="4400">
                <a:solidFill>
                  <a:schemeClr val="tx2"/>
                </a:solidFill>
                <a:latin typeface="Times New Roman" pitchFamily="18" charset="0"/>
              </a:rPr>
            </a:br>
            <a:r>
              <a:rPr lang="en-US" sz="4400">
                <a:solidFill>
                  <a:schemeClr val="tx2"/>
                </a:solidFill>
                <a:latin typeface="Times New Roman" pitchFamily="18" charset="0"/>
              </a:rPr>
              <a:t>Economics </a:t>
            </a:r>
            <a:br>
              <a:rPr lang="en-US" sz="4400">
                <a:solidFill>
                  <a:schemeClr val="tx2"/>
                </a:solidFill>
                <a:latin typeface="Times New Roman" pitchFamily="18" charset="0"/>
              </a:rPr>
            </a:br>
            <a:r>
              <a:rPr lang="en-US" sz="4400">
                <a:solidFill>
                  <a:schemeClr val="tx2"/>
                </a:solidFill>
                <a:latin typeface="Times New Roman" pitchFamily="18" charset="0"/>
              </a:rPr>
              <a:t>&amp; Management:</a:t>
            </a:r>
            <a:r>
              <a:rPr lang="en-US" sz="3600">
                <a:solidFill>
                  <a:schemeClr val="tx2"/>
                </a:solidFill>
                <a:latin typeface="Times New Roman" pitchFamily="18" charset="0"/>
              </a:rPr>
              <a:t> </a:t>
            </a:r>
            <a:br>
              <a:rPr lang="en-US" sz="3600">
                <a:solidFill>
                  <a:schemeClr val="tx2"/>
                </a:solidFill>
                <a:latin typeface="Times New Roman" pitchFamily="18" charset="0"/>
              </a:rPr>
            </a:br>
            <a:endParaRPr lang="en-US" sz="3600">
              <a:solidFill>
                <a:schemeClr val="tx2"/>
              </a:solidFill>
              <a:latin typeface="Times New Roman" pitchFamily="18" charset="0"/>
            </a:endParaRPr>
          </a:p>
        </p:txBody>
      </p:sp>
      <p:sp>
        <p:nvSpPr>
          <p:cNvPr id="82952" name="Rectangle 3"/>
          <p:cNvSpPr>
            <a:spLocks noChangeArrowheads="1"/>
          </p:cNvSpPr>
          <p:nvPr userDrawn="1"/>
        </p:nvSpPr>
        <p:spPr bwMode="auto">
          <a:xfrm>
            <a:off x="3937000" y="4419600"/>
            <a:ext cx="5410200" cy="1447800"/>
          </a:xfrm>
          <a:prstGeom prst="rect">
            <a:avLst/>
          </a:prstGeom>
          <a:noFill/>
          <a:ln w="9525">
            <a:noFill/>
            <a:miter lim="800000"/>
            <a:headEnd/>
            <a:tailEnd/>
          </a:ln>
        </p:spPr>
        <p:txBody>
          <a:bodyPr/>
          <a:lstStyle/>
          <a:p>
            <a:pPr eaLnBrk="0" hangingPunct="0">
              <a:spcBef>
                <a:spcPct val="20000"/>
              </a:spcBef>
              <a:buClr>
                <a:schemeClr val="bg2"/>
              </a:buClr>
              <a:buSzPct val="85000"/>
              <a:buFont typeface="Wingdings" pitchFamily="2" charset="2"/>
              <a:buNone/>
              <a:defRPr/>
            </a:pPr>
            <a:r>
              <a:rPr lang="en-US">
                <a:solidFill>
                  <a:schemeClr val="tx2"/>
                </a:solidFill>
              </a:rPr>
              <a:t>by Scott J. Callan and Janet M. Thomas</a:t>
            </a:r>
          </a:p>
          <a:p>
            <a:pPr eaLnBrk="0" hangingPunct="0">
              <a:spcBef>
                <a:spcPct val="20000"/>
              </a:spcBef>
              <a:buClr>
                <a:schemeClr val="bg2"/>
              </a:buClr>
              <a:buSzPct val="85000"/>
              <a:buFont typeface="Wingdings" pitchFamily="2" charset="2"/>
              <a:buNone/>
              <a:defRPr/>
            </a:pPr>
            <a:endParaRPr lang="en-US">
              <a:solidFill>
                <a:schemeClr val="tx2"/>
              </a:solidFill>
            </a:endParaRPr>
          </a:p>
          <a:p>
            <a:pPr eaLnBrk="0" hangingPunct="0">
              <a:lnSpc>
                <a:spcPct val="80000"/>
              </a:lnSpc>
              <a:buClr>
                <a:schemeClr val="bg2"/>
              </a:buClr>
              <a:buSzPct val="85000"/>
              <a:buFont typeface="Wingdings" pitchFamily="2" charset="2"/>
              <a:buNone/>
              <a:defRPr/>
            </a:pPr>
            <a:r>
              <a:rPr lang="en-US">
                <a:solidFill>
                  <a:schemeClr val="tx2"/>
                </a:solidFill>
              </a:rPr>
              <a:t>Slides created by Janet M. Thomas</a:t>
            </a:r>
          </a:p>
        </p:txBody>
      </p:sp>
      <p:sp>
        <p:nvSpPr>
          <p:cNvPr id="2" name="Rectangle 2"/>
          <p:cNvSpPr>
            <a:spLocks noChangeArrowheads="1"/>
          </p:cNvSpPr>
          <p:nvPr userDrawn="1"/>
        </p:nvSpPr>
        <p:spPr bwMode="auto">
          <a:xfrm>
            <a:off x="3933825" y="3124200"/>
            <a:ext cx="6051550" cy="609600"/>
          </a:xfrm>
          <a:prstGeom prst="rect">
            <a:avLst/>
          </a:prstGeom>
          <a:noFill/>
          <a:ln w="9525">
            <a:noFill/>
            <a:miter lim="800000"/>
            <a:headEnd/>
            <a:tailEnd/>
          </a:ln>
        </p:spPr>
        <p:txBody>
          <a:bodyPr anchor="ctr"/>
          <a:lstStyle/>
          <a:p>
            <a:pPr eaLnBrk="0" hangingPunct="0">
              <a:defRPr/>
            </a:pPr>
            <a:r>
              <a:rPr lang="en-US" sz="2400">
                <a:solidFill>
                  <a:schemeClr val="tx2"/>
                </a:solidFill>
                <a:latin typeface="Times New Roman" pitchFamily="18" charset="0"/>
              </a:rPr>
              <a:t>Theory, Policy, and Applications 5e</a:t>
            </a:r>
          </a:p>
        </p:txBody>
      </p:sp>
      <p:pic>
        <p:nvPicPr>
          <p:cNvPr id="1032" name="Picture 15" descr="Callan_1439080631_3in"/>
          <p:cNvPicPr>
            <a:picLocks noChangeAspect="1" noChangeArrowheads="1"/>
          </p:cNvPicPr>
          <p:nvPr userDrawn="1"/>
        </p:nvPicPr>
        <p:blipFill>
          <a:blip r:embed="rId13"/>
          <a:srcRect/>
          <a:stretch>
            <a:fillRect/>
          </a:stretch>
        </p:blipFill>
        <p:spPr bwMode="auto">
          <a:xfrm>
            <a:off x="533400" y="1371600"/>
            <a:ext cx="3168650" cy="38862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4" r:id="rId1"/>
    <p:sldLayoutId id="2147483683" r:id="rId2"/>
    <p:sldLayoutId id="2147483682" r:id="rId3"/>
    <p:sldLayoutId id="2147483681" r:id="rId4"/>
    <p:sldLayoutId id="2147483680" r:id="rId5"/>
    <p:sldLayoutId id="2147483679" r:id="rId6"/>
    <p:sldLayoutId id="2147483678" r:id="rId7"/>
    <p:sldLayoutId id="2147483677" r:id="rId8"/>
    <p:sldLayoutId id="2147483676" r:id="rId9"/>
    <p:sldLayoutId id="2147483675" r:id="rId10"/>
    <p:sldLayoutId id="2147483674"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1684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181100" y="20574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71" name="Line 7"/>
          <p:cNvSpPr>
            <a:spLocks noChangeShapeType="1"/>
          </p:cNvSpPr>
          <p:nvPr/>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 bg1="lt1" tx1="dk1" bg2="lt2" tx2="dk2" accent1="accent1" accent2="accent2" accent3="accent3" accent4="accent4" accent5="accent5" accent6="accent6" hlink="hlink" folHlink="folHlink"/>
  <p:sldLayoutIdLst>
    <p:sldLayoutId id="2147483695" r:id="rId1"/>
    <p:sldLayoutId id="2147483694" r:id="rId2"/>
    <p:sldLayoutId id="2147483693" r:id="rId3"/>
    <p:sldLayoutId id="2147483692" r:id="rId4"/>
    <p:sldLayoutId id="2147483691" r:id="rId5"/>
    <p:sldLayoutId id="2147483690" r:id="rId6"/>
    <p:sldLayoutId id="2147483689" r:id="rId7"/>
    <p:sldLayoutId id="2147483688" r:id="rId8"/>
    <p:sldLayoutId id="2147483687" r:id="rId9"/>
    <p:sldLayoutId id="2147483686" r:id="rId10"/>
    <p:sldLayoutId id="2147483685"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pPr>
              <a:defRPr/>
            </a:pPr>
            <a:fld id="{068208BB-FA34-413A-A897-D7FF009DD240}" type="slidenum">
              <a:rPr lang="en-US"/>
              <a:pPr>
                <a:defRPr/>
              </a:pPr>
              <a:t>‹#›</a:t>
            </a:fld>
            <a:endParaRPr lang="en-US"/>
          </a:p>
        </p:txBody>
      </p:sp>
      <p:sp>
        <p:nvSpPr>
          <p:cNvPr id="676870" name="Line 6"/>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676871" name="Line 7"/>
          <p:cNvSpPr>
            <a:spLocks noChangeShapeType="1"/>
          </p:cNvSpPr>
          <p:nvPr userDrawn="1"/>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Tree>
  </p:cSld>
  <p:clrMap bg1="lt1" tx1="dk1" bg2="lt2" tx2="dk2" accent1="accent1" accent2="accent2" accent3="accent3" accent4="accent4" accent5="accent5" accent6="accent6" hlink="hlink" folHlink="folHlink"/>
  <p:sldLayoutIdLst>
    <p:sldLayoutId id="2147483706" r:id="rId1"/>
    <p:sldLayoutId id="2147483705" r:id="rId2"/>
    <p:sldLayoutId id="2147483704" r:id="rId3"/>
    <p:sldLayoutId id="2147483703" r:id="rId4"/>
    <p:sldLayoutId id="2147483702" r:id="rId5"/>
    <p:sldLayoutId id="2147483701" r:id="rId6"/>
    <p:sldLayoutId id="2147483700" r:id="rId7"/>
    <p:sldLayoutId id="2147483699" r:id="rId8"/>
    <p:sldLayoutId id="2147483698" r:id="rId9"/>
    <p:sldLayoutId id="2147483697" r:id="rId10"/>
    <p:sldLayoutId id="214748369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7893" name="Rectangle 2"/>
          <p:cNvSpPr>
            <a:spLocks noGrp="1" noChangeArrowheads="1"/>
          </p:cNvSpPr>
          <p:nvPr>
            <p:ph type="title"/>
          </p:nvPr>
        </p:nvSpPr>
        <p:spPr bwMode="auto">
          <a:xfrm>
            <a:off x="19812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7894" name="Rectangle 3"/>
          <p:cNvSpPr>
            <a:spLocks noGrp="1" noChangeArrowheads="1"/>
          </p:cNvSpPr>
          <p:nvPr>
            <p:ph type="body" idx="1"/>
          </p:nvPr>
        </p:nvSpPr>
        <p:spPr bwMode="auto">
          <a:xfrm>
            <a:off x="9906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pic>
        <p:nvPicPr>
          <p:cNvPr id="37896" name="Picture 13" descr="Callan_1439080631_ppt"/>
          <p:cNvPicPr>
            <a:picLocks noChangeAspect="1" noChangeArrowheads="1"/>
          </p:cNvPicPr>
          <p:nvPr userDrawn="1"/>
        </p:nvPicPr>
        <p:blipFill>
          <a:blip r:embed="rId13"/>
          <a:srcRect/>
          <a:stretch>
            <a:fillRect/>
          </a:stretch>
        </p:blipFill>
        <p:spPr bwMode="auto">
          <a:xfrm>
            <a:off x="1600200" y="3810000"/>
            <a:ext cx="1647825" cy="20574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17" r:id="rId1"/>
    <p:sldLayoutId id="2147483716" r:id="rId2"/>
    <p:sldLayoutId id="2147483715" r:id="rId3"/>
    <p:sldLayoutId id="2147483714" r:id="rId4"/>
    <p:sldLayoutId id="2147483713" r:id="rId5"/>
    <p:sldLayoutId id="2147483712" r:id="rId6"/>
    <p:sldLayoutId id="2147483711" r:id="rId7"/>
    <p:sldLayoutId id="2147483710" r:id="rId8"/>
    <p:sldLayoutId id="2147483709" r:id="rId9"/>
    <p:sldLayoutId id="2147483708" r:id="rId10"/>
    <p:sldLayoutId id="2147483707"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eaLnBrk="0" fontAlgn="base" hangingPunct="0">
        <a:spcBef>
          <a:spcPct val="0"/>
        </a:spcBef>
        <a:spcAft>
          <a:spcPct val="0"/>
        </a:spcAft>
        <a:defRPr sz="3900">
          <a:solidFill>
            <a:schemeClr val="tx2"/>
          </a:solidFill>
          <a:latin typeface="Arial" charset="0"/>
        </a:defRPr>
      </a:lvl6pPr>
      <a:lvl7pPr marL="914400" algn="l" rtl="0" eaLnBrk="0" fontAlgn="base" hangingPunct="0">
        <a:spcBef>
          <a:spcPct val="0"/>
        </a:spcBef>
        <a:spcAft>
          <a:spcPct val="0"/>
        </a:spcAft>
        <a:defRPr sz="3900">
          <a:solidFill>
            <a:schemeClr val="tx2"/>
          </a:solidFill>
          <a:latin typeface="Arial" charset="0"/>
        </a:defRPr>
      </a:lvl7pPr>
      <a:lvl8pPr marL="1371600" algn="l" rtl="0" eaLnBrk="0" fontAlgn="base" hangingPunct="0">
        <a:spcBef>
          <a:spcPct val="0"/>
        </a:spcBef>
        <a:spcAft>
          <a:spcPct val="0"/>
        </a:spcAft>
        <a:defRPr sz="3900">
          <a:solidFill>
            <a:schemeClr val="tx2"/>
          </a:solidFill>
          <a:latin typeface="Arial" charset="0"/>
        </a:defRPr>
      </a:lvl8pPr>
      <a:lvl9pPr marL="1828800" algn="l" rtl="0" eaLnBrk="0" fontAlgn="base" hangingPunct="0">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www.epa.gov/ord/NRMRL/lcaccess/"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hyperlink" Target="http://www.iso.org/iso/en/prods-services/otherpubs/iso14000/index.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symbiosis.dk/"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3249" name="Rectangle 2"/>
          <p:cNvSpPr>
            <a:spLocks noGrp="1" noChangeArrowheads="1"/>
          </p:cNvSpPr>
          <p:nvPr>
            <p:ph type="ctrTitle" idx="4294967295"/>
          </p:nvPr>
        </p:nvSpPr>
        <p:spPr>
          <a:xfrm>
            <a:off x="1476375" y="2028825"/>
            <a:ext cx="6019800" cy="1476375"/>
          </a:xfrm>
        </p:spPr>
        <p:txBody>
          <a:bodyPr/>
          <a:lstStyle/>
          <a:p>
            <a:pPr eaLnBrk="1" hangingPunct="1"/>
            <a:r>
              <a:rPr lang="en-US" sz="3600"/>
              <a:t>Sustainable </a:t>
            </a:r>
            <a:br>
              <a:rPr lang="en-US" sz="3600"/>
            </a:br>
            <a:r>
              <a:rPr lang="en-US" sz="3600"/>
              <a:t>Approaches</a:t>
            </a:r>
            <a:br>
              <a:rPr lang="en-US" sz="3600"/>
            </a:br>
            <a:r>
              <a:rPr lang="en-US" sz="2400"/>
              <a:t>Industrial Ecology and Pollution Prevention</a:t>
            </a: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55297" name="Rectangle 2"/>
          <p:cNvSpPr>
            <a:spLocks noGrp="1" noChangeArrowheads="1"/>
          </p:cNvSpPr>
          <p:nvPr>
            <p:ph type="title" idx="4294967295"/>
          </p:nvPr>
        </p:nvSpPr>
        <p:spPr>
          <a:xfrm>
            <a:off x="1473200" y="476250"/>
            <a:ext cx="6781800" cy="1295400"/>
          </a:xfrm>
        </p:spPr>
        <p:txBody>
          <a:bodyPr/>
          <a:lstStyle/>
          <a:p>
            <a:pPr eaLnBrk="1" hangingPunct="1"/>
            <a:r>
              <a:rPr lang="en-US" sz="3500"/>
              <a:t>Sustainable Approaches</a:t>
            </a:r>
            <a:br>
              <a:rPr lang="en-US" sz="3500"/>
            </a:br>
            <a:r>
              <a:rPr lang="en-US" sz="2600"/>
              <a:t>How to achieve sustainable development?</a:t>
            </a:r>
          </a:p>
        </p:txBody>
      </p:sp>
      <p:sp>
        <p:nvSpPr>
          <p:cNvPr id="9219" name="Rectangle 3"/>
          <p:cNvSpPr>
            <a:spLocks noGrp="1" noChangeArrowheads="1"/>
          </p:cNvSpPr>
          <p:nvPr>
            <p:ph idx="4294967295"/>
          </p:nvPr>
        </p:nvSpPr>
        <p:spPr>
          <a:xfrm>
            <a:off x="1143000" y="2057400"/>
            <a:ext cx="8458200" cy="3581400"/>
          </a:xfrm>
        </p:spPr>
        <p:txBody>
          <a:bodyPr/>
          <a:lstStyle/>
          <a:p>
            <a:pPr eaLnBrk="1" hangingPunct="1"/>
            <a:r>
              <a:rPr lang="en-US" b="1" dirty="0">
                <a:solidFill>
                  <a:srgbClr val="284F84"/>
                </a:solidFill>
              </a:rPr>
              <a:t>Industrial Ecology</a:t>
            </a:r>
            <a:endParaRPr lang="en-US" dirty="0"/>
          </a:p>
          <a:p>
            <a:pPr lvl="1" eaLnBrk="1" hangingPunct="1"/>
            <a:r>
              <a:rPr lang="en-US" dirty="0"/>
              <a:t>a systems approach</a:t>
            </a:r>
          </a:p>
          <a:p>
            <a:pPr eaLnBrk="1" hangingPunct="1"/>
            <a:r>
              <a:rPr lang="en-US" sz="2600" b="1" dirty="0">
                <a:solidFill>
                  <a:srgbClr val="284F84"/>
                </a:solidFill>
              </a:rPr>
              <a:t>Pollution Prevention (P2)</a:t>
            </a:r>
          </a:p>
          <a:p>
            <a:pPr lvl="1" eaLnBrk="1" hangingPunct="1">
              <a:buClr>
                <a:srgbClr val="000066"/>
              </a:buClr>
            </a:pPr>
            <a:r>
              <a:rPr lang="en-US" sz="2300" dirty="0">
                <a:solidFill>
                  <a:srgbClr val="1C1C34"/>
                </a:solidFill>
              </a:rPr>
              <a:t>a front-end strategy</a:t>
            </a:r>
            <a:endParaRPr lang="en-US" sz="2600" b="1" dirty="0">
              <a:solidFill>
                <a:srgbClr val="284F84"/>
              </a:solidFill>
            </a:endParaRPr>
          </a:p>
          <a:p>
            <a:pPr eaLnBrk="1" hangingPunct="1"/>
            <a:r>
              <a:rPr lang="en-US" sz="2600" b="1" dirty="0">
                <a:solidFill>
                  <a:srgbClr val="284F84"/>
                </a:solidFill>
              </a:rPr>
              <a:t>Sustainable Initiatives </a:t>
            </a:r>
            <a:br>
              <a:rPr lang="en-US" sz="2600" b="1" dirty="0">
                <a:solidFill>
                  <a:srgbClr val="284F84"/>
                </a:solidFill>
              </a:rPr>
            </a:br>
            <a:r>
              <a:rPr lang="en-US" sz="2600" b="1" dirty="0">
                <a:solidFill>
                  <a:srgbClr val="284F84"/>
                </a:solidFill>
              </a:rPr>
              <a:t>and Programs</a:t>
            </a:r>
          </a:p>
          <a:p>
            <a:pPr eaLnBrk="1" hangingPunct="1"/>
            <a:endParaRPr lang="en-US" sz="2600" b="1" dirty="0">
              <a:solidFill>
                <a:srgbClr val="284F84"/>
              </a:solidFill>
            </a:endParaRPr>
          </a:p>
        </p:txBody>
      </p:sp>
      <p:sp>
        <p:nvSpPr>
          <p:cNvPr id="5529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7AA908AA-9D7D-4838-8B24-395246FC9410}" type="slidenum">
              <a:rPr lang="en-US" sz="1200">
                <a:solidFill>
                  <a:schemeClr val="tx2"/>
                </a:solidFill>
              </a:rPr>
              <a:pPr algn="r"/>
              <a:t>2</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1000"/>
                                        <p:tgtEl>
                                          <p:spTgt spid="9219">
                                            <p:txEl>
                                              <p:pRg st="1" end="1"/>
                                            </p:txEl>
                                          </p:spTgt>
                                        </p:tgtEl>
                                      </p:cBhvr>
                                    </p:animEffect>
                                    <p:anim calcmode="lin" valueType="num">
                                      <p:cBhvr>
                                        <p:cTn id="13"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Effect transition="in" filter="fade">
                                      <p:cBhvr>
                                        <p:cTn id="19" dur="1000"/>
                                        <p:tgtEl>
                                          <p:spTgt spid="9219">
                                            <p:txEl>
                                              <p:pRg st="2" end="2"/>
                                            </p:txEl>
                                          </p:spTgt>
                                        </p:tgtEl>
                                      </p:cBhvr>
                                    </p:animEffect>
                                    <p:anim calcmode="lin" valueType="num">
                                      <p:cBhvr>
                                        <p:cTn id="20"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9219">
                                            <p:txEl>
                                              <p:pRg st="3" end="3"/>
                                            </p:txEl>
                                          </p:spTgt>
                                        </p:tgtEl>
                                        <p:attrNameLst>
                                          <p:attrName>style.visibility</p:attrName>
                                        </p:attrNameLst>
                                      </p:cBhvr>
                                      <p:to>
                                        <p:strVal val="visible"/>
                                      </p:to>
                                    </p:set>
                                    <p:animEffect transition="in" filter="fade">
                                      <p:cBhvr>
                                        <p:cTn id="24" dur="1000"/>
                                        <p:tgtEl>
                                          <p:spTgt spid="9219">
                                            <p:txEl>
                                              <p:pRg st="3" end="3"/>
                                            </p:txEl>
                                          </p:spTgt>
                                        </p:tgtEl>
                                      </p:cBhvr>
                                    </p:animEffect>
                                    <p:anim calcmode="lin" valueType="num">
                                      <p:cBhvr>
                                        <p:cTn id="25"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Effect transition="in" filter="fade">
                                      <p:cBhvr>
                                        <p:cTn id="31" dur="1000"/>
                                        <p:tgtEl>
                                          <p:spTgt spid="9219">
                                            <p:txEl>
                                              <p:pRg st="4" end="4"/>
                                            </p:txEl>
                                          </p:spTgt>
                                        </p:tgtEl>
                                      </p:cBhvr>
                                    </p:animEffect>
                                    <p:anim calcmode="lin" valueType="num">
                                      <p:cBhvr>
                                        <p:cTn id="32"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10244" name="Rectangle 4"/>
          <p:cNvSpPr>
            <a:spLocks noGrp="1" noChangeArrowheads="1"/>
          </p:cNvSpPr>
          <p:nvPr>
            <p:ph type="ctrTitle" idx="4294967295"/>
          </p:nvPr>
        </p:nvSpPr>
        <p:spPr>
          <a:xfrm>
            <a:off x="0" y="2590800"/>
            <a:ext cx="9144000" cy="1371600"/>
          </a:xfrm>
        </p:spPr>
        <p:txBody>
          <a:bodyPr/>
          <a:lstStyle/>
          <a:p>
            <a:pPr algn="ctr" eaLnBrk="1" hangingPunct="1"/>
            <a:r>
              <a:rPr lang="en-US" sz="4500"/>
              <a:t>Industrial Ecology</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fade">
                                      <p:cBhvr>
                                        <p:cTn id="7" dur="1000"/>
                                        <p:tgtEl>
                                          <p:spTgt spid="10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59393" name="Rectangle 2"/>
          <p:cNvSpPr>
            <a:spLocks noGrp="1" noChangeArrowheads="1"/>
          </p:cNvSpPr>
          <p:nvPr>
            <p:ph type="title" idx="4294967295"/>
          </p:nvPr>
        </p:nvSpPr>
        <p:spPr>
          <a:xfrm>
            <a:off x="1473200" y="876300"/>
            <a:ext cx="6781800" cy="914400"/>
          </a:xfrm>
        </p:spPr>
        <p:txBody>
          <a:bodyPr/>
          <a:lstStyle/>
          <a:p>
            <a:pPr eaLnBrk="1" hangingPunct="1"/>
            <a:r>
              <a:rPr lang="en-US"/>
              <a:t>Overview</a:t>
            </a:r>
          </a:p>
        </p:txBody>
      </p:sp>
      <p:sp>
        <p:nvSpPr>
          <p:cNvPr id="12291" name="Rectangle 3"/>
          <p:cNvSpPr>
            <a:spLocks noGrp="1" noChangeArrowheads="1"/>
          </p:cNvSpPr>
          <p:nvPr>
            <p:ph idx="4294967295"/>
          </p:nvPr>
        </p:nvSpPr>
        <p:spPr>
          <a:xfrm>
            <a:off x="1143000" y="1905000"/>
            <a:ext cx="7772400" cy="4229100"/>
          </a:xfrm>
        </p:spPr>
        <p:txBody>
          <a:bodyPr/>
          <a:lstStyle/>
          <a:p>
            <a:pPr eaLnBrk="1" hangingPunct="1">
              <a:lnSpc>
                <a:spcPct val="80000"/>
              </a:lnSpc>
            </a:pPr>
            <a:r>
              <a:rPr lang="en-US" sz="2400" b="1">
                <a:solidFill>
                  <a:srgbClr val="284F84"/>
                </a:solidFill>
              </a:rPr>
              <a:t>Industrial ecology </a:t>
            </a:r>
            <a:r>
              <a:rPr lang="en-US" sz="2400"/>
              <a:t>refers to a multidisciplinary, systems approach to the flow of energy and materials between production and the environment</a:t>
            </a:r>
          </a:p>
          <a:p>
            <a:pPr eaLnBrk="1" hangingPunct="1">
              <a:lnSpc>
                <a:spcPct val="80000"/>
              </a:lnSpc>
            </a:pPr>
            <a:r>
              <a:rPr lang="en-US" sz="2400"/>
              <a:t>Main objectives</a:t>
            </a:r>
          </a:p>
          <a:p>
            <a:pPr lvl="1" eaLnBrk="1" hangingPunct="1">
              <a:lnSpc>
                <a:spcPct val="80000"/>
              </a:lnSpc>
            </a:pPr>
            <a:r>
              <a:rPr lang="en-US" sz="2000"/>
              <a:t>To promote ways to use recycled waste from one production process as inputs in another process</a:t>
            </a:r>
          </a:p>
          <a:p>
            <a:pPr lvl="1" eaLnBrk="1" hangingPunct="1">
              <a:lnSpc>
                <a:spcPct val="80000"/>
              </a:lnSpc>
            </a:pPr>
            <a:r>
              <a:rPr lang="en-US" sz="2000"/>
              <a:t>To optimize material flows (i.e., achieve an efficient use of materials and energy in production)</a:t>
            </a:r>
          </a:p>
          <a:p>
            <a:pPr eaLnBrk="1" hangingPunct="1">
              <a:lnSpc>
                <a:spcPct val="80000"/>
              </a:lnSpc>
            </a:pPr>
            <a:r>
              <a:rPr lang="en-US" sz="2400"/>
              <a:t>Some argue that industrial ecology is the means by which a society promotes sustainable development</a:t>
            </a:r>
          </a:p>
          <a:p>
            <a:pPr eaLnBrk="1" hangingPunct="1">
              <a:lnSpc>
                <a:spcPct val="80000"/>
              </a:lnSpc>
            </a:pPr>
            <a:r>
              <a:rPr lang="en-US" sz="2400"/>
              <a:t>Since flow of materials is integral to industrial ecology, the </a:t>
            </a:r>
            <a:r>
              <a:rPr lang="en-US" sz="2400" b="1">
                <a:solidFill>
                  <a:srgbClr val="284F84"/>
                </a:solidFill>
              </a:rPr>
              <a:t>materials balance model </a:t>
            </a:r>
            <a:r>
              <a:rPr lang="en-US" sz="2400"/>
              <a:t>should be revisited</a:t>
            </a:r>
          </a:p>
        </p:txBody>
      </p:sp>
      <p:sp>
        <p:nvSpPr>
          <p:cNvPr id="5939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8A530BF-683D-4478-AB0A-FD4D3F144D30}" type="slidenum">
              <a:rPr lang="en-US" sz="1200">
                <a:solidFill>
                  <a:schemeClr val="tx2"/>
                </a:solidFill>
              </a:rPr>
              <a:pPr algn="r"/>
              <a:t>4</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291">
                                            <p:txEl>
                                              <p:pRg st="1" end="1"/>
                                            </p:txEl>
                                          </p:spTgt>
                                        </p:tgtEl>
                                        <p:attrNameLst>
                                          <p:attrName>style.visibility</p:attrName>
                                        </p:attrNameLst>
                                      </p:cBhvr>
                                      <p:to>
                                        <p:strVal val="visible"/>
                                      </p:to>
                                    </p:set>
                                    <p:animEffect transition="in" filter="fade">
                                      <p:cBhvr>
                                        <p:cTn id="14" dur="1000"/>
                                        <p:tgtEl>
                                          <p:spTgt spid="12291">
                                            <p:txEl>
                                              <p:pRg st="1" end="1"/>
                                            </p:txEl>
                                          </p:spTgt>
                                        </p:tgtEl>
                                      </p:cBhvr>
                                    </p:animEffect>
                                    <p:anim calcmode="lin" valueType="num">
                                      <p:cBhvr>
                                        <p:cTn id="15" dur="10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Effect transition="in" filter="fade">
                                      <p:cBhvr>
                                        <p:cTn id="19" dur="1000"/>
                                        <p:tgtEl>
                                          <p:spTgt spid="12291">
                                            <p:txEl>
                                              <p:pRg st="2" end="2"/>
                                            </p:txEl>
                                          </p:spTgt>
                                        </p:tgtEl>
                                      </p:cBhvr>
                                    </p:animEffect>
                                    <p:anim calcmode="lin" valueType="num">
                                      <p:cBhvr>
                                        <p:cTn id="20"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2291">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2291">
                                            <p:txEl>
                                              <p:pRg st="3" end="3"/>
                                            </p:txEl>
                                          </p:spTgt>
                                        </p:tgtEl>
                                        <p:attrNameLst>
                                          <p:attrName>style.visibility</p:attrName>
                                        </p:attrNameLst>
                                      </p:cBhvr>
                                      <p:to>
                                        <p:strVal val="visible"/>
                                      </p:to>
                                    </p:set>
                                    <p:animEffect transition="in" filter="fade">
                                      <p:cBhvr>
                                        <p:cTn id="24" dur="1000"/>
                                        <p:tgtEl>
                                          <p:spTgt spid="12291">
                                            <p:txEl>
                                              <p:pRg st="3" end="3"/>
                                            </p:txEl>
                                          </p:spTgt>
                                        </p:tgtEl>
                                      </p:cBhvr>
                                    </p:animEffect>
                                    <p:anim calcmode="lin" valueType="num">
                                      <p:cBhvr>
                                        <p:cTn id="25" dur="10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1229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2291">
                                            <p:txEl>
                                              <p:pRg st="4" end="4"/>
                                            </p:txEl>
                                          </p:spTgt>
                                        </p:tgtEl>
                                        <p:attrNameLst>
                                          <p:attrName>style.visibility</p:attrName>
                                        </p:attrNameLst>
                                      </p:cBhvr>
                                      <p:to>
                                        <p:strVal val="visible"/>
                                      </p:to>
                                    </p:set>
                                    <p:animEffect transition="in" filter="fade">
                                      <p:cBhvr>
                                        <p:cTn id="31" dur="1000"/>
                                        <p:tgtEl>
                                          <p:spTgt spid="12291">
                                            <p:txEl>
                                              <p:pRg st="4" end="4"/>
                                            </p:txEl>
                                          </p:spTgt>
                                        </p:tgtEl>
                                      </p:cBhvr>
                                    </p:animEffect>
                                    <p:anim calcmode="lin" valueType="num">
                                      <p:cBhvr>
                                        <p:cTn id="32" dur="10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122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2291">
                                            <p:txEl>
                                              <p:pRg st="5" end="5"/>
                                            </p:txEl>
                                          </p:spTgt>
                                        </p:tgtEl>
                                        <p:attrNameLst>
                                          <p:attrName>style.visibility</p:attrName>
                                        </p:attrNameLst>
                                      </p:cBhvr>
                                      <p:to>
                                        <p:strVal val="visible"/>
                                      </p:to>
                                    </p:set>
                                    <p:animEffect transition="in" filter="fade">
                                      <p:cBhvr>
                                        <p:cTn id="38" dur="1000"/>
                                        <p:tgtEl>
                                          <p:spTgt spid="12291">
                                            <p:txEl>
                                              <p:pRg st="5" end="5"/>
                                            </p:txEl>
                                          </p:spTgt>
                                        </p:tgtEl>
                                      </p:cBhvr>
                                    </p:animEffect>
                                    <p:anim calcmode="lin" valueType="num">
                                      <p:cBhvr>
                                        <p:cTn id="39" dur="10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1229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609600" y="457200"/>
            <a:ext cx="7848600" cy="762000"/>
          </a:xfrm>
          <a:prstGeom prst="rect">
            <a:avLst/>
          </a:prstGeom>
          <a:noFill/>
          <a:ln w="9525">
            <a:noFill/>
            <a:miter lim="800000"/>
            <a:headEnd/>
            <a:tailEnd/>
          </a:ln>
        </p:spPr>
        <p:txBody>
          <a:bodyPr anchor="ctr"/>
          <a:lstStyle/>
          <a:p>
            <a:pPr algn="ctr"/>
            <a:r>
              <a:rPr lang="en-US" sz="3600" b="1"/>
              <a:t>Materials Balance Model Revisited</a:t>
            </a:r>
          </a:p>
        </p:txBody>
      </p:sp>
      <p:pic>
        <p:nvPicPr>
          <p:cNvPr id="14343" name="Picture 7" descr="S2423-F21-01"/>
          <p:cNvPicPr>
            <a:picLocks noChangeAspect="1" noChangeArrowheads="1"/>
          </p:cNvPicPr>
          <p:nvPr/>
        </p:nvPicPr>
        <p:blipFill>
          <a:blip r:embed="rId2">
            <a:lum bright="-6000" contrast="30000"/>
          </a:blip>
          <a:srcRect/>
          <a:stretch>
            <a:fillRect/>
          </a:stretch>
        </p:blipFill>
        <p:spPr bwMode="auto">
          <a:xfrm>
            <a:off x="1066800" y="1295400"/>
            <a:ext cx="6477000" cy="3925888"/>
          </a:xfrm>
          <a:prstGeom prst="rect">
            <a:avLst/>
          </a:prstGeom>
          <a:noFill/>
          <a:ln w="9525">
            <a:noFill/>
            <a:miter lim="800000"/>
            <a:headEnd/>
            <a:tailEnd/>
          </a:ln>
        </p:spPr>
      </p:pic>
      <p:sp>
        <p:nvSpPr>
          <p:cNvPr id="14340" name="Text Box 4"/>
          <p:cNvSpPr txBox="1">
            <a:spLocks noChangeArrowheads="1"/>
          </p:cNvSpPr>
          <p:nvPr/>
        </p:nvSpPr>
        <p:spPr bwMode="auto">
          <a:xfrm>
            <a:off x="533400" y="5334000"/>
            <a:ext cx="8305800" cy="457200"/>
          </a:xfrm>
          <a:prstGeom prst="rect">
            <a:avLst/>
          </a:prstGeom>
          <a:gradFill rotWithShape="1">
            <a:gsLst>
              <a:gs pos="0">
                <a:schemeClr val="accent2"/>
              </a:gs>
              <a:gs pos="50000">
                <a:srgbClr val="ECF3F9"/>
              </a:gs>
              <a:gs pos="100000">
                <a:schemeClr val="accent2"/>
              </a:gs>
            </a:gsLst>
            <a:lin ang="5400000" scaled="1"/>
          </a:gradFill>
          <a:ln w="9525">
            <a:noFill/>
            <a:miter lim="800000"/>
            <a:headEnd/>
            <a:tailEnd/>
          </a:ln>
        </p:spPr>
        <p:txBody>
          <a:bodyPr>
            <a:spAutoFit/>
          </a:bodyPr>
          <a:lstStyle/>
          <a:p>
            <a:pPr>
              <a:defRPr/>
            </a:pPr>
            <a:r>
              <a:rPr lang="en-US" sz="1200" b="1" i="1"/>
              <a:t>At issue is whether the flow of materials from nature through the economy is </a:t>
            </a:r>
            <a:r>
              <a:rPr lang="en-US" sz="1200" b="1" i="1" u="sng"/>
              <a:t>linear</a:t>
            </a:r>
            <a:r>
              <a:rPr lang="en-US" sz="1200" b="1" i="1"/>
              <a:t>, (i.e., operating in only one direction), and open OR </a:t>
            </a:r>
            <a:r>
              <a:rPr lang="en-US" sz="1200" b="1" i="1" u="sng"/>
              <a:t>cyclical</a:t>
            </a:r>
            <a:r>
              <a:rPr lang="en-US" sz="1200" b="1" i="1"/>
              <a:t> and closed</a:t>
            </a:r>
          </a:p>
        </p:txBody>
      </p:sp>
      <p:sp>
        <p:nvSpPr>
          <p:cNvPr id="14345" name="Text Box 9"/>
          <p:cNvSpPr txBox="1">
            <a:spLocks noChangeArrowheads="1"/>
          </p:cNvSpPr>
          <p:nvPr/>
        </p:nvSpPr>
        <p:spPr bwMode="auto">
          <a:xfrm>
            <a:off x="4679950" y="5867400"/>
            <a:ext cx="4102100" cy="274638"/>
          </a:xfrm>
          <a:prstGeom prst="rect">
            <a:avLst/>
          </a:prstGeom>
          <a:noFill/>
          <a:ln w="9525">
            <a:noFill/>
            <a:miter lim="800000"/>
            <a:headEnd/>
            <a:tailEnd/>
          </a:ln>
        </p:spPr>
        <p:txBody>
          <a:bodyPr wrap="none">
            <a:spAutoFit/>
          </a:bodyPr>
          <a:lstStyle/>
          <a:p>
            <a:pPr eaLnBrk="0" hangingPunct="0"/>
            <a:r>
              <a:rPr lang="en-US" sz="1200" b="1" i="1" dirty="0"/>
              <a:t>Source:</a:t>
            </a:r>
            <a:r>
              <a:rPr lang="en-US" sz="1200" i="1" dirty="0"/>
              <a:t> Adapted from </a:t>
            </a:r>
            <a:r>
              <a:rPr lang="en-US" sz="1200" i="1" dirty="0" err="1"/>
              <a:t>Kneese</a:t>
            </a:r>
            <a:r>
              <a:rPr lang="en-US" sz="1200" i="1" dirty="0"/>
              <a:t>, Ayres, and </a:t>
            </a:r>
            <a:r>
              <a:rPr lang="en-US" sz="1200" i="1" dirty="0" err="1"/>
              <a:t>D'Arge</a:t>
            </a:r>
            <a:r>
              <a:rPr lang="en-US" sz="1200" i="1" dirty="0"/>
              <a:t> (1970).</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343"/>
                                        </p:tgtEl>
                                        <p:attrNameLst>
                                          <p:attrName>style.visibility</p:attrName>
                                        </p:attrNameLst>
                                      </p:cBhvr>
                                      <p:to>
                                        <p:strVal val="visible"/>
                                      </p:to>
                                    </p:set>
                                    <p:animEffect transition="in" filter="dissolve">
                                      <p:cBhvr>
                                        <p:cTn id="12" dur="500"/>
                                        <p:tgtEl>
                                          <p:spTgt spid="14343"/>
                                        </p:tgtEl>
                                      </p:cBhvr>
                                    </p:animEffect>
                                  </p:childTnLst>
                                </p:cTn>
                              </p:par>
                            </p:childTnLst>
                          </p:cTn>
                        </p:par>
                        <p:par>
                          <p:cTn id="13" fill="hold">
                            <p:stCondLst>
                              <p:cond delay="500"/>
                            </p:stCondLst>
                            <p:childTnLst>
                              <p:par>
                                <p:cTn id="14" presetID="5" presetClass="entr" presetSubtype="10" fill="hold" grpId="0" nodeType="afterEffect">
                                  <p:stCondLst>
                                    <p:cond delay="0"/>
                                  </p:stCondLst>
                                  <p:childTnLst>
                                    <p:set>
                                      <p:cBhvr>
                                        <p:cTn id="15" dur="1" fill="hold">
                                          <p:stCondLst>
                                            <p:cond delay="0"/>
                                          </p:stCondLst>
                                        </p:cTn>
                                        <p:tgtEl>
                                          <p:spTgt spid="14340"/>
                                        </p:tgtEl>
                                        <p:attrNameLst>
                                          <p:attrName>style.visibility</p:attrName>
                                        </p:attrNameLst>
                                      </p:cBhvr>
                                      <p:to>
                                        <p:strVal val="visible"/>
                                      </p:to>
                                    </p:set>
                                    <p:animEffect transition="in" filter="checkerboard(across)">
                                      <p:cBhvr>
                                        <p:cTn id="16" dur="500"/>
                                        <p:tgtEl>
                                          <p:spTgt spid="14340"/>
                                        </p:tgtEl>
                                      </p:cBhvr>
                                    </p:animEffect>
                                  </p:childTnLst>
                                </p:cTn>
                              </p:par>
                            </p:childTnLst>
                          </p:cTn>
                        </p:par>
                        <p:par>
                          <p:cTn id="17" fill="hold">
                            <p:stCondLst>
                              <p:cond delay="1000"/>
                            </p:stCondLst>
                            <p:childTnLst>
                              <p:par>
                                <p:cTn id="18" presetID="9" presetClass="entr" presetSubtype="0" fill="hold" grpId="0" nodeType="afterEffect">
                                  <p:stCondLst>
                                    <p:cond delay="0"/>
                                  </p:stCondLst>
                                  <p:childTnLst>
                                    <p:set>
                                      <p:cBhvr>
                                        <p:cTn id="19" dur="1" fill="hold">
                                          <p:stCondLst>
                                            <p:cond delay="0"/>
                                          </p:stCondLst>
                                        </p:cTn>
                                        <p:tgtEl>
                                          <p:spTgt spid="14345"/>
                                        </p:tgtEl>
                                        <p:attrNameLst>
                                          <p:attrName>style.visibility</p:attrName>
                                        </p:attrNameLst>
                                      </p:cBhvr>
                                      <p:to>
                                        <p:strVal val="visible"/>
                                      </p:to>
                                    </p:set>
                                    <p:animEffect transition="in" filter="dissolve">
                                      <p:cBhvr>
                                        <p:cTn id="20" dur="500"/>
                                        <p:tgtEl>
                                          <p:spTgt spid="143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40" grpId="0" animBg="1"/>
      <p:bldP spid="14345"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7412" name="Rectangle 4"/>
          <p:cNvSpPr>
            <a:spLocks noChangeArrowheads="1"/>
          </p:cNvSpPr>
          <p:nvPr/>
        </p:nvSpPr>
        <p:spPr bwMode="auto">
          <a:xfrm>
            <a:off x="762000" y="990600"/>
            <a:ext cx="7772400" cy="822325"/>
          </a:xfrm>
          <a:prstGeom prst="rect">
            <a:avLst/>
          </a:prstGeom>
          <a:noFill/>
          <a:ln w="9525">
            <a:noFill/>
            <a:miter lim="800000"/>
            <a:headEnd/>
            <a:tailEnd/>
          </a:ln>
        </p:spPr>
        <p:txBody>
          <a:bodyPr anchor="ctr"/>
          <a:lstStyle/>
          <a:p>
            <a:pPr algn="ctr"/>
            <a:r>
              <a:rPr lang="en-US" sz="4400"/>
              <a:t>A Linear (or Open) Materials Flow</a:t>
            </a:r>
          </a:p>
        </p:txBody>
      </p:sp>
      <p:pic>
        <p:nvPicPr>
          <p:cNvPr id="17416" name="Picture 8" descr="S2423-F21-02"/>
          <p:cNvPicPr>
            <a:picLocks noChangeAspect="1" noChangeArrowheads="1"/>
          </p:cNvPicPr>
          <p:nvPr/>
        </p:nvPicPr>
        <p:blipFill>
          <a:blip r:embed="rId3">
            <a:lum bright="-18000" contrast="36000"/>
          </a:blip>
          <a:srcRect/>
          <a:stretch>
            <a:fillRect/>
          </a:stretch>
        </p:blipFill>
        <p:spPr bwMode="auto">
          <a:xfrm>
            <a:off x="685800" y="2362200"/>
            <a:ext cx="7612063" cy="1638300"/>
          </a:xfrm>
          <a:prstGeom prst="rect">
            <a:avLst/>
          </a:prstGeom>
          <a:noFill/>
          <a:ln w="9525">
            <a:noFill/>
            <a:miter lim="800000"/>
            <a:headEnd/>
            <a:tailEnd/>
          </a:ln>
        </p:spPr>
      </p:pic>
      <p:sp>
        <p:nvSpPr>
          <p:cNvPr id="17417" name="Text Box 9"/>
          <p:cNvSpPr txBox="1">
            <a:spLocks noChangeArrowheads="1"/>
          </p:cNvSpPr>
          <p:nvPr/>
        </p:nvSpPr>
        <p:spPr bwMode="auto">
          <a:xfrm>
            <a:off x="762000" y="4419600"/>
            <a:ext cx="7653338" cy="825500"/>
          </a:xfrm>
          <a:prstGeom prst="rect">
            <a:avLst/>
          </a:prstGeom>
          <a:gradFill rotWithShape="1">
            <a:gsLst>
              <a:gs pos="0">
                <a:srgbClr val="C8D5E6"/>
              </a:gs>
              <a:gs pos="50000">
                <a:srgbClr val="EBF0F6"/>
              </a:gs>
              <a:gs pos="100000">
                <a:srgbClr val="C8D5E6"/>
              </a:gs>
            </a:gsLst>
            <a:lin ang="2700000" scaled="1"/>
          </a:gradFill>
          <a:ln w="9525">
            <a:noFill/>
            <a:miter lim="800000"/>
            <a:headEnd/>
            <a:tailEnd/>
          </a:ln>
        </p:spPr>
        <p:txBody>
          <a:bodyPr wrap="none">
            <a:spAutoFit/>
          </a:bodyPr>
          <a:lstStyle/>
          <a:p>
            <a:r>
              <a:rPr lang="en-US" sz="1600" b="1"/>
              <a:t>This “cradle-to-grave” open flow assumes materials run in ONE direction, </a:t>
            </a:r>
            <a:br>
              <a:rPr lang="en-US" sz="1600" b="1"/>
            </a:br>
            <a:r>
              <a:rPr lang="en-US" sz="1600" b="1"/>
              <a:t>entering as resources and leaving as wastes or residuals. Policy focus would</a:t>
            </a:r>
            <a:br>
              <a:rPr lang="en-US" sz="1600" b="1"/>
            </a:br>
            <a:r>
              <a:rPr lang="en-US" sz="1600" b="1"/>
              <a:t>have to be aimed at abating contaminants </a:t>
            </a:r>
            <a:r>
              <a:rPr lang="en-US" sz="1600" b="1" u="sng"/>
              <a:t>ONLY at the end of the flow</a:t>
            </a:r>
            <a:r>
              <a:rPr lang="en-US" sz="1600" b="1"/>
              <a:t>.</a:t>
            </a:r>
          </a:p>
        </p:txBody>
      </p:sp>
      <p:sp>
        <p:nvSpPr>
          <p:cNvPr id="17419" name="Text Box 11"/>
          <p:cNvSpPr txBox="1">
            <a:spLocks noChangeArrowheads="1"/>
          </p:cNvSpPr>
          <p:nvPr/>
        </p:nvSpPr>
        <p:spPr bwMode="auto">
          <a:xfrm>
            <a:off x="669925" y="5562600"/>
            <a:ext cx="8054975" cy="304800"/>
          </a:xfrm>
          <a:prstGeom prst="rect">
            <a:avLst/>
          </a:prstGeom>
          <a:noFill/>
          <a:ln w="9525">
            <a:noFill/>
            <a:miter lim="800000"/>
            <a:headEnd/>
            <a:tailEnd/>
          </a:ln>
        </p:spPr>
        <p:txBody>
          <a:bodyPr wrap="none">
            <a:spAutoFit/>
          </a:bodyPr>
          <a:lstStyle/>
          <a:p>
            <a:pPr eaLnBrk="0" hangingPunct="0"/>
            <a:r>
              <a:rPr lang="en-US" sz="1400" b="1" i="1"/>
              <a:t>Source: </a:t>
            </a:r>
            <a:r>
              <a:rPr lang="en-US" sz="1400" i="1"/>
              <a:t>U.S. Congress, OTA (October 1992), as cited in Gibbons (September/October 1992), p. 31.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2"/>
                                        </p:tgtEl>
                                        <p:attrNameLst>
                                          <p:attrName>style.visibility</p:attrName>
                                        </p:attrNameLst>
                                      </p:cBhvr>
                                      <p:to>
                                        <p:strVal val="visible"/>
                                      </p:to>
                                    </p:set>
                                    <p:animEffect transition="in" filter="fade">
                                      <p:cBhvr>
                                        <p:cTn id="7" dur="1000"/>
                                        <p:tgtEl>
                                          <p:spTgt spid="174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7416"/>
                                        </p:tgtEl>
                                        <p:attrNameLst>
                                          <p:attrName>style.visibility</p:attrName>
                                        </p:attrNameLst>
                                      </p:cBhvr>
                                      <p:to>
                                        <p:strVal val="visible"/>
                                      </p:to>
                                    </p:set>
                                    <p:animEffect transition="in" filter="wipe(left)">
                                      <p:cBhvr>
                                        <p:cTn id="12" dur="500"/>
                                        <p:tgtEl>
                                          <p:spTgt spid="17416"/>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17417"/>
                                        </p:tgtEl>
                                        <p:attrNameLst>
                                          <p:attrName>style.visibility</p:attrName>
                                        </p:attrNameLst>
                                      </p:cBhvr>
                                      <p:to>
                                        <p:strVal val="visible"/>
                                      </p:to>
                                    </p:set>
                                    <p:animEffect transition="in" filter="wipe(left)">
                                      <p:cBhvr>
                                        <p:cTn id="16" dur="500"/>
                                        <p:tgtEl>
                                          <p:spTgt spid="17417"/>
                                        </p:tgtEl>
                                      </p:cBhvr>
                                    </p:animEffect>
                                  </p:childTnLst>
                                </p:cTn>
                              </p:par>
                            </p:childTnLst>
                          </p:cTn>
                        </p:par>
                        <p:par>
                          <p:cTn id="17" fill="hold">
                            <p:stCondLst>
                              <p:cond delay="1000"/>
                            </p:stCondLst>
                            <p:childTnLst>
                              <p:par>
                                <p:cTn id="18" presetID="9" presetClass="entr" presetSubtype="0" fill="hold" grpId="0" nodeType="afterEffect">
                                  <p:stCondLst>
                                    <p:cond delay="0"/>
                                  </p:stCondLst>
                                  <p:childTnLst>
                                    <p:set>
                                      <p:cBhvr>
                                        <p:cTn id="19" dur="1" fill="hold">
                                          <p:stCondLst>
                                            <p:cond delay="0"/>
                                          </p:stCondLst>
                                        </p:cTn>
                                        <p:tgtEl>
                                          <p:spTgt spid="17419"/>
                                        </p:tgtEl>
                                        <p:attrNameLst>
                                          <p:attrName>style.visibility</p:attrName>
                                        </p:attrNameLst>
                                      </p:cBhvr>
                                      <p:to>
                                        <p:strVal val="visible"/>
                                      </p:to>
                                    </p:set>
                                    <p:animEffect transition="in" filter="dissolve">
                                      <p:cBhvr>
                                        <p:cTn id="20" dur="500"/>
                                        <p:tgtEl>
                                          <p:spTgt spid="17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417" grpId="0" animBg="1"/>
      <p:bldP spid="17419"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1466850" y="923925"/>
            <a:ext cx="6400800" cy="838200"/>
          </a:xfrm>
        </p:spPr>
        <p:txBody>
          <a:bodyPr/>
          <a:lstStyle/>
          <a:p>
            <a:pPr eaLnBrk="1" hangingPunct="1"/>
            <a:r>
              <a:rPr lang="en-US" sz="3800"/>
              <a:t>Linear Flow</a:t>
            </a:r>
          </a:p>
        </p:txBody>
      </p:sp>
      <p:sp>
        <p:nvSpPr>
          <p:cNvPr id="22531" name="Rectangle 3"/>
          <p:cNvSpPr>
            <a:spLocks noGrp="1" noChangeArrowheads="1"/>
          </p:cNvSpPr>
          <p:nvPr>
            <p:ph idx="4294967295"/>
          </p:nvPr>
        </p:nvSpPr>
        <p:spPr>
          <a:xfrm>
            <a:off x="1143000" y="1838325"/>
            <a:ext cx="7781925" cy="3810000"/>
          </a:xfrm>
        </p:spPr>
        <p:txBody>
          <a:bodyPr/>
          <a:lstStyle/>
          <a:p>
            <a:pPr eaLnBrk="1" hangingPunct="1"/>
            <a:r>
              <a:rPr lang="en-US" sz="2400"/>
              <a:t>Policy based on a </a:t>
            </a:r>
            <a:r>
              <a:rPr lang="en-US" sz="2400" b="1">
                <a:solidFill>
                  <a:srgbClr val="284F84"/>
                </a:solidFill>
              </a:rPr>
              <a:t>linear flow</a:t>
            </a:r>
            <a:r>
              <a:rPr lang="en-US" sz="2400"/>
              <a:t> assumption does not fully address the long-run implications of pollution, i.e.,…</a:t>
            </a:r>
          </a:p>
          <a:p>
            <a:pPr lvl="1" eaLnBrk="1" hangingPunct="1"/>
            <a:r>
              <a:rPr lang="en-US" sz="2100"/>
              <a:t>Nature’s capacity to convert matter to energy is limited, so this limited conversion affects future generations</a:t>
            </a:r>
          </a:p>
          <a:p>
            <a:pPr lvl="1" eaLnBrk="1" hangingPunct="1"/>
            <a:r>
              <a:rPr lang="en-US" sz="2100"/>
              <a:t>Relying on abatement after the fact uses up resources that eventually are added to the residual (waste) flow</a:t>
            </a:r>
          </a:p>
          <a:p>
            <a:pPr lvl="1" eaLnBrk="1" hangingPunct="1"/>
            <a:r>
              <a:rPr lang="en-US" sz="2100"/>
              <a:t>Command-and-control policy based on this approach generally runs counter to economic growth, which causes intertemporal trade offs from one generation to another </a:t>
            </a:r>
          </a:p>
          <a:p>
            <a:pPr eaLnBrk="1" hangingPunct="1"/>
            <a:r>
              <a:rPr lang="en-US" sz="2400"/>
              <a:t>Solution should consider a </a:t>
            </a:r>
            <a:r>
              <a:rPr lang="en-US" sz="2400" b="1">
                <a:solidFill>
                  <a:srgbClr val="284F84"/>
                </a:solidFill>
              </a:rPr>
              <a:t>cyclical flow approach</a:t>
            </a:r>
          </a:p>
        </p:txBody>
      </p:sp>
      <p:sp>
        <p:nvSpPr>
          <p:cNvPr id="6349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D9C0828A-98FD-49E7-B7A1-FE0CC60C088D}" type="slidenum">
              <a:rPr lang="en-US" sz="1200">
                <a:solidFill>
                  <a:schemeClr val="tx2"/>
                </a:solidFill>
              </a:rPr>
              <a:pPr algn="r"/>
              <a:t>7</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1000"/>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0" end="0"/>
                                            </p:txEl>
                                          </p:spTgt>
                                        </p:tgtEl>
                                        <p:attrNameLst>
                                          <p:attrName>style.visibility</p:attrName>
                                        </p:attrNameLst>
                                      </p:cBhvr>
                                      <p:to>
                                        <p:strVal val="visible"/>
                                      </p:to>
                                    </p:set>
                                    <p:animEffect transition="in" filter="wipe(left)">
                                      <p:cBhvr>
                                        <p:cTn id="12" dur="500"/>
                                        <p:tgtEl>
                                          <p:spTgt spid="225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1" end="1"/>
                                            </p:txEl>
                                          </p:spTgt>
                                        </p:tgtEl>
                                        <p:attrNameLst>
                                          <p:attrName>style.visibility</p:attrName>
                                        </p:attrNameLst>
                                      </p:cBhvr>
                                      <p:to>
                                        <p:strVal val="visible"/>
                                      </p:to>
                                    </p:set>
                                    <p:animEffect transition="in" filter="wipe(left)">
                                      <p:cBhvr>
                                        <p:cTn id="17" dur="500"/>
                                        <p:tgtEl>
                                          <p:spTgt spid="225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2" end="2"/>
                                            </p:txEl>
                                          </p:spTgt>
                                        </p:tgtEl>
                                        <p:attrNameLst>
                                          <p:attrName>style.visibility</p:attrName>
                                        </p:attrNameLst>
                                      </p:cBhvr>
                                      <p:to>
                                        <p:strVal val="visible"/>
                                      </p:to>
                                    </p:set>
                                    <p:animEffect transition="in" filter="wipe(left)">
                                      <p:cBhvr>
                                        <p:cTn id="22" dur="500"/>
                                        <p:tgtEl>
                                          <p:spTgt spid="2253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3" end="3"/>
                                            </p:txEl>
                                          </p:spTgt>
                                        </p:tgtEl>
                                        <p:attrNameLst>
                                          <p:attrName>style.visibility</p:attrName>
                                        </p:attrNameLst>
                                      </p:cBhvr>
                                      <p:to>
                                        <p:strVal val="visible"/>
                                      </p:to>
                                    </p:set>
                                    <p:animEffect transition="in" filter="wipe(left)">
                                      <p:cBhvr>
                                        <p:cTn id="27" dur="500"/>
                                        <p:tgtEl>
                                          <p:spTgt spid="2253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4" end="4"/>
                                            </p:txEl>
                                          </p:spTgt>
                                        </p:tgtEl>
                                        <p:attrNameLst>
                                          <p:attrName>style.visibility</p:attrName>
                                        </p:attrNameLst>
                                      </p:cBhvr>
                                      <p:to>
                                        <p:strVal val="visible"/>
                                      </p:to>
                                    </p:set>
                                    <p:animEffect transition="in" filter="wipe(left)">
                                      <p:cBhvr>
                                        <p:cTn id="32" dur="500"/>
                                        <p:tgtEl>
                                          <p:spTgt spid="225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1485900" y="881063"/>
            <a:ext cx="7315200" cy="898525"/>
          </a:xfrm>
        </p:spPr>
        <p:txBody>
          <a:bodyPr/>
          <a:lstStyle/>
          <a:p>
            <a:pPr eaLnBrk="1" hangingPunct="1"/>
            <a:r>
              <a:rPr lang="en-US" sz="3600"/>
              <a:t>Cyclical (or Closed) Materials Flow</a:t>
            </a:r>
          </a:p>
        </p:txBody>
      </p:sp>
      <p:sp>
        <p:nvSpPr>
          <p:cNvPr id="23555" name="Rectangle 3"/>
          <p:cNvSpPr>
            <a:spLocks noGrp="1" noChangeArrowheads="1"/>
          </p:cNvSpPr>
          <p:nvPr>
            <p:ph idx="4294967295"/>
          </p:nvPr>
        </p:nvSpPr>
        <p:spPr>
          <a:xfrm>
            <a:off x="1143000" y="2019300"/>
            <a:ext cx="7620000" cy="4114800"/>
          </a:xfrm>
        </p:spPr>
        <p:txBody>
          <a:bodyPr/>
          <a:lstStyle/>
          <a:p>
            <a:pPr eaLnBrk="1" hangingPunct="1"/>
            <a:r>
              <a:rPr lang="en-US" sz="2400"/>
              <a:t>A </a:t>
            </a:r>
            <a:r>
              <a:rPr lang="en-US" sz="2400" b="1">
                <a:solidFill>
                  <a:srgbClr val="284F84"/>
                </a:solidFill>
              </a:rPr>
              <a:t>cyclical flow </a:t>
            </a:r>
            <a:r>
              <a:rPr lang="en-US" sz="2400"/>
              <a:t>assumes that…</a:t>
            </a:r>
          </a:p>
          <a:p>
            <a:pPr lvl="1" eaLnBrk="1" hangingPunct="1"/>
            <a:r>
              <a:rPr lang="en-US" sz="2100"/>
              <a:t>productive activity can be altered throughout the cycle to reduce environmental effects</a:t>
            </a:r>
          </a:p>
          <a:p>
            <a:pPr lvl="2" eaLnBrk="1" hangingPunct="1"/>
            <a:r>
              <a:rPr lang="en-US" sz="2000"/>
              <a:t>e.g., product design, manufacturing processes, energy use</a:t>
            </a:r>
          </a:p>
          <a:p>
            <a:pPr lvl="1" eaLnBrk="1" hangingPunct="1"/>
            <a:r>
              <a:rPr lang="en-US" sz="2100"/>
              <a:t>residuals (i.e., wastes or pollution) can be brought back into useful production</a:t>
            </a:r>
          </a:p>
          <a:p>
            <a:pPr eaLnBrk="1" hangingPunct="1"/>
            <a:r>
              <a:rPr lang="en-US" sz="2400"/>
              <a:t>Implies that policy can be aimed anywhere in  the cycle of production and consumption rather than only at “end-of-pipe”</a:t>
            </a:r>
          </a:p>
        </p:txBody>
      </p:sp>
      <p:sp>
        <p:nvSpPr>
          <p:cNvPr id="6553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9269B512-BC68-4255-862E-5AB35CBDAB8D}" type="slidenum">
              <a:rPr lang="en-US" sz="1200">
                <a:solidFill>
                  <a:schemeClr val="tx2"/>
                </a:solidFill>
              </a:rPr>
              <a:pPr algn="r"/>
              <a:t>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1000"/>
                                        <p:tgtEl>
                                          <p:spTgt spid="2355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3555">
                                            <p:txEl>
                                              <p:pRg st="0" end="0"/>
                                            </p:txEl>
                                          </p:spTgt>
                                        </p:tgtEl>
                                        <p:attrNameLst>
                                          <p:attrName>style.visibility</p:attrName>
                                        </p:attrNameLst>
                                      </p:cBhvr>
                                      <p:to>
                                        <p:strVal val="visible"/>
                                      </p:to>
                                    </p:set>
                                    <p:animEffect transition="in" filter="wipe(left)">
                                      <p:cBhvr>
                                        <p:cTn id="12" dur="500"/>
                                        <p:tgtEl>
                                          <p:spTgt spid="23555">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23555">
                                            <p:txEl>
                                              <p:pRg st="1" end="1"/>
                                            </p:txEl>
                                          </p:spTgt>
                                        </p:tgtEl>
                                        <p:attrNameLst>
                                          <p:attrName>style.visibility</p:attrName>
                                        </p:attrNameLst>
                                      </p:cBhvr>
                                      <p:to>
                                        <p:strVal val="visible"/>
                                      </p:to>
                                    </p:set>
                                    <p:animEffect transition="in" filter="wipe(left)">
                                      <p:cBhvr>
                                        <p:cTn id="16" dur="500"/>
                                        <p:tgtEl>
                                          <p:spTgt spid="23555">
                                            <p:txEl>
                                              <p:pRg st="1" end="1"/>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Effect transition="in" filter="wipe(left)">
                                      <p:cBhvr>
                                        <p:cTn id="19" dur="500"/>
                                        <p:tgtEl>
                                          <p:spTgt spid="2355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3555">
                                            <p:txEl>
                                              <p:pRg st="3" end="3"/>
                                            </p:txEl>
                                          </p:spTgt>
                                        </p:tgtEl>
                                        <p:attrNameLst>
                                          <p:attrName>style.visibility</p:attrName>
                                        </p:attrNameLst>
                                      </p:cBhvr>
                                      <p:to>
                                        <p:strVal val="visible"/>
                                      </p:to>
                                    </p:set>
                                    <p:animEffect transition="in" filter="wipe(left)">
                                      <p:cBhvr>
                                        <p:cTn id="24" dur="500"/>
                                        <p:tgtEl>
                                          <p:spTgt spid="2355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23555">
                                            <p:txEl>
                                              <p:pRg st="4" end="4"/>
                                            </p:txEl>
                                          </p:spTgt>
                                        </p:tgtEl>
                                        <p:attrNameLst>
                                          <p:attrName>style.visibility</p:attrName>
                                        </p:attrNameLst>
                                      </p:cBhvr>
                                      <p:to>
                                        <p:strVal val="visible"/>
                                      </p:to>
                                    </p:set>
                                    <p:animEffect transition="in" filter="wipe(left)">
                                      <p:cBhvr>
                                        <p:cTn id="29" dur="500"/>
                                        <p:tgtEl>
                                          <p:spTgt spid="23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8600" y="609600"/>
            <a:ext cx="8610600" cy="863600"/>
          </a:xfrm>
          <a:prstGeom prst="rect">
            <a:avLst/>
          </a:prstGeom>
          <a:noFill/>
          <a:ln w="9525">
            <a:noFill/>
            <a:miter lim="800000"/>
            <a:headEnd/>
            <a:tailEnd/>
          </a:ln>
        </p:spPr>
        <p:txBody>
          <a:bodyPr anchor="ctr"/>
          <a:lstStyle/>
          <a:p>
            <a:pPr algn="ctr"/>
            <a:r>
              <a:rPr lang="en-US" sz="4400"/>
              <a:t>Closed System of Materials Flow</a:t>
            </a:r>
          </a:p>
        </p:txBody>
      </p:sp>
      <p:pic>
        <p:nvPicPr>
          <p:cNvPr id="19461" name="Picture 5" descr="S2423-F21-03"/>
          <p:cNvPicPr>
            <a:picLocks noChangeAspect="1" noChangeArrowheads="1"/>
          </p:cNvPicPr>
          <p:nvPr/>
        </p:nvPicPr>
        <p:blipFill>
          <a:blip r:embed="rId2">
            <a:lum contrast="24000"/>
          </a:blip>
          <a:srcRect/>
          <a:stretch>
            <a:fillRect/>
          </a:stretch>
        </p:blipFill>
        <p:spPr bwMode="auto">
          <a:xfrm>
            <a:off x="381000" y="1752600"/>
            <a:ext cx="8610600" cy="2851150"/>
          </a:xfrm>
          <a:prstGeom prst="rect">
            <a:avLst/>
          </a:prstGeom>
          <a:noFill/>
          <a:ln w="9525">
            <a:noFill/>
            <a:miter lim="800000"/>
            <a:headEnd/>
            <a:tailEnd/>
          </a:ln>
        </p:spPr>
      </p:pic>
      <p:sp>
        <p:nvSpPr>
          <p:cNvPr id="67587" name="Text Box 6"/>
          <p:cNvSpPr txBox="1">
            <a:spLocks noChangeArrowheads="1"/>
          </p:cNvSpPr>
          <p:nvPr/>
        </p:nvSpPr>
        <p:spPr bwMode="auto">
          <a:xfrm>
            <a:off x="365125" y="5070475"/>
            <a:ext cx="184150" cy="457200"/>
          </a:xfrm>
          <a:prstGeom prst="rect">
            <a:avLst/>
          </a:prstGeom>
          <a:noFill/>
          <a:ln w="9525">
            <a:noFill/>
            <a:miter lim="800000"/>
            <a:headEnd/>
            <a:tailEnd/>
          </a:ln>
        </p:spPr>
        <p:txBody>
          <a:bodyPr wrap="none">
            <a:spAutoFit/>
          </a:bodyPr>
          <a:lstStyle/>
          <a:p>
            <a:endParaRPr lang="en-US" sz="2400">
              <a:latin typeface="Times New Roman" pitchFamily="18" charset="0"/>
            </a:endParaRPr>
          </a:p>
        </p:txBody>
      </p:sp>
      <p:sp>
        <p:nvSpPr>
          <p:cNvPr id="19463" name="Text Box 7"/>
          <p:cNvSpPr txBox="1">
            <a:spLocks noChangeArrowheads="1"/>
          </p:cNvSpPr>
          <p:nvPr/>
        </p:nvSpPr>
        <p:spPr bwMode="auto">
          <a:xfrm>
            <a:off x="609600" y="5029200"/>
            <a:ext cx="8001000" cy="609600"/>
          </a:xfrm>
          <a:prstGeom prst="rect">
            <a:avLst/>
          </a:prstGeom>
          <a:gradFill rotWithShape="1">
            <a:gsLst>
              <a:gs pos="0">
                <a:srgbClr val="C8D5E6"/>
              </a:gs>
              <a:gs pos="50000">
                <a:srgbClr val="E8EDF4"/>
              </a:gs>
              <a:gs pos="100000">
                <a:srgbClr val="C8D5E6"/>
              </a:gs>
            </a:gsLst>
            <a:lin ang="2700000" scaled="1"/>
          </a:gradFill>
          <a:ln w="9525">
            <a:noFill/>
            <a:miter lim="800000"/>
            <a:headEnd/>
            <a:tailEnd/>
          </a:ln>
        </p:spPr>
        <p:txBody>
          <a:bodyPr>
            <a:spAutoFit/>
          </a:bodyPr>
          <a:lstStyle/>
          <a:p>
            <a:r>
              <a:rPr lang="en-US" sz="1400" b="1"/>
              <a:t>A “cradle-to-cradle” flow that assumes materials run in a circular pattern in a </a:t>
            </a:r>
            <a:r>
              <a:rPr lang="en-US" sz="1400" b="1" u="sng"/>
              <a:t>closed</a:t>
            </a:r>
            <a:r>
              <a:rPr lang="en-US" sz="1400" b="1"/>
              <a:t> system that allows residuals (or wastes) to be brought back into the production process.</a:t>
            </a:r>
            <a:r>
              <a:rPr lang="en-US" sz="2000" b="1" i="1">
                <a:solidFill>
                  <a:schemeClr val="bg1"/>
                </a:solidFill>
                <a:latin typeface="Times New Roman" pitchFamily="18" charset="0"/>
              </a:rPr>
              <a:t> </a:t>
            </a:r>
          </a:p>
        </p:txBody>
      </p:sp>
      <p:sp>
        <p:nvSpPr>
          <p:cNvPr id="19464" name="Text Box 8"/>
          <p:cNvSpPr txBox="1">
            <a:spLocks noChangeArrowheads="1"/>
          </p:cNvSpPr>
          <p:nvPr/>
        </p:nvSpPr>
        <p:spPr bwMode="auto">
          <a:xfrm>
            <a:off x="847725" y="5791200"/>
            <a:ext cx="7534275" cy="290513"/>
          </a:xfrm>
          <a:prstGeom prst="rect">
            <a:avLst/>
          </a:prstGeom>
          <a:noFill/>
          <a:ln w="9525">
            <a:noFill/>
            <a:miter lim="800000"/>
            <a:headEnd/>
            <a:tailEnd/>
          </a:ln>
        </p:spPr>
        <p:txBody>
          <a:bodyPr wrap="none">
            <a:spAutoFit/>
          </a:bodyPr>
          <a:lstStyle/>
          <a:p>
            <a:pPr eaLnBrk="0" hangingPunct="0"/>
            <a:r>
              <a:rPr lang="en-US" sz="1300" b="1" i="1"/>
              <a:t>Source:</a:t>
            </a:r>
            <a:r>
              <a:rPr lang="en-US" sz="1300" i="1"/>
              <a:t> U.S. Congress, OTA (October 1992), as cited in Gibbons (September/October 1992), p. 31.</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fade">
                                      <p:cBhvr>
                                        <p:cTn id="7" dur="1000"/>
                                        <p:tgtEl>
                                          <p:spTgt spid="1945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61"/>
                                        </p:tgtEl>
                                        <p:attrNameLst>
                                          <p:attrName>style.visibility</p:attrName>
                                        </p:attrNameLst>
                                      </p:cBhvr>
                                      <p:to>
                                        <p:strVal val="visible"/>
                                      </p:to>
                                    </p:set>
                                    <p:animEffect transition="in" filter="randombar(horizontal)">
                                      <p:cBhvr>
                                        <p:cTn id="12" dur="500"/>
                                        <p:tgtEl>
                                          <p:spTgt spid="19461"/>
                                        </p:tgtEl>
                                      </p:cBhvr>
                                    </p:animEffect>
                                  </p:childTnLst>
                                </p:cTn>
                              </p:par>
                            </p:childTnLst>
                          </p:cTn>
                        </p:par>
                        <p:par>
                          <p:cTn id="13" fill="hold">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9463"/>
                                        </p:tgtEl>
                                        <p:attrNameLst>
                                          <p:attrName>style.visibility</p:attrName>
                                        </p:attrNameLst>
                                      </p:cBhvr>
                                      <p:to>
                                        <p:strVal val="visible"/>
                                      </p:to>
                                    </p:set>
                                    <p:animEffect transition="in" filter="randombar(horizontal)">
                                      <p:cBhvr>
                                        <p:cTn id="16" dur="2000"/>
                                        <p:tgtEl>
                                          <p:spTgt spid="19463"/>
                                        </p:tgtEl>
                                      </p:cBhvr>
                                    </p:animEffect>
                                  </p:childTnLst>
                                </p:cTn>
                              </p:par>
                            </p:childTnLst>
                          </p:cTn>
                        </p:par>
                        <p:par>
                          <p:cTn id="17" fill="hold">
                            <p:stCondLst>
                              <p:cond delay="2500"/>
                            </p:stCondLst>
                            <p:childTnLst>
                              <p:par>
                                <p:cTn id="18" presetID="9" presetClass="entr" presetSubtype="0" fill="hold" nodeType="afterEffect">
                                  <p:stCondLst>
                                    <p:cond delay="0"/>
                                  </p:stCondLst>
                                  <p:childTnLst>
                                    <p:set>
                                      <p:cBhvr>
                                        <p:cTn id="19" dur="1" fill="hold">
                                          <p:stCondLst>
                                            <p:cond delay="0"/>
                                          </p:stCondLst>
                                        </p:cTn>
                                        <p:tgtEl>
                                          <p:spTgt spid="19464">
                                            <p:txEl>
                                              <p:pRg st="0" end="0"/>
                                            </p:txEl>
                                          </p:spTgt>
                                        </p:tgtEl>
                                        <p:attrNameLst>
                                          <p:attrName>style.visibility</p:attrName>
                                        </p:attrNameLst>
                                      </p:cBhvr>
                                      <p:to>
                                        <p:strVal val="visible"/>
                                      </p:to>
                                    </p:set>
                                    <p:animEffect transition="in" filter="dissolve">
                                      <p:cBhvr>
                                        <p:cTn id="20" dur="500"/>
                                        <p:tgtEl>
                                          <p:spTgt spid="1946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9463"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1473200" y="700088"/>
            <a:ext cx="6781800" cy="1295400"/>
          </a:xfrm>
        </p:spPr>
        <p:txBody>
          <a:bodyPr/>
          <a:lstStyle/>
          <a:p>
            <a:pPr eaLnBrk="1" hangingPunct="1"/>
            <a:r>
              <a:rPr lang="en-US" sz="3500"/>
              <a:t>Using a Cyclical Flow in Practice</a:t>
            </a:r>
          </a:p>
        </p:txBody>
      </p:sp>
      <p:sp>
        <p:nvSpPr>
          <p:cNvPr id="24579" name="Rectangle 3"/>
          <p:cNvSpPr>
            <a:spLocks noGrp="1" noChangeArrowheads="1"/>
          </p:cNvSpPr>
          <p:nvPr>
            <p:ph idx="4294967295"/>
          </p:nvPr>
        </p:nvSpPr>
        <p:spPr>
          <a:xfrm>
            <a:off x="1143000" y="2057400"/>
            <a:ext cx="8077200" cy="4114800"/>
          </a:xfrm>
        </p:spPr>
        <p:txBody>
          <a:bodyPr/>
          <a:lstStyle/>
          <a:p>
            <a:pPr eaLnBrk="1" hangingPunct="1"/>
            <a:r>
              <a:rPr lang="en-US" b="1">
                <a:solidFill>
                  <a:srgbClr val="284F84"/>
                </a:solidFill>
              </a:rPr>
              <a:t>Life Cycle Assessment (LCA)</a:t>
            </a:r>
          </a:p>
          <a:p>
            <a:pPr eaLnBrk="1" hangingPunct="1"/>
            <a:r>
              <a:rPr lang="en-US" b="1">
                <a:solidFill>
                  <a:srgbClr val="284F84"/>
                </a:solidFill>
              </a:rPr>
              <a:t>Industrial Ecosystems</a:t>
            </a:r>
          </a:p>
        </p:txBody>
      </p:sp>
      <p:sp>
        <p:nvSpPr>
          <p:cNvPr id="6861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AC67175-CE6F-4B80-A336-4840D04EC660}" type="slidenum">
              <a:rPr lang="en-US" sz="1200">
                <a:solidFill>
                  <a:schemeClr val="tx2"/>
                </a:solidFill>
              </a:rPr>
              <a:pPr algn="r"/>
              <a:t>10</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1000"/>
                                        <p:tgtEl>
                                          <p:spTgt spid="245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0" end="0"/>
                                            </p:txEl>
                                          </p:spTgt>
                                        </p:tgtEl>
                                        <p:attrNameLst>
                                          <p:attrName>style.visibility</p:attrName>
                                        </p:attrNameLst>
                                      </p:cBhvr>
                                      <p:to>
                                        <p:strVal val="visible"/>
                                      </p:to>
                                    </p:set>
                                    <p:animEffect transition="in" filter="wipe(left)">
                                      <p:cBhvr>
                                        <p:cTn id="12" dur="500"/>
                                        <p:tgtEl>
                                          <p:spTgt spid="245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1" end="1"/>
                                            </p:txEl>
                                          </p:spTgt>
                                        </p:tgtEl>
                                        <p:attrNameLst>
                                          <p:attrName>style.visibility</p:attrName>
                                        </p:attrNameLst>
                                      </p:cBhvr>
                                      <p:to>
                                        <p:strVal val="visible"/>
                                      </p:to>
                                    </p:set>
                                    <p:animEffect transition="in" filter="wipe(left)">
                                      <p:cBhvr>
                                        <p:cTn id="17" dur="500"/>
                                        <p:tgtEl>
                                          <p:spTgt spid="245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1473200" y="152400"/>
            <a:ext cx="6781800" cy="1295400"/>
          </a:xfrm>
        </p:spPr>
        <p:txBody>
          <a:bodyPr/>
          <a:lstStyle/>
          <a:p>
            <a:pPr eaLnBrk="1" hangingPunct="1"/>
            <a:r>
              <a:rPr lang="en-US">
                <a:hlinkClick r:id="rId3"/>
              </a:rPr>
              <a:t>Life Cycle Assessment (LCA)</a:t>
            </a:r>
            <a:endParaRPr lang="en-US"/>
          </a:p>
        </p:txBody>
      </p:sp>
      <p:sp>
        <p:nvSpPr>
          <p:cNvPr id="26627" name="Rectangle 3"/>
          <p:cNvSpPr>
            <a:spLocks noGrp="1" noChangeArrowheads="1"/>
          </p:cNvSpPr>
          <p:nvPr>
            <p:ph idx="4294967295"/>
          </p:nvPr>
        </p:nvSpPr>
        <p:spPr>
          <a:xfrm>
            <a:off x="1143000" y="1385888"/>
            <a:ext cx="7848600" cy="4786312"/>
          </a:xfrm>
        </p:spPr>
        <p:txBody>
          <a:bodyPr/>
          <a:lstStyle/>
          <a:p>
            <a:pPr eaLnBrk="1" hangingPunct="1">
              <a:lnSpc>
                <a:spcPct val="90000"/>
              </a:lnSpc>
            </a:pPr>
            <a:r>
              <a:rPr lang="en-US" sz="2400"/>
              <a:t>Used to examine the environmental impact of a product or process at all stages from resource use to disposal</a:t>
            </a:r>
          </a:p>
          <a:p>
            <a:pPr eaLnBrk="1" hangingPunct="1">
              <a:lnSpc>
                <a:spcPct val="90000"/>
              </a:lnSpc>
            </a:pPr>
            <a:r>
              <a:rPr lang="en-US" sz="2400"/>
              <a:t>Comprises 4 components</a:t>
            </a:r>
          </a:p>
          <a:p>
            <a:pPr lvl="1" eaLnBrk="1" hangingPunct="1">
              <a:lnSpc>
                <a:spcPct val="90000"/>
              </a:lnSpc>
            </a:pPr>
            <a:r>
              <a:rPr lang="en-US" sz="2000">
                <a:solidFill>
                  <a:srgbClr val="284F84"/>
                </a:solidFill>
              </a:rPr>
              <a:t>Goal definition and scoping</a:t>
            </a:r>
            <a:r>
              <a:rPr lang="en-US" sz="2000"/>
              <a:t>: describes the product and environmental effects to be assessed</a:t>
            </a:r>
          </a:p>
          <a:p>
            <a:pPr lvl="1" eaLnBrk="1" hangingPunct="1">
              <a:lnSpc>
                <a:spcPct val="90000"/>
              </a:lnSpc>
            </a:pPr>
            <a:r>
              <a:rPr lang="en-US" sz="2000">
                <a:solidFill>
                  <a:srgbClr val="284F84"/>
                </a:solidFill>
              </a:rPr>
              <a:t>Inventory analysis</a:t>
            </a:r>
            <a:r>
              <a:rPr lang="en-US" sz="2000"/>
              <a:t>: analyzes resource usage and environmental releases</a:t>
            </a:r>
          </a:p>
          <a:p>
            <a:pPr lvl="1" eaLnBrk="1" hangingPunct="1">
              <a:lnSpc>
                <a:spcPct val="90000"/>
              </a:lnSpc>
            </a:pPr>
            <a:r>
              <a:rPr lang="en-US" sz="2000">
                <a:solidFill>
                  <a:srgbClr val="284F84"/>
                </a:solidFill>
              </a:rPr>
              <a:t>Impact analysis</a:t>
            </a:r>
            <a:r>
              <a:rPr lang="en-US" sz="2000"/>
              <a:t>: determines human &amp; environmental effects</a:t>
            </a:r>
          </a:p>
          <a:p>
            <a:pPr lvl="1" eaLnBrk="1" hangingPunct="1">
              <a:lnSpc>
                <a:spcPct val="90000"/>
              </a:lnSpc>
            </a:pPr>
            <a:r>
              <a:rPr lang="en-US" sz="2000">
                <a:solidFill>
                  <a:srgbClr val="284F84"/>
                </a:solidFill>
              </a:rPr>
              <a:t>Interpretation</a:t>
            </a:r>
            <a:r>
              <a:rPr lang="en-US" sz="2000"/>
              <a:t>: evaluates results and selects product/process</a:t>
            </a:r>
          </a:p>
          <a:p>
            <a:pPr eaLnBrk="1" hangingPunct="1">
              <a:lnSpc>
                <a:spcPct val="90000"/>
              </a:lnSpc>
            </a:pPr>
            <a:r>
              <a:rPr lang="en-US" sz="2400"/>
              <a:t>Addressed by </a:t>
            </a:r>
            <a:r>
              <a:rPr lang="en-US" sz="2400">
                <a:solidFill>
                  <a:srgbClr val="284F84"/>
                </a:solidFill>
                <a:hlinkClick r:id="rId4"/>
              </a:rPr>
              <a:t>ISO 14000 International Standards</a:t>
            </a:r>
            <a:endParaRPr lang="en-US" sz="2400">
              <a:solidFill>
                <a:srgbClr val="284F84"/>
              </a:solidFill>
            </a:endParaRPr>
          </a:p>
          <a:p>
            <a:pPr lvl="1" eaLnBrk="1" hangingPunct="1">
              <a:lnSpc>
                <a:spcPct val="90000"/>
              </a:lnSpc>
            </a:pPr>
            <a:r>
              <a:rPr lang="en-US" sz="2000"/>
              <a:t>Voluntary standards in environmental management aimed at giving countries a common approach to environmental issues </a:t>
            </a:r>
          </a:p>
        </p:txBody>
      </p:sp>
      <p:sp>
        <p:nvSpPr>
          <p:cNvPr id="7065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DCA9193-C6C6-41C0-AB46-9A3EB5D0AD06}" type="slidenum">
              <a:rPr lang="en-US" sz="1200">
                <a:solidFill>
                  <a:schemeClr val="tx2"/>
                </a:solidFill>
              </a:rPr>
              <a:pPr algn="r"/>
              <a:t>11</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1000"/>
                                        <p:tgtEl>
                                          <p:spTgt spid="266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627">
                                            <p:txEl>
                                              <p:pRg st="0" end="0"/>
                                            </p:txEl>
                                          </p:spTgt>
                                        </p:tgtEl>
                                        <p:attrNameLst>
                                          <p:attrName>style.visibility</p:attrName>
                                        </p:attrNameLst>
                                      </p:cBhvr>
                                      <p:to>
                                        <p:strVal val="visible"/>
                                      </p:to>
                                    </p:set>
                                    <p:animEffect transition="in" filter="wipe(left)">
                                      <p:cBhvr>
                                        <p:cTn id="12" dur="500"/>
                                        <p:tgtEl>
                                          <p:spTgt spid="266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627">
                                            <p:txEl>
                                              <p:pRg st="1" end="1"/>
                                            </p:txEl>
                                          </p:spTgt>
                                        </p:tgtEl>
                                        <p:attrNameLst>
                                          <p:attrName>style.visibility</p:attrName>
                                        </p:attrNameLst>
                                      </p:cBhvr>
                                      <p:to>
                                        <p:strVal val="visible"/>
                                      </p:to>
                                    </p:set>
                                    <p:animEffect transition="in" filter="wipe(left)">
                                      <p:cBhvr>
                                        <p:cTn id="17" dur="500"/>
                                        <p:tgtEl>
                                          <p:spTgt spid="26627">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26627">
                                            <p:txEl>
                                              <p:pRg st="2" end="2"/>
                                            </p:txEl>
                                          </p:spTgt>
                                        </p:tgtEl>
                                        <p:attrNameLst>
                                          <p:attrName>style.visibility</p:attrName>
                                        </p:attrNameLst>
                                      </p:cBhvr>
                                      <p:to>
                                        <p:strVal val="visible"/>
                                      </p:to>
                                    </p:set>
                                    <p:animEffect transition="in" filter="wipe(left)">
                                      <p:cBhvr>
                                        <p:cTn id="20" dur="500"/>
                                        <p:tgtEl>
                                          <p:spTgt spid="26627">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26627">
                                            <p:txEl>
                                              <p:pRg st="3" end="3"/>
                                            </p:txEl>
                                          </p:spTgt>
                                        </p:tgtEl>
                                        <p:attrNameLst>
                                          <p:attrName>style.visibility</p:attrName>
                                        </p:attrNameLst>
                                      </p:cBhvr>
                                      <p:to>
                                        <p:strVal val="visible"/>
                                      </p:to>
                                    </p:set>
                                    <p:animEffect transition="in" filter="wipe(left)">
                                      <p:cBhvr>
                                        <p:cTn id="23" dur="500"/>
                                        <p:tgtEl>
                                          <p:spTgt spid="26627">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26627">
                                            <p:txEl>
                                              <p:pRg st="4" end="4"/>
                                            </p:txEl>
                                          </p:spTgt>
                                        </p:tgtEl>
                                        <p:attrNameLst>
                                          <p:attrName>style.visibility</p:attrName>
                                        </p:attrNameLst>
                                      </p:cBhvr>
                                      <p:to>
                                        <p:strVal val="visible"/>
                                      </p:to>
                                    </p:set>
                                    <p:animEffect transition="in" filter="wipe(left)">
                                      <p:cBhvr>
                                        <p:cTn id="26" dur="500"/>
                                        <p:tgtEl>
                                          <p:spTgt spid="26627">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Effect transition="in" filter="wipe(left)">
                                      <p:cBhvr>
                                        <p:cTn id="29" dur="500"/>
                                        <p:tgtEl>
                                          <p:spTgt spid="2662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26627">
                                            <p:txEl>
                                              <p:pRg st="6" end="6"/>
                                            </p:txEl>
                                          </p:spTgt>
                                        </p:tgtEl>
                                        <p:attrNameLst>
                                          <p:attrName>style.visibility</p:attrName>
                                        </p:attrNameLst>
                                      </p:cBhvr>
                                      <p:to>
                                        <p:strVal val="visible"/>
                                      </p:to>
                                    </p:set>
                                    <p:animEffect transition="in" filter="wipe(left)">
                                      <p:cBhvr>
                                        <p:cTn id="34" dur="500"/>
                                        <p:tgtEl>
                                          <p:spTgt spid="26627">
                                            <p:txEl>
                                              <p:pRg st="6" end="6"/>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Effect transition="in" filter="wipe(left)">
                                      <p:cBhvr>
                                        <p:cTn id="37" dur="500"/>
                                        <p:tgtEl>
                                          <p:spTgt spid="266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2705" name="Rectangle 2"/>
          <p:cNvSpPr>
            <a:spLocks noGrp="1" noChangeArrowheads="1"/>
          </p:cNvSpPr>
          <p:nvPr>
            <p:ph type="title" idx="4294967295"/>
          </p:nvPr>
        </p:nvSpPr>
        <p:spPr>
          <a:xfrm>
            <a:off x="1511300" y="561975"/>
            <a:ext cx="6781800" cy="1066800"/>
          </a:xfrm>
        </p:spPr>
        <p:txBody>
          <a:bodyPr/>
          <a:lstStyle/>
          <a:p>
            <a:pPr eaLnBrk="1" hangingPunct="1"/>
            <a:r>
              <a:rPr lang="en-US"/>
              <a:t>Industrial Ecosystems</a:t>
            </a:r>
            <a:br>
              <a:rPr lang="en-US"/>
            </a:br>
            <a:r>
              <a:rPr lang="en-US" sz="2600"/>
              <a:t>A Real-World Closed System</a:t>
            </a:r>
          </a:p>
        </p:txBody>
      </p:sp>
      <p:sp>
        <p:nvSpPr>
          <p:cNvPr id="62467" name="Rectangle 3"/>
          <p:cNvSpPr>
            <a:spLocks noGrp="1" noChangeArrowheads="1"/>
          </p:cNvSpPr>
          <p:nvPr>
            <p:ph idx="4294967295"/>
          </p:nvPr>
        </p:nvSpPr>
        <p:spPr>
          <a:xfrm>
            <a:off x="1152525" y="1933575"/>
            <a:ext cx="7610475" cy="4114800"/>
          </a:xfrm>
        </p:spPr>
        <p:txBody>
          <a:bodyPr/>
          <a:lstStyle/>
          <a:p>
            <a:pPr eaLnBrk="1" hangingPunct="1"/>
            <a:r>
              <a:rPr lang="en-US" dirty="0"/>
              <a:t>Wastes from one production process are used as inputs in another</a:t>
            </a:r>
          </a:p>
          <a:p>
            <a:pPr eaLnBrk="1" hangingPunct="1"/>
            <a:r>
              <a:rPr lang="en-US" dirty="0"/>
              <a:t>Usually implemented through a collaborative of several firms, an eco-industrial park</a:t>
            </a:r>
          </a:p>
          <a:p>
            <a:pPr eaLnBrk="1" hangingPunct="1"/>
            <a:r>
              <a:rPr lang="en-US" dirty="0"/>
              <a:t>Real-world examples include systems in…</a:t>
            </a:r>
          </a:p>
          <a:p>
            <a:pPr lvl="1" eaLnBrk="1" hangingPunct="1"/>
            <a:r>
              <a:rPr lang="en-US" dirty="0" err="1">
                <a:hlinkClick r:id="rId3"/>
              </a:rPr>
              <a:t>Kalundborg</a:t>
            </a:r>
            <a:r>
              <a:rPr lang="en-US" dirty="0">
                <a:hlinkClick r:id="rId3"/>
              </a:rPr>
              <a:t>, Denmark </a:t>
            </a:r>
            <a:endParaRPr lang="en-US" dirty="0"/>
          </a:p>
          <a:p>
            <a:pPr lvl="1" eaLnBrk="1" hangingPunct="1"/>
            <a:r>
              <a:rPr lang="en-US" dirty="0"/>
              <a:t>Choctaw, MS</a:t>
            </a:r>
          </a:p>
          <a:p>
            <a:pPr eaLnBrk="1" hangingPunct="1"/>
            <a:endParaRPr lang="en-US" dirty="0"/>
          </a:p>
        </p:txBody>
      </p:sp>
      <p:sp>
        <p:nvSpPr>
          <p:cNvPr id="7270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B5AF1304-5266-4401-8DDB-1241E1578EC6}" type="slidenum">
              <a:rPr lang="en-US" sz="1200">
                <a:solidFill>
                  <a:schemeClr val="tx2"/>
                </a:solidFill>
              </a:rPr>
              <a:pPr algn="r"/>
              <a:t>12</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fade">
                                      <p:cBhvr>
                                        <p:cTn id="7" dur="1000"/>
                                        <p:tgtEl>
                                          <p:spTgt spid="62467">
                                            <p:txEl>
                                              <p:pRg st="0" end="0"/>
                                            </p:txEl>
                                          </p:spTgt>
                                        </p:tgtEl>
                                      </p:cBhvr>
                                    </p:animEffect>
                                    <p:anim calcmode="lin" valueType="num">
                                      <p:cBhvr>
                                        <p:cTn id="8" dur="1000" fill="hold"/>
                                        <p:tgtEl>
                                          <p:spTgt spid="624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24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2467">
                                            <p:txEl>
                                              <p:pRg st="1" end="1"/>
                                            </p:txEl>
                                          </p:spTgt>
                                        </p:tgtEl>
                                        <p:attrNameLst>
                                          <p:attrName>style.visibility</p:attrName>
                                        </p:attrNameLst>
                                      </p:cBhvr>
                                      <p:to>
                                        <p:strVal val="visible"/>
                                      </p:to>
                                    </p:set>
                                    <p:animEffect transition="in" filter="fade">
                                      <p:cBhvr>
                                        <p:cTn id="14" dur="1000"/>
                                        <p:tgtEl>
                                          <p:spTgt spid="62467">
                                            <p:txEl>
                                              <p:pRg st="1" end="1"/>
                                            </p:txEl>
                                          </p:spTgt>
                                        </p:tgtEl>
                                      </p:cBhvr>
                                    </p:animEffect>
                                    <p:anim calcmode="lin" valueType="num">
                                      <p:cBhvr>
                                        <p:cTn id="15" dur="1000" fill="hold"/>
                                        <p:tgtEl>
                                          <p:spTgt spid="6246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24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2467">
                                            <p:txEl>
                                              <p:pRg st="2" end="2"/>
                                            </p:txEl>
                                          </p:spTgt>
                                        </p:tgtEl>
                                        <p:attrNameLst>
                                          <p:attrName>style.visibility</p:attrName>
                                        </p:attrNameLst>
                                      </p:cBhvr>
                                      <p:to>
                                        <p:strVal val="visible"/>
                                      </p:to>
                                    </p:set>
                                    <p:animEffect transition="in" filter="fade">
                                      <p:cBhvr>
                                        <p:cTn id="21" dur="1000"/>
                                        <p:tgtEl>
                                          <p:spTgt spid="62467">
                                            <p:txEl>
                                              <p:pRg st="2" end="2"/>
                                            </p:txEl>
                                          </p:spTgt>
                                        </p:tgtEl>
                                      </p:cBhvr>
                                    </p:animEffect>
                                    <p:anim calcmode="lin" valueType="num">
                                      <p:cBhvr>
                                        <p:cTn id="22" dur="1000" fill="hold"/>
                                        <p:tgtEl>
                                          <p:spTgt spid="6246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2467">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62467">
                                            <p:txEl>
                                              <p:pRg st="3" end="3"/>
                                            </p:txEl>
                                          </p:spTgt>
                                        </p:tgtEl>
                                        <p:attrNameLst>
                                          <p:attrName>style.visibility</p:attrName>
                                        </p:attrNameLst>
                                      </p:cBhvr>
                                      <p:to>
                                        <p:strVal val="visible"/>
                                      </p:to>
                                    </p:set>
                                    <p:animEffect transition="in" filter="fade">
                                      <p:cBhvr>
                                        <p:cTn id="26" dur="1000"/>
                                        <p:tgtEl>
                                          <p:spTgt spid="62467">
                                            <p:txEl>
                                              <p:pRg st="3" end="3"/>
                                            </p:txEl>
                                          </p:spTgt>
                                        </p:tgtEl>
                                      </p:cBhvr>
                                    </p:animEffect>
                                    <p:anim calcmode="lin" valueType="num">
                                      <p:cBhvr>
                                        <p:cTn id="27" dur="1000" fill="hold"/>
                                        <p:tgtEl>
                                          <p:spTgt spid="6246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2467">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62467">
                                            <p:txEl>
                                              <p:pRg st="4" end="4"/>
                                            </p:txEl>
                                          </p:spTgt>
                                        </p:tgtEl>
                                        <p:attrNameLst>
                                          <p:attrName>style.visibility</p:attrName>
                                        </p:attrNameLst>
                                      </p:cBhvr>
                                      <p:to>
                                        <p:strVal val="visible"/>
                                      </p:to>
                                    </p:set>
                                    <p:animEffect transition="in" filter="fade">
                                      <p:cBhvr>
                                        <p:cTn id="31" dur="1000"/>
                                        <p:tgtEl>
                                          <p:spTgt spid="62467">
                                            <p:txEl>
                                              <p:pRg st="4" end="4"/>
                                            </p:txEl>
                                          </p:spTgt>
                                        </p:tgtEl>
                                      </p:cBhvr>
                                    </p:animEffect>
                                    <p:anim calcmode="lin" valueType="num">
                                      <p:cBhvr>
                                        <p:cTn id="32" dur="1000" fill="hold"/>
                                        <p:tgtEl>
                                          <p:spTgt spid="6246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246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7652" name="Rectangle 4"/>
          <p:cNvSpPr>
            <a:spLocks noGrp="1" noChangeArrowheads="1"/>
          </p:cNvSpPr>
          <p:nvPr>
            <p:ph type="ctrTitle" idx="4294967295"/>
          </p:nvPr>
        </p:nvSpPr>
        <p:spPr>
          <a:xfrm>
            <a:off x="1981200" y="2266950"/>
            <a:ext cx="5867400" cy="2286000"/>
          </a:xfrm>
        </p:spPr>
        <p:txBody>
          <a:bodyPr/>
          <a:lstStyle/>
          <a:p>
            <a:pPr eaLnBrk="1" hangingPunct="1"/>
            <a:r>
              <a:rPr lang="en-US" sz="4500"/>
              <a:t>Pollution Prevention (P2)</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fade">
                                      <p:cBhvr>
                                        <p:cTn id="7" dur="2000"/>
                                        <p:tgtEl>
                                          <p:spTgt spid="276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1485900" y="923925"/>
            <a:ext cx="6934200" cy="846138"/>
          </a:xfrm>
        </p:spPr>
        <p:txBody>
          <a:bodyPr/>
          <a:lstStyle/>
          <a:p>
            <a:pPr eaLnBrk="1" hangingPunct="1"/>
            <a:r>
              <a:rPr lang="en-US" sz="3500"/>
              <a:t>Overview</a:t>
            </a:r>
          </a:p>
        </p:txBody>
      </p:sp>
      <p:sp>
        <p:nvSpPr>
          <p:cNvPr id="29699" name="Rectangle 3"/>
          <p:cNvSpPr>
            <a:spLocks noGrp="1" noChangeArrowheads="1"/>
          </p:cNvSpPr>
          <p:nvPr>
            <p:ph idx="4294967295"/>
          </p:nvPr>
        </p:nvSpPr>
        <p:spPr>
          <a:xfrm>
            <a:off x="1133475" y="1828800"/>
            <a:ext cx="7477125" cy="4733925"/>
          </a:xfrm>
        </p:spPr>
        <p:txBody>
          <a:bodyPr/>
          <a:lstStyle/>
          <a:p>
            <a:pPr eaLnBrk="1" hangingPunct="1">
              <a:lnSpc>
                <a:spcPct val="90000"/>
              </a:lnSpc>
            </a:pPr>
            <a:r>
              <a:rPr lang="en-US" sz="2600" b="1">
                <a:solidFill>
                  <a:srgbClr val="284F84"/>
                </a:solidFill>
              </a:rPr>
              <a:t>Pollution prevention </a:t>
            </a:r>
            <a:r>
              <a:rPr lang="en-US" sz="2600"/>
              <a:t>is a long-term, front-end strategy aimed at reducing or eliminating the toxicity and/or the amount of residuals at their source </a:t>
            </a:r>
          </a:p>
          <a:p>
            <a:pPr lvl="1" eaLnBrk="1" hangingPunct="1">
              <a:lnSpc>
                <a:spcPct val="90000"/>
              </a:lnSpc>
            </a:pPr>
            <a:r>
              <a:rPr lang="en-US" sz="2100"/>
              <a:t>Adopts the cyclical materials flow and LCA, just as industrial ecology does</a:t>
            </a:r>
          </a:p>
          <a:p>
            <a:pPr eaLnBrk="1" hangingPunct="1">
              <a:lnSpc>
                <a:spcPct val="90000"/>
              </a:lnSpc>
            </a:pPr>
            <a:r>
              <a:rPr lang="en-US" sz="2600"/>
              <a:t>Preventive objectives</a:t>
            </a:r>
            <a:r>
              <a:rPr lang="en-US" sz="2400"/>
              <a:t> </a:t>
            </a:r>
          </a:p>
          <a:p>
            <a:pPr lvl="1" eaLnBrk="1" hangingPunct="1">
              <a:lnSpc>
                <a:spcPct val="90000"/>
              </a:lnSpc>
            </a:pPr>
            <a:r>
              <a:rPr lang="en-US" sz="2100">
                <a:solidFill>
                  <a:srgbClr val="284F84"/>
                </a:solidFill>
              </a:rPr>
              <a:t>Source reduction</a:t>
            </a:r>
            <a:r>
              <a:rPr lang="en-US" sz="2100">
                <a:solidFill>
                  <a:srgbClr val="17118B"/>
                </a:solidFill>
              </a:rPr>
              <a:t>: </a:t>
            </a:r>
            <a:r>
              <a:rPr lang="en-US" sz="2100"/>
              <a:t>reducing pollutants at point of generation</a:t>
            </a:r>
            <a:endParaRPr lang="en-US" sz="2100">
              <a:solidFill>
                <a:srgbClr val="17118B"/>
              </a:solidFill>
            </a:endParaRPr>
          </a:p>
          <a:p>
            <a:pPr lvl="1" eaLnBrk="1" hangingPunct="1">
              <a:lnSpc>
                <a:spcPct val="90000"/>
              </a:lnSpc>
            </a:pPr>
            <a:r>
              <a:rPr lang="en-US" sz="2100">
                <a:solidFill>
                  <a:srgbClr val="284F84"/>
                </a:solidFill>
              </a:rPr>
              <a:t>Toxic chemical use substitution</a:t>
            </a:r>
            <a:r>
              <a:rPr lang="en-US" sz="2100">
                <a:solidFill>
                  <a:srgbClr val="17118B"/>
                </a:solidFill>
              </a:rPr>
              <a:t>: </a:t>
            </a:r>
            <a:r>
              <a:rPr lang="en-US" sz="2100">
                <a:solidFill>
                  <a:schemeClr val="tx1"/>
                </a:solidFill>
              </a:rPr>
              <a:t>substituting less harmful chemicals for toxic ones</a:t>
            </a:r>
          </a:p>
        </p:txBody>
      </p:sp>
      <p:sp>
        <p:nvSpPr>
          <p:cNvPr id="7680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485F2F9-4BB3-4B27-8225-915F52CBC99B}" type="slidenum">
              <a:rPr lang="en-US" sz="1200">
                <a:solidFill>
                  <a:schemeClr val="tx2"/>
                </a:solidFill>
              </a:rPr>
              <a:pPr algn="r"/>
              <a:t>14</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9699">
                                            <p:txEl>
                                              <p:pRg st="0" end="0"/>
                                            </p:txEl>
                                          </p:spTgt>
                                        </p:tgtEl>
                                        <p:attrNameLst>
                                          <p:attrName>style.visibility</p:attrName>
                                        </p:attrNameLst>
                                      </p:cBhvr>
                                      <p:to>
                                        <p:strVal val="visible"/>
                                      </p:to>
                                    </p:set>
                                    <p:animEffect transition="in" filter="wipe(left)">
                                      <p:cBhvr>
                                        <p:cTn id="12" dur="500"/>
                                        <p:tgtEl>
                                          <p:spTgt spid="2969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29699">
                                            <p:txEl>
                                              <p:pRg st="1" end="1"/>
                                            </p:txEl>
                                          </p:spTgt>
                                        </p:tgtEl>
                                        <p:attrNameLst>
                                          <p:attrName>style.visibility</p:attrName>
                                        </p:attrNameLst>
                                      </p:cBhvr>
                                      <p:to>
                                        <p:strVal val="visible"/>
                                      </p:to>
                                    </p:set>
                                    <p:animEffect transition="in" filter="wipe(left)">
                                      <p:cBhvr>
                                        <p:cTn id="15" dur="500"/>
                                        <p:tgtEl>
                                          <p:spTgt spid="2969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29699">
                                            <p:txEl>
                                              <p:pRg st="2" end="2"/>
                                            </p:txEl>
                                          </p:spTgt>
                                        </p:tgtEl>
                                        <p:attrNameLst>
                                          <p:attrName>style.visibility</p:attrName>
                                        </p:attrNameLst>
                                      </p:cBhvr>
                                      <p:to>
                                        <p:strVal val="visible"/>
                                      </p:to>
                                    </p:set>
                                    <p:animEffect transition="in" filter="wipe(left)">
                                      <p:cBhvr>
                                        <p:cTn id="20" dur="500"/>
                                        <p:tgtEl>
                                          <p:spTgt spid="2969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29699">
                                            <p:txEl>
                                              <p:pRg st="3" end="3"/>
                                            </p:txEl>
                                          </p:spTgt>
                                        </p:tgtEl>
                                        <p:attrNameLst>
                                          <p:attrName>style.visibility</p:attrName>
                                        </p:attrNameLst>
                                      </p:cBhvr>
                                      <p:to>
                                        <p:strVal val="visible"/>
                                      </p:to>
                                    </p:set>
                                    <p:animEffect transition="in" filter="wipe(left)">
                                      <p:cBhvr>
                                        <p:cTn id="23" dur="500"/>
                                        <p:tgtEl>
                                          <p:spTgt spid="2969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29699">
                                            <p:txEl>
                                              <p:pRg st="4" end="4"/>
                                            </p:txEl>
                                          </p:spTgt>
                                        </p:tgtEl>
                                        <p:attrNameLst>
                                          <p:attrName>style.visibility</p:attrName>
                                        </p:attrNameLst>
                                      </p:cBhvr>
                                      <p:to>
                                        <p:strVal val="visible"/>
                                      </p:to>
                                    </p:set>
                                    <p:animEffect transition="in" filter="wipe(left)">
                                      <p:cBhvr>
                                        <p:cTn id="26" dur="500"/>
                                        <p:tgtEl>
                                          <p:spTgt spid="296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1479550" y="915988"/>
            <a:ext cx="7086600" cy="914400"/>
          </a:xfrm>
        </p:spPr>
        <p:txBody>
          <a:bodyPr/>
          <a:lstStyle/>
          <a:p>
            <a:pPr eaLnBrk="1" hangingPunct="1"/>
            <a:r>
              <a:rPr lang="en-US" sz="3000"/>
              <a:t>How P2 Differs from Industrial Ecology</a:t>
            </a:r>
          </a:p>
        </p:txBody>
      </p:sp>
      <p:sp>
        <p:nvSpPr>
          <p:cNvPr id="30723" name="Rectangle 3"/>
          <p:cNvSpPr>
            <a:spLocks noGrp="1" noChangeArrowheads="1"/>
          </p:cNvSpPr>
          <p:nvPr>
            <p:ph idx="4294967295"/>
          </p:nvPr>
        </p:nvSpPr>
        <p:spPr>
          <a:xfrm>
            <a:off x="1143000" y="1828800"/>
            <a:ext cx="7556500" cy="3740150"/>
          </a:xfrm>
        </p:spPr>
        <p:txBody>
          <a:bodyPr/>
          <a:lstStyle/>
          <a:p>
            <a:pPr eaLnBrk="1" hangingPunct="1">
              <a:lnSpc>
                <a:spcPct val="90000"/>
              </a:lnSpc>
            </a:pPr>
            <a:r>
              <a:rPr lang="en-US" sz="2400"/>
              <a:t>P2 promotes risk reduction by </a:t>
            </a:r>
            <a:r>
              <a:rPr lang="en-US" sz="2400" i="1"/>
              <a:t>eliminating or minimizing</a:t>
            </a:r>
            <a:r>
              <a:rPr lang="en-US" sz="2400"/>
              <a:t> wastes, while industrial ecology </a:t>
            </a:r>
            <a:r>
              <a:rPr lang="en-US" sz="2400" i="1"/>
              <a:t>uses</a:t>
            </a:r>
            <a:r>
              <a:rPr lang="en-US" sz="2400"/>
              <a:t> wastes as inputs</a:t>
            </a:r>
          </a:p>
          <a:p>
            <a:pPr lvl="1" eaLnBrk="1" hangingPunct="1">
              <a:lnSpc>
                <a:spcPct val="90000"/>
              </a:lnSpc>
            </a:pPr>
            <a:r>
              <a:rPr lang="en-US" sz="2000"/>
              <a:t>P2 solutions are aimed at a single firm, while industrial ecology is used by a collaborative of firms</a:t>
            </a:r>
          </a:p>
          <a:p>
            <a:pPr eaLnBrk="1" hangingPunct="1">
              <a:lnSpc>
                <a:spcPct val="90000"/>
              </a:lnSpc>
            </a:pPr>
            <a:r>
              <a:rPr lang="en-US" sz="2400"/>
              <a:t>P2 does not view recycling as preventive, while industrial ecology views recycling as </a:t>
            </a:r>
            <a:r>
              <a:rPr lang="en-US" sz="2400" i="1"/>
              <a:t>the</a:t>
            </a:r>
            <a:r>
              <a:rPr lang="en-US" sz="2400"/>
              <a:t> solution </a:t>
            </a:r>
          </a:p>
          <a:p>
            <a:pPr eaLnBrk="1" hangingPunct="1">
              <a:lnSpc>
                <a:spcPct val="90000"/>
              </a:lnSpc>
            </a:pPr>
            <a:r>
              <a:rPr lang="en-US" sz="2400"/>
              <a:t>P2 generally requires government oversight, while industrial ecology does not</a:t>
            </a:r>
          </a:p>
          <a:p>
            <a:pPr eaLnBrk="1" hangingPunct="1">
              <a:lnSpc>
                <a:spcPct val="90000"/>
              </a:lnSpc>
            </a:pPr>
            <a:r>
              <a:rPr lang="en-US" sz="2400"/>
              <a:t>P2 uses efficiency as a means to an end, while industrial ecology views efficient resource use as an end in itself</a:t>
            </a:r>
          </a:p>
        </p:txBody>
      </p:sp>
      <p:sp>
        <p:nvSpPr>
          <p:cNvPr id="7885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B7B3BA2-7F22-4AC0-A5BD-CA9A11D4FD3D}" type="slidenum">
              <a:rPr lang="en-US" sz="1200">
                <a:solidFill>
                  <a:schemeClr val="tx2"/>
                </a:solidFill>
              </a:rPr>
              <a:pPr algn="r"/>
              <a:t>15</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0723">
                                            <p:txEl>
                                              <p:pRg st="0" end="0"/>
                                            </p:txEl>
                                          </p:spTgt>
                                        </p:tgtEl>
                                        <p:attrNameLst>
                                          <p:attrName>style.visibility</p:attrName>
                                        </p:attrNameLst>
                                      </p:cBhvr>
                                      <p:to>
                                        <p:strVal val="visible"/>
                                      </p:to>
                                    </p:set>
                                    <p:animEffect transition="in" filter="wipe(left)">
                                      <p:cBhvr>
                                        <p:cTn id="12" dur="500"/>
                                        <p:tgtEl>
                                          <p:spTgt spid="3072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0723">
                                            <p:txEl>
                                              <p:pRg st="1" end="1"/>
                                            </p:txEl>
                                          </p:spTgt>
                                        </p:tgtEl>
                                        <p:attrNameLst>
                                          <p:attrName>style.visibility</p:attrName>
                                        </p:attrNameLst>
                                      </p:cBhvr>
                                      <p:to>
                                        <p:strVal val="visible"/>
                                      </p:to>
                                    </p:set>
                                    <p:animEffect transition="in" filter="wipe(left)">
                                      <p:cBhvr>
                                        <p:cTn id="15" dur="500"/>
                                        <p:tgtEl>
                                          <p:spTgt spid="3072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30723">
                                            <p:txEl>
                                              <p:pRg st="2" end="2"/>
                                            </p:txEl>
                                          </p:spTgt>
                                        </p:tgtEl>
                                        <p:attrNameLst>
                                          <p:attrName>style.visibility</p:attrName>
                                        </p:attrNameLst>
                                      </p:cBhvr>
                                      <p:to>
                                        <p:strVal val="visible"/>
                                      </p:to>
                                    </p:set>
                                    <p:animEffect transition="in" filter="wipe(left)">
                                      <p:cBhvr>
                                        <p:cTn id="20" dur="500"/>
                                        <p:tgtEl>
                                          <p:spTgt spid="3072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Effect transition="in" filter="wipe(left)">
                                      <p:cBhvr>
                                        <p:cTn id="25" dur="500"/>
                                        <p:tgtEl>
                                          <p:spTgt spid="3072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30723">
                                            <p:txEl>
                                              <p:pRg st="4" end="4"/>
                                            </p:txEl>
                                          </p:spTgt>
                                        </p:tgtEl>
                                        <p:attrNameLst>
                                          <p:attrName>style.visibility</p:attrName>
                                        </p:attrNameLst>
                                      </p:cBhvr>
                                      <p:to>
                                        <p:strVal val="visible"/>
                                      </p:to>
                                    </p:set>
                                    <p:animEffect transition="in" filter="wipe(left)">
                                      <p:cBhvr>
                                        <p:cTn id="30" dur="500"/>
                                        <p:tgtEl>
                                          <p:spTgt spid="307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1457325" y="871538"/>
            <a:ext cx="6934200" cy="931862"/>
          </a:xfrm>
        </p:spPr>
        <p:txBody>
          <a:bodyPr/>
          <a:lstStyle/>
          <a:p>
            <a:pPr eaLnBrk="1" hangingPunct="1"/>
            <a:r>
              <a:rPr lang="en-US"/>
              <a:t>P2 Techniques</a:t>
            </a:r>
          </a:p>
        </p:txBody>
      </p:sp>
      <p:sp>
        <p:nvSpPr>
          <p:cNvPr id="31747" name="Rectangle 3"/>
          <p:cNvSpPr>
            <a:spLocks noGrp="1" noChangeArrowheads="1"/>
          </p:cNvSpPr>
          <p:nvPr>
            <p:ph idx="4294967295"/>
          </p:nvPr>
        </p:nvSpPr>
        <p:spPr>
          <a:xfrm>
            <a:off x="1143000" y="1924050"/>
            <a:ext cx="6629400" cy="4114800"/>
          </a:xfrm>
        </p:spPr>
        <p:txBody>
          <a:bodyPr/>
          <a:lstStyle/>
          <a:p>
            <a:pPr eaLnBrk="1" hangingPunct="1">
              <a:lnSpc>
                <a:spcPct val="80000"/>
              </a:lnSpc>
            </a:pPr>
            <a:r>
              <a:rPr lang="en-US" sz="2400" b="1">
                <a:solidFill>
                  <a:srgbClr val="284F84"/>
                </a:solidFill>
              </a:rPr>
              <a:t>Source segregation</a:t>
            </a:r>
          </a:p>
          <a:p>
            <a:pPr lvl="1" eaLnBrk="1" hangingPunct="1">
              <a:lnSpc>
                <a:spcPct val="80000"/>
              </a:lnSpc>
            </a:pPr>
            <a:r>
              <a:rPr lang="en-US" sz="2100"/>
              <a:t>Keep hazardous waste from mingling with nonhazardous waste</a:t>
            </a:r>
          </a:p>
          <a:p>
            <a:pPr eaLnBrk="1" hangingPunct="1">
              <a:lnSpc>
                <a:spcPct val="80000"/>
              </a:lnSpc>
            </a:pPr>
            <a:r>
              <a:rPr lang="en-US" sz="2400" b="1">
                <a:solidFill>
                  <a:srgbClr val="284F84"/>
                </a:solidFill>
              </a:rPr>
              <a:t>Raw materials substitution</a:t>
            </a:r>
          </a:p>
          <a:p>
            <a:pPr lvl="1" eaLnBrk="1" hangingPunct="1">
              <a:lnSpc>
                <a:spcPct val="80000"/>
              </a:lnSpc>
            </a:pPr>
            <a:r>
              <a:rPr lang="en-US" sz="2100"/>
              <a:t>Use inputs that result in little or no hazardous waste</a:t>
            </a:r>
          </a:p>
          <a:p>
            <a:pPr eaLnBrk="1" hangingPunct="1">
              <a:lnSpc>
                <a:spcPct val="80000"/>
              </a:lnSpc>
            </a:pPr>
            <a:r>
              <a:rPr lang="en-US" sz="2400" b="1">
                <a:solidFill>
                  <a:srgbClr val="284F84"/>
                </a:solidFill>
              </a:rPr>
              <a:t>Changes in manufacturing processes</a:t>
            </a:r>
          </a:p>
          <a:p>
            <a:pPr lvl="1" eaLnBrk="1" hangingPunct="1">
              <a:lnSpc>
                <a:spcPct val="80000"/>
              </a:lnSpc>
            </a:pPr>
            <a:r>
              <a:rPr lang="en-US" sz="2100"/>
              <a:t>Use methods that generate fewer hazardous by-products</a:t>
            </a:r>
          </a:p>
          <a:p>
            <a:pPr eaLnBrk="1" hangingPunct="1">
              <a:lnSpc>
                <a:spcPct val="80000"/>
              </a:lnSpc>
            </a:pPr>
            <a:r>
              <a:rPr lang="en-US" sz="2400" b="1">
                <a:solidFill>
                  <a:srgbClr val="284F84"/>
                </a:solidFill>
              </a:rPr>
              <a:t>Product Substitution</a:t>
            </a:r>
          </a:p>
          <a:p>
            <a:pPr lvl="1" eaLnBrk="1" hangingPunct="1">
              <a:lnSpc>
                <a:spcPct val="80000"/>
              </a:lnSpc>
            </a:pPr>
            <a:r>
              <a:rPr lang="en-US" sz="2100"/>
              <a:t>Use relative safe goods instead of polluting products</a:t>
            </a:r>
          </a:p>
        </p:txBody>
      </p:sp>
      <p:sp>
        <p:nvSpPr>
          <p:cNvPr id="8089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CA4B4884-E961-449D-8AB8-F31A645C56A7}" type="slidenum">
              <a:rPr lang="en-US" sz="1200">
                <a:solidFill>
                  <a:schemeClr val="tx2"/>
                </a:solidFill>
              </a:rPr>
              <a:pPr algn="r"/>
              <a:t>16</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1747">
                                            <p:txEl>
                                              <p:pRg st="0" end="0"/>
                                            </p:txEl>
                                          </p:spTgt>
                                        </p:tgtEl>
                                        <p:attrNameLst>
                                          <p:attrName>style.visibility</p:attrName>
                                        </p:attrNameLst>
                                      </p:cBhvr>
                                      <p:to>
                                        <p:strVal val="visible"/>
                                      </p:to>
                                    </p:set>
                                    <p:animEffect transition="in" filter="wipe(left)">
                                      <p:cBhvr>
                                        <p:cTn id="12" dur="500"/>
                                        <p:tgtEl>
                                          <p:spTgt spid="3174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wipe(left)">
                                      <p:cBhvr>
                                        <p:cTn id="15" dur="500"/>
                                        <p:tgtEl>
                                          <p:spTgt spid="3174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31747">
                                            <p:txEl>
                                              <p:pRg st="2" end="2"/>
                                            </p:txEl>
                                          </p:spTgt>
                                        </p:tgtEl>
                                        <p:attrNameLst>
                                          <p:attrName>style.visibility</p:attrName>
                                        </p:attrNameLst>
                                      </p:cBhvr>
                                      <p:to>
                                        <p:strVal val="visible"/>
                                      </p:to>
                                    </p:set>
                                    <p:animEffect transition="in" filter="wipe(left)">
                                      <p:cBhvr>
                                        <p:cTn id="20" dur="500"/>
                                        <p:tgtEl>
                                          <p:spTgt spid="31747">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31747">
                                            <p:txEl>
                                              <p:pRg st="3" end="3"/>
                                            </p:txEl>
                                          </p:spTgt>
                                        </p:tgtEl>
                                        <p:attrNameLst>
                                          <p:attrName>style.visibility</p:attrName>
                                        </p:attrNameLst>
                                      </p:cBhvr>
                                      <p:to>
                                        <p:strVal val="visible"/>
                                      </p:to>
                                    </p:set>
                                    <p:animEffect transition="in" filter="wipe(left)">
                                      <p:cBhvr>
                                        <p:cTn id="23" dur="500"/>
                                        <p:tgtEl>
                                          <p:spTgt spid="31747">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31747">
                                            <p:txEl>
                                              <p:pRg st="4" end="4"/>
                                            </p:txEl>
                                          </p:spTgt>
                                        </p:tgtEl>
                                        <p:attrNameLst>
                                          <p:attrName>style.visibility</p:attrName>
                                        </p:attrNameLst>
                                      </p:cBhvr>
                                      <p:to>
                                        <p:strVal val="visible"/>
                                      </p:to>
                                    </p:set>
                                    <p:animEffect transition="in" filter="wipe(left)">
                                      <p:cBhvr>
                                        <p:cTn id="28" dur="500"/>
                                        <p:tgtEl>
                                          <p:spTgt spid="31747">
                                            <p:txEl>
                                              <p:pRg st="4" end="4"/>
                                            </p:tx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31747">
                                            <p:txEl>
                                              <p:pRg st="5" end="5"/>
                                            </p:txEl>
                                          </p:spTgt>
                                        </p:tgtEl>
                                        <p:attrNameLst>
                                          <p:attrName>style.visibility</p:attrName>
                                        </p:attrNameLst>
                                      </p:cBhvr>
                                      <p:to>
                                        <p:strVal val="visible"/>
                                      </p:to>
                                    </p:set>
                                    <p:animEffect transition="in" filter="wipe(left)">
                                      <p:cBhvr>
                                        <p:cTn id="31" dur="500"/>
                                        <p:tgtEl>
                                          <p:spTgt spid="31747">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31747">
                                            <p:txEl>
                                              <p:pRg st="6" end="6"/>
                                            </p:txEl>
                                          </p:spTgt>
                                        </p:tgtEl>
                                        <p:attrNameLst>
                                          <p:attrName>style.visibility</p:attrName>
                                        </p:attrNameLst>
                                      </p:cBhvr>
                                      <p:to>
                                        <p:strVal val="visible"/>
                                      </p:to>
                                    </p:set>
                                    <p:animEffect transition="in" filter="wipe(left)">
                                      <p:cBhvr>
                                        <p:cTn id="36" dur="500"/>
                                        <p:tgtEl>
                                          <p:spTgt spid="31747">
                                            <p:txEl>
                                              <p:pRg st="6" end="6"/>
                                            </p:tx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31747">
                                            <p:txEl>
                                              <p:pRg st="7" end="7"/>
                                            </p:txEl>
                                          </p:spTgt>
                                        </p:tgtEl>
                                        <p:attrNameLst>
                                          <p:attrName>style.visibility</p:attrName>
                                        </p:attrNameLst>
                                      </p:cBhvr>
                                      <p:to>
                                        <p:strVal val="visible"/>
                                      </p:to>
                                    </p:set>
                                    <p:animEffect transition="in" filter="wipe(left)">
                                      <p:cBhvr>
                                        <p:cTn id="39" dur="500"/>
                                        <p:tgtEl>
                                          <p:spTgt spid="317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1457325" y="1047750"/>
            <a:ext cx="5399088" cy="863600"/>
          </a:xfrm>
        </p:spPr>
        <p:txBody>
          <a:bodyPr/>
          <a:lstStyle/>
          <a:p>
            <a:pPr eaLnBrk="1" hangingPunct="1"/>
            <a:r>
              <a:rPr lang="en-US" sz="4200"/>
              <a:t>P2 Legislation</a:t>
            </a:r>
            <a:br>
              <a:rPr lang="en-US" sz="3500"/>
            </a:br>
            <a:endParaRPr lang="en-US" sz="2200"/>
          </a:p>
        </p:txBody>
      </p:sp>
      <p:sp>
        <p:nvSpPr>
          <p:cNvPr id="34819" name="Rectangle 3"/>
          <p:cNvSpPr>
            <a:spLocks noGrp="1" noChangeArrowheads="1"/>
          </p:cNvSpPr>
          <p:nvPr>
            <p:ph idx="4294967295"/>
          </p:nvPr>
        </p:nvSpPr>
        <p:spPr>
          <a:xfrm>
            <a:off x="1143000" y="1960563"/>
            <a:ext cx="7627938" cy="3602037"/>
          </a:xfrm>
        </p:spPr>
        <p:txBody>
          <a:bodyPr/>
          <a:lstStyle/>
          <a:p>
            <a:pPr eaLnBrk="1" hangingPunct="1">
              <a:lnSpc>
                <a:spcPct val="90000"/>
              </a:lnSpc>
            </a:pPr>
            <a:r>
              <a:rPr lang="en-US" sz="2400" b="1" dirty="0">
                <a:solidFill>
                  <a:srgbClr val="284F84"/>
                </a:solidFill>
              </a:rPr>
              <a:t>EU has developed a set of rules called IPPC Directive 2008/1/EC</a:t>
            </a:r>
          </a:p>
          <a:p>
            <a:pPr eaLnBrk="1" hangingPunct="1">
              <a:lnSpc>
                <a:spcPct val="90000"/>
              </a:lnSpc>
            </a:pPr>
            <a:r>
              <a:rPr lang="en-US" sz="2400" b="1" dirty="0">
                <a:solidFill>
                  <a:srgbClr val="284F84"/>
                </a:solidFill>
              </a:rPr>
              <a:t>US National Environmental Policy Act (NEPA)</a:t>
            </a:r>
            <a:r>
              <a:rPr lang="en-US" sz="2000" b="1" dirty="0">
                <a:solidFill>
                  <a:srgbClr val="284F84"/>
                </a:solidFill>
              </a:rPr>
              <a:t> </a:t>
            </a:r>
          </a:p>
          <a:p>
            <a:pPr lvl="1" eaLnBrk="1" hangingPunct="1">
              <a:lnSpc>
                <a:spcPct val="90000"/>
              </a:lnSpc>
            </a:pPr>
            <a:r>
              <a:rPr lang="en-US" sz="1900" dirty="0"/>
              <a:t>Among its express purposes is to encourage efforts to prevent environmental damage </a:t>
            </a:r>
          </a:p>
          <a:p>
            <a:pPr lvl="1" eaLnBrk="1" hangingPunct="1">
              <a:lnSpc>
                <a:spcPct val="90000"/>
              </a:lnSpc>
            </a:pPr>
            <a:r>
              <a:rPr lang="en-US" sz="1900" dirty="0"/>
              <a:t>Integrates pollution prevention into U.S. environmental legislation</a:t>
            </a:r>
          </a:p>
        </p:txBody>
      </p:sp>
      <p:sp>
        <p:nvSpPr>
          <p:cNvPr id="829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32A6B786-1547-4FAE-AE78-38DC5AE44EC1}" type="slidenum">
              <a:rPr lang="en-US" sz="1200">
                <a:solidFill>
                  <a:schemeClr val="tx2"/>
                </a:solidFill>
              </a:rPr>
              <a:pPr algn="r"/>
              <a:t>17</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4819">
                                            <p:txEl>
                                              <p:pRg st="0" end="0"/>
                                            </p:txEl>
                                          </p:spTgt>
                                        </p:tgtEl>
                                        <p:attrNameLst>
                                          <p:attrName>style.visibility</p:attrName>
                                        </p:attrNameLst>
                                      </p:cBhvr>
                                      <p:to>
                                        <p:strVal val="visible"/>
                                      </p:to>
                                    </p:set>
                                    <p:animEffect transition="in" filter="wipe(left)">
                                      <p:cBhvr>
                                        <p:cTn id="12" dur="500"/>
                                        <p:tgtEl>
                                          <p:spTgt spid="348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4819">
                                            <p:txEl>
                                              <p:pRg st="1" end="1"/>
                                            </p:txEl>
                                          </p:spTgt>
                                        </p:tgtEl>
                                        <p:attrNameLst>
                                          <p:attrName>style.visibility</p:attrName>
                                        </p:attrNameLst>
                                      </p:cBhvr>
                                      <p:to>
                                        <p:strVal val="visible"/>
                                      </p:to>
                                    </p:set>
                                    <p:animEffect transition="in" filter="wipe(left)">
                                      <p:cBhvr>
                                        <p:cTn id="17" dur="500"/>
                                        <p:tgtEl>
                                          <p:spTgt spid="3481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34819">
                                            <p:txEl>
                                              <p:pRg st="2" end="2"/>
                                            </p:txEl>
                                          </p:spTgt>
                                        </p:tgtEl>
                                        <p:attrNameLst>
                                          <p:attrName>style.visibility</p:attrName>
                                        </p:attrNameLst>
                                      </p:cBhvr>
                                      <p:to>
                                        <p:strVal val="visible"/>
                                      </p:to>
                                    </p:set>
                                    <p:animEffect transition="in" filter="wipe(left)">
                                      <p:cBhvr>
                                        <p:cTn id="20" dur="500"/>
                                        <p:tgtEl>
                                          <p:spTgt spid="3481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34819">
                                            <p:txEl>
                                              <p:pRg st="3" end="3"/>
                                            </p:txEl>
                                          </p:spTgt>
                                        </p:tgtEl>
                                        <p:attrNameLst>
                                          <p:attrName>style.visibility</p:attrName>
                                        </p:attrNameLst>
                                      </p:cBhvr>
                                      <p:to>
                                        <p:strVal val="visible"/>
                                      </p:to>
                                    </p:set>
                                    <p:animEffect transition="in" filter="wipe(left)">
                                      <p:cBhvr>
                                        <p:cTn id="23" dur="500"/>
                                        <p:tgtEl>
                                          <p:spTgt spid="348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39960" name="Rectangle 24"/>
          <p:cNvSpPr>
            <a:spLocks noGrp="1" noChangeArrowheads="1"/>
          </p:cNvSpPr>
          <p:nvPr>
            <p:ph type="title" idx="4294967295"/>
          </p:nvPr>
        </p:nvSpPr>
        <p:spPr>
          <a:xfrm>
            <a:off x="1473200" y="876300"/>
            <a:ext cx="6781800" cy="914400"/>
          </a:xfrm>
        </p:spPr>
        <p:txBody>
          <a:bodyPr/>
          <a:lstStyle/>
          <a:p>
            <a:pPr eaLnBrk="1" hangingPunct="1"/>
            <a:r>
              <a:rPr lang="en-US" sz="3600"/>
              <a:t>Pollution Prevention Hierarchy </a:t>
            </a:r>
          </a:p>
        </p:txBody>
      </p:sp>
      <p:sp>
        <p:nvSpPr>
          <p:cNvPr id="84994"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A92E02D7-2423-436D-BCA4-8C45A6BAD216}" type="slidenum">
              <a:rPr lang="en-US" sz="1200">
                <a:solidFill>
                  <a:schemeClr val="tx2"/>
                </a:solidFill>
              </a:rPr>
              <a:pPr algn="r"/>
              <a:t>18</a:t>
            </a:fld>
            <a:endParaRPr lang="en-US" sz="1200">
              <a:solidFill>
                <a:schemeClr val="tx2"/>
              </a:solidFill>
            </a:endParaRPr>
          </a:p>
        </p:txBody>
      </p:sp>
      <p:grpSp>
        <p:nvGrpSpPr>
          <p:cNvPr id="39970" name="Group 34"/>
          <p:cNvGrpSpPr>
            <a:grpSpLocks/>
          </p:cNvGrpSpPr>
          <p:nvPr/>
        </p:nvGrpSpPr>
        <p:grpSpPr bwMode="auto">
          <a:xfrm>
            <a:off x="1219200" y="1905000"/>
            <a:ext cx="6705600" cy="4038600"/>
            <a:chOff x="768" y="1344"/>
            <a:chExt cx="4224" cy="2544"/>
          </a:xfrm>
        </p:grpSpPr>
        <p:sp>
          <p:nvSpPr>
            <p:cNvPr id="84996" name="AutoShape 26"/>
            <p:cNvSpPr>
              <a:spLocks noChangeArrowheads="1"/>
            </p:cNvSpPr>
            <p:nvPr/>
          </p:nvSpPr>
          <p:spPr bwMode="auto">
            <a:xfrm rot="10800000">
              <a:off x="768" y="1344"/>
              <a:ext cx="4224" cy="2544"/>
            </a:xfrm>
            <a:prstGeom prst="triangle">
              <a:avLst>
                <a:gd name="adj" fmla="val 50000"/>
              </a:avLst>
            </a:prstGeom>
            <a:gradFill rotWithShape="1">
              <a:gsLst>
                <a:gs pos="0">
                  <a:srgbClr val="C8D5E6"/>
                </a:gs>
                <a:gs pos="50000">
                  <a:srgbClr val="E9EFF5"/>
                </a:gs>
                <a:gs pos="100000">
                  <a:srgbClr val="C8D5E6"/>
                </a:gs>
              </a:gsLst>
              <a:lin ang="2700000" scaled="1"/>
            </a:gradFill>
            <a:ln w="9525">
              <a:solidFill>
                <a:srgbClr val="000000"/>
              </a:solidFill>
              <a:miter lim="800000"/>
              <a:headEnd/>
              <a:tailEnd/>
            </a:ln>
          </p:spPr>
          <p:txBody>
            <a:bodyPr/>
            <a:lstStyle/>
            <a:p>
              <a:pPr algn="ctr"/>
              <a:endParaRPr lang="en-US" sz="1200"/>
            </a:p>
            <a:p>
              <a:pPr algn="ctr"/>
              <a:endParaRPr lang="en-US" sz="1200"/>
            </a:p>
            <a:p>
              <a:pPr algn="ctr"/>
              <a:endParaRPr lang="en-US" sz="1200"/>
            </a:p>
            <a:p>
              <a:pPr algn="ctr"/>
              <a:endParaRPr lang="en-US" sz="1200"/>
            </a:p>
            <a:p>
              <a:endParaRPr lang="en-US" sz="3300"/>
            </a:p>
          </p:txBody>
        </p:sp>
        <p:sp>
          <p:nvSpPr>
            <p:cNvPr id="84997" name="Line 27"/>
            <p:cNvSpPr>
              <a:spLocks noChangeShapeType="1"/>
            </p:cNvSpPr>
            <p:nvPr/>
          </p:nvSpPr>
          <p:spPr bwMode="auto">
            <a:xfrm>
              <a:off x="1248" y="1938"/>
              <a:ext cx="3264" cy="0"/>
            </a:xfrm>
            <a:prstGeom prst="line">
              <a:avLst/>
            </a:prstGeom>
            <a:noFill/>
            <a:ln w="9525">
              <a:solidFill>
                <a:srgbClr val="000000"/>
              </a:solidFill>
              <a:round/>
              <a:headEnd/>
              <a:tailEnd/>
            </a:ln>
          </p:spPr>
          <p:txBody>
            <a:bodyPr/>
            <a:lstStyle/>
            <a:p>
              <a:endParaRPr lang="en-US"/>
            </a:p>
          </p:txBody>
        </p:sp>
        <p:sp>
          <p:nvSpPr>
            <p:cNvPr id="84998" name="Line 28"/>
            <p:cNvSpPr>
              <a:spLocks noChangeShapeType="1"/>
            </p:cNvSpPr>
            <p:nvPr/>
          </p:nvSpPr>
          <p:spPr bwMode="auto">
            <a:xfrm>
              <a:off x="1728" y="2496"/>
              <a:ext cx="2304" cy="0"/>
            </a:xfrm>
            <a:prstGeom prst="line">
              <a:avLst/>
            </a:prstGeom>
            <a:noFill/>
            <a:ln w="9525">
              <a:solidFill>
                <a:srgbClr val="000000"/>
              </a:solidFill>
              <a:round/>
              <a:headEnd/>
              <a:tailEnd/>
            </a:ln>
          </p:spPr>
          <p:txBody>
            <a:bodyPr/>
            <a:lstStyle/>
            <a:p>
              <a:endParaRPr lang="en-US"/>
            </a:p>
          </p:txBody>
        </p:sp>
        <p:sp>
          <p:nvSpPr>
            <p:cNvPr id="84999" name="Line 29"/>
            <p:cNvSpPr>
              <a:spLocks noChangeShapeType="1"/>
            </p:cNvSpPr>
            <p:nvPr/>
          </p:nvSpPr>
          <p:spPr bwMode="auto">
            <a:xfrm>
              <a:off x="2208" y="3028"/>
              <a:ext cx="1344" cy="0"/>
            </a:xfrm>
            <a:prstGeom prst="line">
              <a:avLst/>
            </a:prstGeom>
            <a:noFill/>
            <a:ln w="9525">
              <a:solidFill>
                <a:srgbClr val="000000"/>
              </a:solidFill>
              <a:round/>
              <a:headEnd/>
              <a:tailEnd/>
            </a:ln>
          </p:spPr>
          <p:txBody>
            <a:bodyPr/>
            <a:lstStyle/>
            <a:p>
              <a:endParaRPr lang="en-US"/>
            </a:p>
          </p:txBody>
        </p:sp>
        <p:sp>
          <p:nvSpPr>
            <p:cNvPr id="85000" name="Text Box 30"/>
            <p:cNvSpPr txBox="1">
              <a:spLocks noChangeArrowheads="1"/>
            </p:cNvSpPr>
            <p:nvPr/>
          </p:nvSpPr>
          <p:spPr bwMode="auto">
            <a:xfrm>
              <a:off x="1536" y="1521"/>
              <a:ext cx="2688" cy="266"/>
            </a:xfrm>
            <a:prstGeom prst="rect">
              <a:avLst/>
            </a:prstGeom>
            <a:noFill/>
            <a:ln w="9525">
              <a:noFill/>
              <a:miter lim="800000"/>
              <a:headEnd/>
              <a:tailEnd/>
            </a:ln>
          </p:spPr>
          <p:txBody>
            <a:bodyPr/>
            <a:lstStyle/>
            <a:p>
              <a:pPr algn="ctr"/>
              <a:r>
                <a:rPr lang="en-US" sz="1600" b="1"/>
                <a:t>SOURCE REDUCTION</a:t>
              </a:r>
              <a:endParaRPr lang="en-US" sz="3600"/>
            </a:p>
          </p:txBody>
        </p:sp>
        <p:sp>
          <p:nvSpPr>
            <p:cNvPr id="85001" name="Text Box 31"/>
            <p:cNvSpPr txBox="1">
              <a:spLocks noChangeArrowheads="1"/>
            </p:cNvSpPr>
            <p:nvPr/>
          </p:nvSpPr>
          <p:spPr bwMode="auto">
            <a:xfrm>
              <a:off x="1728" y="2053"/>
              <a:ext cx="2208" cy="293"/>
            </a:xfrm>
            <a:prstGeom prst="rect">
              <a:avLst/>
            </a:prstGeom>
            <a:noFill/>
            <a:ln w="9525">
              <a:noFill/>
              <a:miter lim="800000"/>
              <a:headEnd/>
              <a:tailEnd/>
            </a:ln>
          </p:spPr>
          <p:txBody>
            <a:bodyPr/>
            <a:lstStyle/>
            <a:p>
              <a:pPr algn="ctr"/>
              <a:r>
                <a:rPr lang="en-US" sz="1600" b="1"/>
                <a:t>RECYCLING</a:t>
              </a:r>
              <a:endParaRPr lang="en-US" sz="3600"/>
            </a:p>
          </p:txBody>
        </p:sp>
        <p:sp>
          <p:nvSpPr>
            <p:cNvPr id="85002" name="Text Box 32"/>
            <p:cNvSpPr txBox="1">
              <a:spLocks noChangeArrowheads="1"/>
            </p:cNvSpPr>
            <p:nvPr/>
          </p:nvSpPr>
          <p:spPr bwMode="auto">
            <a:xfrm>
              <a:off x="2112" y="2585"/>
              <a:ext cx="1536" cy="266"/>
            </a:xfrm>
            <a:prstGeom prst="rect">
              <a:avLst/>
            </a:prstGeom>
            <a:noFill/>
            <a:ln w="9525">
              <a:noFill/>
              <a:miter lim="800000"/>
              <a:headEnd/>
              <a:tailEnd/>
            </a:ln>
          </p:spPr>
          <p:txBody>
            <a:bodyPr/>
            <a:lstStyle/>
            <a:p>
              <a:pPr algn="ctr"/>
              <a:r>
                <a:rPr lang="en-US" sz="1600" b="1"/>
                <a:t>TREATMENT</a:t>
              </a:r>
              <a:endParaRPr lang="en-US" sz="3600"/>
            </a:p>
          </p:txBody>
        </p:sp>
        <p:sp>
          <p:nvSpPr>
            <p:cNvPr id="85003" name="Text Box 33"/>
            <p:cNvSpPr txBox="1">
              <a:spLocks noChangeArrowheads="1"/>
            </p:cNvSpPr>
            <p:nvPr/>
          </p:nvSpPr>
          <p:spPr bwMode="auto">
            <a:xfrm>
              <a:off x="2448" y="3117"/>
              <a:ext cx="912" cy="195"/>
            </a:xfrm>
            <a:prstGeom prst="rect">
              <a:avLst/>
            </a:prstGeom>
            <a:noFill/>
            <a:ln w="9525">
              <a:noFill/>
              <a:miter lim="800000"/>
              <a:headEnd/>
              <a:tailEnd/>
            </a:ln>
          </p:spPr>
          <p:txBody>
            <a:bodyPr/>
            <a:lstStyle/>
            <a:p>
              <a:pPr algn="ctr"/>
              <a:r>
                <a:rPr lang="en-US" sz="1600" b="1"/>
                <a:t>DISPOSAL</a:t>
              </a:r>
              <a:endParaRPr lang="en-US" sz="3300"/>
            </a:p>
          </p:txBody>
        </p:sp>
      </p:gr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60"/>
                                        </p:tgtEl>
                                        <p:attrNameLst>
                                          <p:attrName>style.visibility</p:attrName>
                                        </p:attrNameLst>
                                      </p:cBhvr>
                                      <p:to>
                                        <p:strVal val="visible"/>
                                      </p:to>
                                    </p:set>
                                    <p:animEffect transition="in" filter="fade">
                                      <p:cBhvr>
                                        <p:cTn id="7" dur="2000"/>
                                        <p:tgtEl>
                                          <p:spTgt spid="39960"/>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39970"/>
                                        </p:tgtEl>
                                        <p:attrNameLst>
                                          <p:attrName>style.visibility</p:attrName>
                                        </p:attrNameLst>
                                      </p:cBhvr>
                                      <p:to>
                                        <p:strVal val="visible"/>
                                      </p:to>
                                    </p:set>
                                    <p:animEffect transition="in" filter="wedge">
                                      <p:cBhvr>
                                        <p:cTn id="12" dur="2000"/>
                                        <p:tgtEl>
                                          <p:spTgt spid="39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60"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5943" name="Rectangle 103"/>
          <p:cNvSpPr>
            <a:spLocks noChangeArrowheads="1"/>
          </p:cNvSpPr>
          <p:nvPr/>
        </p:nvSpPr>
        <p:spPr bwMode="auto">
          <a:xfrm>
            <a:off x="381000" y="381000"/>
            <a:ext cx="8305800" cy="838200"/>
          </a:xfrm>
          <a:prstGeom prst="rect">
            <a:avLst/>
          </a:prstGeom>
          <a:noFill/>
          <a:ln w="9525">
            <a:noFill/>
            <a:miter lim="800000"/>
            <a:headEnd/>
            <a:tailEnd/>
          </a:ln>
        </p:spPr>
        <p:txBody>
          <a:bodyPr anchor="ctr"/>
          <a:lstStyle/>
          <a:p>
            <a:r>
              <a:rPr lang="en-US" sz="3000">
                <a:solidFill>
                  <a:schemeClr val="tx2"/>
                </a:solidFill>
              </a:rPr>
              <a:t>Selected Corporation Examples of P2 Initiatives</a:t>
            </a:r>
          </a:p>
        </p:txBody>
      </p:sp>
      <p:sp>
        <p:nvSpPr>
          <p:cNvPr id="5" name="Rectangle 3">
            <a:extLst>
              <a:ext uri="{FF2B5EF4-FFF2-40B4-BE49-F238E27FC236}">
                <a16:creationId xmlns:a16="http://schemas.microsoft.com/office/drawing/2014/main" id="{8189DDAE-A21E-41D1-95F4-59822ABAC048}"/>
              </a:ext>
            </a:extLst>
          </p:cNvPr>
          <p:cNvSpPr txBox="1">
            <a:spLocks noChangeArrowheads="1"/>
          </p:cNvSpPr>
          <p:nvPr/>
        </p:nvSpPr>
        <p:spPr bwMode="auto">
          <a:xfrm>
            <a:off x="1133475" y="1828800"/>
            <a:ext cx="7400925" cy="426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a:lstStyle>
          <a:p>
            <a:pPr eaLnBrk="1" hangingPunct="1"/>
            <a:r>
              <a:rPr lang="en-US" kern="0" dirty="0">
                <a:solidFill>
                  <a:srgbClr val="284F84"/>
                </a:solidFill>
              </a:rPr>
              <a:t>3M Group</a:t>
            </a:r>
          </a:p>
          <a:p>
            <a:pPr eaLnBrk="1" hangingPunct="1"/>
            <a:r>
              <a:rPr lang="en-US" kern="0" dirty="0">
                <a:solidFill>
                  <a:srgbClr val="284F84"/>
                </a:solidFill>
              </a:rPr>
              <a:t>McDonalds</a:t>
            </a:r>
            <a:endParaRPr lang="en-US" kern="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943"/>
                                        </p:tgtEl>
                                        <p:attrNameLst>
                                          <p:attrName>style.visibility</p:attrName>
                                        </p:attrNameLst>
                                      </p:cBhvr>
                                      <p:to>
                                        <p:strVal val="visible"/>
                                      </p:to>
                                    </p:set>
                                    <p:animEffect transition="in" filter="fade">
                                      <p:cBhvr>
                                        <p:cTn id="7" dur="2000"/>
                                        <p:tgtEl>
                                          <p:spTgt spid="3594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943" grpId="0"/>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88065" name="Rectangle 2"/>
          <p:cNvSpPr>
            <a:spLocks noGrp="1" noChangeArrowheads="1"/>
          </p:cNvSpPr>
          <p:nvPr>
            <p:ph type="title" idx="4294967295"/>
          </p:nvPr>
        </p:nvSpPr>
        <p:spPr>
          <a:xfrm>
            <a:off x="1463675" y="876300"/>
            <a:ext cx="6781800" cy="914400"/>
          </a:xfrm>
        </p:spPr>
        <p:txBody>
          <a:bodyPr/>
          <a:lstStyle/>
          <a:p>
            <a:pPr eaLnBrk="1" hangingPunct="1"/>
            <a:r>
              <a:rPr lang="en-US"/>
              <a:t>Economics and P2</a:t>
            </a:r>
          </a:p>
        </p:txBody>
      </p:sp>
      <p:sp>
        <p:nvSpPr>
          <p:cNvPr id="63491" name="Rectangle 3"/>
          <p:cNvSpPr>
            <a:spLocks noGrp="1" noChangeArrowheads="1"/>
          </p:cNvSpPr>
          <p:nvPr>
            <p:ph idx="4294967295"/>
          </p:nvPr>
        </p:nvSpPr>
        <p:spPr>
          <a:xfrm>
            <a:off x="1133475" y="1828800"/>
            <a:ext cx="7400925" cy="4267200"/>
          </a:xfrm>
        </p:spPr>
        <p:txBody>
          <a:bodyPr/>
          <a:lstStyle/>
          <a:p>
            <a:pPr eaLnBrk="1" hangingPunct="1"/>
            <a:r>
              <a:rPr lang="en-US" dirty="0">
                <a:solidFill>
                  <a:srgbClr val="284F84"/>
                </a:solidFill>
              </a:rPr>
              <a:t>Cost-effectiveness</a:t>
            </a:r>
            <a:r>
              <a:rPr lang="en-US" dirty="0">
                <a:solidFill>
                  <a:srgbClr val="17118B"/>
                </a:solidFill>
              </a:rPr>
              <a:t> </a:t>
            </a:r>
            <a:r>
              <a:rPr lang="en-US" dirty="0">
                <a:solidFill>
                  <a:schemeClr val="bg2"/>
                </a:solidFill>
              </a:rPr>
              <a:t>as a criterion</a:t>
            </a:r>
            <a:r>
              <a:rPr lang="en-US" dirty="0"/>
              <a:t> </a:t>
            </a:r>
          </a:p>
          <a:p>
            <a:pPr lvl="1" eaLnBrk="1" hangingPunct="1"/>
            <a:r>
              <a:rPr lang="en-US" dirty="0"/>
              <a:t>Whether a firm adopts P2 will depend in part on its cost relative to other options, like treatment or abatement</a:t>
            </a:r>
          </a:p>
          <a:p>
            <a:pPr lvl="1" eaLnBrk="1" hangingPunct="1"/>
            <a:r>
              <a:rPr lang="en-US" dirty="0"/>
              <a:t>If P2 </a:t>
            </a:r>
            <a:r>
              <a:rPr lang="en-US" i="1" dirty="0"/>
              <a:t>is</a:t>
            </a:r>
            <a:r>
              <a:rPr lang="en-US" dirty="0"/>
              <a:t> chosen, cost-effectiveness can guide the selection of the appropriate strategy</a:t>
            </a:r>
          </a:p>
          <a:p>
            <a:pPr eaLnBrk="1" hangingPunct="1"/>
            <a:r>
              <a:rPr lang="en-US" dirty="0">
                <a:solidFill>
                  <a:srgbClr val="284F84"/>
                </a:solidFill>
              </a:rPr>
              <a:t>Efficiency</a:t>
            </a:r>
            <a:r>
              <a:rPr lang="en-US" dirty="0">
                <a:solidFill>
                  <a:srgbClr val="17118B"/>
                </a:solidFill>
              </a:rPr>
              <a:t> </a:t>
            </a:r>
            <a:r>
              <a:rPr lang="en-US" dirty="0">
                <a:solidFill>
                  <a:schemeClr val="tx1"/>
                </a:solidFill>
              </a:rPr>
              <a:t>as a criterion</a:t>
            </a:r>
          </a:p>
          <a:p>
            <a:pPr lvl="1" eaLnBrk="1" hangingPunct="1"/>
            <a:r>
              <a:rPr lang="en-US" dirty="0">
                <a:solidFill>
                  <a:schemeClr val="tx1"/>
                </a:solidFill>
              </a:rPr>
              <a:t>Benefit-cost analysis can be used</a:t>
            </a:r>
            <a:r>
              <a:rPr lang="en-US" dirty="0"/>
              <a:t> to determine the extent to which a P2 strategy is implemented</a:t>
            </a:r>
          </a:p>
        </p:txBody>
      </p:sp>
      <p:sp>
        <p:nvSpPr>
          <p:cNvPr id="8806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9ED70640-1C24-489E-86F6-6F6A7D4A03D5}" type="slidenum">
              <a:rPr lang="en-US" sz="1200">
                <a:solidFill>
                  <a:schemeClr val="tx2"/>
                </a:solidFill>
              </a:rPr>
              <a:pPr algn="r"/>
              <a:t>20</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Effect transition="in" filter="fade">
                                      <p:cBhvr>
                                        <p:cTn id="7" dur="1000"/>
                                        <p:tgtEl>
                                          <p:spTgt spid="63491">
                                            <p:txEl>
                                              <p:pRg st="0" end="0"/>
                                            </p:txEl>
                                          </p:spTgt>
                                        </p:tgtEl>
                                      </p:cBhvr>
                                    </p:animEffect>
                                    <p:anim calcmode="lin" valueType="num">
                                      <p:cBhvr>
                                        <p:cTn id="8" dur="1000" fill="hold"/>
                                        <p:tgtEl>
                                          <p:spTgt spid="634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349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3491">
                                            <p:txEl>
                                              <p:pRg st="1" end="1"/>
                                            </p:txEl>
                                          </p:spTgt>
                                        </p:tgtEl>
                                        <p:attrNameLst>
                                          <p:attrName>style.visibility</p:attrName>
                                        </p:attrNameLst>
                                      </p:cBhvr>
                                      <p:to>
                                        <p:strVal val="visible"/>
                                      </p:to>
                                    </p:set>
                                    <p:animEffect transition="in" filter="fade">
                                      <p:cBhvr>
                                        <p:cTn id="12" dur="1000"/>
                                        <p:tgtEl>
                                          <p:spTgt spid="63491">
                                            <p:txEl>
                                              <p:pRg st="1" end="1"/>
                                            </p:txEl>
                                          </p:spTgt>
                                        </p:tgtEl>
                                      </p:cBhvr>
                                    </p:animEffect>
                                    <p:anim calcmode="lin" valueType="num">
                                      <p:cBhvr>
                                        <p:cTn id="13" dur="1000" fill="hold"/>
                                        <p:tgtEl>
                                          <p:spTgt spid="6349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349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3491">
                                            <p:txEl>
                                              <p:pRg st="2" end="2"/>
                                            </p:txEl>
                                          </p:spTgt>
                                        </p:tgtEl>
                                        <p:attrNameLst>
                                          <p:attrName>style.visibility</p:attrName>
                                        </p:attrNameLst>
                                      </p:cBhvr>
                                      <p:to>
                                        <p:strVal val="visible"/>
                                      </p:to>
                                    </p:set>
                                    <p:animEffect transition="in" filter="fade">
                                      <p:cBhvr>
                                        <p:cTn id="17" dur="1000"/>
                                        <p:tgtEl>
                                          <p:spTgt spid="63491">
                                            <p:txEl>
                                              <p:pRg st="2" end="2"/>
                                            </p:txEl>
                                          </p:spTgt>
                                        </p:tgtEl>
                                      </p:cBhvr>
                                    </p:animEffect>
                                    <p:anim calcmode="lin" valueType="num">
                                      <p:cBhvr>
                                        <p:cTn id="18" dur="1000" fill="hold"/>
                                        <p:tgtEl>
                                          <p:spTgt spid="6349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34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3491">
                                            <p:txEl>
                                              <p:pRg st="3" end="3"/>
                                            </p:txEl>
                                          </p:spTgt>
                                        </p:tgtEl>
                                        <p:attrNameLst>
                                          <p:attrName>style.visibility</p:attrName>
                                        </p:attrNameLst>
                                      </p:cBhvr>
                                      <p:to>
                                        <p:strVal val="visible"/>
                                      </p:to>
                                    </p:set>
                                    <p:animEffect transition="in" filter="fade">
                                      <p:cBhvr>
                                        <p:cTn id="24" dur="1000"/>
                                        <p:tgtEl>
                                          <p:spTgt spid="63491">
                                            <p:txEl>
                                              <p:pRg st="3" end="3"/>
                                            </p:txEl>
                                          </p:spTgt>
                                        </p:tgtEl>
                                      </p:cBhvr>
                                    </p:animEffect>
                                    <p:anim calcmode="lin" valueType="num">
                                      <p:cBhvr>
                                        <p:cTn id="25" dur="1000" fill="hold"/>
                                        <p:tgtEl>
                                          <p:spTgt spid="63491">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3491">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3491">
                                            <p:txEl>
                                              <p:pRg st="4" end="4"/>
                                            </p:txEl>
                                          </p:spTgt>
                                        </p:tgtEl>
                                        <p:attrNameLst>
                                          <p:attrName>style.visibility</p:attrName>
                                        </p:attrNameLst>
                                      </p:cBhvr>
                                      <p:to>
                                        <p:strVal val="visible"/>
                                      </p:to>
                                    </p:set>
                                    <p:animEffect transition="in" filter="fade">
                                      <p:cBhvr>
                                        <p:cTn id="29" dur="1000"/>
                                        <p:tgtEl>
                                          <p:spTgt spid="63491">
                                            <p:txEl>
                                              <p:pRg st="4" end="4"/>
                                            </p:txEl>
                                          </p:spTgt>
                                        </p:tgtEl>
                                      </p:cBhvr>
                                    </p:animEffect>
                                    <p:anim calcmode="lin" valueType="num">
                                      <p:cBhvr>
                                        <p:cTn id="30" dur="1000" fill="hold"/>
                                        <p:tgtEl>
                                          <p:spTgt spid="63491">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349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90113" name="Rectangle 4"/>
          <p:cNvSpPr>
            <a:spLocks noGrp="1" noChangeArrowheads="1"/>
          </p:cNvSpPr>
          <p:nvPr>
            <p:ph type="ctrTitle" idx="4294967295"/>
          </p:nvPr>
        </p:nvSpPr>
        <p:spPr>
          <a:xfrm>
            <a:off x="0" y="1752600"/>
            <a:ext cx="9144000" cy="2133600"/>
          </a:xfrm>
        </p:spPr>
        <p:txBody>
          <a:bodyPr/>
          <a:lstStyle/>
          <a:p>
            <a:pPr algn="ctr" eaLnBrk="1" hangingPunct="1"/>
            <a:r>
              <a:rPr lang="en-US" sz="4500" dirty="0"/>
              <a:t>Sustainable Initiatives </a:t>
            </a:r>
            <a:br>
              <a:rPr lang="en-US" sz="4500" dirty="0"/>
            </a:br>
            <a:r>
              <a:rPr lang="en-US" sz="4500" dirty="0"/>
              <a:t>and Programs</a:t>
            </a:r>
          </a:p>
        </p:txBody>
      </p:sp>
      <p:sp>
        <p:nvSpPr>
          <p:cNvPr id="90114" name="Rectangle 5"/>
          <p:cNvSpPr>
            <a:spLocks noGrp="1" noChangeArrowheads="1"/>
          </p:cNvSpPr>
          <p:nvPr>
            <p:ph type="subTitle" idx="4294967295"/>
          </p:nvPr>
        </p:nvSpPr>
        <p:spPr>
          <a:xfrm>
            <a:off x="0" y="3810000"/>
            <a:ext cx="9144000" cy="1981200"/>
          </a:xfrm>
        </p:spPr>
        <p:txBody>
          <a:bodyPr/>
          <a:lstStyle/>
          <a:p>
            <a:pPr marL="0" indent="0" algn="ctr" eaLnBrk="1" hangingPunct="1">
              <a:buFont typeface="Wingdings" pitchFamily="2" charset="2"/>
              <a:buNone/>
            </a:pPr>
            <a:r>
              <a:rPr lang="en-US" sz="2600" b="1"/>
              <a:t>Changing How Firms Set Strategies</a:t>
            </a:r>
          </a:p>
        </p:txBody>
      </p:sp>
    </p:spTree>
  </p:cSld>
  <p:clrMapOvr>
    <a:masterClrMapping/>
  </p:clrMapOvr>
  <p:transition>
    <p:random/>
  </p:transition>
</p:sld>
</file>

<file path=ppt/slides/slide2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5538" name="Rectangle 2"/>
          <p:cNvSpPr>
            <a:spLocks noGrp="1" noChangeArrowheads="1"/>
          </p:cNvSpPr>
          <p:nvPr>
            <p:ph type="title" idx="4294967295"/>
          </p:nvPr>
        </p:nvSpPr>
        <p:spPr>
          <a:xfrm>
            <a:off x="1482725" y="876300"/>
            <a:ext cx="6781800" cy="914400"/>
          </a:xfrm>
        </p:spPr>
        <p:txBody>
          <a:bodyPr/>
          <a:lstStyle/>
          <a:p>
            <a:pPr eaLnBrk="1" hangingPunct="1"/>
            <a:r>
              <a:rPr lang="en-US"/>
              <a:t>Three Emerging Initiatives</a:t>
            </a:r>
          </a:p>
        </p:txBody>
      </p:sp>
      <p:sp>
        <p:nvSpPr>
          <p:cNvPr id="65539" name="Rectangle 3"/>
          <p:cNvSpPr>
            <a:spLocks noGrp="1" noChangeArrowheads="1"/>
          </p:cNvSpPr>
          <p:nvPr>
            <p:ph idx="4294967295"/>
          </p:nvPr>
        </p:nvSpPr>
        <p:spPr>
          <a:xfrm>
            <a:off x="1133475" y="2105025"/>
            <a:ext cx="7772400" cy="4114800"/>
          </a:xfrm>
        </p:spPr>
        <p:txBody>
          <a:bodyPr/>
          <a:lstStyle/>
          <a:p>
            <a:pPr eaLnBrk="1" hangingPunct="1"/>
            <a:r>
              <a:rPr lang="en-US" b="1">
                <a:solidFill>
                  <a:srgbClr val="284F84"/>
                </a:solidFill>
              </a:rPr>
              <a:t>Extended Product Responsibility (EPR)</a:t>
            </a:r>
          </a:p>
          <a:p>
            <a:pPr eaLnBrk="1" hangingPunct="1"/>
            <a:r>
              <a:rPr lang="en-US" b="1">
                <a:solidFill>
                  <a:srgbClr val="284F84"/>
                </a:solidFill>
              </a:rPr>
              <a:t>Design for the Environment (DfE)</a:t>
            </a:r>
          </a:p>
          <a:p>
            <a:pPr eaLnBrk="1" hangingPunct="1"/>
            <a:r>
              <a:rPr lang="en-US" b="1">
                <a:solidFill>
                  <a:srgbClr val="284F84"/>
                </a:solidFill>
              </a:rPr>
              <a:t>Green Chemistry Program </a:t>
            </a:r>
          </a:p>
        </p:txBody>
      </p:sp>
      <p:sp>
        <p:nvSpPr>
          <p:cNvPr id="921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C5B80233-5095-4436-8040-B0B3A83F9494}" type="slidenum">
              <a:rPr lang="en-US" sz="1200">
                <a:solidFill>
                  <a:schemeClr val="tx2"/>
                </a:solidFill>
              </a:rPr>
              <a:pPr algn="r"/>
              <a:t>22</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539">
                                            <p:txEl>
                                              <p:pRg st="0" end="0"/>
                                            </p:txEl>
                                          </p:spTgt>
                                        </p:tgtEl>
                                        <p:attrNameLst>
                                          <p:attrName>style.visibility</p:attrName>
                                        </p:attrNameLst>
                                      </p:cBhvr>
                                      <p:to>
                                        <p:strVal val="visible"/>
                                      </p:to>
                                    </p:set>
                                    <p:animEffect transition="in" filter="wipe(left)">
                                      <p:cBhvr>
                                        <p:cTn id="12" dur="500"/>
                                        <p:tgtEl>
                                          <p:spTgt spid="655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539">
                                            <p:txEl>
                                              <p:pRg st="1" end="1"/>
                                            </p:txEl>
                                          </p:spTgt>
                                        </p:tgtEl>
                                        <p:attrNameLst>
                                          <p:attrName>style.visibility</p:attrName>
                                        </p:attrNameLst>
                                      </p:cBhvr>
                                      <p:to>
                                        <p:strVal val="visible"/>
                                      </p:to>
                                    </p:set>
                                    <p:animEffect transition="in" filter="wipe(left)">
                                      <p:cBhvr>
                                        <p:cTn id="17" dur="500"/>
                                        <p:tgtEl>
                                          <p:spTgt spid="6553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5539">
                                            <p:txEl>
                                              <p:pRg st="2" end="2"/>
                                            </p:txEl>
                                          </p:spTgt>
                                        </p:tgtEl>
                                        <p:attrNameLst>
                                          <p:attrName>style.visibility</p:attrName>
                                        </p:attrNameLst>
                                      </p:cBhvr>
                                      <p:to>
                                        <p:strVal val="visible"/>
                                      </p:to>
                                    </p:set>
                                    <p:animEffect transition="in" filter="wipe(left)">
                                      <p:cBhvr>
                                        <p:cTn id="22" dur="500"/>
                                        <p:tgtEl>
                                          <p:spTgt spid="655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466850" y="942975"/>
            <a:ext cx="7315200" cy="838200"/>
          </a:xfrm>
        </p:spPr>
        <p:txBody>
          <a:bodyPr/>
          <a:lstStyle/>
          <a:p>
            <a:pPr eaLnBrk="1" hangingPunct="1"/>
            <a:r>
              <a:rPr lang="en-US" sz="3200"/>
              <a:t>Extended Product Responsibility (EPR)</a:t>
            </a:r>
          </a:p>
        </p:txBody>
      </p:sp>
      <p:sp>
        <p:nvSpPr>
          <p:cNvPr id="64515" name="Rectangle 3"/>
          <p:cNvSpPr>
            <a:spLocks noGrp="1" noChangeArrowheads="1"/>
          </p:cNvSpPr>
          <p:nvPr>
            <p:ph idx="4294967295"/>
          </p:nvPr>
        </p:nvSpPr>
        <p:spPr>
          <a:xfrm>
            <a:off x="1143000" y="2057400"/>
            <a:ext cx="8001000" cy="4114800"/>
          </a:xfrm>
        </p:spPr>
        <p:txBody>
          <a:bodyPr/>
          <a:lstStyle/>
          <a:p>
            <a:pPr eaLnBrk="1" hangingPunct="1">
              <a:lnSpc>
                <a:spcPct val="90000"/>
              </a:lnSpc>
            </a:pPr>
            <a:r>
              <a:rPr lang="en-US" sz="2400"/>
              <a:t>Refers to efforts aimed at identifying and reducing life-cycle environmental effects of products </a:t>
            </a:r>
          </a:p>
          <a:p>
            <a:pPr lvl="1" eaLnBrk="1" hangingPunct="1">
              <a:lnSpc>
                <a:spcPct val="90000"/>
              </a:lnSpc>
            </a:pPr>
            <a:r>
              <a:rPr lang="en-US" sz="2100"/>
              <a:t>Sometimes called </a:t>
            </a:r>
            <a:r>
              <a:rPr lang="en-US" sz="2100" b="1">
                <a:solidFill>
                  <a:srgbClr val="284F84"/>
                </a:solidFill>
              </a:rPr>
              <a:t>Product Stewardship</a:t>
            </a:r>
          </a:p>
          <a:p>
            <a:pPr eaLnBrk="1" hangingPunct="1">
              <a:lnSpc>
                <a:spcPct val="90000"/>
              </a:lnSpc>
            </a:pPr>
            <a:r>
              <a:rPr lang="en-US" sz="2400"/>
              <a:t>Underlying premise is that </a:t>
            </a:r>
            <a:r>
              <a:rPr lang="en-US" sz="2400" i="1"/>
              <a:t>all</a:t>
            </a:r>
            <a:r>
              <a:rPr lang="en-US" sz="2400"/>
              <a:t> participants in the product chain—designers, manufacturers, distributors, consumers, recyclers, remanufacturers, and disposers—are responsible for a product’s effect on the environment</a:t>
            </a:r>
          </a:p>
          <a:p>
            <a:pPr lvl="1" eaLnBrk="1" hangingPunct="1">
              <a:lnSpc>
                <a:spcPct val="90000"/>
              </a:lnSpc>
            </a:pPr>
            <a:r>
              <a:rPr lang="en-US" sz="2100"/>
              <a:t>Involves raw materials selection, production impacts, product use, products at end-of-life (i.e., take-back programs to achieve recycling or remanufacturing)</a:t>
            </a:r>
          </a:p>
          <a:p>
            <a:pPr eaLnBrk="1" hangingPunct="1">
              <a:lnSpc>
                <a:spcPct val="90000"/>
              </a:lnSpc>
            </a:pPr>
            <a:endParaRPr lang="en-US" sz="2400"/>
          </a:p>
        </p:txBody>
      </p:sp>
      <p:sp>
        <p:nvSpPr>
          <p:cNvPr id="9421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7EA199E7-C70E-4436-AC04-87704E67D4AD}" type="slidenum">
              <a:rPr lang="en-US" sz="1200">
                <a:solidFill>
                  <a:schemeClr val="tx2"/>
                </a:solidFill>
              </a:rPr>
              <a:pPr algn="r"/>
              <a:t>23</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4515">
                                            <p:txEl>
                                              <p:pRg st="0" end="0"/>
                                            </p:txEl>
                                          </p:spTgt>
                                        </p:tgtEl>
                                        <p:attrNameLst>
                                          <p:attrName>style.visibility</p:attrName>
                                        </p:attrNameLst>
                                      </p:cBhvr>
                                      <p:to>
                                        <p:strVal val="visible"/>
                                      </p:to>
                                    </p:set>
                                    <p:animEffect transition="in" filter="wipe(left)">
                                      <p:cBhvr>
                                        <p:cTn id="12" dur="500"/>
                                        <p:tgtEl>
                                          <p:spTgt spid="64515">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4515">
                                            <p:txEl>
                                              <p:pRg st="1" end="1"/>
                                            </p:txEl>
                                          </p:spTgt>
                                        </p:tgtEl>
                                        <p:attrNameLst>
                                          <p:attrName>style.visibility</p:attrName>
                                        </p:attrNameLst>
                                      </p:cBhvr>
                                      <p:to>
                                        <p:strVal val="visible"/>
                                      </p:to>
                                    </p:set>
                                    <p:animEffect transition="in" filter="wipe(left)">
                                      <p:cBhvr>
                                        <p:cTn id="15" dur="500"/>
                                        <p:tgtEl>
                                          <p:spTgt spid="6451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4515">
                                            <p:txEl>
                                              <p:pRg st="2" end="2"/>
                                            </p:txEl>
                                          </p:spTgt>
                                        </p:tgtEl>
                                        <p:attrNameLst>
                                          <p:attrName>style.visibility</p:attrName>
                                        </p:attrNameLst>
                                      </p:cBhvr>
                                      <p:to>
                                        <p:strVal val="visible"/>
                                      </p:to>
                                    </p:set>
                                    <p:animEffect transition="in" filter="wipe(left)">
                                      <p:cBhvr>
                                        <p:cTn id="20" dur="500"/>
                                        <p:tgtEl>
                                          <p:spTgt spid="64515">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4515">
                                            <p:txEl>
                                              <p:pRg st="3" end="3"/>
                                            </p:txEl>
                                          </p:spTgt>
                                        </p:tgtEl>
                                        <p:attrNameLst>
                                          <p:attrName>style.visibility</p:attrName>
                                        </p:attrNameLst>
                                      </p:cBhvr>
                                      <p:to>
                                        <p:strVal val="visible"/>
                                      </p:to>
                                    </p:set>
                                    <p:animEffect transition="in" filter="wipe(left)">
                                      <p:cBhvr>
                                        <p:cTn id="23" dur="500"/>
                                        <p:tgtEl>
                                          <p:spTgt spid="6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96257" name="Rectangle 2"/>
          <p:cNvSpPr>
            <a:spLocks noGrp="1" noChangeArrowheads="1"/>
          </p:cNvSpPr>
          <p:nvPr>
            <p:ph type="title" idx="4294967295"/>
          </p:nvPr>
        </p:nvSpPr>
        <p:spPr>
          <a:xfrm>
            <a:off x="1466850" y="900113"/>
            <a:ext cx="6858000" cy="914400"/>
          </a:xfrm>
        </p:spPr>
        <p:txBody>
          <a:bodyPr/>
          <a:lstStyle/>
          <a:p>
            <a:pPr eaLnBrk="1" hangingPunct="1"/>
            <a:r>
              <a:rPr lang="en-US" sz="3500"/>
              <a:t>Design for the Environment (DfE)</a:t>
            </a:r>
          </a:p>
        </p:txBody>
      </p:sp>
      <p:sp>
        <p:nvSpPr>
          <p:cNvPr id="46083" name="Rectangle 3"/>
          <p:cNvSpPr>
            <a:spLocks noGrp="1" noChangeArrowheads="1"/>
          </p:cNvSpPr>
          <p:nvPr>
            <p:ph idx="4294967295"/>
          </p:nvPr>
        </p:nvSpPr>
        <p:spPr>
          <a:xfrm>
            <a:off x="1133475" y="1981200"/>
            <a:ext cx="6486525" cy="4267200"/>
          </a:xfrm>
        </p:spPr>
        <p:txBody>
          <a:bodyPr/>
          <a:lstStyle/>
          <a:p>
            <a:pPr eaLnBrk="1" hangingPunct="1"/>
            <a:r>
              <a:rPr lang="en-US"/>
              <a:t>Promotes using environmental considerations with cost and performance in product development and design</a:t>
            </a:r>
          </a:p>
          <a:p>
            <a:pPr eaLnBrk="1" hangingPunct="1"/>
            <a:r>
              <a:rPr lang="en-US"/>
              <a:t>Directly uses a cyclical flow of materials</a:t>
            </a:r>
          </a:p>
          <a:p>
            <a:pPr eaLnBrk="1" hangingPunct="1"/>
            <a:r>
              <a:rPr lang="en-US"/>
              <a:t>Used by BMW, Dell Computer, 3M, and others</a:t>
            </a:r>
          </a:p>
        </p:txBody>
      </p:sp>
      <p:sp>
        <p:nvSpPr>
          <p:cNvPr id="9625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B53EFAA-3165-4A0F-B0CC-E6BFC5DE3C7A}" type="slidenum">
              <a:rPr lang="en-US" sz="1200">
                <a:solidFill>
                  <a:schemeClr val="tx2"/>
                </a:solidFill>
              </a:rPr>
              <a:pPr algn="r"/>
              <a:t>24</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fade">
                                      <p:cBhvr>
                                        <p:cTn id="7" dur="1000"/>
                                        <p:tgtEl>
                                          <p:spTgt spid="46083">
                                            <p:txEl>
                                              <p:pRg st="0" end="0"/>
                                            </p:txEl>
                                          </p:spTgt>
                                        </p:tgtEl>
                                      </p:cBhvr>
                                    </p:animEffect>
                                    <p:anim calcmode="lin" valueType="num">
                                      <p:cBhvr>
                                        <p:cTn id="8" dur="1000" fill="hold"/>
                                        <p:tgtEl>
                                          <p:spTgt spid="460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608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6083">
                                            <p:txEl>
                                              <p:pRg st="1" end="1"/>
                                            </p:txEl>
                                          </p:spTgt>
                                        </p:tgtEl>
                                        <p:attrNameLst>
                                          <p:attrName>style.visibility</p:attrName>
                                        </p:attrNameLst>
                                      </p:cBhvr>
                                      <p:to>
                                        <p:strVal val="visible"/>
                                      </p:to>
                                    </p:set>
                                    <p:animEffect transition="in" filter="fade">
                                      <p:cBhvr>
                                        <p:cTn id="14" dur="1000"/>
                                        <p:tgtEl>
                                          <p:spTgt spid="46083">
                                            <p:txEl>
                                              <p:pRg st="1" end="1"/>
                                            </p:txEl>
                                          </p:spTgt>
                                        </p:tgtEl>
                                      </p:cBhvr>
                                    </p:animEffect>
                                    <p:anim calcmode="lin" valueType="num">
                                      <p:cBhvr>
                                        <p:cTn id="15" dur="1000" fill="hold"/>
                                        <p:tgtEl>
                                          <p:spTgt spid="4608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608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6083">
                                            <p:txEl>
                                              <p:pRg st="2" end="2"/>
                                            </p:txEl>
                                          </p:spTgt>
                                        </p:tgtEl>
                                        <p:attrNameLst>
                                          <p:attrName>style.visibility</p:attrName>
                                        </p:attrNameLst>
                                      </p:cBhvr>
                                      <p:to>
                                        <p:strVal val="visible"/>
                                      </p:to>
                                    </p:set>
                                    <p:animEffect transition="in" filter="fade">
                                      <p:cBhvr>
                                        <p:cTn id="21" dur="1000"/>
                                        <p:tgtEl>
                                          <p:spTgt spid="46083">
                                            <p:txEl>
                                              <p:pRg st="2" end="2"/>
                                            </p:txEl>
                                          </p:spTgt>
                                        </p:tgtEl>
                                      </p:cBhvr>
                                    </p:animEffect>
                                    <p:anim calcmode="lin" valueType="num">
                                      <p:cBhvr>
                                        <p:cTn id="22" dur="1000" fill="hold"/>
                                        <p:tgtEl>
                                          <p:spTgt spid="4608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60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idx="4294967295"/>
          </p:nvPr>
        </p:nvSpPr>
        <p:spPr>
          <a:xfrm>
            <a:off x="1466850" y="952500"/>
            <a:ext cx="6553200" cy="762000"/>
          </a:xfrm>
        </p:spPr>
        <p:txBody>
          <a:bodyPr/>
          <a:lstStyle/>
          <a:p>
            <a:pPr eaLnBrk="1" hangingPunct="1"/>
            <a:r>
              <a:rPr lang="en-US"/>
              <a:t>Green Chemistry Program</a:t>
            </a:r>
          </a:p>
        </p:txBody>
      </p:sp>
      <p:sp>
        <p:nvSpPr>
          <p:cNvPr id="47107" name="Rectangle 3"/>
          <p:cNvSpPr>
            <a:spLocks noGrp="1" noChangeArrowheads="1"/>
          </p:cNvSpPr>
          <p:nvPr>
            <p:ph idx="4294967295"/>
          </p:nvPr>
        </p:nvSpPr>
        <p:spPr>
          <a:xfrm>
            <a:off x="1133475" y="1828800"/>
            <a:ext cx="8077200" cy="4343400"/>
          </a:xfrm>
        </p:spPr>
        <p:txBody>
          <a:bodyPr/>
          <a:lstStyle/>
          <a:p>
            <a:pPr eaLnBrk="1" hangingPunct="1"/>
            <a:r>
              <a:rPr lang="en-US"/>
              <a:t>Promotes development and use of chemical technologies that achieve pollution prevention</a:t>
            </a:r>
          </a:p>
          <a:p>
            <a:pPr lvl="1" eaLnBrk="1" hangingPunct="1"/>
            <a:r>
              <a:rPr lang="en-US"/>
              <a:t>Sometimes known as </a:t>
            </a:r>
            <a:r>
              <a:rPr lang="en-US">
                <a:solidFill>
                  <a:srgbClr val="284F84"/>
                </a:solidFill>
              </a:rPr>
              <a:t>benign chemistry </a:t>
            </a:r>
            <a:r>
              <a:rPr lang="en-US"/>
              <a:t>or </a:t>
            </a:r>
            <a:r>
              <a:rPr lang="en-US">
                <a:solidFill>
                  <a:srgbClr val="284F84"/>
                </a:solidFill>
              </a:rPr>
              <a:t>sustainable chemistry </a:t>
            </a:r>
            <a:r>
              <a:rPr lang="en-US"/>
              <a:t>programs </a:t>
            </a:r>
          </a:p>
          <a:p>
            <a:pPr eaLnBrk="1" hangingPunct="1"/>
            <a:r>
              <a:rPr lang="en-US"/>
              <a:t>Recognizes the importance of a product’s life cycle in pollution prevention</a:t>
            </a:r>
          </a:p>
          <a:p>
            <a:pPr lvl="1" eaLnBrk="1" hangingPunct="1"/>
            <a:r>
              <a:rPr lang="en-US"/>
              <a:t>Seeks safer alternatives to hazardous chemicals, resulting in lower risks, safer production processes, and final products that pose less of a threat at the end of their economic lives </a:t>
            </a:r>
          </a:p>
        </p:txBody>
      </p:sp>
      <p:sp>
        <p:nvSpPr>
          <p:cNvPr id="9830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1F3DE7E1-D60E-43AF-9434-5278E85F8B84}" type="slidenum">
              <a:rPr lang="en-US" sz="1200">
                <a:solidFill>
                  <a:schemeClr val="tx2"/>
                </a:solidFill>
              </a:rPr>
              <a:pPr algn="r"/>
              <a:t>25</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wipe(left)">
                                      <p:cBhvr>
                                        <p:cTn id="12" dur="500"/>
                                        <p:tgtEl>
                                          <p:spTgt spid="47107">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47107">
                                            <p:txEl>
                                              <p:pRg st="1" end="1"/>
                                            </p:txEl>
                                          </p:spTgt>
                                        </p:tgtEl>
                                        <p:attrNameLst>
                                          <p:attrName>style.visibility</p:attrName>
                                        </p:attrNameLst>
                                      </p:cBhvr>
                                      <p:to>
                                        <p:strVal val="visible"/>
                                      </p:to>
                                    </p:set>
                                    <p:animEffect transition="in" filter="wipe(left)">
                                      <p:cBhvr>
                                        <p:cTn id="15" dur="500"/>
                                        <p:tgtEl>
                                          <p:spTgt spid="4710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7107">
                                            <p:txEl>
                                              <p:pRg st="2" end="2"/>
                                            </p:txEl>
                                          </p:spTgt>
                                        </p:tgtEl>
                                        <p:attrNameLst>
                                          <p:attrName>style.visibility</p:attrName>
                                        </p:attrNameLst>
                                      </p:cBhvr>
                                      <p:to>
                                        <p:strVal val="visible"/>
                                      </p:to>
                                    </p:set>
                                    <p:animEffect transition="in" filter="wipe(left)">
                                      <p:cBhvr>
                                        <p:cTn id="20" dur="500"/>
                                        <p:tgtEl>
                                          <p:spTgt spid="47107">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47107">
                                            <p:txEl>
                                              <p:pRg st="3" end="3"/>
                                            </p:txEl>
                                          </p:spTgt>
                                        </p:tgtEl>
                                        <p:attrNameLst>
                                          <p:attrName>style.visibility</p:attrName>
                                        </p:attrNameLst>
                                      </p:cBhvr>
                                      <p:to>
                                        <p:strVal val="visible"/>
                                      </p:to>
                                    </p:set>
                                    <p:animEffect transition="in" filter="wipe(left)">
                                      <p:cBhvr>
                                        <p:cTn id="23" dur="500"/>
                                        <p:tgtEl>
                                          <p:spTgt spid="471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00353" name="Rectangle 4"/>
          <p:cNvSpPr>
            <a:spLocks noGrp="1" noChangeArrowheads="1"/>
          </p:cNvSpPr>
          <p:nvPr>
            <p:ph type="ctrTitle" idx="4294967295"/>
          </p:nvPr>
        </p:nvSpPr>
        <p:spPr>
          <a:xfrm>
            <a:off x="0" y="2209800"/>
            <a:ext cx="9144000" cy="1905000"/>
          </a:xfrm>
        </p:spPr>
        <p:txBody>
          <a:bodyPr/>
          <a:lstStyle/>
          <a:p>
            <a:pPr algn="ctr" eaLnBrk="1" hangingPunct="1"/>
            <a:r>
              <a:rPr lang="en-US" sz="4500"/>
              <a:t>Global Information Sharing</a:t>
            </a:r>
          </a:p>
        </p:txBody>
      </p:sp>
    </p:spTree>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102401" name="Rectangle 2"/>
          <p:cNvSpPr>
            <a:spLocks noGrp="1" noChangeArrowheads="1"/>
          </p:cNvSpPr>
          <p:nvPr>
            <p:ph type="title" idx="4294967295"/>
          </p:nvPr>
        </p:nvSpPr>
        <p:spPr>
          <a:xfrm>
            <a:off x="1495425" y="838200"/>
            <a:ext cx="6781800" cy="990600"/>
          </a:xfrm>
        </p:spPr>
        <p:txBody>
          <a:bodyPr/>
          <a:lstStyle/>
          <a:p>
            <a:pPr eaLnBrk="1" hangingPunct="1"/>
            <a:r>
              <a:rPr lang="en-US"/>
              <a:t>Technology Transfer</a:t>
            </a:r>
          </a:p>
        </p:txBody>
      </p:sp>
      <p:sp>
        <p:nvSpPr>
          <p:cNvPr id="66563" name="Rectangle 3"/>
          <p:cNvSpPr>
            <a:spLocks noGrp="1" noChangeArrowheads="1"/>
          </p:cNvSpPr>
          <p:nvPr>
            <p:ph idx="4294967295"/>
          </p:nvPr>
        </p:nvSpPr>
        <p:spPr>
          <a:xfrm>
            <a:off x="1146175" y="1895475"/>
            <a:ext cx="7772400" cy="3962400"/>
          </a:xfrm>
        </p:spPr>
        <p:txBody>
          <a:bodyPr/>
          <a:lstStyle/>
          <a:p>
            <a:pPr eaLnBrk="1" hangingPunct="1"/>
            <a:r>
              <a:rPr lang="en-US" sz="2700"/>
              <a:t>Refers to the advancement and application of technologies and strategies on a global scale</a:t>
            </a:r>
          </a:p>
          <a:p>
            <a:pPr eaLnBrk="1" hangingPunct="1"/>
            <a:r>
              <a:rPr lang="en-US" sz="2700"/>
              <a:t>Is considered critical to consistent progress toward sustainable development </a:t>
            </a:r>
          </a:p>
          <a:p>
            <a:pPr eaLnBrk="1" hangingPunct="1"/>
            <a:r>
              <a:rPr lang="en-US" sz="2700"/>
              <a:t>Relies on interdependent factors that include  research, physical capital investment, communication, financial resources, education </a:t>
            </a:r>
          </a:p>
        </p:txBody>
      </p:sp>
      <p:sp>
        <p:nvSpPr>
          <p:cNvPr id="10240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25587BC4-B349-4957-8A06-A1568D5D1CF9}" type="slidenum">
              <a:rPr lang="en-US" sz="1200">
                <a:solidFill>
                  <a:schemeClr val="tx2"/>
                </a:solidFill>
              </a:rPr>
              <a:pPr algn="r"/>
              <a:t>27</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Effect transition="in" filter="fade">
                                      <p:cBhvr>
                                        <p:cTn id="7" dur="1000"/>
                                        <p:tgtEl>
                                          <p:spTgt spid="66563">
                                            <p:txEl>
                                              <p:pRg st="0" end="0"/>
                                            </p:txEl>
                                          </p:spTgt>
                                        </p:tgtEl>
                                      </p:cBhvr>
                                    </p:animEffect>
                                    <p:anim calcmode="lin" valueType="num">
                                      <p:cBhvr>
                                        <p:cTn id="8" dur="10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65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6563">
                                            <p:txEl>
                                              <p:pRg st="1" end="1"/>
                                            </p:txEl>
                                          </p:spTgt>
                                        </p:tgtEl>
                                        <p:attrNameLst>
                                          <p:attrName>style.visibility</p:attrName>
                                        </p:attrNameLst>
                                      </p:cBhvr>
                                      <p:to>
                                        <p:strVal val="visible"/>
                                      </p:to>
                                    </p:set>
                                    <p:animEffect transition="in" filter="fade">
                                      <p:cBhvr>
                                        <p:cTn id="14" dur="1000"/>
                                        <p:tgtEl>
                                          <p:spTgt spid="66563">
                                            <p:txEl>
                                              <p:pRg st="1" end="1"/>
                                            </p:txEl>
                                          </p:spTgt>
                                        </p:tgtEl>
                                      </p:cBhvr>
                                    </p:animEffect>
                                    <p:anim calcmode="lin" valueType="num">
                                      <p:cBhvr>
                                        <p:cTn id="15" dur="10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65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6563">
                                            <p:txEl>
                                              <p:pRg st="2" end="2"/>
                                            </p:txEl>
                                          </p:spTgt>
                                        </p:tgtEl>
                                        <p:attrNameLst>
                                          <p:attrName>style.visibility</p:attrName>
                                        </p:attrNameLst>
                                      </p:cBhvr>
                                      <p:to>
                                        <p:strVal val="visible"/>
                                      </p:to>
                                    </p:set>
                                    <p:animEffect transition="in" filter="fade">
                                      <p:cBhvr>
                                        <p:cTn id="21" dur="1000"/>
                                        <p:tgtEl>
                                          <p:spTgt spid="66563">
                                            <p:txEl>
                                              <p:pRg st="2" end="2"/>
                                            </p:txEl>
                                          </p:spTgt>
                                        </p:tgtEl>
                                      </p:cBhvr>
                                    </p:animEffect>
                                    <p:anim calcmode="lin" valueType="num">
                                      <p:cBhvr>
                                        <p:cTn id="22" dur="10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656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104449" name="Rectangle 2"/>
          <p:cNvSpPr>
            <a:spLocks noGrp="1" noChangeArrowheads="1"/>
          </p:cNvSpPr>
          <p:nvPr>
            <p:ph type="title" idx="4294967295"/>
          </p:nvPr>
        </p:nvSpPr>
        <p:spPr>
          <a:xfrm>
            <a:off x="1490663" y="950913"/>
            <a:ext cx="6858000" cy="822325"/>
          </a:xfrm>
        </p:spPr>
        <p:txBody>
          <a:bodyPr/>
          <a:lstStyle/>
          <a:p>
            <a:pPr eaLnBrk="1" hangingPunct="1"/>
            <a:r>
              <a:rPr lang="en-US" sz="3500"/>
              <a:t>Achieving Environmental Literacy</a:t>
            </a:r>
          </a:p>
        </p:txBody>
      </p:sp>
      <p:sp>
        <p:nvSpPr>
          <p:cNvPr id="52227" name="Rectangle 3"/>
          <p:cNvSpPr>
            <a:spLocks noGrp="1" noChangeArrowheads="1"/>
          </p:cNvSpPr>
          <p:nvPr>
            <p:ph idx="4294967295"/>
          </p:nvPr>
        </p:nvSpPr>
        <p:spPr>
          <a:xfrm>
            <a:off x="1133475" y="2105025"/>
            <a:ext cx="7700963" cy="3740150"/>
          </a:xfrm>
        </p:spPr>
        <p:txBody>
          <a:bodyPr/>
          <a:lstStyle/>
          <a:p>
            <a:pPr eaLnBrk="1" hangingPunct="1">
              <a:lnSpc>
                <a:spcPct val="90000"/>
              </a:lnSpc>
            </a:pPr>
            <a:r>
              <a:rPr lang="en-US"/>
              <a:t>Refers to an awareness of the risks of pollution and natural resource depletion</a:t>
            </a:r>
          </a:p>
          <a:p>
            <a:pPr eaLnBrk="1" hangingPunct="1">
              <a:lnSpc>
                <a:spcPct val="90000"/>
              </a:lnSpc>
            </a:pPr>
            <a:r>
              <a:rPr lang="en-US"/>
              <a:t>Promoting environmental education worldwide has grown and was an important theme at the Earth Summit in Rio</a:t>
            </a:r>
          </a:p>
          <a:p>
            <a:pPr lvl="1" eaLnBrk="1" hangingPunct="1">
              <a:lnSpc>
                <a:spcPct val="90000"/>
              </a:lnSpc>
            </a:pPr>
            <a:r>
              <a:rPr lang="en-US" sz="2400" i="1"/>
              <a:t>Agenda 21</a:t>
            </a:r>
            <a:r>
              <a:rPr lang="en-US" sz="2400"/>
              <a:t> specifically refers to the importance of education, public awareness, and training to implement the global agenda </a:t>
            </a:r>
          </a:p>
        </p:txBody>
      </p:sp>
      <p:sp>
        <p:nvSpPr>
          <p:cNvPr id="10445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2D755BF-8328-433B-9FD5-155F2D10C35F}" type="slidenum">
              <a:rPr lang="en-US" sz="1200">
                <a:solidFill>
                  <a:schemeClr val="tx2"/>
                </a:solidFill>
              </a:rPr>
              <a:pPr algn="r"/>
              <a:t>28</a:t>
            </a:fld>
            <a:endParaRPr lang="en-US" sz="120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fade">
                                      <p:cBhvr>
                                        <p:cTn id="7" dur="1000"/>
                                        <p:tgtEl>
                                          <p:spTgt spid="52227">
                                            <p:txEl>
                                              <p:pRg st="0" end="0"/>
                                            </p:txEl>
                                          </p:spTgt>
                                        </p:tgtEl>
                                      </p:cBhvr>
                                    </p:animEffect>
                                    <p:anim calcmode="lin" valueType="num">
                                      <p:cBhvr>
                                        <p:cTn id="8" dur="1000" fill="hold"/>
                                        <p:tgtEl>
                                          <p:spTgt spid="522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22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2227">
                                            <p:txEl>
                                              <p:pRg st="1" end="1"/>
                                            </p:txEl>
                                          </p:spTgt>
                                        </p:tgtEl>
                                        <p:attrNameLst>
                                          <p:attrName>style.visibility</p:attrName>
                                        </p:attrNameLst>
                                      </p:cBhvr>
                                      <p:to>
                                        <p:strVal val="visible"/>
                                      </p:to>
                                    </p:set>
                                    <p:animEffect transition="in" filter="fade">
                                      <p:cBhvr>
                                        <p:cTn id="14" dur="1000"/>
                                        <p:tgtEl>
                                          <p:spTgt spid="52227">
                                            <p:txEl>
                                              <p:pRg st="1" end="1"/>
                                            </p:txEl>
                                          </p:spTgt>
                                        </p:tgtEl>
                                      </p:cBhvr>
                                    </p:animEffect>
                                    <p:anim calcmode="lin" valueType="num">
                                      <p:cBhvr>
                                        <p:cTn id="15" dur="1000" fill="hold"/>
                                        <p:tgtEl>
                                          <p:spTgt spid="5222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2227">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2227">
                                            <p:txEl>
                                              <p:pRg st="2" end="2"/>
                                            </p:txEl>
                                          </p:spTgt>
                                        </p:tgtEl>
                                        <p:attrNameLst>
                                          <p:attrName>style.visibility</p:attrName>
                                        </p:attrNameLst>
                                      </p:cBhvr>
                                      <p:to>
                                        <p:strVal val="visible"/>
                                      </p:to>
                                    </p:set>
                                    <p:animEffect transition="in" filter="fade">
                                      <p:cBhvr>
                                        <p:cTn id="19" dur="1000"/>
                                        <p:tgtEl>
                                          <p:spTgt spid="52227">
                                            <p:txEl>
                                              <p:pRg st="2" end="2"/>
                                            </p:txEl>
                                          </p:spTgt>
                                        </p:tgtEl>
                                      </p:cBhvr>
                                    </p:animEffect>
                                    <p:anim calcmode="lin" valueType="num">
                                      <p:cBhvr>
                                        <p:cTn id="20" dur="1000" fill="hold"/>
                                        <p:tgtEl>
                                          <p:spTgt spid="5222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222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idx="4294967295"/>
          </p:nvPr>
        </p:nvSpPr>
        <p:spPr>
          <a:xfrm>
            <a:off x="1476375" y="661988"/>
            <a:ext cx="6934200" cy="990600"/>
          </a:xfrm>
        </p:spPr>
        <p:txBody>
          <a:bodyPr/>
          <a:lstStyle/>
          <a:p>
            <a:pPr eaLnBrk="1" hangingPunct="1"/>
            <a:r>
              <a:rPr lang="en-US" sz="3500"/>
              <a:t>Earth Summit in Rio</a:t>
            </a:r>
            <a:br>
              <a:rPr lang="en-US" sz="2600"/>
            </a:br>
            <a:r>
              <a:rPr lang="en-US" sz="2000"/>
              <a:t>Preamble of Agenda 21</a:t>
            </a:r>
          </a:p>
        </p:txBody>
      </p:sp>
      <p:sp>
        <p:nvSpPr>
          <p:cNvPr id="49155" name="Rectangle 3"/>
          <p:cNvSpPr>
            <a:spLocks noGrp="1" noChangeArrowheads="1"/>
          </p:cNvSpPr>
          <p:nvPr>
            <p:ph idx="4294967295"/>
          </p:nvPr>
        </p:nvSpPr>
        <p:spPr>
          <a:xfrm>
            <a:off x="1152525" y="2133600"/>
            <a:ext cx="7381875" cy="3276600"/>
          </a:xfrm>
        </p:spPr>
        <p:txBody>
          <a:bodyPr/>
          <a:lstStyle/>
          <a:p>
            <a:pPr eaLnBrk="1" hangingPunct="1">
              <a:lnSpc>
                <a:spcPct val="80000"/>
              </a:lnSpc>
            </a:pPr>
            <a:r>
              <a:rPr lang="en-US" sz="2000" i="1"/>
              <a:t>“Humanity stands at a defining moment in history. We are confronted with a perpetuation of disparities between and within nations, a worsening of poverty, hunger, ill health, and illiteracy, and the continuing deterioration of the ecosystems on which we depend for our well-being. However, integration of environment and development concerns and greater attention to them will lead to the fulfillment of basic needs, improved living standards for all, better protected and managed ecosystems and a safer, more prosperous future.”</a:t>
            </a:r>
          </a:p>
          <a:p>
            <a:pPr lvl="1" eaLnBrk="1" hangingPunct="1">
              <a:lnSpc>
                <a:spcPct val="80000"/>
              </a:lnSpc>
              <a:buFont typeface="Wingdings" pitchFamily="2" charset="2"/>
              <a:buNone/>
            </a:pPr>
            <a:br>
              <a:rPr lang="en-US" sz="1700"/>
            </a:br>
            <a:endParaRPr lang="en-US" sz="1700"/>
          </a:p>
        </p:txBody>
      </p:sp>
      <p:sp>
        <p:nvSpPr>
          <p:cNvPr id="10649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62F46B3-81D4-41CA-9A2E-10D956402A1A}" type="slidenum">
              <a:rPr lang="en-US" sz="1200">
                <a:solidFill>
                  <a:schemeClr val="tx2"/>
                </a:solidFill>
              </a:rPr>
              <a:pPr algn="r"/>
              <a:t>29</a:t>
            </a:fld>
            <a:endParaRPr lang="en-US" sz="1200">
              <a:solidFill>
                <a:schemeClr val="tx2"/>
              </a:solidFill>
            </a:endParaRPr>
          </a:p>
        </p:txBody>
      </p:sp>
      <p:sp>
        <p:nvSpPr>
          <p:cNvPr id="49158" name="Text Box 6"/>
          <p:cNvSpPr txBox="1">
            <a:spLocks noChangeArrowheads="1"/>
          </p:cNvSpPr>
          <p:nvPr/>
        </p:nvSpPr>
        <p:spPr bwMode="auto">
          <a:xfrm>
            <a:off x="457200" y="5257800"/>
            <a:ext cx="8115300" cy="304800"/>
          </a:xfrm>
          <a:prstGeom prst="rect">
            <a:avLst/>
          </a:prstGeom>
          <a:noFill/>
          <a:ln w="9525">
            <a:noFill/>
            <a:miter lim="800000"/>
            <a:headEnd/>
            <a:tailEnd/>
          </a:ln>
        </p:spPr>
        <p:txBody>
          <a:bodyPr wrap="none">
            <a:spAutoFit/>
          </a:bodyPr>
          <a:lstStyle/>
          <a:p>
            <a:pPr eaLnBrk="0" hangingPunct="0"/>
            <a:r>
              <a:rPr lang="en-US" sz="1400" b="1" i="1"/>
              <a:t>Source</a:t>
            </a:r>
            <a:r>
              <a:rPr lang="en-US" sz="1400" i="1"/>
              <a:t>: United Nations, Division for Sustainable Development, ch. 1, paragraph 1.1 (June 29, 2000.)</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49155">
                                            <p:txEl>
                                              <p:pRg st="0" end="0"/>
                                            </p:txEl>
                                          </p:spTgt>
                                        </p:tgtEl>
                                        <p:attrNameLst>
                                          <p:attrName>style.visibility</p:attrName>
                                        </p:attrNameLst>
                                      </p:cBhvr>
                                      <p:to>
                                        <p:strVal val="visible"/>
                                      </p:to>
                                    </p:set>
                                    <p:animEffect transition="in" filter="barn(inHorizontal)">
                                      <p:cBhvr>
                                        <p:cTn id="12" dur="500"/>
                                        <p:tgtEl>
                                          <p:spTgt spid="49155">
                                            <p:txEl>
                                              <p:pRg st="0" end="0"/>
                                            </p:txEl>
                                          </p:spTgt>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49158"/>
                                        </p:tgtEl>
                                        <p:attrNameLst>
                                          <p:attrName>style.visibility</p:attrName>
                                        </p:attrNameLst>
                                      </p:cBhvr>
                                      <p:to>
                                        <p:strVal val="visible"/>
                                      </p:to>
                                    </p:set>
                                    <p:animEffect transition="in" filter="dissolve">
                                      <p:cBhvr>
                                        <p:cTn id="16" dur="500"/>
                                        <p:tgtEl>
                                          <p:spTgt spid="49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uiExpand="1" build="p"/>
      <p:bldP spid="49158"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a:extLst>
            <a:ext uri="{FF2B5EF4-FFF2-40B4-BE49-F238E27FC236}">
              <a16:creationId xmlns:a16="http://schemas.microsoft.com/office/drawing/2014/main" id="{7BCEB329-5020-1A69-0B43-74DBFC5AED0A}"/>
            </a:ext>
          </a:extLst>
        </p:cNvPr>
        <p:cNvGrpSpPr/>
        <p:nvPr/>
      </p:nvGrpSpPr>
      <p:grpSpPr>
        <a:xfrm>
          <a:off x="0" y="0"/>
          <a:ext cx="0" cy="0"/>
          <a:chOff x="0" y="0"/>
          <a:chExt cx="0" cy="0"/>
        </a:xfrm>
      </p:grpSpPr>
      <p:sp>
        <p:nvSpPr>
          <p:cNvPr id="49154" name="Rectangle 2">
            <a:extLst>
              <a:ext uri="{FF2B5EF4-FFF2-40B4-BE49-F238E27FC236}">
                <a16:creationId xmlns:a16="http://schemas.microsoft.com/office/drawing/2014/main" id="{F4DB3C75-B1D0-2322-7FB7-A432BA2C1EDD}"/>
              </a:ext>
            </a:extLst>
          </p:cNvPr>
          <p:cNvSpPr>
            <a:spLocks noGrp="1" noChangeArrowheads="1"/>
          </p:cNvSpPr>
          <p:nvPr>
            <p:ph type="title" idx="4294967295"/>
          </p:nvPr>
        </p:nvSpPr>
        <p:spPr>
          <a:xfrm>
            <a:off x="1476375" y="661988"/>
            <a:ext cx="6934200" cy="990600"/>
          </a:xfrm>
        </p:spPr>
        <p:txBody>
          <a:bodyPr/>
          <a:lstStyle/>
          <a:p>
            <a:pPr eaLnBrk="1" hangingPunct="1"/>
            <a:r>
              <a:rPr lang="en-US" sz="3500" dirty="0"/>
              <a:t>References</a:t>
            </a:r>
            <a:endParaRPr lang="en-US" sz="2000" dirty="0"/>
          </a:p>
        </p:txBody>
      </p:sp>
      <p:sp>
        <p:nvSpPr>
          <p:cNvPr id="49155" name="Rectangle 3">
            <a:extLst>
              <a:ext uri="{FF2B5EF4-FFF2-40B4-BE49-F238E27FC236}">
                <a16:creationId xmlns:a16="http://schemas.microsoft.com/office/drawing/2014/main" id="{58D2E3BB-E657-DA05-6D69-B6F84193916D}"/>
              </a:ext>
            </a:extLst>
          </p:cNvPr>
          <p:cNvSpPr>
            <a:spLocks noGrp="1" noChangeArrowheads="1"/>
          </p:cNvSpPr>
          <p:nvPr>
            <p:ph idx="4294967295"/>
          </p:nvPr>
        </p:nvSpPr>
        <p:spPr>
          <a:xfrm>
            <a:off x="533400" y="2133600"/>
            <a:ext cx="8305799" cy="3276600"/>
          </a:xfrm>
        </p:spPr>
        <p:txBody>
          <a:bodyPr/>
          <a:lstStyle/>
          <a:p>
            <a:pPr eaLnBrk="1" hangingPunct="1">
              <a:lnSpc>
                <a:spcPct val="80000"/>
              </a:lnSpc>
            </a:pPr>
            <a:r>
              <a:rPr lang="en-GB" dirty="0"/>
              <a:t>Callan, S. J., &amp; Thomas, J. M. (2013). </a:t>
            </a:r>
            <a:r>
              <a:rPr lang="en-GB" i="1" dirty="0"/>
              <a:t>Environmental economics and management: Theory, policy, and applications</a:t>
            </a:r>
            <a:r>
              <a:rPr lang="en-GB" dirty="0"/>
              <a:t> (6th ed.). South-Western, Cengage Learning. </a:t>
            </a:r>
            <a:br>
              <a:rPr lang="en-US" sz="1700" dirty="0"/>
            </a:br>
            <a:endParaRPr lang="en-US" sz="1700" dirty="0"/>
          </a:p>
        </p:txBody>
      </p:sp>
      <p:sp>
        <p:nvSpPr>
          <p:cNvPr id="106499" name="Slide Number Placeholder 4">
            <a:extLst>
              <a:ext uri="{FF2B5EF4-FFF2-40B4-BE49-F238E27FC236}">
                <a16:creationId xmlns:a16="http://schemas.microsoft.com/office/drawing/2014/main" id="{EF6465F3-702A-BBA7-560E-FC8871E28926}"/>
              </a:ext>
            </a:extLst>
          </p:cNvPr>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2F46B3-81D4-41CA-9A2E-10D956402A1A}"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spTree>
    <p:extLst>
      <p:ext uri="{BB962C8B-B14F-4D97-AF65-F5344CB8AC3E}">
        <p14:creationId xmlns:p14="http://schemas.microsoft.com/office/powerpoint/2010/main" val="22737864"/>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49155">
                                            <p:txEl>
                                              <p:pRg st="0" end="0"/>
                                            </p:txEl>
                                          </p:spTgt>
                                        </p:tgtEl>
                                        <p:attrNameLst>
                                          <p:attrName>style.visibility</p:attrName>
                                        </p:attrNameLst>
                                      </p:cBhvr>
                                      <p:to>
                                        <p:strVal val="visible"/>
                                      </p:to>
                                    </p:set>
                                    <p:animEffect transition="in" filter="barn(inHorizontal)">
                                      <p:cBhvr>
                                        <p:cTn id="12" dur="500"/>
                                        <p:tgtEl>
                                          <p:spTgt spid="4915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uiExpand="1" build="p"/>
    </p:bldLst>
  </p:timing>
</p:sld>
</file>

<file path=ppt/theme/theme1.xml><?xml version="1.0" encoding="utf-8"?>
<a:theme xmlns:a="http://schemas.openxmlformats.org/drawingml/2006/main" name="1_CallanThomas2">
  <a:themeElements>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1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1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1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1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1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1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1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1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6_CallanThomas2">
  <a:themeElements>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6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6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6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6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6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6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6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6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CallanThomas2</Template>
  <TotalTime>0</TotalTime>
  <Words>9069</Words>
  <Application>Microsoft Office PowerPoint</Application>
  <PresentationFormat>On-screen Show (4:3)</PresentationFormat>
  <Paragraphs>340</Paragraphs>
  <Slides>30</Slides>
  <Notes>28</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30</vt:i4>
      </vt:variant>
    </vt:vector>
  </HeadingPairs>
  <TitlesOfParts>
    <vt:vector size="37" baseType="lpstr">
      <vt:lpstr>Arial</vt:lpstr>
      <vt:lpstr>Times New Roman</vt:lpstr>
      <vt:lpstr>Wingdings</vt:lpstr>
      <vt:lpstr>1_CallanThomas2</vt:lpstr>
      <vt:lpstr>2_CallanThomas2</vt:lpstr>
      <vt:lpstr>Custom Design</vt:lpstr>
      <vt:lpstr>6_CallanThomas2</vt:lpstr>
      <vt:lpstr>Sustainable  Approaches Industrial Ecology and Pollution Prevention</vt:lpstr>
      <vt:lpstr>Sustainable Approaches How to achieve sustainable development?</vt:lpstr>
      <vt:lpstr>Industrial Ecology</vt:lpstr>
      <vt:lpstr>Overview</vt:lpstr>
      <vt:lpstr>PowerPoint Presentation</vt:lpstr>
      <vt:lpstr>PowerPoint Presentation</vt:lpstr>
      <vt:lpstr>Linear Flow</vt:lpstr>
      <vt:lpstr>Cyclical (or Closed) Materials Flow</vt:lpstr>
      <vt:lpstr>PowerPoint Presentation</vt:lpstr>
      <vt:lpstr>Using a Cyclical Flow in Practice</vt:lpstr>
      <vt:lpstr>Life Cycle Assessment (LCA)</vt:lpstr>
      <vt:lpstr>Industrial Ecosystems A Real-World Closed System</vt:lpstr>
      <vt:lpstr>Pollution Prevention (P2)</vt:lpstr>
      <vt:lpstr>Overview</vt:lpstr>
      <vt:lpstr>How P2 Differs from Industrial Ecology</vt:lpstr>
      <vt:lpstr>P2 Techniques</vt:lpstr>
      <vt:lpstr>P2 Legislation </vt:lpstr>
      <vt:lpstr>Pollution Prevention Hierarchy </vt:lpstr>
      <vt:lpstr>PowerPoint Presentation</vt:lpstr>
      <vt:lpstr>Economics and P2</vt:lpstr>
      <vt:lpstr>Sustainable Initiatives  and Programs</vt:lpstr>
      <vt:lpstr>Three Emerging Initiatives</vt:lpstr>
      <vt:lpstr>Extended Product Responsibility (EPR)</vt:lpstr>
      <vt:lpstr>Design for the Environment (DfE)</vt:lpstr>
      <vt:lpstr>Green Chemistry Program</vt:lpstr>
      <vt:lpstr>Global Information Sharing</vt:lpstr>
      <vt:lpstr>Technology Transfer</vt:lpstr>
      <vt:lpstr>Achieving Environmental Literacy</vt:lpstr>
      <vt:lpstr>Earth Summit in Rio Preamble of Agenda 21</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Approaches Industrial Ecology and Pollution Prevention</dc:title>
  <dc:creator/>
  <cp:lastModifiedBy/>
  <cp:revision>14</cp:revision>
  <dcterms:created xsi:type="dcterms:W3CDTF">2009-08-24T14:57:21Z</dcterms:created>
  <dcterms:modified xsi:type="dcterms:W3CDTF">2026-03-25T10:32:36Z</dcterms:modified>
  <cp:contentStatus/>
</cp:coreProperties>
</file>