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3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 showGuides="1">
      <p:cViewPr varScale="1">
        <p:scale>
          <a:sx n="111" d="100"/>
          <a:sy n="111" d="100"/>
        </p:scale>
        <p:origin x="534" y="96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notesMaster" Target="notesMasters/notesMaster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3A5DD8-0677-4D2F-9D57-8F62F01E526E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6C3770-BC5C-43B3-A642-3DB29A3101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437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4F563-B63F-159B-7499-548E6BF1D9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1D5C22-B633-C767-E8F3-04721BF7A1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19913F-F59F-8D1B-3ADA-2C33D39BE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B15E-4202-4BB4-8873-0D0BEE963890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B24F64-4D90-50E4-9C43-EE7F61E49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2A0A26-E970-9D36-C423-D24118E0C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C3509-9136-43BB-AA4F-178D55956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134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5713C-ABF8-A414-C9C3-58EB11353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4D116-D67C-B166-D947-9C0CE0D120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81A30E-4B48-C99F-5A2B-C3D6C9714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B15E-4202-4BB4-8873-0D0BEE963890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B6512B-6894-228C-FF9A-6D2D1A3A7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E3447F-F652-03DB-1499-05EEA99C9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C3509-9136-43BB-AA4F-178D55956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847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F72C6-A3FE-F3B5-6FDC-78BEF6979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3F8FFA-546C-6F5D-93A1-9D83CCE660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C7FF5-33B9-5AD5-5C2E-3857193C2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B15E-4202-4BB4-8873-0D0BEE963890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AF988F-36D7-761A-7A2D-2BBD2A6C7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461270-EF1B-080A-675F-5421BB43C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C3509-9136-43BB-AA4F-178D55956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296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9F03D-DA5E-4AED-5226-6120E6EBD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181E7-3656-E025-F5A4-D711CC5F33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55493B-CD99-3213-A205-A72D97F8C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CB5DF-457D-2FF0-8D93-79B26D387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B15E-4202-4BB4-8873-0D0BEE963890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3A45E4-1EB1-0882-922A-C4D3A1BA6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2D1D58-AE5C-528F-0FC1-066742E742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C3509-9136-43BB-AA4F-178D55956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391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FDACB-0D72-6101-5C40-DF4E988B7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913FB8-2887-D3A6-7A16-6C98D6EC96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612F01-26BA-D119-0FBC-0431830917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D253E2-2081-DE7C-DCFC-A91CB514B3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C43B4F-7557-DB11-9EA5-F0CBE1F7E9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825C5C-0AF1-5F3B-DDC6-1CE97860E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B15E-4202-4BB4-8873-0D0BEE963890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2D2EF4-8D9C-60C6-B757-7753980F4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D55C43-C1F8-D093-DA50-8161D6948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C3509-9136-43BB-AA4F-178D55956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57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6FA42-E0DF-EF9F-D6E1-3F4D70952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55EC91-C0F8-9AAA-F7EA-B6F612D54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B15E-4202-4BB4-8873-0D0BEE963890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958C25-3B27-C3CD-0280-09862D429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FF2D7F-E3F0-F1B6-F7F0-AC744C91B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C3509-9136-43BB-AA4F-178D55956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187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3104BC-F6BF-C270-7A84-F6EB1578C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B15E-4202-4BB4-8873-0D0BEE963890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B61B3E-392E-E3FE-290D-8804B21EB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D33949-B036-0891-F61E-6A67B6DC7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C3509-9136-43BB-AA4F-178D55956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145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15E74-AC42-D022-74AD-BB660FD37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7778A-BDC7-3CF2-40FE-FD475B2CB4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F7D8F0-9333-B800-3A41-94757EFD93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371A5D-B979-6BB6-A351-42DDCE1E9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B15E-4202-4BB4-8873-0D0BEE963890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7EC9EE-3E07-1D68-2038-861C0A80F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82D45B-08AD-5D7D-2C52-219315E73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C3509-9136-43BB-AA4F-178D55956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370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798B2-5CDA-3C10-7672-99009BFC6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E34848-414F-9591-0FD7-D886C9BF85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3A3486-7C1D-2DF1-6CF0-FE06DB0114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87EF2A-95DF-7629-81F2-73E36784B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B15E-4202-4BB4-8873-0D0BEE963890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C9AABE-5172-3011-A960-1C57CCFC8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D23068-8A21-C8B7-A410-9E57939A6D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C3509-9136-43BB-AA4F-178D55956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771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4858E-6BBC-7CBD-9D9D-5610024D8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EA85E8-36AB-B4FA-F53E-F420FF2C3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A00AC-AAB9-EE50-B0FB-0F3C00112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B15E-4202-4BB4-8873-0D0BEE963890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D0314A-179A-9DC1-9663-3700E1134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AEB9CA-1F25-BA37-E727-D68373090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C3509-9136-43BB-AA4F-178D55956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305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864647-DD5F-9793-0A2D-48DDFF7ECA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DE54C8-D72C-FC68-9757-376E3E02DD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9FD-1F87-1CA8-5017-93BE2112D6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B15E-4202-4BB4-8873-0D0BEE963890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C62E83-D999-4ACD-003F-5F2C611AD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FF3F7B-DA3D-15E2-CF95-934123758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C3509-9136-43BB-AA4F-178D55956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0922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master 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392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E67BAF-D1CB-52D7-ED13-93E7F6DEE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833D3E-B6BB-4D38-745F-F1F2D5531D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1DE46A-2590-55A5-3580-5D3E7BD884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A3B15E-4202-4BB4-8873-0D0BEE963890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A291D4-AA07-D58A-9E18-62143FE2F9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3CCF09-E293-1C2A-E739-1D15796525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AC3509-9136-43BB-AA4F-178D55956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402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2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2.xml" /><Relationship Id="rId4" Type="http://schemas.openxmlformats.org/officeDocument/2006/relationships/image" Target="../media/image6.pn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1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1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12.xml" /><Relationship Id="rId4" Type="http://schemas.openxmlformats.org/officeDocument/2006/relationships/image" Target="../media/image11.sv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33360" y="1913830"/>
            <a:ext cx="6296860" cy="206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dirty="0"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Understanding Organisational Structure: Three Ways of Designing Organisational Structures</a:t>
            </a:r>
            <a:endParaRPr lang="en-US" sz="3250" dirty="0">
              <a:latin typeface="Abadi" panose="020B0604020104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5233360" y="4228802"/>
            <a:ext cx="6296860" cy="7152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3000"/>
              </a:lnSpc>
              <a:spcAft>
                <a:spcPts val="1450"/>
              </a:spcAft>
              <a:buNone/>
            </a:pP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Case Study: Tesco PLC</a:t>
            </a:r>
            <a:endParaRPr lang="en-US" sz="1300" dirty="0">
              <a:latin typeface="Abadi" panose="020B0604020104020204" pitchFamily="34" charset="0"/>
            </a:endParaRPr>
          </a:p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Module: LCBB4009 – Understanding Organisational Structure and Culture</a:t>
            </a:r>
            <a:endParaRPr lang="en-US" sz="13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574" y="788789"/>
            <a:ext cx="4975101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Presentation Outline</a:t>
            </a:r>
            <a:endParaRPr lang="en-US" sz="3250" b="1" dirty="0">
              <a:latin typeface="Abadi" panose="020B0604020104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61574" y="1636216"/>
            <a:ext cx="10868547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This presentation explores how organisations are formally structured, using Tesco PLC as a real-world case study to examine three principal design approaches.</a:t>
            </a:r>
            <a:endParaRPr lang="en-US" sz="1300" b="1" dirty="0">
              <a:latin typeface="Abadi" panose="020B0604020104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661574" y="2351484"/>
            <a:ext cx="33068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Montserrat Light" pitchFamily="34" charset="-122"/>
                <a:cs typeface="Montserrat Light" pitchFamily="34" charset="-120"/>
              </a:rPr>
              <a:t>01</a:t>
            </a:r>
            <a:endParaRPr lang="en-US" sz="1300" b="1" dirty="0">
              <a:latin typeface="Abadi" panose="020B0604020104020204" pitchFamily="34" charset="0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574" y="2613422"/>
            <a:ext cx="5351626" cy="1905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661574" y="2734171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Introduction</a:t>
            </a:r>
            <a:endParaRPr lang="en-US" sz="1600" b="1" dirty="0">
              <a:latin typeface="Abadi" panose="020B0604020104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661574" y="3091855"/>
            <a:ext cx="535162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Definition and importance of organisational structure</a:t>
            </a:r>
            <a:endParaRPr lang="en-US" sz="1300" b="1" dirty="0">
              <a:latin typeface="Abadi" panose="020B0604020104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6178495" y="2351484"/>
            <a:ext cx="33068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Montserrat Light" pitchFamily="34" charset="-122"/>
                <a:cs typeface="Montserrat Light" pitchFamily="34" charset="-120"/>
              </a:rPr>
              <a:t>02</a:t>
            </a:r>
            <a:endParaRPr lang="en-US" sz="1300" b="1" dirty="0">
              <a:latin typeface="Abadi" panose="020B0604020104020204" pitchFamily="34" charset="0"/>
            </a:endParaRPr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8495" y="2613422"/>
            <a:ext cx="5351626" cy="1905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178495" y="2734171"/>
            <a:ext cx="209713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Tesco PLC Overview</a:t>
            </a:r>
            <a:endParaRPr lang="en-US" sz="1600" b="1" dirty="0">
              <a:latin typeface="Abadi" panose="020B0604020104020204" pitchFamily="34" charset="0"/>
            </a:endParaRPr>
          </a:p>
        </p:txBody>
      </p:sp>
      <p:sp>
        <p:nvSpPr>
          <p:cNvPr id="11" name="Text 7"/>
          <p:cNvSpPr/>
          <p:nvPr/>
        </p:nvSpPr>
        <p:spPr>
          <a:xfrm>
            <a:off x="6178495" y="3091855"/>
            <a:ext cx="535162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Background and context for the case study</a:t>
            </a:r>
            <a:endParaRPr lang="en-US" sz="1300" b="1" dirty="0">
              <a:latin typeface="Abadi" panose="020B0604020104020204" pitchFamily="34" charset="0"/>
            </a:endParaRPr>
          </a:p>
        </p:txBody>
      </p:sp>
      <p:sp>
        <p:nvSpPr>
          <p:cNvPr id="12" name="Text 8"/>
          <p:cNvSpPr/>
          <p:nvPr/>
        </p:nvSpPr>
        <p:spPr>
          <a:xfrm>
            <a:off x="661574" y="3645793"/>
            <a:ext cx="33068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Montserrat Light" pitchFamily="34" charset="-122"/>
                <a:cs typeface="Montserrat Light" pitchFamily="34" charset="-120"/>
              </a:rPr>
              <a:t>03</a:t>
            </a:r>
            <a:endParaRPr lang="en-US" sz="1300" b="1" dirty="0">
              <a:latin typeface="Abadi" panose="020B0604020104020204" pitchFamily="34" charset="0"/>
            </a:endParaRPr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574" y="3891260"/>
            <a:ext cx="5351626" cy="1905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661574" y="4028480"/>
            <a:ext cx="2172142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Functional Structure</a:t>
            </a:r>
            <a:endParaRPr lang="en-US" sz="1600" b="1" dirty="0">
              <a:latin typeface="Abadi" panose="020B0604020104020204" pitchFamily="34" charset="0"/>
            </a:endParaRPr>
          </a:p>
        </p:txBody>
      </p:sp>
      <p:sp>
        <p:nvSpPr>
          <p:cNvPr id="15" name="Text 10"/>
          <p:cNvSpPr/>
          <p:nvPr/>
        </p:nvSpPr>
        <p:spPr>
          <a:xfrm>
            <a:off x="661574" y="4386163"/>
            <a:ext cx="535162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Grouping by specialised function</a:t>
            </a:r>
            <a:endParaRPr lang="en-US" sz="1300" b="1" dirty="0">
              <a:latin typeface="Abadi" panose="020B0604020104020204" pitchFamily="34" charset="0"/>
            </a:endParaRPr>
          </a:p>
        </p:txBody>
      </p:sp>
      <p:sp>
        <p:nvSpPr>
          <p:cNvPr id="16" name="Text 11"/>
          <p:cNvSpPr/>
          <p:nvPr/>
        </p:nvSpPr>
        <p:spPr>
          <a:xfrm>
            <a:off x="6178495" y="3645793"/>
            <a:ext cx="33068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Montserrat Light" pitchFamily="34" charset="-122"/>
                <a:cs typeface="Montserrat Light" pitchFamily="34" charset="-120"/>
              </a:rPr>
              <a:t>04</a:t>
            </a:r>
            <a:endParaRPr lang="en-US" sz="1300" b="1" dirty="0">
              <a:latin typeface="Abadi" panose="020B0604020104020204" pitchFamily="34" charset="0"/>
            </a:endParaRPr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8495" y="3891260"/>
            <a:ext cx="5351626" cy="19050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6178495" y="4028480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Divisional Structure</a:t>
            </a:r>
            <a:endParaRPr lang="en-US" sz="1600" b="1" dirty="0">
              <a:latin typeface="Abadi" panose="020B0604020104020204" pitchFamily="34" charset="0"/>
            </a:endParaRPr>
          </a:p>
        </p:txBody>
      </p:sp>
      <p:sp>
        <p:nvSpPr>
          <p:cNvPr id="19" name="Text 13"/>
          <p:cNvSpPr/>
          <p:nvPr/>
        </p:nvSpPr>
        <p:spPr>
          <a:xfrm>
            <a:off x="6178495" y="4386163"/>
            <a:ext cx="535162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Organising by product, market or geography</a:t>
            </a:r>
            <a:endParaRPr lang="en-US" sz="1300" b="1" dirty="0">
              <a:latin typeface="Abadi" panose="020B0604020104020204" pitchFamily="34" charset="0"/>
            </a:endParaRPr>
          </a:p>
        </p:txBody>
      </p:sp>
      <p:sp>
        <p:nvSpPr>
          <p:cNvPr id="20" name="Text 14"/>
          <p:cNvSpPr/>
          <p:nvPr/>
        </p:nvSpPr>
        <p:spPr>
          <a:xfrm>
            <a:off x="661574" y="4940102"/>
            <a:ext cx="33068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Montserrat Light" pitchFamily="34" charset="-122"/>
                <a:cs typeface="Montserrat Light" pitchFamily="34" charset="-120"/>
              </a:rPr>
              <a:t>05</a:t>
            </a:r>
            <a:endParaRPr lang="en-US" sz="1300" b="1" dirty="0">
              <a:latin typeface="Abadi" panose="020B0604020104020204" pitchFamily="34" charset="0"/>
            </a:endParaRPr>
          </a:p>
        </p:txBody>
      </p:sp>
      <p:pic>
        <p:nvPicPr>
          <p:cNvPr id="21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574" y="5168999"/>
            <a:ext cx="5351626" cy="19050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661574" y="5322788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Matrix Structure</a:t>
            </a:r>
            <a:endParaRPr lang="en-US" sz="1600" b="1" dirty="0">
              <a:latin typeface="Abadi" panose="020B0604020104020204" pitchFamily="34" charset="0"/>
            </a:endParaRPr>
          </a:p>
        </p:txBody>
      </p:sp>
      <p:sp>
        <p:nvSpPr>
          <p:cNvPr id="23" name="Text 16"/>
          <p:cNvSpPr/>
          <p:nvPr/>
        </p:nvSpPr>
        <p:spPr>
          <a:xfrm>
            <a:off x="661574" y="5680472"/>
            <a:ext cx="535162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Combining functional and divisional approaches</a:t>
            </a:r>
            <a:endParaRPr lang="en-US" sz="1300" b="1" dirty="0">
              <a:latin typeface="Abadi" panose="020B0604020104020204" pitchFamily="34" charset="0"/>
            </a:endParaRPr>
          </a:p>
        </p:txBody>
      </p:sp>
      <p:sp>
        <p:nvSpPr>
          <p:cNvPr id="24" name="Text 17"/>
          <p:cNvSpPr/>
          <p:nvPr/>
        </p:nvSpPr>
        <p:spPr>
          <a:xfrm>
            <a:off x="6178495" y="4940102"/>
            <a:ext cx="33068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Montserrat Light" pitchFamily="34" charset="-122"/>
                <a:cs typeface="Montserrat Light" pitchFamily="34" charset="-120"/>
              </a:rPr>
              <a:t>06</a:t>
            </a:r>
            <a:endParaRPr lang="en-US" sz="1300" b="1" dirty="0">
              <a:latin typeface="Abadi" panose="020B0604020104020204" pitchFamily="34" charset="0"/>
            </a:endParaRPr>
          </a:p>
        </p:txBody>
      </p:sp>
      <p:pic>
        <p:nvPicPr>
          <p:cNvPr id="25" name="Image 5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8495" y="5168999"/>
            <a:ext cx="5351626" cy="19050"/>
          </a:xfrm>
          <a:prstGeom prst="rect">
            <a:avLst/>
          </a:prstGeom>
        </p:spPr>
      </p:pic>
      <p:sp>
        <p:nvSpPr>
          <p:cNvPr id="26" name="Text 18"/>
          <p:cNvSpPr/>
          <p:nvPr/>
        </p:nvSpPr>
        <p:spPr>
          <a:xfrm>
            <a:off x="6178495" y="5322788"/>
            <a:ext cx="2687570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Comparison &amp; Conclusion</a:t>
            </a:r>
            <a:endParaRPr lang="en-US" sz="1600" b="1" dirty="0">
              <a:latin typeface="Abadi" panose="020B0604020104020204" pitchFamily="34" charset="0"/>
            </a:endParaRPr>
          </a:p>
        </p:txBody>
      </p:sp>
      <p:sp>
        <p:nvSpPr>
          <p:cNvPr id="27" name="Text 19"/>
          <p:cNvSpPr/>
          <p:nvPr/>
        </p:nvSpPr>
        <p:spPr>
          <a:xfrm>
            <a:off x="6178495" y="5680472"/>
            <a:ext cx="535162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Evaluating suitability for Tesco and key takeaways</a:t>
            </a:r>
            <a:endParaRPr lang="en-US" sz="1300" b="1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33360" y="961430"/>
            <a:ext cx="6296860" cy="10334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What Is Organisational Structure?</a:t>
            </a:r>
            <a:endParaRPr lang="en-US" sz="3250" dirty="0">
              <a:latin typeface="Abadi" panose="020B0604020104020204" pitchFamily="34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5114301" y="2242939"/>
            <a:ext cx="3184842" cy="3653532"/>
          </a:xfrm>
          <a:prstGeom prst="roundRect">
            <a:avLst>
              <a:gd name="adj" fmla="val 7478"/>
            </a:avLst>
          </a:prstGeom>
          <a:solidFill>
            <a:srgbClr val="C6C9DC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5279595" y="2408238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Definition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5279595" y="2832001"/>
            <a:ext cx="2854254" cy="264616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Organisational structure refers to the </a:t>
            </a: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formal system</a:t>
            </a: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 that determines how tasks, responsibilities and authority are distributed within an organisation. It establishes reporting relationships and communication channels, and supports coordination between employees and departments (Robbins and Judge, 2022).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8589847" y="2408238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Why It Matters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8589847" y="2832001"/>
            <a:ext cx="2946723" cy="25550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Improves communication and supports sound decision-making at all levels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Clarifies roles, responsibilities and lines of accountability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Aligns individual effort with broader organisational goals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>
              <a:lnSpc>
                <a:spcPct val="133000"/>
              </a:lnSpc>
              <a:buSzPct val="100000"/>
              <a:buFontTx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Enhances operational efficiency and reduces duplication of effort</a:t>
            </a:r>
            <a:r>
              <a:rPr lang="en-US" sz="14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(Robbins and Judge, 2022; Jones, 2023)</a:t>
            </a:r>
            <a:endParaRPr lang="en-US" sz="14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8589847" y="5535910"/>
            <a:ext cx="3556308" cy="2117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endParaRPr lang="en-US" sz="10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574" y="1106091"/>
            <a:ext cx="5591531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Tesco PLC: An Overview</a:t>
            </a:r>
            <a:endParaRPr lang="en-US" sz="3250" dirty="0">
              <a:latin typeface="Abadi" panose="020B0604020104020204" pitchFamily="34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574" y="1953518"/>
            <a:ext cx="3091877" cy="1910953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61574" y="4071144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About Tesco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661574" y="4428827"/>
            <a:ext cx="5330890" cy="132308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Founded in 1919 in the United Kingdom, Tesco has grown into one of the largest retail organisations in Europe. It operates supermarkets, convenience stores and a major online grocery service, employing over </a:t>
            </a: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300,000 people</a:t>
            </a: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 globally and serving millions of customers each week (Tesco PLC, 2025).</a:t>
            </a:r>
            <a:endParaRPr lang="en-US" sz="1300" dirty="0">
              <a:latin typeface="Abadi" panose="020B0604020104020204" pitchFamily="34" charset="0"/>
            </a:endParaRP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132" y="1953518"/>
            <a:ext cx="3091877" cy="1910953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6199132" y="4071144"/>
            <a:ext cx="329407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Why Structure Matters at Tesco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6199132" y="4428827"/>
            <a:ext cx="5330989" cy="132308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285750" indent="-285750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Managing a workforce of this scale demands robust coordination mechanisms. An effective organisational structure enables Tesco to maintain </a:t>
            </a: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operational efficiency</a:t>
            </a: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 across hundreds of locations, respond swiftly to market changes, and consistently meet customer expectations whilst pursuing its strategic objectives week (Tesco PLC, 2025).</a:t>
            </a:r>
            <a:endParaRPr lang="en-US" sz="13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574" y="970558"/>
            <a:ext cx="4954860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Functional Structure</a:t>
            </a:r>
            <a:endParaRPr lang="en-US" sz="3250" dirty="0">
              <a:latin typeface="Abadi" panose="020B0604020104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61574" y="1817985"/>
            <a:ext cx="10868547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In a functional structure, employees are </a:t>
            </a: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grouped according to their area of specialisation</a:t>
            </a: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. Each department focuses on a distinct set of expertise, creating clear lines of authority and professional depth within each function.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661574" y="2698552"/>
            <a:ext cx="3579425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Tesco's Functional Hierarchy</a:t>
            </a:r>
            <a:endParaRPr lang="en-US" sz="1600" dirty="0">
              <a:latin typeface="Abadi" panose="020B0604020104020204" pitchFamily="34" charset="0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574" y="3143052"/>
            <a:ext cx="5232567" cy="2558355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85467" y="3345190"/>
            <a:ext cx="1129097" cy="1453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CEO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785467" y="3531897"/>
            <a:ext cx="1129097" cy="2325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171450" indent="-171450" algn="l">
              <a:lnSpc>
                <a:spcPct val="104000"/>
              </a:lnSpc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Sets vision and oversees all functions</a:t>
            </a:r>
            <a:endParaRPr lang="en-US" sz="1050" dirty="0">
              <a:latin typeface="Abadi" panose="020B0604020104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4636769" y="3345190"/>
            <a:ext cx="1129097" cy="1453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Finance</a:t>
            </a:r>
            <a:endParaRPr lang="en-US" sz="1100" dirty="0">
              <a:latin typeface="Abadi" panose="020B0604020104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4636769" y="3531897"/>
            <a:ext cx="1129097" cy="2325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171450" indent="-171450" algn="l">
              <a:lnSpc>
                <a:spcPct val="104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Manages budgets, reporting, and risks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785467" y="4691063"/>
            <a:ext cx="1129097" cy="1453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Marketing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785467" y="4877770"/>
            <a:ext cx="1129097" cy="2325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171450" indent="-171450" algn="l">
              <a:lnSpc>
                <a:spcPct val="104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Drives demand, branding, and communications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4631520" y="4691063"/>
            <a:ext cx="1129097" cy="1453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HR</a:t>
            </a:r>
            <a:endParaRPr lang="en-US" sz="1100" dirty="0">
              <a:latin typeface="Abadi" panose="020B0604020104020204" pitchFamily="34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4631520" y="4877770"/>
            <a:ext cx="1129097" cy="2325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171450" indent="-171450" algn="l">
              <a:lnSpc>
                <a:spcPct val="104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Recruits, develops, and maintains talent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6303904" y="2698552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Advantages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6303904" y="3122315"/>
            <a:ext cx="5232567" cy="9095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High level of specialisation within each department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Improved efficiency through focused expertise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Clear reporting relationships and accountability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6303904" y="4197152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Limitations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6303904" y="4620915"/>
            <a:ext cx="5232567" cy="85169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Communication barriers can develop between departments (Jones, 2023)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Slower response to organisational or market changes</a:t>
            </a:r>
            <a:endParaRPr lang="en-US" sz="13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574" y="741561"/>
            <a:ext cx="4744323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Divisional Structure</a:t>
            </a:r>
            <a:endParaRPr lang="en-US" sz="3250" dirty="0">
              <a:latin typeface="Abadi" panose="020B0604020104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61574" y="1588988"/>
            <a:ext cx="10868547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A divisional structure organises the business into </a:t>
            </a: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separate, semi-autonomous units</a:t>
            </a: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, each responsible for a specific product line, market segment or geographic region. Each division operates with its own resources and leadership.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661574" y="2469555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Advantages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61574" y="2893318"/>
            <a:ext cx="5232567" cy="9095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Faster, more decentralised decision-making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Greater focus on specific customer needs and markets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Increased accountability within each division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61574" y="3968155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Limitations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61574" y="4391918"/>
            <a:ext cx="5232567" cy="85169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Duplication of resources across divisions (Mullins and Christy, 2024)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Higher overall operational costs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6184844" y="2304256"/>
            <a:ext cx="5470686" cy="3812183"/>
          </a:xfrm>
          <a:prstGeom prst="roundRect">
            <a:avLst>
              <a:gd name="adj" fmla="val 6247"/>
            </a:avLst>
          </a:prstGeom>
          <a:solidFill>
            <a:srgbClr val="C6C9DC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350139" y="2469555"/>
            <a:ext cx="3018556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Tesco's Divisional Units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6350139" y="2914055"/>
            <a:ext cx="2487352" cy="1296293"/>
          </a:xfrm>
          <a:prstGeom prst="roundRect">
            <a:avLst>
              <a:gd name="adj" fmla="val 11483"/>
            </a:avLst>
          </a:prstGeom>
          <a:solidFill>
            <a:srgbClr val="D3D5E4"/>
          </a:solidFill>
          <a:ln w="6350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521783" y="3085703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CEO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9002785" y="2914055"/>
            <a:ext cx="2487451" cy="1296293"/>
          </a:xfrm>
          <a:prstGeom prst="roundRect">
            <a:avLst>
              <a:gd name="adj" fmla="val 11483"/>
            </a:avLst>
          </a:prstGeom>
          <a:solidFill>
            <a:srgbClr val="D3D5E4"/>
          </a:solidFill>
          <a:ln w="6350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9174429" y="3085703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UK Retail Division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9174429" y="3509466"/>
            <a:ext cx="2144163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Core supermarket and convenience operations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350139" y="4375646"/>
            <a:ext cx="2487352" cy="1554758"/>
          </a:xfrm>
          <a:prstGeom prst="roundRect">
            <a:avLst>
              <a:gd name="adj" fmla="val 9574"/>
            </a:avLst>
          </a:prstGeom>
          <a:solidFill>
            <a:srgbClr val="D3D5E4"/>
          </a:solidFill>
          <a:ln w="6350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521783" y="4547295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Online Division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6521783" y="4971058"/>
            <a:ext cx="2144064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E-commerce and home delivery services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9002785" y="4375646"/>
            <a:ext cx="2487451" cy="1554758"/>
          </a:xfrm>
          <a:prstGeom prst="roundRect">
            <a:avLst>
              <a:gd name="adj" fmla="val 9574"/>
            </a:avLst>
          </a:prstGeom>
          <a:solidFill>
            <a:srgbClr val="D3D5E4"/>
          </a:solidFill>
          <a:ln w="6350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9174429" y="4547295"/>
            <a:ext cx="2144163" cy="51693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International Division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9174429" y="5229523"/>
            <a:ext cx="2144163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Operations in global markets</a:t>
            </a:r>
            <a:endParaRPr lang="en-US" sz="13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9809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61475" y="553343"/>
            <a:ext cx="4744323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Matrix Structure</a:t>
            </a:r>
            <a:endParaRPr lang="en-US" sz="3250" dirty="0">
              <a:latin typeface="Abadi" panose="020B0604020104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661475" y="1318121"/>
            <a:ext cx="6296860" cy="10584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The matrix structure </a:t>
            </a: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combines elements of both functional and divisional approaches</a:t>
            </a: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, creating a dual reporting system in which employees are accountable to both a functional manager and a project or divisional manager simultaneously.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5" name="Shape 2"/>
          <p:cNvSpPr/>
          <p:nvPr/>
        </p:nvSpPr>
        <p:spPr>
          <a:xfrm>
            <a:off x="661475" y="2562622"/>
            <a:ext cx="3065783" cy="2288679"/>
          </a:xfrm>
          <a:prstGeom prst="roundRect">
            <a:avLst>
              <a:gd name="adj" fmla="val 6504"/>
            </a:avLst>
          </a:prstGeom>
          <a:solidFill>
            <a:srgbClr val="EFF0F6"/>
          </a:solidFill>
          <a:ln w="6350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833119" y="2734270"/>
            <a:ext cx="2313426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How It Works at Tesco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833119" y="3091954"/>
            <a:ext cx="2722494" cy="158769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Employees report upward to both </a:t>
            </a: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Functional Managers</a:t>
            </a: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 (e.g. Finance, HR) and </a:t>
            </a:r>
            <a:r>
              <a:rPr lang="en-US" sz="1300" b="1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Project Managers</a:t>
            </a: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 overseeing specific initiatives, with the CEO providing overall strategic direction.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3892552" y="2562622"/>
            <a:ext cx="3065783" cy="2288679"/>
          </a:xfrm>
          <a:prstGeom prst="roundRect">
            <a:avLst>
              <a:gd name="adj" fmla="val 6504"/>
            </a:avLst>
          </a:prstGeom>
          <a:solidFill>
            <a:srgbClr val="EFF0F6"/>
          </a:solidFill>
          <a:ln w="6350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4064196" y="2734270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Advantages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4064196" y="3091954"/>
            <a:ext cx="2722494" cy="143877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Improved cross-functional collaboration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Greater organisational flexibility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Encourages innovation and knowledge sharing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661475" y="5016599"/>
            <a:ext cx="6296860" cy="1288058"/>
          </a:xfrm>
          <a:prstGeom prst="roundRect">
            <a:avLst>
              <a:gd name="adj" fmla="val 11556"/>
            </a:avLst>
          </a:prstGeom>
          <a:solidFill>
            <a:srgbClr val="EFF0F6"/>
          </a:solidFill>
          <a:ln w="6350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833119" y="5188248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Limitations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833119" y="5545931"/>
            <a:ext cx="5953571" cy="5870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Dual reporting relationships create complexity (Boddy, 2023)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Potential for role conflict and managerial confusion</a:t>
            </a:r>
            <a:endParaRPr lang="en-US" sz="13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574" y="557411"/>
            <a:ext cx="9178100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Comparison of Organisational Structures</a:t>
            </a:r>
            <a:endParaRPr lang="en-US" sz="3250" dirty="0">
              <a:latin typeface="Abadi" panose="020B0604020104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61574" y="1404838"/>
            <a:ext cx="10868547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Each structure offers a distinct set of advantages and trade-offs. The table below summarises the key characteristics of all three approaches and their applicability to Tesco.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661574" y="2120106"/>
            <a:ext cx="10868547" cy="2898973"/>
          </a:xfrm>
          <a:prstGeom prst="roundRect">
            <a:avLst>
              <a:gd name="adj" fmla="val 5135"/>
            </a:avLst>
          </a:prstGeom>
          <a:noFill/>
          <a:ln w="6350">
            <a:solidFill>
              <a:srgbClr val="000000">
                <a:alpha val="800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67924" y="2126456"/>
            <a:ext cx="2713962" cy="478929"/>
          </a:xfrm>
          <a:prstGeom prst="rect">
            <a:avLst/>
          </a:prstGeom>
          <a:solidFill>
            <a:srgbClr val="C6C9DC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833218" y="2232025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272525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Dimension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3381886" y="2126456"/>
            <a:ext cx="2713962" cy="478929"/>
          </a:xfrm>
          <a:prstGeom prst="rect">
            <a:avLst/>
          </a:prstGeom>
          <a:solidFill>
            <a:srgbClr val="C6C9DC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3547180" y="2232025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272525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Functional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095848" y="2126456"/>
            <a:ext cx="2713962" cy="478929"/>
          </a:xfrm>
          <a:prstGeom prst="rect">
            <a:avLst/>
          </a:prstGeom>
          <a:solidFill>
            <a:srgbClr val="C6C9DC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261142" y="2232025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272525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Divisional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8809809" y="2126456"/>
            <a:ext cx="2713962" cy="478929"/>
          </a:xfrm>
          <a:prstGeom prst="rect">
            <a:avLst/>
          </a:prstGeom>
          <a:solidFill>
            <a:srgbClr val="C6C9DC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8975104" y="2232025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272525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Matrix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833218" y="2714129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Specialisation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3547180" y="2714129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High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261142" y="2714129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Moderate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8975104" y="2714129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High (dual expertise)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833218" y="3196233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Decision Speed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3547180" y="3196233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Slower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6261142" y="3196233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Faster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8975104" y="3196233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Moderate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833218" y="3678337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Communication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3547180" y="3678337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Within silos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6261142" y="3678337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Within divisions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8975104" y="3678337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Cross-functional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833218" y="4160441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Resource Use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3547180" y="4160441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Efficient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6261142" y="4160441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Some duplication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28" name="Text 26"/>
          <p:cNvSpPr/>
          <p:nvPr/>
        </p:nvSpPr>
        <p:spPr>
          <a:xfrm>
            <a:off x="8975104" y="4160441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Shared resources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29" name="Text 27"/>
          <p:cNvSpPr/>
          <p:nvPr/>
        </p:nvSpPr>
        <p:spPr>
          <a:xfrm>
            <a:off x="833218" y="4642545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Complexity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30" name="Text 28"/>
          <p:cNvSpPr/>
          <p:nvPr/>
        </p:nvSpPr>
        <p:spPr>
          <a:xfrm>
            <a:off x="3547180" y="4642545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Low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31" name="Text 29"/>
          <p:cNvSpPr/>
          <p:nvPr/>
        </p:nvSpPr>
        <p:spPr>
          <a:xfrm>
            <a:off x="6261142" y="4642545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Moderate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32" name="Text 30"/>
          <p:cNvSpPr/>
          <p:nvPr/>
        </p:nvSpPr>
        <p:spPr>
          <a:xfrm>
            <a:off x="8975104" y="4642545"/>
            <a:ext cx="2992958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High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33" name="Shape 31"/>
          <p:cNvSpPr/>
          <p:nvPr/>
        </p:nvSpPr>
        <p:spPr>
          <a:xfrm>
            <a:off x="661574" y="5205115"/>
            <a:ext cx="10868547" cy="909439"/>
          </a:xfrm>
          <a:prstGeom prst="roundRect">
            <a:avLst>
              <a:gd name="adj" fmla="val 16367"/>
            </a:avLst>
          </a:prstGeom>
          <a:solidFill>
            <a:srgbClr val="B6D6FC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pic>
        <p:nvPicPr>
          <p:cNvPr id="3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868" y="5444827"/>
            <a:ext cx="206667" cy="165298"/>
          </a:xfrm>
          <a:prstGeom prst="rect">
            <a:avLst/>
          </a:prstGeom>
        </p:spPr>
      </p:pic>
      <p:sp>
        <p:nvSpPr>
          <p:cNvPr id="35" name="Text 32"/>
          <p:cNvSpPr/>
          <p:nvPr/>
        </p:nvSpPr>
        <p:spPr>
          <a:xfrm>
            <a:off x="1198830" y="5395218"/>
            <a:ext cx="10165996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For an organisation of Tesco's scale, a </a:t>
            </a:r>
            <a:r>
              <a:rPr lang="en-US" sz="1300" b="1" dirty="0">
                <a:solidFill>
                  <a:srgbClr val="000000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combination of functional and divisional structures</a:t>
            </a:r>
            <a:r>
              <a:rPr lang="en-US" sz="1300" dirty="0">
                <a:solidFill>
                  <a:srgbClr val="000000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 is most suitable, providing both operational efficiency and the customer-focused responsiveness that large-scale retail demands (Robbins and Judge, 2022).</a:t>
            </a:r>
            <a:endParaRPr lang="en-US" sz="13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33360" y="512068"/>
            <a:ext cx="4744323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dirty="0">
                <a:solidFill>
                  <a:srgbClr val="74767D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Conclusion</a:t>
            </a:r>
            <a:endParaRPr lang="en-US" sz="3250" dirty="0">
              <a:latin typeface="Abadi" panose="020B0604020104020204" pitchFamily="34" charset="0"/>
            </a:endParaRPr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95371" y="1281906"/>
            <a:ext cx="248041" cy="248047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5770716" y="1276846"/>
            <a:ext cx="3236435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Structure Shapes Performance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6" name="Text 2"/>
          <p:cNvSpPr/>
          <p:nvPr/>
        </p:nvSpPr>
        <p:spPr>
          <a:xfrm>
            <a:off x="5770716" y="1634530"/>
            <a:ext cx="5759504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Organisational structure directly influences effectiveness, communication quality and overall organisational performance.</a:t>
            </a:r>
            <a:endParaRPr lang="en-US" sz="1300" dirty="0">
              <a:latin typeface="Abadi" panose="020B0604020104020204" pitchFamily="34" charset="0"/>
            </a:endParaRPr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95371" y="2499519"/>
            <a:ext cx="248041" cy="248047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5770716" y="2494459"/>
            <a:ext cx="278589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Three Distinct Approaches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9" name="Text 4"/>
          <p:cNvSpPr/>
          <p:nvPr/>
        </p:nvSpPr>
        <p:spPr>
          <a:xfrm>
            <a:off x="5770716" y="2852142"/>
            <a:ext cx="5759504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Functional, divisional and matrix structures each offer unique advantages suited to different operational contexts and strategic priorities.</a:t>
            </a:r>
            <a:endParaRPr lang="en-US" sz="1300" dirty="0">
              <a:latin typeface="Abadi" panose="020B0604020104020204" pitchFamily="34" charset="0"/>
            </a:endParaRPr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95371" y="3717131"/>
            <a:ext cx="248041" cy="248047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5770716" y="3712071"/>
            <a:ext cx="2575357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Tesco's Hybrid Approach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12" name="Text 6"/>
          <p:cNvSpPr/>
          <p:nvPr/>
        </p:nvSpPr>
        <p:spPr>
          <a:xfrm>
            <a:off x="5770716" y="4069755"/>
            <a:ext cx="5759504" cy="793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Tesco benefits from combining functional and divisional structures, enabling both specialist efficiency and market responsiveness across its large, diverse operations.</a:t>
            </a:r>
            <a:endParaRPr lang="en-US" sz="1300" dirty="0">
              <a:latin typeface="Abadi" panose="020B0604020104020204" pitchFamily="34" charset="0"/>
            </a:endParaRPr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95371" y="5199360"/>
            <a:ext cx="248041" cy="248047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5770716" y="5194300"/>
            <a:ext cx="2196747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Design with Purpose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15" name="Text 8"/>
          <p:cNvSpPr/>
          <p:nvPr/>
        </p:nvSpPr>
        <p:spPr>
          <a:xfrm>
            <a:off x="5770716" y="5551984"/>
            <a:ext cx="5759504" cy="793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3D3E44"/>
                </a:solidFill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Effective organisational design improves coordination and productivity. Managers should select and adapt structures that align directly with strategic objectives (Robbins and Judge, 2022).</a:t>
            </a:r>
            <a:endParaRPr lang="en-US" sz="13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574" y="1760041"/>
            <a:ext cx="4744323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dirty="0">
                <a:latin typeface="Abadi" panose="020B0604020104020204" pitchFamily="34" charset="0"/>
                <a:ea typeface="Montserrat Medium" pitchFamily="34" charset="-122"/>
                <a:cs typeface="Montserrat Medium" pitchFamily="34" charset="-120"/>
              </a:rPr>
              <a:t>References</a:t>
            </a:r>
            <a:endParaRPr lang="en-US" sz="3250" dirty="0">
              <a:latin typeface="Abadi" panose="020B0604020104020204" pitchFamily="34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2525" y="2607469"/>
            <a:ext cx="3531702" cy="116254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03066" y="2791817"/>
            <a:ext cx="3086817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Boddy, D. (2023) </a:t>
            </a:r>
            <a:r>
              <a:rPr lang="en-US" sz="1300" i="1" dirty="0"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Management: An Introduction.</a:t>
            </a:r>
            <a:r>
              <a:rPr lang="en-US" sz="1300" dirty="0"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 9th edn. Harlow: Pearson.</a:t>
            </a:r>
            <a:endParaRPr lang="en-US" sz="1300" dirty="0">
              <a:latin typeface="Abadi" panose="020B0604020104020204" pitchFamily="34" charset="0"/>
            </a:endParaRPr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20472" y="2607469"/>
            <a:ext cx="3531702" cy="1162546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4581014" y="2791817"/>
            <a:ext cx="3086817" cy="793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Jones, G.R. (2023) </a:t>
            </a:r>
            <a:r>
              <a:rPr lang="en-US" sz="1300" i="1" dirty="0"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Organizational Theory, Design and Change.</a:t>
            </a:r>
            <a:r>
              <a:rPr lang="en-US" sz="1300" dirty="0"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 9th edn. Harlow: Pearson.</a:t>
            </a:r>
            <a:endParaRPr lang="en-US" sz="1300" dirty="0">
              <a:latin typeface="Abadi" panose="020B0604020104020204" pitchFamily="34" charset="0"/>
            </a:endParaRPr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98419" y="2607469"/>
            <a:ext cx="3531702" cy="1162546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8258961" y="2791817"/>
            <a:ext cx="3086817" cy="793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Mullins, L.J. and Christy, G. (2024) </a:t>
            </a:r>
            <a:r>
              <a:rPr lang="en-US" sz="1300" i="1" dirty="0"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Management and Organisational Behaviour.</a:t>
            </a:r>
            <a:r>
              <a:rPr lang="en-US" sz="1300" dirty="0"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 13th edn. Harlow: Pearson.</a:t>
            </a:r>
            <a:endParaRPr lang="en-US" sz="1300" dirty="0">
              <a:latin typeface="Abadi" panose="020B0604020104020204" pitchFamily="34" charset="0"/>
            </a:endParaRPr>
          </a:p>
        </p:txBody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2525" y="3935313"/>
            <a:ext cx="3531702" cy="1162546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903066" y="4119662"/>
            <a:ext cx="3086817" cy="793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Robbins, S.P. and Judge, T.A. (2022) </a:t>
            </a:r>
            <a:r>
              <a:rPr lang="en-US" sz="1300" i="1" dirty="0"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Organizational Behavior.</a:t>
            </a:r>
            <a:r>
              <a:rPr lang="en-US" sz="1300" dirty="0"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 19th edn. Harlow: Pearson.</a:t>
            </a:r>
            <a:endParaRPr lang="en-US" sz="1300" dirty="0">
              <a:latin typeface="Abadi" panose="020B0604020104020204" pitchFamily="34" charset="0"/>
            </a:endParaRPr>
          </a:p>
        </p:txBody>
      </p:sp>
      <p:pic>
        <p:nvPicPr>
          <p:cNvPr id="11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20472" y="3935313"/>
            <a:ext cx="3531702" cy="1162546"/>
          </a:xfrm>
          <a:prstGeom prst="rect">
            <a:avLst/>
          </a:prstGeom>
        </p:spPr>
      </p:pic>
      <p:sp>
        <p:nvSpPr>
          <p:cNvPr id="12" name="Text 5"/>
          <p:cNvSpPr/>
          <p:nvPr/>
        </p:nvSpPr>
        <p:spPr>
          <a:xfrm>
            <a:off x="4581014" y="4119662"/>
            <a:ext cx="3086817" cy="793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33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Tesco PLC (2025) </a:t>
            </a:r>
            <a:r>
              <a:rPr lang="en-US" sz="1300" i="1" dirty="0"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Annual Report and Financial Statements.</a:t>
            </a:r>
            <a:r>
              <a:rPr lang="en-US" sz="1300" dirty="0">
                <a:latin typeface="Abadi" panose="020B0604020104020204" pitchFamily="34" charset="0"/>
                <a:ea typeface="Inter Light" pitchFamily="34" charset="-122"/>
                <a:cs typeface="Inter Light" pitchFamily="34" charset="-120"/>
              </a:rPr>
              <a:t> Welwyn Garden City: Tesco PLC.</a:t>
            </a:r>
            <a:endParaRPr lang="en-US" sz="13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946</Words>
  <Application>Microsoft Office PowerPoint</Application>
  <PresentationFormat>Widescreen</PresentationFormat>
  <Paragraphs>134</Paragraphs>
  <Slides>10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Antonio Lupu</cp:lastModifiedBy>
  <cp:revision>1</cp:revision>
  <dcterms:created xsi:type="dcterms:W3CDTF">2026-06-19T09:09:38Z</dcterms:created>
  <dcterms:modified xsi:type="dcterms:W3CDTF">2026-06-20T13:19:17Z</dcterms:modified>
</cp:coreProperties>
</file>