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261" r:id="rId4"/>
    <p:sldId id="263" r:id="rId5"/>
    <p:sldId id="259" r:id="rId6"/>
    <p:sldId id="260" r:id="rId7"/>
    <p:sldId id="264" r:id="rId8"/>
    <p:sldId id="262" r:id="rId9"/>
    <p:sldId id="265" r:id="rId10"/>
    <p:sldId id="266" r:id="rId11"/>
    <p:sldId id="268" r:id="rId12"/>
    <p:sldId id="269" r:id="rId13"/>
    <p:sldId id="270" r:id="rId14"/>
    <p:sldId id="273" r:id="rId15"/>
    <p:sldId id="271" r:id="rId16"/>
    <p:sldId id="272"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isa Roy" initials="LR" lastIdx="2" clrIdx="0">
    <p:extLst>
      <p:ext uri="{19B8F6BF-5375-455C-9EA6-DF929625EA0E}">
        <p15:presenceInfo xmlns:p15="http://schemas.microsoft.com/office/powerpoint/2012/main" userId="9f552743432dedf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265" autoAdjust="0"/>
    <p:restoredTop sz="78583" autoAdjust="0"/>
  </p:normalViewPr>
  <p:slideViewPr>
    <p:cSldViewPr snapToGrid="0">
      <p:cViewPr>
        <p:scale>
          <a:sx n="100" d="100"/>
          <a:sy n="100" d="100"/>
        </p:scale>
        <p:origin x="-4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24B48A-E780-4D65-9150-9C1A5AE153BE}" type="doc">
      <dgm:prSet loTypeId="urn:microsoft.com/office/officeart/2011/layout/HexagonRadial" loCatId="cycle" qsTypeId="urn:microsoft.com/office/officeart/2005/8/quickstyle/simple5" qsCatId="simple" csTypeId="urn:microsoft.com/office/officeart/2005/8/colors/accent6_2" csCatId="accent6" phldr="1"/>
      <dgm:spPr/>
      <dgm:t>
        <a:bodyPr/>
        <a:lstStyle/>
        <a:p>
          <a:endParaRPr lang="en-GB"/>
        </a:p>
      </dgm:t>
    </dgm:pt>
    <dgm:pt modelId="{DF43D2F4-00E5-4CDC-901D-B21404CD09A6}">
      <dgm:prSet phldrT="[Text]"/>
      <dgm:spPr/>
      <dgm:t>
        <a:bodyPr/>
        <a:lstStyle/>
        <a:p>
          <a:r>
            <a:rPr lang="en-GB" dirty="0"/>
            <a:t>ADIDAS PESTLE ANALYSIS </a:t>
          </a:r>
        </a:p>
      </dgm:t>
    </dgm:pt>
    <dgm:pt modelId="{D6801FFC-8207-4C42-939F-8078D070E0C0}" type="parTrans" cxnId="{1661745A-56CD-4DC5-9012-18073596357A}">
      <dgm:prSet/>
      <dgm:spPr/>
      <dgm:t>
        <a:bodyPr/>
        <a:lstStyle/>
        <a:p>
          <a:endParaRPr lang="en-GB"/>
        </a:p>
      </dgm:t>
    </dgm:pt>
    <dgm:pt modelId="{AF583876-963B-44BE-96DE-F3D513EA2170}" type="sibTrans" cxnId="{1661745A-56CD-4DC5-9012-18073596357A}">
      <dgm:prSet/>
      <dgm:spPr/>
      <dgm:t>
        <a:bodyPr/>
        <a:lstStyle/>
        <a:p>
          <a:endParaRPr lang="en-GB"/>
        </a:p>
      </dgm:t>
    </dgm:pt>
    <dgm:pt modelId="{7674826E-240F-446F-82FB-F99FFE89B424}">
      <dgm:prSet phldrT="[Text]"/>
      <dgm:spPr/>
      <dgm:t>
        <a:bodyPr/>
        <a:lstStyle/>
        <a:p>
          <a:r>
            <a:rPr lang="en-GB" dirty="0"/>
            <a:t>ECONOMIC Currency fluctuations, Lack of demand</a:t>
          </a:r>
        </a:p>
      </dgm:t>
    </dgm:pt>
    <dgm:pt modelId="{3F8BC065-8AA8-4BA8-9937-27E0C339678D}" type="parTrans" cxnId="{E8248465-4D81-4668-887A-78D6BA891F9D}">
      <dgm:prSet/>
      <dgm:spPr/>
      <dgm:t>
        <a:bodyPr/>
        <a:lstStyle/>
        <a:p>
          <a:endParaRPr lang="en-GB"/>
        </a:p>
      </dgm:t>
    </dgm:pt>
    <dgm:pt modelId="{15887F4C-8F1E-4651-B094-6C812221F9C8}" type="sibTrans" cxnId="{E8248465-4D81-4668-887A-78D6BA891F9D}">
      <dgm:prSet/>
      <dgm:spPr/>
      <dgm:t>
        <a:bodyPr/>
        <a:lstStyle/>
        <a:p>
          <a:endParaRPr lang="en-GB"/>
        </a:p>
      </dgm:t>
    </dgm:pt>
    <dgm:pt modelId="{70762030-8F88-404A-923B-4BFB49EC3FA2}">
      <dgm:prSet phldrT="[Text]"/>
      <dgm:spPr/>
      <dgm:t>
        <a:bodyPr/>
        <a:lstStyle/>
        <a:p>
          <a:r>
            <a:rPr lang="en-GB" dirty="0"/>
            <a:t>SOCIAL Increase in trends</a:t>
          </a:r>
        </a:p>
      </dgm:t>
    </dgm:pt>
    <dgm:pt modelId="{4D50D744-1053-40E6-9ED5-030198FFE95A}" type="parTrans" cxnId="{B630A5B8-072D-4FBB-81C9-E557A61473C8}">
      <dgm:prSet/>
      <dgm:spPr/>
      <dgm:t>
        <a:bodyPr/>
        <a:lstStyle/>
        <a:p>
          <a:endParaRPr lang="en-GB"/>
        </a:p>
      </dgm:t>
    </dgm:pt>
    <dgm:pt modelId="{C3F6E760-BEE3-454B-96B2-D22AAB1B4BB7}" type="sibTrans" cxnId="{B630A5B8-072D-4FBB-81C9-E557A61473C8}">
      <dgm:prSet/>
      <dgm:spPr/>
      <dgm:t>
        <a:bodyPr/>
        <a:lstStyle/>
        <a:p>
          <a:endParaRPr lang="en-GB"/>
        </a:p>
      </dgm:t>
    </dgm:pt>
    <dgm:pt modelId="{61393722-2F1D-4DC6-8E73-BFC260FA90A9}">
      <dgm:prSet phldrT="[Text]"/>
      <dgm:spPr/>
      <dgm:t>
        <a:bodyPr/>
        <a:lstStyle/>
        <a:p>
          <a:r>
            <a:rPr lang="en-GB" dirty="0"/>
            <a:t>TECHNOLOGICAL digital items becoming popular, digital innovation</a:t>
          </a:r>
        </a:p>
      </dgm:t>
    </dgm:pt>
    <dgm:pt modelId="{6B61DBE8-FD48-4BF8-8BC8-3017CCEBB548}" type="parTrans" cxnId="{C5E7C26B-7A3C-473A-B71A-55F7EEEF0969}">
      <dgm:prSet/>
      <dgm:spPr/>
      <dgm:t>
        <a:bodyPr/>
        <a:lstStyle/>
        <a:p>
          <a:endParaRPr lang="en-GB"/>
        </a:p>
      </dgm:t>
    </dgm:pt>
    <dgm:pt modelId="{4ED1A271-8FC4-4A9A-9FE7-619C61608D71}" type="sibTrans" cxnId="{C5E7C26B-7A3C-473A-B71A-55F7EEEF0969}">
      <dgm:prSet/>
      <dgm:spPr/>
      <dgm:t>
        <a:bodyPr/>
        <a:lstStyle/>
        <a:p>
          <a:endParaRPr lang="en-GB"/>
        </a:p>
      </dgm:t>
    </dgm:pt>
    <dgm:pt modelId="{E4730DB9-4858-4837-9D48-30DD52641DE0}">
      <dgm:prSet phldrT="[Text]"/>
      <dgm:spPr/>
      <dgm:t>
        <a:bodyPr/>
        <a:lstStyle/>
        <a:p>
          <a:r>
            <a:rPr lang="en-GB" dirty="0"/>
            <a:t>LEGAL implementation of technology for compliance</a:t>
          </a:r>
        </a:p>
      </dgm:t>
    </dgm:pt>
    <dgm:pt modelId="{C2D643D6-533F-41B1-990F-DF0D4D7A91D3}" type="parTrans" cxnId="{3D408A37-FC56-4D3E-8A9A-A76BD32102E2}">
      <dgm:prSet/>
      <dgm:spPr/>
      <dgm:t>
        <a:bodyPr/>
        <a:lstStyle/>
        <a:p>
          <a:endParaRPr lang="en-GB"/>
        </a:p>
      </dgm:t>
    </dgm:pt>
    <dgm:pt modelId="{43F95E67-4C05-4130-922D-6CC33BBB7C8A}" type="sibTrans" cxnId="{3D408A37-FC56-4D3E-8A9A-A76BD32102E2}">
      <dgm:prSet/>
      <dgm:spPr/>
      <dgm:t>
        <a:bodyPr/>
        <a:lstStyle/>
        <a:p>
          <a:endParaRPr lang="en-GB"/>
        </a:p>
      </dgm:t>
    </dgm:pt>
    <dgm:pt modelId="{7B79A319-4829-4B0E-B779-438A9677E701}">
      <dgm:prSet phldrT="[Text]"/>
      <dgm:spPr/>
      <dgm:t>
        <a:bodyPr/>
        <a:lstStyle/>
        <a:p>
          <a:r>
            <a:rPr lang="en-GB" dirty="0"/>
            <a:t>ENVIRONMENTAL developing sustainable products</a:t>
          </a:r>
        </a:p>
      </dgm:t>
    </dgm:pt>
    <dgm:pt modelId="{9A53D357-E375-4357-9EC5-1C6B1E5CA25F}" type="parTrans" cxnId="{7195D336-274B-4C88-A903-BF621E68D13F}">
      <dgm:prSet/>
      <dgm:spPr/>
      <dgm:t>
        <a:bodyPr/>
        <a:lstStyle/>
        <a:p>
          <a:endParaRPr lang="en-GB"/>
        </a:p>
      </dgm:t>
    </dgm:pt>
    <dgm:pt modelId="{EDA1683E-BE91-48B8-9EFC-E4C198BFF9DB}" type="sibTrans" cxnId="{7195D336-274B-4C88-A903-BF621E68D13F}">
      <dgm:prSet/>
      <dgm:spPr/>
      <dgm:t>
        <a:bodyPr/>
        <a:lstStyle/>
        <a:p>
          <a:endParaRPr lang="en-GB"/>
        </a:p>
      </dgm:t>
    </dgm:pt>
    <dgm:pt modelId="{A9AA90BA-9D72-4C43-9DF7-1BFB6FB447D8}">
      <dgm:prSet phldrT="[Text]"/>
      <dgm:spPr/>
      <dgm:t>
        <a:bodyPr/>
        <a:lstStyle/>
        <a:p>
          <a:r>
            <a:rPr lang="en-GB" dirty="0"/>
            <a:t>POLITICAL Potential trade war due to political differences</a:t>
          </a:r>
        </a:p>
      </dgm:t>
    </dgm:pt>
    <dgm:pt modelId="{FBEE995D-4268-4A94-A539-4EFA0D33815C}" type="sibTrans" cxnId="{3ED32E75-D0ED-49D6-9387-306B7018677C}">
      <dgm:prSet/>
      <dgm:spPr/>
      <dgm:t>
        <a:bodyPr/>
        <a:lstStyle/>
        <a:p>
          <a:endParaRPr lang="en-GB"/>
        </a:p>
      </dgm:t>
    </dgm:pt>
    <dgm:pt modelId="{47BA5BB3-8384-400F-AB0B-1EDDC035FDA8}" type="parTrans" cxnId="{3ED32E75-D0ED-49D6-9387-306B7018677C}">
      <dgm:prSet/>
      <dgm:spPr/>
      <dgm:t>
        <a:bodyPr/>
        <a:lstStyle/>
        <a:p>
          <a:endParaRPr lang="en-GB"/>
        </a:p>
      </dgm:t>
    </dgm:pt>
    <dgm:pt modelId="{A2C22835-E959-4257-B1D7-D04CC82F489E}" type="pres">
      <dgm:prSet presAssocID="{2324B48A-E780-4D65-9150-9C1A5AE153BE}" presName="Name0" presStyleCnt="0">
        <dgm:presLayoutVars>
          <dgm:chMax val="1"/>
          <dgm:chPref val="1"/>
          <dgm:dir/>
          <dgm:animOne val="branch"/>
          <dgm:animLvl val="lvl"/>
        </dgm:presLayoutVars>
      </dgm:prSet>
      <dgm:spPr/>
    </dgm:pt>
    <dgm:pt modelId="{B4DDF0A8-207F-4F9E-BDD1-BDB9D0570FF4}" type="pres">
      <dgm:prSet presAssocID="{DF43D2F4-00E5-4CDC-901D-B21404CD09A6}" presName="Parent" presStyleLbl="node0" presStyleIdx="0" presStyleCnt="1">
        <dgm:presLayoutVars>
          <dgm:chMax val="6"/>
          <dgm:chPref val="6"/>
        </dgm:presLayoutVars>
      </dgm:prSet>
      <dgm:spPr/>
    </dgm:pt>
    <dgm:pt modelId="{887D2F1D-A30C-4BF2-AD68-66FCCF651804}" type="pres">
      <dgm:prSet presAssocID="{A9AA90BA-9D72-4C43-9DF7-1BFB6FB447D8}" presName="Accent1" presStyleCnt="0"/>
      <dgm:spPr/>
    </dgm:pt>
    <dgm:pt modelId="{634C3D22-78C0-4ADA-9A1A-18EA0F322A88}" type="pres">
      <dgm:prSet presAssocID="{A9AA90BA-9D72-4C43-9DF7-1BFB6FB447D8}" presName="Accent" presStyleLbl="bgShp" presStyleIdx="0" presStyleCnt="6"/>
      <dgm:spPr/>
    </dgm:pt>
    <dgm:pt modelId="{59E46FD4-F735-41E0-8E16-7F8D66B31AE4}" type="pres">
      <dgm:prSet presAssocID="{A9AA90BA-9D72-4C43-9DF7-1BFB6FB447D8}" presName="Child1" presStyleLbl="node1" presStyleIdx="0" presStyleCnt="6">
        <dgm:presLayoutVars>
          <dgm:chMax val="0"/>
          <dgm:chPref val="0"/>
          <dgm:bulletEnabled val="1"/>
        </dgm:presLayoutVars>
      </dgm:prSet>
      <dgm:spPr/>
    </dgm:pt>
    <dgm:pt modelId="{EB29E154-88C5-472F-A37F-702AF80D923B}" type="pres">
      <dgm:prSet presAssocID="{7674826E-240F-446F-82FB-F99FFE89B424}" presName="Accent2" presStyleCnt="0"/>
      <dgm:spPr/>
    </dgm:pt>
    <dgm:pt modelId="{EC615E85-0620-4E97-A437-A49A22916F7A}" type="pres">
      <dgm:prSet presAssocID="{7674826E-240F-446F-82FB-F99FFE89B424}" presName="Accent" presStyleLbl="bgShp" presStyleIdx="1" presStyleCnt="6"/>
      <dgm:spPr/>
    </dgm:pt>
    <dgm:pt modelId="{3934E4AD-8CEE-4B5B-B975-D3FD51F73FDD}" type="pres">
      <dgm:prSet presAssocID="{7674826E-240F-446F-82FB-F99FFE89B424}" presName="Child2" presStyleLbl="node1" presStyleIdx="1" presStyleCnt="6">
        <dgm:presLayoutVars>
          <dgm:chMax val="0"/>
          <dgm:chPref val="0"/>
          <dgm:bulletEnabled val="1"/>
        </dgm:presLayoutVars>
      </dgm:prSet>
      <dgm:spPr/>
    </dgm:pt>
    <dgm:pt modelId="{7D1423C8-C830-4F11-B60C-B90B685574AC}" type="pres">
      <dgm:prSet presAssocID="{70762030-8F88-404A-923B-4BFB49EC3FA2}" presName="Accent3" presStyleCnt="0"/>
      <dgm:spPr/>
    </dgm:pt>
    <dgm:pt modelId="{4B986A83-E5F7-414B-AF40-C7EDB265B5C9}" type="pres">
      <dgm:prSet presAssocID="{70762030-8F88-404A-923B-4BFB49EC3FA2}" presName="Accent" presStyleLbl="bgShp" presStyleIdx="2" presStyleCnt="6"/>
      <dgm:spPr/>
    </dgm:pt>
    <dgm:pt modelId="{EAF68C7E-B9CB-4DD8-B95B-92C2999033A4}" type="pres">
      <dgm:prSet presAssocID="{70762030-8F88-404A-923B-4BFB49EC3FA2}" presName="Child3" presStyleLbl="node1" presStyleIdx="2" presStyleCnt="6">
        <dgm:presLayoutVars>
          <dgm:chMax val="0"/>
          <dgm:chPref val="0"/>
          <dgm:bulletEnabled val="1"/>
        </dgm:presLayoutVars>
      </dgm:prSet>
      <dgm:spPr/>
    </dgm:pt>
    <dgm:pt modelId="{B1CF5025-820D-46B8-8987-22AC6D3FA2FD}" type="pres">
      <dgm:prSet presAssocID="{61393722-2F1D-4DC6-8E73-BFC260FA90A9}" presName="Accent4" presStyleCnt="0"/>
      <dgm:spPr/>
    </dgm:pt>
    <dgm:pt modelId="{C044C455-FCF5-4E15-ACC6-281F2880FB88}" type="pres">
      <dgm:prSet presAssocID="{61393722-2F1D-4DC6-8E73-BFC260FA90A9}" presName="Accent" presStyleLbl="bgShp" presStyleIdx="3" presStyleCnt="6"/>
      <dgm:spPr/>
    </dgm:pt>
    <dgm:pt modelId="{76B86A3E-A729-43A2-A194-B1407645CDA7}" type="pres">
      <dgm:prSet presAssocID="{61393722-2F1D-4DC6-8E73-BFC260FA90A9}" presName="Child4" presStyleLbl="node1" presStyleIdx="3" presStyleCnt="6">
        <dgm:presLayoutVars>
          <dgm:chMax val="0"/>
          <dgm:chPref val="0"/>
          <dgm:bulletEnabled val="1"/>
        </dgm:presLayoutVars>
      </dgm:prSet>
      <dgm:spPr/>
    </dgm:pt>
    <dgm:pt modelId="{348396EE-A7D9-47CB-867E-61C7623C68F0}" type="pres">
      <dgm:prSet presAssocID="{E4730DB9-4858-4837-9D48-30DD52641DE0}" presName="Accent5" presStyleCnt="0"/>
      <dgm:spPr/>
    </dgm:pt>
    <dgm:pt modelId="{4A1B5C82-115E-4B8C-9422-C7D592D9C607}" type="pres">
      <dgm:prSet presAssocID="{E4730DB9-4858-4837-9D48-30DD52641DE0}" presName="Accent" presStyleLbl="bgShp" presStyleIdx="4" presStyleCnt="6"/>
      <dgm:spPr/>
    </dgm:pt>
    <dgm:pt modelId="{98CF4F42-1404-48D9-B5AF-F973BC6FF8E9}" type="pres">
      <dgm:prSet presAssocID="{E4730DB9-4858-4837-9D48-30DD52641DE0}" presName="Child5" presStyleLbl="node1" presStyleIdx="4" presStyleCnt="6">
        <dgm:presLayoutVars>
          <dgm:chMax val="0"/>
          <dgm:chPref val="0"/>
          <dgm:bulletEnabled val="1"/>
        </dgm:presLayoutVars>
      </dgm:prSet>
      <dgm:spPr/>
    </dgm:pt>
    <dgm:pt modelId="{22B4645B-B0D3-46FF-9AFA-E92A286A4602}" type="pres">
      <dgm:prSet presAssocID="{7B79A319-4829-4B0E-B779-438A9677E701}" presName="Accent6" presStyleCnt="0"/>
      <dgm:spPr/>
    </dgm:pt>
    <dgm:pt modelId="{B0BB5758-A0A8-4574-8CA9-C577397E603F}" type="pres">
      <dgm:prSet presAssocID="{7B79A319-4829-4B0E-B779-438A9677E701}" presName="Accent" presStyleLbl="bgShp" presStyleIdx="5" presStyleCnt="6"/>
      <dgm:spPr/>
    </dgm:pt>
    <dgm:pt modelId="{5211315D-AD76-4F21-B290-078C5D91A0B3}" type="pres">
      <dgm:prSet presAssocID="{7B79A319-4829-4B0E-B779-438A9677E701}" presName="Child6" presStyleLbl="node1" presStyleIdx="5" presStyleCnt="6">
        <dgm:presLayoutVars>
          <dgm:chMax val="0"/>
          <dgm:chPref val="0"/>
          <dgm:bulletEnabled val="1"/>
        </dgm:presLayoutVars>
      </dgm:prSet>
      <dgm:spPr/>
    </dgm:pt>
  </dgm:ptLst>
  <dgm:cxnLst>
    <dgm:cxn modelId="{93B79E09-BC21-4F45-84CF-417DFE8123EC}" type="presOf" srcId="{E4730DB9-4858-4837-9D48-30DD52641DE0}" destId="{98CF4F42-1404-48D9-B5AF-F973BC6FF8E9}" srcOrd="0" destOrd="0" presId="urn:microsoft.com/office/officeart/2011/layout/HexagonRadial"/>
    <dgm:cxn modelId="{37D3CF17-2879-40B6-A250-8AB3451CC22C}" type="presOf" srcId="{2324B48A-E780-4D65-9150-9C1A5AE153BE}" destId="{A2C22835-E959-4257-B1D7-D04CC82F489E}" srcOrd="0" destOrd="0" presId="urn:microsoft.com/office/officeart/2011/layout/HexagonRadial"/>
    <dgm:cxn modelId="{7195D336-274B-4C88-A903-BF621E68D13F}" srcId="{DF43D2F4-00E5-4CDC-901D-B21404CD09A6}" destId="{7B79A319-4829-4B0E-B779-438A9677E701}" srcOrd="5" destOrd="0" parTransId="{9A53D357-E375-4357-9EC5-1C6B1E5CA25F}" sibTransId="{EDA1683E-BE91-48B8-9EFC-E4C198BFF9DB}"/>
    <dgm:cxn modelId="{3D408A37-FC56-4D3E-8A9A-A76BD32102E2}" srcId="{DF43D2F4-00E5-4CDC-901D-B21404CD09A6}" destId="{E4730DB9-4858-4837-9D48-30DD52641DE0}" srcOrd="4" destOrd="0" parTransId="{C2D643D6-533F-41B1-990F-DF0D4D7A91D3}" sibTransId="{43F95E67-4C05-4130-922D-6CC33BBB7C8A}"/>
    <dgm:cxn modelId="{0440183E-654B-4A3E-9D53-9CD86ACFFD40}" type="presOf" srcId="{7674826E-240F-446F-82FB-F99FFE89B424}" destId="{3934E4AD-8CEE-4B5B-B975-D3FD51F73FDD}" srcOrd="0" destOrd="0" presId="urn:microsoft.com/office/officeart/2011/layout/HexagonRadial"/>
    <dgm:cxn modelId="{40B32B5B-A3F3-4E62-AFE4-2A27CD70F820}" type="presOf" srcId="{DF43D2F4-00E5-4CDC-901D-B21404CD09A6}" destId="{B4DDF0A8-207F-4F9E-BDD1-BDB9D0570FF4}" srcOrd="0" destOrd="0" presId="urn:microsoft.com/office/officeart/2011/layout/HexagonRadial"/>
    <dgm:cxn modelId="{E8248465-4D81-4668-887A-78D6BA891F9D}" srcId="{DF43D2F4-00E5-4CDC-901D-B21404CD09A6}" destId="{7674826E-240F-446F-82FB-F99FFE89B424}" srcOrd="1" destOrd="0" parTransId="{3F8BC065-8AA8-4BA8-9937-27E0C339678D}" sibTransId="{15887F4C-8F1E-4651-B094-6C812221F9C8}"/>
    <dgm:cxn modelId="{C5E7C26B-7A3C-473A-B71A-55F7EEEF0969}" srcId="{DF43D2F4-00E5-4CDC-901D-B21404CD09A6}" destId="{61393722-2F1D-4DC6-8E73-BFC260FA90A9}" srcOrd="3" destOrd="0" parTransId="{6B61DBE8-FD48-4BF8-8BC8-3017CCEBB548}" sibTransId="{4ED1A271-8FC4-4A9A-9FE7-619C61608D71}"/>
    <dgm:cxn modelId="{3ED32E75-D0ED-49D6-9387-306B7018677C}" srcId="{DF43D2F4-00E5-4CDC-901D-B21404CD09A6}" destId="{A9AA90BA-9D72-4C43-9DF7-1BFB6FB447D8}" srcOrd="0" destOrd="0" parTransId="{47BA5BB3-8384-400F-AB0B-1EDDC035FDA8}" sibTransId="{FBEE995D-4268-4A94-A539-4EFA0D33815C}"/>
    <dgm:cxn modelId="{1AE10477-C0BD-40A5-8C12-A1C332A6A082}" type="presOf" srcId="{70762030-8F88-404A-923B-4BFB49EC3FA2}" destId="{EAF68C7E-B9CB-4DD8-B95B-92C2999033A4}" srcOrd="0" destOrd="0" presId="urn:microsoft.com/office/officeart/2011/layout/HexagonRadial"/>
    <dgm:cxn modelId="{1661745A-56CD-4DC5-9012-18073596357A}" srcId="{2324B48A-E780-4D65-9150-9C1A5AE153BE}" destId="{DF43D2F4-00E5-4CDC-901D-B21404CD09A6}" srcOrd="0" destOrd="0" parTransId="{D6801FFC-8207-4C42-939F-8078D070E0C0}" sibTransId="{AF583876-963B-44BE-96DE-F3D513EA2170}"/>
    <dgm:cxn modelId="{45AA7C81-007A-4FF3-B9AF-7A9DFC196AC2}" type="presOf" srcId="{7B79A319-4829-4B0E-B779-438A9677E701}" destId="{5211315D-AD76-4F21-B290-078C5D91A0B3}" srcOrd="0" destOrd="0" presId="urn:microsoft.com/office/officeart/2011/layout/HexagonRadial"/>
    <dgm:cxn modelId="{B630A5B8-072D-4FBB-81C9-E557A61473C8}" srcId="{DF43D2F4-00E5-4CDC-901D-B21404CD09A6}" destId="{70762030-8F88-404A-923B-4BFB49EC3FA2}" srcOrd="2" destOrd="0" parTransId="{4D50D744-1053-40E6-9ED5-030198FFE95A}" sibTransId="{C3F6E760-BEE3-454B-96B2-D22AAB1B4BB7}"/>
    <dgm:cxn modelId="{132904CB-E2C6-4245-8E71-AA3F13FBBCFC}" type="presOf" srcId="{61393722-2F1D-4DC6-8E73-BFC260FA90A9}" destId="{76B86A3E-A729-43A2-A194-B1407645CDA7}" srcOrd="0" destOrd="0" presId="urn:microsoft.com/office/officeart/2011/layout/HexagonRadial"/>
    <dgm:cxn modelId="{D085FFE4-BD00-4F4E-816F-5F833BA51BBE}" type="presOf" srcId="{A9AA90BA-9D72-4C43-9DF7-1BFB6FB447D8}" destId="{59E46FD4-F735-41E0-8E16-7F8D66B31AE4}" srcOrd="0" destOrd="0" presId="urn:microsoft.com/office/officeart/2011/layout/HexagonRadial"/>
    <dgm:cxn modelId="{6733938C-358E-4F3B-8A9A-1DFA1933336B}" type="presParOf" srcId="{A2C22835-E959-4257-B1D7-D04CC82F489E}" destId="{B4DDF0A8-207F-4F9E-BDD1-BDB9D0570FF4}" srcOrd="0" destOrd="0" presId="urn:microsoft.com/office/officeart/2011/layout/HexagonRadial"/>
    <dgm:cxn modelId="{EBA68177-024A-42BF-9387-5325FBBFBC12}" type="presParOf" srcId="{A2C22835-E959-4257-B1D7-D04CC82F489E}" destId="{887D2F1D-A30C-4BF2-AD68-66FCCF651804}" srcOrd="1" destOrd="0" presId="urn:microsoft.com/office/officeart/2011/layout/HexagonRadial"/>
    <dgm:cxn modelId="{4B965463-2070-4EAA-A93F-3438BC002B83}" type="presParOf" srcId="{887D2F1D-A30C-4BF2-AD68-66FCCF651804}" destId="{634C3D22-78C0-4ADA-9A1A-18EA0F322A88}" srcOrd="0" destOrd="0" presId="urn:microsoft.com/office/officeart/2011/layout/HexagonRadial"/>
    <dgm:cxn modelId="{E5328EB3-9085-4375-A8F8-C61274AD35DA}" type="presParOf" srcId="{A2C22835-E959-4257-B1D7-D04CC82F489E}" destId="{59E46FD4-F735-41E0-8E16-7F8D66B31AE4}" srcOrd="2" destOrd="0" presId="urn:microsoft.com/office/officeart/2011/layout/HexagonRadial"/>
    <dgm:cxn modelId="{F7E98107-0A61-4150-8ADA-263D720E27AA}" type="presParOf" srcId="{A2C22835-E959-4257-B1D7-D04CC82F489E}" destId="{EB29E154-88C5-472F-A37F-702AF80D923B}" srcOrd="3" destOrd="0" presId="urn:microsoft.com/office/officeart/2011/layout/HexagonRadial"/>
    <dgm:cxn modelId="{747768F4-56B5-414E-964D-B26F4799439B}" type="presParOf" srcId="{EB29E154-88C5-472F-A37F-702AF80D923B}" destId="{EC615E85-0620-4E97-A437-A49A22916F7A}" srcOrd="0" destOrd="0" presId="urn:microsoft.com/office/officeart/2011/layout/HexagonRadial"/>
    <dgm:cxn modelId="{CCD7E8D2-0AEF-4A0A-9741-6E677D95B204}" type="presParOf" srcId="{A2C22835-E959-4257-B1D7-D04CC82F489E}" destId="{3934E4AD-8CEE-4B5B-B975-D3FD51F73FDD}" srcOrd="4" destOrd="0" presId="urn:microsoft.com/office/officeart/2011/layout/HexagonRadial"/>
    <dgm:cxn modelId="{49C37CE9-490E-4480-B4A7-468201606CAC}" type="presParOf" srcId="{A2C22835-E959-4257-B1D7-D04CC82F489E}" destId="{7D1423C8-C830-4F11-B60C-B90B685574AC}" srcOrd="5" destOrd="0" presId="urn:microsoft.com/office/officeart/2011/layout/HexagonRadial"/>
    <dgm:cxn modelId="{8198038D-0259-41C1-9E75-C9A2EDB76321}" type="presParOf" srcId="{7D1423C8-C830-4F11-B60C-B90B685574AC}" destId="{4B986A83-E5F7-414B-AF40-C7EDB265B5C9}" srcOrd="0" destOrd="0" presId="urn:microsoft.com/office/officeart/2011/layout/HexagonRadial"/>
    <dgm:cxn modelId="{8DB6C42C-178B-4EEA-B826-53621FAFF49F}" type="presParOf" srcId="{A2C22835-E959-4257-B1D7-D04CC82F489E}" destId="{EAF68C7E-B9CB-4DD8-B95B-92C2999033A4}" srcOrd="6" destOrd="0" presId="urn:microsoft.com/office/officeart/2011/layout/HexagonRadial"/>
    <dgm:cxn modelId="{32D6B7A3-D5E8-4A80-89E4-00335B996F93}" type="presParOf" srcId="{A2C22835-E959-4257-B1D7-D04CC82F489E}" destId="{B1CF5025-820D-46B8-8987-22AC6D3FA2FD}" srcOrd="7" destOrd="0" presId="urn:microsoft.com/office/officeart/2011/layout/HexagonRadial"/>
    <dgm:cxn modelId="{0E91FD69-DD5B-48C6-AD21-BF3AFEE2132E}" type="presParOf" srcId="{B1CF5025-820D-46B8-8987-22AC6D3FA2FD}" destId="{C044C455-FCF5-4E15-ACC6-281F2880FB88}" srcOrd="0" destOrd="0" presId="urn:microsoft.com/office/officeart/2011/layout/HexagonRadial"/>
    <dgm:cxn modelId="{C058098F-75D7-4B7A-801F-660FE4923905}" type="presParOf" srcId="{A2C22835-E959-4257-B1D7-D04CC82F489E}" destId="{76B86A3E-A729-43A2-A194-B1407645CDA7}" srcOrd="8" destOrd="0" presId="urn:microsoft.com/office/officeart/2011/layout/HexagonRadial"/>
    <dgm:cxn modelId="{882784A3-5CA6-447B-9D41-961F9CFE4FAD}" type="presParOf" srcId="{A2C22835-E959-4257-B1D7-D04CC82F489E}" destId="{348396EE-A7D9-47CB-867E-61C7623C68F0}" srcOrd="9" destOrd="0" presId="urn:microsoft.com/office/officeart/2011/layout/HexagonRadial"/>
    <dgm:cxn modelId="{A755E39F-E14F-41FA-8C31-2F2B981E4D2F}" type="presParOf" srcId="{348396EE-A7D9-47CB-867E-61C7623C68F0}" destId="{4A1B5C82-115E-4B8C-9422-C7D592D9C607}" srcOrd="0" destOrd="0" presId="urn:microsoft.com/office/officeart/2011/layout/HexagonRadial"/>
    <dgm:cxn modelId="{D1B7C755-63EE-4AD5-B8ED-7B4AC5988747}" type="presParOf" srcId="{A2C22835-E959-4257-B1D7-D04CC82F489E}" destId="{98CF4F42-1404-48D9-B5AF-F973BC6FF8E9}" srcOrd="10" destOrd="0" presId="urn:microsoft.com/office/officeart/2011/layout/HexagonRadial"/>
    <dgm:cxn modelId="{37E709FD-3137-477D-B393-ADE1363537E8}" type="presParOf" srcId="{A2C22835-E959-4257-B1D7-D04CC82F489E}" destId="{22B4645B-B0D3-46FF-9AFA-E92A286A4602}" srcOrd="11" destOrd="0" presId="urn:microsoft.com/office/officeart/2011/layout/HexagonRadial"/>
    <dgm:cxn modelId="{D4DA3565-F7A6-4042-9D71-778A07EDE8EE}" type="presParOf" srcId="{22B4645B-B0D3-46FF-9AFA-E92A286A4602}" destId="{B0BB5758-A0A8-4574-8CA9-C577397E603F}" srcOrd="0" destOrd="0" presId="urn:microsoft.com/office/officeart/2011/layout/HexagonRadial"/>
    <dgm:cxn modelId="{5693D4AF-FFCF-4B68-9A81-2697F9FA5922}" type="presParOf" srcId="{A2C22835-E959-4257-B1D7-D04CC82F489E}" destId="{5211315D-AD76-4F21-B290-078C5D91A0B3}" srcOrd="12" destOrd="0" presId="urn:microsoft.com/office/officeart/2011/layout/HexagonRadial"/>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1EF043-52BA-4ED5-B438-3CFC0313EA85}" type="doc">
      <dgm:prSet loTypeId="urn:microsoft.com/office/officeart/2005/8/layout/radial6" loCatId="relationship" qsTypeId="urn:microsoft.com/office/officeart/2005/8/quickstyle/simple3" qsCatId="simple" csTypeId="urn:microsoft.com/office/officeart/2005/8/colors/colorful1" csCatId="colorful" phldr="1"/>
      <dgm:spPr/>
      <dgm:t>
        <a:bodyPr/>
        <a:lstStyle/>
        <a:p>
          <a:endParaRPr lang="en-GB"/>
        </a:p>
      </dgm:t>
    </dgm:pt>
    <dgm:pt modelId="{74EC7E80-41C6-4446-906E-3C53C6D553A5}">
      <dgm:prSet phldrT="[Text]"/>
      <dgm:spPr/>
      <dgm:t>
        <a:bodyPr/>
        <a:lstStyle/>
        <a:p>
          <a:r>
            <a:rPr lang="en-GB" dirty="0"/>
            <a:t>ADIDAS SWOT ANALYSIS</a:t>
          </a:r>
        </a:p>
      </dgm:t>
    </dgm:pt>
    <dgm:pt modelId="{9E7EBEC6-6E3B-47D4-9CE8-CAB7625FF48D}" type="parTrans" cxnId="{3F0ADB63-9E19-44DC-B223-3BF77DE17A03}">
      <dgm:prSet/>
      <dgm:spPr/>
      <dgm:t>
        <a:bodyPr/>
        <a:lstStyle/>
        <a:p>
          <a:endParaRPr lang="en-GB"/>
        </a:p>
      </dgm:t>
    </dgm:pt>
    <dgm:pt modelId="{23E7ADFB-33DF-41E7-B51A-FE2531D5B30F}" type="sibTrans" cxnId="{3F0ADB63-9E19-44DC-B223-3BF77DE17A03}">
      <dgm:prSet/>
      <dgm:spPr/>
      <dgm:t>
        <a:bodyPr/>
        <a:lstStyle/>
        <a:p>
          <a:endParaRPr lang="en-GB"/>
        </a:p>
      </dgm:t>
    </dgm:pt>
    <dgm:pt modelId="{E7351056-394B-4F89-BCAB-FC8B10F515FC}">
      <dgm:prSet phldrT="[Text]"/>
      <dgm:spPr/>
      <dgm:t>
        <a:bodyPr/>
        <a:lstStyle/>
        <a:p>
          <a:r>
            <a:rPr lang="en-GB" dirty="0"/>
            <a:t>STRENGHTHS Finance, Innovation, Strong market presence</a:t>
          </a:r>
        </a:p>
      </dgm:t>
    </dgm:pt>
    <dgm:pt modelId="{C9404DD8-2B16-4170-B50D-4E91511AB23E}" type="parTrans" cxnId="{9378CA71-F95E-4419-962C-22F9E40B3C6D}">
      <dgm:prSet/>
      <dgm:spPr/>
      <dgm:t>
        <a:bodyPr/>
        <a:lstStyle/>
        <a:p>
          <a:endParaRPr lang="en-GB"/>
        </a:p>
      </dgm:t>
    </dgm:pt>
    <dgm:pt modelId="{FACA2CC6-AA3B-4FB6-A5C8-F4D53FDDACB8}" type="sibTrans" cxnId="{9378CA71-F95E-4419-962C-22F9E40B3C6D}">
      <dgm:prSet/>
      <dgm:spPr/>
      <dgm:t>
        <a:bodyPr/>
        <a:lstStyle/>
        <a:p>
          <a:endParaRPr lang="en-GB"/>
        </a:p>
      </dgm:t>
    </dgm:pt>
    <dgm:pt modelId="{6B4BD4F8-7A88-45D2-9304-3765C5BF7D62}">
      <dgm:prSet phldrT="[Text]"/>
      <dgm:spPr/>
      <dgm:t>
        <a:bodyPr/>
        <a:lstStyle/>
        <a:p>
          <a:r>
            <a:rPr lang="en-GB" dirty="0"/>
            <a:t>WEAKNESSES Foreign exchange risk, Competitors, Limited finances</a:t>
          </a:r>
        </a:p>
      </dgm:t>
    </dgm:pt>
    <dgm:pt modelId="{B713D8FF-4D77-49CB-B965-82FDAB02A2D0}" type="parTrans" cxnId="{D1063B90-6F89-44A5-8B76-116EFBED0476}">
      <dgm:prSet/>
      <dgm:spPr/>
      <dgm:t>
        <a:bodyPr/>
        <a:lstStyle/>
        <a:p>
          <a:endParaRPr lang="en-GB"/>
        </a:p>
      </dgm:t>
    </dgm:pt>
    <dgm:pt modelId="{80703D31-C2D2-4468-8F70-A68A621B9EA1}" type="sibTrans" cxnId="{D1063B90-6F89-44A5-8B76-116EFBED0476}">
      <dgm:prSet/>
      <dgm:spPr/>
      <dgm:t>
        <a:bodyPr/>
        <a:lstStyle/>
        <a:p>
          <a:endParaRPr lang="en-GB"/>
        </a:p>
      </dgm:t>
    </dgm:pt>
    <dgm:pt modelId="{AC61E327-926F-4F87-855B-8E54F6E76F10}">
      <dgm:prSet phldrT="[Text]"/>
      <dgm:spPr/>
      <dgm:t>
        <a:bodyPr/>
        <a:lstStyle/>
        <a:p>
          <a:r>
            <a:rPr lang="en-GB" dirty="0"/>
            <a:t>OPPORTUNITIES Rise in fitness, Growth opportunities, E-Commerce</a:t>
          </a:r>
        </a:p>
      </dgm:t>
    </dgm:pt>
    <dgm:pt modelId="{52577CC9-229C-444E-AE40-068800DBF890}" type="parTrans" cxnId="{A5047450-CCBD-4FE6-86BB-3D1F8A8AAD6E}">
      <dgm:prSet/>
      <dgm:spPr/>
      <dgm:t>
        <a:bodyPr/>
        <a:lstStyle/>
        <a:p>
          <a:endParaRPr lang="en-GB"/>
        </a:p>
      </dgm:t>
    </dgm:pt>
    <dgm:pt modelId="{D69DB737-545B-487A-A6C7-2E3D12F39BBB}" type="sibTrans" cxnId="{A5047450-CCBD-4FE6-86BB-3D1F8A8AAD6E}">
      <dgm:prSet/>
      <dgm:spPr/>
      <dgm:t>
        <a:bodyPr/>
        <a:lstStyle/>
        <a:p>
          <a:endParaRPr lang="en-GB"/>
        </a:p>
      </dgm:t>
    </dgm:pt>
    <dgm:pt modelId="{8D346C3A-5F23-4C60-9F90-DF86E5BC30AD}">
      <dgm:prSet phldrT="[Text]"/>
      <dgm:spPr/>
      <dgm:t>
        <a:bodyPr/>
        <a:lstStyle/>
        <a:p>
          <a:r>
            <a:rPr lang="en-GB" dirty="0"/>
            <a:t>THREATS Highly dependant on sports segment, Intense competition</a:t>
          </a:r>
        </a:p>
      </dgm:t>
    </dgm:pt>
    <dgm:pt modelId="{00C758E4-3109-402D-A159-CB2C7427FCE9}" type="parTrans" cxnId="{9315997D-8360-490E-A018-E26847972DA5}">
      <dgm:prSet/>
      <dgm:spPr/>
      <dgm:t>
        <a:bodyPr/>
        <a:lstStyle/>
        <a:p>
          <a:endParaRPr lang="en-GB"/>
        </a:p>
      </dgm:t>
    </dgm:pt>
    <dgm:pt modelId="{5A47E0F2-6B61-4A20-9432-85065F6FB440}" type="sibTrans" cxnId="{9315997D-8360-490E-A018-E26847972DA5}">
      <dgm:prSet/>
      <dgm:spPr/>
      <dgm:t>
        <a:bodyPr/>
        <a:lstStyle/>
        <a:p>
          <a:endParaRPr lang="en-GB"/>
        </a:p>
      </dgm:t>
    </dgm:pt>
    <dgm:pt modelId="{FBDEC05B-2376-4875-A6B1-665695C39F8C}" type="pres">
      <dgm:prSet presAssocID="{FF1EF043-52BA-4ED5-B438-3CFC0313EA85}" presName="Name0" presStyleCnt="0">
        <dgm:presLayoutVars>
          <dgm:chMax val="1"/>
          <dgm:dir/>
          <dgm:animLvl val="ctr"/>
          <dgm:resizeHandles val="exact"/>
        </dgm:presLayoutVars>
      </dgm:prSet>
      <dgm:spPr/>
    </dgm:pt>
    <dgm:pt modelId="{1F41D50D-8EA8-46C8-BDEF-7270E2A0E681}" type="pres">
      <dgm:prSet presAssocID="{74EC7E80-41C6-4446-906E-3C53C6D553A5}" presName="centerShape" presStyleLbl="node0" presStyleIdx="0" presStyleCnt="1"/>
      <dgm:spPr/>
    </dgm:pt>
    <dgm:pt modelId="{AD080609-E2CB-47D0-BE2D-30EBC20959EF}" type="pres">
      <dgm:prSet presAssocID="{E7351056-394B-4F89-BCAB-FC8B10F515FC}" presName="node" presStyleLbl="node1" presStyleIdx="0" presStyleCnt="4">
        <dgm:presLayoutVars>
          <dgm:bulletEnabled val="1"/>
        </dgm:presLayoutVars>
      </dgm:prSet>
      <dgm:spPr/>
    </dgm:pt>
    <dgm:pt modelId="{38138477-1727-4F7C-9618-C1A7FB105AD7}" type="pres">
      <dgm:prSet presAssocID="{E7351056-394B-4F89-BCAB-FC8B10F515FC}" presName="dummy" presStyleCnt="0"/>
      <dgm:spPr/>
    </dgm:pt>
    <dgm:pt modelId="{D06A0159-2DB2-4C76-B9B8-D7B4A96D3B1D}" type="pres">
      <dgm:prSet presAssocID="{FACA2CC6-AA3B-4FB6-A5C8-F4D53FDDACB8}" presName="sibTrans" presStyleLbl="sibTrans2D1" presStyleIdx="0" presStyleCnt="4"/>
      <dgm:spPr/>
    </dgm:pt>
    <dgm:pt modelId="{3DCEF904-C4B6-4BAE-9D9A-ABA808E7E92A}" type="pres">
      <dgm:prSet presAssocID="{6B4BD4F8-7A88-45D2-9304-3765C5BF7D62}" presName="node" presStyleLbl="node1" presStyleIdx="1" presStyleCnt="4">
        <dgm:presLayoutVars>
          <dgm:bulletEnabled val="1"/>
        </dgm:presLayoutVars>
      </dgm:prSet>
      <dgm:spPr/>
    </dgm:pt>
    <dgm:pt modelId="{FD69CF7F-C035-4BD2-BAC0-4A8B41DC9529}" type="pres">
      <dgm:prSet presAssocID="{6B4BD4F8-7A88-45D2-9304-3765C5BF7D62}" presName="dummy" presStyleCnt="0"/>
      <dgm:spPr/>
    </dgm:pt>
    <dgm:pt modelId="{D6A3555B-A655-4110-8C3B-933967EFBE8A}" type="pres">
      <dgm:prSet presAssocID="{80703D31-C2D2-4468-8F70-A68A621B9EA1}" presName="sibTrans" presStyleLbl="sibTrans2D1" presStyleIdx="1" presStyleCnt="4"/>
      <dgm:spPr/>
    </dgm:pt>
    <dgm:pt modelId="{FE819088-4CD2-4DBA-9509-D31A15A65B1B}" type="pres">
      <dgm:prSet presAssocID="{AC61E327-926F-4F87-855B-8E54F6E76F10}" presName="node" presStyleLbl="node1" presStyleIdx="2" presStyleCnt="4">
        <dgm:presLayoutVars>
          <dgm:bulletEnabled val="1"/>
        </dgm:presLayoutVars>
      </dgm:prSet>
      <dgm:spPr/>
    </dgm:pt>
    <dgm:pt modelId="{F85C441D-050F-4231-87EB-8A7DEB0C480A}" type="pres">
      <dgm:prSet presAssocID="{AC61E327-926F-4F87-855B-8E54F6E76F10}" presName="dummy" presStyleCnt="0"/>
      <dgm:spPr/>
    </dgm:pt>
    <dgm:pt modelId="{82FBB0A9-E2E0-455D-890E-A7B64C72131E}" type="pres">
      <dgm:prSet presAssocID="{D69DB737-545B-487A-A6C7-2E3D12F39BBB}" presName="sibTrans" presStyleLbl="sibTrans2D1" presStyleIdx="2" presStyleCnt="4"/>
      <dgm:spPr/>
    </dgm:pt>
    <dgm:pt modelId="{9B948FBB-B64B-4954-BB6D-D101B72CDD7A}" type="pres">
      <dgm:prSet presAssocID="{8D346C3A-5F23-4C60-9F90-DF86E5BC30AD}" presName="node" presStyleLbl="node1" presStyleIdx="3" presStyleCnt="4">
        <dgm:presLayoutVars>
          <dgm:bulletEnabled val="1"/>
        </dgm:presLayoutVars>
      </dgm:prSet>
      <dgm:spPr/>
    </dgm:pt>
    <dgm:pt modelId="{3B0885FB-E5C8-4CB6-83C9-12E82C7DA171}" type="pres">
      <dgm:prSet presAssocID="{8D346C3A-5F23-4C60-9F90-DF86E5BC30AD}" presName="dummy" presStyleCnt="0"/>
      <dgm:spPr/>
    </dgm:pt>
    <dgm:pt modelId="{06C801ED-677A-4E40-8EAA-B406946BF1F0}" type="pres">
      <dgm:prSet presAssocID="{5A47E0F2-6B61-4A20-9432-85065F6FB440}" presName="sibTrans" presStyleLbl="sibTrans2D1" presStyleIdx="3" presStyleCnt="4"/>
      <dgm:spPr/>
    </dgm:pt>
  </dgm:ptLst>
  <dgm:cxnLst>
    <dgm:cxn modelId="{82BBDB2A-DCA7-42AA-A65C-69629DFBE02B}" type="presOf" srcId="{FACA2CC6-AA3B-4FB6-A5C8-F4D53FDDACB8}" destId="{D06A0159-2DB2-4C76-B9B8-D7B4A96D3B1D}" srcOrd="0" destOrd="0" presId="urn:microsoft.com/office/officeart/2005/8/layout/radial6"/>
    <dgm:cxn modelId="{C5085132-31A4-44A5-8C39-D2D006207A3F}" type="presOf" srcId="{6B4BD4F8-7A88-45D2-9304-3765C5BF7D62}" destId="{3DCEF904-C4B6-4BAE-9D9A-ABA808E7E92A}" srcOrd="0" destOrd="0" presId="urn:microsoft.com/office/officeart/2005/8/layout/radial6"/>
    <dgm:cxn modelId="{3F0ADB63-9E19-44DC-B223-3BF77DE17A03}" srcId="{FF1EF043-52BA-4ED5-B438-3CFC0313EA85}" destId="{74EC7E80-41C6-4446-906E-3C53C6D553A5}" srcOrd="0" destOrd="0" parTransId="{9E7EBEC6-6E3B-47D4-9CE8-CAB7625FF48D}" sibTransId="{23E7ADFB-33DF-41E7-B51A-FE2531D5B30F}"/>
    <dgm:cxn modelId="{F5D7C76E-D437-46B3-8C29-E3273892640B}" type="presOf" srcId="{D69DB737-545B-487A-A6C7-2E3D12F39BBB}" destId="{82FBB0A9-E2E0-455D-890E-A7B64C72131E}" srcOrd="0" destOrd="0" presId="urn:microsoft.com/office/officeart/2005/8/layout/radial6"/>
    <dgm:cxn modelId="{A5047450-CCBD-4FE6-86BB-3D1F8A8AAD6E}" srcId="{74EC7E80-41C6-4446-906E-3C53C6D553A5}" destId="{AC61E327-926F-4F87-855B-8E54F6E76F10}" srcOrd="2" destOrd="0" parTransId="{52577CC9-229C-444E-AE40-068800DBF890}" sibTransId="{D69DB737-545B-487A-A6C7-2E3D12F39BBB}"/>
    <dgm:cxn modelId="{9378CA71-F95E-4419-962C-22F9E40B3C6D}" srcId="{74EC7E80-41C6-4446-906E-3C53C6D553A5}" destId="{E7351056-394B-4F89-BCAB-FC8B10F515FC}" srcOrd="0" destOrd="0" parTransId="{C9404DD8-2B16-4170-B50D-4E91511AB23E}" sibTransId="{FACA2CC6-AA3B-4FB6-A5C8-F4D53FDDACB8}"/>
    <dgm:cxn modelId="{843E7457-84D6-4DD7-8BA7-6C0CA12A78F3}" type="presOf" srcId="{5A47E0F2-6B61-4A20-9432-85065F6FB440}" destId="{06C801ED-677A-4E40-8EAA-B406946BF1F0}" srcOrd="0" destOrd="0" presId="urn:microsoft.com/office/officeart/2005/8/layout/radial6"/>
    <dgm:cxn modelId="{194B875A-9B62-4E1F-9321-7FF312D2AE66}" type="presOf" srcId="{E7351056-394B-4F89-BCAB-FC8B10F515FC}" destId="{AD080609-E2CB-47D0-BE2D-30EBC20959EF}" srcOrd="0" destOrd="0" presId="urn:microsoft.com/office/officeart/2005/8/layout/radial6"/>
    <dgm:cxn modelId="{9315997D-8360-490E-A018-E26847972DA5}" srcId="{74EC7E80-41C6-4446-906E-3C53C6D553A5}" destId="{8D346C3A-5F23-4C60-9F90-DF86E5BC30AD}" srcOrd="3" destOrd="0" parTransId="{00C758E4-3109-402D-A159-CB2C7427FCE9}" sibTransId="{5A47E0F2-6B61-4A20-9432-85065F6FB440}"/>
    <dgm:cxn modelId="{D1063B90-6F89-44A5-8B76-116EFBED0476}" srcId="{74EC7E80-41C6-4446-906E-3C53C6D553A5}" destId="{6B4BD4F8-7A88-45D2-9304-3765C5BF7D62}" srcOrd="1" destOrd="0" parTransId="{B713D8FF-4D77-49CB-B965-82FDAB02A2D0}" sibTransId="{80703D31-C2D2-4468-8F70-A68A621B9EA1}"/>
    <dgm:cxn modelId="{82ACAAC4-2651-4A44-AEEA-A8EFC5600E49}" type="presOf" srcId="{8D346C3A-5F23-4C60-9F90-DF86E5BC30AD}" destId="{9B948FBB-B64B-4954-BB6D-D101B72CDD7A}" srcOrd="0" destOrd="0" presId="urn:microsoft.com/office/officeart/2005/8/layout/radial6"/>
    <dgm:cxn modelId="{AC9BFFCB-290C-4A47-BD45-F20E44D00CA0}" type="presOf" srcId="{74EC7E80-41C6-4446-906E-3C53C6D553A5}" destId="{1F41D50D-8EA8-46C8-BDEF-7270E2A0E681}" srcOrd="0" destOrd="0" presId="urn:microsoft.com/office/officeart/2005/8/layout/radial6"/>
    <dgm:cxn modelId="{A8B700CD-BFB1-49DF-A1F7-D50A3F2335B8}" type="presOf" srcId="{80703D31-C2D2-4468-8F70-A68A621B9EA1}" destId="{D6A3555B-A655-4110-8C3B-933967EFBE8A}" srcOrd="0" destOrd="0" presId="urn:microsoft.com/office/officeart/2005/8/layout/radial6"/>
    <dgm:cxn modelId="{D1C8D6D2-0C70-4AD3-AFAF-16713983DEE5}" type="presOf" srcId="{AC61E327-926F-4F87-855B-8E54F6E76F10}" destId="{FE819088-4CD2-4DBA-9509-D31A15A65B1B}" srcOrd="0" destOrd="0" presId="urn:microsoft.com/office/officeart/2005/8/layout/radial6"/>
    <dgm:cxn modelId="{CECEFDF8-7124-45AA-B523-66C1F978F793}" type="presOf" srcId="{FF1EF043-52BA-4ED5-B438-3CFC0313EA85}" destId="{FBDEC05B-2376-4875-A6B1-665695C39F8C}" srcOrd="0" destOrd="0" presId="urn:microsoft.com/office/officeart/2005/8/layout/radial6"/>
    <dgm:cxn modelId="{850D04F6-9618-4D15-85D7-8DE028C10817}" type="presParOf" srcId="{FBDEC05B-2376-4875-A6B1-665695C39F8C}" destId="{1F41D50D-8EA8-46C8-BDEF-7270E2A0E681}" srcOrd="0" destOrd="0" presId="urn:microsoft.com/office/officeart/2005/8/layout/radial6"/>
    <dgm:cxn modelId="{05070C88-9EDF-4324-BDF1-C0E18C682375}" type="presParOf" srcId="{FBDEC05B-2376-4875-A6B1-665695C39F8C}" destId="{AD080609-E2CB-47D0-BE2D-30EBC20959EF}" srcOrd="1" destOrd="0" presId="urn:microsoft.com/office/officeart/2005/8/layout/radial6"/>
    <dgm:cxn modelId="{CA5A8B48-6C12-41EF-9BDA-6D5970C71CCD}" type="presParOf" srcId="{FBDEC05B-2376-4875-A6B1-665695C39F8C}" destId="{38138477-1727-4F7C-9618-C1A7FB105AD7}" srcOrd="2" destOrd="0" presId="urn:microsoft.com/office/officeart/2005/8/layout/radial6"/>
    <dgm:cxn modelId="{54FA12FE-77FB-4101-8FDB-4996391A9629}" type="presParOf" srcId="{FBDEC05B-2376-4875-A6B1-665695C39F8C}" destId="{D06A0159-2DB2-4C76-B9B8-D7B4A96D3B1D}" srcOrd="3" destOrd="0" presId="urn:microsoft.com/office/officeart/2005/8/layout/radial6"/>
    <dgm:cxn modelId="{1A4FE186-36A2-4FCE-908F-0BBB5DBBB383}" type="presParOf" srcId="{FBDEC05B-2376-4875-A6B1-665695C39F8C}" destId="{3DCEF904-C4B6-4BAE-9D9A-ABA808E7E92A}" srcOrd="4" destOrd="0" presId="urn:microsoft.com/office/officeart/2005/8/layout/radial6"/>
    <dgm:cxn modelId="{48CAAC8F-A090-4D77-92F1-5F86EAEAC27D}" type="presParOf" srcId="{FBDEC05B-2376-4875-A6B1-665695C39F8C}" destId="{FD69CF7F-C035-4BD2-BAC0-4A8B41DC9529}" srcOrd="5" destOrd="0" presId="urn:microsoft.com/office/officeart/2005/8/layout/radial6"/>
    <dgm:cxn modelId="{5E47B153-4FDA-48B6-BBC9-5B271A055C8B}" type="presParOf" srcId="{FBDEC05B-2376-4875-A6B1-665695C39F8C}" destId="{D6A3555B-A655-4110-8C3B-933967EFBE8A}" srcOrd="6" destOrd="0" presId="urn:microsoft.com/office/officeart/2005/8/layout/radial6"/>
    <dgm:cxn modelId="{3B92A85E-543B-4E16-9884-E52314737E27}" type="presParOf" srcId="{FBDEC05B-2376-4875-A6B1-665695C39F8C}" destId="{FE819088-4CD2-4DBA-9509-D31A15A65B1B}" srcOrd="7" destOrd="0" presId="urn:microsoft.com/office/officeart/2005/8/layout/radial6"/>
    <dgm:cxn modelId="{A3FFB334-4F50-42A4-B019-93C80CD4CD0F}" type="presParOf" srcId="{FBDEC05B-2376-4875-A6B1-665695C39F8C}" destId="{F85C441D-050F-4231-87EB-8A7DEB0C480A}" srcOrd="8" destOrd="0" presId="urn:microsoft.com/office/officeart/2005/8/layout/radial6"/>
    <dgm:cxn modelId="{06077B7B-56DC-4C73-BECB-CD8E74B3BAE4}" type="presParOf" srcId="{FBDEC05B-2376-4875-A6B1-665695C39F8C}" destId="{82FBB0A9-E2E0-455D-890E-A7B64C72131E}" srcOrd="9" destOrd="0" presId="urn:microsoft.com/office/officeart/2005/8/layout/radial6"/>
    <dgm:cxn modelId="{C2B59F8B-800B-406B-AB4C-2DF5D25631B3}" type="presParOf" srcId="{FBDEC05B-2376-4875-A6B1-665695C39F8C}" destId="{9B948FBB-B64B-4954-BB6D-D101B72CDD7A}" srcOrd="10" destOrd="0" presId="urn:microsoft.com/office/officeart/2005/8/layout/radial6"/>
    <dgm:cxn modelId="{6581DE77-95A9-4E23-AC18-7A6E6D016DFB}" type="presParOf" srcId="{FBDEC05B-2376-4875-A6B1-665695C39F8C}" destId="{3B0885FB-E5C8-4CB6-83C9-12E82C7DA171}" srcOrd="11" destOrd="0" presId="urn:microsoft.com/office/officeart/2005/8/layout/radial6"/>
    <dgm:cxn modelId="{1AFA5106-A50B-4C9D-AD62-CFBC0DA106D2}" type="presParOf" srcId="{FBDEC05B-2376-4875-A6B1-665695C39F8C}" destId="{06C801ED-677A-4E40-8EAA-B406946BF1F0}" srcOrd="12"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1C9745-3BD1-4018-921B-F439586761A9}" type="doc">
      <dgm:prSet loTypeId="urn:microsoft.com/office/officeart/2005/8/layout/cycle4" loCatId="cycle" qsTypeId="urn:microsoft.com/office/officeart/2005/8/quickstyle/3d4" qsCatId="3D" csTypeId="urn:microsoft.com/office/officeart/2005/8/colors/colorful5" csCatId="colorful" phldr="1"/>
      <dgm:spPr/>
      <dgm:t>
        <a:bodyPr/>
        <a:lstStyle/>
        <a:p>
          <a:endParaRPr lang="en-GB"/>
        </a:p>
      </dgm:t>
    </dgm:pt>
    <dgm:pt modelId="{4354DC42-F083-4642-BEFA-91E40C14DA31}">
      <dgm:prSet phldrT="[Text]"/>
      <dgm:spPr/>
      <dgm:t>
        <a:bodyPr/>
        <a:lstStyle/>
        <a:p>
          <a:r>
            <a:rPr lang="en-GB" dirty="0"/>
            <a:t>CLASSICAL</a:t>
          </a:r>
        </a:p>
      </dgm:t>
    </dgm:pt>
    <dgm:pt modelId="{021A1466-B26E-453A-A995-32BC27AEF98F}" type="parTrans" cxnId="{AE643228-A597-41BC-8B7E-CE114732C7A0}">
      <dgm:prSet/>
      <dgm:spPr/>
      <dgm:t>
        <a:bodyPr/>
        <a:lstStyle/>
        <a:p>
          <a:endParaRPr lang="en-GB"/>
        </a:p>
      </dgm:t>
    </dgm:pt>
    <dgm:pt modelId="{6E0FBCF6-6EDF-4792-9BF9-9699C405C0B6}" type="sibTrans" cxnId="{AE643228-A597-41BC-8B7E-CE114732C7A0}">
      <dgm:prSet/>
      <dgm:spPr/>
      <dgm:t>
        <a:bodyPr/>
        <a:lstStyle/>
        <a:p>
          <a:endParaRPr lang="en-GB"/>
        </a:p>
      </dgm:t>
    </dgm:pt>
    <dgm:pt modelId="{E7264085-A13B-4A45-9E2C-5A4F86207FD9}">
      <dgm:prSet phldrT="[Text]"/>
      <dgm:spPr/>
      <dgm:t>
        <a:bodyPr/>
        <a:lstStyle/>
        <a:p>
          <a:r>
            <a:rPr lang="en-GB" dirty="0"/>
            <a:t>A FORMAL STRUCTURE</a:t>
          </a:r>
        </a:p>
      </dgm:t>
    </dgm:pt>
    <dgm:pt modelId="{C2270CBF-3F2B-494D-A672-5F4408DF2E9C}" type="parTrans" cxnId="{77724698-EF74-4CF0-9867-CB44751F70E1}">
      <dgm:prSet/>
      <dgm:spPr/>
      <dgm:t>
        <a:bodyPr/>
        <a:lstStyle/>
        <a:p>
          <a:endParaRPr lang="en-GB"/>
        </a:p>
      </dgm:t>
    </dgm:pt>
    <dgm:pt modelId="{8475B330-1488-4D4C-89DD-2F2763044E74}" type="sibTrans" cxnId="{77724698-EF74-4CF0-9867-CB44751F70E1}">
      <dgm:prSet/>
      <dgm:spPr/>
      <dgm:t>
        <a:bodyPr/>
        <a:lstStyle/>
        <a:p>
          <a:endParaRPr lang="en-GB"/>
        </a:p>
      </dgm:t>
    </dgm:pt>
    <dgm:pt modelId="{A85E779B-C20D-4C94-9283-897772E21E21}">
      <dgm:prSet phldrT="[Text]"/>
      <dgm:spPr/>
      <dgm:t>
        <a:bodyPr/>
        <a:lstStyle/>
        <a:p>
          <a:r>
            <a:rPr lang="en-GB" dirty="0"/>
            <a:t>HUMAN RELATIONS</a:t>
          </a:r>
        </a:p>
      </dgm:t>
    </dgm:pt>
    <dgm:pt modelId="{9F2E1877-E03D-4354-8BB8-4DE1A7197FD5}" type="parTrans" cxnId="{A1A4664A-1F4D-41B3-B028-DA3A0E603C02}">
      <dgm:prSet/>
      <dgm:spPr/>
      <dgm:t>
        <a:bodyPr/>
        <a:lstStyle/>
        <a:p>
          <a:endParaRPr lang="en-GB"/>
        </a:p>
      </dgm:t>
    </dgm:pt>
    <dgm:pt modelId="{0ED329A5-DDEA-4074-BF33-C3E8F54F078B}" type="sibTrans" cxnId="{A1A4664A-1F4D-41B3-B028-DA3A0E603C02}">
      <dgm:prSet/>
      <dgm:spPr/>
      <dgm:t>
        <a:bodyPr/>
        <a:lstStyle/>
        <a:p>
          <a:endParaRPr lang="en-GB"/>
        </a:p>
      </dgm:t>
    </dgm:pt>
    <dgm:pt modelId="{95EF4FC1-2CE4-468A-A3B7-613415B1196C}">
      <dgm:prSet phldrT="[Text]"/>
      <dgm:spPr/>
      <dgm:t>
        <a:bodyPr/>
        <a:lstStyle/>
        <a:p>
          <a:r>
            <a:rPr lang="en-GB" dirty="0"/>
            <a:t>GROUPS AND LEADERSHIP</a:t>
          </a:r>
        </a:p>
      </dgm:t>
    </dgm:pt>
    <dgm:pt modelId="{7DAE1675-905E-4919-98A3-9BD67C9B9CEF}" type="parTrans" cxnId="{019B1CEC-D7B7-48C4-8DA2-D0C72A6BDF95}">
      <dgm:prSet/>
      <dgm:spPr/>
      <dgm:t>
        <a:bodyPr/>
        <a:lstStyle/>
        <a:p>
          <a:endParaRPr lang="en-GB"/>
        </a:p>
      </dgm:t>
    </dgm:pt>
    <dgm:pt modelId="{BB56D0B8-67E4-4410-BF9C-7683A2E11197}" type="sibTrans" cxnId="{019B1CEC-D7B7-48C4-8DA2-D0C72A6BDF95}">
      <dgm:prSet/>
      <dgm:spPr/>
      <dgm:t>
        <a:bodyPr/>
        <a:lstStyle/>
        <a:p>
          <a:endParaRPr lang="en-GB"/>
        </a:p>
      </dgm:t>
    </dgm:pt>
    <dgm:pt modelId="{CFFF8397-1279-44CB-8CFE-9A35701EA8EF}">
      <dgm:prSet phldrT="[Text]"/>
      <dgm:spPr/>
      <dgm:t>
        <a:bodyPr/>
        <a:lstStyle/>
        <a:p>
          <a:r>
            <a:rPr lang="en-GB" dirty="0"/>
            <a:t>CONTINGENCY</a:t>
          </a:r>
        </a:p>
      </dgm:t>
    </dgm:pt>
    <dgm:pt modelId="{58F1F4F0-C88A-4E44-9140-7859BBA5677F}" type="parTrans" cxnId="{0A2EF4CE-10C9-45D0-AE52-1B283AE72641}">
      <dgm:prSet/>
      <dgm:spPr/>
      <dgm:t>
        <a:bodyPr/>
        <a:lstStyle/>
        <a:p>
          <a:endParaRPr lang="en-GB"/>
        </a:p>
      </dgm:t>
    </dgm:pt>
    <dgm:pt modelId="{53C717F9-9529-48A8-A1E6-5E6E5D8A968A}" type="sibTrans" cxnId="{0A2EF4CE-10C9-45D0-AE52-1B283AE72641}">
      <dgm:prSet/>
      <dgm:spPr/>
      <dgm:t>
        <a:bodyPr/>
        <a:lstStyle/>
        <a:p>
          <a:endParaRPr lang="en-GB"/>
        </a:p>
      </dgm:t>
    </dgm:pt>
    <dgm:pt modelId="{4FFAB589-BA55-43C6-B959-DE9CE07A331C}">
      <dgm:prSet phldrT="[Text]"/>
      <dgm:spPr/>
      <dgm:t>
        <a:bodyPr/>
        <a:lstStyle/>
        <a:p>
          <a:r>
            <a:rPr lang="en-GB" dirty="0"/>
            <a:t>MERGE OF OTHER THEORIES</a:t>
          </a:r>
        </a:p>
      </dgm:t>
    </dgm:pt>
    <dgm:pt modelId="{2690F7F3-948C-490A-9B51-D2CBBC34786A}" type="parTrans" cxnId="{5C315FCB-0F90-4A24-A634-8AAE54EC6985}">
      <dgm:prSet/>
      <dgm:spPr/>
      <dgm:t>
        <a:bodyPr/>
        <a:lstStyle/>
        <a:p>
          <a:endParaRPr lang="en-GB"/>
        </a:p>
      </dgm:t>
    </dgm:pt>
    <dgm:pt modelId="{EF2CBCEC-70E4-4AD2-ABA2-AE932FDF71E9}" type="sibTrans" cxnId="{5C315FCB-0F90-4A24-A634-8AAE54EC6985}">
      <dgm:prSet/>
      <dgm:spPr/>
      <dgm:t>
        <a:bodyPr/>
        <a:lstStyle/>
        <a:p>
          <a:endParaRPr lang="en-GB"/>
        </a:p>
      </dgm:t>
    </dgm:pt>
    <dgm:pt modelId="{3681A95B-1665-4630-994E-F7F5EE0286B3}">
      <dgm:prSet phldrT="[Text]"/>
      <dgm:spPr/>
      <dgm:t>
        <a:bodyPr/>
        <a:lstStyle/>
        <a:p>
          <a:r>
            <a:rPr lang="en-GB" dirty="0"/>
            <a:t>SYSTEMS</a:t>
          </a:r>
        </a:p>
      </dgm:t>
    </dgm:pt>
    <dgm:pt modelId="{B682E2CB-9EFE-44D9-9871-A486A13CA352}" type="parTrans" cxnId="{7DC90D92-EA31-441B-A69A-A8843DC18177}">
      <dgm:prSet/>
      <dgm:spPr/>
      <dgm:t>
        <a:bodyPr/>
        <a:lstStyle/>
        <a:p>
          <a:endParaRPr lang="en-GB"/>
        </a:p>
      </dgm:t>
    </dgm:pt>
    <dgm:pt modelId="{B8944AB9-2143-47C7-A27C-CF4570116169}" type="sibTrans" cxnId="{7DC90D92-EA31-441B-A69A-A8843DC18177}">
      <dgm:prSet/>
      <dgm:spPr/>
      <dgm:t>
        <a:bodyPr/>
        <a:lstStyle/>
        <a:p>
          <a:endParaRPr lang="en-GB"/>
        </a:p>
      </dgm:t>
    </dgm:pt>
    <dgm:pt modelId="{2E3FB607-D515-4122-BDC1-6CAEDD023683}">
      <dgm:prSet phldrT="[Text]"/>
      <dgm:spPr/>
      <dgm:t>
        <a:bodyPr/>
        <a:lstStyle/>
        <a:p>
          <a:r>
            <a:rPr lang="en-GB" dirty="0"/>
            <a:t>A MIX OF HR AND CLASSICAL</a:t>
          </a:r>
        </a:p>
      </dgm:t>
    </dgm:pt>
    <dgm:pt modelId="{4C2F2A49-3B91-4DB9-8FF8-4C038612F9DE}" type="parTrans" cxnId="{3810AE00-B550-4158-8DB9-020D41157353}">
      <dgm:prSet/>
      <dgm:spPr/>
      <dgm:t>
        <a:bodyPr/>
        <a:lstStyle/>
        <a:p>
          <a:endParaRPr lang="en-GB"/>
        </a:p>
      </dgm:t>
    </dgm:pt>
    <dgm:pt modelId="{5616515D-1068-4DCD-B177-F4AF989B45B6}" type="sibTrans" cxnId="{3810AE00-B550-4158-8DB9-020D41157353}">
      <dgm:prSet/>
      <dgm:spPr/>
      <dgm:t>
        <a:bodyPr/>
        <a:lstStyle/>
        <a:p>
          <a:endParaRPr lang="en-GB"/>
        </a:p>
      </dgm:t>
    </dgm:pt>
    <dgm:pt modelId="{AFA75F62-78D6-4D2B-BD96-0E4E79CA3297}">
      <dgm:prSet phldrT="[Text]"/>
      <dgm:spPr/>
      <dgm:t>
        <a:bodyPr/>
        <a:lstStyle/>
        <a:p>
          <a:endParaRPr lang="en-GB" dirty="0"/>
        </a:p>
      </dgm:t>
    </dgm:pt>
    <dgm:pt modelId="{FA2BCF76-57B4-4969-81BF-F77B5EB0837E}" type="parTrans" cxnId="{654AC537-C190-4B87-ACDD-D8F713A473B2}">
      <dgm:prSet/>
      <dgm:spPr/>
      <dgm:t>
        <a:bodyPr/>
        <a:lstStyle/>
        <a:p>
          <a:endParaRPr lang="en-GB"/>
        </a:p>
      </dgm:t>
    </dgm:pt>
    <dgm:pt modelId="{CAFAB1B9-C348-4883-B093-DC26EE25B697}" type="sibTrans" cxnId="{654AC537-C190-4B87-ACDD-D8F713A473B2}">
      <dgm:prSet/>
      <dgm:spPr/>
      <dgm:t>
        <a:bodyPr/>
        <a:lstStyle/>
        <a:p>
          <a:endParaRPr lang="en-GB"/>
        </a:p>
      </dgm:t>
    </dgm:pt>
    <dgm:pt modelId="{9D38591F-EBB7-408C-AA7B-6BDD0BAA9370}">
      <dgm:prSet phldrT="[Text]"/>
      <dgm:spPr/>
      <dgm:t>
        <a:bodyPr/>
        <a:lstStyle/>
        <a:p>
          <a:r>
            <a:rPr lang="en-GB" dirty="0"/>
            <a:t>PEOPLES BEHAVIOUR</a:t>
          </a:r>
        </a:p>
      </dgm:t>
    </dgm:pt>
    <dgm:pt modelId="{CD172B92-0361-4766-8B75-AC4AB521FB42}" type="parTrans" cxnId="{17034C0D-AD2E-48A3-8138-A4DB21FBA649}">
      <dgm:prSet/>
      <dgm:spPr/>
      <dgm:t>
        <a:bodyPr/>
        <a:lstStyle/>
        <a:p>
          <a:endParaRPr lang="en-GB"/>
        </a:p>
      </dgm:t>
    </dgm:pt>
    <dgm:pt modelId="{10091138-EA37-4AAC-AE38-BD0E2A04ECFC}" type="sibTrans" cxnId="{17034C0D-AD2E-48A3-8138-A4DB21FBA649}">
      <dgm:prSet/>
      <dgm:spPr/>
      <dgm:t>
        <a:bodyPr/>
        <a:lstStyle/>
        <a:p>
          <a:endParaRPr lang="en-GB"/>
        </a:p>
      </dgm:t>
    </dgm:pt>
    <dgm:pt modelId="{CF313401-9C6C-4B25-A3A6-0EA1BC83534F}">
      <dgm:prSet phldrT="[Text]"/>
      <dgm:spPr/>
      <dgm:t>
        <a:bodyPr/>
        <a:lstStyle/>
        <a:p>
          <a:r>
            <a:rPr lang="en-GB" dirty="0"/>
            <a:t>INFORMAL RELATIONSHIPS</a:t>
          </a:r>
        </a:p>
      </dgm:t>
    </dgm:pt>
    <dgm:pt modelId="{E71E065B-2728-453D-9F6F-3698C5D405D2}" type="parTrans" cxnId="{53B798C0-0349-4774-A8B0-7A3E2FA757CD}">
      <dgm:prSet/>
      <dgm:spPr/>
      <dgm:t>
        <a:bodyPr/>
        <a:lstStyle/>
        <a:p>
          <a:endParaRPr lang="en-GB"/>
        </a:p>
      </dgm:t>
    </dgm:pt>
    <dgm:pt modelId="{DFFD52EB-73BC-4C62-9EA3-ADE8247D0598}" type="sibTrans" cxnId="{53B798C0-0349-4774-A8B0-7A3E2FA757CD}">
      <dgm:prSet/>
      <dgm:spPr/>
      <dgm:t>
        <a:bodyPr/>
        <a:lstStyle/>
        <a:p>
          <a:endParaRPr lang="en-GB"/>
        </a:p>
      </dgm:t>
    </dgm:pt>
    <dgm:pt modelId="{BDD39A9F-A68B-4B50-9F1B-AB0DFA50112C}">
      <dgm:prSet phldrT="[Text]"/>
      <dgm:spPr/>
      <dgm:t>
        <a:bodyPr/>
        <a:lstStyle/>
        <a:p>
          <a:r>
            <a:rPr lang="en-GB" dirty="0"/>
            <a:t>SOCIAL FACTORS</a:t>
          </a:r>
        </a:p>
      </dgm:t>
    </dgm:pt>
    <dgm:pt modelId="{49710A6A-1C6E-496D-9BBC-FDD0BE6BEFB6}" type="parTrans" cxnId="{F7EEF884-301B-4410-858C-600540727F47}">
      <dgm:prSet/>
      <dgm:spPr/>
      <dgm:t>
        <a:bodyPr/>
        <a:lstStyle/>
        <a:p>
          <a:endParaRPr lang="en-GB"/>
        </a:p>
      </dgm:t>
    </dgm:pt>
    <dgm:pt modelId="{8B38FA3E-2D29-456E-A7AE-DB7C385427F0}" type="sibTrans" cxnId="{F7EEF884-301B-4410-858C-600540727F47}">
      <dgm:prSet/>
      <dgm:spPr/>
      <dgm:t>
        <a:bodyPr/>
        <a:lstStyle/>
        <a:p>
          <a:endParaRPr lang="en-GB"/>
        </a:p>
      </dgm:t>
    </dgm:pt>
    <dgm:pt modelId="{AF872A30-0B14-43FD-93C2-66BDC60BED2D}">
      <dgm:prSet phldrT="[Text]"/>
      <dgm:spPr/>
      <dgm:t>
        <a:bodyPr/>
        <a:lstStyle/>
        <a:p>
          <a:r>
            <a:rPr lang="en-GB" dirty="0"/>
            <a:t>FACTORS DEPENDANT ON CHANGES AS THEY ARISE</a:t>
          </a:r>
        </a:p>
      </dgm:t>
    </dgm:pt>
    <dgm:pt modelId="{AF187CD1-2B7E-4562-8AD1-B965DD954E2F}" type="parTrans" cxnId="{0AD05028-ACCA-434C-B6F0-F48759CE8AC4}">
      <dgm:prSet/>
      <dgm:spPr/>
    </dgm:pt>
    <dgm:pt modelId="{27D54404-4F32-43E1-8B94-CCC1F5B365F0}" type="sibTrans" cxnId="{0AD05028-ACCA-434C-B6F0-F48759CE8AC4}">
      <dgm:prSet/>
      <dgm:spPr/>
    </dgm:pt>
    <dgm:pt modelId="{0208517B-D80F-4F62-9B51-1907CAE785C7}">
      <dgm:prSet phldrT="[Text]"/>
      <dgm:spPr/>
      <dgm:t>
        <a:bodyPr/>
        <a:lstStyle/>
        <a:p>
          <a:r>
            <a:rPr lang="en-GB" dirty="0"/>
            <a:t>NO SET ORGANISATION DESIGN</a:t>
          </a:r>
        </a:p>
      </dgm:t>
    </dgm:pt>
    <dgm:pt modelId="{3C2E1DB0-3E71-4A8B-BCD0-29B69D05EFC0}" type="parTrans" cxnId="{F06B3EC1-5115-49E1-9C2A-C0747E3667F0}">
      <dgm:prSet/>
      <dgm:spPr/>
    </dgm:pt>
    <dgm:pt modelId="{F1413683-ED6D-4030-8CF7-DA21B2CD446A}" type="sibTrans" cxnId="{F06B3EC1-5115-49E1-9C2A-C0747E3667F0}">
      <dgm:prSet/>
      <dgm:spPr/>
    </dgm:pt>
    <dgm:pt modelId="{4E75B9B3-89BB-495A-BF8A-D3ECE631A1B5}">
      <dgm:prSet phldrT="[Text]"/>
      <dgm:spPr/>
      <dgm:t>
        <a:bodyPr/>
        <a:lstStyle/>
        <a:p>
          <a:r>
            <a:rPr lang="en-GB" dirty="0"/>
            <a:t>NO SET STRUCTURE.</a:t>
          </a:r>
        </a:p>
      </dgm:t>
    </dgm:pt>
    <dgm:pt modelId="{895A56B1-AC96-4295-AD15-E98AB6DDF3FB}" type="parTrans" cxnId="{12A8799C-4B06-4E5D-82F6-A71C3075CEB4}">
      <dgm:prSet/>
      <dgm:spPr/>
    </dgm:pt>
    <dgm:pt modelId="{607E04EA-44D0-497E-A0DE-BA130BAEBDEE}" type="sibTrans" cxnId="{12A8799C-4B06-4E5D-82F6-A71C3075CEB4}">
      <dgm:prSet/>
      <dgm:spPr/>
    </dgm:pt>
    <dgm:pt modelId="{08B367EE-5588-4FBC-BA83-9B8AB05E4403}">
      <dgm:prSet phldrT="[Text]"/>
      <dgm:spPr/>
      <dgm:t>
        <a:bodyPr/>
        <a:lstStyle/>
        <a:p>
          <a:r>
            <a:rPr lang="en-GB" dirty="0"/>
            <a:t>EXTERNAL COMPONENT FACTORS</a:t>
          </a:r>
        </a:p>
      </dgm:t>
    </dgm:pt>
    <dgm:pt modelId="{91B46383-6F3F-46A4-A1AF-3E8812F06D41}" type="parTrans" cxnId="{99F070C3-6504-43EA-9D2E-0653A3A851A7}">
      <dgm:prSet/>
      <dgm:spPr/>
    </dgm:pt>
    <dgm:pt modelId="{7D54F9D1-0D19-4D58-9F29-2CCA0934C336}" type="sibTrans" cxnId="{99F070C3-6504-43EA-9D2E-0653A3A851A7}">
      <dgm:prSet/>
      <dgm:spPr/>
    </dgm:pt>
    <dgm:pt modelId="{152AE88F-8745-4A86-8CCB-5C7ACFD230C3}">
      <dgm:prSet phldrT="[Text]"/>
      <dgm:spPr/>
      <dgm:t>
        <a:bodyPr/>
        <a:lstStyle/>
        <a:p>
          <a:r>
            <a:rPr lang="en-GB" dirty="0"/>
            <a:t>SOCIO-TECHNICAL SYSTEMS. </a:t>
          </a:r>
        </a:p>
      </dgm:t>
    </dgm:pt>
    <dgm:pt modelId="{92E7BFF1-A6BB-498C-88CA-6DCAF0BE992F}" type="parTrans" cxnId="{9AEAC19D-BF24-429E-B338-5E4F978158C6}">
      <dgm:prSet/>
      <dgm:spPr/>
    </dgm:pt>
    <dgm:pt modelId="{A4D9BE27-0515-41FC-B52B-C4326E355D80}" type="sibTrans" cxnId="{9AEAC19D-BF24-429E-B338-5E4F978158C6}">
      <dgm:prSet/>
      <dgm:spPr/>
    </dgm:pt>
    <dgm:pt modelId="{DEE26B50-F5C9-4849-A784-58D7AF2B333F}">
      <dgm:prSet phldrT="[Text]"/>
      <dgm:spPr/>
      <dgm:t>
        <a:bodyPr/>
        <a:lstStyle/>
        <a:p>
          <a:r>
            <a:rPr lang="en-GB" dirty="0"/>
            <a:t>TECHNICAL</a:t>
          </a:r>
        </a:p>
      </dgm:t>
    </dgm:pt>
    <dgm:pt modelId="{D12017EC-F2ED-4C2F-92C2-D588351C561E}" type="parTrans" cxnId="{FFA5377A-FCFB-43A7-B0AC-5B8D98274551}">
      <dgm:prSet/>
      <dgm:spPr/>
    </dgm:pt>
    <dgm:pt modelId="{D9B55667-640E-494C-B975-CA5FA2A63DE9}" type="sibTrans" cxnId="{FFA5377A-FCFB-43A7-B0AC-5B8D98274551}">
      <dgm:prSet/>
      <dgm:spPr/>
    </dgm:pt>
    <dgm:pt modelId="{CED0532A-9B0B-4581-ABA2-9B1E03635CBF}">
      <dgm:prSet phldrT="[Text]"/>
      <dgm:spPr/>
      <dgm:t>
        <a:bodyPr/>
        <a:lstStyle/>
        <a:p>
          <a:r>
            <a:rPr lang="en-GB" dirty="0"/>
            <a:t>HAS EMPHESIS ON PURPOSE</a:t>
          </a:r>
        </a:p>
      </dgm:t>
    </dgm:pt>
    <dgm:pt modelId="{80BDE109-3DD1-403E-B077-B44046BAD231}" type="parTrans" cxnId="{282ABEC6-8F50-42CC-8ED0-11AA1CD3C5A9}">
      <dgm:prSet/>
      <dgm:spPr/>
    </dgm:pt>
    <dgm:pt modelId="{B4ED48A1-E877-4312-8C5F-51B6F1F0303F}" type="sibTrans" cxnId="{282ABEC6-8F50-42CC-8ED0-11AA1CD3C5A9}">
      <dgm:prSet/>
      <dgm:spPr/>
    </dgm:pt>
    <dgm:pt modelId="{7C898E23-6B7E-4646-AC22-3DB9C29EDEB8}">
      <dgm:prSet phldrT="[Text]"/>
      <dgm:spPr/>
      <dgm:t>
        <a:bodyPr/>
        <a:lstStyle/>
        <a:p>
          <a:r>
            <a:rPr lang="en-GB" dirty="0"/>
            <a:t>HIERARCHY STRUCTURE</a:t>
          </a:r>
        </a:p>
      </dgm:t>
    </dgm:pt>
    <dgm:pt modelId="{3C91A98D-C327-4BCD-9E42-F72BDE050733}" type="parTrans" cxnId="{216ED5F1-F014-4445-A926-258464B1AE12}">
      <dgm:prSet/>
      <dgm:spPr/>
    </dgm:pt>
    <dgm:pt modelId="{B01F5106-0774-49F6-870F-41A3AF26ECEB}" type="sibTrans" cxnId="{216ED5F1-F014-4445-A926-258464B1AE12}">
      <dgm:prSet/>
      <dgm:spPr/>
    </dgm:pt>
    <dgm:pt modelId="{C154067C-E594-4B2C-810E-A8F6997BEFE9}">
      <dgm:prSet phldrT="[Text]"/>
      <dgm:spPr/>
      <dgm:t>
        <a:bodyPr/>
        <a:lstStyle/>
        <a:p>
          <a:r>
            <a:rPr lang="en-GB" dirty="0"/>
            <a:t>COMMON  MANAGEMENT PRINCIPLES</a:t>
          </a:r>
        </a:p>
      </dgm:t>
    </dgm:pt>
    <dgm:pt modelId="{20890BF3-6951-4873-A507-CC519FDAB8BA}" type="parTrans" cxnId="{FD606D6E-F08F-452A-A611-FA372BF71000}">
      <dgm:prSet/>
      <dgm:spPr/>
    </dgm:pt>
    <dgm:pt modelId="{706220B2-881D-446E-A861-D6B0B71E7AAC}" type="sibTrans" cxnId="{FD606D6E-F08F-452A-A611-FA372BF71000}">
      <dgm:prSet/>
      <dgm:spPr/>
    </dgm:pt>
    <dgm:pt modelId="{9B9CB757-F1EB-4C61-81A3-5C0FA6882537}">
      <dgm:prSet phldrT="[Text]"/>
      <dgm:spPr/>
      <dgm:t>
        <a:bodyPr/>
        <a:lstStyle/>
        <a:p>
          <a:r>
            <a:rPr lang="en-GB" dirty="0"/>
            <a:t>SP</a:t>
          </a:r>
        </a:p>
      </dgm:t>
    </dgm:pt>
    <dgm:pt modelId="{EFD934EE-8F5D-4162-B09C-CEA5D3D195D7}" type="parTrans" cxnId="{B2B8C6AD-BE30-4970-8441-6CC9E523637A}">
      <dgm:prSet/>
      <dgm:spPr/>
    </dgm:pt>
    <dgm:pt modelId="{90003127-3988-4F96-A28C-A7D945CE9368}" type="sibTrans" cxnId="{B2B8C6AD-BE30-4970-8441-6CC9E523637A}">
      <dgm:prSet/>
      <dgm:spPr/>
    </dgm:pt>
    <dgm:pt modelId="{7DD34596-0B13-420C-B1DB-0442423F354D}" type="pres">
      <dgm:prSet presAssocID="{841C9745-3BD1-4018-921B-F439586761A9}" presName="cycleMatrixDiagram" presStyleCnt="0">
        <dgm:presLayoutVars>
          <dgm:chMax val="1"/>
          <dgm:dir/>
          <dgm:animLvl val="lvl"/>
          <dgm:resizeHandles val="exact"/>
        </dgm:presLayoutVars>
      </dgm:prSet>
      <dgm:spPr/>
    </dgm:pt>
    <dgm:pt modelId="{4415094C-22F7-4904-B3EC-D60AF3983778}" type="pres">
      <dgm:prSet presAssocID="{841C9745-3BD1-4018-921B-F439586761A9}" presName="children" presStyleCnt="0"/>
      <dgm:spPr/>
    </dgm:pt>
    <dgm:pt modelId="{895F7017-28E5-41A7-B785-D9AD1D31F89F}" type="pres">
      <dgm:prSet presAssocID="{841C9745-3BD1-4018-921B-F439586761A9}" presName="child1group" presStyleCnt="0"/>
      <dgm:spPr/>
    </dgm:pt>
    <dgm:pt modelId="{74DCF4A6-6BBB-457A-9A78-B9CC735FFF14}" type="pres">
      <dgm:prSet presAssocID="{841C9745-3BD1-4018-921B-F439586761A9}" presName="child1" presStyleLbl="bgAcc1" presStyleIdx="0" presStyleCnt="4"/>
      <dgm:spPr/>
    </dgm:pt>
    <dgm:pt modelId="{D965BE0F-21C8-44D7-9BB6-E0E34604E361}" type="pres">
      <dgm:prSet presAssocID="{841C9745-3BD1-4018-921B-F439586761A9}" presName="child1Text" presStyleLbl="bgAcc1" presStyleIdx="0" presStyleCnt="4">
        <dgm:presLayoutVars>
          <dgm:bulletEnabled val="1"/>
        </dgm:presLayoutVars>
      </dgm:prSet>
      <dgm:spPr/>
    </dgm:pt>
    <dgm:pt modelId="{4CE4F9B9-C36F-4737-B4C2-689D9BC309B0}" type="pres">
      <dgm:prSet presAssocID="{841C9745-3BD1-4018-921B-F439586761A9}" presName="child2group" presStyleCnt="0"/>
      <dgm:spPr/>
    </dgm:pt>
    <dgm:pt modelId="{6FFD6B30-11AC-4124-9124-B47D3436E989}" type="pres">
      <dgm:prSet presAssocID="{841C9745-3BD1-4018-921B-F439586761A9}" presName="child2" presStyleLbl="bgAcc1" presStyleIdx="1" presStyleCnt="4"/>
      <dgm:spPr/>
    </dgm:pt>
    <dgm:pt modelId="{9B360BA9-0095-4A20-9B9E-950FC0E7761F}" type="pres">
      <dgm:prSet presAssocID="{841C9745-3BD1-4018-921B-F439586761A9}" presName="child2Text" presStyleLbl="bgAcc1" presStyleIdx="1" presStyleCnt="4">
        <dgm:presLayoutVars>
          <dgm:bulletEnabled val="1"/>
        </dgm:presLayoutVars>
      </dgm:prSet>
      <dgm:spPr/>
    </dgm:pt>
    <dgm:pt modelId="{C78547B3-625B-409F-A291-0EABB45DB6D6}" type="pres">
      <dgm:prSet presAssocID="{841C9745-3BD1-4018-921B-F439586761A9}" presName="child3group" presStyleCnt="0"/>
      <dgm:spPr/>
    </dgm:pt>
    <dgm:pt modelId="{5115CCAF-CA02-4359-8370-4A76BC28AD93}" type="pres">
      <dgm:prSet presAssocID="{841C9745-3BD1-4018-921B-F439586761A9}" presName="child3" presStyleLbl="bgAcc1" presStyleIdx="2" presStyleCnt="4" custLinFactNeighborX="-2707" custLinFactNeighborY="0"/>
      <dgm:spPr/>
    </dgm:pt>
    <dgm:pt modelId="{260CE4B0-E169-47D4-A246-D90F02DE391C}" type="pres">
      <dgm:prSet presAssocID="{841C9745-3BD1-4018-921B-F439586761A9}" presName="child3Text" presStyleLbl="bgAcc1" presStyleIdx="2" presStyleCnt="4">
        <dgm:presLayoutVars>
          <dgm:bulletEnabled val="1"/>
        </dgm:presLayoutVars>
      </dgm:prSet>
      <dgm:spPr/>
    </dgm:pt>
    <dgm:pt modelId="{7A2ACA9F-ED06-4C4F-AB24-AADBAF1C6BE8}" type="pres">
      <dgm:prSet presAssocID="{841C9745-3BD1-4018-921B-F439586761A9}" presName="child4group" presStyleCnt="0"/>
      <dgm:spPr/>
    </dgm:pt>
    <dgm:pt modelId="{3BAF490D-E491-4A31-ABA0-D38DA71AD0E8}" type="pres">
      <dgm:prSet presAssocID="{841C9745-3BD1-4018-921B-F439586761A9}" presName="child4" presStyleLbl="bgAcc1" presStyleIdx="3" presStyleCnt="4"/>
      <dgm:spPr/>
    </dgm:pt>
    <dgm:pt modelId="{CE43522D-2047-49FF-B182-78E3B820B84C}" type="pres">
      <dgm:prSet presAssocID="{841C9745-3BD1-4018-921B-F439586761A9}" presName="child4Text" presStyleLbl="bgAcc1" presStyleIdx="3" presStyleCnt="4">
        <dgm:presLayoutVars>
          <dgm:bulletEnabled val="1"/>
        </dgm:presLayoutVars>
      </dgm:prSet>
      <dgm:spPr/>
    </dgm:pt>
    <dgm:pt modelId="{3D66F4D6-1749-4772-AF1D-C889EE301EEC}" type="pres">
      <dgm:prSet presAssocID="{841C9745-3BD1-4018-921B-F439586761A9}" presName="childPlaceholder" presStyleCnt="0"/>
      <dgm:spPr/>
    </dgm:pt>
    <dgm:pt modelId="{D8A949A1-7034-491D-8307-541DB34D1E55}" type="pres">
      <dgm:prSet presAssocID="{841C9745-3BD1-4018-921B-F439586761A9}" presName="circle" presStyleCnt="0"/>
      <dgm:spPr/>
    </dgm:pt>
    <dgm:pt modelId="{FE5D6552-4174-4DED-9220-1BB077C97016}" type="pres">
      <dgm:prSet presAssocID="{841C9745-3BD1-4018-921B-F439586761A9}" presName="quadrant1" presStyleLbl="node1" presStyleIdx="0" presStyleCnt="4">
        <dgm:presLayoutVars>
          <dgm:chMax val="1"/>
          <dgm:bulletEnabled val="1"/>
        </dgm:presLayoutVars>
      </dgm:prSet>
      <dgm:spPr/>
    </dgm:pt>
    <dgm:pt modelId="{31EBFBB5-EB0F-4BB6-AEDD-CF0B46A3C2B8}" type="pres">
      <dgm:prSet presAssocID="{841C9745-3BD1-4018-921B-F439586761A9}" presName="quadrant2" presStyleLbl="node1" presStyleIdx="1" presStyleCnt="4">
        <dgm:presLayoutVars>
          <dgm:chMax val="1"/>
          <dgm:bulletEnabled val="1"/>
        </dgm:presLayoutVars>
      </dgm:prSet>
      <dgm:spPr/>
    </dgm:pt>
    <dgm:pt modelId="{C9E4E67C-94BC-4931-BA08-CDA61BBEFE8E}" type="pres">
      <dgm:prSet presAssocID="{841C9745-3BD1-4018-921B-F439586761A9}" presName="quadrant3" presStyleLbl="node1" presStyleIdx="2" presStyleCnt="4">
        <dgm:presLayoutVars>
          <dgm:chMax val="1"/>
          <dgm:bulletEnabled val="1"/>
        </dgm:presLayoutVars>
      </dgm:prSet>
      <dgm:spPr/>
    </dgm:pt>
    <dgm:pt modelId="{45DB7ACB-9B5E-4371-A5E4-C6AF4E5C26BD}" type="pres">
      <dgm:prSet presAssocID="{841C9745-3BD1-4018-921B-F439586761A9}" presName="quadrant4" presStyleLbl="node1" presStyleIdx="3" presStyleCnt="4">
        <dgm:presLayoutVars>
          <dgm:chMax val="1"/>
          <dgm:bulletEnabled val="1"/>
        </dgm:presLayoutVars>
      </dgm:prSet>
      <dgm:spPr/>
    </dgm:pt>
    <dgm:pt modelId="{DA79673B-96A3-43C2-8A58-FF6AD17733E6}" type="pres">
      <dgm:prSet presAssocID="{841C9745-3BD1-4018-921B-F439586761A9}" presName="quadrantPlaceholder" presStyleCnt="0"/>
      <dgm:spPr/>
    </dgm:pt>
    <dgm:pt modelId="{813C6DCF-5F45-4651-AE75-EF29BA3AC727}" type="pres">
      <dgm:prSet presAssocID="{841C9745-3BD1-4018-921B-F439586761A9}" presName="center1" presStyleLbl="fgShp" presStyleIdx="0" presStyleCnt="2" custLinFactNeighborX="16125" custLinFactNeighborY="19231"/>
      <dgm:spPr/>
    </dgm:pt>
    <dgm:pt modelId="{3E8397C3-8E08-4FCB-9B03-61D7E57881C0}" type="pres">
      <dgm:prSet presAssocID="{841C9745-3BD1-4018-921B-F439586761A9}" presName="center2" presStyleLbl="fgShp" presStyleIdx="1" presStyleCnt="2"/>
      <dgm:spPr/>
    </dgm:pt>
  </dgm:ptLst>
  <dgm:cxnLst>
    <dgm:cxn modelId="{3810AE00-B550-4158-8DB9-020D41157353}" srcId="{3681A95B-1665-4630-994E-F7F5EE0286B3}" destId="{2E3FB607-D515-4122-BDC1-6CAEDD023683}" srcOrd="0" destOrd="0" parTransId="{4C2F2A49-3B91-4DB9-8FF8-4C038612F9DE}" sibTransId="{5616515D-1068-4DCD-B177-F4AF989B45B6}"/>
    <dgm:cxn modelId="{B63CB501-722E-4F67-838C-3340DB5E2D3F}" type="presOf" srcId="{95EF4FC1-2CE4-468A-A3B7-613415B1196C}" destId="{6FFD6B30-11AC-4124-9124-B47D3436E989}" srcOrd="0" destOrd="0" presId="urn:microsoft.com/office/officeart/2005/8/layout/cycle4"/>
    <dgm:cxn modelId="{A9251F04-F262-497E-A6D8-FFE153780E8C}" type="presOf" srcId="{BDD39A9F-A68B-4B50-9F1B-AB0DFA50112C}" destId="{9B360BA9-0095-4A20-9B9E-950FC0E7761F}" srcOrd="1" destOrd="3" presId="urn:microsoft.com/office/officeart/2005/8/layout/cycle4"/>
    <dgm:cxn modelId="{30A53704-625B-4E13-A005-240E8AF27281}" type="presOf" srcId="{9B9CB757-F1EB-4C61-81A3-5C0FA6882537}" destId="{D965BE0F-21C8-44D7-9BB6-E0E34604E361}" srcOrd="1" destOrd="5" presId="urn:microsoft.com/office/officeart/2005/8/layout/cycle4"/>
    <dgm:cxn modelId="{17034C0D-AD2E-48A3-8138-A4DB21FBA649}" srcId="{A85E779B-C20D-4C94-9283-897772E21E21}" destId="{9D38591F-EBB7-408C-AA7B-6BDD0BAA9370}" srcOrd="1" destOrd="0" parTransId="{CD172B92-0361-4766-8B75-AC4AB521FB42}" sibTransId="{10091138-EA37-4AAC-AE38-BD0E2A04ECFC}"/>
    <dgm:cxn modelId="{9C75D60D-C176-4EE2-84DF-BF9F1795386F}" type="presOf" srcId="{CFFF8397-1279-44CB-8CFE-9A35701EA8EF}" destId="{C9E4E67C-94BC-4931-BA08-CDA61BBEFE8E}" srcOrd="0" destOrd="0" presId="urn:microsoft.com/office/officeart/2005/8/layout/cycle4"/>
    <dgm:cxn modelId="{9513121B-53C7-4C99-BBF0-97B11918621C}" type="presOf" srcId="{BDD39A9F-A68B-4B50-9F1B-AB0DFA50112C}" destId="{6FFD6B30-11AC-4124-9124-B47D3436E989}" srcOrd="0" destOrd="3" presId="urn:microsoft.com/office/officeart/2005/8/layout/cycle4"/>
    <dgm:cxn modelId="{AE643228-A597-41BC-8B7E-CE114732C7A0}" srcId="{841C9745-3BD1-4018-921B-F439586761A9}" destId="{4354DC42-F083-4642-BEFA-91E40C14DA31}" srcOrd="0" destOrd="0" parTransId="{021A1466-B26E-453A-A995-32BC27AEF98F}" sibTransId="{6E0FBCF6-6EDF-4792-9BF9-9699C405C0B6}"/>
    <dgm:cxn modelId="{0AD05028-ACCA-434C-B6F0-F48759CE8AC4}" srcId="{CFFF8397-1279-44CB-8CFE-9A35701EA8EF}" destId="{AF872A30-0B14-43FD-93C2-66BDC60BED2D}" srcOrd="1" destOrd="0" parTransId="{AF187CD1-2B7E-4562-8AD1-B965DD954E2F}" sibTransId="{27D54404-4F32-43E1-8B94-CCC1F5B365F0}"/>
    <dgm:cxn modelId="{A70DA231-2415-4D9D-8E94-5A166D86A427}" type="presOf" srcId="{AF872A30-0B14-43FD-93C2-66BDC60BED2D}" destId="{260CE4B0-E169-47D4-A246-D90F02DE391C}" srcOrd="1" destOrd="1" presId="urn:microsoft.com/office/officeart/2005/8/layout/cycle4"/>
    <dgm:cxn modelId="{AE03DE35-1F75-4244-9C31-FFC83B061A15}" type="presOf" srcId="{841C9745-3BD1-4018-921B-F439586761A9}" destId="{7DD34596-0B13-420C-B1DB-0442423F354D}" srcOrd="0" destOrd="0" presId="urn:microsoft.com/office/officeart/2005/8/layout/cycle4"/>
    <dgm:cxn modelId="{9DE2E935-B0AD-48B8-9E7B-6F4F24ED8A3A}" type="presOf" srcId="{AF872A30-0B14-43FD-93C2-66BDC60BED2D}" destId="{5115CCAF-CA02-4359-8370-4A76BC28AD93}" srcOrd="0" destOrd="1" presId="urn:microsoft.com/office/officeart/2005/8/layout/cycle4"/>
    <dgm:cxn modelId="{654AC537-C190-4B87-ACDD-D8F713A473B2}" srcId="{4354DC42-F083-4642-BEFA-91E40C14DA31}" destId="{AFA75F62-78D6-4D2B-BD96-0E4E79CA3297}" srcOrd="6" destOrd="0" parTransId="{FA2BCF76-57B4-4969-81BF-F77B5EB0837E}" sibTransId="{CAFAB1B9-C348-4883-B093-DC26EE25B697}"/>
    <dgm:cxn modelId="{9336E837-B888-4FD0-B236-16966016D1BB}" type="presOf" srcId="{2E3FB607-D515-4122-BDC1-6CAEDD023683}" destId="{3BAF490D-E491-4A31-ABA0-D38DA71AD0E8}" srcOrd="0" destOrd="0" presId="urn:microsoft.com/office/officeart/2005/8/layout/cycle4"/>
    <dgm:cxn modelId="{22F3B342-05E4-4D73-968B-F6D6CD9AFD34}" type="presOf" srcId="{4E75B9B3-89BB-495A-BF8A-D3ECE631A1B5}" destId="{5115CCAF-CA02-4359-8370-4A76BC28AD93}" srcOrd="0" destOrd="3" presId="urn:microsoft.com/office/officeart/2005/8/layout/cycle4"/>
    <dgm:cxn modelId="{E1020867-75DA-4A86-879A-CAFF8F9E9C5D}" type="presOf" srcId="{7C898E23-6B7E-4646-AC22-3DB9C29EDEB8}" destId="{74DCF4A6-6BBB-457A-9A78-B9CC735FFF14}" srcOrd="0" destOrd="3" presId="urn:microsoft.com/office/officeart/2005/8/layout/cycle4"/>
    <dgm:cxn modelId="{451C4168-D9CA-42DF-BE93-FB88EF499358}" type="presOf" srcId="{DEE26B50-F5C9-4849-A784-58D7AF2B333F}" destId="{D965BE0F-21C8-44D7-9BB6-E0E34604E361}" srcOrd="1" destOrd="1" presId="urn:microsoft.com/office/officeart/2005/8/layout/cycle4"/>
    <dgm:cxn modelId="{0EF0306A-DB41-4981-9D7C-7EA5FEC14424}" type="presOf" srcId="{CF313401-9C6C-4B25-A3A6-0EA1BC83534F}" destId="{9B360BA9-0095-4A20-9B9E-950FC0E7761F}" srcOrd="1" destOrd="2" presId="urn:microsoft.com/office/officeart/2005/8/layout/cycle4"/>
    <dgm:cxn modelId="{A1A4664A-1F4D-41B3-B028-DA3A0E603C02}" srcId="{841C9745-3BD1-4018-921B-F439586761A9}" destId="{A85E779B-C20D-4C94-9283-897772E21E21}" srcOrd="1" destOrd="0" parTransId="{9F2E1877-E03D-4354-8BB8-4DE1A7197FD5}" sibTransId="{0ED329A5-DDEA-4074-BF33-C3E8F54F078B}"/>
    <dgm:cxn modelId="{FD606D6E-F08F-452A-A611-FA372BF71000}" srcId="{4354DC42-F083-4642-BEFA-91E40C14DA31}" destId="{C154067C-E594-4B2C-810E-A8F6997BEFE9}" srcOrd="4" destOrd="0" parTransId="{20890BF3-6951-4873-A507-CC519FDAB8BA}" sibTransId="{706220B2-881D-446E-A861-D6B0B71E7AAC}"/>
    <dgm:cxn modelId="{3DC4AA53-DB89-48BE-ADD9-7D9D39309C74}" type="presOf" srcId="{4E75B9B3-89BB-495A-BF8A-D3ECE631A1B5}" destId="{260CE4B0-E169-47D4-A246-D90F02DE391C}" srcOrd="1" destOrd="3" presId="urn:microsoft.com/office/officeart/2005/8/layout/cycle4"/>
    <dgm:cxn modelId="{D8D0AD54-568F-468A-9F51-C50CE279F612}" type="presOf" srcId="{AFA75F62-78D6-4D2B-BD96-0E4E79CA3297}" destId="{74DCF4A6-6BBB-457A-9A78-B9CC735FFF14}" srcOrd="0" destOrd="6" presId="urn:microsoft.com/office/officeart/2005/8/layout/cycle4"/>
    <dgm:cxn modelId="{CD02DF74-54BD-46F4-A5D4-7E97317FAB36}" type="presOf" srcId="{C154067C-E594-4B2C-810E-A8F6997BEFE9}" destId="{D965BE0F-21C8-44D7-9BB6-E0E34604E361}" srcOrd="1" destOrd="4" presId="urn:microsoft.com/office/officeart/2005/8/layout/cycle4"/>
    <dgm:cxn modelId="{9B518956-1353-40FD-895D-DECE45B6863E}" type="presOf" srcId="{9D38591F-EBB7-408C-AA7B-6BDD0BAA9370}" destId="{9B360BA9-0095-4A20-9B9E-950FC0E7761F}" srcOrd="1" destOrd="1" presId="urn:microsoft.com/office/officeart/2005/8/layout/cycle4"/>
    <dgm:cxn modelId="{FFA5377A-FCFB-43A7-B0AC-5B8D98274551}" srcId="{4354DC42-F083-4642-BEFA-91E40C14DA31}" destId="{DEE26B50-F5C9-4849-A784-58D7AF2B333F}" srcOrd="1" destOrd="0" parTransId="{D12017EC-F2ED-4C2F-92C2-D588351C561E}" sibTransId="{D9B55667-640E-494C-B975-CA5FA2A63DE9}"/>
    <dgm:cxn modelId="{01AA1D81-F0C1-4E25-BD72-D0A920572AF8}" type="presOf" srcId="{AFA75F62-78D6-4D2B-BD96-0E4E79CA3297}" destId="{D965BE0F-21C8-44D7-9BB6-E0E34604E361}" srcOrd="1" destOrd="6" presId="urn:microsoft.com/office/officeart/2005/8/layout/cycle4"/>
    <dgm:cxn modelId="{BCBC0582-7ECA-4505-B438-B6F0AB6A0193}" type="presOf" srcId="{3681A95B-1665-4630-994E-F7F5EE0286B3}" destId="{45DB7ACB-9B5E-4371-A5E4-C6AF4E5C26BD}" srcOrd="0" destOrd="0" presId="urn:microsoft.com/office/officeart/2005/8/layout/cycle4"/>
    <dgm:cxn modelId="{11961B83-7338-4DB2-80B4-9606E38A9821}" type="presOf" srcId="{08B367EE-5588-4FBC-BA83-9B8AB05E4403}" destId="{CE43522D-2047-49FF-B182-78E3B820B84C}" srcOrd="1" destOrd="1" presId="urn:microsoft.com/office/officeart/2005/8/layout/cycle4"/>
    <dgm:cxn modelId="{F7EEF884-301B-4410-858C-600540727F47}" srcId="{A85E779B-C20D-4C94-9283-897772E21E21}" destId="{BDD39A9F-A68B-4B50-9F1B-AB0DFA50112C}" srcOrd="3" destOrd="0" parTransId="{49710A6A-1C6E-496D-9BBC-FDD0BE6BEFB6}" sibTransId="{8B38FA3E-2D29-456E-A7AE-DB7C385427F0}"/>
    <dgm:cxn modelId="{30236B85-441F-4CBD-8351-9867F8ECEF54}" type="presOf" srcId="{0208517B-D80F-4F62-9B51-1907CAE785C7}" destId="{260CE4B0-E169-47D4-A246-D90F02DE391C}" srcOrd="1" destOrd="2" presId="urn:microsoft.com/office/officeart/2005/8/layout/cycle4"/>
    <dgm:cxn modelId="{53925B87-1D25-420D-B808-1D508BBA4721}" type="presOf" srcId="{08B367EE-5588-4FBC-BA83-9B8AB05E4403}" destId="{3BAF490D-E491-4A31-ABA0-D38DA71AD0E8}" srcOrd="0" destOrd="1" presId="urn:microsoft.com/office/officeart/2005/8/layout/cycle4"/>
    <dgm:cxn modelId="{9DA1678B-BA81-4604-87D5-DE87AE2A6D6A}" type="presOf" srcId="{4FFAB589-BA55-43C6-B959-DE9CE07A331C}" destId="{5115CCAF-CA02-4359-8370-4A76BC28AD93}" srcOrd="0" destOrd="0" presId="urn:microsoft.com/office/officeart/2005/8/layout/cycle4"/>
    <dgm:cxn modelId="{B7BE8B91-0AF1-44B1-A292-C2A077E1F8D8}" type="presOf" srcId="{152AE88F-8745-4A86-8CCB-5C7ACFD230C3}" destId="{3BAF490D-E491-4A31-ABA0-D38DA71AD0E8}" srcOrd="0" destOrd="2" presId="urn:microsoft.com/office/officeart/2005/8/layout/cycle4"/>
    <dgm:cxn modelId="{7DC90D92-EA31-441B-A69A-A8843DC18177}" srcId="{841C9745-3BD1-4018-921B-F439586761A9}" destId="{3681A95B-1665-4630-994E-F7F5EE0286B3}" srcOrd="3" destOrd="0" parTransId="{B682E2CB-9EFE-44D9-9871-A486A13CA352}" sibTransId="{B8944AB9-2143-47C7-A27C-CF4570116169}"/>
    <dgm:cxn modelId="{77724698-EF74-4CF0-9867-CB44751F70E1}" srcId="{4354DC42-F083-4642-BEFA-91E40C14DA31}" destId="{E7264085-A13B-4A45-9E2C-5A4F86207FD9}" srcOrd="0" destOrd="0" parTransId="{C2270CBF-3F2B-494D-A672-5F4408DF2E9C}" sibTransId="{8475B330-1488-4D4C-89DD-2F2763044E74}"/>
    <dgm:cxn modelId="{12A8799C-4B06-4E5D-82F6-A71C3075CEB4}" srcId="{CFFF8397-1279-44CB-8CFE-9A35701EA8EF}" destId="{4E75B9B3-89BB-495A-BF8A-D3ECE631A1B5}" srcOrd="3" destOrd="0" parTransId="{895A56B1-AC96-4295-AD15-E98AB6DDF3FB}" sibTransId="{607E04EA-44D0-497E-A0DE-BA130BAEBDEE}"/>
    <dgm:cxn modelId="{9AEAC19D-BF24-429E-B338-5E4F978158C6}" srcId="{3681A95B-1665-4630-994E-F7F5EE0286B3}" destId="{152AE88F-8745-4A86-8CCB-5C7ACFD230C3}" srcOrd="2" destOrd="0" parTransId="{92E7BFF1-A6BB-498C-88CA-6DCAF0BE992F}" sibTransId="{A4D9BE27-0515-41FC-B52B-C4326E355D80}"/>
    <dgm:cxn modelId="{527DE99F-06FE-4A5E-83AA-5226402D02AF}" type="presOf" srcId="{CF313401-9C6C-4B25-A3A6-0EA1BC83534F}" destId="{6FFD6B30-11AC-4124-9124-B47D3436E989}" srcOrd="0" destOrd="2" presId="urn:microsoft.com/office/officeart/2005/8/layout/cycle4"/>
    <dgm:cxn modelId="{630D71A3-0B31-4442-A199-4DB95AA4A7C5}" type="presOf" srcId="{0208517B-D80F-4F62-9B51-1907CAE785C7}" destId="{5115CCAF-CA02-4359-8370-4A76BC28AD93}" srcOrd="0" destOrd="2" presId="urn:microsoft.com/office/officeart/2005/8/layout/cycle4"/>
    <dgm:cxn modelId="{B2B8C6AD-BE30-4970-8441-6CC9E523637A}" srcId="{4354DC42-F083-4642-BEFA-91E40C14DA31}" destId="{9B9CB757-F1EB-4C61-81A3-5C0FA6882537}" srcOrd="5" destOrd="0" parTransId="{EFD934EE-8F5D-4162-B09C-CEA5D3D195D7}" sibTransId="{90003127-3988-4F96-A28C-A7D945CE9368}"/>
    <dgm:cxn modelId="{BA2667AE-8161-4D20-9D93-943EAA6977FD}" type="presOf" srcId="{DEE26B50-F5C9-4849-A784-58D7AF2B333F}" destId="{74DCF4A6-6BBB-457A-9A78-B9CC735FFF14}" srcOrd="0" destOrd="1" presId="urn:microsoft.com/office/officeart/2005/8/layout/cycle4"/>
    <dgm:cxn modelId="{1D4F93AF-BDA0-4164-B120-F1A4FF7A77C9}" type="presOf" srcId="{A85E779B-C20D-4C94-9283-897772E21E21}" destId="{31EBFBB5-EB0F-4BB6-AEDD-CF0B46A3C2B8}" srcOrd="0" destOrd="0" presId="urn:microsoft.com/office/officeart/2005/8/layout/cycle4"/>
    <dgm:cxn modelId="{01B4D9BC-F8CA-4BF5-A31F-305291B3D664}" type="presOf" srcId="{4FFAB589-BA55-43C6-B959-DE9CE07A331C}" destId="{260CE4B0-E169-47D4-A246-D90F02DE391C}" srcOrd="1" destOrd="0" presId="urn:microsoft.com/office/officeart/2005/8/layout/cycle4"/>
    <dgm:cxn modelId="{FEEEFBBE-BAA5-4328-945F-1D59C6297CD8}" type="presOf" srcId="{C154067C-E594-4B2C-810E-A8F6997BEFE9}" destId="{74DCF4A6-6BBB-457A-9A78-B9CC735FFF14}" srcOrd="0" destOrd="4" presId="urn:microsoft.com/office/officeart/2005/8/layout/cycle4"/>
    <dgm:cxn modelId="{53B798C0-0349-4774-A8B0-7A3E2FA757CD}" srcId="{A85E779B-C20D-4C94-9283-897772E21E21}" destId="{CF313401-9C6C-4B25-A3A6-0EA1BC83534F}" srcOrd="2" destOrd="0" parTransId="{E71E065B-2728-453D-9F6F-3698C5D405D2}" sibTransId="{DFFD52EB-73BC-4C62-9EA3-ADE8247D0598}"/>
    <dgm:cxn modelId="{F06B3EC1-5115-49E1-9C2A-C0747E3667F0}" srcId="{CFFF8397-1279-44CB-8CFE-9A35701EA8EF}" destId="{0208517B-D80F-4F62-9B51-1907CAE785C7}" srcOrd="2" destOrd="0" parTransId="{3C2E1DB0-3E71-4A8B-BCD0-29B69D05EFC0}" sibTransId="{F1413683-ED6D-4030-8CF7-DA21B2CD446A}"/>
    <dgm:cxn modelId="{99F070C3-6504-43EA-9D2E-0653A3A851A7}" srcId="{3681A95B-1665-4630-994E-F7F5EE0286B3}" destId="{08B367EE-5588-4FBC-BA83-9B8AB05E4403}" srcOrd="1" destOrd="0" parTransId="{91B46383-6F3F-46A4-A1AF-3E8812F06D41}" sibTransId="{7D54F9D1-0D19-4D58-9F29-2CCA0934C336}"/>
    <dgm:cxn modelId="{282ABEC6-8F50-42CC-8ED0-11AA1CD3C5A9}" srcId="{4354DC42-F083-4642-BEFA-91E40C14DA31}" destId="{CED0532A-9B0B-4581-ABA2-9B1E03635CBF}" srcOrd="2" destOrd="0" parTransId="{80BDE109-3DD1-403E-B077-B44046BAD231}" sibTransId="{B4ED48A1-E877-4312-8C5F-51B6F1F0303F}"/>
    <dgm:cxn modelId="{3F5E27C9-FAA4-4A9B-956A-D052A217C8EF}" type="presOf" srcId="{E7264085-A13B-4A45-9E2C-5A4F86207FD9}" destId="{D965BE0F-21C8-44D7-9BB6-E0E34604E361}" srcOrd="1" destOrd="0" presId="urn:microsoft.com/office/officeart/2005/8/layout/cycle4"/>
    <dgm:cxn modelId="{5C315FCB-0F90-4A24-A634-8AAE54EC6985}" srcId="{CFFF8397-1279-44CB-8CFE-9A35701EA8EF}" destId="{4FFAB589-BA55-43C6-B959-DE9CE07A331C}" srcOrd="0" destOrd="0" parTransId="{2690F7F3-948C-490A-9B51-D2CBBC34786A}" sibTransId="{EF2CBCEC-70E4-4AD2-ABA2-AE932FDF71E9}"/>
    <dgm:cxn modelId="{43575FCC-9D64-4C16-980E-FC8FEACED6CF}" type="presOf" srcId="{9D38591F-EBB7-408C-AA7B-6BDD0BAA9370}" destId="{6FFD6B30-11AC-4124-9124-B47D3436E989}" srcOrd="0" destOrd="1" presId="urn:microsoft.com/office/officeart/2005/8/layout/cycle4"/>
    <dgm:cxn modelId="{20BF3ECE-FEE4-4146-8FBD-83CE71BB79A9}" type="presOf" srcId="{CED0532A-9B0B-4581-ABA2-9B1E03635CBF}" destId="{D965BE0F-21C8-44D7-9BB6-E0E34604E361}" srcOrd="1" destOrd="2" presId="urn:microsoft.com/office/officeart/2005/8/layout/cycle4"/>
    <dgm:cxn modelId="{0A2EF4CE-10C9-45D0-AE52-1B283AE72641}" srcId="{841C9745-3BD1-4018-921B-F439586761A9}" destId="{CFFF8397-1279-44CB-8CFE-9A35701EA8EF}" srcOrd="2" destOrd="0" parTransId="{58F1F4F0-C88A-4E44-9140-7859BBA5677F}" sibTransId="{53C717F9-9529-48A8-A1E6-5E6E5D8A968A}"/>
    <dgm:cxn modelId="{3D0077D6-D6E1-422B-8B3A-CE4E77C3597E}" type="presOf" srcId="{2E3FB607-D515-4122-BDC1-6CAEDD023683}" destId="{CE43522D-2047-49FF-B182-78E3B820B84C}" srcOrd="1" destOrd="0" presId="urn:microsoft.com/office/officeart/2005/8/layout/cycle4"/>
    <dgm:cxn modelId="{CAC77CD6-20E5-4980-BFAE-0D24CF58EB60}" type="presOf" srcId="{9B9CB757-F1EB-4C61-81A3-5C0FA6882537}" destId="{74DCF4A6-6BBB-457A-9A78-B9CC735FFF14}" srcOrd="0" destOrd="5" presId="urn:microsoft.com/office/officeart/2005/8/layout/cycle4"/>
    <dgm:cxn modelId="{003EA2D7-375F-4A70-9EE1-9B53E437796F}" type="presOf" srcId="{4354DC42-F083-4642-BEFA-91E40C14DA31}" destId="{FE5D6552-4174-4DED-9220-1BB077C97016}" srcOrd="0" destOrd="0" presId="urn:microsoft.com/office/officeart/2005/8/layout/cycle4"/>
    <dgm:cxn modelId="{211B96DB-9A69-4539-A637-FF675CBB6E7A}" type="presOf" srcId="{E7264085-A13B-4A45-9E2C-5A4F86207FD9}" destId="{74DCF4A6-6BBB-457A-9A78-B9CC735FFF14}" srcOrd="0" destOrd="0" presId="urn:microsoft.com/office/officeart/2005/8/layout/cycle4"/>
    <dgm:cxn modelId="{5B3473DC-FE61-4544-862B-3127956A702F}" type="presOf" srcId="{7C898E23-6B7E-4646-AC22-3DB9C29EDEB8}" destId="{D965BE0F-21C8-44D7-9BB6-E0E34604E361}" srcOrd="1" destOrd="3" presId="urn:microsoft.com/office/officeart/2005/8/layout/cycle4"/>
    <dgm:cxn modelId="{B23A0FE2-1105-4105-96D4-5D3819A93F61}" type="presOf" srcId="{152AE88F-8745-4A86-8CCB-5C7ACFD230C3}" destId="{CE43522D-2047-49FF-B182-78E3B820B84C}" srcOrd="1" destOrd="2" presId="urn:microsoft.com/office/officeart/2005/8/layout/cycle4"/>
    <dgm:cxn modelId="{019B1CEC-D7B7-48C4-8DA2-D0C72A6BDF95}" srcId="{A85E779B-C20D-4C94-9283-897772E21E21}" destId="{95EF4FC1-2CE4-468A-A3B7-613415B1196C}" srcOrd="0" destOrd="0" parTransId="{7DAE1675-905E-4919-98A3-9BD67C9B9CEF}" sibTransId="{BB56D0B8-67E4-4410-BF9C-7683A2E11197}"/>
    <dgm:cxn modelId="{CFE451EC-B7EB-4265-A24F-40D0DDC9F06C}" type="presOf" srcId="{95EF4FC1-2CE4-468A-A3B7-613415B1196C}" destId="{9B360BA9-0095-4A20-9B9E-950FC0E7761F}" srcOrd="1" destOrd="0" presId="urn:microsoft.com/office/officeart/2005/8/layout/cycle4"/>
    <dgm:cxn modelId="{216ED5F1-F014-4445-A926-258464B1AE12}" srcId="{4354DC42-F083-4642-BEFA-91E40C14DA31}" destId="{7C898E23-6B7E-4646-AC22-3DB9C29EDEB8}" srcOrd="3" destOrd="0" parTransId="{3C91A98D-C327-4BCD-9E42-F72BDE050733}" sibTransId="{B01F5106-0774-49F6-870F-41A3AF26ECEB}"/>
    <dgm:cxn modelId="{A1672FFE-B0E2-4B8D-AA44-79A71FE9AB34}" type="presOf" srcId="{CED0532A-9B0B-4581-ABA2-9B1E03635CBF}" destId="{74DCF4A6-6BBB-457A-9A78-B9CC735FFF14}" srcOrd="0" destOrd="2" presId="urn:microsoft.com/office/officeart/2005/8/layout/cycle4"/>
    <dgm:cxn modelId="{6EDC93EC-2B43-4F75-837D-CD80F23E5C7C}" type="presParOf" srcId="{7DD34596-0B13-420C-B1DB-0442423F354D}" destId="{4415094C-22F7-4904-B3EC-D60AF3983778}" srcOrd="0" destOrd="0" presId="urn:microsoft.com/office/officeart/2005/8/layout/cycle4"/>
    <dgm:cxn modelId="{05248C5A-D3E1-4157-89D7-999B14F463C2}" type="presParOf" srcId="{4415094C-22F7-4904-B3EC-D60AF3983778}" destId="{895F7017-28E5-41A7-B785-D9AD1D31F89F}" srcOrd="0" destOrd="0" presId="urn:microsoft.com/office/officeart/2005/8/layout/cycle4"/>
    <dgm:cxn modelId="{85547FD4-BA86-4A48-B2FC-92E3144889BB}" type="presParOf" srcId="{895F7017-28E5-41A7-B785-D9AD1D31F89F}" destId="{74DCF4A6-6BBB-457A-9A78-B9CC735FFF14}" srcOrd="0" destOrd="0" presId="urn:microsoft.com/office/officeart/2005/8/layout/cycle4"/>
    <dgm:cxn modelId="{8C3481A1-0A0B-41DC-8120-6DE45CBE27A6}" type="presParOf" srcId="{895F7017-28E5-41A7-B785-D9AD1D31F89F}" destId="{D965BE0F-21C8-44D7-9BB6-E0E34604E361}" srcOrd="1" destOrd="0" presId="urn:microsoft.com/office/officeart/2005/8/layout/cycle4"/>
    <dgm:cxn modelId="{568E7BB6-D960-4AC7-BAF0-36EEAD2DE6EF}" type="presParOf" srcId="{4415094C-22F7-4904-B3EC-D60AF3983778}" destId="{4CE4F9B9-C36F-4737-B4C2-689D9BC309B0}" srcOrd="1" destOrd="0" presId="urn:microsoft.com/office/officeart/2005/8/layout/cycle4"/>
    <dgm:cxn modelId="{85722D59-80B2-4A4A-9439-8A9A14F820FA}" type="presParOf" srcId="{4CE4F9B9-C36F-4737-B4C2-689D9BC309B0}" destId="{6FFD6B30-11AC-4124-9124-B47D3436E989}" srcOrd="0" destOrd="0" presId="urn:microsoft.com/office/officeart/2005/8/layout/cycle4"/>
    <dgm:cxn modelId="{BE352DB0-D270-4158-A080-E46681663D92}" type="presParOf" srcId="{4CE4F9B9-C36F-4737-B4C2-689D9BC309B0}" destId="{9B360BA9-0095-4A20-9B9E-950FC0E7761F}" srcOrd="1" destOrd="0" presId="urn:microsoft.com/office/officeart/2005/8/layout/cycle4"/>
    <dgm:cxn modelId="{E3CDD948-3C68-41A9-B2A0-457D04F3DB22}" type="presParOf" srcId="{4415094C-22F7-4904-B3EC-D60AF3983778}" destId="{C78547B3-625B-409F-A291-0EABB45DB6D6}" srcOrd="2" destOrd="0" presId="urn:microsoft.com/office/officeart/2005/8/layout/cycle4"/>
    <dgm:cxn modelId="{B7E6A675-BA53-4430-B30F-660C193D7070}" type="presParOf" srcId="{C78547B3-625B-409F-A291-0EABB45DB6D6}" destId="{5115CCAF-CA02-4359-8370-4A76BC28AD93}" srcOrd="0" destOrd="0" presId="urn:microsoft.com/office/officeart/2005/8/layout/cycle4"/>
    <dgm:cxn modelId="{315D888F-A103-4A13-AB2A-5EC6AEB4FDC1}" type="presParOf" srcId="{C78547B3-625B-409F-A291-0EABB45DB6D6}" destId="{260CE4B0-E169-47D4-A246-D90F02DE391C}" srcOrd="1" destOrd="0" presId="urn:microsoft.com/office/officeart/2005/8/layout/cycle4"/>
    <dgm:cxn modelId="{6BB226E8-E976-4456-B005-E4B1B37BC9B7}" type="presParOf" srcId="{4415094C-22F7-4904-B3EC-D60AF3983778}" destId="{7A2ACA9F-ED06-4C4F-AB24-AADBAF1C6BE8}" srcOrd="3" destOrd="0" presId="urn:microsoft.com/office/officeart/2005/8/layout/cycle4"/>
    <dgm:cxn modelId="{FF6523B3-8171-4B10-A0D3-69E91F4463CA}" type="presParOf" srcId="{7A2ACA9F-ED06-4C4F-AB24-AADBAF1C6BE8}" destId="{3BAF490D-E491-4A31-ABA0-D38DA71AD0E8}" srcOrd="0" destOrd="0" presId="urn:microsoft.com/office/officeart/2005/8/layout/cycle4"/>
    <dgm:cxn modelId="{781B2353-6A8A-4DC9-9661-0732C0D1B801}" type="presParOf" srcId="{7A2ACA9F-ED06-4C4F-AB24-AADBAF1C6BE8}" destId="{CE43522D-2047-49FF-B182-78E3B820B84C}" srcOrd="1" destOrd="0" presId="urn:microsoft.com/office/officeart/2005/8/layout/cycle4"/>
    <dgm:cxn modelId="{D65D31A0-D2C7-4862-9BC1-520DA99990FA}" type="presParOf" srcId="{4415094C-22F7-4904-B3EC-D60AF3983778}" destId="{3D66F4D6-1749-4772-AF1D-C889EE301EEC}" srcOrd="4" destOrd="0" presId="urn:microsoft.com/office/officeart/2005/8/layout/cycle4"/>
    <dgm:cxn modelId="{3498EC4C-688E-44AF-9A7E-4C19AE7D5EF1}" type="presParOf" srcId="{7DD34596-0B13-420C-B1DB-0442423F354D}" destId="{D8A949A1-7034-491D-8307-541DB34D1E55}" srcOrd="1" destOrd="0" presId="urn:microsoft.com/office/officeart/2005/8/layout/cycle4"/>
    <dgm:cxn modelId="{7D30A62E-09CB-40DE-847A-9F58FB5468C9}" type="presParOf" srcId="{D8A949A1-7034-491D-8307-541DB34D1E55}" destId="{FE5D6552-4174-4DED-9220-1BB077C97016}" srcOrd="0" destOrd="0" presId="urn:microsoft.com/office/officeart/2005/8/layout/cycle4"/>
    <dgm:cxn modelId="{177884AA-A301-49EA-AEE7-5DDBEDED8BD7}" type="presParOf" srcId="{D8A949A1-7034-491D-8307-541DB34D1E55}" destId="{31EBFBB5-EB0F-4BB6-AEDD-CF0B46A3C2B8}" srcOrd="1" destOrd="0" presId="urn:microsoft.com/office/officeart/2005/8/layout/cycle4"/>
    <dgm:cxn modelId="{C9E28749-6E70-4EFA-8659-2CAB8ADE0106}" type="presParOf" srcId="{D8A949A1-7034-491D-8307-541DB34D1E55}" destId="{C9E4E67C-94BC-4931-BA08-CDA61BBEFE8E}" srcOrd="2" destOrd="0" presId="urn:microsoft.com/office/officeart/2005/8/layout/cycle4"/>
    <dgm:cxn modelId="{B5D97F17-2633-44FF-B69C-0F28B73A4506}" type="presParOf" srcId="{D8A949A1-7034-491D-8307-541DB34D1E55}" destId="{45DB7ACB-9B5E-4371-A5E4-C6AF4E5C26BD}" srcOrd="3" destOrd="0" presId="urn:microsoft.com/office/officeart/2005/8/layout/cycle4"/>
    <dgm:cxn modelId="{B7FC9744-AF96-4BB8-9E49-28F158F07B15}" type="presParOf" srcId="{D8A949A1-7034-491D-8307-541DB34D1E55}" destId="{DA79673B-96A3-43C2-8A58-FF6AD17733E6}" srcOrd="4" destOrd="0" presId="urn:microsoft.com/office/officeart/2005/8/layout/cycle4"/>
    <dgm:cxn modelId="{639157C5-E316-4862-A7CC-A47BA002110C}" type="presParOf" srcId="{7DD34596-0B13-420C-B1DB-0442423F354D}" destId="{813C6DCF-5F45-4651-AE75-EF29BA3AC727}" srcOrd="2" destOrd="0" presId="urn:microsoft.com/office/officeart/2005/8/layout/cycle4"/>
    <dgm:cxn modelId="{A98D64E9-FAB6-4179-A56C-F2B1C60A0763}" type="presParOf" srcId="{7DD34596-0B13-420C-B1DB-0442423F354D}" destId="{3E8397C3-8E08-4FCB-9B03-61D7E57881C0}"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DF0A8-207F-4F9E-BDD1-BDB9D0570FF4}">
      <dsp:nvSpPr>
        <dsp:cNvPr id="0" name=""/>
        <dsp:cNvSpPr/>
      </dsp:nvSpPr>
      <dsp:spPr>
        <a:xfrm>
          <a:off x="2281170" y="1580937"/>
          <a:ext cx="2009440" cy="173824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ADIDAS PESTLE ANALYSIS </a:t>
          </a:r>
        </a:p>
      </dsp:txBody>
      <dsp:txXfrm>
        <a:off x="2614162" y="1868989"/>
        <a:ext cx="1343456" cy="1162143"/>
      </dsp:txXfrm>
    </dsp:sp>
    <dsp:sp modelId="{EC615E85-0620-4E97-A437-A49A22916F7A}">
      <dsp:nvSpPr>
        <dsp:cNvPr id="0" name=""/>
        <dsp:cNvSpPr/>
      </dsp:nvSpPr>
      <dsp:spPr>
        <a:xfrm>
          <a:off x="3539466" y="749303"/>
          <a:ext cx="758155" cy="653251"/>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9E46FD4-F735-41E0-8E16-7F8D66B31AE4}">
      <dsp:nvSpPr>
        <dsp:cNvPr id="0" name=""/>
        <dsp:cNvSpPr/>
      </dsp:nvSpPr>
      <dsp:spPr>
        <a:xfrm>
          <a:off x="2466269" y="0"/>
          <a:ext cx="1646721" cy="142460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POLITICAL Potential trade war due to political differences</a:t>
          </a:r>
        </a:p>
      </dsp:txBody>
      <dsp:txXfrm>
        <a:off x="2739166" y="236088"/>
        <a:ext cx="1100927" cy="952431"/>
      </dsp:txXfrm>
    </dsp:sp>
    <dsp:sp modelId="{4B986A83-E5F7-414B-AF40-C7EDB265B5C9}">
      <dsp:nvSpPr>
        <dsp:cNvPr id="0" name=""/>
        <dsp:cNvSpPr/>
      </dsp:nvSpPr>
      <dsp:spPr>
        <a:xfrm>
          <a:off x="4424293" y="1970536"/>
          <a:ext cx="758155" cy="653251"/>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934E4AD-8CEE-4B5B-B975-D3FD51F73FDD}">
      <dsp:nvSpPr>
        <dsp:cNvPr id="0" name=""/>
        <dsp:cNvSpPr/>
      </dsp:nvSpPr>
      <dsp:spPr>
        <a:xfrm>
          <a:off x="3976504" y="876229"/>
          <a:ext cx="1646721" cy="142460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ECONOMIC Currency fluctuations, Lack of demand</a:t>
          </a:r>
        </a:p>
      </dsp:txBody>
      <dsp:txXfrm>
        <a:off x="4249401" y="1112317"/>
        <a:ext cx="1100927" cy="952431"/>
      </dsp:txXfrm>
    </dsp:sp>
    <dsp:sp modelId="{C044C455-FCF5-4E15-ACC6-281F2880FB88}">
      <dsp:nvSpPr>
        <dsp:cNvPr id="0" name=""/>
        <dsp:cNvSpPr/>
      </dsp:nvSpPr>
      <dsp:spPr>
        <a:xfrm>
          <a:off x="3809635" y="3349078"/>
          <a:ext cx="758155" cy="653251"/>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AF68C7E-B9CB-4DD8-B95B-92C2999033A4}">
      <dsp:nvSpPr>
        <dsp:cNvPr id="0" name=""/>
        <dsp:cNvSpPr/>
      </dsp:nvSpPr>
      <dsp:spPr>
        <a:xfrm>
          <a:off x="3976504" y="2598794"/>
          <a:ext cx="1646721" cy="142460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SOCIAL Increase in trends</a:t>
          </a:r>
        </a:p>
      </dsp:txBody>
      <dsp:txXfrm>
        <a:off x="4249401" y="2834882"/>
        <a:ext cx="1100927" cy="952431"/>
      </dsp:txXfrm>
    </dsp:sp>
    <dsp:sp modelId="{4A1B5C82-115E-4B8C-9422-C7D592D9C607}">
      <dsp:nvSpPr>
        <dsp:cNvPr id="0" name=""/>
        <dsp:cNvSpPr/>
      </dsp:nvSpPr>
      <dsp:spPr>
        <a:xfrm>
          <a:off x="2284910" y="3492176"/>
          <a:ext cx="758155" cy="653251"/>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6B86A3E-A729-43A2-A194-B1407645CDA7}">
      <dsp:nvSpPr>
        <dsp:cNvPr id="0" name=""/>
        <dsp:cNvSpPr/>
      </dsp:nvSpPr>
      <dsp:spPr>
        <a:xfrm>
          <a:off x="2466269" y="3476004"/>
          <a:ext cx="1646721" cy="142460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TECHNOLOGICAL digital items becoming popular, digital innovation</a:t>
          </a:r>
        </a:p>
      </dsp:txBody>
      <dsp:txXfrm>
        <a:off x="2739166" y="3712092"/>
        <a:ext cx="1100927" cy="952431"/>
      </dsp:txXfrm>
    </dsp:sp>
    <dsp:sp modelId="{B0BB5758-A0A8-4574-8CA9-C577397E603F}">
      <dsp:nvSpPr>
        <dsp:cNvPr id="0" name=""/>
        <dsp:cNvSpPr/>
      </dsp:nvSpPr>
      <dsp:spPr>
        <a:xfrm>
          <a:off x="1385593" y="2271433"/>
          <a:ext cx="758155" cy="653251"/>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8CF4F42-1404-48D9-B5AF-F973BC6FF8E9}">
      <dsp:nvSpPr>
        <dsp:cNvPr id="0" name=""/>
        <dsp:cNvSpPr/>
      </dsp:nvSpPr>
      <dsp:spPr>
        <a:xfrm>
          <a:off x="949022" y="2599774"/>
          <a:ext cx="1646721" cy="142460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LEGAL implementation of technology for compliance</a:t>
          </a:r>
        </a:p>
      </dsp:txBody>
      <dsp:txXfrm>
        <a:off x="1221919" y="2835862"/>
        <a:ext cx="1100927" cy="952431"/>
      </dsp:txXfrm>
    </dsp:sp>
    <dsp:sp modelId="{5211315D-AD76-4F21-B290-078C5D91A0B3}">
      <dsp:nvSpPr>
        <dsp:cNvPr id="0" name=""/>
        <dsp:cNvSpPr/>
      </dsp:nvSpPr>
      <dsp:spPr>
        <a:xfrm>
          <a:off x="949022" y="874269"/>
          <a:ext cx="1646721" cy="1424607"/>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ENVIRONMENTAL developing sustainable products</a:t>
          </a:r>
        </a:p>
      </dsp:txBody>
      <dsp:txXfrm>
        <a:off x="1221919" y="1110357"/>
        <a:ext cx="1100927" cy="9524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801ED-677A-4E40-8EAA-B406946BF1F0}">
      <dsp:nvSpPr>
        <dsp:cNvPr id="0" name=""/>
        <dsp:cNvSpPr/>
      </dsp:nvSpPr>
      <dsp:spPr>
        <a:xfrm>
          <a:off x="4538" y="6738"/>
          <a:ext cx="36641" cy="36641"/>
        </a:xfrm>
        <a:prstGeom prst="blockArc">
          <a:avLst>
            <a:gd name="adj1" fmla="val 10800000"/>
            <a:gd name="adj2" fmla="val 16200000"/>
            <a:gd name="adj3" fmla="val 9825"/>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82FBB0A9-E2E0-455D-890E-A7B64C72131E}">
      <dsp:nvSpPr>
        <dsp:cNvPr id="0" name=""/>
        <dsp:cNvSpPr/>
      </dsp:nvSpPr>
      <dsp:spPr>
        <a:xfrm>
          <a:off x="4538" y="6738"/>
          <a:ext cx="36641" cy="36641"/>
        </a:xfrm>
        <a:prstGeom prst="blockArc">
          <a:avLst>
            <a:gd name="adj1" fmla="val 5400000"/>
            <a:gd name="adj2" fmla="val 10800000"/>
            <a:gd name="adj3" fmla="val 9825"/>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D6A3555B-A655-4110-8C3B-933967EFBE8A}">
      <dsp:nvSpPr>
        <dsp:cNvPr id="0" name=""/>
        <dsp:cNvSpPr/>
      </dsp:nvSpPr>
      <dsp:spPr>
        <a:xfrm>
          <a:off x="4538" y="6738"/>
          <a:ext cx="36641" cy="36641"/>
        </a:xfrm>
        <a:prstGeom prst="blockArc">
          <a:avLst>
            <a:gd name="adj1" fmla="val 0"/>
            <a:gd name="adj2" fmla="val 5400000"/>
            <a:gd name="adj3" fmla="val 9825"/>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D06A0159-2DB2-4C76-B9B8-D7B4A96D3B1D}">
      <dsp:nvSpPr>
        <dsp:cNvPr id="0" name=""/>
        <dsp:cNvSpPr/>
      </dsp:nvSpPr>
      <dsp:spPr>
        <a:xfrm>
          <a:off x="4538" y="6738"/>
          <a:ext cx="36641" cy="36641"/>
        </a:xfrm>
        <a:prstGeom prst="blockArc">
          <a:avLst>
            <a:gd name="adj1" fmla="val 16200000"/>
            <a:gd name="adj2" fmla="val 0"/>
            <a:gd name="adj3" fmla="val 9825"/>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1F41D50D-8EA8-46C8-BDEF-7270E2A0E681}">
      <dsp:nvSpPr>
        <dsp:cNvPr id="0" name=""/>
        <dsp:cNvSpPr/>
      </dsp:nvSpPr>
      <dsp:spPr>
        <a:xfrm>
          <a:off x="15894" y="18094"/>
          <a:ext cx="13930" cy="13930"/>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ADIDAS SWOT ANALYSIS</a:t>
          </a:r>
        </a:p>
      </dsp:txBody>
      <dsp:txXfrm>
        <a:off x="17934" y="20134"/>
        <a:ext cx="9850" cy="9850"/>
      </dsp:txXfrm>
    </dsp:sp>
    <dsp:sp modelId="{AD080609-E2CB-47D0-BE2D-30EBC20959EF}">
      <dsp:nvSpPr>
        <dsp:cNvPr id="0" name=""/>
        <dsp:cNvSpPr/>
      </dsp:nvSpPr>
      <dsp:spPr>
        <a:xfrm>
          <a:off x="17983" y="2214"/>
          <a:ext cx="9751" cy="9751"/>
        </a:xfrm>
        <a:prstGeom prst="ellips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STRENGHTHS Finance, Innovation, Strong market presence</a:t>
          </a:r>
        </a:p>
      </dsp:txBody>
      <dsp:txXfrm>
        <a:off x="19411" y="3642"/>
        <a:ext cx="6895" cy="6895"/>
      </dsp:txXfrm>
    </dsp:sp>
    <dsp:sp modelId="{3DCEF904-C4B6-4BAE-9D9A-ABA808E7E92A}">
      <dsp:nvSpPr>
        <dsp:cNvPr id="0" name=""/>
        <dsp:cNvSpPr/>
      </dsp:nvSpPr>
      <dsp:spPr>
        <a:xfrm>
          <a:off x="35953" y="20183"/>
          <a:ext cx="9751" cy="9751"/>
        </a:xfrm>
        <a:prstGeom prst="ellipse">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WEAKNESSES Foreign exchange risk, Competitors, Limited finances</a:t>
          </a:r>
        </a:p>
      </dsp:txBody>
      <dsp:txXfrm>
        <a:off x="37381" y="21611"/>
        <a:ext cx="6895" cy="6895"/>
      </dsp:txXfrm>
    </dsp:sp>
    <dsp:sp modelId="{FE819088-4CD2-4DBA-9509-D31A15A65B1B}">
      <dsp:nvSpPr>
        <dsp:cNvPr id="0" name=""/>
        <dsp:cNvSpPr/>
      </dsp:nvSpPr>
      <dsp:spPr>
        <a:xfrm>
          <a:off x="17983" y="38153"/>
          <a:ext cx="9751" cy="9751"/>
        </a:xfrm>
        <a:prstGeom prst="ellips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OPPORTUNITIES Rise in fitness, Growth opportunities, E-Commerce</a:t>
          </a:r>
        </a:p>
      </dsp:txBody>
      <dsp:txXfrm>
        <a:off x="19411" y="39581"/>
        <a:ext cx="6895" cy="6895"/>
      </dsp:txXfrm>
    </dsp:sp>
    <dsp:sp modelId="{9B948FBB-B64B-4954-BB6D-D101B72CDD7A}">
      <dsp:nvSpPr>
        <dsp:cNvPr id="0" name=""/>
        <dsp:cNvSpPr/>
      </dsp:nvSpPr>
      <dsp:spPr>
        <a:xfrm>
          <a:off x="14" y="20183"/>
          <a:ext cx="9751" cy="9751"/>
        </a:xfrm>
        <a:prstGeom prst="ellips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THREATS Highly dependant on sports segment, Intense competition</a:t>
          </a:r>
        </a:p>
      </dsp:txBody>
      <dsp:txXfrm>
        <a:off x="1442" y="21611"/>
        <a:ext cx="6895" cy="68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5CCAF-CA02-4359-8370-4A76BC28AD93}">
      <dsp:nvSpPr>
        <dsp:cNvPr id="0" name=""/>
        <dsp:cNvSpPr/>
      </dsp:nvSpPr>
      <dsp:spPr>
        <a:xfrm>
          <a:off x="4624784" y="3331028"/>
          <a:ext cx="2419894" cy="1567542"/>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4505695"/>
              <a:satOff val="-11613"/>
              <a:lumOff val="-7843"/>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57150" lvl="1" indent="-57150" algn="l" defTabSz="355600">
            <a:lnSpc>
              <a:spcPct val="90000"/>
            </a:lnSpc>
            <a:spcBef>
              <a:spcPct val="0"/>
            </a:spcBef>
            <a:spcAft>
              <a:spcPct val="15000"/>
            </a:spcAft>
            <a:buChar char="•"/>
          </a:pPr>
          <a:r>
            <a:rPr lang="en-GB" sz="800" kern="1200" dirty="0"/>
            <a:t>MERGE OF OTHER THEORIES</a:t>
          </a:r>
        </a:p>
        <a:p>
          <a:pPr marL="57150" lvl="1" indent="-57150" algn="l" defTabSz="355600">
            <a:lnSpc>
              <a:spcPct val="90000"/>
            </a:lnSpc>
            <a:spcBef>
              <a:spcPct val="0"/>
            </a:spcBef>
            <a:spcAft>
              <a:spcPct val="15000"/>
            </a:spcAft>
            <a:buChar char="•"/>
          </a:pPr>
          <a:r>
            <a:rPr lang="en-GB" sz="800" kern="1200" dirty="0"/>
            <a:t>FACTORS DEPENDANT ON CHANGES AS THEY ARISE</a:t>
          </a:r>
        </a:p>
        <a:p>
          <a:pPr marL="57150" lvl="1" indent="-57150" algn="l" defTabSz="355600">
            <a:lnSpc>
              <a:spcPct val="90000"/>
            </a:lnSpc>
            <a:spcBef>
              <a:spcPct val="0"/>
            </a:spcBef>
            <a:spcAft>
              <a:spcPct val="15000"/>
            </a:spcAft>
            <a:buChar char="•"/>
          </a:pPr>
          <a:r>
            <a:rPr lang="en-GB" sz="800" kern="1200" dirty="0"/>
            <a:t>NO SET ORGANISATION DESIGN</a:t>
          </a:r>
        </a:p>
        <a:p>
          <a:pPr marL="57150" lvl="1" indent="-57150" algn="l" defTabSz="355600">
            <a:lnSpc>
              <a:spcPct val="90000"/>
            </a:lnSpc>
            <a:spcBef>
              <a:spcPct val="0"/>
            </a:spcBef>
            <a:spcAft>
              <a:spcPct val="15000"/>
            </a:spcAft>
            <a:buChar char="•"/>
          </a:pPr>
          <a:r>
            <a:rPr lang="en-GB" sz="800" kern="1200" dirty="0"/>
            <a:t>NO SET STRUCTURE.</a:t>
          </a:r>
        </a:p>
      </dsp:txBody>
      <dsp:txXfrm>
        <a:off x="5385186" y="3757347"/>
        <a:ext cx="1625057" cy="1106789"/>
      </dsp:txXfrm>
    </dsp:sp>
    <dsp:sp modelId="{3BAF490D-E491-4A31-ABA0-D38DA71AD0E8}">
      <dsp:nvSpPr>
        <dsp:cNvPr id="0" name=""/>
        <dsp:cNvSpPr/>
      </dsp:nvSpPr>
      <dsp:spPr>
        <a:xfrm>
          <a:off x="742042" y="3331028"/>
          <a:ext cx="2419894" cy="1567542"/>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6758543"/>
              <a:satOff val="-17419"/>
              <a:lumOff val="-11765"/>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57150" lvl="1" indent="-57150" algn="l" defTabSz="355600">
            <a:lnSpc>
              <a:spcPct val="90000"/>
            </a:lnSpc>
            <a:spcBef>
              <a:spcPct val="0"/>
            </a:spcBef>
            <a:spcAft>
              <a:spcPct val="15000"/>
            </a:spcAft>
            <a:buChar char="•"/>
          </a:pPr>
          <a:r>
            <a:rPr lang="en-GB" sz="800" kern="1200" dirty="0"/>
            <a:t>A MIX OF HR AND CLASSICAL</a:t>
          </a:r>
        </a:p>
        <a:p>
          <a:pPr marL="57150" lvl="1" indent="-57150" algn="l" defTabSz="355600">
            <a:lnSpc>
              <a:spcPct val="90000"/>
            </a:lnSpc>
            <a:spcBef>
              <a:spcPct val="0"/>
            </a:spcBef>
            <a:spcAft>
              <a:spcPct val="15000"/>
            </a:spcAft>
            <a:buChar char="•"/>
          </a:pPr>
          <a:r>
            <a:rPr lang="en-GB" sz="800" kern="1200" dirty="0"/>
            <a:t>EXTERNAL COMPONENT FACTORS</a:t>
          </a:r>
        </a:p>
        <a:p>
          <a:pPr marL="57150" lvl="1" indent="-57150" algn="l" defTabSz="355600">
            <a:lnSpc>
              <a:spcPct val="90000"/>
            </a:lnSpc>
            <a:spcBef>
              <a:spcPct val="0"/>
            </a:spcBef>
            <a:spcAft>
              <a:spcPct val="15000"/>
            </a:spcAft>
            <a:buChar char="•"/>
          </a:pPr>
          <a:r>
            <a:rPr lang="en-GB" sz="800" kern="1200" dirty="0"/>
            <a:t>SOCIO-TECHNICAL SYSTEMS. </a:t>
          </a:r>
        </a:p>
      </dsp:txBody>
      <dsp:txXfrm>
        <a:off x="776476" y="3757347"/>
        <a:ext cx="1625057" cy="1106789"/>
      </dsp:txXfrm>
    </dsp:sp>
    <dsp:sp modelId="{6FFD6B30-11AC-4124-9124-B47D3436E989}">
      <dsp:nvSpPr>
        <dsp:cNvPr id="0" name=""/>
        <dsp:cNvSpPr/>
      </dsp:nvSpPr>
      <dsp:spPr>
        <a:xfrm>
          <a:off x="4690291" y="0"/>
          <a:ext cx="2419894" cy="1567542"/>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2252848"/>
              <a:satOff val="-5806"/>
              <a:lumOff val="-3922"/>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57150" lvl="1" indent="-57150" algn="l" defTabSz="355600">
            <a:lnSpc>
              <a:spcPct val="90000"/>
            </a:lnSpc>
            <a:spcBef>
              <a:spcPct val="0"/>
            </a:spcBef>
            <a:spcAft>
              <a:spcPct val="15000"/>
            </a:spcAft>
            <a:buChar char="•"/>
          </a:pPr>
          <a:r>
            <a:rPr lang="en-GB" sz="800" kern="1200" dirty="0"/>
            <a:t>GROUPS AND LEADERSHIP</a:t>
          </a:r>
        </a:p>
        <a:p>
          <a:pPr marL="57150" lvl="1" indent="-57150" algn="l" defTabSz="355600">
            <a:lnSpc>
              <a:spcPct val="90000"/>
            </a:lnSpc>
            <a:spcBef>
              <a:spcPct val="0"/>
            </a:spcBef>
            <a:spcAft>
              <a:spcPct val="15000"/>
            </a:spcAft>
            <a:buChar char="•"/>
          </a:pPr>
          <a:r>
            <a:rPr lang="en-GB" sz="800" kern="1200" dirty="0"/>
            <a:t>PEOPLES BEHAVIOUR</a:t>
          </a:r>
        </a:p>
        <a:p>
          <a:pPr marL="57150" lvl="1" indent="-57150" algn="l" defTabSz="355600">
            <a:lnSpc>
              <a:spcPct val="90000"/>
            </a:lnSpc>
            <a:spcBef>
              <a:spcPct val="0"/>
            </a:spcBef>
            <a:spcAft>
              <a:spcPct val="15000"/>
            </a:spcAft>
            <a:buChar char="•"/>
          </a:pPr>
          <a:r>
            <a:rPr lang="en-GB" sz="800" kern="1200" dirty="0"/>
            <a:t>INFORMAL RELATIONSHIPS</a:t>
          </a:r>
        </a:p>
        <a:p>
          <a:pPr marL="57150" lvl="1" indent="-57150" algn="l" defTabSz="355600">
            <a:lnSpc>
              <a:spcPct val="90000"/>
            </a:lnSpc>
            <a:spcBef>
              <a:spcPct val="0"/>
            </a:spcBef>
            <a:spcAft>
              <a:spcPct val="15000"/>
            </a:spcAft>
            <a:buChar char="•"/>
          </a:pPr>
          <a:r>
            <a:rPr lang="en-GB" sz="800" kern="1200" dirty="0"/>
            <a:t>SOCIAL FACTORS</a:t>
          </a:r>
        </a:p>
      </dsp:txBody>
      <dsp:txXfrm>
        <a:off x="5450693" y="34434"/>
        <a:ext cx="1625057" cy="1106789"/>
      </dsp:txXfrm>
    </dsp:sp>
    <dsp:sp modelId="{74DCF4A6-6BBB-457A-9A78-B9CC735FFF14}">
      <dsp:nvSpPr>
        <dsp:cNvPr id="0" name=""/>
        <dsp:cNvSpPr/>
      </dsp:nvSpPr>
      <dsp:spPr>
        <a:xfrm>
          <a:off x="742042" y="0"/>
          <a:ext cx="2419894" cy="1567542"/>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57150" lvl="1" indent="-57150" algn="l" defTabSz="355600">
            <a:lnSpc>
              <a:spcPct val="90000"/>
            </a:lnSpc>
            <a:spcBef>
              <a:spcPct val="0"/>
            </a:spcBef>
            <a:spcAft>
              <a:spcPct val="15000"/>
            </a:spcAft>
            <a:buChar char="•"/>
          </a:pPr>
          <a:r>
            <a:rPr lang="en-GB" sz="800" kern="1200" dirty="0"/>
            <a:t>A FORMAL STRUCTURE</a:t>
          </a:r>
        </a:p>
        <a:p>
          <a:pPr marL="57150" lvl="1" indent="-57150" algn="l" defTabSz="355600">
            <a:lnSpc>
              <a:spcPct val="90000"/>
            </a:lnSpc>
            <a:spcBef>
              <a:spcPct val="0"/>
            </a:spcBef>
            <a:spcAft>
              <a:spcPct val="15000"/>
            </a:spcAft>
            <a:buChar char="•"/>
          </a:pPr>
          <a:r>
            <a:rPr lang="en-GB" sz="800" kern="1200" dirty="0"/>
            <a:t>TECHNICAL</a:t>
          </a:r>
        </a:p>
        <a:p>
          <a:pPr marL="57150" lvl="1" indent="-57150" algn="l" defTabSz="355600">
            <a:lnSpc>
              <a:spcPct val="90000"/>
            </a:lnSpc>
            <a:spcBef>
              <a:spcPct val="0"/>
            </a:spcBef>
            <a:spcAft>
              <a:spcPct val="15000"/>
            </a:spcAft>
            <a:buChar char="•"/>
          </a:pPr>
          <a:r>
            <a:rPr lang="en-GB" sz="800" kern="1200" dirty="0"/>
            <a:t>HAS EMPHESIS ON PURPOSE</a:t>
          </a:r>
        </a:p>
        <a:p>
          <a:pPr marL="57150" lvl="1" indent="-57150" algn="l" defTabSz="355600">
            <a:lnSpc>
              <a:spcPct val="90000"/>
            </a:lnSpc>
            <a:spcBef>
              <a:spcPct val="0"/>
            </a:spcBef>
            <a:spcAft>
              <a:spcPct val="15000"/>
            </a:spcAft>
            <a:buChar char="•"/>
          </a:pPr>
          <a:r>
            <a:rPr lang="en-GB" sz="800" kern="1200" dirty="0"/>
            <a:t>HIERARCHY STRUCTURE</a:t>
          </a:r>
        </a:p>
        <a:p>
          <a:pPr marL="57150" lvl="1" indent="-57150" algn="l" defTabSz="355600">
            <a:lnSpc>
              <a:spcPct val="90000"/>
            </a:lnSpc>
            <a:spcBef>
              <a:spcPct val="0"/>
            </a:spcBef>
            <a:spcAft>
              <a:spcPct val="15000"/>
            </a:spcAft>
            <a:buChar char="•"/>
          </a:pPr>
          <a:r>
            <a:rPr lang="en-GB" sz="800" kern="1200" dirty="0"/>
            <a:t>COMMON  MANAGEMENT PRINCIPLES</a:t>
          </a:r>
        </a:p>
        <a:p>
          <a:pPr marL="57150" lvl="1" indent="-57150" algn="l" defTabSz="355600">
            <a:lnSpc>
              <a:spcPct val="90000"/>
            </a:lnSpc>
            <a:spcBef>
              <a:spcPct val="0"/>
            </a:spcBef>
            <a:spcAft>
              <a:spcPct val="15000"/>
            </a:spcAft>
            <a:buChar char="•"/>
          </a:pPr>
          <a:r>
            <a:rPr lang="en-GB" sz="800" kern="1200" dirty="0"/>
            <a:t>SP</a:t>
          </a:r>
        </a:p>
        <a:p>
          <a:pPr marL="57150" lvl="1" indent="-57150" algn="l" defTabSz="355600">
            <a:lnSpc>
              <a:spcPct val="90000"/>
            </a:lnSpc>
            <a:spcBef>
              <a:spcPct val="0"/>
            </a:spcBef>
            <a:spcAft>
              <a:spcPct val="15000"/>
            </a:spcAft>
            <a:buChar char="•"/>
          </a:pPr>
          <a:endParaRPr lang="en-GB" sz="800" kern="1200" dirty="0"/>
        </a:p>
      </dsp:txBody>
      <dsp:txXfrm>
        <a:off x="776476" y="34434"/>
        <a:ext cx="1625057" cy="1106789"/>
      </dsp:txXfrm>
    </dsp:sp>
    <dsp:sp modelId="{FE5D6552-4174-4DED-9220-1BB077C97016}">
      <dsp:nvSpPr>
        <dsp:cNvPr id="0" name=""/>
        <dsp:cNvSpPr/>
      </dsp:nvSpPr>
      <dsp:spPr>
        <a:xfrm>
          <a:off x="1756047" y="279218"/>
          <a:ext cx="2121081" cy="2121081"/>
        </a:xfrm>
        <a:prstGeom prst="pieWedge">
          <a:avLst/>
        </a:prstGeom>
        <a:solidFill>
          <a:schemeClr val="accent5">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CLASSICAL</a:t>
          </a:r>
        </a:p>
      </dsp:txBody>
      <dsp:txXfrm>
        <a:off x="2377297" y="900468"/>
        <a:ext cx="1499831" cy="1499831"/>
      </dsp:txXfrm>
    </dsp:sp>
    <dsp:sp modelId="{31EBFBB5-EB0F-4BB6-AEDD-CF0B46A3C2B8}">
      <dsp:nvSpPr>
        <dsp:cNvPr id="0" name=""/>
        <dsp:cNvSpPr/>
      </dsp:nvSpPr>
      <dsp:spPr>
        <a:xfrm rot="5400000">
          <a:off x="3975099" y="279218"/>
          <a:ext cx="2121081" cy="2121081"/>
        </a:xfrm>
        <a:prstGeom prst="pieWedge">
          <a:avLst/>
        </a:prstGeom>
        <a:solidFill>
          <a:schemeClr val="accent5">
            <a:hueOff val="-2252848"/>
            <a:satOff val="-5806"/>
            <a:lumOff val="-392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HUMAN RELATIONS</a:t>
          </a:r>
        </a:p>
      </dsp:txBody>
      <dsp:txXfrm rot="-5400000">
        <a:off x="3975099" y="900468"/>
        <a:ext cx="1499831" cy="1499831"/>
      </dsp:txXfrm>
    </dsp:sp>
    <dsp:sp modelId="{C9E4E67C-94BC-4931-BA08-CDA61BBEFE8E}">
      <dsp:nvSpPr>
        <dsp:cNvPr id="0" name=""/>
        <dsp:cNvSpPr/>
      </dsp:nvSpPr>
      <dsp:spPr>
        <a:xfrm rot="10800000">
          <a:off x="3975099" y="2498271"/>
          <a:ext cx="2121081" cy="2121081"/>
        </a:xfrm>
        <a:prstGeom prst="pieWedge">
          <a:avLst/>
        </a:prstGeom>
        <a:solidFill>
          <a:schemeClr val="accent5">
            <a:hueOff val="-4505695"/>
            <a:satOff val="-11613"/>
            <a:lumOff val="-784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CONTINGENCY</a:t>
          </a:r>
        </a:p>
      </dsp:txBody>
      <dsp:txXfrm rot="10800000">
        <a:off x="3975099" y="2498271"/>
        <a:ext cx="1499831" cy="1499831"/>
      </dsp:txXfrm>
    </dsp:sp>
    <dsp:sp modelId="{45DB7ACB-9B5E-4371-A5E4-C6AF4E5C26BD}">
      <dsp:nvSpPr>
        <dsp:cNvPr id="0" name=""/>
        <dsp:cNvSpPr/>
      </dsp:nvSpPr>
      <dsp:spPr>
        <a:xfrm rot="16200000">
          <a:off x="1756047" y="2498271"/>
          <a:ext cx="2121081" cy="2121081"/>
        </a:xfrm>
        <a:prstGeom prst="pieWedge">
          <a:avLst/>
        </a:prstGeom>
        <a:solidFill>
          <a:schemeClr val="accent5">
            <a:hueOff val="-6758543"/>
            <a:satOff val="-17419"/>
            <a:lumOff val="-1176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SYSTEMS</a:t>
          </a:r>
        </a:p>
      </dsp:txBody>
      <dsp:txXfrm rot="5400000">
        <a:off x="2377297" y="2498271"/>
        <a:ext cx="1499831" cy="1499831"/>
      </dsp:txXfrm>
    </dsp:sp>
    <dsp:sp modelId="{813C6DCF-5F45-4651-AE75-EF29BA3AC727}">
      <dsp:nvSpPr>
        <dsp:cNvPr id="0" name=""/>
        <dsp:cNvSpPr/>
      </dsp:nvSpPr>
      <dsp:spPr>
        <a:xfrm>
          <a:off x="3678035" y="2130879"/>
          <a:ext cx="732336" cy="636814"/>
        </a:xfrm>
        <a:prstGeom prst="circularArrow">
          <a:avLst/>
        </a:prstGeom>
        <a:solidFill>
          <a:schemeClr val="accent5">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3E8397C3-8E08-4FCB-9B03-61D7E57881C0}">
      <dsp:nvSpPr>
        <dsp:cNvPr id="0" name=""/>
        <dsp:cNvSpPr/>
      </dsp:nvSpPr>
      <dsp:spPr>
        <a:xfrm rot="10800000">
          <a:off x="3559945" y="2253342"/>
          <a:ext cx="732336" cy="636814"/>
        </a:xfrm>
        <a:prstGeom prst="circularArrow">
          <a:avLst/>
        </a:prstGeom>
        <a:solidFill>
          <a:schemeClr val="accent5">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9BCC05-946E-48F5-81AB-E413EEF9F2D6}" type="datetimeFigureOut">
              <a:rPr lang="en-GB" smtClean="0"/>
              <a:t>18/12/2018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60F0FC-FED8-4A32-A5F5-6DCF619D6FEF}" type="slidenum">
              <a:rPr lang="en-GB" smtClean="0"/>
              <a:t>‹#›</a:t>
            </a:fld>
            <a:endParaRPr lang="en-GB" dirty="0"/>
          </a:p>
        </p:txBody>
      </p:sp>
    </p:spTree>
    <p:extLst>
      <p:ext uri="{BB962C8B-B14F-4D97-AF65-F5344CB8AC3E}">
        <p14:creationId xmlns:p14="http://schemas.microsoft.com/office/powerpoint/2010/main" val="410144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jx-KjduKnfAhUjonEKHe1wCmIQMwhNKAIwAg&amp;url=https://adventureinadventureout.com/team-building-and-the-tuckman-model/&amp;psig=AOvVaw06skOrhvr0WfP_6OugJHKY&amp;ust=1545224703132403&amp;ictx=3&amp;uact=3"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entitled “Contemporary approaches to management Presentation” and asks to research a company for which I have chosen Adidas. The presentation will show The company’s Approaches to strategy, Management, Sustainability and group and team.</a:t>
            </a:r>
          </a:p>
          <a:p>
            <a:r>
              <a:rPr lang="en-GB" dirty="0"/>
              <a:t> work. It will explain about Adidas and the way that the company is run. </a:t>
            </a:r>
          </a:p>
          <a:p>
            <a:r>
              <a:rPr lang="en-GB" dirty="0"/>
              <a:t>Adidas was born from 2 brothers arguing about how to run their company . They both split and began to run 2 separate companies. It was going to be Addas but a German shoe company had already taken the name.</a:t>
            </a:r>
          </a:p>
          <a:p>
            <a:r>
              <a:rPr lang="en-GB" dirty="0"/>
              <a:t>The 3 stripes logo was developed  in Finland. The enhanced trefoil logo debuted at the 1972 Munich Olympics.</a:t>
            </a:r>
          </a:p>
          <a:p>
            <a:endParaRPr lang="en-GB" dirty="0"/>
          </a:p>
          <a:p>
            <a:r>
              <a:rPr lang="en-GB" dirty="0"/>
              <a:t>(www.boxfituk.com)</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2</a:t>
            </a:fld>
            <a:endParaRPr lang="en-GB" dirty="0"/>
          </a:p>
        </p:txBody>
      </p:sp>
    </p:spTree>
    <p:extLst>
      <p:ext uri="{BB962C8B-B14F-4D97-AF65-F5344CB8AC3E}">
        <p14:creationId xmlns:p14="http://schemas.microsoft.com/office/powerpoint/2010/main" val="825334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THE CORPORATE STRATEGY</a:t>
            </a:r>
            <a:endParaRPr lang="en-GB" u="none" dirty="0"/>
          </a:p>
          <a:p>
            <a:r>
              <a:rPr lang="en-GB" u="none" dirty="0"/>
              <a:t>Everything Adidas do is related to sport. Sport is important in every culture and and society and individuals. With sport being in everyone's lives looking good is important as well. Adidas say “Through sport, we have the power to change lives and we work every day to inspire and enable people to harness the power of sport in their lives.” (www.adidas-group.com)</a:t>
            </a:r>
          </a:p>
          <a:p>
            <a:r>
              <a:rPr lang="en-GB" u="none" dirty="0"/>
              <a:t>ADIDAS MISSION</a:t>
            </a:r>
          </a:p>
          <a:p>
            <a:r>
              <a:rPr lang="en-GB" u="none" dirty="0"/>
              <a:t>The best means Adidas design and build the best sports and fitness products with the best service in the world. </a:t>
            </a:r>
          </a:p>
          <a:p>
            <a:r>
              <a:rPr lang="en-GB" u="none" dirty="0"/>
              <a:t>To achieve their mission Adidas say:</a:t>
            </a:r>
          </a:p>
          <a:p>
            <a:r>
              <a:rPr lang="en-GB" u="none" dirty="0"/>
              <a:t>Adidas have a unique identity and focus on their core competencies. This allows them to develop ad create product to consumers specific needs and covers a broad spectrum of people. </a:t>
            </a:r>
          </a:p>
          <a:p>
            <a:r>
              <a:rPr lang="en-GB" u="none" dirty="0"/>
              <a:t>Adidas target strong market positions. They have prioritized their investments on the markets that offer the best long term growth and profit opportunities.</a:t>
            </a:r>
          </a:p>
          <a:p>
            <a:r>
              <a:rPr lang="en-GB" u="none" dirty="0"/>
              <a:t>Speed and agility are important to Adidas to outdo the competition. They provide new and relevant products for their consumers regularly as well as high service levels. They use technical innovations for sport and trends in street wear through our clothing and correct colours and realistic sizing.</a:t>
            </a:r>
          </a:p>
          <a:p>
            <a:r>
              <a:rPr lang="en-GB" u="none" dirty="0"/>
              <a:t>Adidas say they will take steps to have a positive sustainable impact on the planet and our society. They will strike a balance between the shareholders and the stakeholders and that includes Adidas employees.</a:t>
            </a:r>
          </a:p>
          <a:p>
            <a:r>
              <a:rPr lang="en-GB" u="none" dirty="0"/>
              <a:t>STRATEGIC BUSINESS PLAN</a:t>
            </a:r>
          </a:p>
          <a:p>
            <a:r>
              <a:rPr lang="en-GB" u="none" dirty="0"/>
              <a:t>In March 2015 Adidas presented a new business plan until 2020 called “Creating the new”. Adidas plan to accelerate growth by significantly increasing the desirability of the brand. </a:t>
            </a:r>
          </a:p>
          <a:p>
            <a:endParaRPr lang="en-GB" u="none" dirty="0"/>
          </a:p>
        </p:txBody>
      </p:sp>
      <p:sp>
        <p:nvSpPr>
          <p:cNvPr id="4" name="Slide Number Placeholder 3"/>
          <p:cNvSpPr>
            <a:spLocks noGrp="1"/>
          </p:cNvSpPr>
          <p:nvPr>
            <p:ph type="sldNum" sz="quarter" idx="5"/>
          </p:nvPr>
        </p:nvSpPr>
        <p:spPr/>
        <p:txBody>
          <a:bodyPr/>
          <a:lstStyle/>
          <a:p>
            <a:fld id="{4D60F0FC-FED8-4A32-A5F5-6DCF619D6FEF}" type="slidenum">
              <a:rPr lang="en-GB" smtClean="0"/>
              <a:t>3</a:t>
            </a:fld>
            <a:endParaRPr lang="en-GB" dirty="0"/>
          </a:p>
        </p:txBody>
      </p:sp>
    </p:spTree>
    <p:extLst>
      <p:ext uri="{BB962C8B-B14F-4D97-AF65-F5344CB8AC3E}">
        <p14:creationId xmlns:p14="http://schemas.microsoft.com/office/powerpoint/2010/main" val="3403039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Adidas strong brands, premium products, heritage, large global presence along with new innovation makes them different from other competitors.  Adidas wants to outperform their total market growth to continue to perform better. </a:t>
            </a:r>
          </a:p>
          <a:p>
            <a:r>
              <a:rPr lang="en-GB" dirty="0"/>
              <a:t>How will Adidas do this?</a:t>
            </a:r>
          </a:p>
          <a:p>
            <a:endParaRPr lang="en-GB" dirty="0"/>
          </a:p>
          <a:p>
            <a:r>
              <a:rPr lang="en-GB" dirty="0"/>
              <a:t>They have developed effective action plans over a long period of time. Adidas always focus on 5 categories…</a:t>
            </a:r>
          </a:p>
          <a:p>
            <a:r>
              <a:rPr lang="en-GB" dirty="0"/>
              <a:t>Football, Basketball, Running, Training, and outdoors. </a:t>
            </a:r>
          </a:p>
          <a:p>
            <a:r>
              <a:rPr lang="en-GB" dirty="0"/>
              <a:t>Their target market are people who are interested in sports or are inspired by sportswear. Adidas found they have better strength with 20-29 year olds and will focus on high school age of 14-19. </a:t>
            </a:r>
          </a:p>
          <a:p>
            <a:r>
              <a:rPr lang="en-GB" dirty="0"/>
              <a:t>Adidas and reebok are taking a clear position in the marketplace. Adidas is targeted at competitive sports with input on innovation and technology, Reebok will become the fitness and training for active and casual sports.</a:t>
            </a:r>
          </a:p>
          <a:p>
            <a:r>
              <a:rPr lang="en-GB" dirty="0"/>
              <a:t>Areas within Adidas and Reebok brands that were identified as key contributors to sustainable growth are</a:t>
            </a:r>
          </a:p>
          <a:p>
            <a:pPr marL="171450" indent="-171450">
              <a:buFont typeface="Arial" panose="020B0604020202020204" pitchFamily="34" charset="0"/>
              <a:buChar char="•"/>
            </a:pPr>
            <a:r>
              <a:rPr lang="en-GB" dirty="0"/>
              <a:t>Establishing Reebok as the leading brand for fitness and training</a:t>
            </a:r>
          </a:p>
          <a:p>
            <a:pPr marL="171450" indent="-171450">
              <a:buFont typeface="Arial" panose="020B0604020202020204" pitchFamily="34" charset="0"/>
              <a:buChar char="•"/>
            </a:pPr>
            <a:r>
              <a:rPr lang="en-GB" dirty="0"/>
              <a:t>Gaining sales and market share in running and basketball within the sports performance division.</a:t>
            </a:r>
          </a:p>
          <a:p>
            <a:pPr marL="171450" indent="-171450">
              <a:buFont typeface="Arial" panose="020B0604020202020204" pitchFamily="34" charset="0"/>
              <a:buChar char="•"/>
            </a:pPr>
            <a:r>
              <a:rPr lang="en-GB" dirty="0"/>
              <a:t>Expanding Adidas sports style in the fashion business</a:t>
            </a:r>
          </a:p>
          <a:p>
            <a:pPr marL="171450" indent="-171450">
              <a:buFont typeface="Arial" panose="020B0604020202020204" pitchFamily="34" charset="0"/>
              <a:buChar char="•"/>
            </a:pPr>
            <a:r>
              <a:rPr lang="en-GB" dirty="0"/>
              <a:t>Leading the industry in the fields of customisation and interactivity</a:t>
            </a:r>
          </a:p>
          <a:p>
            <a:pPr marL="0" indent="0">
              <a:buFont typeface="Arial" panose="020B0604020202020204" pitchFamily="34" charset="0"/>
              <a:buNone/>
            </a:pPr>
            <a:r>
              <a:rPr lang="en-GB" dirty="0"/>
              <a:t>Adidas say they are well prepared to enter a new growth phase based on their mission statement. Managers and workers put in greater effort when they follow a plan. It is good for the workers to know where they are heading and all work toward a common goal therefore creating better productivity. </a:t>
            </a:r>
          </a:p>
          <a:p>
            <a:pPr marL="0" indent="0">
              <a:buFont typeface="Arial" panose="020B0604020202020204" pitchFamily="34" charset="0"/>
              <a:buNone/>
            </a:pPr>
            <a:r>
              <a:rPr lang="en-GB" dirty="0"/>
              <a:t>(www.adidas-group.com/en/pressroom/srchive/2010/08/nov2010.aspx)</a:t>
            </a:r>
          </a:p>
          <a:p>
            <a:pPr marL="0" indent="0">
              <a:buFont typeface="Arial" panose="020B0604020202020204" pitchFamily="34" charset="0"/>
              <a:buNone/>
            </a:pPr>
            <a:r>
              <a:rPr lang="en-GB" dirty="0"/>
              <a:t>(mcd020adidas.wordpress.com)</a:t>
            </a:r>
          </a:p>
        </p:txBody>
      </p:sp>
      <p:sp>
        <p:nvSpPr>
          <p:cNvPr id="4" name="Slide Number Placeholder 3"/>
          <p:cNvSpPr>
            <a:spLocks noGrp="1"/>
          </p:cNvSpPr>
          <p:nvPr>
            <p:ph type="sldNum" sz="quarter" idx="5"/>
          </p:nvPr>
        </p:nvSpPr>
        <p:spPr/>
        <p:txBody>
          <a:bodyPr/>
          <a:lstStyle/>
          <a:p>
            <a:fld id="{4D60F0FC-FED8-4A32-A5F5-6DCF619D6FEF}" type="slidenum">
              <a:rPr lang="en-GB" smtClean="0"/>
              <a:t>4</a:t>
            </a:fld>
            <a:endParaRPr lang="en-GB" dirty="0"/>
          </a:p>
        </p:txBody>
      </p:sp>
    </p:spTree>
    <p:extLst>
      <p:ext uri="{BB962C8B-B14F-4D97-AF65-F5344CB8AC3E}">
        <p14:creationId xmlns:p14="http://schemas.microsoft.com/office/powerpoint/2010/main" val="2713500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PESTEL analysis. A pestle Analysis is a tool used by businesses and organisations to analyse the external marketing environment surrounding the business. Most large businesses will use and benefit from  a PESTEL analysis. It will show the implications of the  environment from outside. The importance of each different factor will be totally different depending on the type of business that it is done on. </a:t>
            </a:r>
          </a:p>
          <a:p>
            <a:r>
              <a:rPr lang="en-GB" u="sng" dirty="0"/>
              <a:t>The PESTEL ANALYSIS</a:t>
            </a:r>
          </a:p>
          <a:p>
            <a:r>
              <a:rPr lang="en-GB" u="sng" dirty="0"/>
              <a:t>A</a:t>
            </a:r>
            <a:r>
              <a:rPr lang="en-GB" u="none" dirty="0"/>
              <a:t>didas is a global brand and  an international environment has a lot of influence on growth and progression of the company. The sporting goods industry’s current trends are due to an increase in disposable income around the globe. People are now more than ever using fitness watches and equipment and of course sportswear. This is great for a company like Adidas. Sport is one of the most popular industries as it steers people towards health and fitness which is important in all cultures and society. </a:t>
            </a:r>
          </a:p>
          <a:p>
            <a:r>
              <a:rPr lang="en-GB" u="none" dirty="0"/>
              <a:t>POLITICAL – Potential trade war due to political differences:</a:t>
            </a:r>
          </a:p>
          <a:p>
            <a:r>
              <a:rPr lang="en-GB" u="none" dirty="0"/>
              <a:t>Adidas faces risks arising from sudden increase of import restrictions. The Trump administration in the US has shown a restriction on global trade. For example Germany does major export to the US and any trade taxes that are imposed may impact the German economy and Adidas. (www.swotandpestle.com)</a:t>
            </a:r>
          </a:p>
          <a:p>
            <a:r>
              <a:rPr lang="en-GB" u="none" dirty="0"/>
              <a:t>Adidas focuses on political factors including War, terrorism and nationalization. These can lead to loss of money as well as loss of time. They can cause product delivery delays and shipments. All countries don’t follow the same tax system however allowing for Adidas to take advantage of low wage countries for workers. (www.marketingdawn.com)</a:t>
            </a:r>
          </a:p>
          <a:p>
            <a:r>
              <a:rPr lang="en-GB" u="none" dirty="0"/>
              <a:t>ECONOMIC – Inflation, unemployment, and inflation and taxation effects on the profit and revenue of Adidas. The stock market will face instability if rates are affected. These affect Adidas potential customers ability to afford products. (www.marketingdawn.com)</a:t>
            </a:r>
          </a:p>
          <a:p>
            <a:r>
              <a:rPr lang="en-GB" u="none" dirty="0"/>
              <a:t>SOCIAL – Increase in Trends such as body fitness and yoga amongst millennials:</a:t>
            </a:r>
          </a:p>
          <a:p>
            <a:r>
              <a:rPr lang="en-GB" u="none" dirty="0"/>
              <a:t>Consumers are more conscious about what they eat and wear nowadays. Overall health and body fitness and exercise including yoga are popular. Adidas can customise products to meet these demands. (www.swotandpestle.com)</a:t>
            </a:r>
          </a:p>
          <a:p>
            <a:r>
              <a:rPr lang="en-GB" u="none" dirty="0"/>
              <a:t>TECHNOLOGICAL – Adidas does own unique technologies which make it different from other companies.  It makes other companies competitors and boosts company production along with quality by saving time, energy and effort as well. Adidas uses technology like Smart Balls to assist in buying goods which is unique to them. (www.marketingdawn.com)</a:t>
            </a:r>
          </a:p>
          <a:p>
            <a:r>
              <a:rPr lang="en-GB" u="none" dirty="0"/>
              <a:t>LEGAL – Adidas are well aware of all legal proceedings. The legal acts include the Trade Descriptions Act, sale and supply of products, press complaints, advertising standards authority and TV commission. Nothing can be copied from a trademarked company else Legal action can be taken and no false advertising can be done. </a:t>
            </a:r>
          </a:p>
          <a:p>
            <a:r>
              <a:rPr lang="en-GB" u="none" dirty="0"/>
              <a:t>ENVIRONMENT – Adidas factories do not produce restricted products. This helps to reduce their emissions. The main aim of Adidas is to encourage use of sustainable products which improve quality and provide the very best productivity.(www.marketingdawn.com)</a:t>
            </a:r>
          </a:p>
        </p:txBody>
      </p:sp>
      <p:sp>
        <p:nvSpPr>
          <p:cNvPr id="4" name="Slide Number Placeholder 3"/>
          <p:cNvSpPr>
            <a:spLocks noGrp="1"/>
          </p:cNvSpPr>
          <p:nvPr>
            <p:ph type="sldNum" sz="quarter" idx="5"/>
          </p:nvPr>
        </p:nvSpPr>
        <p:spPr/>
        <p:txBody>
          <a:bodyPr/>
          <a:lstStyle/>
          <a:p>
            <a:fld id="{4D60F0FC-FED8-4A32-A5F5-6DCF619D6FEF}" type="slidenum">
              <a:rPr lang="en-GB" smtClean="0"/>
              <a:t>5</a:t>
            </a:fld>
            <a:endParaRPr lang="en-GB" dirty="0"/>
          </a:p>
        </p:txBody>
      </p:sp>
    </p:spTree>
    <p:extLst>
      <p:ext uri="{BB962C8B-B14F-4D97-AF65-F5344CB8AC3E}">
        <p14:creationId xmlns:p14="http://schemas.microsoft.com/office/powerpoint/2010/main" val="651899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SWOT analysis is a structure used to assess a company’s competitive stance by recognising internal factors such as Strengths, Weaknesses,  Opportunities and threats. </a:t>
            </a:r>
          </a:p>
          <a:p>
            <a:r>
              <a:rPr lang="en-GB" dirty="0"/>
              <a:t>This SWOT analysis done on ADIDAS in 2017 shows the factors.</a:t>
            </a:r>
          </a:p>
          <a:p>
            <a:r>
              <a:rPr lang="en-GB" dirty="0"/>
              <a:t>Adidas is one of the strongest sports brands in the world. Mainly known for its range of trainers they also produce clothing and accessories.</a:t>
            </a:r>
          </a:p>
          <a:p>
            <a:r>
              <a:rPr lang="en-GB" dirty="0"/>
              <a:t>STRENGTHS – </a:t>
            </a:r>
          </a:p>
          <a:p>
            <a:pPr marL="228600" indent="-228600">
              <a:buAutoNum type="arabicPeriod"/>
            </a:pPr>
            <a:r>
              <a:rPr lang="en-GB" dirty="0"/>
              <a:t>They have a strong market presence. The most popular sports brand in the world. </a:t>
            </a:r>
          </a:p>
          <a:p>
            <a:pPr marL="228600" indent="-228600">
              <a:buAutoNum type="arabicPeriod"/>
            </a:pPr>
            <a:r>
              <a:rPr lang="en-GB" dirty="0"/>
              <a:t> They have a strong financial position.</a:t>
            </a:r>
          </a:p>
          <a:p>
            <a:pPr marL="228600" indent="-228600">
              <a:buAutoNum type="arabicPeriod"/>
            </a:pPr>
            <a:r>
              <a:rPr lang="en-GB" dirty="0"/>
              <a:t> Adidas has an effective distribution system from online stores to supermarkets. </a:t>
            </a:r>
          </a:p>
          <a:p>
            <a:pPr marL="228600" indent="-228600">
              <a:buAutoNum type="arabicPeriod"/>
            </a:pPr>
            <a:r>
              <a:rPr lang="en-GB" dirty="0"/>
              <a:t> Strong relationships within the sustainability area with other organizations such as FIFA, UEFA, NBA and the Olympic Games has increased the awareness of Adidas.</a:t>
            </a:r>
          </a:p>
          <a:p>
            <a:pPr marL="0" indent="0">
              <a:buNone/>
            </a:pPr>
            <a:r>
              <a:rPr lang="en-GB" dirty="0"/>
              <a:t>WEAKNESSES – </a:t>
            </a:r>
          </a:p>
          <a:p>
            <a:pPr marL="228600" indent="-228600">
              <a:buAutoNum type="arabicPeriod"/>
            </a:pPr>
            <a:r>
              <a:rPr lang="en-GB" dirty="0"/>
              <a:t>High price range due to technology and production methods have made the brand expensive.</a:t>
            </a:r>
          </a:p>
          <a:p>
            <a:pPr marL="228600" indent="-228600">
              <a:buAutoNum type="arabicPeriod"/>
            </a:pPr>
            <a:r>
              <a:rPr lang="en-GB" dirty="0"/>
              <a:t>Adidas has 93% of its production outsourced to 3</a:t>
            </a:r>
            <a:r>
              <a:rPr lang="en-GB" baseline="30000" dirty="0"/>
              <a:t>rd</a:t>
            </a:r>
            <a:r>
              <a:rPr lang="en-GB" dirty="0"/>
              <a:t> party manufacturers (mainly Asia) for low labour cost and easy to get resources. The quality of these products are subject to criticism by consumers.</a:t>
            </a:r>
          </a:p>
          <a:p>
            <a:pPr marL="228600" indent="-228600">
              <a:buAutoNum type="arabicPeriod"/>
            </a:pPr>
            <a:r>
              <a:rPr lang="en-GB" dirty="0"/>
              <a:t>Limited product line – Adidas recently brought out Reebok but now only have those 2 brands under their name. Both are sportswear so scope for product line expansion is limited.</a:t>
            </a:r>
          </a:p>
          <a:p>
            <a:pPr marL="0" indent="0">
              <a:buNone/>
            </a:pPr>
            <a:r>
              <a:rPr lang="en-GB" dirty="0"/>
              <a:t>OPPORTUNITIES – </a:t>
            </a:r>
          </a:p>
          <a:p>
            <a:pPr marL="228600" indent="-228600">
              <a:buAutoNum type="arabicPeriod"/>
            </a:pPr>
            <a:r>
              <a:rPr lang="en-GB" dirty="0"/>
              <a:t>Changing lifestyles. There is a rise in the demand for sports equipment and sportswear for the generation now due to healthy eating and exercise being very important. </a:t>
            </a:r>
          </a:p>
          <a:p>
            <a:pPr marL="0" indent="0">
              <a:buNone/>
            </a:pPr>
            <a:r>
              <a:rPr lang="en-GB" dirty="0"/>
              <a:t>2. Expand product line – This would open up a new set of opportunities and potentially more profit and can make Adidas stand out from other sportswear competitors.</a:t>
            </a:r>
          </a:p>
          <a:p>
            <a:pPr marL="0" indent="0">
              <a:buNone/>
            </a:pPr>
            <a:r>
              <a:rPr lang="en-GB" dirty="0"/>
              <a:t>THREATS –</a:t>
            </a:r>
          </a:p>
          <a:p>
            <a:pPr marL="0" indent="0">
              <a:buNone/>
            </a:pPr>
            <a:r>
              <a:rPr lang="en-GB" dirty="0"/>
              <a:t>1.  Competition. Adidas is a global brand but has fierce competition from Nike as well as other sportswear brands,</a:t>
            </a:r>
          </a:p>
          <a:p>
            <a:pPr marL="0" indent="0">
              <a:buNone/>
            </a:pPr>
            <a:r>
              <a:rPr lang="en-GB" dirty="0"/>
              <a:t>2. Supplier Problems. Due to most of the production being outsourced suppliers have more bargaining power.</a:t>
            </a:r>
          </a:p>
          <a:p>
            <a:pPr marL="0" indent="0">
              <a:buNone/>
            </a:pPr>
            <a:r>
              <a:rPr lang="en-GB" dirty="0"/>
              <a:t>3. Government regulations – with 35% of products made in China and 93% of production in Asia , import regulations, duty and tariffs have a huge role in the success of Adidas. (www.marketing91.com)</a:t>
            </a:r>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6</a:t>
            </a:fld>
            <a:endParaRPr lang="en-GB" dirty="0"/>
          </a:p>
        </p:txBody>
      </p:sp>
    </p:spTree>
    <p:extLst>
      <p:ext uri="{BB962C8B-B14F-4D97-AF65-F5344CB8AC3E}">
        <p14:creationId xmlns:p14="http://schemas.microsoft.com/office/powerpoint/2010/main" val="2565246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Adidas released a CSR report in 2007 and say that all footwear factories became part of a recording programme. New factories record data with less accuracy than those already established. In 2007 Adidas saw the an increase in average consumption of key resources per pair of shoes since Reebok was take over by Adidas and they have yet to improve environmental efficiency. </a:t>
            </a:r>
          </a:p>
          <a:p>
            <a:r>
              <a:rPr lang="en-GB" dirty="0"/>
              <a:t>Adidas say that they have produced a range of footwear for man and women that minimizes its environmental impact by using natural resources involved in its production and packaging. </a:t>
            </a:r>
          </a:p>
          <a:p>
            <a:r>
              <a:rPr lang="en-GB" dirty="0"/>
              <a:t>The chart shows the average recourse consumption per pair of sports shoes in 2005-2007</a:t>
            </a:r>
          </a:p>
        </p:txBody>
      </p:sp>
      <p:sp>
        <p:nvSpPr>
          <p:cNvPr id="4" name="Slide Number Placeholder 3"/>
          <p:cNvSpPr>
            <a:spLocks noGrp="1"/>
          </p:cNvSpPr>
          <p:nvPr>
            <p:ph type="sldNum" sz="quarter" idx="5"/>
          </p:nvPr>
        </p:nvSpPr>
        <p:spPr/>
        <p:txBody>
          <a:bodyPr/>
          <a:lstStyle/>
          <a:p>
            <a:fld id="{4D60F0FC-FED8-4A32-A5F5-6DCF619D6FEF}" type="slidenum">
              <a:rPr lang="en-GB" smtClean="0"/>
              <a:t>7</a:t>
            </a:fld>
            <a:endParaRPr lang="en-GB" dirty="0"/>
          </a:p>
        </p:txBody>
      </p:sp>
    </p:spTree>
    <p:extLst>
      <p:ext uri="{BB962C8B-B14F-4D97-AF65-F5344CB8AC3E}">
        <p14:creationId xmlns:p14="http://schemas.microsoft.com/office/powerpoint/2010/main" val="2542434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Around the world 775,000 workers, mainly women, in 1,200 factories across 65 countries make Adidas products. Almost all of the jobs are outsourced to factories in poorer countries, yet through Adidas’ buying practices the company has enormous influence over their working conditions, and ultimately their lives. In the run up the London 2012 Olympics research has exposed the harsh reality of life for these. (waronwant.org/sites/default/files/Adidas%20briefing)</a:t>
            </a:r>
          </a:p>
          <a:p>
            <a:r>
              <a:rPr lang="en-GB" dirty="0"/>
              <a:t>The Playfair 2012 campaign highlighted the working conditions making Olympic goods and team GB goods in China, Sri Lanka and the Philippines.</a:t>
            </a:r>
          </a:p>
          <a:p>
            <a:r>
              <a:rPr lang="en-GB" dirty="0"/>
              <a:t>Across the factories that were visited workers said they faced poor pay, terrible working conditions and punishment of they try to go to a trade union to defend themselves.</a:t>
            </a:r>
          </a:p>
          <a:p>
            <a:r>
              <a:rPr lang="en-GB" dirty="0"/>
              <a:t>In Indonesia some workers are paid 34p an hour and some even less than that. As a result workers are skipping means due to being poor and then falling ill die to malnutrition. More than half the employees said they are forced to pawn goods to pay the bills.</a:t>
            </a:r>
          </a:p>
          <a:p>
            <a:r>
              <a:rPr lang="en-GB" dirty="0"/>
              <a:t>Adidas could change this. But they don’t. They want to make as much profit as they possibly can on each item they produce seemingly with no thought for their workers. Workers have little choice but to work excessive hours in order to earn enough money to get by. Some workers are doing 8am – 11pm 7 days a week.</a:t>
            </a:r>
          </a:p>
          <a:p>
            <a:r>
              <a:rPr lang="en-GB" dirty="0"/>
              <a:t>Workers in Indonesia are forced to ask permission to go to the toilet and can be told no. This is against their basic human rights. Workers also reported being verbally abused, being slapped and having shoes thrown at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(waronwant.org/sites/default/files/Adidas%20briefing)</a:t>
            </a:r>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8</a:t>
            </a:fld>
            <a:endParaRPr lang="en-GB" dirty="0"/>
          </a:p>
        </p:txBody>
      </p:sp>
    </p:spTree>
    <p:extLst>
      <p:ext uri="{BB962C8B-B14F-4D97-AF65-F5344CB8AC3E}">
        <p14:creationId xmlns:p14="http://schemas.microsoft.com/office/powerpoint/2010/main" val="1970175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(https://www.adidas-group.com/en/sustainability/managing-sustainability/general-approach/)</a:t>
            </a:r>
          </a:p>
          <a:p>
            <a:r>
              <a:rPr lang="en-GB" dirty="0"/>
              <a:t>FIG.1 (https://www.cheshnotes.com/hrm-organizational-culture-at-adidas/)</a:t>
            </a:r>
          </a:p>
          <a:p>
            <a:r>
              <a:rPr lang="en-GB" dirty="0"/>
              <a:t>Adidas is known for its intense competition. As a result Adidas is investing in multiple areas to overcome this pressure from marketing to HR and management.</a:t>
            </a:r>
          </a:p>
          <a:p>
            <a:r>
              <a:rPr lang="en-US" dirty="0"/>
              <a:t>Brands are investing in their HR more than ever to gain a competitive advantage because skilled and professional employees can be a source of sustainable competitive advantage. Adidas has designed programs for career development and focuses on a peoples culture that recognizes the employees values and helps them achieve their career goals.</a:t>
            </a:r>
          </a:p>
          <a:p>
            <a:r>
              <a:rPr lang="en-GB" dirty="0"/>
              <a:t>Adidas believes that its employees are critical in their productivity. </a:t>
            </a:r>
            <a:r>
              <a:rPr lang="en-US" dirty="0"/>
              <a:t>In 2015, Adidas started a talent management programs that was termed Talent Carousel. The focus of this program is to groom the employees to ready them for senior management positions for future.</a:t>
            </a:r>
          </a:p>
          <a:p>
            <a:r>
              <a:rPr lang="en-US" dirty="0"/>
              <a:t>Adidas also in 2017 created an employee stock purchase plan. 45% of their employees took part and as far as China, Taiwan and Hong Kong. </a:t>
            </a:r>
          </a:p>
          <a:p>
            <a:r>
              <a:rPr lang="en-US" dirty="0"/>
              <a:t>Also in 2017 Adidas progressed in Role Model leadership by creating 2 new leadership groups. The core leadership group in Adidas has created the first framework for global leadership. There are 3 important parts to this: Collaboration, creativity and confidence.</a:t>
            </a:r>
          </a:p>
          <a:p>
            <a:r>
              <a:rPr lang="en-US" dirty="0"/>
              <a:t>They have created a special training course for HR managers called the People Manager Training Program . This teaches potential managers skills and knowledge in order to become a good manager.</a:t>
            </a:r>
          </a:p>
          <a:p>
            <a:r>
              <a:rPr lang="en-US" dirty="0"/>
              <a:t>Adidas created “The big gender intelligence training” and provides up to 385 executives a year with this training. The focus of this is to develop a gender inclusive company culture. Adidas are investing in having a stronger female team as well. </a:t>
            </a:r>
          </a:p>
          <a:p>
            <a:r>
              <a:rPr lang="en-US" dirty="0"/>
              <a:t>They are building offices where employees can choose from lots of different choices of workspace. They are also being given the opportunity to develop prototypes using 3d printers and can give their own ideas for future products.</a:t>
            </a:r>
          </a:p>
          <a:p>
            <a:r>
              <a:rPr lang="en-US" dirty="0"/>
              <a:t>Adidas has an online portal for staff to access their personal information like salary, career and team events. This way the employees don’t always have to go to their HR managers unless important. This portal also tracks their success in the business so they can see where they are in the company and where they are among to get making them happier to work towards a personal goal. This in turn should then lead to them being more productive and happy overall.</a:t>
            </a:r>
          </a:p>
          <a:p>
            <a:endParaRPr lang="en-US" dirty="0"/>
          </a:p>
          <a:p>
            <a:r>
              <a:rPr lang="en-US" dirty="0">
                <a:effectLst/>
              </a:rPr>
              <a:t>Corporate Social Responsibility adidas Group The adidas Group directs an immense amount of focus into their corporate social responsibility. Specifically, they apply the majority of their efforts to the 4 P’s, namely People, Product, Planet and Partnership.( https://www.slideshare.net/MichaelCalo1/adidas-group-management-organizational-structure-and-csr-analysis)</a:t>
            </a:r>
            <a:endParaRPr lang="en-US" dirty="0"/>
          </a:p>
        </p:txBody>
      </p:sp>
      <p:sp>
        <p:nvSpPr>
          <p:cNvPr id="4" name="Slide Number Placeholder 3"/>
          <p:cNvSpPr>
            <a:spLocks noGrp="1"/>
          </p:cNvSpPr>
          <p:nvPr>
            <p:ph type="sldNum" sz="quarter" idx="5"/>
          </p:nvPr>
        </p:nvSpPr>
        <p:spPr/>
        <p:txBody>
          <a:bodyPr/>
          <a:lstStyle/>
          <a:p>
            <a:fld id="{4D60F0FC-FED8-4A32-A5F5-6DCF619D6FEF}" type="slidenum">
              <a:rPr lang="en-GB" smtClean="0"/>
              <a:t>9</a:t>
            </a:fld>
            <a:endParaRPr lang="en-GB" dirty="0"/>
          </a:p>
        </p:txBody>
      </p:sp>
    </p:spTree>
    <p:extLst>
      <p:ext uri="{BB962C8B-B14F-4D97-AF65-F5344CB8AC3E}">
        <p14:creationId xmlns:p14="http://schemas.microsoft.com/office/powerpoint/2010/main" val="32666962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Adidas say that they try to identify potential future leaders within their staff and offer them training programmes accordingly. They target specific training coursed to certain staff members. </a:t>
            </a:r>
          </a:p>
          <a:p>
            <a:r>
              <a:rPr lang="en-GB" dirty="0"/>
              <a:t>Apprenticeships run for 2 or 3 years on a rotation basis. This allows students fresh from college to gain on job experience as well as getting the qualifications they need. Adidas also offer training in Retail, shoe technology and IT.</a:t>
            </a:r>
          </a:p>
          <a:p>
            <a:r>
              <a:rPr lang="en-GB" dirty="0"/>
              <a:t>Finance and Business courses are also readily available. </a:t>
            </a:r>
          </a:p>
          <a:p>
            <a:r>
              <a:rPr lang="en-GB" dirty="0"/>
              <a:t>Adidas also have a management plan that is regularly reviewed to ensure that the steps are in place for them. (https://www.cheshnotes.com/hrm-organizational-culture-at-adidas/)</a:t>
            </a:r>
          </a:p>
        </p:txBody>
      </p:sp>
      <p:sp>
        <p:nvSpPr>
          <p:cNvPr id="4" name="Slide Number Placeholder 3"/>
          <p:cNvSpPr>
            <a:spLocks noGrp="1"/>
          </p:cNvSpPr>
          <p:nvPr>
            <p:ph type="sldNum" sz="quarter" idx="5"/>
          </p:nvPr>
        </p:nvSpPr>
        <p:spPr/>
        <p:txBody>
          <a:bodyPr/>
          <a:lstStyle/>
          <a:p>
            <a:fld id="{4D60F0FC-FED8-4A32-A5F5-6DCF619D6FEF}" type="slidenum">
              <a:rPr lang="en-GB" smtClean="0"/>
              <a:t>10</a:t>
            </a:fld>
            <a:endParaRPr lang="en-GB" dirty="0"/>
          </a:p>
        </p:txBody>
      </p:sp>
    </p:spTree>
    <p:extLst>
      <p:ext uri="{BB962C8B-B14F-4D97-AF65-F5344CB8AC3E}">
        <p14:creationId xmlns:p14="http://schemas.microsoft.com/office/powerpoint/2010/main" val="3347317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http://adidasdeportivocolombia.blogspot.com/2015/09/mission-vision-and-values.html#!/2015/09/mission-vision-and-values.html</a:t>
            </a:r>
          </a:p>
          <a:p>
            <a:endParaRPr lang="en-GB" dirty="0"/>
          </a:p>
          <a:p>
            <a:r>
              <a:rPr lang="en-GB" dirty="0"/>
              <a:t>The above is what  Adidas see at their vision that was written in 2018. </a:t>
            </a:r>
          </a:p>
          <a:p>
            <a:r>
              <a:rPr lang="en-GB" dirty="0"/>
              <a:t>A vision is a plan for the future and in this case a long term vision from Adidas.</a:t>
            </a:r>
          </a:p>
          <a:p>
            <a:r>
              <a:rPr lang="en-GB" dirty="0"/>
              <a:t>This vision should be aimed at the staff and allow them to strive to achieve new things in the future within their job roles with scope to maybe move up the career ladder. </a:t>
            </a:r>
          </a:p>
          <a:p>
            <a:r>
              <a:rPr lang="en-GB" dirty="0"/>
              <a:t>Adidas should make sure that all employees are aware of this vision statement and work towards it.</a:t>
            </a:r>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11</a:t>
            </a:fld>
            <a:endParaRPr lang="en-GB" dirty="0"/>
          </a:p>
        </p:txBody>
      </p:sp>
    </p:spTree>
    <p:extLst>
      <p:ext uri="{BB962C8B-B14F-4D97-AF65-F5344CB8AC3E}">
        <p14:creationId xmlns:p14="http://schemas.microsoft.com/office/powerpoint/2010/main" val="1726952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http://adidasdeportivocolombia.blogspot.com/2015/09/mission-vision-and-values.html#!/</a:t>
            </a:r>
          </a:p>
          <a:p>
            <a:endParaRPr lang="en-GB" dirty="0"/>
          </a:p>
          <a:p>
            <a:r>
              <a:rPr lang="en-GB" dirty="0"/>
              <a:t>This is Adidas Values statement of 2018. </a:t>
            </a:r>
          </a:p>
          <a:p>
            <a:r>
              <a:rPr lang="en-GB" dirty="0"/>
              <a:t>They strive to be the best in their products and to get the most out of their employees. </a:t>
            </a:r>
          </a:p>
          <a:p>
            <a:r>
              <a:rPr lang="en-GB" dirty="0"/>
              <a:t>They state that they are ethical and fair but do the sweatshop employees in Asia agree with this statement?</a:t>
            </a:r>
          </a:p>
          <a:p>
            <a:r>
              <a:rPr lang="en-GB" dirty="0"/>
              <a:t>They seem to be open to suggestions on changing things by encouraging their staff to have an input on designs and also encouraging them to do the relevant training and development courses in order to keep the company moving with the times both in fashion and technology.</a:t>
            </a:r>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12</a:t>
            </a:fld>
            <a:endParaRPr lang="en-GB" dirty="0"/>
          </a:p>
        </p:txBody>
      </p:sp>
    </p:spTree>
    <p:extLst>
      <p:ext uri="{BB962C8B-B14F-4D97-AF65-F5344CB8AC3E}">
        <p14:creationId xmlns:p14="http://schemas.microsoft.com/office/powerpoint/2010/main" val="1730380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Fig 1. (https://www.hierarchystructure.com/adidas-corporate-hierarchy/)</a:t>
            </a:r>
          </a:p>
          <a:p>
            <a:r>
              <a:rPr lang="en-US" dirty="0"/>
              <a:t>Adidas consists of several senior levels, mid level and entry level executives which handle its  operations. A  hierarchical structure works in the company to ensure that everything stays in order and that the responsibilities and roles are properly distributed between the workforce.</a:t>
            </a:r>
          </a:p>
          <a:p>
            <a:r>
              <a:rPr lang="en-US" dirty="0"/>
              <a:t>This works well in this retail management environment as  every member of staff has someone to report to. Someone or a department to go to when they need senior help or advice. Each member of the Hierarchy knows their place which makes for good working practice.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However a Hierarchy gives little room for change. Could make the employees a bit nervous of they don’t know the person in management personally. Could be hard to approach and to get their point across.  (https://www.hierarchystructure.com/adidas-corporate-hierarchy/)</a:t>
            </a:r>
          </a:p>
          <a:p>
            <a:endParaRPr lang="en-US" dirty="0"/>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13</a:t>
            </a:fld>
            <a:endParaRPr lang="en-GB" dirty="0"/>
          </a:p>
        </p:txBody>
      </p:sp>
    </p:spTree>
    <p:extLst>
      <p:ext uri="{BB962C8B-B14F-4D97-AF65-F5344CB8AC3E}">
        <p14:creationId xmlns:p14="http://schemas.microsoft.com/office/powerpoint/2010/main" val="778344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(https://www.slideshare.net/MichaelCalo1/adidas-group-management-organizational-structure-and-csr-analysis)</a:t>
            </a:r>
          </a:p>
          <a:p>
            <a:r>
              <a:rPr lang="en-GB" dirty="0"/>
              <a:t>Mullins wrote that there are 4 main Management theories which apply to companies and organisations. There are Classical, Human relations, Systems and Contingency.</a:t>
            </a:r>
          </a:p>
          <a:p>
            <a:r>
              <a:rPr lang="en-GB" dirty="0"/>
              <a:t>CLASSICAL: The emphasis of the work is planned , a clear understanding of the purpose of the organisation is important in order to know how it works and whether it indeed does work. </a:t>
            </a:r>
          </a:p>
          <a:p>
            <a:r>
              <a:rPr lang="en-GB" dirty="0"/>
              <a:t>Adidas have a clear classical approach as the purpose of the organisation is to make products to make a profit and all of the employees have a set role within their different departments. </a:t>
            </a:r>
          </a:p>
          <a:p>
            <a:r>
              <a:rPr lang="en-GB" dirty="0"/>
              <a:t>SCIENTIFIC: The development of a true science for each persons work, the scientific selection, training and development of its workers, cooperation with employees to enable work to be carried out properly, the division of work and responsibility between management and the workers. F.W. Taylor (1865-1917) </a:t>
            </a:r>
          </a:p>
          <a:p>
            <a:r>
              <a:rPr lang="en-GB" dirty="0"/>
              <a:t>Adidas adopt this strategy as the work their employees do is specific. For example some make the trainers in a team but each individual will do a separate part of the shoe and they will have been trained to do this correctly.  </a:t>
            </a:r>
          </a:p>
          <a:p>
            <a:r>
              <a:rPr lang="en-GB" dirty="0"/>
              <a:t>BUREAUCRACY: founded on a formal, clearly defined hierarchical structure. This is typical of Adidas who have a very clear hierarchy structure as seen on the diagram in slide 13.</a:t>
            </a:r>
          </a:p>
          <a:p>
            <a:r>
              <a:rPr lang="en-GB" dirty="0"/>
              <a:t>However bureaucracies can provide a safe haven for managers to hide from responsibility. Managers and employees easily pass on the blame to the next person up in the chain.</a:t>
            </a:r>
          </a:p>
          <a:p>
            <a:r>
              <a:rPr lang="en-GB" dirty="0"/>
              <a:t>HUMAN RELATIONS: Abraham Maslow put forward an approach based on a persons needs such as psychological, safety, love and esteem needs. Individuals need to have these needs met in order to maintain a healthy working attitude. Adidas say about this in their CSR  report.</a:t>
            </a:r>
          </a:p>
          <a:p>
            <a:r>
              <a:rPr lang="en-GB" dirty="0"/>
              <a:t>THE SYSTEMS APPROACH: The analysis of organisations as systems has become apparent recently. Attention is focused on the total work organisation and the relationships of structure and behaviour. It involves the whole organisation and looks at everything involved. </a:t>
            </a:r>
          </a:p>
          <a:p>
            <a:r>
              <a:rPr lang="en-GB" dirty="0"/>
              <a:t>THE CONTINGENCY APPROACH: The classical approach suggested placing an emphasis on general sets of principles . It shows renewed concern with the importance of structure as a significant influence on performance. This can be an extension of the systems approach. The contingency approach incorporates some bits from all of the other approaches and is as it says., a contingency. This could have both advantage and disadvantages to a company such a Adidas due to its unstructured approach and could lead to employees not knowing who or where to turn to. On the plus side this approach does mean that there is a margin for movement within the organisation. (management and organisational behaviour , (Laurie.J.Mullins, 8</a:t>
            </a:r>
            <a:r>
              <a:rPr lang="en-GB" baseline="30000" dirty="0"/>
              <a:t>th</a:t>
            </a:r>
            <a:r>
              <a:rPr lang="en-GB" dirty="0"/>
              <a:t> Edition 2007)</a:t>
            </a:r>
          </a:p>
        </p:txBody>
      </p:sp>
      <p:sp>
        <p:nvSpPr>
          <p:cNvPr id="4" name="Slide Number Placeholder 3"/>
          <p:cNvSpPr>
            <a:spLocks noGrp="1"/>
          </p:cNvSpPr>
          <p:nvPr>
            <p:ph type="sldNum" sz="quarter" idx="5"/>
          </p:nvPr>
        </p:nvSpPr>
        <p:spPr/>
        <p:txBody>
          <a:bodyPr/>
          <a:lstStyle/>
          <a:p>
            <a:fld id="{4D60F0FC-FED8-4A32-A5F5-6DCF619D6FEF}" type="slidenum">
              <a:rPr lang="en-GB" smtClean="0"/>
              <a:t>14</a:t>
            </a:fld>
            <a:endParaRPr lang="en-GB" dirty="0"/>
          </a:p>
        </p:txBody>
      </p:sp>
    </p:spTree>
    <p:extLst>
      <p:ext uri="{BB962C8B-B14F-4D97-AF65-F5344CB8AC3E}">
        <p14:creationId xmlns:p14="http://schemas.microsoft.com/office/powerpoint/2010/main" val="4562872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 Meredith Belbin discovered with his team that there are 9 clusters of behaviour and called these “Team Roles”.</a:t>
            </a:r>
          </a:p>
          <a:p>
            <a:r>
              <a:rPr lang="en-GB" dirty="0"/>
              <a:t>Most people will fit into 2 or 3 team roles that they find the most comfortable. These can change over time. Each position has its own strength and weakness. </a:t>
            </a:r>
          </a:p>
          <a:p>
            <a:r>
              <a:rPr lang="en-US" dirty="0"/>
              <a:t>“Great teams can be put together, existing teams can be understood and improved, and everyone can feel that they are making a difference in the workplace.” (https://www.belbin.com/about/belbin-team-roles/)</a:t>
            </a:r>
          </a:p>
          <a:p>
            <a:r>
              <a:rPr lang="en-US" dirty="0"/>
              <a:t>Belbin concluded that the 9 different clusters of behavior with in a team, the team roles were:</a:t>
            </a:r>
          </a:p>
          <a:p>
            <a:pPr marL="171450" indent="-171450">
              <a:buFont typeface="Arial" panose="020B0604020202020204" pitchFamily="34" charset="0"/>
              <a:buChar char="•"/>
            </a:pPr>
            <a:r>
              <a:rPr lang="en-GB" dirty="0"/>
              <a:t>Resource investigator</a:t>
            </a:r>
          </a:p>
          <a:p>
            <a:pPr marL="171450" indent="-171450">
              <a:buFont typeface="Arial" panose="020B0604020202020204" pitchFamily="34" charset="0"/>
              <a:buChar char="•"/>
            </a:pPr>
            <a:r>
              <a:rPr lang="en-GB" dirty="0"/>
              <a:t>Team worker</a:t>
            </a:r>
          </a:p>
          <a:p>
            <a:pPr marL="171450" indent="-171450">
              <a:buFont typeface="Arial" panose="020B0604020202020204" pitchFamily="34" charset="0"/>
              <a:buChar char="•"/>
            </a:pPr>
            <a:r>
              <a:rPr lang="en-GB" dirty="0"/>
              <a:t>Co-Ordinator</a:t>
            </a:r>
          </a:p>
          <a:p>
            <a:pPr marL="171450" indent="-171450">
              <a:buFont typeface="Arial" panose="020B0604020202020204" pitchFamily="34" charset="0"/>
              <a:buChar char="•"/>
            </a:pPr>
            <a:r>
              <a:rPr lang="en-GB" dirty="0"/>
              <a:t>Plant</a:t>
            </a:r>
          </a:p>
          <a:p>
            <a:pPr marL="171450" indent="-171450">
              <a:buFont typeface="Arial" panose="020B0604020202020204" pitchFamily="34" charset="0"/>
              <a:buChar char="•"/>
            </a:pPr>
            <a:r>
              <a:rPr lang="en-GB" dirty="0"/>
              <a:t>Monitor Evaluator</a:t>
            </a:r>
          </a:p>
          <a:p>
            <a:pPr marL="171450" indent="-171450">
              <a:buFont typeface="Arial" panose="020B0604020202020204" pitchFamily="34" charset="0"/>
              <a:buChar char="•"/>
            </a:pPr>
            <a:r>
              <a:rPr lang="en-GB" dirty="0"/>
              <a:t>Specialist</a:t>
            </a:r>
          </a:p>
          <a:p>
            <a:pPr marL="171450" indent="-171450">
              <a:buFont typeface="Arial" panose="020B0604020202020204" pitchFamily="34" charset="0"/>
              <a:buChar char="•"/>
            </a:pPr>
            <a:r>
              <a:rPr lang="en-GB" dirty="0"/>
              <a:t>Shaper</a:t>
            </a:r>
          </a:p>
          <a:p>
            <a:pPr marL="171450" indent="-171450">
              <a:buFont typeface="Arial" panose="020B0604020202020204" pitchFamily="34" charset="0"/>
              <a:buChar char="•"/>
            </a:pPr>
            <a:r>
              <a:rPr lang="en-GB" dirty="0"/>
              <a:t>Implementer</a:t>
            </a:r>
          </a:p>
          <a:p>
            <a:pPr marL="171450" indent="-171450">
              <a:buFont typeface="Arial" panose="020B0604020202020204" pitchFamily="34" charset="0"/>
              <a:buChar char="•"/>
            </a:pPr>
            <a:r>
              <a:rPr lang="en-GB" dirty="0"/>
              <a:t>Completer finisher</a:t>
            </a:r>
          </a:p>
          <a:p>
            <a:pPr marL="0" indent="0">
              <a:buFont typeface="Arial" panose="020B0604020202020204" pitchFamily="34" charset="0"/>
              <a:buNone/>
            </a:pPr>
            <a:r>
              <a:rPr lang="en-GB" dirty="0"/>
              <a:t>These team roles would be very important within Adidas as they need to work well within a team in order to get the job done productively. Any member of a team underperforming could bring the whole team down and slow up production or design having a knock on effect to the profits of Adidas.</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15</a:t>
            </a:fld>
            <a:endParaRPr lang="en-GB" dirty="0"/>
          </a:p>
        </p:txBody>
      </p:sp>
    </p:spTree>
    <p:extLst>
      <p:ext uri="{BB962C8B-B14F-4D97-AF65-F5344CB8AC3E}">
        <p14:creationId xmlns:p14="http://schemas.microsoft.com/office/powerpoint/2010/main" val="390765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FIG 1 (adventureinadventureout.com)</a:t>
            </a:r>
          </a:p>
          <a:p>
            <a:r>
              <a:rPr lang="en-US"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Psychologist Bruce Tuckman first came up with the memorable phrases</a:t>
            </a:r>
          </a:p>
          <a:p>
            <a:r>
              <a:rPr lang="en-US"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Forming, Storming, norming and performing in 1965. He added adjourning at a later date and there were used to describe the path that teams follow on their way up to the top.</a:t>
            </a:r>
          </a:p>
          <a:p>
            <a:r>
              <a:rPr lang="en-US"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He says that these 5 stages are critical in forming a good team and that (https://www.mindtools.com/pages/article/newLDR_86.htm)</a:t>
            </a:r>
          </a:p>
          <a:p>
            <a:endParaRPr lang="en-US"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u="none" dirty="0"/>
              <a:t>“You can't expect a new team to perform well when it first comes together” (Bruce Tuckman)</a:t>
            </a:r>
            <a:endParaRPr lang="en-GB" b="0" i="0" u="none" dirty="0">
              <a:solidFill>
                <a:srgbClr val="FF0000"/>
              </a:solidFill>
              <a:latin typeface="Aharoni" panose="02010803020104030203" pitchFamily="2" charset="-79"/>
              <a:cs typeface="Aharoni" panose="02010803020104030203" pitchFamily="2" charset="-79"/>
            </a:endParaRPr>
          </a:p>
          <a:p>
            <a:r>
              <a:rPr lang="en-US"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This seems to make sense. Every team that is formed within Adidas would definitely benefit from this approach as that way they can make sure that the correct people are put together in each team to create the best possible result and thus increasing productiveness. </a:t>
            </a:r>
          </a:p>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16</a:t>
            </a:fld>
            <a:endParaRPr lang="en-GB" dirty="0"/>
          </a:p>
        </p:txBody>
      </p:sp>
    </p:spTree>
    <p:extLst>
      <p:ext uri="{BB962C8B-B14F-4D97-AF65-F5344CB8AC3E}">
        <p14:creationId xmlns:p14="http://schemas.microsoft.com/office/powerpoint/2010/main" val="23681366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60F0FC-FED8-4A32-A5F5-6DCF619D6FEF}" type="slidenum">
              <a:rPr lang="en-GB" smtClean="0"/>
              <a:t>17</a:t>
            </a:fld>
            <a:endParaRPr lang="en-GB" dirty="0"/>
          </a:p>
        </p:txBody>
      </p:sp>
    </p:spTree>
    <p:extLst>
      <p:ext uri="{BB962C8B-B14F-4D97-AF65-F5344CB8AC3E}">
        <p14:creationId xmlns:p14="http://schemas.microsoft.com/office/powerpoint/2010/main" val="3129887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2BC3D-240E-4F1B-8CA4-FA0F1A2EBD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CC221C6-B8C5-401F-AAB1-E120BEA6DA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4BE105-79A9-4BE6-8851-64FA336D82E8}"/>
              </a:ext>
            </a:extLst>
          </p:cNvPr>
          <p:cNvSpPr>
            <a:spLocks noGrp="1"/>
          </p:cNvSpPr>
          <p:nvPr>
            <p:ph type="dt" sz="half" idx="10"/>
          </p:nvPr>
        </p:nvSpPr>
        <p:spPr/>
        <p:txBody>
          <a:bodyPr/>
          <a:lstStyle/>
          <a:p>
            <a:fld id="{398662C8-2C60-41A4-B1A1-7AF5FD36DA04}" type="datetimeFigureOut">
              <a:rPr lang="en-GB" smtClean="0"/>
              <a:t>18/12/2018</a:t>
            </a:fld>
            <a:endParaRPr lang="en-GB" dirty="0"/>
          </a:p>
        </p:txBody>
      </p:sp>
      <p:sp>
        <p:nvSpPr>
          <p:cNvPr id="5" name="Footer Placeholder 4">
            <a:extLst>
              <a:ext uri="{FF2B5EF4-FFF2-40B4-BE49-F238E27FC236}">
                <a16:creationId xmlns:a16="http://schemas.microsoft.com/office/drawing/2014/main" id="{399485F3-C4C2-4313-BEEE-DCF0EC76A4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C78C397-4550-4091-93C2-0FD225B653E1}"/>
              </a:ext>
            </a:extLst>
          </p:cNvPr>
          <p:cNvSpPr>
            <a:spLocks noGrp="1"/>
          </p:cNvSpPr>
          <p:nvPr>
            <p:ph type="sldNum" sz="quarter" idx="12"/>
          </p:nvPr>
        </p:nvSpPr>
        <p:spPr/>
        <p:txBody>
          <a:bodyPr/>
          <a:lstStyle/>
          <a:p>
            <a:fld id="{DCDB301E-641E-4966-8AA3-1AD152AEF721}" type="slidenum">
              <a:rPr lang="en-GB" smtClean="0"/>
              <a:t>‹#›</a:t>
            </a:fld>
            <a:endParaRPr lang="en-GB" dirty="0"/>
          </a:p>
        </p:txBody>
      </p:sp>
    </p:spTree>
    <p:extLst>
      <p:ext uri="{BB962C8B-B14F-4D97-AF65-F5344CB8AC3E}">
        <p14:creationId xmlns:p14="http://schemas.microsoft.com/office/powerpoint/2010/main" val="1086176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9E7CF-8E93-4878-9DEB-5EEF87E04D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089219-7D59-452C-9FE3-0780D2811F1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5DF136-641C-410D-AA5A-A56ECF45D3BC}"/>
              </a:ext>
            </a:extLst>
          </p:cNvPr>
          <p:cNvSpPr>
            <a:spLocks noGrp="1"/>
          </p:cNvSpPr>
          <p:nvPr>
            <p:ph type="dt" sz="half" idx="10"/>
          </p:nvPr>
        </p:nvSpPr>
        <p:spPr/>
        <p:txBody>
          <a:bodyPr/>
          <a:lstStyle/>
          <a:p>
            <a:fld id="{398662C8-2C60-41A4-B1A1-7AF5FD36DA04}" type="datetimeFigureOut">
              <a:rPr lang="en-GB" smtClean="0"/>
              <a:t>18/12/2018</a:t>
            </a:fld>
            <a:endParaRPr lang="en-GB" dirty="0"/>
          </a:p>
        </p:txBody>
      </p:sp>
      <p:sp>
        <p:nvSpPr>
          <p:cNvPr id="5" name="Footer Placeholder 4">
            <a:extLst>
              <a:ext uri="{FF2B5EF4-FFF2-40B4-BE49-F238E27FC236}">
                <a16:creationId xmlns:a16="http://schemas.microsoft.com/office/drawing/2014/main" id="{E060DDA8-CB8A-4B6A-8A10-32461792CC1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9C1E92A-CD18-4579-9FDF-2318FA7B8189}"/>
              </a:ext>
            </a:extLst>
          </p:cNvPr>
          <p:cNvSpPr>
            <a:spLocks noGrp="1"/>
          </p:cNvSpPr>
          <p:nvPr>
            <p:ph type="sldNum" sz="quarter" idx="12"/>
          </p:nvPr>
        </p:nvSpPr>
        <p:spPr/>
        <p:txBody>
          <a:bodyPr/>
          <a:lstStyle/>
          <a:p>
            <a:fld id="{DCDB301E-641E-4966-8AA3-1AD152AEF721}" type="slidenum">
              <a:rPr lang="en-GB" smtClean="0"/>
              <a:t>‹#›</a:t>
            </a:fld>
            <a:endParaRPr lang="en-GB" dirty="0"/>
          </a:p>
        </p:txBody>
      </p:sp>
    </p:spTree>
    <p:extLst>
      <p:ext uri="{BB962C8B-B14F-4D97-AF65-F5344CB8AC3E}">
        <p14:creationId xmlns:p14="http://schemas.microsoft.com/office/powerpoint/2010/main" val="2083582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BC34F-F459-4EC9-9D15-4EFC1A7EE7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6FCD38-5B2E-4CC4-BE18-5EEB946DE3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18050BF-F761-486A-B735-FD53E35F835D}"/>
              </a:ext>
            </a:extLst>
          </p:cNvPr>
          <p:cNvSpPr>
            <a:spLocks noGrp="1"/>
          </p:cNvSpPr>
          <p:nvPr>
            <p:ph type="dt" sz="half" idx="10"/>
          </p:nvPr>
        </p:nvSpPr>
        <p:spPr/>
        <p:txBody>
          <a:bodyPr/>
          <a:lstStyle/>
          <a:p>
            <a:fld id="{398662C8-2C60-41A4-B1A1-7AF5FD36DA04}" type="datetimeFigureOut">
              <a:rPr lang="en-GB" smtClean="0"/>
              <a:t>18/12/2018</a:t>
            </a:fld>
            <a:endParaRPr lang="en-GB" dirty="0"/>
          </a:p>
        </p:txBody>
      </p:sp>
      <p:sp>
        <p:nvSpPr>
          <p:cNvPr id="5" name="Footer Placeholder 4">
            <a:extLst>
              <a:ext uri="{FF2B5EF4-FFF2-40B4-BE49-F238E27FC236}">
                <a16:creationId xmlns:a16="http://schemas.microsoft.com/office/drawing/2014/main" id="{F30DFB64-CFCF-49BB-8270-003A853B55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68BA923-BFA9-4DD7-B993-C396908D26F0}"/>
              </a:ext>
            </a:extLst>
          </p:cNvPr>
          <p:cNvSpPr>
            <a:spLocks noGrp="1"/>
          </p:cNvSpPr>
          <p:nvPr>
            <p:ph type="sldNum" sz="quarter" idx="12"/>
          </p:nvPr>
        </p:nvSpPr>
        <p:spPr/>
        <p:txBody>
          <a:bodyPr/>
          <a:lstStyle/>
          <a:p>
            <a:fld id="{DCDB301E-641E-4966-8AA3-1AD152AEF721}" type="slidenum">
              <a:rPr lang="en-GB" smtClean="0"/>
              <a:t>‹#›</a:t>
            </a:fld>
            <a:endParaRPr lang="en-GB" dirty="0"/>
          </a:p>
        </p:txBody>
      </p:sp>
    </p:spTree>
    <p:extLst>
      <p:ext uri="{BB962C8B-B14F-4D97-AF65-F5344CB8AC3E}">
        <p14:creationId xmlns:p14="http://schemas.microsoft.com/office/powerpoint/2010/main" val="2326086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E28DC-A66B-44CC-8A53-D768150FE2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EEEF60-0BB4-4939-8844-68CAFB4DE7D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CEC873-39E1-4B82-9498-2F97A33CD01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7BDE06-3AAC-44C3-B9AE-348DE05C6033}"/>
              </a:ext>
            </a:extLst>
          </p:cNvPr>
          <p:cNvSpPr>
            <a:spLocks noGrp="1"/>
          </p:cNvSpPr>
          <p:nvPr>
            <p:ph type="dt" sz="half" idx="10"/>
          </p:nvPr>
        </p:nvSpPr>
        <p:spPr/>
        <p:txBody>
          <a:bodyPr/>
          <a:lstStyle/>
          <a:p>
            <a:fld id="{398662C8-2C60-41A4-B1A1-7AF5FD36DA04}" type="datetimeFigureOut">
              <a:rPr lang="en-GB" smtClean="0"/>
              <a:t>18/12/2018</a:t>
            </a:fld>
            <a:endParaRPr lang="en-GB" dirty="0"/>
          </a:p>
        </p:txBody>
      </p:sp>
      <p:sp>
        <p:nvSpPr>
          <p:cNvPr id="6" name="Footer Placeholder 5">
            <a:extLst>
              <a:ext uri="{FF2B5EF4-FFF2-40B4-BE49-F238E27FC236}">
                <a16:creationId xmlns:a16="http://schemas.microsoft.com/office/drawing/2014/main" id="{B8EEB728-72BE-47A4-8A74-62D61A43190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739DE8A-5C04-4FCF-872F-2CBFED8DE436}"/>
              </a:ext>
            </a:extLst>
          </p:cNvPr>
          <p:cNvSpPr>
            <a:spLocks noGrp="1"/>
          </p:cNvSpPr>
          <p:nvPr>
            <p:ph type="sldNum" sz="quarter" idx="12"/>
          </p:nvPr>
        </p:nvSpPr>
        <p:spPr/>
        <p:txBody>
          <a:bodyPr/>
          <a:lstStyle/>
          <a:p>
            <a:fld id="{DCDB301E-641E-4966-8AA3-1AD152AEF721}" type="slidenum">
              <a:rPr lang="en-GB" smtClean="0"/>
              <a:t>‹#›</a:t>
            </a:fld>
            <a:endParaRPr lang="en-GB" dirty="0"/>
          </a:p>
        </p:txBody>
      </p:sp>
    </p:spTree>
    <p:extLst>
      <p:ext uri="{BB962C8B-B14F-4D97-AF65-F5344CB8AC3E}">
        <p14:creationId xmlns:p14="http://schemas.microsoft.com/office/powerpoint/2010/main" val="3105769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08358-6421-453A-9C92-13516654C8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B47487-E26F-44B6-BB63-13F0BBF7CF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BE1008E-E1FA-4D3A-BF4A-D2EE11AB8B7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878EC5-163C-4B10-B013-D4B3033476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52B5CA1-A3AE-44AE-B7EA-852756A8207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7368DB-2B18-4541-8A9F-69AB616BFFA0}"/>
              </a:ext>
            </a:extLst>
          </p:cNvPr>
          <p:cNvSpPr>
            <a:spLocks noGrp="1"/>
          </p:cNvSpPr>
          <p:nvPr>
            <p:ph type="dt" sz="half" idx="10"/>
          </p:nvPr>
        </p:nvSpPr>
        <p:spPr/>
        <p:txBody>
          <a:bodyPr/>
          <a:lstStyle/>
          <a:p>
            <a:fld id="{398662C8-2C60-41A4-B1A1-7AF5FD36DA04}" type="datetimeFigureOut">
              <a:rPr lang="en-GB" smtClean="0"/>
              <a:t>18/12/2018</a:t>
            </a:fld>
            <a:endParaRPr lang="en-GB" dirty="0"/>
          </a:p>
        </p:txBody>
      </p:sp>
      <p:sp>
        <p:nvSpPr>
          <p:cNvPr id="8" name="Footer Placeholder 7">
            <a:extLst>
              <a:ext uri="{FF2B5EF4-FFF2-40B4-BE49-F238E27FC236}">
                <a16:creationId xmlns:a16="http://schemas.microsoft.com/office/drawing/2014/main" id="{17AFFB0E-906C-4B9C-AA9A-9E626883C0F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6F9541A-F378-4AF1-9274-401E3295E1F1}"/>
              </a:ext>
            </a:extLst>
          </p:cNvPr>
          <p:cNvSpPr>
            <a:spLocks noGrp="1"/>
          </p:cNvSpPr>
          <p:nvPr>
            <p:ph type="sldNum" sz="quarter" idx="12"/>
          </p:nvPr>
        </p:nvSpPr>
        <p:spPr/>
        <p:txBody>
          <a:bodyPr/>
          <a:lstStyle/>
          <a:p>
            <a:fld id="{DCDB301E-641E-4966-8AA3-1AD152AEF721}" type="slidenum">
              <a:rPr lang="en-GB" smtClean="0"/>
              <a:t>‹#›</a:t>
            </a:fld>
            <a:endParaRPr lang="en-GB" dirty="0"/>
          </a:p>
        </p:txBody>
      </p:sp>
    </p:spTree>
    <p:extLst>
      <p:ext uri="{BB962C8B-B14F-4D97-AF65-F5344CB8AC3E}">
        <p14:creationId xmlns:p14="http://schemas.microsoft.com/office/powerpoint/2010/main" val="1540414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9A176-123D-4A74-806D-C0925022F2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75E3C3-0E07-4D2F-9A5A-5AC86746658D}"/>
              </a:ext>
            </a:extLst>
          </p:cNvPr>
          <p:cNvSpPr>
            <a:spLocks noGrp="1"/>
          </p:cNvSpPr>
          <p:nvPr>
            <p:ph type="dt" sz="half" idx="10"/>
          </p:nvPr>
        </p:nvSpPr>
        <p:spPr/>
        <p:txBody>
          <a:bodyPr/>
          <a:lstStyle/>
          <a:p>
            <a:fld id="{398662C8-2C60-41A4-B1A1-7AF5FD36DA04}" type="datetimeFigureOut">
              <a:rPr lang="en-GB" smtClean="0"/>
              <a:t>18/12/2018</a:t>
            </a:fld>
            <a:endParaRPr lang="en-GB" dirty="0"/>
          </a:p>
        </p:txBody>
      </p:sp>
      <p:sp>
        <p:nvSpPr>
          <p:cNvPr id="4" name="Footer Placeholder 3">
            <a:extLst>
              <a:ext uri="{FF2B5EF4-FFF2-40B4-BE49-F238E27FC236}">
                <a16:creationId xmlns:a16="http://schemas.microsoft.com/office/drawing/2014/main" id="{8A7CC1C4-1FDE-4239-9AE9-E2D67BA2D2AB}"/>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46FE212-7771-4980-A701-18E23BF597BA}"/>
              </a:ext>
            </a:extLst>
          </p:cNvPr>
          <p:cNvSpPr>
            <a:spLocks noGrp="1"/>
          </p:cNvSpPr>
          <p:nvPr>
            <p:ph type="sldNum" sz="quarter" idx="12"/>
          </p:nvPr>
        </p:nvSpPr>
        <p:spPr/>
        <p:txBody>
          <a:bodyPr/>
          <a:lstStyle/>
          <a:p>
            <a:fld id="{DCDB301E-641E-4966-8AA3-1AD152AEF721}" type="slidenum">
              <a:rPr lang="en-GB" smtClean="0"/>
              <a:t>‹#›</a:t>
            </a:fld>
            <a:endParaRPr lang="en-GB" dirty="0"/>
          </a:p>
        </p:txBody>
      </p:sp>
    </p:spTree>
    <p:extLst>
      <p:ext uri="{BB962C8B-B14F-4D97-AF65-F5344CB8AC3E}">
        <p14:creationId xmlns:p14="http://schemas.microsoft.com/office/powerpoint/2010/main" val="3451060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AC6593-D854-424B-84FA-70D3CDD86D14}"/>
              </a:ext>
            </a:extLst>
          </p:cNvPr>
          <p:cNvSpPr>
            <a:spLocks noGrp="1"/>
          </p:cNvSpPr>
          <p:nvPr>
            <p:ph type="dt" sz="half" idx="10"/>
          </p:nvPr>
        </p:nvSpPr>
        <p:spPr/>
        <p:txBody>
          <a:bodyPr/>
          <a:lstStyle/>
          <a:p>
            <a:fld id="{398662C8-2C60-41A4-B1A1-7AF5FD36DA04}" type="datetimeFigureOut">
              <a:rPr lang="en-GB" smtClean="0"/>
              <a:t>18/12/2018</a:t>
            </a:fld>
            <a:endParaRPr lang="en-GB" dirty="0"/>
          </a:p>
        </p:txBody>
      </p:sp>
      <p:sp>
        <p:nvSpPr>
          <p:cNvPr id="3" name="Footer Placeholder 2">
            <a:extLst>
              <a:ext uri="{FF2B5EF4-FFF2-40B4-BE49-F238E27FC236}">
                <a16:creationId xmlns:a16="http://schemas.microsoft.com/office/drawing/2014/main" id="{2A140D6C-1721-4C5A-96D9-64912FB7B0D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24A76A4-0B9D-4C1B-A3D8-AAA0D0764F01}"/>
              </a:ext>
            </a:extLst>
          </p:cNvPr>
          <p:cNvSpPr>
            <a:spLocks noGrp="1"/>
          </p:cNvSpPr>
          <p:nvPr>
            <p:ph type="sldNum" sz="quarter" idx="12"/>
          </p:nvPr>
        </p:nvSpPr>
        <p:spPr/>
        <p:txBody>
          <a:bodyPr/>
          <a:lstStyle/>
          <a:p>
            <a:fld id="{DCDB301E-641E-4966-8AA3-1AD152AEF721}" type="slidenum">
              <a:rPr lang="en-GB" smtClean="0"/>
              <a:t>‹#›</a:t>
            </a:fld>
            <a:endParaRPr lang="en-GB" dirty="0"/>
          </a:p>
        </p:txBody>
      </p:sp>
    </p:spTree>
    <p:extLst>
      <p:ext uri="{BB962C8B-B14F-4D97-AF65-F5344CB8AC3E}">
        <p14:creationId xmlns:p14="http://schemas.microsoft.com/office/powerpoint/2010/main" val="2116370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A0BB0-4AA2-446F-A971-21C1AF0FC0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177341-9296-4D96-982C-761B089222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D180C0-83EC-4554-84E9-08349CE21A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05BB710-86C2-4780-B0AB-3FA925635508}"/>
              </a:ext>
            </a:extLst>
          </p:cNvPr>
          <p:cNvSpPr>
            <a:spLocks noGrp="1"/>
          </p:cNvSpPr>
          <p:nvPr>
            <p:ph type="dt" sz="half" idx="10"/>
          </p:nvPr>
        </p:nvSpPr>
        <p:spPr/>
        <p:txBody>
          <a:bodyPr/>
          <a:lstStyle/>
          <a:p>
            <a:fld id="{398662C8-2C60-41A4-B1A1-7AF5FD36DA04}" type="datetimeFigureOut">
              <a:rPr lang="en-GB" smtClean="0"/>
              <a:t>18/12/2018</a:t>
            </a:fld>
            <a:endParaRPr lang="en-GB" dirty="0"/>
          </a:p>
        </p:txBody>
      </p:sp>
      <p:sp>
        <p:nvSpPr>
          <p:cNvPr id="6" name="Footer Placeholder 5">
            <a:extLst>
              <a:ext uri="{FF2B5EF4-FFF2-40B4-BE49-F238E27FC236}">
                <a16:creationId xmlns:a16="http://schemas.microsoft.com/office/drawing/2014/main" id="{55FB812B-E953-413C-A779-3A009287F31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2624FE0-6EEA-4846-8BB2-A2E8EB4B64AC}"/>
              </a:ext>
            </a:extLst>
          </p:cNvPr>
          <p:cNvSpPr>
            <a:spLocks noGrp="1"/>
          </p:cNvSpPr>
          <p:nvPr>
            <p:ph type="sldNum" sz="quarter" idx="12"/>
          </p:nvPr>
        </p:nvSpPr>
        <p:spPr/>
        <p:txBody>
          <a:bodyPr/>
          <a:lstStyle/>
          <a:p>
            <a:fld id="{DCDB301E-641E-4966-8AA3-1AD152AEF721}" type="slidenum">
              <a:rPr lang="en-GB" smtClean="0"/>
              <a:t>‹#›</a:t>
            </a:fld>
            <a:endParaRPr lang="en-GB" dirty="0"/>
          </a:p>
        </p:txBody>
      </p:sp>
    </p:spTree>
    <p:extLst>
      <p:ext uri="{BB962C8B-B14F-4D97-AF65-F5344CB8AC3E}">
        <p14:creationId xmlns:p14="http://schemas.microsoft.com/office/powerpoint/2010/main" val="1714894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B984A-B3BF-487D-A818-16B844CBBD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02C14E-1F82-480C-B926-626F58EF21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53D287C-5789-4CD7-8A40-DD3E8600AF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869490C-1E9A-4B78-B512-8ACC4BEB1EFB}"/>
              </a:ext>
            </a:extLst>
          </p:cNvPr>
          <p:cNvSpPr>
            <a:spLocks noGrp="1"/>
          </p:cNvSpPr>
          <p:nvPr>
            <p:ph type="dt" sz="half" idx="10"/>
          </p:nvPr>
        </p:nvSpPr>
        <p:spPr/>
        <p:txBody>
          <a:bodyPr/>
          <a:lstStyle/>
          <a:p>
            <a:fld id="{398662C8-2C60-41A4-B1A1-7AF5FD36DA04}" type="datetimeFigureOut">
              <a:rPr lang="en-GB" smtClean="0"/>
              <a:t>18/12/2018</a:t>
            </a:fld>
            <a:endParaRPr lang="en-GB" dirty="0"/>
          </a:p>
        </p:txBody>
      </p:sp>
      <p:sp>
        <p:nvSpPr>
          <p:cNvPr id="6" name="Footer Placeholder 5">
            <a:extLst>
              <a:ext uri="{FF2B5EF4-FFF2-40B4-BE49-F238E27FC236}">
                <a16:creationId xmlns:a16="http://schemas.microsoft.com/office/drawing/2014/main" id="{F0D6092E-C97A-4DEE-9568-CEC9C9A91F5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059F33B-519D-494B-9DBE-BCFF93545B2E}"/>
              </a:ext>
            </a:extLst>
          </p:cNvPr>
          <p:cNvSpPr>
            <a:spLocks noGrp="1"/>
          </p:cNvSpPr>
          <p:nvPr>
            <p:ph type="sldNum" sz="quarter" idx="12"/>
          </p:nvPr>
        </p:nvSpPr>
        <p:spPr/>
        <p:txBody>
          <a:bodyPr/>
          <a:lstStyle/>
          <a:p>
            <a:fld id="{DCDB301E-641E-4966-8AA3-1AD152AEF721}" type="slidenum">
              <a:rPr lang="en-GB" smtClean="0"/>
              <a:t>‹#›</a:t>
            </a:fld>
            <a:endParaRPr lang="en-GB" dirty="0"/>
          </a:p>
        </p:txBody>
      </p:sp>
    </p:spTree>
    <p:extLst>
      <p:ext uri="{BB962C8B-B14F-4D97-AF65-F5344CB8AC3E}">
        <p14:creationId xmlns:p14="http://schemas.microsoft.com/office/powerpoint/2010/main" val="3890108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526FB-D6A5-428E-98FD-7D7B63E40F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41F33D-8F22-4F83-AACC-3121D45A1F1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4243F0-C977-404A-8A4A-353891E03F59}"/>
              </a:ext>
            </a:extLst>
          </p:cNvPr>
          <p:cNvSpPr>
            <a:spLocks noGrp="1"/>
          </p:cNvSpPr>
          <p:nvPr>
            <p:ph type="dt" sz="half" idx="10"/>
          </p:nvPr>
        </p:nvSpPr>
        <p:spPr/>
        <p:txBody>
          <a:bodyPr/>
          <a:lstStyle/>
          <a:p>
            <a:fld id="{398662C8-2C60-41A4-B1A1-7AF5FD36DA04}" type="datetimeFigureOut">
              <a:rPr lang="en-GB" smtClean="0"/>
              <a:t>18/12/2018</a:t>
            </a:fld>
            <a:endParaRPr lang="en-GB" dirty="0"/>
          </a:p>
        </p:txBody>
      </p:sp>
      <p:sp>
        <p:nvSpPr>
          <p:cNvPr id="5" name="Footer Placeholder 4">
            <a:extLst>
              <a:ext uri="{FF2B5EF4-FFF2-40B4-BE49-F238E27FC236}">
                <a16:creationId xmlns:a16="http://schemas.microsoft.com/office/drawing/2014/main" id="{0B78057C-DCF1-41F9-8369-484AC666920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56A16A1-0A77-4B04-ABD6-5F347AB33CB7}"/>
              </a:ext>
            </a:extLst>
          </p:cNvPr>
          <p:cNvSpPr>
            <a:spLocks noGrp="1"/>
          </p:cNvSpPr>
          <p:nvPr>
            <p:ph type="sldNum" sz="quarter" idx="12"/>
          </p:nvPr>
        </p:nvSpPr>
        <p:spPr/>
        <p:txBody>
          <a:bodyPr/>
          <a:lstStyle/>
          <a:p>
            <a:fld id="{DCDB301E-641E-4966-8AA3-1AD152AEF721}" type="slidenum">
              <a:rPr lang="en-GB" smtClean="0"/>
              <a:t>‹#›</a:t>
            </a:fld>
            <a:endParaRPr lang="en-GB" dirty="0"/>
          </a:p>
        </p:txBody>
      </p:sp>
    </p:spTree>
    <p:extLst>
      <p:ext uri="{BB962C8B-B14F-4D97-AF65-F5344CB8AC3E}">
        <p14:creationId xmlns:p14="http://schemas.microsoft.com/office/powerpoint/2010/main" val="4250467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638207-8550-46C3-8D2D-EA5D285133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B2E21C-5DF6-42D7-9B20-CA432CB6FA5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9CCCB5-59E1-4BD2-A953-10B54D796CD3}"/>
              </a:ext>
            </a:extLst>
          </p:cNvPr>
          <p:cNvSpPr>
            <a:spLocks noGrp="1"/>
          </p:cNvSpPr>
          <p:nvPr>
            <p:ph type="dt" sz="half" idx="10"/>
          </p:nvPr>
        </p:nvSpPr>
        <p:spPr/>
        <p:txBody>
          <a:bodyPr/>
          <a:lstStyle/>
          <a:p>
            <a:fld id="{398662C8-2C60-41A4-B1A1-7AF5FD36DA04}" type="datetimeFigureOut">
              <a:rPr lang="en-GB" smtClean="0"/>
              <a:t>18/12/2018</a:t>
            </a:fld>
            <a:endParaRPr lang="en-GB" dirty="0"/>
          </a:p>
        </p:txBody>
      </p:sp>
      <p:sp>
        <p:nvSpPr>
          <p:cNvPr id="5" name="Footer Placeholder 4">
            <a:extLst>
              <a:ext uri="{FF2B5EF4-FFF2-40B4-BE49-F238E27FC236}">
                <a16:creationId xmlns:a16="http://schemas.microsoft.com/office/drawing/2014/main" id="{7B93077F-156F-4FEC-96AD-DC0E35365CE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405E103-EBB6-425F-9B08-E6AFE9E56C75}"/>
              </a:ext>
            </a:extLst>
          </p:cNvPr>
          <p:cNvSpPr>
            <a:spLocks noGrp="1"/>
          </p:cNvSpPr>
          <p:nvPr>
            <p:ph type="sldNum" sz="quarter" idx="12"/>
          </p:nvPr>
        </p:nvSpPr>
        <p:spPr/>
        <p:txBody>
          <a:bodyPr/>
          <a:lstStyle/>
          <a:p>
            <a:fld id="{DCDB301E-641E-4966-8AA3-1AD152AEF721}" type="slidenum">
              <a:rPr lang="en-GB" smtClean="0"/>
              <a:t>‹#›</a:t>
            </a:fld>
            <a:endParaRPr lang="en-GB" dirty="0"/>
          </a:p>
        </p:txBody>
      </p:sp>
    </p:spTree>
    <p:extLst>
      <p:ext uri="{BB962C8B-B14F-4D97-AF65-F5344CB8AC3E}">
        <p14:creationId xmlns:p14="http://schemas.microsoft.com/office/powerpoint/2010/main" val="3495227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351D07-3642-42B7-B63A-3281F55FAE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6120C8-50E2-458E-8651-47C6679BBF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CF1918-F391-49B6-A91E-91B875D20A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8662C8-2C60-41A4-B1A1-7AF5FD36DA04}" type="datetimeFigureOut">
              <a:rPr lang="en-GB" smtClean="0"/>
              <a:t>18/12/2018</a:t>
            </a:fld>
            <a:endParaRPr lang="en-GB" dirty="0"/>
          </a:p>
        </p:txBody>
      </p:sp>
      <p:sp>
        <p:nvSpPr>
          <p:cNvPr id="5" name="Footer Placeholder 4">
            <a:extLst>
              <a:ext uri="{FF2B5EF4-FFF2-40B4-BE49-F238E27FC236}">
                <a16:creationId xmlns:a16="http://schemas.microsoft.com/office/drawing/2014/main" id="{205D15A0-7BCA-4078-B58C-1EFBF49227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7B04C42-9A65-404A-B06D-832EDE3384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DB301E-641E-4966-8AA3-1AD152AEF721}" type="slidenum">
              <a:rPr lang="en-GB" smtClean="0"/>
              <a:t>‹#›</a:t>
            </a:fld>
            <a:endParaRPr lang="en-GB" dirty="0"/>
          </a:p>
        </p:txBody>
      </p:sp>
    </p:spTree>
    <p:extLst>
      <p:ext uri="{BB962C8B-B14F-4D97-AF65-F5344CB8AC3E}">
        <p14:creationId xmlns:p14="http://schemas.microsoft.com/office/powerpoint/2010/main" val="22406688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google.co.uk/url?sa=i&amp;rct=j&amp;q=&amp;esrc=s&amp;source=images&amp;cd=&amp;cad=rja&amp;uact=8&amp;ved=2ahUKEwi778iA75PfAhVDxYUKHawZC6gQjRx6BAgBEAU&amp;url=https://www.shutterstock.com/search/adidas%2Blogo&amp;psig=AOvVaw2qSHhrgB52G2elSRCtAq7Q&amp;ust=1544483337744912"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12.jpeg"/><Relationship Id="rId7"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eg"/><Relationship Id="rId9" Type="http://schemas.openxmlformats.org/officeDocument/2006/relationships/image" Target="../media/image18.jpe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9.pn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0.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1.jp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2.jp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5.jpg"/><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7.jpg"/></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hyperlink" Target="https://www.adidas-group.com/en/sustainability/managing-sustainability/general-approach/"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32.jpeg"/><Relationship Id="rId4" Type="http://schemas.openxmlformats.org/officeDocument/2006/relationships/image" Target="../media/image31.jpg"/></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7.jp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6.jpg"/><Relationship Id="rId5" Type="http://schemas.openxmlformats.org/officeDocument/2006/relationships/image" Target="../media/image35.jpg"/><Relationship Id="rId4" Type="http://schemas.openxmlformats.org/officeDocument/2006/relationships/image" Target="../media/image34.svg"/></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0.jpg"/><Relationship Id="rId5" Type="http://schemas.openxmlformats.org/officeDocument/2006/relationships/image" Target="../media/image39.jpg"/><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42.jpg"/></Relationships>
</file>

<file path=ppt/slides/_rels/slide14.xml.rels><?xml version="1.0" encoding="UTF-8" standalone="yes"?>
<Relationships xmlns="http://schemas.openxmlformats.org/package/2006/relationships"><Relationship Id="rId8" Type="http://schemas.openxmlformats.org/officeDocument/2006/relationships/image" Target="../media/image43.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46.jpeg"/><Relationship Id="rId4" Type="http://schemas.openxmlformats.org/officeDocument/2006/relationships/image" Target="../media/image45.png"/></Relationships>
</file>

<file path=ppt/slides/_rels/slide1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48.jpeg"/></Relationships>
</file>

<file path=ppt/slides/_rels/slide17.xml.rels><?xml version="1.0" encoding="UTF-8" standalone="yes"?>
<Relationships xmlns="http://schemas.openxmlformats.org/package/2006/relationships"><Relationship Id="rId8" Type="http://schemas.openxmlformats.org/officeDocument/2006/relationships/hyperlink" Target="https://www.hierarchystructure.com/adidas-corporate-hierarchy/" TargetMode="External"/><Relationship Id="rId13" Type="http://schemas.openxmlformats.org/officeDocument/2006/relationships/image" Target="../media/image50.jpeg"/><Relationship Id="rId3" Type="http://schemas.openxmlformats.org/officeDocument/2006/relationships/image" Target="../media/image49.jpg"/><Relationship Id="rId7" Type="http://schemas.openxmlformats.org/officeDocument/2006/relationships/hyperlink" Target="http://www.adidas-group.com/" TargetMode="External"/><Relationship Id="rId12" Type="http://schemas.openxmlformats.org/officeDocument/2006/relationships/hyperlink" Target="https://www.slideshare.net/MichaelCalo1/adidas-group-management-organizational-structure-and-csr-analysis"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www.marketing91.com/" TargetMode="External"/><Relationship Id="rId11" Type="http://schemas.openxmlformats.org/officeDocument/2006/relationships/hyperlink" Target="https://www.mindtools.com/pages/article/newLDR_86.htm" TargetMode="External"/><Relationship Id="rId5" Type="http://schemas.openxmlformats.org/officeDocument/2006/relationships/hyperlink" Target="http://www.marketingdawn.com/" TargetMode="External"/><Relationship Id="rId10" Type="http://schemas.openxmlformats.org/officeDocument/2006/relationships/hyperlink" Target="https://www.google.co.uk/url?sa=i&amp;rct=j&amp;q=&amp;esrc=s&amp;source=images&amp;cd=&amp;cad=rja&amp;uact=8&amp;ved=0ahUKEwjx-KjduKnfAhUjonEKHe1wCmIQMwhNKAIwAg&amp;url=https://adventureinadventureout.com/team-building-and-the-tuckman-model/&amp;psig=AOvVaw06skOrhvr0WfP_6OugJHKY&amp;ust=1545224703132403&amp;ictx=3&amp;uact=3" TargetMode="External"/><Relationship Id="rId4" Type="http://schemas.openxmlformats.org/officeDocument/2006/relationships/hyperlink" Target="http://www.swotandpestle.com/" TargetMode="External"/><Relationship Id="rId9" Type="http://schemas.openxmlformats.org/officeDocument/2006/relationships/hyperlink" Target="https://www.belbin.com/about/belbin-team-ro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8F8767-F294-4932-A9D0-52F34E28B09C}"/>
              </a:ext>
            </a:extLst>
          </p:cNvPr>
          <p:cNvSpPr>
            <a:spLocks noGrp="1"/>
          </p:cNvSpPr>
          <p:nvPr>
            <p:ph type="ctrTitle"/>
          </p:nvPr>
        </p:nvSpPr>
        <p:spPr>
          <a:xfrm>
            <a:off x="6746628" y="1783959"/>
            <a:ext cx="4645250" cy="2889114"/>
          </a:xfrm>
        </p:spPr>
        <p:txBody>
          <a:bodyPr anchor="b">
            <a:normAutofit/>
          </a:bodyPr>
          <a:lstStyle/>
          <a:p>
            <a:pPr algn="l"/>
            <a:r>
              <a:rPr lang="en-GB" sz="3800" dirty="0">
                <a:solidFill>
                  <a:schemeClr val="bg1"/>
                </a:solidFill>
              </a:rPr>
              <a:t>Lisa Roy 1804811</a:t>
            </a:r>
            <a:br>
              <a:rPr lang="en-GB" sz="3800" dirty="0">
                <a:solidFill>
                  <a:schemeClr val="bg1"/>
                </a:solidFill>
              </a:rPr>
            </a:br>
            <a:r>
              <a:rPr lang="en-GB" sz="3800" dirty="0">
                <a:solidFill>
                  <a:schemeClr val="bg1"/>
                </a:solidFill>
              </a:rPr>
              <a:t>Contemporary Management Approaches BMSP4002</a:t>
            </a:r>
          </a:p>
        </p:txBody>
      </p:sp>
      <p:sp>
        <p:nvSpPr>
          <p:cNvPr id="3" name="Subtitle 2">
            <a:extLst>
              <a:ext uri="{FF2B5EF4-FFF2-40B4-BE49-F238E27FC236}">
                <a16:creationId xmlns:a16="http://schemas.microsoft.com/office/drawing/2014/main" id="{22489E52-040F-4D1F-8E65-16E867B66F9B}"/>
              </a:ext>
            </a:extLst>
          </p:cNvPr>
          <p:cNvSpPr>
            <a:spLocks noGrp="1"/>
          </p:cNvSpPr>
          <p:nvPr>
            <p:ph type="subTitle" idx="1"/>
          </p:nvPr>
        </p:nvSpPr>
        <p:spPr>
          <a:xfrm>
            <a:off x="6746627" y="4750893"/>
            <a:ext cx="4645250" cy="1147863"/>
          </a:xfrm>
        </p:spPr>
        <p:txBody>
          <a:bodyPr anchor="t">
            <a:normAutofit/>
          </a:bodyPr>
          <a:lstStyle/>
          <a:p>
            <a:pPr algn="l"/>
            <a:r>
              <a:rPr lang="en-GB" sz="1900" dirty="0">
                <a:solidFill>
                  <a:schemeClr val="bg1"/>
                </a:solidFill>
              </a:rPr>
              <a:t>Contemporary</a:t>
            </a:r>
          </a:p>
          <a:p>
            <a:pPr algn="l"/>
            <a:r>
              <a:rPr lang="en-GB" sz="1900" dirty="0">
                <a:solidFill>
                  <a:schemeClr val="bg1"/>
                </a:solidFill>
              </a:rPr>
              <a:t> Approaches to Management</a:t>
            </a:r>
          </a:p>
          <a:p>
            <a:pPr algn="l"/>
            <a:r>
              <a:rPr lang="en-GB" sz="1900" dirty="0">
                <a:solidFill>
                  <a:schemeClr val="bg1"/>
                </a:solidFill>
              </a:rPr>
              <a:t>PRESENTATION</a:t>
            </a:r>
          </a:p>
        </p:txBody>
      </p:sp>
      <p:sp>
        <p:nvSpPr>
          <p:cNvPr id="73" name="Freeform: Shape 72">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5" name="Freeform: Shape 74">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26" name="Picture 2" descr="Image result for adidas logo">
            <a:hlinkClick r:id="rId2"/>
            <a:extLst>
              <a:ext uri="{FF2B5EF4-FFF2-40B4-BE49-F238E27FC236}">
                <a16:creationId xmlns:a16="http://schemas.microsoft.com/office/drawing/2014/main" id="{B5979680-2767-4ECA-87E6-00C30D47E2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382" y="1844269"/>
            <a:ext cx="4941785" cy="2199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3956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050" name="Picture 2" descr="Image result for adidas logo">
            <a:extLst>
              <a:ext uri="{FF2B5EF4-FFF2-40B4-BE49-F238E27FC236}">
                <a16:creationId xmlns:a16="http://schemas.microsoft.com/office/drawing/2014/main" id="{7D38D762-A2F9-4A97-86AB-09F8BB57F4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4962" y="571500"/>
            <a:ext cx="2466975" cy="18478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E235DFB-2AB0-4FB4-8609-D47E216A45FB}"/>
              </a:ext>
            </a:extLst>
          </p:cNvPr>
          <p:cNvSpPr txBox="1"/>
          <p:nvPr/>
        </p:nvSpPr>
        <p:spPr>
          <a:xfrm>
            <a:off x="500063" y="571500"/>
            <a:ext cx="8386762" cy="2862322"/>
          </a:xfrm>
          <a:prstGeom prst="rect">
            <a:avLst/>
          </a:prstGeom>
          <a:noFill/>
        </p:spPr>
        <p:txBody>
          <a:bodyPr wrap="square" rtlCol="0">
            <a:spAutoFit/>
          </a:bodyPr>
          <a:lstStyle/>
          <a:p>
            <a:r>
              <a:rPr lang="en-GB" dirty="0">
                <a:latin typeface="Arial Black" panose="020B0A04020102020204" pitchFamily="34" charset="0"/>
                <a:cs typeface="Aharoni" panose="02010803020104030203" pitchFamily="2" charset="-79"/>
              </a:rPr>
              <a:t>About Adidas…..</a:t>
            </a:r>
          </a:p>
          <a:p>
            <a:endParaRPr lang="en-GB" dirty="0">
              <a:latin typeface="Arial Black" panose="020B0A04020102020204" pitchFamily="34" charset="0"/>
              <a:cs typeface="Aharoni" panose="02010803020104030203" pitchFamily="2" charset="-79"/>
            </a:endParaRPr>
          </a:p>
          <a:p>
            <a:pPr marL="285750" indent="-285750">
              <a:buFont typeface="Arial" panose="020B0604020202020204" pitchFamily="34" charset="0"/>
              <a:buChar char="•"/>
            </a:pPr>
            <a:r>
              <a:rPr lang="en-GB" dirty="0">
                <a:latin typeface="Arial Black" panose="020B0A04020102020204" pitchFamily="34" charset="0"/>
                <a:cs typeface="Aharoni" panose="02010803020104030203" pitchFamily="2" charset="-79"/>
              </a:rPr>
              <a:t>The brand was born from Sibling rivalry</a:t>
            </a:r>
          </a:p>
          <a:p>
            <a:pPr marL="285750" indent="-285750">
              <a:buFont typeface="Arial" panose="020B0604020202020204" pitchFamily="34" charset="0"/>
              <a:buChar char="•"/>
            </a:pPr>
            <a:r>
              <a:rPr lang="en-GB" dirty="0">
                <a:latin typeface="Arial Black" panose="020B0A04020102020204" pitchFamily="34" charset="0"/>
                <a:cs typeface="Aharoni" panose="02010803020104030203" pitchFamily="2" charset="-79"/>
              </a:rPr>
              <a:t>Adidas was founded on 18th August 1949</a:t>
            </a:r>
          </a:p>
          <a:p>
            <a:pPr marL="285750" indent="-285750">
              <a:buFont typeface="Arial" panose="020B0604020202020204" pitchFamily="34" charset="0"/>
              <a:buChar char="•"/>
            </a:pPr>
            <a:r>
              <a:rPr lang="en-GB" dirty="0">
                <a:latin typeface="Arial Black" panose="020B0A04020102020204" pitchFamily="34" charset="0"/>
                <a:cs typeface="Aharoni" panose="02010803020104030203" pitchFamily="2" charset="-79"/>
              </a:rPr>
              <a:t>It was going to be called ADDAS </a:t>
            </a:r>
          </a:p>
          <a:p>
            <a:pPr marL="285750" indent="-285750">
              <a:buFont typeface="Arial" panose="020B0604020202020204" pitchFamily="34" charset="0"/>
              <a:buChar char="•"/>
            </a:pPr>
            <a:r>
              <a:rPr lang="en-GB" dirty="0">
                <a:latin typeface="Arial Black" panose="020B0A04020102020204" pitchFamily="34" charset="0"/>
                <a:cs typeface="Aharoni" panose="02010803020104030203" pitchFamily="2" charset="-79"/>
              </a:rPr>
              <a:t>The 3 stripes logo appeared in 1951 </a:t>
            </a:r>
          </a:p>
          <a:p>
            <a:pPr marL="285750" indent="-285750">
              <a:buFont typeface="Arial" panose="020B0604020202020204" pitchFamily="34" charset="0"/>
              <a:buChar char="•"/>
            </a:pPr>
            <a:r>
              <a:rPr lang="en-GB" dirty="0">
                <a:latin typeface="Arial Black" panose="020B0A04020102020204" pitchFamily="34" charset="0"/>
                <a:cs typeface="Aharoni" panose="02010803020104030203" pitchFamily="2" charset="-79"/>
              </a:rPr>
              <a:t>Adidas are the biggest sportswear manufacturer in Europe</a:t>
            </a:r>
          </a:p>
          <a:p>
            <a:endParaRPr lang="en-GB" dirty="0">
              <a:latin typeface="Arial Black" panose="020B0A04020102020204" pitchFamily="34" charset="0"/>
              <a:cs typeface="Aharoni" panose="02010803020104030203" pitchFamily="2" charset="-79"/>
            </a:endParaRPr>
          </a:p>
          <a:p>
            <a:pPr marL="285750" indent="-285750">
              <a:buFont typeface="Arial" panose="020B0604020202020204" pitchFamily="34" charset="0"/>
              <a:buChar char="•"/>
            </a:pP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endParaRPr lang="en-GB" dirty="0">
              <a:latin typeface="Aharoni" panose="02010803020104030203" pitchFamily="2" charset="-79"/>
              <a:cs typeface="Aharoni" panose="02010803020104030203" pitchFamily="2" charset="-79"/>
            </a:endParaRPr>
          </a:p>
        </p:txBody>
      </p:sp>
      <p:sp>
        <p:nvSpPr>
          <p:cNvPr id="4" name="Flowchart: Process 3">
            <a:extLst>
              <a:ext uri="{FF2B5EF4-FFF2-40B4-BE49-F238E27FC236}">
                <a16:creationId xmlns:a16="http://schemas.microsoft.com/office/drawing/2014/main" id="{FF7299D4-C5C0-493A-8643-B1B630475B5C}"/>
              </a:ext>
            </a:extLst>
          </p:cNvPr>
          <p:cNvSpPr/>
          <p:nvPr/>
        </p:nvSpPr>
        <p:spPr>
          <a:xfrm>
            <a:off x="342900" y="400050"/>
            <a:ext cx="8543925" cy="2528888"/>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CEA84274-7E19-42D5-80FC-1C6ED55FB0D5}"/>
              </a:ext>
            </a:extLst>
          </p:cNvPr>
          <p:cNvSpPr txBox="1"/>
          <p:nvPr/>
        </p:nvSpPr>
        <p:spPr>
          <a:xfrm>
            <a:off x="2514600" y="3898232"/>
            <a:ext cx="6027821" cy="1261884"/>
          </a:xfrm>
          <a:prstGeom prst="rect">
            <a:avLst/>
          </a:prstGeom>
          <a:noFill/>
        </p:spPr>
        <p:txBody>
          <a:bodyPr wrap="square" rtlCol="0">
            <a:spAutoFit/>
          </a:bodyPr>
          <a:lstStyle/>
          <a:p>
            <a:r>
              <a:rPr lang="en-GB" sz="3200" dirty="0">
                <a:latin typeface="Aharoni" panose="02010803020104030203" pitchFamily="2" charset="-79"/>
                <a:cs typeface="Aharoni" panose="02010803020104030203" pitchFamily="2" charset="-79"/>
              </a:rPr>
              <a:t>ADIDAS NOW HAVE OVER     </a:t>
            </a:r>
            <a:r>
              <a:rPr lang="en-GB" sz="4400" dirty="0">
                <a:solidFill>
                  <a:srgbClr val="FF0000"/>
                </a:solidFill>
                <a:latin typeface="Aharoni" panose="02010803020104030203" pitchFamily="2" charset="-79"/>
                <a:cs typeface="Aharoni" panose="02010803020104030203" pitchFamily="2" charset="-79"/>
              </a:rPr>
              <a:t>55,000</a:t>
            </a:r>
            <a:r>
              <a:rPr lang="en-GB" sz="3200" dirty="0">
                <a:latin typeface="Aharoni" panose="02010803020104030203" pitchFamily="2" charset="-79"/>
                <a:cs typeface="Aharoni" panose="02010803020104030203" pitchFamily="2" charset="-79"/>
              </a:rPr>
              <a:t> EMPLOYEES</a:t>
            </a:r>
          </a:p>
        </p:txBody>
      </p:sp>
      <p:pic>
        <p:nvPicPr>
          <p:cNvPr id="7" name="Graphic 6" descr="Man">
            <a:extLst>
              <a:ext uri="{FF2B5EF4-FFF2-40B4-BE49-F238E27FC236}">
                <a16:creationId xmlns:a16="http://schemas.microsoft.com/office/drawing/2014/main" id="{949110E2-9751-4E61-80D9-DE9C878F6C4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30716" y="4714948"/>
            <a:ext cx="914400" cy="914400"/>
          </a:xfrm>
          <a:prstGeom prst="rect">
            <a:avLst/>
          </a:prstGeom>
        </p:spPr>
      </p:pic>
      <p:pic>
        <p:nvPicPr>
          <p:cNvPr id="9" name="Graphic 8" descr="Woman">
            <a:extLst>
              <a:ext uri="{FF2B5EF4-FFF2-40B4-BE49-F238E27FC236}">
                <a16:creationId xmlns:a16="http://schemas.microsoft.com/office/drawing/2014/main" id="{E598238C-7916-4BAA-B810-FEAD1CC07CA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438506" y="4714948"/>
            <a:ext cx="914400" cy="914400"/>
          </a:xfrm>
          <a:prstGeom prst="rect">
            <a:avLst/>
          </a:prstGeom>
        </p:spPr>
      </p:pic>
      <p:pic>
        <p:nvPicPr>
          <p:cNvPr id="1026" name="Picture 2" descr="adidas VL Court Suede Junior Girls Trainers, Size 5, Pink">
            <a:extLst>
              <a:ext uri="{FF2B5EF4-FFF2-40B4-BE49-F238E27FC236}">
                <a16:creationId xmlns:a16="http://schemas.microsoft.com/office/drawing/2014/main" id="{5C517547-5B49-479F-B426-3A6B5074F36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 y="4531057"/>
            <a:ext cx="2085948" cy="195071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6AB7E204-72F8-46D8-A7C9-4C83E3B89F3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422874" y="3952887"/>
            <a:ext cx="2624975" cy="2624975"/>
          </a:xfrm>
          <a:prstGeom prst="rect">
            <a:avLst/>
          </a:prstGeom>
        </p:spPr>
      </p:pic>
      <p:pic>
        <p:nvPicPr>
          <p:cNvPr id="13" name="Graphic 12" descr="Person in wheelchair">
            <a:extLst>
              <a:ext uri="{FF2B5EF4-FFF2-40B4-BE49-F238E27FC236}">
                <a16:creationId xmlns:a16="http://schemas.microsoft.com/office/drawing/2014/main" id="{0635AFA6-CE38-4D31-807F-8A9BFA5CACB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930690" y="4714948"/>
            <a:ext cx="914400" cy="914400"/>
          </a:xfrm>
          <a:prstGeom prst="rect">
            <a:avLst/>
          </a:prstGeom>
        </p:spPr>
      </p:pic>
      <p:sp>
        <p:nvSpPr>
          <p:cNvPr id="5" name="Speech Bubble: Rectangle 4">
            <a:extLst>
              <a:ext uri="{FF2B5EF4-FFF2-40B4-BE49-F238E27FC236}">
                <a16:creationId xmlns:a16="http://schemas.microsoft.com/office/drawing/2014/main" id="{3FD3E605-2E05-4B75-8942-7BB5CEF16ECC}"/>
              </a:ext>
            </a:extLst>
          </p:cNvPr>
          <p:cNvSpPr/>
          <p:nvPr/>
        </p:nvSpPr>
        <p:spPr>
          <a:xfrm>
            <a:off x="2361063" y="3589361"/>
            <a:ext cx="6759142" cy="2528888"/>
          </a:xfrm>
          <a:prstGeom prst="wedgeRect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804625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F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22367B-A418-497B-8B9E-2E3A7E450F6E}"/>
              </a:ext>
            </a:extLst>
          </p:cNvPr>
          <p:cNvSpPr txBox="1"/>
          <p:nvPr/>
        </p:nvSpPr>
        <p:spPr>
          <a:xfrm>
            <a:off x="974558" y="553453"/>
            <a:ext cx="10407316" cy="4893647"/>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u="sng" dirty="0">
                <a:solidFill>
                  <a:srgbClr val="FF0000"/>
                </a:solidFill>
                <a:latin typeface="Aharoni" panose="02010803020104030203" pitchFamily="2" charset="-79"/>
                <a:cs typeface="Aharoni" panose="02010803020104030203" pitchFamily="2" charset="-79"/>
              </a:rPr>
              <a:t>ADIDAS CORPORATE STRATEGY</a:t>
            </a:r>
          </a:p>
          <a:p>
            <a:endParaRPr lang="en-GB" sz="2400" dirty="0">
              <a:latin typeface="Aharoni" panose="02010803020104030203" pitchFamily="2" charset="-79"/>
              <a:cs typeface="Aharoni" panose="02010803020104030203" pitchFamily="2" charset="-79"/>
            </a:endParaRPr>
          </a:p>
          <a:p>
            <a:r>
              <a:rPr lang="en-GB" sz="2400" dirty="0">
                <a:latin typeface="Aharoni" panose="02010803020104030203" pitchFamily="2" charset="-79"/>
                <a:cs typeface="Aharoni" panose="02010803020104030203" pitchFamily="2" charset="-79"/>
              </a:rPr>
              <a:t>“ADIDAS strives to be the global leader in the sporting goods industry with brands built upon a passion for sports and a sporting lifestyle”</a:t>
            </a:r>
          </a:p>
          <a:p>
            <a:endParaRPr lang="en-GB" sz="2400" dirty="0">
              <a:latin typeface="Aharoni" panose="02010803020104030203" pitchFamily="2" charset="-79"/>
              <a:cs typeface="Aharoni" panose="02010803020104030203" pitchFamily="2" charset="-79"/>
            </a:endParaRPr>
          </a:p>
          <a:p>
            <a:r>
              <a:rPr lang="en-GB" sz="2400" u="sng" dirty="0">
                <a:solidFill>
                  <a:srgbClr val="FF0000"/>
                </a:solidFill>
                <a:latin typeface="Aharoni" panose="02010803020104030203" pitchFamily="2" charset="-79"/>
                <a:cs typeface="Aharoni" panose="02010803020104030203" pitchFamily="2" charset="-79"/>
              </a:rPr>
              <a:t>THEIR MISSION</a:t>
            </a:r>
          </a:p>
          <a:p>
            <a:endParaRPr lang="en-GB" sz="2400" u="sng" dirty="0">
              <a:solidFill>
                <a:srgbClr val="FF0000"/>
              </a:solidFill>
              <a:latin typeface="Aharoni" panose="02010803020104030203" pitchFamily="2" charset="-79"/>
              <a:cs typeface="Aharoni" panose="02010803020104030203" pitchFamily="2" charset="-79"/>
            </a:endParaRPr>
          </a:p>
          <a:p>
            <a:r>
              <a:rPr lang="en-GB" sz="2400" dirty="0">
                <a:latin typeface="Aharoni" panose="02010803020104030203" pitchFamily="2" charset="-79"/>
                <a:cs typeface="Aharoni" panose="02010803020104030203" pitchFamily="2" charset="-79"/>
              </a:rPr>
              <a:t>“To be the best sports company in the world”</a:t>
            </a:r>
          </a:p>
          <a:p>
            <a:endParaRPr lang="en-GB" sz="2400" dirty="0">
              <a:latin typeface="Aharoni" panose="02010803020104030203" pitchFamily="2" charset="-79"/>
              <a:cs typeface="Aharoni" panose="02010803020104030203" pitchFamily="2" charset="-79"/>
            </a:endParaRPr>
          </a:p>
          <a:p>
            <a:r>
              <a:rPr lang="en-GB" sz="2400" u="sng" dirty="0">
                <a:solidFill>
                  <a:srgbClr val="FF0000"/>
                </a:solidFill>
                <a:latin typeface="Aharoni" panose="02010803020104030203" pitchFamily="2" charset="-79"/>
                <a:cs typeface="Aharoni" panose="02010803020104030203" pitchFamily="2" charset="-79"/>
              </a:rPr>
              <a:t>STRATEGIC BUSINESS PLAN</a:t>
            </a:r>
          </a:p>
          <a:p>
            <a:endParaRPr lang="en-GB" sz="2400" u="sng" dirty="0">
              <a:solidFill>
                <a:srgbClr val="FF0000"/>
              </a:solidFill>
              <a:latin typeface="Aharoni" panose="02010803020104030203" pitchFamily="2" charset="-79"/>
              <a:cs typeface="Aharoni" panose="02010803020104030203" pitchFamily="2" charset="-79"/>
            </a:endParaRPr>
          </a:p>
          <a:p>
            <a:r>
              <a:rPr lang="en-GB" sz="2400" dirty="0">
                <a:latin typeface="Aharoni" panose="02010803020104030203" pitchFamily="2" charset="-79"/>
                <a:cs typeface="Aharoni" panose="02010803020104030203" pitchFamily="2" charset="-79"/>
              </a:rPr>
              <a:t>“Creating the new puts brands first.”</a:t>
            </a:r>
          </a:p>
          <a:p>
            <a:endParaRPr lang="en-GB" sz="2400" dirty="0">
              <a:latin typeface="Aharoni" panose="02010803020104030203" pitchFamily="2" charset="-79"/>
              <a:cs typeface="Aharoni" panose="02010803020104030203" pitchFamily="2" charset="-79"/>
            </a:endParaRPr>
          </a:p>
        </p:txBody>
      </p:sp>
      <p:pic>
        <p:nvPicPr>
          <p:cNvPr id="3074" name="Picture 2" descr="Image result for adidas business office">
            <a:extLst>
              <a:ext uri="{FF2B5EF4-FFF2-40B4-BE49-F238E27FC236}">
                <a16:creationId xmlns:a16="http://schemas.microsoft.com/office/drawing/2014/main" id="{2E065A14-D8BF-48DF-9E66-43F5A3AF0D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9988" y="3760621"/>
            <a:ext cx="4092992" cy="272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7281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3CF2FE-C944-4969-9A77-E046773DAB82}"/>
              </a:ext>
            </a:extLst>
          </p:cNvPr>
          <p:cNvSpPr txBox="1"/>
          <p:nvPr/>
        </p:nvSpPr>
        <p:spPr>
          <a:xfrm>
            <a:off x="311913" y="176430"/>
            <a:ext cx="11345044" cy="5201424"/>
          </a:xfrm>
          <a:prstGeom prst="rect">
            <a:avLst/>
          </a:prstGeom>
          <a:noFill/>
        </p:spPr>
        <p:txBody>
          <a:bodyPr wrap="square" rtlCol="0">
            <a:spAutoFit/>
          </a:bodyPr>
          <a:lstStyle/>
          <a:p>
            <a:r>
              <a:rPr lang="en-GB" sz="2400" u="sng" dirty="0">
                <a:solidFill>
                  <a:schemeClr val="accent1"/>
                </a:solidFill>
                <a:latin typeface="Aharoni" panose="02010803020104030203" pitchFamily="2" charset="-79"/>
                <a:cs typeface="Aharoni" panose="02010803020104030203" pitchFamily="2" charset="-79"/>
              </a:rPr>
              <a:t>AIMS AND OBJECTIVES OF </a:t>
            </a:r>
          </a:p>
          <a:p>
            <a:r>
              <a:rPr lang="en-GB" sz="2400" u="sng" dirty="0">
                <a:solidFill>
                  <a:schemeClr val="accent1"/>
                </a:solidFill>
                <a:latin typeface="Aharoni" panose="02010803020104030203" pitchFamily="2" charset="-79"/>
                <a:cs typeface="Aharoni" panose="02010803020104030203" pitchFamily="2" charset="-79"/>
              </a:rPr>
              <a:t>ADIDAS</a:t>
            </a:r>
          </a:p>
          <a:p>
            <a:endParaRPr lang="en-GB" sz="2400" dirty="0">
              <a:solidFill>
                <a:schemeClr val="accent1"/>
              </a:solidFill>
              <a:latin typeface="Aharoni" panose="02010803020104030203" pitchFamily="2" charset="-79"/>
              <a:cs typeface="Aharoni" panose="02010803020104030203" pitchFamily="2" charset="-79"/>
            </a:endParaRPr>
          </a:p>
          <a:p>
            <a:r>
              <a:rPr lang="en-GB" sz="2400" dirty="0">
                <a:solidFill>
                  <a:srgbClr val="FF0000"/>
                </a:solidFill>
                <a:latin typeface="Aharoni" panose="02010803020104030203" pitchFamily="2" charset="-79"/>
                <a:cs typeface="Aharoni" panose="02010803020104030203" pitchFamily="2" charset="-79"/>
              </a:rPr>
              <a:t>ADIDAS HAVE SET </a:t>
            </a:r>
            <a:r>
              <a:rPr lang="en-GB" sz="3600" dirty="0">
                <a:solidFill>
                  <a:srgbClr val="FF0000"/>
                </a:solidFill>
                <a:latin typeface="Aharoni" panose="02010803020104030203" pitchFamily="2" charset="-79"/>
                <a:cs typeface="Aharoni" panose="02010803020104030203" pitchFamily="2" charset="-79"/>
              </a:rPr>
              <a:t>3 </a:t>
            </a:r>
            <a:r>
              <a:rPr lang="en-GB" sz="2400" dirty="0">
                <a:solidFill>
                  <a:srgbClr val="FF0000"/>
                </a:solidFill>
                <a:latin typeface="Aharoni" panose="02010803020104030203" pitchFamily="2" charset="-79"/>
                <a:cs typeface="Aharoni" panose="02010803020104030203" pitchFamily="2" charset="-79"/>
              </a:rPr>
              <a:t>MAIN </a:t>
            </a:r>
          </a:p>
          <a:p>
            <a:r>
              <a:rPr lang="en-GB" sz="2400" dirty="0">
                <a:solidFill>
                  <a:srgbClr val="FF0000"/>
                </a:solidFill>
                <a:latin typeface="Aharoni" panose="02010803020104030203" pitchFamily="2" charset="-79"/>
                <a:cs typeface="Aharoni" panose="02010803020104030203" pitchFamily="2" charset="-79"/>
              </a:rPr>
              <a:t>SMART GOALS</a:t>
            </a:r>
          </a:p>
          <a:p>
            <a:pPr marL="342900" indent="-342900">
              <a:buFont typeface="Arial" panose="020B0604020202020204" pitchFamily="34" charset="0"/>
              <a:buChar char="•"/>
            </a:pPr>
            <a:r>
              <a:rPr lang="en-GB" sz="2400" dirty="0">
                <a:solidFill>
                  <a:srgbClr val="FF0000"/>
                </a:solidFill>
                <a:latin typeface="Aharoni" panose="02010803020104030203" pitchFamily="2" charset="-79"/>
                <a:cs typeface="Aharoni" panose="02010803020104030203" pitchFamily="2" charset="-79"/>
              </a:rPr>
              <a:t>SPECIFIC</a:t>
            </a:r>
          </a:p>
          <a:p>
            <a:pPr marL="342900" indent="-342900">
              <a:buFont typeface="Arial" panose="020B0604020202020204" pitchFamily="34" charset="0"/>
              <a:buChar char="•"/>
            </a:pPr>
            <a:r>
              <a:rPr lang="en-GB" sz="2400" dirty="0">
                <a:solidFill>
                  <a:srgbClr val="FF0000"/>
                </a:solidFill>
                <a:latin typeface="Aharoni" panose="02010803020104030203" pitchFamily="2" charset="-79"/>
                <a:cs typeface="Aharoni" panose="02010803020104030203" pitchFamily="2" charset="-79"/>
              </a:rPr>
              <a:t>MEASURABLE</a:t>
            </a:r>
          </a:p>
          <a:p>
            <a:pPr marL="342900" indent="-342900">
              <a:buFont typeface="Arial" panose="020B0604020202020204" pitchFamily="34" charset="0"/>
              <a:buChar char="•"/>
            </a:pPr>
            <a:r>
              <a:rPr lang="en-GB" sz="2400" dirty="0">
                <a:solidFill>
                  <a:srgbClr val="FF0000"/>
                </a:solidFill>
                <a:latin typeface="Aharoni" panose="02010803020104030203" pitchFamily="2" charset="-79"/>
                <a:cs typeface="Aharoni" panose="02010803020104030203" pitchFamily="2" charset="-79"/>
              </a:rPr>
              <a:t>ATTAINABLE</a:t>
            </a:r>
          </a:p>
          <a:p>
            <a:pPr marL="342900" indent="-342900">
              <a:buFont typeface="Arial" panose="020B0604020202020204" pitchFamily="34" charset="0"/>
              <a:buChar char="•"/>
            </a:pPr>
            <a:r>
              <a:rPr lang="en-GB" sz="2400" dirty="0">
                <a:solidFill>
                  <a:srgbClr val="FF0000"/>
                </a:solidFill>
                <a:latin typeface="Aharoni" panose="02010803020104030203" pitchFamily="2" charset="-79"/>
                <a:cs typeface="Aharoni" panose="02010803020104030203" pitchFamily="2" charset="-79"/>
              </a:rPr>
              <a:t>REALISTIC</a:t>
            </a:r>
          </a:p>
          <a:p>
            <a:pPr marL="342900" indent="-342900">
              <a:buFont typeface="Arial" panose="020B0604020202020204" pitchFamily="34" charset="0"/>
              <a:buChar char="•"/>
            </a:pPr>
            <a:r>
              <a:rPr lang="en-GB" sz="2400" dirty="0">
                <a:solidFill>
                  <a:srgbClr val="FF0000"/>
                </a:solidFill>
                <a:latin typeface="Aharoni" panose="02010803020104030203" pitchFamily="2" charset="-79"/>
                <a:cs typeface="Aharoni" panose="02010803020104030203" pitchFamily="2" charset="-79"/>
              </a:rPr>
              <a:t>TIMELY</a:t>
            </a:r>
          </a:p>
          <a:p>
            <a:r>
              <a:rPr lang="en-GB" sz="2400" dirty="0">
                <a:solidFill>
                  <a:srgbClr val="FF0000"/>
                </a:solidFill>
                <a:latin typeface="Aharoni" panose="02010803020104030203" pitchFamily="2" charset="-79"/>
                <a:cs typeface="Aharoni" panose="02010803020104030203" pitchFamily="2" charset="-79"/>
              </a:rPr>
              <a:t>“COMPARED WITH </a:t>
            </a:r>
            <a:r>
              <a:rPr lang="en-GB" sz="4000" dirty="0">
                <a:solidFill>
                  <a:srgbClr val="FF0000"/>
                </a:solidFill>
                <a:latin typeface="Aharoni" panose="02010803020104030203" pitchFamily="2" charset="-79"/>
                <a:cs typeface="Aharoni" panose="02010803020104030203" pitchFamily="2" charset="-79"/>
              </a:rPr>
              <a:t>2010, </a:t>
            </a:r>
            <a:r>
              <a:rPr lang="en-GB" sz="2400" dirty="0">
                <a:solidFill>
                  <a:srgbClr val="FF0000"/>
                </a:solidFill>
                <a:latin typeface="Aharoni" panose="02010803020104030203" pitchFamily="2" charset="-79"/>
                <a:cs typeface="Aharoni" panose="02010803020104030203" pitchFamily="2" charset="-79"/>
              </a:rPr>
              <a:t>ADIDAS GROUP PLAND TO INCREASE THEIR SALES GROWTH BY </a:t>
            </a:r>
            <a:r>
              <a:rPr lang="en-GB" sz="4000" dirty="0">
                <a:solidFill>
                  <a:srgbClr val="FF0000"/>
                </a:solidFill>
                <a:latin typeface="Aharoni" panose="02010803020104030203" pitchFamily="2" charset="-79"/>
                <a:cs typeface="Aharoni" panose="02010803020104030203" pitchFamily="2" charset="-79"/>
              </a:rPr>
              <a:t>45% </a:t>
            </a:r>
            <a:r>
              <a:rPr lang="en-GB" sz="2400" dirty="0">
                <a:solidFill>
                  <a:srgbClr val="FF0000"/>
                </a:solidFill>
                <a:latin typeface="Aharoni" panose="02010803020104030203" pitchFamily="2" charset="-79"/>
                <a:cs typeface="Aharoni" panose="02010803020104030203" pitchFamily="2" charset="-79"/>
              </a:rPr>
              <a:t>TO </a:t>
            </a:r>
            <a:r>
              <a:rPr lang="en-GB" sz="4000" dirty="0">
                <a:solidFill>
                  <a:srgbClr val="FF0000"/>
                </a:solidFill>
                <a:latin typeface="Aharoni" panose="02010803020104030203" pitchFamily="2" charset="-79"/>
                <a:cs typeface="Aharoni" panose="02010803020104030203" pitchFamily="2" charset="-79"/>
              </a:rPr>
              <a:t>50% </a:t>
            </a:r>
            <a:r>
              <a:rPr lang="en-GB" sz="2400" dirty="0">
                <a:solidFill>
                  <a:srgbClr val="FF0000"/>
                </a:solidFill>
                <a:latin typeface="Aharoni" panose="02010803020104030203" pitchFamily="2" charset="-79"/>
                <a:cs typeface="Aharoni" panose="02010803020104030203" pitchFamily="2" charset="-79"/>
              </a:rPr>
              <a:t>TO </a:t>
            </a:r>
            <a:r>
              <a:rPr lang="en-GB" sz="4000" dirty="0">
                <a:solidFill>
                  <a:srgbClr val="FF0000"/>
                </a:solidFill>
                <a:latin typeface="Aharoni" panose="02010803020104030203" pitchFamily="2" charset="-79"/>
                <a:cs typeface="Aharoni" panose="02010803020104030203" pitchFamily="2" charset="-79"/>
              </a:rPr>
              <a:t>17</a:t>
            </a:r>
            <a:r>
              <a:rPr lang="en-GB" sz="2400" dirty="0">
                <a:solidFill>
                  <a:srgbClr val="FF0000"/>
                </a:solidFill>
                <a:latin typeface="Aharoni" panose="02010803020104030203" pitchFamily="2" charset="-79"/>
                <a:cs typeface="Aharoni" panose="02010803020104030203" pitchFamily="2" charset="-79"/>
              </a:rPr>
              <a:t> BILLION EUROS IN </a:t>
            </a:r>
            <a:r>
              <a:rPr lang="en-GB" sz="4000" dirty="0">
                <a:solidFill>
                  <a:srgbClr val="FF0000"/>
                </a:solidFill>
                <a:latin typeface="Aharoni" panose="02010803020104030203" pitchFamily="2" charset="-79"/>
                <a:cs typeface="Aharoni" panose="02010803020104030203" pitchFamily="2" charset="-79"/>
              </a:rPr>
              <a:t>2020”</a:t>
            </a:r>
          </a:p>
        </p:txBody>
      </p:sp>
      <p:pic>
        <p:nvPicPr>
          <p:cNvPr id="1026" name="Picture 2" descr="Adidas - NMD_R1 Bape - men - Neoprene - 5 - Multicolour">
            <a:extLst>
              <a:ext uri="{FF2B5EF4-FFF2-40B4-BE49-F238E27FC236}">
                <a16:creationId xmlns:a16="http://schemas.microsoft.com/office/drawing/2014/main" id="{81844118-24C7-4C5F-9910-FBA6E186BD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220" y="5562600"/>
            <a:ext cx="1295400" cy="12954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Yeezy - Adidas x Yeezy Boost 350 V2 Oreo - men - Microfibre - 9.5 - Black">
            <a:extLst>
              <a:ext uri="{FF2B5EF4-FFF2-40B4-BE49-F238E27FC236}">
                <a16:creationId xmlns:a16="http://schemas.microsoft.com/office/drawing/2014/main" id="{A6735F42-F9B7-4DF6-A0AF-D9DD3BB5F5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56460" y="5562600"/>
            <a:ext cx="1295400" cy="12954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air of tennis shoes&#10;&#10;Description automatically generated">
            <a:extLst>
              <a:ext uri="{FF2B5EF4-FFF2-40B4-BE49-F238E27FC236}">
                <a16:creationId xmlns:a16="http://schemas.microsoft.com/office/drawing/2014/main" id="{6C2395B2-19A4-43D6-849C-B1FD7764460D}"/>
              </a:ext>
            </a:extLst>
          </p:cNvPr>
          <p:cNvPicPr>
            <a:picLocks noChangeAspect="1"/>
          </p:cNvPicPr>
          <p:nvPr/>
        </p:nvPicPr>
        <p:blipFill rotWithShape="1">
          <a:blip r:embed="rId5">
            <a:extLst>
              <a:ext uri="{28A0092B-C50C-407E-A947-70E740481C1C}">
                <a14:useLocalDpi xmlns:a14="http://schemas.microsoft.com/office/drawing/2010/main" val="0"/>
              </a:ext>
            </a:extLst>
          </a:blip>
          <a:srcRect l="-11044" t="-5105" r="-859" b="9822"/>
          <a:stretch/>
        </p:blipFill>
        <p:spPr>
          <a:xfrm>
            <a:off x="3711742" y="5321968"/>
            <a:ext cx="1746083" cy="1536032"/>
          </a:xfrm>
          <a:prstGeom prst="rect">
            <a:avLst/>
          </a:prstGeom>
        </p:spPr>
      </p:pic>
      <p:pic>
        <p:nvPicPr>
          <p:cNvPr id="7" name="Picture 6" descr="A close up of a footwear&#10;&#10;Description automatically generated">
            <a:extLst>
              <a:ext uri="{FF2B5EF4-FFF2-40B4-BE49-F238E27FC236}">
                <a16:creationId xmlns:a16="http://schemas.microsoft.com/office/drawing/2014/main" id="{A0CC6329-A6A0-48DF-B046-3C80DC74A405}"/>
              </a:ext>
            </a:extLst>
          </p:cNvPr>
          <p:cNvPicPr>
            <a:picLocks noChangeAspect="1"/>
          </p:cNvPicPr>
          <p:nvPr/>
        </p:nvPicPr>
        <p:blipFill rotWithShape="1">
          <a:blip r:embed="rId6">
            <a:extLst>
              <a:ext uri="{28A0092B-C50C-407E-A947-70E740481C1C}">
                <a14:useLocalDpi xmlns:a14="http://schemas.microsoft.com/office/drawing/2010/main" val="0"/>
              </a:ext>
            </a:extLst>
          </a:blip>
          <a:srcRect r="-23814" b="-23814"/>
          <a:stretch/>
        </p:blipFill>
        <p:spPr>
          <a:xfrm>
            <a:off x="5893052" y="5442284"/>
            <a:ext cx="1748708" cy="1799097"/>
          </a:xfrm>
          <a:prstGeom prst="rect">
            <a:avLst/>
          </a:prstGeom>
        </p:spPr>
      </p:pic>
      <p:pic>
        <p:nvPicPr>
          <p:cNvPr id="9" name="Picture 8" descr="A picture containing footwear, clothing&#10;&#10;Description automatically generated">
            <a:extLst>
              <a:ext uri="{FF2B5EF4-FFF2-40B4-BE49-F238E27FC236}">
                <a16:creationId xmlns:a16="http://schemas.microsoft.com/office/drawing/2014/main" id="{3B522E81-FDC8-4D96-8664-020B03E9E0F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88703" y="5377854"/>
            <a:ext cx="1778554" cy="1424260"/>
          </a:xfrm>
          <a:prstGeom prst="rect">
            <a:avLst/>
          </a:prstGeom>
        </p:spPr>
      </p:pic>
      <p:pic>
        <p:nvPicPr>
          <p:cNvPr id="11" name="Picture 10" descr="A close up of a footwear&#10;&#10;Description automatically generated">
            <a:extLst>
              <a:ext uri="{FF2B5EF4-FFF2-40B4-BE49-F238E27FC236}">
                <a16:creationId xmlns:a16="http://schemas.microsoft.com/office/drawing/2014/main" id="{E35001F7-8AD4-4269-B488-8AB97799EA0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35540" y="5073418"/>
            <a:ext cx="1976438" cy="1784582"/>
          </a:xfrm>
          <a:prstGeom prst="rect">
            <a:avLst/>
          </a:prstGeom>
        </p:spPr>
      </p:pic>
      <p:pic>
        <p:nvPicPr>
          <p:cNvPr id="6146" name="Picture 2" descr="Image result for SMART GOALS">
            <a:extLst>
              <a:ext uri="{FF2B5EF4-FFF2-40B4-BE49-F238E27FC236}">
                <a16:creationId xmlns:a16="http://schemas.microsoft.com/office/drawing/2014/main" id="{0D99B567-0B76-4832-B23E-5A18E8A6977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40562" y="112000"/>
            <a:ext cx="7571416" cy="3785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879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134">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7" name="Picture 136">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2ABCEA0B-6506-412C-9FF9-1B947FDD5DFB}"/>
              </a:ext>
            </a:extLst>
          </p:cNvPr>
          <p:cNvSpPr txBox="1"/>
          <p:nvPr/>
        </p:nvSpPr>
        <p:spPr>
          <a:xfrm>
            <a:off x="6094105" y="802955"/>
            <a:ext cx="4977976" cy="14540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rgbClr val="000000"/>
                </a:solidFill>
                <a:latin typeface="+mj-lt"/>
                <a:ea typeface="+mj-ea"/>
                <a:cs typeface="+mj-cs"/>
              </a:rPr>
              <a:t>ADIDAS PESTLE ANALYSIS</a:t>
            </a:r>
          </a:p>
        </p:txBody>
      </p:sp>
      <p:sp>
        <p:nvSpPr>
          <p:cNvPr id="13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050" name="Picture 2" descr="Image result for adidas products">
            <a:extLst>
              <a:ext uri="{FF2B5EF4-FFF2-40B4-BE49-F238E27FC236}">
                <a16:creationId xmlns:a16="http://schemas.microsoft.com/office/drawing/2014/main" id="{9D0B808B-201A-4977-9ABA-4DF29640F45A}"/>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202" r="24675" b="1"/>
          <a:stretch/>
        </p:blipFill>
        <p:spPr bwMode="auto">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01542CED-0C24-4323-9C97-100FC2C44392}"/>
              </a:ext>
            </a:extLst>
          </p:cNvPr>
          <p:cNvGraphicFramePr/>
          <p:nvPr>
            <p:extLst>
              <p:ext uri="{D42A27DB-BD31-4B8C-83A1-F6EECF244321}">
                <p14:modId xmlns:p14="http://schemas.microsoft.com/office/powerpoint/2010/main" val="2822479573"/>
              </p:ext>
            </p:extLst>
          </p:nvPr>
        </p:nvGraphicFramePr>
        <p:xfrm>
          <a:off x="5472113" y="1957388"/>
          <a:ext cx="6572249" cy="49006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59401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8A93F9-F652-4E58-BA38-AA6F1629DD6E}"/>
              </a:ext>
            </a:extLst>
          </p:cNvPr>
          <p:cNvSpPr txBox="1"/>
          <p:nvPr/>
        </p:nvSpPr>
        <p:spPr>
          <a:xfrm>
            <a:off x="801099" y="157164"/>
            <a:ext cx="5006336" cy="13573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latin typeface="+mj-lt"/>
                <a:ea typeface="+mj-ea"/>
                <a:cs typeface="+mj-cs"/>
              </a:rPr>
              <a:t>ADIDAS SWOT ANALYSIS</a:t>
            </a:r>
          </a:p>
        </p:txBody>
      </p:sp>
      <p:sp>
        <p:nvSpPr>
          <p:cNvPr id="10"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person with collar shirt&#10;&#10;Description automatically generated">
            <a:extLst>
              <a:ext uri="{FF2B5EF4-FFF2-40B4-BE49-F238E27FC236}">
                <a16:creationId xmlns:a16="http://schemas.microsoft.com/office/drawing/2014/main" id="{C559DC46-F631-4165-90AA-A44EDEA98D08}"/>
              </a:ext>
            </a:extLst>
          </p:cNvPr>
          <p:cNvPicPr>
            <a:picLocks noChangeAspect="1"/>
          </p:cNvPicPr>
          <p:nvPr/>
        </p:nvPicPr>
        <p:blipFill rotWithShape="1">
          <a:blip r:embed="rId3">
            <a:extLst>
              <a:ext uri="{28A0092B-C50C-407E-A947-70E740481C1C}">
                <a14:useLocalDpi xmlns:a14="http://schemas.microsoft.com/office/drawing/2010/main" val="0"/>
              </a:ext>
            </a:extLst>
          </a:blip>
          <a:srcRect l="3794" r="8365"/>
          <a:stretch/>
        </p:blipFill>
        <p:spPr>
          <a:xfrm>
            <a:off x="7243762" y="10"/>
            <a:ext cx="4948237"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graphicFrame>
        <p:nvGraphicFramePr>
          <p:cNvPr id="3" name="Diagram 2">
            <a:extLst>
              <a:ext uri="{FF2B5EF4-FFF2-40B4-BE49-F238E27FC236}">
                <a16:creationId xmlns:a16="http://schemas.microsoft.com/office/drawing/2014/main" id="{CB89DF75-392F-4220-B723-44DB2BC20F39}"/>
              </a:ext>
            </a:extLst>
          </p:cNvPr>
          <p:cNvGraphicFramePr/>
          <p:nvPr>
            <p:extLst>
              <p:ext uri="{D42A27DB-BD31-4B8C-83A1-F6EECF244321}">
                <p14:modId xmlns:p14="http://schemas.microsoft.com/office/powerpoint/2010/main" val="1255117599"/>
              </p:ext>
            </p:extLst>
          </p:nvPr>
        </p:nvGraphicFramePr>
        <p:xfrm>
          <a:off x="313756" y="1328738"/>
          <a:ext cx="45719" cy="501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descr="A screenshot of a cell phone&#10;&#10;Description automatically generated">
            <a:extLst>
              <a:ext uri="{FF2B5EF4-FFF2-40B4-BE49-F238E27FC236}">
                <a16:creationId xmlns:a16="http://schemas.microsoft.com/office/drawing/2014/main" id="{F8483959-8F3D-4EC5-B96F-9C7D8746921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36614" y="2112263"/>
            <a:ext cx="7870407" cy="4427104"/>
          </a:xfrm>
          <a:prstGeom prst="rect">
            <a:avLst/>
          </a:prstGeom>
        </p:spPr>
      </p:pic>
    </p:spTree>
    <p:extLst>
      <p:ext uri="{BB962C8B-B14F-4D97-AF65-F5344CB8AC3E}">
        <p14:creationId xmlns:p14="http://schemas.microsoft.com/office/powerpoint/2010/main" val="330097326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A3C73BEB-F449-4D14-8525-7F36C9ED7BD5}"/>
              </a:ext>
            </a:extLst>
          </p:cNvPr>
          <p:cNvSpPr txBox="1"/>
          <p:nvPr/>
        </p:nvSpPr>
        <p:spPr>
          <a:xfrm>
            <a:off x="6585881" y="142876"/>
            <a:ext cx="5272743" cy="6429374"/>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400" dirty="0">
                <a:solidFill>
                  <a:srgbClr val="000000"/>
                </a:solidFill>
                <a:latin typeface="+mj-lt"/>
                <a:ea typeface="+mj-ea"/>
                <a:cs typeface="+mj-cs"/>
              </a:rPr>
              <a:t> </a:t>
            </a:r>
            <a:r>
              <a:rPr lang="en-US" sz="3400" u="sng" dirty="0">
                <a:solidFill>
                  <a:srgbClr val="000000"/>
                </a:solidFill>
                <a:latin typeface="+mj-lt"/>
                <a:ea typeface="+mj-ea"/>
                <a:cs typeface="+mj-cs"/>
              </a:rPr>
              <a:t>Adidas and the Environment</a:t>
            </a:r>
          </a:p>
          <a:p>
            <a:pPr>
              <a:lnSpc>
                <a:spcPct val="90000"/>
              </a:lnSpc>
              <a:spcBef>
                <a:spcPct val="0"/>
              </a:spcBef>
              <a:spcAft>
                <a:spcPts val="600"/>
              </a:spcAft>
            </a:pPr>
            <a:endParaRPr lang="en-US" sz="3400" dirty="0">
              <a:solidFill>
                <a:srgbClr val="000000"/>
              </a:solidFill>
              <a:latin typeface="+mj-lt"/>
              <a:ea typeface="+mj-ea"/>
              <a:cs typeface="+mj-cs"/>
            </a:endParaRP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96A92B0E-8ED2-468D-82F1-A68D4944B98F}"/>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7344" r="7670"/>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pic>
        <p:nvPicPr>
          <p:cNvPr id="6" name="Picture 5" descr="A screenshot of a cell phone&#10;&#10;Description automatically generated">
            <a:extLst>
              <a:ext uri="{FF2B5EF4-FFF2-40B4-BE49-F238E27FC236}">
                <a16:creationId xmlns:a16="http://schemas.microsoft.com/office/drawing/2014/main" id="{6C917666-07D9-4CD8-B6CB-2FCCEF5E670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85881" y="1932853"/>
            <a:ext cx="5470666" cy="3592404"/>
          </a:xfrm>
          <a:prstGeom prst="rect">
            <a:avLst/>
          </a:prstGeom>
        </p:spPr>
      </p:pic>
    </p:spTree>
    <p:extLst>
      <p:ext uri="{BB962C8B-B14F-4D97-AF65-F5344CB8AC3E}">
        <p14:creationId xmlns:p14="http://schemas.microsoft.com/office/powerpoint/2010/main" val="2888598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4"/>
            </a:gs>
            <a:gs pos="6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5BA60A-4391-4DF6-A713-0A9C1CF76C3E}"/>
              </a:ext>
            </a:extLst>
          </p:cNvPr>
          <p:cNvSpPr txBox="1"/>
          <p:nvPr/>
        </p:nvSpPr>
        <p:spPr>
          <a:xfrm>
            <a:off x="185738" y="271463"/>
            <a:ext cx="11172825" cy="3046988"/>
          </a:xfrm>
          <a:prstGeom prst="rect">
            <a:avLst/>
          </a:prstGeom>
          <a:noFill/>
        </p:spPr>
        <p:txBody>
          <a:bodyPr wrap="square" rtlCol="0">
            <a:spAutoFit/>
          </a:bodyPr>
          <a:lstStyle/>
          <a:p>
            <a:r>
              <a:rPr lang="en-GB" sz="2400" dirty="0">
                <a:latin typeface="Aharoni" panose="02010803020104030203" pitchFamily="2" charset="-79"/>
                <a:cs typeface="Aharoni" panose="02010803020104030203" pitchFamily="2" charset="-79"/>
              </a:rPr>
              <a:t>ADIDAS EXPLOITATION: THE TRUTH BEHIND THE BRAND </a:t>
            </a:r>
          </a:p>
          <a:p>
            <a:pPr marL="342900" indent="-342900">
              <a:buFont typeface="Arial" panose="020B0604020202020204" pitchFamily="34" charset="0"/>
              <a:buChar char="•"/>
            </a:pPr>
            <a:endParaRPr lang="en-GB" sz="2400" dirty="0">
              <a:latin typeface="Aharoni" panose="02010803020104030203" pitchFamily="2" charset="-79"/>
              <a:cs typeface="Aharoni" panose="02010803020104030203" pitchFamily="2" charset="-79"/>
            </a:endParaRPr>
          </a:p>
          <a:p>
            <a:pPr marL="342900" indent="-342900">
              <a:buFont typeface="Arial" panose="020B0604020202020204" pitchFamily="34" charset="0"/>
              <a:buChar char="•"/>
            </a:pPr>
            <a:r>
              <a:rPr lang="en-GB" sz="4000" dirty="0">
                <a:latin typeface="Aharoni" panose="02010803020104030203" pitchFamily="2" charset="-79"/>
                <a:cs typeface="Aharoni" panose="02010803020104030203" pitchFamily="2" charset="-79"/>
              </a:rPr>
              <a:t>775,000</a:t>
            </a:r>
            <a:r>
              <a:rPr lang="en-GB" sz="2400" dirty="0">
                <a:latin typeface="Aharoni" panose="02010803020104030203" pitchFamily="2" charset="-79"/>
                <a:cs typeface="Aharoni" panose="02010803020104030203" pitchFamily="2" charset="-79"/>
              </a:rPr>
              <a:t> workers mainly women</a:t>
            </a:r>
          </a:p>
          <a:p>
            <a:pPr marL="342900" indent="-342900">
              <a:buFont typeface="Arial" panose="020B0604020202020204" pitchFamily="34" charset="0"/>
              <a:buChar char="•"/>
            </a:pPr>
            <a:r>
              <a:rPr lang="en-GB" sz="4000" dirty="0">
                <a:latin typeface="Aharoni" panose="02010803020104030203" pitchFamily="2" charset="-79"/>
                <a:cs typeface="Aharoni" panose="02010803020104030203" pitchFamily="2" charset="-79"/>
              </a:rPr>
              <a:t>1200</a:t>
            </a:r>
            <a:r>
              <a:rPr lang="en-GB" sz="2400" dirty="0">
                <a:latin typeface="Aharoni" panose="02010803020104030203" pitchFamily="2" charset="-79"/>
                <a:cs typeface="Aharoni" panose="02010803020104030203" pitchFamily="2" charset="-79"/>
              </a:rPr>
              <a:t> factories</a:t>
            </a:r>
          </a:p>
          <a:p>
            <a:pPr marL="342900" indent="-342900">
              <a:buFont typeface="Arial" panose="020B0604020202020204" pitchFamily="34" charset="0"/>
              <a:buChar char="•"/>
            </a:pPr>
            <a:r>
              <a:rPr lang="en-GB" sz="4000" dirty="0">
                <a:latin typeface="Aharoni" panose="02010803020104030203" pitchFamily="2" charset="-79"/>
                <a:cs typeface="Aharoni" panose="02010803020104030203" pitchFamily="2" charset="-79"/>
              </a:rPr>
              <a:t>65</a:t>
            </a:r>
            <a:r>
              <a:rPr lang="en-GB" sz="2400" dirty="0">
                <a:latin typeface="Aharoni" panose="02010803020104030203" pitchFamily="2" charset="-79"/>
                <a:cs typeface="Aharoni" panose="02010803020104030203" pitchFamily="2" charset="-79"/>
              </a:rPr>
              <a:t> countries</a:t>
            </a:r>
          </a:p>
          <a:p>
            <a:r>
              <a:rPr lang="en-GB" sz="2400" dirty="0">
                <a:latin typeface="Aharoni" panose="02010803020104030203" pitchFamily="2" charset="-79"/>
                <a:cs typeface="Aharoni" panose="02010803020104030203" pitchFamily="2" charset="-79"/>
              </a:rPr>
              <a:t>All make Adidas products. Most of these woman are from Asian countries.</a:t>
            </a:r>
          </a:p>
        </p:txBody>
      </p:sp>
      <p:pic>
        <p:nvPicPr>
          <p:cNvPr id="5" name="Picture 4" descr="A group of people around each other&#10;&#10;Description automatically generated">
            <a:extLst>
              <a:ext uri="{FF2B5EF4-FFF2-40B4-BE49-F238E27FC236}">
                <a16:creationId xmlns:a16="http://schemas.microsoft.com/office/drawing/2014/main" id="{9B5726EA-6A55-4D30-B758-217C877BE1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81925" y="4300537"/>
            <a:ext cx="4102268" cy="2386013"/>
          </a:xfrm>
          <a:prstGeom prst="rect">
            <a:avLst/>
          </a:prstGeom>
        </p:spPr>
      </p:pic>
      <p:sp>
        <p:nvSpPr>
          <p:cNvPr id="6" name="TextBox 5">
            <a:extLst>
              <a:ext uri="{FF2B5EF4-FFF2-40B4-BE49-F238E27FC236}">
                <a16:creationId xmlns:a16="http://schemas.microsoft.com/office/drawing/2014/main" id="{CF9438FD-A5BF-4EC2-9029-0895A2AABFC4}"/>
              </a:ext>
            </a:extLst>
          </p:cNvPr>
          <p:cNvSpPr txBox="1"/>
          <p:nvPr/>
        </p:nvSpPr>
        <p:spPr>
          <a:xfrm>
            <a:off x="300038" y="3886200"/>
            <a:ext cx="6915150" cy="2800767"/>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None of these woman are paid a fair working wage</a:t>
            </a:r>
          </a:p>
          <a:p>
            <a:endParaRPr lang="en-GB" sz="2000" dirty="0">
              <a:latin typeface="Aharoni" panose="02010803020104030203" pitchFamily="2" charset="-79"/>
              <a:cs typeface="Aharoni" panose="02010803020104030203" pitchFamily="2" charset="-79"/>
            </a:endParaRPr>
          </a:p>
          <a:p>
            <a:r>
              <a:rPr lang="en-GB" sz="2000" dirty="0">
                <a:latin typeface="Aharoni" panose="02010803020104030203" pitchFamily="2" charset="-79"/>
                <a:cs typeface="Aharoni" panose="02010803020104030203" pitchFamily="2" charset="-79"/>
              </a:rPr>
              <a:t>They cannot afford food, medication, housing or</a:t>
            </a:r>
          </a:p>
          <a:p>
            <a:r>
              <a:rPr lang="en-GB" sz="2000" dirty="0">
                <a:latin typeface="Aharoni" panose="02010803020104030203" pitchFamily="2" charset="-79"/>
                <a:cs typeface="Aharoni" panose="02010803020104030203" pitchFamily="2" charset="-79"/>
              </a:rPr>
              <a:t>Clothing. Adidas could pay them a living wage but</a:t>
            </a:r>
          </a:p>
          <a:p>
            <a:r>
              <a:rPr lang="en-GB" sz="2000" dirty="0">
                <a:latin typeface="Aharoni" panose="02010803020104030203" pitchFamily="2" charset="-79"/>
                <a:cs typeface="Aharoni" panose="02010803020104030203" pitchFamily="2" charset="-79"/>
              </a:rPr>
              <a:t>Choose not to. They could not get away with this</a:t>
            </a:r>
          </a:p>
          <a:p>
            <a:r>
              <a:rPr lang="en-GB" sz="2000" dirty="0">
                <a:latin typeface="Aharoni" panose="02010803020104030203" pitchFamily="2" charset="-79"/>
                <a:cs typeface="Aharoni" panose="02010803020104030203" pitchFamily="2" charset="-79"/>
              </a:rPr>
              <a:t>Rate of pay in the UK. This makes the employee wage</a:t>
            </a:r>
          </a:p>
          <a:p>
            <a:r>
              <a:rPr lang="en-GB" sz="2000" dirty="0">
                <a:latin typeface="Aharoni" panose="02010803020104030203" pitchFamily="2" charset="-79"/>
                <a:cs typeface="Aharoni" panose="02010803020104030203" pitchFamily="2" charset="-79"/>
              </a:rPr>
              <a:t>Bill very low making profit higher.</a:t>
            </a:r>
          </a:p>
          <a:p>
            <a:r>
              <a:rPr lang="en-GB" sz="2000" dirty="0">
                <a:latin typeface="Aharoni" panose="02010803020104030203" pitchFamily="2" charset="-79"/>
                <a:cs typeface="Aharoni" panose="02010803020104030203" pitchFamily="2" charset="-79"/>
              </a:rPr>
              <a:t>Is this a Morally correct thing to do………</a:t>
            </a:r>
            <a:r>
              <a:rPr lang="en-GB" sz="3600" dirty="0">
                <a:latin typeface="Aharoni" panose="02010803020104030203" pitchFamily="2" charset="-79"/>
                <a:cs typeface="Aharoni" panose="02010803020104030203" pitchFamily="2" charset="-79"/>
              </a:rPr>
              <a:t>?</a:t>
            </a:r>
          </a:p>
        </p:txBody>
      </p:sp>
      <p:pic>
        <p:nvPicPr>
          <p:cNvPr id="4" name="Picture 3" descr="A group of people holding a sign&#10;&#10;Description automatically generated">
            <a:extLst>
              <a:ext uri="{FF2B5EF4-FFF2-40B4-BE49-F238E27FC236}">
                <a16:creationId xmlns:a16="http://schemas.microsoft.com/office/drawing/2014/main" id="{986B537E-4A6D-476F-B5A2-6A208398B0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49645" y="867060"/>
            <a:ext cx="2762250" cy="1657350"/>
          </a:xfrm>
          <a:prstGeom prst="rect">
            <a:avLst/>
          </a:prstGeom>
        </p:spPr>
      </p:pic>
    </p:spTree>
    <p:extLst>
      <p:ext uri="{BB962C8B-B14F-4D97-AF65-F5344CB8AC3E}">
        <p14:creationId xmlns:p14="http://schemas.microsoft.com/office/powerpoint/2010/main" val="2840305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B0F0">
                <a:alpha val="49000"/>
              </a:srgbClr>
            </a:gs>
            <a:gs pos="60000">
              <a:schemeClr val="accent1">
                <a:lumMod val="45000"/>
                <a:lumOff val="55000"/>
              </a:schemeClr>
            </a:gs>
            <a:gs pos="83000">
              <a:schemeClr val="accent1">
                <a:lumMod val="45000"/>
                <a:lumOff val="55000"/>
              </a:schemeClr>
            </a:gs>
            <a:gs pos="100000">
              <a:schemeClr val="accent1">
                <a:lumMod val="30000"/>
                <a:lumOff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F2F980-80AF-4EC9-BBBF-7D5E63B8E61C}"/>
              </a:ext>
            </a:extLst>
          </p:cNvPr>
          <p:cNvSpPr txBox="1"/>
          <p:nvPr/>
        </p:nvSpPr>
        <p:spPr>
          <a:xfrm>
            <a:off x="251460" y="571500"/>
            <a:ext cx="11544300" cy="6863417"/>
          </a:xfrm>
          <a:prstGeom prst="rect">
            <a:avLst/>
          </a:prstGeom>
          <a:blipFill>
            <a:blip r:embed="rId3">
              <a:alphaModFix amt="35000"/>
            </a:blip>
            <a:tile tx="0" ty="0" sx="100000" sy="100000" flip="none" algn="tl"/>
          </a:blipFill>
        </p:spPr>
        <p:txBody>
          <a:bodyPr wrap="square" rtlCol="0">
            <a:spAutoFit/>
          </a:bodyPr>
          <a:lstStyle/>
          <a:p>
            <a:r>
              <a:rPr lang="en-US" sz="2000" dirty="0">
                <a:latin typeface="Aharoni" panose="02010803020104030203" pitchFamily="2" charset="-79"/>
                <a:cs typeface="Aharoni" panose="02010803020104030203" pitchFamily="2" charset="-79"/>
              </a:rPr>
              <a:t>“Being a sustainable business is about striking the balance between shareholder expectations and the needs and concerns of our employees, the workers in our supply chain and the environment. We truly believe that acting as a responsible business – one which is fully committed to respecting human rights– will contribute to lasting economic success”.</a:t>
            </a:r>
            <a:r>
              <a:rPr lang="en-GB" sz="2000" dirty="0">
                <a:latin typeface="Aharoni" panose="02010803020104030203" pitchFamily="2" charset="-79"/>
                <a:cs typeface="Aharoni" panose="02010803020104030203" pitchFamily="2" charset="-79"/>
              </a:rPr>
              <a:t> (</a:t>
            </a:r>
            <a:r>
              <a:rPr lang="en-GB" sz="2000" dirty="0">
                <a:latin typeface="Aharoni" panose="02010803020104030203" pitchFamily="2" charset="-79"/>
                <a:cs typeface="Aharoni" panose="02010803020104030203" pitchFamily="2" charset="-79"/>
                <a:hlinkClick r:id="rId4"/>
              </a:rPr>
              <a:t>https://www.adidas-group.com/en/sustainability/managing-sustainability/general-approach/</a:t>
            </a:r>
            <a:r>
              <a:rPr lang="en-GB" sz="2000" dirty="0">
                <a:latin typeface="Aharoni" panose="02010803020104030203" pitchFamily="2" charset="-79"/>
                <a:cs typeface="Aharoni" panose="02010803020104030203" pitchFamily="2" charset="-79"/>
              </a:rPr>
              <a:t>)</a:t>
            </a:r>
          </a:p>
          <a:p>
            <a:endParaRPr lang="en-GB" sz="2000" dirty="0">
              <a:latin typeface="Aharoni" panose="02010803020104030203" pitchFamily="2" charset="-79"/>
              <a:cs typeface="Aharoni" panose="02010803020104030203" pitchFamily="2" charset="-79"/>
            </a:endParaRPr>
          </a:p>
          <a:p>
            <a:endParaRPr lang="en-GB" sz="2000" dirty="0">
              <a:latin typeface="Aharoni" panose="02010803020104030203" pitchFamily="2" charset="-79"/>
              <a:cs typeface="Aharoni" panose="02010803020104030203" pitchFamily="2" charset="-79"/>
            </a:endParaRPr>
          </a:p>
          <a:p>
            <a:r>
              <a:rPr lang="en-GB" sz="2000" dirty="0">
                <a:solidFill>
                  <a:srgbClr val="FF0000"/>
                </a:solidFill>
                <a:latin typeface="Aharoni" panose="02010803020104030203" pitchFamily="2" charset="-79"/>
                <a:cs typeface="Aharoni" panose="02010803020104030203" pitchFamily="2" charset="-79"/>
              </a:rPr>
              <a:t>Adidas as a company put the growth and career opportunities</a:t>
            </a:r>
          </a:p>
          <a:p>
            <a:r>
              <a:rPr lang="en-GB" sz="2000" dirty="0">
                <a:solidFill>
                  <a:srgbClr val="FF0000"/>
                </a:solidFill>
                <a:latin typeface="Aharoni" panose="02010803020104030203" pitchFamily="2" charset="-79"/>
                <a:cs typeface="Aharoni" panose="02010803020104030203" pitchFamily="2" charset="-79"/>
              </a:rPr>
              <a:t>At the front of their priorities list. They aim to focus on</a:t>
            </a:r>
          </a:p>
          <a:p>
            <a:r>
              <a:rPr lang="en-GB" sz="2000" dirty="0">
                <a:solidFill>
                  <a:srgbClr val="FF0000"/>
                </a:solidFill>
                <a:latin typeface="Aharoni" panose="02010803020104030203" pitchFamily="2" charset="-79"/>
                <a:cs typeface="Aharoni" panose="02010803020104030203" pitchFamily="2" charset="-79"/>
              </a:rPr>
              <a:t>Creating a happy successful employee culture.</a:t>
            </a:r>
          </a:p>
          <a:p>
            <a:endParaRPr lang="en-GB" sz="2000" dirty="0">
              <a:latin typeface="Aharoni" panose="02010803020104030203" pitchFamily="2" charset="-79"/>
              <a:cs typeface="Aharoni" panose="02010803020104030203" pitchFamily="2" charset="-79"/>
            </a:endParaRPr>
          </a:p>
          <a:p>
            <a:endParaRPr lang="en-GB" sz="2000" dirty="0">
              <a:latin typeface="Aharoni" panose="02010803020104030203" pitchFamily="2" charset="-79"/>
              <a:cs typeface="Aharoni" panose="02010803020104030203" pitchFamily="2" charset="-79"/>
            </a:endParaRPr>
          </a:p>
          <a:p>
            <a:r>
              <a:rPr lang="en-GB" sz="2000" dirty="0">
                <a:latin typeface="Aharoni" panose="02010803020104030203" pitchFamily="2" charset="-79"/>
                <a:cs typeface="Aharoni" panose="02010803020104030203" pitchFamily="2" charset="-79"/>
              </a:rPr>
              <a:t>Adidas focus on creating an environment where employees</a:t>
            </a:r>
          </a:p>
          <a:p>
            <a:r>
              <a:rPr lang="en-GB" sz="2000" dirty="0">
                <a:latin typeface="Aharoni" panose="02010803020104030203" pitchFamily="2" charset="-79"/>
                <a:cs typeface="Aharoni" panose="02010803020104030203" pitchFamily="2" charset="-79"/>
              </a:rPr>
              <a:t>Stay working there for longer.</a:t>
            </a:r>
          </a:p>
          <a:p>
            <a:endParaRPr lang="en-GB" sz="2000" dirty="0">
              <a:latin typeface="Aharoni" panose="02010803020104030203" pitchFamily="2" charset="-79"/>
              <a:cs typeface="Aharoni" panose="02010803020104030203" pitchFamily="2" charset="-79"/>
            </a:endParaRPr>
          </a:p>
          <a:p>
            <a:endParaRPr lang="en-GB" sz="2000" dirty="0">
              <a:latin typeface="Aharoni" panose="02010803020104030203" pitchFamily="2" charset="-79"/>
              <a:cs typeface="Aharoni" panose="02010803020104030203" pitchFamily="2" charset="-79"/>
            </a:endParaRPr>
          </a:p>
          <a:p>
            <a:r>
              <a:rPr lang="en-GB" sz="2000" dirty="0">
                <a:solidFill>
                  <a:srgbClr val="FF0000"/>
                </a:solidFill>
                <a:latin typeface="Aharoni" panose="02010803020104030203" pitchFamily="2" charset="-79"/>
                <a:cs typeface="Aharoni" panose="02010803020104030203" pitchFamily="2" charset="-79"/>
              </a:rPr>
              <a:t>Adidas recognises the value of its employees to help them</a:t>
            </a:r>
          </a:p>
          <a:p>
            <a:r>
              <a:rPr lang="en-GB" sz="2000" dirty="0">
                <a:solidFill>
                  <a:srgbClr val="FF0000"/>
                </a:solidFill>
                <a:latin typeface="Aharoni" panose="02010803020104030203" pitchFamily="2" charset="-79"/>
                <a:cs typeface="Aharoni" panose="02010803020104030203" pitchFamily="2" charset="-79"/>
              </a:rPr>
              <a:t>Achieve their career objectives</a:t>
            </a:r>
            <a:r>
              <a:rPr lang="en-GB" sz="2000" dirty="0">
                <a:latin typeface="Aharoni" panose="02010803020104030203" pitchFamily="2" charset="-79"/>
                <a:cs typeface="Aharoni" panose="02010803020104030203" pitchFamily="2" charset="-79"/>
              </a:rPr>
              <a:t>.</a:t>
            </a:r>
          </a:p>
          <a:p>
            <a:endParaRPr lang="en-GB" sz="2000" dirty="0"/>
          </a:p>
          <a:p>
            <a:endParaRPr lang="en-GB" sz="2000" dirty="0"/>
          </a:p>
          <a:p>
            <a:endParaRPr lang="en-GB" sz="2000" dirty="0"/>
          </a:p>
          <a:p>
            <a:endParaRPr lang="en-GB" sz="2000" dirty="0">
              <a:latin typeface="Aharoni" panose="02010803020104030203" pitchFamily="2" charset="-79"/>
              <a:cs typeface="Aharoni" panose="02010803020104030203" pitchFamily="2" charset="-79"/>
            </a:endParaRPr>
          </a:p>
        </p:txBody>
      </p:sp>
      <p:pic>
        <p:nvPicPr>
          <p:cNvPr id="7" name="Picture 6" descr="A screenshot of a cell phone&#10;&#10;Description automatically generated">
            <a:extLst>
              <a:ext uri="{FF2B5EF4-FFF2-40B4-BE49-F238E27FC236}">
                <a16:creationId xmlns:a16="http://schemas.microsoft.com/office/drawing/2014/main" id="{F76FD5CE-6ABD-455A-9105-2FEABCBA71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38531" y="2142699"/>
            <a:ext cx="3902009" cy="4715300"/>
          </a:xfrm>
          <a:prstGeom prst="rect">
            <a:avLst/>
          </a:prstGeom>
        </p:spPr>
      </p:pic>
    </p:spTree>
    <p:extLst>
      <p:ext uri="{BB962C8B-B14F-4D97-AF65-F5344CB8AC3E}">
        <p14:creationId xmlns:p14="http://schemas.microsoft.com/office/powerpoint/2010/main" val="1201577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E0C65D5-4C76-4376-B8A2-423642E64C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460" y="4023747"/>
            <a:ext cx="3783874" cy="2834253"/>
          </a:xfrm>
          <a:prstGeom prst="rect">
            <a:avLst/>
          </a:prstGeom>
        </p:spPr>
      </p:pic>
      <p:sp>
        <p:nvSpPr>
          <p:cNvPr id="4" name="TextBox 3">
            <a:extLst>
              <a:ext uri="{FF2B5EF4-FFF2-40B4-BE49-F238E27FC236}">
                <a16:creationId xmlns:a16="http://schemas.microsoft.com/office/drawing/2014/main" id="{375E427D-BA4E-4869-9EB5-EEC9466543C7}"/>
              </a:ext>
            </a:extLst>
          </p:cNvPr>
          <p:cNvSpPr txBox="1"/>
          <p:nvPr/>
        </p:nvSpPr>
        <p:spPr>
          <a:xfrm>
            <a:off x="251460" y="442452"/>
            <a:ext cx="7358708" cy="3970318"/>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TRAINING AND DEVELOPMENT FOR EMPLOYEES</a:t>
            </a:r>
          </a:p>
          <a:p>
            <a:endParaRPr lang="en-GB" dirty="0">
              <a:solidFill>
                <a:srgbClr val="FF0000"/>
              </a:solidFill>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APPRENTICESHIPS</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INTERNSHIPS</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INDIVIDUALISED DEVELOPMENT PLANS</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IT STUDY PLANS</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FINANCE</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INTERNATIONAL BUSINESS TRAINING</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FUNCTIONAL TRAINING PROGRAMME</a:t>
            </a:r>
          </a:p>
          <a:p>
            <a:pPr marL="285750" indent="-285750">
              <a:buFont typeface="Arial" panose="020B0604020202020204" pitchFamily="34" charset="0"/>
              <a:buChar char="•"/>
            </a:pPr>
            <a:r>
              <a:rPr lang="en-GB" dirty="0">
                <a:solidFill>
                  <a:srgbClr val="FF0000"/>
                </a:solidFill>
                <a:latin typeface="Aharoni" panose="02010803020104030203" pitchFamily="2" charset="-79"/>
                <a:cs typeface="Aharoni" panose="02010803020104030203" pitchFamily="2" charset="-79"/>
              </a:rPr>
              <a:t>SUCCESSFUL MANAGER PLANS</a:t>
            </a:r>
          </a:p>
          <a:p>
            <a:endParaRPr lang="en-GB" dirty="0">
              <a:latin typeface="Aharoni" panose="02010803020104030203" pitchFamily="2" charset="-79"/>
              <a:cs typeface="Aharoni" panose="02010803020104030203" pitchFamily="2" charset="-79"/>
            </a:endParaRPr>
          </a:p>
          <a:p>
            <a:r>
              <a:rPr lang="en-GB" dirty="0">
                <a:latin typeface="Aharoni" panose="02010803020104030203" pitchFamily="2" charset="-79"/>
                <a:cs typeface="Aharoni" panose="02010803020104030203" pitchFamily="2" charset="-79"/>
              </a:rPr>
              <a:t>THESE ARE SOME OF THE TRAINING PLANS ADIDAS OFFER THEIR </a:t>
            </a:r>
          </a:p>
          <a:p>
            <a:r>
              <a:rPr lang="en-GB" dirty="0">
                <a:latin typeface="Aharoni" panose="02010803020104030203" pitchFamily="2" charset="-79"/>
                <a:cs typeface="Aharoni" panose="02010803020104030203" pitchFamily="2" charset="-79"/>
              </a:rPr>
              <a:t>                                                             EMPLOYEES. </a:t>
            </a:r>
          </a:p>
          <a:p>
            <a:pPr marL="285750" indent="-285750">
              <a:buFont typeface="Arial" panose="020B0604020202020204" pitchFamily="34" charset="0"/>
              <a:buChar char="•"/>
            </a:pPr>
            <a:endParaRPr lang="en-GB" dirty="0">
              <a:latin typeface="Aharoni" panose="02010803020104030203" pitchFamily="2" charset="-79"/>
              <a:cs typeface="Aharoni" panose="02010803020104030203" pitchFamily="2" charset="-79"/>
            </a:endParaRPr>
          </a:p>
        </p:txBody>
      </p:sp>
      <p:pic>
        <p:nvPicPr>
          <p:cNvPr id="7" name="Picture 6" descr="A picture containing nature, fire&#10;&#10;Description automatically generated">
            <a:extLst>
              <a:ext uri="{FF2B5EF4-FFF2-40B4-BE49-F238E27FC236}">
                <a16:creationId xmlns:a16="http://schemas.microsoft.com/office/drawing/2014/main" id="{2C17CC13-8D1F-4A7B-A3A9-F5D135EA7C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0798" y="442451"/>
            <a:ext cx="4608870" cy="2580967"/>
          </a:xfrm>
          <a:prstGeom prst="rect">
            <a:avLst/>
          </a:prstGeom>
        </p:spPr>
      </p:pic>
      <p:pic>
        <p:nvPicPr>
          <p:cNvPr id="5122" name="Picture 2" descr="Image result for ADIDAS MANAGER TRAINING COURSE">
            <a:extLst>
              <a:ext uri="{FF2B5EF4-FFF2-40B4-BE49-F238E27FC236}">
                <a16:creationId xmlns:a16="http://schemas.microsoft.com/office/drawing/2014/main" id="{CC1AC1A5-2A48-4EDD-8F98-505A55BA8A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75218" y="3834583"/>
            <a:ext cx="5390297" cy="2834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4153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E6521E-D70A-40B9-9EB8-01DF52358CDA}"/>
              </a:ext>
            </a:extLst>
          </p:cNvPr>
          <p:cNvSpPr txBox="1"/>
          <p:nvPr/>
        </p:nvSpPr>
        <p:spPr>
          <a:xfrm>
            <a:off x="434340" y="571500"/>
            <a:ext cx="9166860" cy="923330"/>
          </a:xfrm>
          <a:prstGeom prst="rect">
            <a:avLst/>
          </a:prstGeom>
          <a:noFill/>
        </p:spPr>
        <p:txBody>
          <a:bodyPr wrap="square" rtlCol="0">
            <a:spAutoFit/>
          </a:bodyPr>
          <a:lstStyle/>
          <a:p>
            <a:endParaRPr lang="en-GB" dirty="0"/>
          </a:p>
          <a:p>
            <a:endParaRPr lang="en-GB" dirty="0"/>
          </a:p>
          <a:p>
            <a:endParaRPr lang="en-GB" dirty="0"/>
          </a:p>
        </p:txBody>
      </p:sp>
      <p:sp>
        <p:nvSpPr>
          <p:cNvPr id="5" name="Rectangle 2">
            <a:extLst>
              <a:ext uri="{FF2B5EF4-FFF2-40B4-BE49-F238E27FC236}">
                <a16:creationId xmlns:a16="http://schemas.microsoft.com/office/drawing/2014/main" id="{CBCD9820-C3D1-4363-B70C-BF3CF1B4FF3B}"/>
              </a:ext>
            </a:extLst>
          </p:cNvPr>
          <p:cNvSpPr>
            <a:spLocks noChangeArrowheads="1"/>
          </p:cNvSpPr>
          <p:nvPr/>
        </p:nvSpPr>
        <p:spPr bwMode="auto">
          <a:xfrm>
            <a:off x="671513" y="1266112"/>
            <a:ext cx="10376237" cy="21544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660192" bIns="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haroni" panose="02010803020104030203" pitchFamily="2" charset="-79"/>
                <a:cs typeface="Aharoni" panose="02010803020104030203" pitchFamily="2" charset="-79"/>
              </a:rPr>
              <a:t>Adidas are design and Innovation leaders who help people and athletes of all levels to achieve their very best with all the items that they produce. Adidas are focused on their target audience and continually improve the look, feel, image and quality of their products. Adidas also regularly improve the organizational structures to exceed customers expectations of them. Adidas are an international company and are environmentally and socially responsible. They make sure that they achieve financial success for their shareholders as well as their employees.</a:t>
            </a:r>
          </a:p>
        </p:txBody>
      </p:sp>
      <p:sp>
        <p:nvSpPr>
          <p:cNvPr id="6" name="Rectangle 5">
            <a:extLst>
              <a:ext uri="{FF2B5EF4-FFF2-40B4-BE49-F238E27FC236}">
                <a16:creationId xmlns:a16="http://schemas.microsoft.com/office/drawing/2014/main" id="{E1E2559C-2951-4DC7-BCC4-89261ABD23B1}"/>
              </a:ext>
            </a:extLst>
          </p:cNvPr>
          <p:cNvSpPr/>
          <p:nvPr/>
        </p:nvSpPr>
        <p:spPr>
          <a:xfrm>
            <a:off x="3029803" y="2967335"/>
            <a:ext cx="5609230" cy="1754326"/>
          </a:xfrm>
          <a:prstGeom prst="rect">
            <a:avLst/>
          </a:prstGeom>
          <a:noFill/>
        </p:spPr>
        <p:txBody>
          <a:bodyPr wrap="square" lIns="91440" tIns="45720" rIns="91440" bIns="45720">
            <a:spAutoFit/>
          </a:bodyPr>
          <a:lstStyle/>
          <a:p>
            <a:pPr algn="ct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a:p>
            <a:pPr algn="ctr"/>
            <a:endPar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7" name="Graphic 6">
            <a:extLst>
              <a:ext uri="{FF2B5EF4-FFF2-40B4-BE49-F238E27FC236}">
                <a16:creationId xmlns:a16="http://schemas.microsoft.com/office/drawing/2014/main" id="{AE6C11F7-1ED0-4839-8F36-E028F30C078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9800" y="3352800"/>
            <a:ext cx="76200" cy="76200"/>
          </a:xfrm>
          <a:prstGeom prst="rect">
            <a:avLst/>
          </a:prstGeom>
        </p:spPr>
      </p:pic>
      <p:pic>
        <p:nvPicPr>
          <p:cNvPr id="10" name="Picture 9" descr="A close up of a logo&#10;&#10;Description automatically generated">
            <a:extLst>
              <a:ext uri="{FF2B5EF4-FFF2-40B4-BE49-F238E27FC236}">
                <a16:creationId xmlns:a16="http://schemas.microsoft.com/office/drawing/2014/main" id="{3193FE1D-7A32-484D-B5B9-DE55A534419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2551" y="4070295"/>
            <a:ext cx="3688948" cy="2454827"/>
          </a:xfrm>
          <a:prstGeom prst="rect">
            <a:avLst/>
          </a:prstGeom>
        </p:spPr>
      </p:pic>
      <p:sp>
        <p:nvSpPr>
          <p:cNvPr id="11" name="Rectangle 10">
            <a:extLst>
              <a:ext uri="{FF2B5EF4-FFF2-40B4-BE49-F238E27FC236}">
                <a16:creationId xmlns:a16="http://schemas.microsoft.com/office/drawing/2014/main" id="{43BE4C1A-9B6C-483C-BAD8-780EE094C0A0}"/>
              </a:ext>
            </a:extLst>
          </p:cNvPr>
          <p:cNvSpPr/>
          <p:nvPr/>
        </p:nvSpPr>
        <p:spPr>
          <a:xfrm>
            <a:off x="1592238" y="-15584"/>
            <a:ext cx="7898124"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ADIDAS AND THEIR VISION</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13" name="Picture 12" descr="A picture containing dark&#10;&#10;Description automatically generated">
            <a:extLst>
              <a:ext uri="{FF2B5EF4-FFF2-40B4-BE49-F238E27FC236}">
                <a16:creationId xmlns:a16="http://schemas.microsoft.com/office/drawing/2014/main" id="{4058DD07-0536-4C25-BB75-3A4B6679D2B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18751" y="3844498"/>
            <a:ext cx="5214697" cy="2741921"/>
          </a:xfrm>
          <a:prstGeom prst="rect">
            <a:avLst/>
          </a:prstGeom>
        </p:spPr>
      </p:pic>
      <p:pic>
        <p:nvPicPr>
          <p:cNvPr id="15" name="Picture 14">
            <a:extLst>
              <a:ext uri="{FF2B5EF4-FFF2-40B4-BE49-F238E27FC236}">
                <a16:creationId xmlns:a16="http://schemas.microsoft.com/office/drawing/2014/main" id="{6394110E-ADD6-4D9F-8D12-A113EEC670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22107" y="4239145"/>
            <a:ext cx="2343150" cy="1952625"/>
          </a:xfrm>
          <a:prstGeom prst="rect">
            <a:avLst/>
          </a:prstGeom>
        </p:spPr>
      </p:pic>
    </p:spTree>
    <p:extLst>
      <p:ext uri="{BB962C8B-B14F-4D97-AF65-F5344CB8AC3E}">
        <p14:creationId xmlns:p14="http://schemas.microsoft.com/office/powerpoint/2010/main" val="2063102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4924C67-681F-4E13-A63D-CB995BA3D46D}"/>
              </a:ext>
            </a:extLst>
          </p:cNvPr>
          <p:cNvSpPr>
            <a:spLocks noChangeArrowheads="1"/>
          </p:cNvSpPr>
          <p:nvPr/>
        </p:nvSpPr>
        <p:spPr bwMode="auto">
          <a:xfrm>
            <a:off x="5741039" y="-92333"/>
            <a:ext cx="709921"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660192" bIns="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29B9F99B-A982-4264-9863-BBAB839D617D}"/>
              </a:ext>
            </a:extLst>
          </p:cNvPr>
          <p:cNvSpPr txBox="1"/>
          <p:nvPr/>
        </p:nvSpPr>
        <p:spPr>
          <a:xfrm>
            <a:off x="257175" y="2214563"/>
            <a:ext cx="11572875" cy="2585323"/>
          </a:xfrm>
          <a:prstGeom prst="rect">
            <a:avLst/>
          </a:prstGeom>
          <a:noFill/>
        </p:spPr>
        <p:txBody>
          <a:bodyPr wrap="square" rtlCol="0">
            <a:spAutoFit/>
          </a:bodyPr>
          <a:lstStyle/>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“Performance</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Sport is the foundation for all we do and executional excellence is a core value of our Group.</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Passion</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Passion is at the heart of our company. We are continuously moving forward, innovating, and improving.</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Integrity</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We are honest, open, ethical, and fair. People trust us to adhere to our word.</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Diversity</a:t>
            </a:r>
            <a:endParaRPr lang="en-US" altLang="en-US" sz="1600" dirty="0">
              <a:latin typeface="Aharoni" panose="02010803020104030203" pitchFamily="2" charset="-79"/>
              <a:cs typeface="Aharoni" panose="02010803020104030203" pitchFamily="2" charset="-79"/>
            </a:endParaRPr>
          </a:p>
          <a:p>
            <a:pPr lvl="0" algn="just" eaLnBrk="0" fontAlgn="base" hangingPunct="0">
              <a:spcBef>
                <a:spcPct val="0"/>
              </a:spcBef>
              <a:spcAft>
                <a:spcPct val="0"/>
              </a:spcAft>
            </a:pPr>
            <a:r>
              <a:rPr lang="en-US" altLang="en-US" dirty="0">
                <a:solidFill>
                  <a:srgbClr val="000000"/>
                </a:solidFill>
                <a:latin typeface="Aharoni" panose="02010803020104030203" pitchFamily="2" charset="-79"/>
                <a:cs typeface="Aharoni" panose="02010803020104030203" pitchFamily="2" charset="-79"/>
              </a:rPr>
              <a:t>We know it takes people with different ideas, strengths, interests, and cultural backgrounds to make our company succeed. We encourage healthy debate and differences of opinion.”</a:t>
            </a:r>
            <a:endParaRPr lang="en-US" altLang="en-US" sz="2800" dirty="0">
              <a:latin typeface="Aharoni" panose="02010803020104030203" pitchFamily="2" charset="-79"/>
              <a:cs typeface="Aharoni" panose="02010803020104030203" pitchFamily="2" charset="-79"/>
            </a:endParaRPr>
          </a:p>
        </p:txBody>
      </p:sp>
      <p:pic>
        <p:nvPicPr>
          <p:cNvPr id="9" name="Picture 8" descr="A pair of tennis shoes&#10;&#10;Description automatically generated">
            <a:extLst>
              <a:ext uri="{FF2B5EF4-FFF2-40B4-BE49-F238E27FC236}">
                <a16:creationId xmlns:a16="http://schemas.microsoft.com/office/drawing/2014/main" id="{AE47E427-9C77-4C57-9209-6465C470A8B9}"/>
              </a:ext>
            </a:extLst>
          </p:cNvPr>
          <p:cNvPicPr>
            <a:picLocks noChangeAspect="1"/>
          </p:cNvPicPr>
          <p:nvPr/>
        </p:nvPicPr>
        <p:blipFill rotWithShape="1">
          <a:blip r:embed="rId3">
            <a:extLst>
              <a:ext uri="{28A0092B-C50C-407E-A947-70E740481C1C}">
                <a14:useLocalDpi xmlns:a14="http://schemas.microsoft.com/office/drawing/2010/main" val="0"/>
              </a:ext>
            </a:extLst>
          </a:blip>
          <a:srcRect l="-1" t="18367" r="141" b="31518"/>
          <a:stretch/>
        </p:blipFill>
        <p:spPr>
          <a:xfrm>
            <a:off x="0" y="92332"/>
            <a:ext cx="2745279" cy="1735977"/>
          </a:xfrm>
          <a:prstGeom prst="rect">
            <a:avLst/>
          </a:prstGeom>
        </p:spPr>
      </p:pic>
      <p:sp>
        <p:nvSpPr>
          <p:cNvPr id="10" name="TextBox 9">
            <a:extLst>
              <a:ext uri="{FF2B5EF4-FFF2-40B4-BE49-F238E27FC236}">
                <a16:creationId xmlns:a16="http://schemas.microsoft.com/office/drawing/2014/main" id="{DC0826F3-3651-4087-B3E9-9FB4F69A764E}"/>
              </a:ext>
            </a:extLst>
          </p:cNvPr>
          <p:cNvSpPr txBox="1"/>
          <p:nvPr/>
        </p:nvSpPr>
        <p:spPr>
          <a:xfrm>
            <a:off x="3507475" y="464024"/>
            <a:ext cx="7874758" cy="1723549"/>
          </a:xfrm>
          <a:prstGeom prst="rect">
            <a:avLst/>
          </a:prstGeom>
          <a:noFill/>
        </p:spPr>
        <p:txBody>
          <a:bodyPr wrap="square" rtlCol="0">
            <a:spAutoFit/>
          </a:bodyPr>
          <a:lstStyle/>
          <a:p>
            <a:r>
              <a:rPr lang="en-US" sz="4400" b="1" dirty="0">
                <a:ln w="22225">
                  <a:solidFill>
                    <a:schemeClr val="accent2"/>
                  </a:solidFill>
                  <a:prstDash val="solid"/>
                </a:ln>
                <a:solidFill>
                  <a:schemeClr val="accent2">
                    <a:lumMod val="40000"/>
                    <a:lumOff val="60000"/>
                  </a:schemeClr>
                </a:solidFill>
              </a:rPr>
              <a:t>    ADIDAS VALUES </a:t>
            </a:r>
          </a:p>
          <a:p>
            <a:r>
              <a:rPr lang="en-US" sz="4400" b="1" dirty="0">
                <a:ln w="22225">
                  <a:solidFill>
                    <a:schemeClr val="accent2"/>
                  </a:solidFill>
                  <a:prstDash val="solid"/>
                </a:ln>
                <a:solidFill>
                  <a:schemeClr val="accent2">
                    <a:lumMod val="40000"/>
                    <a:lumOff val="60000"/>
                  </a:schemeClr>
                </a:solidFill>
              </a:rPr>
              <a:t>       </a:t>
            </a:r>
          </a:p>
          <a:p>
            <a:endParaRPr lang="en-GB" dirty="0"/>
          </a:p>
        </p:txBody>
      </p:sp>
      <p:pic>
        <p:nvPicPr>
          <p:cNvPr id="15" name="Picture 14">
            <a:extLst>
              <a:ext uri="{FF2B5EF4-FFF2-40B4-BE49-F238E27FC236}">
                <a16:creationId xmlns:a16="http://schemas.microsoft.com/office/drawing/2014/main" id="{B9583C86-D015-4A57-B836-3500535B71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98340" y="4772789"/>
            <a:ext cx="3207223" cy="1790078"/>
          </a:xfrm>
          <a:prstGeom prst="rect">
            <a:avLst/>
          </a:prstGeom>
        </p:spPr>
      </p:pic>
      <p:pic>
        <p:nvPicPr>
          <p:cNvPr id="19" name="Picture 18" descr="A group of people posing for the camera&#10;&#10;Description automatically generated">
            <a:extLst>
              <a:ext uri="{FF2B5EF4-FFF2-40B4-BE49-F238E27FC236}">
                <a16:creationId xmlns:a16="http://schemas.microsoft.com/office/drawing/2014/main" id="{D7A12F01-0AC9-42FF-B2EA-B221F31731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9151" y="4799886"/>
            <a:ext cx="3054425" cy="1847850"/>
          </a:xfrm>
          <a:prstGeom prst="rect">
            <a:avLst/>
          </a:prstGeom>
        </p:spPr>
      </p:pic>
      <p:pic>
        <p:nvPicPr>
          <p:cNvPr id="21" name="Picture 20" descr="A screenshot of a cell phone&#10;&#10;Description automatically generated">
            <a:extLst>
              <a:ext uri="{FF2B5EF4-FFF2-40B4-BE49-F238E27FC236}">
                <a16:creationId xmlns:a16="http://schemas.microsoft.com/office/drawing/2014/main" id="{A5368DB0-D90F-4736-A8C9-2EDF9173D7EC}"/>
              </a:ext>
            </a:extLst>
          </p:cNvPr>
          <p:cNvPicPr>
            <a:picLocks noChangeAspect="1"/>
          </p:cNvPicPr>
          <p:nvPr/>
        </p:nvPicPr>
        <p:blipFill rotWithShape="1">
          <a:blip r:embed="rId6">
            <a:extLst>
              <a:ext uri="{28A0092B-C50C-407E-A947-70E740481C1C}">
                <a14:useLocalDpi xmlns:a14="http://schemas.microsoft.com/office/drawing/2010/main" val="0"/>
              </a:ext>
            </a:extLst>
          </a:blip>
          <a:srcRect t="-1" b="-15139"/>
          <a:stretch/>
        </p:blipFill>
        <p:spPr>
          <a:xfrm>
            <a:off x="8898340" y="0"/>
            <a:ext cx="3207223" cy="2781368"/>
          </a:xfrm>
          <a:prstGeom prst="rect">
            <a:avLst/>
          </a:prstGeom>
        </p:spPr>
      </p:pic>
    </p:spTree>
    <p:extLst>
      <p:ext uri="{BB962C8B-B14F-4D97-AF65-F5344CB8AC3E}">
        <p14:creationId xmlns:p14="http://schemas.microsoft.com/office/powerpoint/2010/main" val="2350134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3104B490-FA45-4218-8907-659F8A1F063D}"/>
              </a:ext>
            </a:extLst>
          </p:cNvPr>
          <p:cNvSpPr txBox="1"/>
          <p:nvPr/>
        </p:nvSpPr>
        <p:spPr>
          <a:xfrm>
            <a:off x="5021821" y="3812954"/>
            <a:ext cx="6465287" cy="1516014"/>
          </a:xfrm>
          <a:prstGeom prst="rect">
            <a:avLst/>
          </a:prstGeom>
        </p:spPr>
        <p:txBody>
          <a:bodyPr vert="horz" lIns="91440" tIns="45720" rIns="91440" bIns="45720" rtlCol="0" anchor="b">
            <a:normAutofit fontScale="62500" lnSpcReduction="20000"/>
          </a:bodyPr>
          <a:lstStyle/>
          <a:p>
            <a:pPr>
              <a:lnSpc>
                <a:spcPct val="90000"/>
              </a:lnSpc>
              <a:spcBef>
                <a:spcPct val="0"/>
              </a:spcBef>
              <a:spcAft>
                <a:spcPts val="600"/>
              </a:spcAft>
            </a:pPr>
            <a:endParaRPr lang="en-US" sz="4400" kern="1200" dirty="0">
              <a:solidFill>
                <a:srgbClr val="FFFFFF"/>
              </a:solidFill>
              <a:latin typeface="+mj-lt"/>
              <a:ea typeface="+mj-ea"/>
              <a:cs typeface="+mj-cs"/>
            </a:endParaRPr>
          </a:p>
          <a:p>
            <a:pPr>
              <a:lnSpc>
                <a:spcPct val="90000"/>
              </a:lnSpc>
              <a:spcBef>
                <a:spcPct val="0"/>
              </a:spcBef>
              <a:spcAft>
                <a:spcPts val="600"/>
              </a:spcAft>
            </a:pPr>
            <a:endParaRPr lang="en-US" sz="4400" kern="1200" dirty="0">
              <a:solidFill>
                <a:srgbClr val="FFFFFF"/>
              </a:solidFill>
              <a:latin typeface="+mj-lt"/>
              <a:ea typeface="+mj-ea"/>
              <a:cs typeface="+mj-cs"/>
            </a:endParaRPr>
          </a:p>
          <a:p>
            <a:pPr>
              <a:lnSpc>
                <a:spcPct val="90000"/>
              </a:lnSpc>
              <a:spcBef>
                <a:spcPct val="0"/>
              </a:spcBef>
              <a:spcAft>
                <a:spcPts val="600"/>
              </a:spcAft>
            </a:pPr>
            <a:r>
              <a:rPr lang="en-US" sz="4400" kern="1200" dirty="0">
                <a:solidFill>
                  <a:srgbClr val="FFFFFF"/>
                </a:solidFill>
                <a:latin typeface="+mj-lt"/>
                <a:ea typeface="+mj-ea"/>
                <a:cs typeface="+mj-cs"/>
              </a:rPr>
              <a:t>ADIDAS AS A HIERARCHY MANAGEMENT TEAM</a:t>
            </a:r>
          </a:p>
          <a:p>
            <a:pPr>
              <a:lnSpc>
                <a:spcPct val="90000"/>
              </a:lnSpc>
              <a:spcBef>
                <a:spcPct val="0"/>
              </a:spcBef>
              <a:spcAft>
                <a:spcPts val="600"/>
              </a:spcAft>
            </a:pPr>
            <a:endParaRPr lang="en-US" sz="4400" kern="1200" dirty="0">
              <a:solidFill>
                <a:srgbClr val="FFFFFF"/>
              </a:solidFill>
              <a:latin typeface="+mj-lt"/>
              <a:ea typeface="+mj-ea"/>
              <a:cs typeface="+mj-cs"/>
            </a:endParaRPr>
          </a:p>
        </p:txBody>
      </p:sp>
      <p:cxnSp>
        <p:nvCxnSpPr>
          <p:cNvPr id="13" name="Straight Connector 12">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Picture 2" descr="A screenshot of a cell phone&#10;&#10;Description automatically generated">
            <a:extLst>
              <a:ext uri="{FF2B5EF4-FFF2-40B4-BE49-F238E27FC236}">
                <a16:creationId xmlns:a16="http://schemas.microsoft.com/office/drawing/2014/main" id="{04BC86B8-1B9A-44E6-B77B-EE4DDB98E224}"/>
              </a:ext>
            </a:extLst>
          </p:cNvPr>
          <p:cNvPicPr>
            <a:picLocks noChangeAspect="1"/>
          </p:cNvPicPr>
          <p:nvPr/>
        </p:nvPicPr>
        <p:blipFill rotWithShape="1">
          <a:blip r:embed="rId3">
            <a:extLst>
              <a:ext uri="{28A0092B-C50C-407E-A947-70E740481C1C}">
                <a14:useLocalDpi xmlns:a14="http://schemas.microsoft.com/office/drawing/2010/main" val="0"/>
              </a:ext>
            </a:extLst>
          </a:blip>
          <a:srcRect r="1907" b="-2"/>
          <a:stretch/>
        </p:blipFill>
        <p:spPr>
          <a:xfrm>
            <a:off x="317635" y="321733"/>
            <a:ext cx="4160452" cy="6214534"/>
          </a:xfrm>
          <a:prstGeom prst="rect">
            <a:avLst/>
          </a:prstGeom>
        </p:spPr>
      </p:pic>
      <p:pic>
        <p:nvPicPr>
          <p:cNvPr id="6" name="Picture 5" descr="A person standing in front of a building&#10;&#10;Description automatically generated">
            <a:extLst>
              <a:ext uri="{FF2B5EF4-FFF2-40B4-BE49-F238E27FC236}">
                <a16:creationId xmlns:a16="http://schemas.microsoft.com/office/drawing/2014/main" id="{354D6531-1085-45E4-9CC8-354F956F84BA}"/>
              </a:ext>
            </a:extLst>
          </p:cNvPr>
          <p:cNvPicPr>
            <a:picLocks noChangeAspect="1"/>
          </p:cNvPicPr>
          <p:nvPr/>
        </p:nvPicPr>
        <p:blipFill rotWithShape="1">
          <a:blip r:embed="rId4">
            <a:extLst>
              <a:ext uri="{28A0092B-C50C-407E-A947-70E740481C1C}">
                <a14:useLocalDpi xmlns:a14="http://schemas.microsoft.com/office/drawing/2010/main" val="0"/>
              </a:ext>
            </a:extLst>
          </a:blip>
          <a:srcRect b="24873"/>
          <a:stretch/>
        </p:blipFill>
        <p:spPr>
          <a:xfrm>
            <a:off x="4654296" y="299363"/>
            <a:ext cx="7217085" cy="3008188"/>
          </a:xfrm>
          <a:prstGeom prst="rect">
            <a:avLst/>
          </a:prstGeom>
        </p:spPr>
      </p:pic>
      <p:sp>
        <p:nvSpPr>
          <p:cNvPr id="7" name="TextBox 6">
            <a:extLst>
              <a:ext uri="{FF2B5EF4-FFF2-40B4-BE49-F238E27FC236}">
                <a16:creationId xmlns:a16="http://schemas.microsoft.com/office/drawing/2014/main" id="{A5B0D1C5-0459-48D5-B1EA-FB05FE89E1A7}"/>
              </a:ext>
            </a:extLst>
          </p:cNvPr>
          <p:cNvSpPr txBox="1"/>
          <p:nvPr/>
        </p:nvSpPr>
        <p:spPr>
          <a:xfrm>
            <a:off x="9758363" y="628650"/>
            <a:ext cx="1780724" cy="923330"/>
          </a:xfrm>
          <a:prstGeom prst="rect">
            <a:avLst/>
          </a:prstGeom>
          <a:noFill/>
        </p:spPr>
        <p:txBody>
          <a:bodyPr wrap="square" rtlCol="0">
            <a:spAutoFit/>
          </a:bodyPr>
          <a:lstStyle/>
          <a:p>
            <a:r>
              <a:rPr lang="en-GB" dirty="0">
                <a:solidFill>
                  <a:schemeClr val="bg1"/>
                </a:solidFill>
              </a:rPr>
              <a:t>ADIDAS CEO</a:t>
            </a:r>
          </a:p>
          <a:p>
            <a:r>
              <a:rPr lang="en-GB" dirty="0">
                <a:solidFill>
                  <a:schemeClr val="bg1"/>
                </a:solidFill>
              </a:rPr>
              <a:t>KASPER RORSTED</a:t>
            </a:r>
          </a:p>
        </p:txBody>
      </p:sp>
    </p:spTree>
    <p:extLst>
      <p:ext uri="{BB962C8B-B14F-4D97-AF65-F5344CB8AC3E}">
        <p14:creationId xmlns:p14="http://schemas.microsoft.com/office/powerpoint/2010/main" val="3213683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9C77A2A-D5B7-42BB-AECE-34F3050BF93F}"/>
              </a:ext>
            </a:extLst>
          </p:cNvPr>
          <p:cNvSpPr/>
          <p:nvPr/>
        </p:nvSpPr>
        <p:spPr>
          <a:xfrm>
            <a:off x="-508000" y="333829"/>
            <a:ext cx="13324114" cy="1756228"/>
          </a:xfrm>
          <a:prstGeom prst="rect">
            <a:avLst/>
          </a:prstGeom>
          <a:noFill/>
        </p:spPr>
        <p:txBody>
          <a:bodyPr wrap="square" lIns="91440" tIns="45720" rIns="91440" bIns="45720">
            <a:spAutoFit/>
          </a:bodyPr>
          <a:lstStyle/>
          <a:p>
            <a:pPr algn="ctr"/>
            <a:r>
              <a:rPr lang="en-US" sz="5400" b="1" spc="50" dirty="0">
                <a:ln w="9525" cmpd="sng">
                  <a:solidFill>
                    <a:schemeClr val="accent1"/>
                  </a:solidFill>
                  <a:prstDash val="solid"/>
                </a:ln>
                <a:solidFill>
                  <a:srgbClr val="70AD47">
                    <a:tint val="1000"/>
                  </a:srgbClr>
                </a:solidFill>
                <a:effectLst>
                  <a:glow rad="38100">
                    <a:schemeClr val="accent1">
                      <a:alpha val="40000"/>
                    </a:schemeClr>
                  </a:glow>
                </a:effectLst>
              </a:rPr>
              <a:t>Management Theories</a:t>
            </a:r>
          </a:p>
          <a:p>
            <a:pPr algn="ctr"/>
            <a:endPar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graphicFrame>
        <p:nvGraphicFramePr>
          <p:cNvPr id="11" name="Diagram 10">
            <a:extLst>
              <a:ext uri="{FF2B5EF4-FFF2-40B4-BE49-F238E27FC236}">
                <a16:creationId xmlns:a16="http://schemas.microsoft.com/office/drawing/2014/main" id="{62B415D7-75D7-4F25-965F-D58B683486D3}"/>
              </a:ext>
            </a:extLst>
          </p:cNvPr>
          <p:cNvGraphicFramePr/>
          <p:nvPr>
            <p:extLst>
              <p:ext uri="{D42A27DB-BD31-4B8C-83A1-F6EECF244321}">
                <p14:modId xmlns:p14="http://schemas.microsoft.com/office/powerpoint/2010/main" val="2438583183"/>
              </p:ext>
            </p:extLst>
          </p:nvPr>
        </p:nvGraphicFramePr>
        <p:xfrm>
          <a:off x="261258" y="1625600"/>
          <a:ext cx="7852228" cy="4898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descr="A drawing of a person&#10;&#10;Description automatically generated">
            <a:extLst>
              <a:ext uri="{FF2B5EF4-FFF2-40B4-BE49-F238E27FC236}">
                <a16:creationId xmlns:a16="http://schemas.microsoft.com/office/drawing/2014/main" id="{5497694A-938F-4E81-9E39-93C5DB5FE08B}"/>
              </a:ext>
            </a:extLst>
          </p:cNvPr>
          <p:cNvPicPr>
            <a:picLocks noChangeAspect="1"/>
          </p:cNvPicPr>
          <p:nvPr/>
        </p:nvPicPr>
        <p:blipFill rotWithShape="1">
          <a:blip r:embed="rId8">
            <a:extLst>
              <a:ext uri="{28A0092B-C50C-407E-A947-70E740481C1C}">
                <a14:useLocalDpi xmlns:a14="http://schemas.microsoft.com/office/drawing/2010/main" val="0"/>
              </a:ext>
            </a:extLst>
          </a:blip>
          <a:srcRect t="11526" b="6927"/>
          <a:stretch/>
        </p:blipFill>
        <p:spPr>
          <a:xfrm>
            <a:off x="8280292" y="2090057"/>
            <a:ext cx="3309256" cy="3862317"/>
          </a:xfrm>
          <a:prstGeom prst="rect">
            <a:avLst/>
          </a:prstGeom>
        </p:spPr>
      </p:pic>
    </p:spTree>
    <p:extLst>
      <p:ext uri="{BB962C8B-B14F-4D97-AF65-F5344CB8AC3E}">
        <p14:creationId xmlns:p14="http://schemas.microsoft.com/office/powerpoint/2010/main" val="2461381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5042AE7-4E80-4A3A-974A-9575E13F0AD1}"/>
              </a:ext>
            </a:extLst>
          </p:cNvPr>
          <p:cNvSpPr txBox="1"/>
          <p:nvPr/>
        </p:nvSpPr>
        <p:spPr>
          <a:xfrm>
            <a:off x="5202621" y="4665605"/>
            <a:ext cx="6638806" cy="1292433"/>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4100" dirty="0">
                <a:latin typeface="Aharoni" panose="02010803020104030203" pitchFamily="2" charset="-79"/>
                <a:ea typeface="+mj-ea"/>
                <a:cs typeface="Aharoni" panose="02010803020104030203" pitchFamily="2" charset="-79"/>
              </a:rPr>
              <a:t>MEREDITH BELBIN ON TEAM WORK AND ADIDAS</a:t>
            </a:r>
            <a:endParaRPr lang="en-US" sz="4100" kern="1200" dirty="0">
              <a:solidFill>
                <a:schemeClr val="tx1"/>
              </a:solidFill>
              <a:latin typeface="Aharoni" panose="02010803020104030203" pitchFamily="2" charset="-79"/>
              <a:ea typeface="+mj-ea"/>
              <a:cs typeface="Aharoni" panose="02010803020104030203" pitchFamily="2" charset="-79"/>
            </a:endParaRPr>
          </a:p>
        </p:txBody>
      </p:sp>
      <p:pic>
        <p:nvPicPr>
          <p:cNvPr id="6" name="Picture 5">
            <a:extLst>
              <a:ext uri="{FF2B5EF4-FFF2-40B4-BE49-F238E27FC236}">
                <a16:creationId xmlns:a16="http://schemas.microsoft.com/office/drawing/2014/main" id="{0B7312A9-EDEF-4DF5-B7A7-F3A77AAC391F}"/>
              </a:ext>
            </a:extLst>
          </p:cNvPr>
          <p:cNvPicPr>
            <a:picLocks noChangeAspect="1"/>
          </p:cNvPicPr>
          <p:nvPr/>
        </p:nvPicPr>
        <p:blipFill rotWithShape="1">
          <a:blip r:embed="rId3">
            <a:extLst>
              <a:ext uri="{28A0092B-C50C-407E-A947-70E740481C1C}">
                <a14:useLocalDpi xmlns:a14="http://schemas.microsoft.com/office/drawing/2010/main" val="0"/>
              </a:ext>
            </a:extLst>
          </a:blip>
          <a:srcRect l="17828" r="14594"/>
          <a:stretch/>
        </p:blipFill>
        <p:spPr>
          <a:xfrm>
            <a:off x="20" y="1"/>
            <a:ext cx="4848284" cy="4359438"/>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2B4E7104-B388-4674-B376-6FE450FC34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02621" y="163773"/>
            <a:ext cx="6384328" cy="4195666"/>
          </a:xfrm>
          <a:prstGeom prst="rect">
            <a:avLst/>
          </a:prstGeom>
        </p:spPr>
      </p:pic>
      <p:pic>
        <p:nvPicPr>
          <p:cNvPr id="9" name="Picture 4" descr="Image result for meredith belbin">
            <a:extLst>
              <a:ext uri="{FF2B5EF4-FFF2-40B4-BE49-F238E27FC236}">
                <a16:creationId xmlns:a16="http://schemas.microsoft.com/office/drawing/2014/main" id="{1EA61813-417A-4B73-B19A-C18B6D4B65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57362" y="4453045"/>
            <a:ext cx="21336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399852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103DCDC5-18BE-48D7-AF54-26A2A321D2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6842" y="2030083"/>
            <a:ext cx="7667787" cy="4421501"/>
          </a:xfrm>
          <a:prstGeom prst="rect">
            <a:avLst/>
          </a:prstGeom>
        </p:spPr>
      </p:pic>
      <p:sp>
        <p:nvSpPr>
          <p:cNvPr id="4" name="TextBox 3">
            <a:extLst>
              <a:ext uri="{FF2B5EF4-FFF2-40B4-BE49-F238E27FC236}">
                <a16:creationId xmlns:a16="http://schemas.microsoft.com/office/drawing/2014/main" id="{3F8FA894-70E9-4EF0-AC9D-6D2F7D8BB7CF}"/>
              </a:ext>
            </a:extLst>
          </p:cNvPr>
          <p:cNvSpPr txBox="1"/>
          <p:nvPr/>
        </p:nvSpPr>
        <p:spPr>
          <a:xfrm>
            <a:off x="319314" y="190789"/>
            <a:ext cx="9332686" cy="1846659"/>
          </a:xfrm>
          <a:prstGeom prst="rect">
            <a:avLst/>
          </a:prstGeom>
          <a:noFill/>
        </p:spPr>
        <p:txBody>
          <a:bodyPr wrap="square" rtlCol="0">
            <a:spAutoFit/>
          </a:bodyPr>
          <a:lstStyle/>
          <a:p>
            <a:r>
              <a:rPr lang="en-GB" sz="2400" dirty="0">
                <a:solidFill>
                  <a:srgbClr val="FF0000"/>
                </a:solidFill>
                <a:latin typeface="Aharoni" panose="02010803020104030203" pitchFamily="2" charset="-79"/>
                <a:cs typeface="Aharoni" panose="02010803020104030203" pitchFamily="2" charset="-79"/>
              </a:rPr>
              <a:t>BRUCE TUCKMAN STAGES OF GROUP DEVELOPMENT</a:t>
            </a:r>
          </a:p>
          <a:p>
            <a:endParaRPr lang="en-GB" dirty="0">
              <a:solidFill>
                <a:srgbClr val="FF0000"/>
              </a:solidFill>
              <a:latin typeface="Aharoni" panose="02010803020104030203" pitchFamily="2" charset="-79"/>
              <a:cs typeface="Aharoni" panose="02010803020104030203" pitchFamily="2" charset="-79"/>
            </a:endParaRPr>
          </a:p>
          <a:p>
            <a:r>
              <a:rPr lang="en-US" sz="2400" dirty="0">
                <a:latin typeface="Aharoni" panose="02010803020104030203" pitchFamily="2" charset="-79"/>
                <a:cs typeface="Aharoni" panose="02010803020104030203" pitchFamily="2" charset="-79"/>
              </a:rPr>
              <a:t>“You can't expect a new team to perform well when it first comes together” (Bruce Tuckman)</a:t>
            </a:r>
            <a:endParaRPr lang="en-GB" sz="2400" dirty="0">
              <a:solidFill>
                <a:srgbClr val="FF0000"/>
              </a:solidFill>
              <a:latin typeface="Aharoni" panose="02010803020104030203" pitchFamily="2" charset="-79"/>
              <a:cs typeface="Aharoni" panose="02010803020104030203" pitchFamily="2" charset="-79"/>
            </a:endParaRPr>
          </a:p>
          <a:p>
            <a:r>
              <a:rPr lang="en-GB" sz="2400" dirty="0">
                <a:solidFill>
                  <a:srgbClr val="FF0000"/>
                </a:solidFill>
                <a:latin typeface="Aharoni" panose="02010803020104030203" pitchFamily="2" charset="-79"/>
                <a:cs typeface="Aharoni" panose="02010803020104030203" pitchFamily="2" charset="-79"/>
              </a:rPr>
              <a:t> </a:t>
            </a:r>
          </a:p>
        </p:txBody>
      </p:sp>
      <p:sp>
        <p:nvSpPr>
          <p:cNvPr id="5" name="TextBox 4">
            <a:extLst>
              <a:ext uri="{FF2B5EF4-FFF2-40B4-BE49-F238E27FC236}">
                <a16:creationId xmlns:a16="http://schemas.microsoft.com/office/drawing/2014/main" id="{D40430FA-F1E6-4B84-88F0-1E0761532B29}"/>
              </a:ext>
            </a:extLst>
          </p:cNvPr>
          <p:cNvSpPr txBox="1"/>
          <p:nvPr/>
        </p:nvSpPr>
        <p:spPr>
          <a:xfrm>
            <a:off x="8374743" y="6604000"/>
            <a:ext cx="1436914" cy="369332"/>
          </a:xfrm>
          <a:prstGeom prst="rect">
            <a:avLst/>
          </a:prstGeom>
          <a:noFill/>
        </p:spPr>
        <p:txBody>
          <a:bodyPr wrap="square" rtlCol="0">
            <a:spAutoFit/>
          </a:bodyPr>
          <a:lstStyle/>
          <a:p>
            <a:r>
              <a:rPr lang="en-GB" dirty="0"/>
              <a:t>Fig.1.</a:t>
            </a:r>
          </a:p>
        </p:txBody>
      </p:sp>
      <p:pic>
        <p:nvPicPr>
          <p:cNvPr id="4098" name="Picture 2" descr="Image result for BRUCE tuckman">
            <a:extLst>
              <a:ext uri="{FF2B5EF4-FFF2-40B4-BE49-F238E27FC236}">
                <a16:creationId xmlns:a16="http://schemas.microsoft.com/office/drawing/2014/main" id="{CD26203B-BF31-40B0-B92E-6F73FF7E5F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2656" y="3102595"/>
            <a:ext cx="2630487" cy="2979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8026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descr="A picture containing object&#10;&#10;Description automatically generated">
            <a:extLst>
              <a:ext uri="{FF2B5EF4-FFF2-40B4-BE49-F238E27FC236}">
                <a16:creationId xmlns:a16="http://schemas.microsoft.com/office/drawing/2014/main" id="{A718A6DE-DE56-4370-9598-46BB43C701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8555" y="224912"/>
            <a:ext cx="4376956" cy="2459293"/>
          </a:xfrm>
          <a:prstGeom prst="rect">
            <a:avLst/>
          </a:prstGeom>
        </p:spPr>
      </p:pic>
      <p:sp>
        <p:nvSpPr>
          <p:cNvPr id="4" name="TextBox 3">
            <a:extLst>
              <a:ext uri="{FF2B5EF4-FFF2-40B4-BE49-F238E27FC236}">
                <a16:creationId xmlns:a16="http://schemas.microsoft.com/office/drawing/2014/main" id="{75677ECB-02BA-494C-98B0-5C4ED1385263}"/>
              </a:ext>
            </a:extLst>
          </p:cNvPr>
          <p:cNvSpPr txBox="1"/>
          <p:nvPr/>
        </p:nvSpPr>
        <p:spPr>
          <a:xfrm>
            <a:off x="-1" y="368710"/>
            <a:ext cx="9291485" cy="6740307"/>
          </a:xfrm>
          <a:prstGeom prst="rect">
            <a:avLst/>
          </a:prstGeom>
          <a:noFill/>
        </p:spPr>
        <p:txBody>
          <a:bodyPr wrap="square" rtlCol="0">
            <a:spAutoFit/>
          </a:bodyPr>
          <a:lstStyle/>
          <a:p>
            <a:r>
              <a:rPr lang="en-GB" dirty="0">
                <a:solidFill>
                  <a:srgbClr val="FF0000"/>
                </a:solidFill>
                <a:latin typeface="Aharoni" panose="02010803020104030203" pitchFamily="2" charset="-79"/>
                <a:cs typeface="Aharoni" panose="02010803020104030203" pitchFamily="2" charset="-79"/>
              </a:rPr>
              <a:t>REFERENCES</a:t>
            </a:r>
          </a:p>
          <a:p>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www.Mentalfloss.com&gt;article&gt;12sportyfactsaboutadidas</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www.Adidas-group.com&gt;group</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4">
                  <a:extLst>
                    <a:ext uri="{A12FA001-AC4F-418D-AE19-62706E023703}">
                      <ahyp:hlinkClr xmlns:ahyp="http://schemas.microsoft.com/office/drawing/2018/hyperlinkcolor" val="tx"/>
                    </a:ext>
                  </a:extLst>
                </a:hlinkClick>
              </a:rPr>
              <a:t>www.swotandpestle.com#</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5">
                  <a:extLst>
                    <a:ext uri="{A12FA001-AC4F-418D-AE19-62706E023703}">
                      <ahyp:hlinkClr xmlns:ahyp="http://schemas.microsoft.com/office/drawing/2018/hyperlinkcolor" val="tx"/>
                    </a:ext>
                  </a:extLst>
                </a:hlinkClick>
              </a:rPr>
              <a:t>www.marketingdawn.com</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6">
                  <a:extLst>
                    <a:ext uri="{A12FA001-AC4F-418D-AE19-62706E023703}">
                      <ahyp:hlinkClr xmlns:ahyp="http://schemas.microsoft.com/office/drawing/2018/hyperlinkcolor" val="tx"/>
                    </a:ext>
                  </a:extLst>
                </a:hlinkClick>
              </a:rPr>
              <a:t>www.marketing91.com</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7">
                  <a:extLst>
                    <a:ext uri="{A12FA001-AC4F-418D-AE19-62706E023703}">
                      <ahyp:hlinkClr xmlns:ahyp="http://schemas.microsoft.com/office/drawing/2018/hyperlinkcolor" val="tx"/>
                    </a:ext>
                  </a:extLst>
                </a:hlinkClick>
              </a:rPr>
              <a:t>www.adidas-group.com</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Mcd020adidaswordpress.com</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Adidas-group.com/en/pressroom/archive.2010/08nov2010.asp</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waronwant,.org/sites/default/files/adidas%20briefing</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Adidas-group.com/en/sustainability/managing-sustainability/general approach</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http://adidasdeportivocolombia.blogspot.com/2015/09/mission-vision-and-values.html#!/2015/09/mission-vision-and-values.html</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8">
                  <a:extLst>
                    <a:ext uri="{A12FA001-AC4F-418D-AE19-62706E023703}">
                      <ahyp:hlinkClr xmlns:ahyp="http://schemas.microsoft.com/office/drawing/2018/hyperlinkcolor" val="tx"/>
                    </a:ext>
                  </a:extLst>
                </a:hlinkClick>
              </a:rPr>
              <a:t>https://www.hierarchystructure.com/adidas-corporate-hierarchy/</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US" dirty="0">
                <a:latin typeface="Aharoni" panose="02010803020104030203" pitchFamily="2" charset="-79"/>
                <a:cs typeface="Aharoni" panose="02010803020104030203" pitchFamily="2" charset="-79"/>
              </a:rPr>
              <a:t>(</a:t>
            </a:r>
            <a:r>
              <a:rPr lang="en-US" dirty="0">
                <a:latin typeface="Aharoni" panose="02010803020104030203" pitchFamily="2" charset="-79"/>
                <a:cs typeface="Aharoni" panose="02010803020104030203" pitchFamily="2" charset="-79"/>
                <a:hlinkClick r:id="rId9">
                  <a:extLst>
                    <a:ext uri="{A12FA001-AC4F-418D-AE19-62706E023703}">
                      <ahyp:hlinkClr xmlns:ahyp="http://schemas.microsoft.com/office/drawing/2018/hyperlinkcolor" val="tx"/>
                    </a:ext>
                  </a:extLst>
                </a:hlinkClick>
              </a:rPr>
              <a:t>https://www.belbin.com/about/belbin-team-roles/</a:t>
            </a:r>
            <a:r>
              <a:rPr lang="en-US" dirty="0">
                <a:latin typeface="Aharoni" panose="02010803020104030203" pitchFamily="2" charset="-79"/>
                <a:cs typeface="Aharoni" panose="02010803020104030203" pitchFamily="2" charset="-79"/>
              </a:rPr>
              <a:t>)</a:t>
            </a:r>
          </a:p>
          <a:p>
            <a:pPr marL="285750" indent="-285750">
              <a:buFont typeface="Arial" panose="020B0604020202020204" pitchFamily="34" charset="0"/>
              <a:buChar char="•"/>
            </a:pPr>
            <a:r>
              <a:rPr lang="en-US" dirty="0">
                <a:latin typeface="Aharoni" panose="02010803020104030203" pitchFamily="2" charset="-79"/>
                <a:cs typeface="Aharoni" panose="02010803020104030203" pitchFamily="2" charset="-79"/>
                <a:hlinkClick r:id="rId10">
                  <a:extLst>
                    <a:ext uri="{A12FA001-AC4F-418D-AE19-62706E023703}">
                      <ahyp:hlinkClr xmlns:ahyp="http://schemas.microsoft.com/office/drawing/2018/hyperlinkcolor" val="tx"/>
                    </a:ext>
                  </a:extLst>
                </a:hlinkClick>
              </a:rPr>
              <a:t>adventureinadventureout.com</a:t>
            </a:r>
            <a:endParaRPr lang="en-US"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11">
                  <a:extLst>
                    <a:ext uri="{A12FA001-AC4F-418D-AE19-62706E023703}">
                      <ahyp:hlinkClr xmlns:ahyp="http://schemas.microsoft.com/office/drawing/2018/hyperlinkcolor" val="tx"/>
                    </a:ext>
                  </a:extLst>
                </a:hlinkClick>
              </a:rPr>
              <a:t>https://www.mindtools.com/pages/article/newLDR_86.htm</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12">
                  <a:extLst>
                    <a:ext uri="{A12FA001-AC4F-418D-AE19-62706E023703}">
                      <ahyp:hlinkClr xmlns:ahyp="http://schemas.microsoft.com/office/drawing/2018/hyperlinkcolor" val="tx"/>
                    </a:ext>
                  </a:extLst>
                </a:hlinkClick>
              </a:rPr>
              <a:t>https://www.slideshare.net/MichaelCalo1/adidas-group-management-organizational-structure-and-csr-analysis</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hlinkClick r:id="rId12">
                  <a:extLst>
                    <a:ext uri="{A12FA001-AC4F-418D-AE19-62706E023703}">
                      <ahyp:hlinkClr xmlns:ahyp="http://schemas.microsoft.com/office/drawing/2018/hyperlinkcolor" val="tx"/>
                    </a:ext>
                  </a:extLst>
                </a:hlinkClick>
              </a:rPr>
              <a:t>https://www.slideshare.net/MichaelCalo1/adidas-group-management-organizational-structure-and-csr-analysis</a:t>
            </a:r>
            <a:endParaRPr lang="en-GB"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F.W. Taylor (1865-1917</a:t>
            </a:r>
            <a:r>
              <a:rPr lang="en-GB" dirty="0"/>
              <a:t>) </a:t>
            </a:r>
          </a:p>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management and organisational behaviour ,Laurie.J.Mullins, 8</a:t>
            </a:r>
            <a:r>
              <a:rPr lang="en-GB" baseline="30000" dirty="0">
                <a:latin typeface="Aharoni" panose="02010803020104030203" pitchFamily="2" charset="-79"/>
                <a:cs typeface="Aharoni" panose="02010803020104030203" pitchFamily="2" charset="-79"/>
              </a:rPr>
              <a:t>th</a:t>
            </a:r>
            <a:r>
              <a:rPr lang="en-GB" dirty="0">
                <a:latin typeface="Aharoni" panose="02010803020104030203" pitchFamily="2" charset="-79"/>
                <a:cs typeface="Aharoni" panose="02010803020104030203" pitchFamily="2" charset="-79"/>
              </a:rPr>
              <a:t> Edition 2007</a:t>
            </a:r>
          </a:p>
        </p:txBody>
      </p:sp>
      <p:pic>
        <p:nvPicPr>
          <p:cNvPr id="7170" name="Picture 2" descr="Image result for PILE OF BOOKS">
            <a:extLst>
              <a:ext uri="{FF2B5EF4-FFF2-40B4-BE49-F238E27FC236}">
                <a16:creationId xmlns:a16="http://schemas.microsoft.com/office/drawing/2014/main" id="{2D329DCD-C64F-48C0-A70A-49D1ED29DDB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703557" y="2826879"/>
            <a:ext cx="2283725" cy="3806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2047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193</TotalTime>
  <Words>4878</Words>
  <Application>Microsoft Office PowerPoint</Application>
  <PresentationFormat>Widescreen</PresentationFormat>
  <Paragraphs>318</Paragraphs>
  <Slides>17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Aharoni</vt:lpstr>
      <vt:lpstr>Arial</vt:lpstr>
      <vt:lpstr>Arial Black</vt:lpstr>
      <vt:lpstr>Calibri</vt:lpstr>
      <vt:lpstr>Calibri Light</vt:lpstr>
      <vt:lpstr>Office Theme</vt:lpstr>
      <vt:lpstr>Lisa Roy 1804811 Contemporary Management Approaches BMSP4002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Lisa Roy 1804811 Contemporary Management Approaches BMSP4002</dc:title>
  <dc:creator>Lisa Roy</dc:creator>
  <cp:lastModifiedBy>Lisa Roy</cp:lastModifiedBy>
  <cp:revision>45</cp:revision>
  <dcterms:created xsi:type="dcterms:W3CDTF">2018-12-18T12:38:50Z</dcterms:created>
  <dcterms:modified xsi:type="dcterms:W3CDTF">2018-12-18T21:45:24Z</dcterms:modified>
</cp:coreProperties>
</file>