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77" r:id="rId1"/>
  </p:sldMasterIdLst>
  <p:notesMasterIdLst>
    <p:notesMasterId r:id="rId14"/>
  </p:notesMasterIdLst>
  <p:sldIdLst>
    <p:sldId id="256" r:id="rId2"/>
    <p:sldId id="276" r:id="rId3"/>
    <p:sldId id="258" r:id="rId4"/>
    <p:sldId id="285" r:id="rId5"/>
    <p:sldId id="286" r:id="rId6"/>
    <p:sldId id="287" r:id="rId7"/>
    <p:sldId id="288" r:id="rId8"/>
    <p:sldId id="289" r:id="rId9"/>
    <p:sldId id="290" r:id="rId10"/>
    <p:sldId id="291" r:id="rId11"/>
    <p:sldId id="292" r:id="rId12"/>
    <p:sldId id="293" r:id="rId13"/>
  </p:sldIdLst>
  <p:sldSz cx="9144000" cy="5143500" type="screen16x9"/>
  <p:notesSz cx="6858000" cy="9144000"/>
  <p:embeddedFontLst>
    <p:embeddedFont>
      <p:font typeface="Trebuchet MS" panose="020B0703020202090204" pitchFamily="34" charset="0"/>
      <p:regular r:id="rId15"/>
      <p:bold r:id="rId16"/>
      <p:italic r:id="rId17"/>
    </p:embeddedFont>
    <p:embeddedFont>
      <p:font typeface="Wingdings 3" pitchFamily="2" charset="2"/>
      <p:regular r:id="rId1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BE0D51B-3236-461E-AFF6-7E977FD2F358}">
          <p14:sldIdLst>
            <p14:sldId id="256"/>
            <p14:sldId id="276"/>
            <p14:sldId id="258"/>
            <p14:sldId id="285"/>
            <p14:sldId id="286"/>
            <p14:sldId id="287"/>
            <p14:sldId id="288"/>
            <p14:sldId id="289"/>
            <p14:sldId id="290"/>
            <p14:sldId id="291"/>
            <p14:sldId id="292"/>
            <p14:sldId id="29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BF6FE7C-CF99-466C-B936-598D332D830E}">
  <a:tblStyle styleId="{CBF6FE7C-CF99-466C-B936-598D332D830E}"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32"/>
    <p:restoredTop sz="94702"/>
  </p:normalViewPr>
  <p:slideViewPr>
    <p:cSldViewPr snapToGrid="0">
      <p:cViewPr varScale="1">
        <p:scale>
          <a:sx n="106" d="100"/>
          <a:sy n="106" d="100"/>
        </p:scale>
        <p:origin x="192" y="8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cy Reoja Fiel (2427852)" userId="c600c5c4-f675-4599-8852-e0e8e16f1cbc" providerId="ADAL" clId="{A3F9C001-7D42-D945-989A-5CDBC7954CD3}"/>
    <pc:docChg chg="modSld">
      <pc:chgData name="Mercy Reoja Fiel (2427852)" userId="c600c5c4-f675-4599-8852-e0e8e16f1cbc" providerId="ADAL" clId="{A3F9C001-7D42-D945-989A-5CDBC7954CD3}" dt="2025-11-14T00:18:19.611" v="305" actId="1076"/>
      <pc:docMkLst>
        <pc:docMk/>
      </pc:docMkLst>
      <pc:sldChg chg="modSp mod">
        <pc:chgData name="Mercy Reoja Fiel (2427852)" userId="c600c5c4-f675-4599-8852-e0e8e16f1cbc" providerId="ADAL" clId="{A3F9C001-7D42-D945-989A-5CDBC7954CD3}" dt="2025-11-14T00:18:19.611" v="305" actId="1076"/>
        <pc:sldMkLst>
          <pc:docMk/>
          <pc:sldMk cId="32416441" sldId="276"/>
        </pc:sldMkLst>
        <pc:spChg chg="mod">
          <ac:chgData name="Mercy Reoja Fiel (2427852)" userId="c600c5c4-f675-4599-8852-e0e8e16f1cbc" providerId="ADAL" clId="{A3F9C001-7D42-D945-989A-5CDBC7954CD3}" dt="2025-11-14T00:15:09.727" v="36" actId="20577"/>
          <ac:spMkLst>
            <pc:docMk/>
            <pc:sldMk cId="32416441" sldId="276"/>
            <ac:spMk id="2" creationId="{88FBFDDE-2C8C-5A39-6F9A-52BDE9328728}"/>
          </ac:spMkLst>
        </pc:spChg>
        <pc:spChg chg="mod">
          <ac:chgData name="Mercy Reoja Fiel (2427852)" userId="c600c5c4-f675-4599-8852-e0e8e16f1cbc" providerId="ADAL" clId="{A3F9C001-7D42-D945-989A-5CDBC7954CD3}" dt="2025-11-14T00:18:19.611" v="305" actId="1076"/>
          <ac:spMkLst>
            <pc:docMk/>
            <pc:sldMk cId="32416441" sldId="276"/>
            <ac:spMk id="3" creationId="{4CFD6A52-6E3E-BE67-A347-56E7595A8AE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Hello everyone. My name is Mercy Fiel a Nursery Key Worker Piaget's Cognitive Development Theory explains early childhood behaviour and learning in this presentation. Our creche's new pupil three-year-old Amira, will be my focus. Amira rarely talks, struggles in groups, and becomes afraid away from her caretakers. Our presentation uses Piaget's theory to analyse Amira's developmental needs and offer realistic nursery solutions to promote her physical, emotional, social, and cognitive growth.</a:t>
            </a: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lang="en-GB" sz="1100" dirty="0">
              <a:latin typeface="+mn-lt"/>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Early childhood, from two to six years old, is a crucial phase of rapid growth in all fields. During this stage, children improve their thinking, problem-solving, and environmental awareness (Sanchez et al., 2022). As kids develop social and emotional skills, they learn to communicate, express their feelings, and establish friends. As kids express their needs and thoughts, language development accelerates. </a:t>
            </a:r>
            <a:br>
              <a:rPr lang="en-GB" dirty="0"/>
            </a:br>
            <a:r>
              <a:rPr lang="en-GB" dirty="0"/>
              <a:t>Physical growth improves balance, coordination, and fine motor skills. Knowing these developmental milestones helps health and social care professionals identify delays, provide individualised support, and improve children's wellbeing.</a:t>
            </a:r>
          </a:p>
        </p:txBody>
      </p:sp>
    </p:spTree>
    <p:extLst>
      <p:ext uri="{BB962C8B-B14F-4D97-AF65-F5344CB8AC3E}">
        <p14:creationId xmlns:p14="http://schemas.microsoft.com/office/powerpoint/2010/main" val="31448263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Jean Piaget's research on children's cognitive and learning processes is famous. </a:t>
            </a:r>
            <a:b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He proposed that youngsters learn from their surroundings rather than just listening to adults. Cognitive development has four stages, according to Piaget </a:t>
            </a:r>
            <a:r>
              <a:rPr lang="en-GB" sz="3200" dirty="0"/>
              <a:t>(Brown and </a:t>
            </a:r>
            <a:r>
              <a:rPr lang="en-GB" sz="3200" dirty="0" err="1"/>
              <a:t>Desforges</a:t>
            </a:r>
            <a:r>
              <a:rPr lang="en-GB" sz="3200" dirty="0"/>
              <a:t>, 2017)</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First is the Sensorimotor period, from birth to roughly two years, when children learn by moving and using their senses. The second stage, Preoperational, lasts two to seven years and emphasises imagination and symbolic reasoning. After that, rational reasoning about tangible events occurs during the Concrete operating phase, from 7 to 11. Finally, adolescent formal operational thinking includes abstract and speculative reasoning. Every stage changes a child's viewpoint; they think differently, not just less effectively, at different ages.</a:t>
            </a:r>
          </a:p>
          <a:p>
            <a:endParaRPr lang="en-GB" dirty="0"/>
          </a:p>
        </p:txBody>
      </p:sp>
    </p:spTree>
    <p:extLst>
      <p:ext uri="{BB962C8B-B14F-4D97-AF65-F5344CB8AC3E}">
        <p14:creationId xmlns:p14="http://schemas.microsoft.com/office/powerpoint/2010/main" val="32469303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Since she's three, Amira is in Piaget's Preoperational stage. Kids start representing things and experiences using words, drawings, and pretend play at this age. Though inventive, their logical thinking is limited </a:t>
            </a:r>
            <a:r>
              <a:rPr lang="en-GB" sz="3200" dirty="0"/>
              <a:t>(Trawick-Smith, 2023)</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This stage is marked by egocentrism; the infant tries to see the world from others' perspectives. This may explain why young children struggle to express and understand others' feelings. Another attribute is focusing on one aspect of a problem. Children at this age often express their thoughts and feelings through symbolic play with dolls, blocks, or role-playing, according to Piaget. This time is crucial for Amira's language, emotional, and social development.</a:t>
            </a:r>
          </a:p>
          <a:p>
            <a:pPr marL="139700" indent="0">
              <a:buNone/>
            </a:pPr>
            <a:endParaRPr lang="en-GB" dirty="0"/>
          </a:p>
        </p:txBody>
      </p:sp>
    </p:spTree>
    <p:extLst>
      <p:ext uri="{BB962C8B-B14F-4D97-AF65-F5344CB8AC3E}">
        <p14:creationId xmlns:p14="http://schemas.microsoft.com/office/powerpoint/2010/main" val="24688453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GB" dirty="0"/>
              <a:t>Based on Amira's behaviour, Piaget's theories explain her developmental issues. When removed from her providers, she may worry since she may not have a firm mental image of them, which Piaget called a developing cognitive ability. They leave, and she worries they're gone. Her minimal verbal communication is typical of the Preoperational phase, when children are acquiring language and symbolic thinking (Thomas, 2017). Her ability to express wishes and emotions is affected. Amira may struggle in group play because to egocentrism, as she may struggle to share attention or understand others' viewpoints. Professionals might regard her not as "delayed," but as a youngster going through a typical cognitive development phase who needs the correct help to boost her confidence and communication skills.</a:t>
            </a:r>
          </a:p>
        </p:txBody>
      </p:sp>
    </p:spTree>
    <p:extLst>
      <p:ext uri="{BB962C8B-B14F-4D97-AF65-F5344CB8AC3E}">
        <p14:creationId xmlns:p14="http://schemas.microsoft.com/office/powerpoint/2010/main" val="10564727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According to Piaget's active learning theory, play-based, hands-on activities encourage Amira best. Promoting symbolic play can boost her creativity and worldview. Role-playing housework, cooking, and doll care are examples. Second, a multilingual environment is essential. Read image books, sing songs, recognise feelings and activities, and talk to Amira to improve her vocabulary and symbolic reasoning (Nadeau and Hasan, 2016). Thirdly, rituals help her feel less alone and predict what will happen next. Circle time and shared building duties might increase her social confidence and collaboration. Finally, practitioners should encourage Amira to try new things while observing and minimally scaffolding her current level. These strategies support Piaget's interaction-inquiry theory of learning.</a:t>
            </a:r>
          </a:p>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39700" indent="0">
              <a:buNone/>
            </a:pPr>
            <a:endParaRPr lang="en-GB" dirty="0"/>
          </a:p>
        </p:txBody>
      </p:sp>
    </p:spTree>
    <p:extLst>
      <p:ext uri="{BB962C8B-B14F-4D97-AF65-F5344CB8AC3E}">
        <p14:creationId xmlns:p14="http://schemas.microsoft.com/office/powerpoint/2010/main" val="15214324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Amira's growth is affected by biological and environmental variables like other children. </a:t>
            </a:r>
            <a:b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Emotional control, memory, and focus improve as her brain grows rapidly. Her quiet or gregarious personality affects how she reacts to unexpected situations, like the nursery. </a:t>
            </a:r>
            <a:b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Environmental factors, including Amira's home life, parental communication, and social contacts, affect her cognitive and emotional development (Ness and Kuller, 2023). Children who are frequently spoken to at home develop stronger language skills. Nursery exploration, emotional warmth, and adult-child relationships are essential. Piaget thought biological maturity drove growth, but experience and social context boosted cognition. Amira's health depends on nature and nurture.</a:t>
            </a:r>
          </a:p>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39700" indent="0">
              <a:buNone/>
            </a:pPr>
            <a:endParaRPr lang="en-GB" dirty="0"/>
          </a:p>
        </p:txBody>
      </p:sp>
    </p:spTree>
    <p:extLst>
      <p:ext uri="{BB962C8B-B14F-4D97-AF65-F5344CB8AC3E}">
        <p14:creationId xmlns:p14="http://schemas.microsoft.com/office/powerpoint/2010/main" val="10632047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Piaget's cognitive development theory affected early childhood education. Its emphasis on kids learns by doing rather than listening is a plus. In addition, phases assist practitioners in identifying age-appropriate learning activities. Early childhood education emphasises play-based exploration. Piaget's reasoning includes flaws (Stephen et al., 2019). Critics believe he undervalued children since some toddlers thought logically earlier than he said. He downplays social and cultural elements, which Vygotsky later showed promote peer and adult learning. Child development and personality may be overlooked in Piaget's rigorous stage model.  Introspective, research-based health and social care still follows his viewpoint.</a:t>
            </a:r>
          </a:p>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39700" indent="0">
              <a:buNone/>
            </a:pPr>
            <a:endParaRPr lang="en-GB" dirty="0"/>
          </a:p>
        </p:txBody>
      </p:sp>
    </p:spTree>
    <p:extLst>
      <p:ext uri="{BB962C8B-B14F-4D97-AF65-F5344CB8AC3E}">
        <p14:creationId xmlns:p14="http://schemas.microsoft.com/office/powerpoint/2010/main" val="585689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Infant learning and cognition are explained by Piaget. Social, communication, and anxiety challenges are normal for Amira's age and stage, not failure indications. Language-rich play, emotional reinforcement, and routines benefit her cognitively and emotionally. She receives considerate care from practitioners. Finally, Piaget's theories ensure realistic, comprehensive development in early childhood care.</a:t>
            </a:r>
          </a:p>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39700" indent="0">
              <a:buNone/>
            </a:pPr>
            <a:endParaRPr lang="en-GB" dirty="0"/>
          </a:p>
        </p:txBody>
      </p:sp>
    </p:spTree>
    <p:extLst>
      <p:ext uri="{BB962C8B-B14F-4D97-AF65-F5344CB8AC3E}">
        <p14:creationId xmlns:p14="http://schemas.microsoft.com/office/powerpoint/2010/main" val="2743739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smtClean="0"/>
              <a:t>11/13/25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45662717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71D7A5-2DBA-4098-BA51-EF2C4EE56CD1}"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1855289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GB"/>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smtClean="0"/>
              <a:t>11/13/25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59970873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11/13/25</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69323497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11/13/25</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4166246144"/>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11/13/25</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893214943"/>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smtClean="0"/>
              <a:t>11/13/25</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5142085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0" y="1123953"/>
            <a:ext cx="2890896" cy="958850"/>
          </a:xfrm>
        </p:spPr>
        <p:txBody>
          <a:bodyPr anchor="b">
            <a:normAutofit/>
          </a:bodyPr>
          <a:lstStyle>
            <a:lvl1pPr>
              <a:defRPr sz="1500"/>
            </a:lvl1pPr>
          </a:lstStyle>
          <a:p>
            <a:r>
              <a:rPr lang="en-GB"/>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08000"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11/13/25</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622932067"/>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11/13/25</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09458439"/>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GB"/>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smtClean="0"/>
              <a:t>11/13/25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794176339"/>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smtClean="0"/>
              <a:t>11/13/25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20" name="TextBox 19"/>
          <p:cNvSpPr txBox="1"/>
          <p:nvPr/>
        </p:nvSpPr>
        <p:spPr>
          <a:xfrm>
            <a:off x="406402"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180765785"/>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GB"/>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smtClean="0"/>
              <a:t>11/13/25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94853616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smtClean="0"/>
              <a:t>11/13/25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
        <p:nvSpPr>
          <p:cNvPr id="24" name="TextBox 23"/>
          <p:cNvSpPr txBox="1"/>
          <p:nvPr/>
        </p:nvSpPr>
        <p:spPr>
          <a:xfrm>
            <a:off x="406402"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38830987"/>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BC1C18-307B-4F68-A007-B5B542270E8D}" type="datetimeFigureOut">
              <a:rPr lang="en-US" smtClean="0"/>
              <a:t>11/13/25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057495322"/>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11/13/25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72627767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11/13/25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814215827"/>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 1 column" type="tx">
  <p:cSld name="Title + 1 column">
    <p:bg>
      <p:bgPr>
        <a:solidFill>
          <a:schemeClr val="lt1"/>
        </a:solidFill>
        <a:effectLst/>
      </p:bgPr>
    </p:bg>
    <p:spTree>
      <p:nvGrpSpPr>
        <p:cNvPr id="1" name="Shape 37"/>
        <p:cNvGrpSpPr/>
        <p:nvPr/>
      </p:nvGrpSpPr>
      <p:grpSpPr>
        <a:xfrm>
          <a:off x="0" y="0"/>
          <a:ext cx="0" cy="0"/>
          <a:chOff x="0" y="0"/>
          <a:chExt cx="0" cy="0"/>
        </a:xfrm>
      </p:grpSpPr>
      <p:sp>
        <p:nvSpPr>
          <p:cNvPr id="48" name="Google Shape;48;p5"/>
          <p:cNvSpPr txBox="1">
            <a:spLocks noGrp="1"/>
          </p:cNvSpPr>
          <p:nvPr>
            <p:ph type="body" idx="1"/>
          </p:nvPr>
        </p:nvSpPr>
        <p:spPr>
          <a:xfrm>
            <a:off x="914575" y="1584425"/>
            <a:ext cx="6999600" cy="2999700"/>
          </a:xfrm>
          <a:prstGeom prst="rect">
            <a:avLst/>
          </a:prstGeom>
        </p:spPr>
        <p:txBody>
          <a:bodyPr spcFirstLastPara="1" wrap="square" lIns="0" tIns="0" rIns="0" bIns="0" anchor="t" anchorCtr="0">
            <a:noAutofit/>
          </a:bodyPr>
          <a:lstStyle>
            <a:lvl1pPr marL="457200" lvl="0" indent="-381000" rtl="0">
              <a:spcBef>
                <a:spcPts val="600"/>
              </a:spcBef>
              <a:spcAft>
                <a:spcPts val="0"/>
              </a:spcAft>
              <a:buSzPts val="2400"/>
              <a:buChar char="▰"/>
              <a:defRPr/>
            </a:lvl1pPr>
            <a:lvl2pPr marL="914400" lvl="1" indent="-381000" rtl="0">
              <a:spcBef>
                <a:spcPts val="0"/>
              </a:spcBef>
              <a:spcAft>
                <a:spcPts val="0"/>
              </a:spcAft>
              <a:buSzPts val="2400"/>
              <a:buChar char="╺"/>
              <a:defRPr/>
            </a:lvl2pPr>
            <a:lvl3pPr marL="1371600" lvl="2" indent="-381000" rtl="0">
              <a:spcBef>
                <a:spcPts val="0"/>
              </a:spcBef>
              <a:spcAft>
                <a:spcPts val="0"/>
              </a:spcAft>
              <a:buSzPts val="2400"/>
              <a:buChar char="╺"/>
              <a:defRPr/>
            </a:lvl3pPr>
            <a:lvl4pPr marL="1828800" lvl="3" indent="-381000" rtl="0">
              <a:spcBef>
                <a:spcPts val="0"/>
              </a:spcBef>
              <a:spcAft>
                <a:spcPts val="0"/>
              </a:spcAft>
              <a:buSzPts val="2400"/>
              <a:buChar char="╺"/>
              <a:defRPr/>
            </a:lvl4pPr>
            <a:lvl5pPr marL="2286000" lvl="4" indent="-381000" rtl="0">
              <a:spcBef>
                <a:spcPts val="0"/>
              </a:spcBef>
              <a:spcAft>
                <a:spcPts val="0"/>
              </a:spcAft>
              <a:buSzPts val="2400"/>
              <a:buChar char="○"/>
              <a:defRPr/>
            </a:lvl5pPr>
            <a:lvl6pPr marL="2743200" lvl="5" indent="-381000" rtl="0">
              <a:spcBef>
                <a:spcPts val="0"/>
              </a:spcBef>
              <a:spcAft>
                <a:spcPts val="0"/>
              </a:spcAft>
              <a:buSzPts val="2400"/>
              <a:buChar char="■"/>
              <a:defRPr/>
            </a:lvl6pPr>
            <a:lvl7pPr marL="3200400" lvl="6" indent="-381000" rtl="0">
              <a:spcBef>
                <a:spcPts val="0"/>
              </a:spcBef>
              <a:spcAft>
                <a:spcPts val="0"/>
              </a:spcAft>
              <a:buSzPts val="2400"/>
              <a:buChar char="●"/>
              <a:defRPr/>
            </a:lvl7pPr>
            <a:lvl8pPr marL="3657600" lvl="7" indent="-381000" rtl="0">
              <a:spcBef>
                <a:spcPts val="0"/>
              </a:spcBef>
              <a:spcAft>
                <a:spcPts val="0"/>
              </a:spcAft>
              <a:buSzPts val="2400"/>
              <a:buChar char="○"/>
              <a:defRPr/>
            </a:lvl8pPr>
            <a:lvl9pPr marL="4114800" lvl="8" indent="-381000" rtl="0">
              <a:spcBef>
                <a:spcPts val="0"/>
              </a:spcBef>
              <a:spcAft>
                <a:spcPts val="0"/>
              </a:spcAft>
              <a:buSzPts val="2400"/>
              <a:buChar char="■"/>
              <a:defRPr/>
            </a:lvl9pPr>
          </a:lstStyle>
          <a:p>
            <a:endParaRPr/>
          </a:p>
        </p:txBody>
      </p:sp>
      <p:sp>
        <p:nvSpPr>
          <p:cNvPr id="49" name="Google Shape;49;p5"/>
          <p:cNvSpPr txBox="1">
            <a:spLocks noGrp="1"/>
          </p:cNvSpPr>
          <p:nvPr>
            <p:ph type="sldNum" idx="12"/>
          </p:nvPr>
        </p:nvSpPr>
        <p:spPr>
          <a:xfrm>
            <a:off x="8557525" y="0"/>
            <a:ext cx="4341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50" name="Google Shape;50;p5"/>
          <p:cNvSpPr txBox="1">
            <a:spLocks noGrp="1"/>
          </p:cNvSpPr>
          <p:nvPr>
            <p:ph type="title"/>
          </p:nvPr>
        </p:nvSpPr>
        <p:spPr>
          <a:xfrm>
            <a:off x="914575" y="495875"/>
            <a:ext cx="6026700" cy="813000"/>
          </a:xfrm>
          <a:prstGeom prst="rect">
            <a:avLst/>
          </a:prstGeom>
        </p:spPr>
        <p:txBody>
          <a:bodyPr spcFirstLastPara="1" wrap="square" lIns="0" tIns="0" rIns="0" bIns="0" anchor="ctr" anchorCtr="0">
            <a:noAutofit/>
          </a:bodyPr>
          <a:lstStyle>
            <a:lvl1pPr lvl="0" rtl="0">
              <a:spcBef>
                <a:spcPts val="0"/>
              </a:spcBef>
              <a:spcAft>
                <a:spcPts val="0"/>
              </a:spcAft>
              <a:buSzPts val="2000"/>
              <a:buNone/>
              <a:defRPr/>
            </a:lvl1pPr>
            <a:lvl2pPr lvl="1" rtl="0">
              <a:spcBef>
                <a:spcPts val="0"/>
              </a:spcBef>
              <a:spcAft>
                <a:spcPts val="0"/>
              </a:spcAft>
              <a:buSzPts val="2000"/>
              <a:buNone/>
              <a:defRPr/>
            </a:lvl2pPr>
            <a:lvl3pPr lvl="2" rtl="0">
              <a:spcBef>
                <a:spcPts val="0"/>
              </a:spcBef>
              <a:spcAft>
                <a:spcPts val="0"/>
              </a:spcAft>
              <a:buSzPts val="2000"/>
              <a:buNone/>
              <a:defRPr/>
            </a:lvl3pPr>
            <a:lvl4pPr lvl="3" rtl="0">
              <a:spcBef>
                <a:spcPts val="0"/>
              </a:spcBef>
              <a:spcAft>
                <a:spcPts val="0"/>
              </a:spcAft>
              <a:buSzPts val="2000"/>
              <a:buNone/>
              <a:defRPr/>
            </a:lvl4pPr>
            <a:lvl5pPr lvl="4" rtl="0">
              <a:spcBef>
                <a:spcPts val="0"/>
              </a:spcBef>
              <a:spcAft>
                <a:spcPts val="0"/>
              </a:spcAft>
              <a:buSzPts val="2000"/>
              <a:buNone/>
              <a:defRPr/>
            </a:lvl5pPr>
            <a:lvl6pPr lvl="5" rtl="0">
              <a:spcBef>
                <a:spcPts val="0"/>
              </a:spcBef>
              <a:spcAft>
                <a:spcPts val="0"/>
              </a:spcAft>
              <a:buSzPts val="2000"/>
              <a:buNone/>
              <a:defRPr/>
            </a:lvl6pPr>
            <a:lvl7pPr lvl="6" rtl="0">
              <a:spcBef>
                <a:spcPts val="0"/>
              </a:spcBef>
              <a:spcAft>
                <a:spcPts val="0"/>
              </a:spcAft>
              <a:buSzPts val="2000"/>
              <a:buNone/>
              <a:defRPr/>
            </a:lvl7pPr>
            <a:lvl8pPr lvl="7" rtl="0">
              <a:spcBef>
                <a:spcPts val="0"/>
              </a:spcBef>
              <a:spcAft>
                <a:spcPts val="0"/>
              </a:spcAft>
              <a:buSzPts val="2000"/>
              <a:buNone/>
              <a:defRPr/>
            </a:lvl8pPr>
            <a:lvl9pPr lvl="8" rtl="0">
              <a:spcBef>
                <a:spcPts val="0"/>
              </a:spcBef>
              <a:spcAft>
                <a:spcPts val="0"/>
              </a:spcAft>
              <a:buSzPts val="2000"/>
              <a:buNone/>
              <a:defRPr/>
            </a:lvl9pPr>
          </a:lstStyle>
          <a:p>
            <a:endParaRPr/>
          </a:p>
        </p:txBody>
      </p:sp>
    </p:spTree>
    <p:extLst>
      <p:ext uri="{BB962C8B-B14F-4D97-AF65-F5344CB8AC3E}">
        <p14:creationId xmlns:p14="http://schemas.microsoft.com/office/powerpoint/2010/main" val="14286226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bg>
      <p:bgPr>
        <a:solidFill>
          <a:schemeClr val="lt1"/>
        </a:solidFill>
        <a:effectLst/>
      </p:bgPr>
    </p:bg>
    <p:spTree>
      <p:nvGrpSpPr>
        <p:cNvPr id="1" name="Shape 66"/>
        <p:cNvGrpSpPr/>
        <p:nvPr/>
      </p:nvGrpSpPr>
      <p:grpSpPr>
        <a:xfrm>
          <a:off x="0" y="0"/>
          <a:ext cx="0" cy="0"/>
          <a:chOff x="0" y="0"/>
          <a:chExt cx="0" cy="0"/>
        </a:xfrm>
      </p:grpSpPr>
      <p:sp>
        <p:nvSpPr>
          <p:cNvPr id="77" name="Google Shape;77;p7"/>
          <p:cNvSpPr txBox="1">
            <a:spLocks noGrp="1"/>
          </p:cNvSpPr>
          <p:nvPr>
            <p:ph type="title"/>
          </p:nvPr>
        </p:nvSpPr>
        <p:spPr>
          <a:xfrm>
            <a:off x="914575" y="495875"/>
            <a:ext cx="6026700" cy="813000"/>
          </a:xfrm>
          <a:prstGeom prst="rect">
            <a:avLst/>
          </a:prstGeom>
        </p:spPr>
        <p:txBody>
          <a:bodyPr spcFirstLastPara="1" wrap="square" lIns="0" tIns="0" rIns="0" bIns="0" anchor="ctr" anchorCtr="0">
            <a:noAutofit/>
          </a:bodyPr>
          <a:lstStyle>
            <a:lvl1pPr lvl="0" rtl="0">
              <a:spcBef>
                <a:spcPts val="0"/>
              </a:spcBef>
              <a:spcAft>
                <a:spcPts val="0"/>
              </a:spcAft>
              <a:buSzPts val="2000"/>
              <a:buNone/>
              <a:defRPr/>
            </a:lvl1pPr>
            <a:lvl2pPr lvl="1" rtl="0">
              <a:spcBef>
                <a:spcPts val="0"/>
              </a:spcBef>
              <a:spcAft>
                <a:spcPts val="0"/>
              </a:spcAft>
              <a:buSzPts val="2000"/>
              <a:buNone/>
              <a:defRPr/>
            </a:lvl2pPr>
            <a:lvl3pPr lvl="2" rtl="0">
              <a:spcBef>
                <a:spcPts val="0"/>
              </a:spcBef>
              <a:spcAft>
                <a:spcPts val="0"/>
              </a:spcAft>
              <a:buSzPts val="2000"/>
              <a:buNone/>
              <a:defRPr/>
            </a:lvl3pPr>
            <a:lvl4pPr lvl="3" rtl="0">
              <a:spcBef>
                <a:spcPts val="0"/>
              </a:spcBef>
              <a:spcAft>
                <a:spcPts val="0"/>
              </a:spcAft>
              <a:buSzPts val="2000"/>
              <a:buNone/>
              <a:defRPr/>
            </a:lvl4pPr>
            <a:lvl5pPr lvl="4" rtl="0">
              <a:spcBef>
                <a:spcPts val="0"/>
              </a:spcBef>
              <a:spcAft>
                <a:spcPts val="0"/>
              </a:spcAft>
              <a:buSzPts val="2000"/>
              <a:buNone/>
              <a:defRPr/>
            </a:lvl5pPr>
            <a:lvl6pPr lvl="5" rtl="0">
              <a:spcBef>
                <a:spcPts val="0"/>
              </a:spcBef>
              <a:spcAft>
                <a:spcPts val="0"/>
              </a:spcAft>
              <a:buSzPts val="2000"/>
              <a:buNone/>
              <a:defRPr/>
            </a:lvl6pPr>
            <a:lvl7pPr lvl="6" rtl="0">
              <a:spcBef>
                <a:spcPts val="0"/>
              </a:spcBef>
              <a:spcAft>
                <a:spcPts val="0"/>
              </a:spcAft>
              <a:buSzPts val="2000"/>
              <a:buNone/>
              <a:defRPr/>
            </a:lvl7pPr>
            <a:lvl8pPr lvl="7" rtl="0">
              <a:spcBef>
                <a:spcPts val="0"/>
              </a:spcBef>
              <a:spcAft>
                <a:spcPts val="0"/>
              </a:spcAft>
              <a:buSzPts val="2000"/>
              <a:buNone/>
              <a:defRPr/>
            </a:lvl8pPr>
            <a:lvl9pPr lvl="8" rtl="0">
              <a:spcBef>
                <a:spcPts val="0"/>
              </a:spcBef>
              <a:spcAft>
                <a:spcPts val="0"/>
              </a:spcAft>
              <a:buSzPts val="2000"/>
              <a:buNone/>
              <a:defRPr/>
            </a:lvl9pPr>
          </a:lstStyle>
          <a:p>
            <a:endParaRPr/>
          </a:p>
        </p:txBody>
      </p:sp>
      <p:sp>
        <p:nvSpPr>
          <p:cNvPr id="78" name="Google Shape;78;p7"/>
          <p:cNvSpPr txBox="1">
            <a:spLocks noGrp="1"/>
          </p:cNvSpPr>
          <p:nvPr>
            <p:ph type="body" idx="1"/>
          </p:nvPr>
        </p:nvSpPr>
        <p:spPr>
          <a:xfrm>
            <a:off x="914575" y="1584425"/>
            <a:ext cx="3264000" cy="2957100"/>
          </a:xfrm>
          <a:prstGeom prst="rect">
            <a:avLst/>
          </a:prstGeom>
        </p:spPr>
        <p:txBody>
          <a:bodyPr spcFirstLastPara="1" wrap="square" lIns="0" tIns="0" rIns="0" bIns="0" anchor="t" anchorCtr="0">
            <a:noAutofit/>
          </a:bodyPr>
          <a:lstStyle>
            <a:lvl1pPr marL="457200" lvl="0" indent="-368300" rtl="0">
              <a:spcBef>
                <a:spcPts val="600"/>
              </a:spcBef>
              <a:spcAft>
                <a:spcPts val="0"/>
              </a:spcAft>
              <a:buSzPts val="2200"/>
              <a:buChar char="▰"/>
              <a:defRPr sz="2200"/>
            </a:lvl1pPr>
            <a:lvl2pPr marL="914400" lvl="1" indent="-368300" rtl="0">
              <a:spcBef>
                <a:spcPts val="0"/>
              </a:spcBef>
              <a:spcAft>
                <a:spcPts val="0"/>
              </a:spcAft>
              <a:buSzPts val="2200"/>
              <a:buChar char="╺"/>
              <a:defRPr sz="2200"/>
            </a:lvl2pPr>
            <a:lvl3pPr marL="1371600" lvl="2" indent="-368300" rtl="0">
              <a:spcBef>
                <a:spcPts val="0"/>
              </a:spcBef>
              <a:spcAft>
                <a:spcPts val="0"/>
              </a:spcAft>
              <a:buSzPts val="2200"/>
              <a:buChar char="╺"/>
              <a:defRPr sz="2200"/>
            </a:lvl3pPr>
            <a:lvl4pPr marL="1828800" lvl="3" indent="-368300" rtl="0">
              <a:spcBef>
                <a:spcPts val="0"/>
              </a:spcBef>
              <a:spcAft>
                <a:spcPts val="0"/>
              </a:spcAft>
              <a:buSzPts val="2200"/>
              <a:buChar char="╺"/>
              <a:defRPr sz="2200"/>
            </a:lvl4pPr>
            <a:lvl5pPr marL="2286000" lvl="4" indent="-368300" rtl="0">
              <a:spcBef>
                <a:spcPts val="0"/>
              </a:spcBef>
              <a:spcAft>
                <a:spcPts val="0"/>
              </a:spcAft>
              <a:buSzPts val="2200"/>
              <a:buChar char="○"/>
              <a:defRPr sz="2200"/>
            </a:lvl5pPr>
            <a:lvl6pPr marL="2743200" lvl="5" indent="-368300" rtl="0">
              <a:spcBef>
                <a:spcPts val="0"/>
              </a:spcBef>
              <a:spcAft>
                <a:spcPts val="0"/>
              </a:spcAft>
              <a:buSzPts val="2200"/>
              <a:buChar char="■"/>
              <a:defRPr sz="2200"/>
            </a:lvl6pPr>
            <a:lvl7pPr marL="3200400" lvl="6" indent="-368300" rtl="0">
              <a:spcBef>
                <a:spcPts val="0"/>
              </a:spcBef>
              <a:spcAft>
                <a:spcPts val="0"/>
              </a:spcAft>
              <a:buSzPts val="2200"/>
              <a:buChar char="●"/>
              <a:defRPr sz="2200"/>
            </a:lvl7pPr>
            <a:lvl8pPr marL="3657600" lvl="7" indent="-368300" rtl="0">
              <a:spcBef>
                <a:spcPts val="0"/>
              </a:spcBef>
              <a:spcAft>
                <a:spcPts val="0"/>
              </a:spcAft>
              <a:buSzPts val="2200"/>
              <a:buChar char="○"/>
              <a:defRPr sz="2200"/>
            </a:lvl8pPr>
            <a:lvl9pPr marL="4114800" lvl="8" indent="-368300" rtl="0">
              <a:spcBef>
                <a:spcPts val="0"/>
              </a:spcBef>
              <a:spcAft>
                <a:spcPts val="0"/>
              </a:spcAft>
              <a:buSzPts val="2200"/>
              <a:buChar char="■"/>
              <a:defRPr sz="2200"/>
            </a:lvl9pPr>
          </a:lstStyle>
          <a:p>
            <a:endParaRPr/>
          </a:p>
        </p:txBody>
      </p:sp>
      <p:sp>
        <p:nvSpPr>
          <p:cNvPr id="79" name="Google Shape;79;p7"/>
          <p:cNvSpPr txBox="1">
            <a:spLocks noGrp="1"/>
          </p:cNvSpPr>
          <p:nvPr>
            <p:ph type="body" idx="2"/>
          </p:nvPr>
        </p:nvSpPr>
        <p:spPr>
          <a:xfrm>
            <a:off x="4650178" y="1584425"/>
            <a:ext cx="3264000" cy="2957100"/>
          </a:xfrm>
          <a:prstGeom prst="rect">
            <a:avLst/>
          </a:prstGeom>
        </p:spPr>
        <p:txBody>
          <a:bodyPr spcFirstLastPara="1" wrap="square" lIns="0" tIns="0" rIns="0" bIns="0" anchor="t" anchorCtr="0">
            <a:noAutofit/>
          </a:bodyPr>
          <a:lstStyle>
            <a:lvl1pPr marL="457200" lvl="0" indent="-368300" rtl="0">
              <a:spcBef>
                <a:spcPts val="600"/>
              </a:spcBef>
              <a:spcAft>
                <a:spcPts val="0"/>
              </a:spcAft>
              <a:buSzPts val="2200"/>
              <a:buChar char="▰"/>
              <a:defRPr sz="2200"/>
            </a:lvl1pPr>
            <a:lvl2pPr marL="914400" lvl="1" indent="-368300" rtl="0">
              <a:spcBef>
                <a:spcPts val="0"/>
              </a:spcBef>
              <a:spcAft>
                <a:spcPts val="0"/>
              </a:spcAft>
              <a:buSzPts val="2200"/>
              <a:buChar char="╺"/>
              <a:defRPr sz="2200"/>
            </a:lvl2pPr>
            <a:lvl3pPr marL="1371600" lvl="2" indent="-368300" rtl="0">
              <a:spcBef>
                <a:spcPts val="0"/>
              </a:spcBef>
              <a:spcAft>
                <a:spcPts val="0"/>
              </a:spcAft>
              <a:buSzPts val="2200"/>
              <a:buChar char="╺"/>
              <a:defRPr sz="2200"/>
            </a:lvl3pPr>
            <a:lvl4pPr marL="1828800" lvl="3" indent="-368300" rtl="0">
              <a:spcBef>
                <a:spcPts val="0"/>
              </a:spcBef>
              <a:spcAft>
                <a:spcPts val="0"/>
              </a:spcAft>
              <a:buSzPts val="2200"/>
              <a:buChar char="╺"/>
              <a:defRPr sz="2200"/>
            </a:lvl4pPr>
            <a:lvl5pPr marL="2286000" lvl="4" indent="-368300" rtl="0">
              <a:spcBef>
                <a:spcPts val="0"/>
              </a:spcBef>
              <a:spcAft>
                <a:spcPts val="0"/>
              </a:spcAft>
              <a:buSzPts val="2200"/>
              <a:buChar char="○"/>
              <a:defRPr sz="2200"/>
            </a:lvl5pPr>
            <a:lvl6pPr marL="2743200" lvl="5" indent="-368300" rtl="0">
              <a:spcBef>
                <a:spcPts val="0"/>
              </a:spcBef>
              <a:spcAft>
                <a:spcPts val="0"/>
              </a:spcAft>
              <a:buSzPts val="2200"/>
              <a:buChar char="■"/>
              <a:defRPr sz="2200"/>
            </a:lvl6pPr>
            <a:lvl7pPr marL="3200400" lvl="6" indent="-368300" rtl="0">
              <a:spcBef>
                <a:spcPts val="0"/>
              </a:spcBef>
              <a:spcAft>
                <a:spcPts val="0"/>
              </a:spcAft>
              <a:buSzPts val="2200"/>
              <a:buChar char="●"/>
              <a:defRPr sz="2200"/>
            </a:lvl7pPr>
            <a:lvl8pPr marL="3657600" lvl="7" indent="-368300" rtl="0">
              <a:spcBef>
                <a:spcPts val="0"/>
              </a:spcBef>
              <a:spcAft>
                <a:spcPts val="0"/>
              </a:spcAft>
              <a:buSzPts val="2200"/>
              <a:buChar char="○"/>
              <a:defRPr sz="2200"/>
            </a:lvl8pPr>
            <a:lvl9pPr marL="4114800" lvl="8" indent="-368300" rtl="0">
              <a:spcBef>
                <a:spcPts val="0"/>
              </a:spcBef>
              <a:spcAft>
                <a:spcPts val="0"/>
              </a:spcAft>
              <a:buSzPts val="2200"/>
              <a:buChar char="■"/>
              <a:defRPr sz="2200"/>
            </a:lvl9pPr>
          </a:lstStyle>
          <a:p>
            <a:endParaRPr/>
          </a:p>
        </p:txBody>
      </p:sp>
      <p:sp>
        <p:nvSpPr>
          <p:cNvPr id="80" name="Google Shape;80;p7"/>
          <p:cNvSpPr txBox="1">
            <a:spLocks noGrp="1"/>
          </p:cNvSpPr>
          <p:nvPr>
            <p:ph type="sldNum" idx="12"/>
          </p:nvPr>
        </p:nvSpPr>
        <p:spPr>
          <a:xfrm>
            <a:off x="8557525" y="0"/>
            <a:ext cx="4341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602964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3CBC1C18-307B-4F68-A007-B5B542270E8D}" type="datetimeFigureOut">
              <a:rPr lang="en-US" smtClean="0"/>
              <a:t>11/13/25</a:t>
            </a:fld>
            <a:endParaRPr lang="en-US" dirty="0"/>
          </a:p>
        </p:txBody>
      </p:sp>
      <p:sp>
        <p:nvSpPr>
          <p:cNvPr id="5" name="Footer Placeholder 4"/>
          <p:cNvSpPr>
            <a:spLocks noGrp="1"/>
          </p:cNvSpPr>
          <p:nvPr>
            <p:ph type="ftr" sz="quarter" idx="3"/>
          </p:nvPr>
        </p:nvSpPr>
        <p:spPr>
          <a:xfrm>
            <a:off x="508000"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59853027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 id="2147483695" r:id="rId18"/>
  </p:sldLayoutIdLst>
  <p:transition>
    <p:fade thruBlk="1"/>
  </p:transition>
  <p:hf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56"/>
        <p:cNvGrpSpPr/>
        <p:nvPr/>
      </p:nvGrpSpPr>
      <p:grpSpPr>
        <a:xfrm>
          <a:off x="0" y="0"/>
          <a:ext cx="0" cy="0"/>
          <a:chOff x="0" y="0"/>
          <a:chExt cx="0" cy="0"/>
        </a:xfrm>
      </p:grpSpPr>
      <p:sp>
        <p:nvSpPr>
          <p:cNvPr id="157" name="Google Shape;157;p15"/>
          <p:cNvSpPr txBox="1">
            <a:spLocks noGrp="1"/>
          </p:cNvSpPr>
          <p:nvPr>
            <p:ph type="title"/>
          </p:nvPr>
        </p:nvSpPr>
        <p:spPr>
          <a:xfrm>
            <a:off x="967563" y="1116998"/>
            <a:ext cx="6941274" cy="928888"/>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GB" sz="2000" b="1" dirty="0">
                <a:solidFill>
                  <a:schemeClr val="tx1"/>
                </a:solidFill>
                <a:latin typeface="+mn-lt"/>
              </a:rPr>
              <a:t>Title:</a:t>
            </a:r>
            <a:r>
              <a:rPr lang="en-GB" sz="2000" dirty="0">
                <a:solidFill>
                  <a:schemeClr val="tx1"/>
                </a:solidFill>
                <a:latin typeface="+mn-lt"/>
              </a:rPr>
              <a:t> Understanding Early Childhood Development through Piaget’s Cognitive Development Theory</a:t>
            </a:r>
            <a:endParaRPr sz="2000" dirty="0">
              <a:solidFill>
                <a:schemeClr val="tx1"/>
              </a:solidFill>
              <a:latin typeface="+mn-lt"/>
            </a:endParaRPr>
          </a:p>
        </p:txBody>
      </p:sp>
      <p:sp>
        <p:nvSpPr>
          <p:cNvPr id="2" name="TextBox 1">
            <a:extLst>
              <a:ext uri="{FF2B5EF4-FFF2-40B4-BE49-F238E27FC236}">
                <a16:creationId xmlns:a16="http://schemas.microsoft.com/office/drawing/2014/main" id="{F7E927C9-142E-49E7-A519-B1E59D5DB863}"/>
              </a:ext>
            </a:extLst>
          </p:cNvPr>
          <p:cNvSpPr txBox="1"/>
          <p:nvPr/>
        </p:nvSpPr>
        <p:spPr>
          <a:xfrm>
            <a:off x="297712" y="3097614"/>
            <a:ext cx="5068372" cy="1631216"/>
          </a:xfrm>
          <a:prstGeom prst="rect">
            <a:avLst/>
          </a:prstGeom>
          <a:noFill/>
        </p:spPr>
        <p:txBody>
          <a:bodyPr wrap="square" rtlCol="0">
            <a:spAutoFit/>
          </a:bodyPr>
          <a:lstStyle/>
          <a:p>
            <a:r>
              <a:rPr lang="en-US" sz="2000" b="1" dirty="0">
                <a:solidFill>
                  <a:schemeClr val="bg1"/>
                </a:solidFill>
              </a:rPr>
              <a:t>Student Name: Mercy </a:t>
            </a:r>
            <a:r>
              <a:rPr lang="en-US" sz="2000" b="1" dirty="0" err="1">
                <a:solidFill>
                  <a:schemeClr val="bg1"/>
                </a:solidFill>
              </a:rPr>
              <a:t>Reoja</a:t>
            </a:r>
            <a:r>
              <a:rPr lang="en-US" sz="2000" b="1" dirty="0">
                <a:solidFill>
                  <a:schemeClr val="bg1"/>
                </a:solidFill>
              </a:rPr>
              <a:t> Fiel</a:t>
            </a:r>
          </a:p>
          <a:p>
            <a:r>
              <a:rPr lang="en-US" sz="2000" b="1" dirty="0">
                <a:solidFill>
                  <a:schemeClr val="bg1"/>
                </a:solidFill>
              </a:rPr>
              <a:t>Student ID: 2427852</a:t>
            </a:r>
          </a:p>
          <a:p>
            <a:r>
              <a:rPr lang="en-US" sz="2000" b="1" dirty="0">
                <a:solidFill>
                  <a:schemeClr val="bg1"/>
                </a:solidFill>
              </a:rPr>
              <a:t>Lecturer: Bianca Sanfilippo</a:t>
            </a:r>
          </a:p>
          <a:p>
            <a:r>
              <a:rPr lang="en-US" sz="2000" b="1" dirty="0">
                <a:solidFill>
                  <a:schemeClr val="bg1"/>
                </a:solidFill>
              </a:rPr>
              <a:t>Assessment 1: Individual Presentation</a:t>
            </a:r>
          </a:p>
          <a:p>
            <a:endParaRPr lang="en-US" sz="2000" b="1" dirty="0">
              <a:solidFill>
                <a:schemeClr val="bg1"/>
              </a:solidFill>
            </a:endParaRPr>
          </a:p>
        </p:txBody>
      </p:sp>
      <p:sp>
        <p:nvSpPr>
          <p:cNvPr id="5" name="TextBox 4">
            <a:extLst>
              <a:ext uri="{FF2B5EF4-FFF2-40B4-BE49-F238E27FC236}">
                <a16:creationId xmlns:a16="http://schemas.microsoft.com/office/drawing/2014/main" id="{1E863BB6-86CA-46E2-901B-3BED345B8EDB}"/>
              </a:ext>
            </a:extLst>
          </p:cNvPr>
          <p:cNvSpPr txBox="1"/>
          <p:nvPr/>
        </p:nvSpPr>
        <p:spPr>
          <a:xfrm>
            <a:off x="1913860" y="414670"/>
            <a:ext cx="6134987" cy="400110"/>
          </a:xfrm>
          <a:prstGeom prst="rect">
            <a:avLst/>
          </a:prstGeom>
          <a:noFill/>
        </p:spPr>
        <p:txBody>
          <a:bodyPr wrap="square" rtlCol="0">
            <a:spAutoFit/>
          </a:bodyPr>
          <a:lstStyle/>
          <a:p>
            <a:r>
              <a:rPr lang="en-US" sz="2000" dirty="0"/>
              <a:t>LCHS4010-Psychology in Health and Social Care</a:t>
            </a: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57"/>
                                        </p:tgtEl>
                                        <p:attrNameLst>
                                          <p:attrName>style.visibility</p:attrName>
                                        </p:attrNameLst>
                                      </p:cBhvr>
                                      <p:to>
                                        <p:strVal val="visible"/>
                                      </p:to>
                                    </p:set>
                                    <p:anim calcmode="lin" valueType="num">
                                      <p:cBhvr additive="base">
                                        <p:cTn id="12" dur="500" fill="hold"/>
                                        <p:tgtEl>
                                          <p:spTgt spid="157"/>
                                        </p:tgtEl>
                                        <p:attrNameLst>
                                          <p:attrName>ppt_x</p:attrName>
                                        </p:attrNameLst>
                                      </p:cBhvr>
                                      <p:tavLst>
                                        <p:tav tm="0">
                                          <p:val>
                                            <p:strVal val="#ppt_x"/>
                                          </p:val>
                                        </p:tav>
                                        <p:tav tm="100000">
                                          <p:val>
                                            <p:strVal val="#ppt_x"/>
                                          </p:val>
                                        </p:tav>
                                      </p:tavLst>
                                    </p:anim>
                                    <p:anim calcmode="lin" valueType="num">
                                      <p:cBhvr additive="base">
                                        <p:cTn id="13" dur="500" fill="hold"/>
                                        <p:tgtEl>
                                          <p:spTgt spid="15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circle(in)">
                                      <p:cBhvr>
                                        <p:cTn id="18"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7" grpId="0"/>
      <p:bldP spid="2" grpId="0"/>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lstStyle/>
          <a:p>
            <a:r>
              <a:rPr lang="en-GB" b="1" dirty="0"/>
              <a:t>Acknowledgement of using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508001" y="1447800"/>
            <a:ext cx="7886700" cy="1481327"/>
          </a:xfrm>
        </p:spPr>
        <p:txBody>
          <a:bodyPr>
            <a:normAutofit/>
          </a:bodyPr>
          <a:lstStyle/>
          <a:p>
            <a:pPr marL="0" indent="0">
              <a:buNone/>
            </a:pPr>
            <a:r>
              <a:rPr lang="en-GB" i="1" dirty="0"/>
              <a:t>I acknowledge the use of Grammarly (https://www.grammarly.com/) on date 12</a:t>
            </a:r>
            <a:r>
              <a:rPr lang="en-GB" i="1" baseline="30000" dirty="0"/>
              <a:t>th</a:t>
            </a:r>
            <a:r>
              <a:rPr lang="en-GB" i="1" dirty="0"/>
              <a:t> of November 2025 to support and check my work using the prompt(s): </a:t>
            </a:r>
          </a:p>
          <a:p>
            <a:pPr marL="0" indent="0">
              <a:buNone/>
            </a:pPr>
            <a:endParaRPr lang="en-GB" i="1" dirty="0"/>
          </a:p>
          <a:p>
            <a:pPr marL="0" indent="0">
              <a:buNone/>
            </a:pPr>
            <a:r>
              <a:rPr lang="en-GB" i="1" dirty="0"/>
              <a:t>Please check the following text for readability, grammar and syntax. </a:t>
            </a:r>
          </a:p>
          <a:p>
            <a:pPr marL="0" indent="0">
              <a:buNone/>
            </a:pPr>
            <a:endParaRPr lang="en-GB" i="1" dirty="0"/>
          </a:p>
        </p:txBody>
      </p:sp>
    </p:spTree>
    <p:extLst>
      <p:ext uri="{BB962C8B-B14F-4D97-AF65-F5344CB8AC3E}">
        <p14:creationId xmlns:p14="http://schemas.microsoft.com/office/powerpoint/2010/main" val="32416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2" name="Text Placeholder 1">
            <a:extLst>
              <a:ext uri="{FF2B5EF4-FFF2-40B4-BE49-F238E27FC236}">
                <a16:creationId xmlns:a16="http://schemas.microsoft.com/office/drawing/2014/main" id="{BAB21D33-BE46-D056-E2C5-F60F3695E5B6}"/>
              </a:ext>
            </a:extLst>
          </p:cNvPr>
          <p:cNvSpPr>
            <a:spLocks noGrp="1"/>
          </p:cNvSpPr>
          <p:nvPr>
            <p:ph type="body" idx="1"/>
          </p:nvPr>
        </p:nvSpPr>
        <p:spPr>
          <a:xfrm>
            <a:off x="914575" y="1584425"/>
            <a:ext cx="6999600" cy="1701035"/>
          </a:xfrm>
        </p:spPr>
        <p:txBody>
          <a:bodyPr/>
          <a:lstStyle/>
          <a:p>
            <a:pPr algn="just">
              <a:lnSpc>
                <a:spcPct val="107000"/>
              </a:lnSpc>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Hello everyone. My name is Mercy Fiel a nursery key worker. Piaget's Cognitive Development Theory explains early childhood behaviour and learning in this presentation. Our creche's new </a:t>
            </a:r>
            <a:r>
              <a:rPr lang="en-GB" sz="1200" kern="100" dirty="0">
                <a:latin typeface="Times New Roman" panose="02020603050405020304" pitchFamily="18" charset="0"/>
                <a:ea typeface="Calibri" panose="020F0502020204030204" pitchFamily="34" charset="0"/>
                <a:cs typeface="Times New Roman" panose="02020603050405020304" pitchFamily="18" charset="0"/>
              </a:rPr>
              <a:t>pupil</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three-year-old Amira, will be my focus. Amira rarely talks, struggles in groups, and becomes afraid away from her caretakers. Our presentation uses Piaget's theory to analyse Amira's developmental needs and offer realistic nursery solutions to promote her physical, emotional, social, and cognitive growth.</a:t>
            </a:r>
          </a:p>
          <a:p>
            <a:pPr marL="76200" indent="0" algn="just">
              <a:lnSpc>
                <a:spcPct val="107000"/>
              </a:lnSpc>
              <a:spcAft>
                <a:spcPts val="800"/>
              </a:spcAft>
              <a:buNone/>
            </a:pPr>
            <a:endParaRPr lang="en-GB"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76200" indent="0">
              <a:buNone/>
            </a:pPr>
            <a:endParaRPr lang="en-GB" sz="1200" dirty="0">
              <a:latin typeface="+mn-lt"/>
            </a:endParaRPr>
          </a:p>
        </p:txBody>
      </p:sp>
      <p:sp>
        <p:nvSpPr>
          <p:cNvPr id="173" name="Google Shape;173;p17"/>
          <p:cNvSpPr txBox="1">
            <a:spLocks noGrp="1"/>
          </p:cNvSpPr>
          <p:nvPr>
            <p:ph type="sldNum" idx="12"/>
          </p:nvPr>
        </p:nvSpPr>
        <p:spPr>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3</a:t>
            </a:fld>
            <a:endParaRPr/>
          </a:p>
        </p:txBody>
      </p:sp>
      <p:sp>
        <p:nvSpPr>
          <p:cNvPr id="171" name="Google Shape;171;p17"/>
          <p:cNvSpPr txBox="1">
            <a:spLocks noGrp="1"/>
          </p:cNvSpPr>
          <p:nvPr>
            <p:ph type="title"/>
          </p:nvPr>
        </p:nvSpPr>
        <p:spPr>
          <a:prstGeom prst="rect">
            <a:avLst/>
          </a:prstGeom>
        </p:spPr>
        <p:txBody>
          <a:bodyPr spcFirstLastPara="1" wrap="square" lIns="0" tIns="0" rIns="0" bIns="0" anchor="ctr" anchorCtr="0">
            <a:noAutofit/>
          </a:bodyPr>
          <a:lstStyle/>
          <a:p>
            <a:pPr marL="0" lvl="0" indent="0" algn="ctr" rtl="0">
              <a:spcBef>
                <a:spcPts val="0"/>
              </a:spcBef>
              <a:spcAft>
                <a:spcPts val="0"/>
              </a:spcAft>
              <a:buNone/>
            </a:pPr>
            <a:r>
              <a:rPr lang="en-GB" sz="2800" dirty="0">
                <a:solidFill>
                  <a:schemeClr val="accent1"/>
                </a:solidFill>
                <a:latin typeface="+mn-lt"/>
              </a:rPr>
              <a:t>Introduction</a:t>
            </a:r>
            <a:endParaRPr sz="2800" dirty="0">
              <a:solidFill>
                <a:schemeClr val="accent1"/>
              </a:solidFill>
              <a:latin typeface="+mn-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4199DD-34CC-0ADE-6EE7-C635F15E245F}"/>
              </a:ext>
            </a:extLst>
          </p:cNvPr>
          <p:cNvSpPr>
            <a:spLocks noGrp="1"/>
          </p:cNvSpPr>
          <p:nvPr>
            <p:ph type="title"/>
          </p:nvPr>
        </p:nvSpPr>
        <p:spPr/>
        <p:txBody>
          <a:bodyPr/>
          <a:lstStyle/>
          <a:p>
            <a:pPr algn="ctr"/>
            <a:r>
              <a:rPr lang="en-GB" sz="2800" dirty="0">
                <a:latin typeface="+mn-lt"/>
              </a:rPr>
              <a:t>Early Childhood Development Overview</a:t>
            </a:r>
          </a:p>
        </p:txBody>
      </p:sp>
      <p:sp>
        <p:nvSpPr>
          <p:cNvPr id="5" name="Text Placeholder 4">
            <a:extLst>
              <a:ext uri="{FF2B5EF4-FFF2-40B4-BE49-F238E27FC236}">
                <a16:creationId xmlns:a16="http://schemas.microsoft.com/office/drawing/2014/main" id="{2CC15166-0486-D5B4-ACBF-2FFCDD38135D}"/>
              </a:ext>
            </a:extLst>
          </p:cNvPr>
          <p:cNvSpPr>
            <a:spLocks noGrp="1"/>
          </p:cNvSpPr>
          <p:nvPr>
            <p:ph type="body" idx="1"/>
          </p:nvPr>
        </p:nvSpPr>
        <p:spPr>
          <a:xfrm>
            <a:off x="297712" y="1584425"/>
            <a:ext cx="4433776" cy="2422091"/>
          </a:xfrm>
        </p:spPr>
        <p:txBody>
          <a:bodyPr/>
          <a:lstStyle/>
          <a:p>
            <a:pPr>
              <a:buFont typeface="Wingdings" panose="05000000000000000000" pitchFamily="2" charset="2"/>
              <a:buChar char="v"/>
            </a:pPr>
            <a:r>
              <a:rPr lang="en-GB" sz="1400" b="1" dirty="0">
                <a:latin typeface="+mn-lt"/>
              </a:rPr>
              <a:t>Age range: 2–6 years — rapid growth stage</a:t>
            </a:r>
          </a:p>
          <a:p>
            <a:pPr>
              <a:buFont typeface="Wingdings" panose="05000000000000000000" pitchFamily="2" charset="2"/>
              <a:buChar char="v"/>
            </a:pPr>
            <a:r>
              <a:rPr lang="en-GB" sz="1400" b="1" dirty="0">
                <a:latin typeface="+mn-lt"/>
              </a:rPr>
              <a:t>Key areas of development:</a:t>
            </a:r>
          </a:p>
          <a:p>
            <a:pPr marL="88900" indent="0">
              <a:buNone/>
            </a:pPr>
            <a:r>
              <a:rPr lang="en-GB" sz="1400" b="1" dirty="0">
                <a:solidFill>
                  <a:srgbClr val="00B050"/>
                </a:solidFill>
                <a:latin typeface="+mn-lt"/>
              </a:rPr>
              <a:t>1. </a:t>
            </a:r>
            <a:r>
              <a:rPr lang="en-GB" sz="1200" b="1" dirty="0">
                <a:solidFill>
                  <a:srgbClr val="00B050"/>
                </a:solidFill>
                <a:latin typeface="+mn-lt"/>
              </a:rPr>
              <a:t>Cognitive (thinking, learning, problem-solving)</a:t>
            </a:r>
          </a:p>
          <a:p>
            <a:pPr marL="88900" indent="0">
              <a:buNone/>
            </a:pPr>
            <a:r>
              <a:rPr lang="en-GB" sz="1400" b="1" dirty="0">
                <a:solidFill>
                  <a:srgbClr val="00B050"/>
                </a:solidFill>
                <a:latin typeface="+mn-lt"/>
              </a:rPr>
              <a:t>2. </a:t>
            </a:r>
            <a:r>
              <a:rPr lang="en-GB" sz="1200" b="1" dirty="0">
                <a:solidFill>
                  <a:srgbClr val="00B050"/>
                </a:solidFill>
                <a:latin typeface="+mn-lt"/>
              </a:rPr>
              <a:t>Social &amp; emotional (relationships, empathy, emotion control)</a:t>
            </a:r>
          </a:p>
          <a:p>
            <a:pPr marL="88900" indent="0">
              <a:buNone/>
            </a:pPr>
            <a:r>
              <a:rPr lang="en-GB" sz="1400" b="1" dirty="0">
                <a:solidFill>
                  <a:srgbClr val="00B050"/>
                </a:solidFill>
                <a:latin typeface="+mn-lt"/>
              </a:rPr>
              <a:t>3. </a:t>
            </a:r>
            <a:r>
              <a:rPr lang="en-GB" sz="1200" b="1" dirty="0">
                <a:solidFill>
                  <a:srgbClr val="00B050"/>
                </a:solidFill>
                <a:latin typeface="+mn-lt"/>
              </a:rPr>
              <a:t>Language (understanding and communication)</a:t>
            </a:r>
          </a:p>
          <a:p>
            <a:pPr marL="88900" indent="0">
              <a:buNone/>
            </a:pPr>
            <a:r>
              <a:rPr lang="en-GB" sz="1400" b="1" dirty="0">
                <a:solidFill>
                  <a:srgbClr val="00B050"/>
                </a:solidFill>
                <a:latin typeface="+mn-lt"/>
              </a:rPr>
              <a:t>4. </a:t>
            </a:r>
            <a:r>
              <a:rPr lang="en-GB" sz="1200" b="1" dirty="0">
                <a:solidFill>
                  <a:srgbClr val="00B050"/>
                </a:solidFill>
                <a:latin typeface="+mn-lt"/>
              </a:rPr>
              <a:t>Physical (motor coordination)</a:t>
            </a:r>
          </a:p>
          <a:p>
            <a:pPr>
              <a:buFont typeface="Wingdings" panose="05000000000000000000" pitchFamily="2" charset="2"/>
              <a:buChar char="v"/>
            </a:pPr>
            <a:r>
              <a:rPr lang="en-GB" sz="1400" b="1" dirty="0">
                <a:solidFill>
                  <a:schemeClr val="tx1"/>
                </a:solidFill>
                <a:latin typeface="+mn-lt"/>
              </a:rPr>
              <a:t>Importance in health &amp; social care</a:t>
            </a:r>
          </a:p>
        </p:txBody>
      </p:sp>
      <p:sp>
        <p:nvSpPr>
          <p:cNvPr id="3" name="Slide Number Placeholder 2">
            <a:extLst>
              <a:ext uri="{FF2B5EF4-FFF2-40B4-BE49-F238E27FC236}">
                <a16:creationId xmlns:a16="http://schemas.microsoft.com/office/drawing/2014/main" id="{DE52D26C-94EE-B223-777F-2C8055870078}"/>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4</a:t>
            </a:fld>
            <a:endParaRPr lang="en"/>
          </a:p>
        </p:txBody>
      </p:sp>
      <p:pic>
        <p:nvPicPr>
          <p:cNvPr id="7" name="Picture 6">
            <a:extLst>
              <a:ext uri="{FF2B5EF4-FFF2-40B4-BE49-F238E27FC236}">
                <a16:creationId xmlns:a16="http://schemas.microsoft.com/office/drawing/2014/main" id="{230778BB-1CE2-4A79-DC6A-1152ED0EE42A}"/>
              </a:ext>
            </a:extLst>
          </p:cNvPr>
          <p:cNvPicPr>
            <a:picLocks noChangeAspect="1"/>
          </p:cNvPicPr>
          <p:nvPr/>
        </p:nvPicPr>
        <p:blipFill>
          <a:blip r:embed="rId3"/>
          <a:stretch>
            <a:fillRect/>
          </a:stretch>
        </p:blipFill>
        <p:spPr>
          <a:xfrm>
            <a:off x="5114260" y="1584425"/>
            <a:ext cx="3636334" cy="2957100"/>
          </a:xfrm>
          <a:prstGeom prst="rect">
            <a:avLst/>
          </a:prstGeom>
        </p:spPr>
      </p:pic>
      <p:sp>
        <p:nvSpPr>
          <p:cNvPr id="2" name="TextBox 1">
            <a:extLst>
              <a:ext uri="{FF2B5EF4-FFF2-40B4-BE49-F238E27FC236}">
                <a16:creationId xmlns:a16="http://schemas.microsoft.com/office/drawing/2014/main" id="{D93B9C07-E58B-540F-07E2-745B32006E1F}"/>
              </a:ext>
            </a:extLst>
          </p:cNvPr>
          <p:cNvSpPr txBox="1"/>
          <p:nvPr/>
        </p:nvSpPr>
        <p:spPr>
          <a:xfrm>
            <a:off x="649705" y="4427621"/>
            <a:ext cx="2460930" cy="369332"/>
          </a:xfrm>
          <a:prstGeom prst="rect">
            <a:avLst/>
          </a:prstGeom>
          <a:noFill/>
        </p:spPr>
        <p:txBody>
          <a:bodyPr wrap="none" rtlCol="0">
            <a:spAutoFit/>
          </a:bodyPr>
          <a:lstStyle/>
          <a:p>
            <a:r>
              <a:rPr lang="en-GB" dirty="0"/>
              <a:t>(Sanchez et al., 2022)</a:t>
            </a:r>
            <a:endParaRPr lang="en-US" dirty="0"/>
          </a:p>
        </p:txBody>
      </p:sp>
    </p:spTree>
    <p:extLst>
      <p:ext uri="{BB962C8B-B14F-4D97-AF65-F5344CB8AC3E}">
        <p14:creationId xmlns:p14="http://schemas.microsoft.com/office/powerpoint/2010/main" val="268249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E9C30-61BF-5044-4F8C-E68B1FD8EC15}"/>
              </a:ext>
            </a:extLst>
          </p:cNvPr>
          <p:cNvSpPr>
            <a:spLocks noGrp="1"/>
          </p:cNvSpPr>
          <p:nvPr>
            <p:ph type="title"/>
          </p:nvPr>
        </p:nvSpPr>
        <p:spPr/>
        <p:txBody>
          <a:bodyPr/>
          <a:lstStyle/>
          <a:p>
            <a:pPr algn="ctr"/>
            <a:r>
              <a:rPr lang="en-GB" sz="2800" dirty="0">
                <a:latin typeface="+mn-lt"/>
              </a:rPr>
              <a:t>About Piaget’s Cognitive Development Theory</a:t>
            </a:r>
          </a:p>
        </p:txBody>
      </p:sp>
      <p:sp>
        <p:nvSpPr>
          <p:cNvPr id="7" name="Text Placeholder 6">
            <a:extLst>
              <a:ext uri="{FF2B5EF4-FFF2-40B4-BE49-F238E27FC236}">
                <a16:creationId xmlns:a16="http://schemas.microsoft.com/office/drawing/2014/main" id="{07C8206B-FED7-C888-0245-150B7A7E26DE}"/>
              </a:ext>
            </a:extLst>
          </p:cNvPr>
          <p:cNvSpPr>
            <a:spLocks noGrp="1"/>
          </p:cNvSpPr>
          <p:nvPr>
            <p:ph type="body" idx="1"/>
          </p:nvPr>
        </p:nvSpPr>
        <p:spPr>
          <a:xfrm>
            <a:off x="212651" y="1584424"/>
            <a:ext cx="4359349" cy="3412877"/>
          </a:xfrm>
        </p:spPr>
        <p:txBody>
          <a:bodyPr/>
          <a:lstStyle/>
          <a:p>
            <a:pPr>
              <a:buFont typeface="Wingdings" panose="05000000000000000000" pitchFamily="2" charset="2"/>
              <a:buChar char="v"/>
            </a:pPr>
            <a:r>
              <a:rPr lang="en-GB" sz="1400" b="1" dirty="0">
                <a:latin typeface="+mn-lt"/>
              </a:rPr>
              <a:t>Jean Piaget (1896–1980): Swiss psychologist</a:t>
            </a:r>
          </a:p>
          <a:p>
            <a:pPr>
              <a:buFont typeface="Wingdings" panose="05000000000000000000" pitchFamily="2" charset="2"/>
              <a:buChar char="v"/>
            </a:pPr>
            <a:r>
              <a:rPr lang="en-GB" sz="1400" b="1" dirty="0">
                <a:latin typeface="+mn-lt"/>
              </a:rPr>
              <a:t>Main idea: Children construct knowledge actively through experience </a:t>
            </a:r>
            <a:r>
              <a:rPr lang="en-GB" sz="1200" b="1" dirty="0"/>
              <a:t>(Jansen, 2017)</a:t>
            </a:r>
            <a:r>
              <a:rPr lang="en-GB" sz="1400" b="1" dirty="0">
                <a:latin typeface="+mn-lt"/>
              </a:rPr>
              <a:t>.</a:t>
            </a:r>
          </a:p>
          <a:p>
            <a:pPr>
              <a:buFont typeface="Wingdings" panose="05000000000000000000" pitchFamily="2" charset="2"/>
              <a:buChar char="v"/>
            </a:pPr>
            <a:r>
              <a:rPr lang="en-GB" sz="1400" b="1" dirty="0">
                <a:latin typeface="+mn-lt"/>
              </a:rPr>
              <a:t>Four stages:</a:t>
            </a:r>
          </a:p>
          <a:p>
            <a:pPr marL="317500" indent="-228600">
              <a:buFont typeface="+mj-lt"/>
              <a:buAutoNum type="arabicPeriod"/>
            </a:pPr>
            <a:r>
              <a:rPr lang="en-GB" sz="1200" b="1" dirty="0">
                <a:solidFill>
                  <a:srgbClr val="00B050"/>
                </a:solidFill>
                <a:latin typeface="+mn-lt"/>
              </a:rPr>
              <a:t>Sensorimotor (0–2 yrs)</a:t>
            </a:r>
          </a:p>
          <a:p>
            <a:pPr marL="317500" indent="-228600">
              <a:buFont typeface="+mj-lt"/>
              <a:buAutoNum type="arabicPeriod"/>
            </a:pPr>
            <a:r>
              <a:rPr lang="en-GB" sz="1200" b="1" dirty="0">
                <a:solidFill>
                  <a:srgbClr val="00B050"/>
                </a:solidFill>
                <a:latin typeface="+mn-lt"/>
              </a:rPr>
              <a:t>Preoperational (2–7 yrs)</a:t>
            </a:r>
          </a:p>
          <a:p>
            <a:pPr marL="317500" indent="-228600">
              <a:buFont typeface="+mj-lt"/>
              <a:buAutoNum type="arabicPeriod"/>
            </a:pPr>
            <a:r>
              <a:rPr lang="en-GB" sz="1200" b="1" dirty="0">
                <a:solidFill>
                  <a:srgbClr val="00B050"/>
                </a:solidFill>
                <a:latin typeface="+mn-lt"/>
              </a:rPr>
              <a:t>Concrete operational (7–11 yrs)</a:t>
            </a:r>
          </a:p>
          <a:p>
            <a:pPr marL="317500" indent="-228600">
              <a:buFont typeface="+mj-lt"/>
              <a:buAutoNum type="arabicPeriod"/>
            </a:pPr>
            <a:r>
              <a:rPr lang="en-GB" sz="1200" b="1" dirty="0">
                <a:solidFill>
                  <a:srgbClr val="00B050"/>
                </a:solidFill>
                <a:latin typeface="+mn-lt"/>
              </a:rPr>
              <a:t>Formal operational (11+ yrs)</a:t>
            </a:r>
          </a:p>
        </p:txBody>
      </p:sp>
      <p:sp>
        <p:nvSpPr>
          <p:cNvPr id="5" name="Slide Number Placeholder 4">
            <a:extLst>
              <a:ext uri="{FF2B5EF4-FFF2-40B4-BE49-F238E27FC236}">
                <a16:creationId xmlns:a16="http://schemas.microsoft.com/office/drawing/2014/main" id="{1B32662F-0005-72CB-C89B-DF783331385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5</a:t>
            </a:fld>
            <a:endParaRPr lang="en"/>
          </a:p>
        </p:txBody>
      </p:sp>
      <p:pic>
        <p:nvPicPr>
          <p:cNvPr id="9" name="Picture 8">
            <a:extLst>
              <a:ext uri="{FF2B5EF4-FFF2-40B4-BE49-F238E27FC236}">
                <a16:creationId xmlns:a16="http://schemas.microsoft.com/office/drawing/2014/main" id="{5304389C-FD49-A9CD-C584-AE0C0E5A922E}"/>
              </a:ext>
            </a:extLst>
          </p:cNvPr>
          <p:cNvPicPr>
            <a:picLocks noChangeAspect="1"/>
          </p:cNvPicPr>
          <p:nvPr/>
        </p:nvPicPr>
        <p:blipFill>
          <a:blip r:embed="rId3"/>
          <a:stretch>
            <a:fillRect/>
          </a:stretch>
        </p:blipFill>
        <p:spPr>
          <a:xfrm>
            <a:off x="4784650" y="1584424"/>
            <a:ext cx="4359349" cy="3200226"/>
          </a:xfrm>
          <a:prstGeom prst="rect">
            <a:avLst/>
          </a:prstGeom>
        </p:spPr>
      </p:pic>
      <p:sp>
        <p:nvSpPr>
          <p:cNvPr id="3" name="TextBox 2">
            <a:extLst>
              <a:ext uri="{FF2B5EF4-FFF2-40B4-BE49-F238E27FC236}">
                <a16:creationId xmlns:a16="http://schemas.microsoft.com/office/drawing/2014/main" id="{467FD195-9277-3E1A-A265-236136D3B095}"/>
              </a:ext>
            </a:extLst>
          </p:cNvPr>
          <p:cNvSpPr txBox="1"/>
          <p:nvPr/>
        </p:nvSpPr>
        <p:spPr>
          <a:xfrm>
            <a:off x="637674" y="4138863"/>
            <a:ext cx="3180679" cy="369332"/>
          </a:xfrm>
          <a:prstGeom prst="rect">
            <a:avLst/>
          </a:prstGeom>
          <a:noFill/>
        </p:spPr>
        <p:txBody>
          <a:bodyPr wrap="none" rtlCol="0">
            <a:spAutoFit/>
          </a:bodyPr>
          <a:lstStyle/>
          <a:p>
            <a:r>
              <a:rPr lang="en-GB" sz="1800" dirty="0"/>
              <a:t>(Brown and </a:t>
            </a:r>
            <a:r>
              <a:rPr lang="en-GB" sz="1800" dirty="0" err="1"/>
              <a:t>Desforges</a:t>
            </a:r>
            <a:r>
              <a:rPr lang="en-GB" sz="1800" dirty="0"/>
              <a:t>, 2017)</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dirty="0"/>
          </a:p>
        </p:txBody>
      </p:sp>
    </p:spTree>
    <p:extLst>
      <p:ext uri="{BB962C8B-B14F-4D97-AF65-F5344CB8AC3E}">
        <p14:creationId xmlns:p14="http://schemas.microsoft.com/office/powerpoint/2010/main" val="3664712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A3DC5B09-4B4E-B332-4C8E-8A911E6E1EDB}"/>
              </a:ext>
            </a:extLst>
          </p:cNvPr>
          <p:cNvSpPr>
            <a:spLocks noGrp="1" noChangeArrowheads="1"/>
          </p:cNvSpPr>
          <p:nvPr>
            <p:ph type="body" idx="1"/>
          </p:nvPr>
        </p:nvSpPr>
        <p:spPr bwMode="auto">
          <a:xfrm>
            <a:off x="905934" y="1595967"/>
            <a:ext cx="5943426" cy="17235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800" b="1" i="0" u="none" strike="noStrike" cap="none" normalizeH="0" baseline="0" dirty="0">
                <a:ln>
                  <a:noFill/>
                </a:ln>
                <a:solidFill>
                  <a:schemeClr val="tx1"/>
                </a:solidFill>
                <a:effectLst/>
                <a:latin typeface="Arial" panose="020B0604020202020204" pitchFamily="34" charset="0"/>
              </a:rPr>
              <a:t>Key characteristics: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00B050"/>
                </a:solidFill>
                <a:effectLst/>
                <a:latin typeface="Arial" panose="020B0604020202020204" pitchFamily="34" charset="0"/>
              </a:rPr>
              <a:t>Symbolic play and imagination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00B050"/>
                </a:solidFill>
                <a:effectLst/>
                <a:latin typeface="Arial" panose="020B0604020202020204" pitchFamily="34" charset="0"/>
              </a:rPr>
              <a:t>Egocentrism (difficulty seeing others’ viewpoints)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00B050"/>
                </a:solidFill>
                <a:effectLst/>
                <a:latin typeface="Arial" panose="020B0604020202020204" pitchFamily="34" charset="0"/>
              </a:rPr>
              <a:t>Rapid language growth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00B050"/>
                </a:solidFill>
                <a:effectLst/>
                <a:latin typeface="Arial" panose="020B0604020202020204" pitchFamily="34" charset="0"/>
              </a:rPr>
              <a:t>Centration (focus on one aspect of a situation)</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400" b="1" i="0" u="none" strike="noStrike" cap="none" normalizeH="0" baseline="0" dirty="0">
              <a:ln>
                <a:noFill/>
              </a:ln>
              <a:solidFill>
                <a:srgbClr val="00B050"/>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800" b="1" i="0" u="none" strike="noStrike" cap="none" normalizeH="0" baseline="0" dirty="0">
                <a:ln>
                  <a:noFill/>
                </a:ln>
                <a:solidFill>
                  <a:schemeClr val="tx1"/>
                </a:solidFill>
                <a:effectLst/>
                <a:latin typeface="Arial" panose="020B0604020202020204" pitchFamily="34" charset="0"/>
              </a:rPr>
              <a:t>Learning through play and exploration</a:t>
            </a:r>
          </a:p>
        </p:txBody>
      </p:sp>
      <p:sp>
        <p:nvSpPr>
          <p:cNvPr id="5" name="Slide Number Placeholder 4">
            <a:extLst>
              <a:ext uri="{FF2B5EF4-FFF2-40B4-BE49-F238E27FC236}">
                <a16:creationId xmlns:a16="http://schemas.microsoft.com/office/drawing/2014/main" id="{78B17945-98F9-8235-55CC-7C0B17401799}"/>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6</a:t>
            </a:fld>
            <a:endParaRPr lang="en"/>
          </a:p>
        </p:txBody>
      </p:sp>
      <p:sp>
        <p:nvSpPr>
          <p:cNvPr id="2" name="Title 1">
            <a:extLst>
              <a:ext uri="{FF2B5EF4-FFF2-40B4-BE49-F238E27FC236}">
                <a16:creationId xmlns:a16="http://schemas.microsoft.com/office/drawing/2014/main" id="{C34AFAF9-215A-73C4-894C-02F692996CC2}"/>
              </a:ext>
            </a:extLst>
          </p:cNvPr>
          <p:cNvSpPr>
            <a:spLocks noGrp="1"/>
          </p:cNvSpPr>
          <p:nvPr>
            <p:ph type="title"/>
          </p:nvPr>
        </p:nvSpPr>
        <p:spPr>
          <a:xfrm>
            <a:off x="685800" y="512809"/>
            <a:ext cx="6551809" cy="813000"/>
          </a:xfrm>
        </p:spPr>
        <p:txBody>
          <a:bodyPr/>
          <a:lstStyle/>
          <a:p>
            <a:pPr algn="ctr"/>
            <a:r>
              <a:rPr lang="en-GB" sz="2800" dirty="0">
                <a:latin typeface="+mn-lt"/>
              </a:rPr>
              <a:t>The Preoperational Stage (2–7 years)</a:t>
            </a:r>
          </a:p>
        </p:txBody>
      </p:sp>
      <p:sp>
        <p:nvSpPr>
          <p:cNvPr id="3" name="TextBox 2">
            <a:extLst>
              <a:ext uri="{FF2B5EF4-FFF2-40B4-BE49-F238E27FC236}">
                <a16:creationId xmlns:a16="http://schemas.microsoft.com/office/drawing/2014/main" id="{00560821-1991-3740-296A-2F6B17A724CA}"/>
              </a:ext>
            </a:extLst>
          </p:cNvPr>
          <p:cNvSpPr txBox="1"/>
          <p:nvPr/>
        </p:nvSpPr>
        <p:spPr>
          <a:xfrm>
            <a:off x="905934" y="3922295"/>
            <a:ext cx="2491644" cy="369332"/>
          </a:xfrm>
          <a:prstGeom prst="rect">
            <a:avLst/>
          </a:prstGeom>
          <a:noFill/>
        </p:spPr>
        <p:txBody>
          <a:bodyPr wrap="none" rtlCol="0">
            <a:spAutoFit/>
          </a:bodyPr>
          <a:lstStyle/>
          <a:p>
            <a:r>
              <a:rPr lang="en-GB" sz="1800" dirty="0"/>
              <a:t>(Trawick-Smith, 2023)</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dirty="0"/>
          </a:p>
        </p:txBody>
      </p:sp>
    </p:spTree>
    <p:extLst>
      <p:ext uri="{BB962C8B-B14F-4D97-AF65-F5344CB8AC3E}">
        <p14:creationId xmlns:p14="http://schemas.microsoft.com/office/powerpoint/2010/main" val="1282438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52CA9D-7AD8-E1B1-2747-A4B4D497FB5B}"/>
              </a:ext>
            </a:extLst>
          </p:cNvPr>
          <p:cNvSpPr>
            <a:spLocks noGrp="1"/>
          </p:cNvSpPr>
          <p:nvPr>
            <p:ph type="title"/>
          </p:nvPr>
        </p:nvSpPr>
        <p:spPr/>
        <p:txBody>
          <a:bodyPr/>
          <a:lstStyle/>
          <a:p>
            <a:pPr algn="ctr"/>
            <a:r>
              <a:rPr lang="en-GB" sz="2800" dirty="0"/>
              <a:t>Applying the Theory to Amira’s Case</a:t>
            </a:r>
            <a:endParaRPr lang="en-GB" sz="2800" dirty="0">
              <a:latin typeface="+mn-lt"/>
            </a:endParaRPr>
          </a:p>
        </p:txBody>
      </p:sp>
      <p:sp>
        <p:nvSpPr>
          <p:cNvPr id="5" name="Text Placeholder 4">
            <a:extLst>
              <a:ext uri="{FF2B5EF4-FFF2-40B4-BE49-F238E27FC236}">
                <a16:creationId xmlns:a16="http://schemas.microsoft.com/office/drawing/2014/main" id="{13B7A50D-5C2C-C0DC-FB19-692A4A732271}"/>
              </a:ext>
            </a:extLst>
          </p:cNvPr>
          <p:cNvSpPr>
            <a:spLocks noGrp="1"/>
          </p:cNvSpPr>
          <p:nvPr>
            <p:ph type="body" idx="1"/>
          </p:nvPr>
        </p:nvSpPr>
        <p:spPr>
          <a:xfrm>
            <a:off x="297711" y="1584425"/>
            <a:ext cx="4412511" cy="2349622"/>
          </a:xfrm>
        </p:spPr>
        <p:txBody>
          <a:bodyPr/>
          <a:lstStyle/>
          <a:p>
            <a:pPr>
              <a:buFont typeface="Wingdings" panose="05000000000000000000" pitchFamily="2" charset="2"/>
              <a:buChar char="v"/>
            </a:pPr>
            <a:r>
              <a:rPr lang="en-GB" sz="1800" b="1" dirty="0">
                <a:latin typeface="+mn-lt"/>
              </a:rPr>
              <a:t>Amira (age 3) → Preoperational stage</a:t>
            </a:r>
          </a:p>
          <a:p>
            <a:pPr>
              <a:buFont typeface="Wingdings" panose="05000000000000000000" pitchFamily="2" charset="2"/>
              <a:buChar char="v"/>
            </a:pPr>
            <a:r>
              <a:rPr lang="en-GB" sz="1800" b="1" dirty="0">
                <a:latin typeface="+mn-lt"/>
              </a:rPr>
              <a:t>Behaviours explained by Piaget:</a:t>
            </a:r>
          </a:p>
          <a:p>
            <a:pPr>
              <a:buFont typeface="Wingdings" panose="05000000000000000000" pitchFamily="2" charset="2"/>
              <a:buChar char="§"/>
            </a:pPr>
            <a:r>
              <a:rPr lang="en-GB" sz="1200" b="1" dirty="0">
                <a:solidFill>
                  <a:srgbClr val="00B050"/>
                </a:solidFill>
                <a:latin typeface="+mn-lt"/>
              </a:rPr>
              <a:t>Anxiety → limited mental representation of carers</a:t>
            </a:r>
          </a:p>
          <a:p>
            <a:pPr>
              <a:buFont typeface="Wingdings" panose="05000000000000000000" pitchFamily="2" charset="2"/>
              <a:buChar char="§"/>
            </a:pPr>
            <a:r>
              <a:rPr lang="en-GB" sz="1200" b="1" dirty="0">
                <a:solidFill>
                  <a:srgbClr val="00B050"/>
                </a:solidFill>
                <a:latin typeface="+mn-lt"/>
              </a:rPr>
              <a:t>Limited speech → ongoing language development</a:t>
            </a:r>
          </a:p>
          <a:p>
            <a:pPr>
              <a:buFont typeface="Wingdings" panose="05000000000000000000" pitchFamily="2" charset="2"/>
              <a:buChar char="§"/>
            </a:pPr>
            <a:r>
              <a:rPr lang="en-GB" sz="1200" b="1" dirty="0">
                <a:solidFill>
                  <a:srgbClr val="00B050"/>
                </a:solidFill>
                <a:latin typeface="+mn-lt"/>
              </a:rPr>
              <a:t>Group play issues → egocentric thought</a:t>
            </a:r>
          </a:p>
          <a:p>
            <a:pPr marL="88900" indent="0">
              <a:buNone/>
            </a:pPr>
            <a:endParaRPr lang="en-GB" sz="1200" b="1" dirty="0">
              <a:solidFill>
                <a:srgbClr val="00B050"/>
              </a:solidFill>
              <a:latin typeface="+mn-lt"/>
            </a:endParaRPr>
          </a:p>
        </p:txBody>
      </p:sp>
      <p:sp>
        <p:nvSpPr>
          <p:cNvPr id="6" name="Text Placeholder 5">
            <a:extLst>
              <a:ext uri="{FF2B5EF4-FFF2-40B4-BE49-F238E27FC236}">
                <a16:creationId xmlns:a16="http://schemas.microsoft.com/office/drawing/2014/main" id="{12077321-CB57-A518-915F-54530D60C91D}"/>
              </a:ext>
            </a:extLst>
          </p:cNvPr>
          <p:cNvSpPr>
            <a:spLocks noGrp="1"/>
          </p:cNvSpPr>
          <p:nvPr>
            <p:ph type="body" idx="2"/>
          </p:nvPr>
        </p:nvSpPr>
        <p:spPr>
          <a:xfrm>
            <a:off x="4965404" y="1584425"/>
            <a:ext cx="3444949" cy="2349622"/>
          </a:xfrm>
        </p:spPr>
        <p:txBody>
          <a:bodyPr/>
          <a:lstStyle/>
          <a:p>
            <a:pPr>
              <a:buFont typeface="Wingdings" panose="05000000000000000000" pitchFamily="2" charset="2"/>
              <a:buChar char="v"/>
            </a:pPr>
            <a:r>
              <a:rPr lang="en-GB" sz="2800" b="1" dirty="0">
                <a:solidFill>
                  <a:schemeClr val="tx1"/>
                </a:solidFill>
                <a:latin typeface="+mn-lt"/>
              </a:rPr>
              <a:t>Developmental needs:</a:t>
            </a:r>
          </a:p>
          <a:p>
            <a:pPr>
              <a:buFont typeface="Wingdings" panose="05000000000000000000" pitchFamily="2" charset="2"/>
              <a:buChar char="§"/>
            </a:pPr>
            <a:r>
              <a:rPr lang="en-GB" sz="1600" b="1" dirty="0">
                <a:solidFill>
                  <a:srgbClr val="00B050"/>
                </a:solidFill>
                <a:latin typeface="+mn-lt"/>
              </a:rPr>
              <a:t>Emotional reassurance</a:t>
            </a:r>
          </a:p>
          <a:p>
            <a:pPr>
              <a:buFont typeface="Wingdings" panose="05000000000000000000" pitchFamily="2" charset="2"/>
              <a:buChar char="§"/>
            </a:pPr>
            <a:r>
              <a:rPr lang="en-GB" sz="1600" b="1" dirty="0">
                <a:solidFill>
                  <a:srgbClr val="00B050"/>
                </a:solidFill>
                <a:latin typeface="+mn-lt"/>
              </a:rPr>
              <a:t>Opportunities for play and language interaction</a:t>
            </a:r>
          </a:p>
          <a:p>
            <a:pPr marL="88900" indent="0">
              <a:buNone/>
            </a:pPr>
            <a:endParaRPr lang="en-GB" dirty="0"/>
          </a:p>
        </p:txBody>
      </p:sp>
      <p:sp>
        <p:nvSpPr>
          <p:cNvPr id="3" name="Slide Number Placeholder 2">
            <a:extLst>
              <a:ext uri="{FF2B5EF4-FFF2-40B4-BE49-F238E27FC236}">
                <a16:creationId xmlns:a16="http://schemas.microsoft.com/office/drawing/2014/main" id="{462375C2-D2BA-2B8E-F468-E7E17F9E285B}"/>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7</a:t>
            </a:fld>
            <a:endParaRPr lang="en"/>
          </a:p>
        </p:txBody>
      </p:sp>
      <p:sp>
        <p:nvSpPr>
          <p:cNvPr id="2" name="TextBox 1">
            <a:extLst>
              <a:ext uri="{FF2B5EF4-FFF2-40B4-BE49-F238E27FC236}">
                <a16:creationId xmlns:a16="http://schemas.microsoft.com/office/drawing/2014/main" id="{813C64CF-E458-2041-A8BE-8E961F3AA749}"/>
              </a:ext>
            </a:extLst>
          </p:cNvPr>
          <p:cNvSpPr txBox="1"/>
          <p:nvPr/>
        </p:nvSpPr>
        <p:spPr>
          <a:xfrm>
            <a:off x="697832" y="3633537"/>
            <a:ext cx="1872629" cy="369332"/>
          </a:xfrm>
          <a:prstGeom prst="rect">
            <a:avLst/>
          </a:prstGeom>
          <a:noFill/>
        </p:spPr>
        <p:txBody>
          <a:bodyPr wrap="none" rtlCol="0">
            <a:spAutoFit/>
          </a:bodyPr>
          <a:lstStyle/>
          <a:p>
            <a:r>
              <a:rPr lang="en-GB" dirty="0"/>
              <a:t>(Thomas, 2017).</a:t>
            </a:r>
            <a:endParaRPr lang="en-US" dirty="0"/>
          </a:p>
        </p:txBody>
      </p:sp>
    </p:spTree>
    <p:extLst>
      <p:ext uri="{BB962C8B-B14F-4D97-AF65-F5344CB8AC3E}">
        <p14:creationId xmlns:p14="http://schemas.microsoft.com/office/powerpoint/2010/main" val="103688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
            <a:extLst>
              <a:ext uri="{FF2B5EF4-FFF2-40B4-BE49-F238E27FC236}">
                <a16:creationId xmlns:a16="http://schemas.microsoft.com/office/drawing/2014/main" id="{090F3F5C-BFF6-3E50-E5B5-263CC1963352}"/>
              </a:ext>
            </a:extLst>
          </p:cNvPr>
          <p:cNvSpPr>
            <a:spLocks noGrp="1" noChangeArrowheads="1"/>
          </p:cNvSpPr>
          <p:nvPr>
            <p:ph type="body" idx="1"/>
          </p:nvPr>
        </p:nvSpPr>
        <p:spPr bwMode="auto">
          <a:xfrm>
            <a:off x="914574" y="2084000"/>
            <a:ext cx="8229425" cy="20005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800" b="1" i="0" u="none" strike="noStrike" cap="none" normalizeH="0" baseline="0" dirty="0">
                <a:ln>
                  <a:noFill/>
                </a:ln>
                <a:solidFill>
                  <a:schemeClr val="tx1"/>
                </a:solidFill>
                <a:effectLst/>
                <a:latin typeface="Arial" panose="020B0604020202020204" pitchFamily="34" charset="0"/>
              </a:rPr>
              <a:t>Play-based learning:</a:t>
            </a:r>
            <a:r>
              <a:rPr kumimoji="0" lang="en-US" altLang="en-US" sz="1800" b="0" i="0" u="none" strike="noStrike" cap="none" normalizeH="0" baseline="0" dirty="0">
                <a:ln>
                  <a:noFill/>
                </a:ln>
                <a:solidFill>
                  <a:schemeClr val="tx1"/>
                </a:solidFill>
                <a:effectLst/>
                <a:latin typeface="Arial" panose="020B0604020202020204" pitchFamily="34" charset="0"/>
              </a:rPr>
              <a:t> </a:t>
            </a:r>
            <a:r>
              <a:rPr kumimoji="0" lang="en-US" altLang="en-US" sz="1600" b="0" i="0" u="none" strike="noStrike" cap="none" normalizeH="0" baseline="0" dirty="0">
                <a:ln>
                  <a:noFill/>
                </a:ln>
                <a:solidFill>
                  <a:schemeClr val="tx1"/>
                </a:solidFill>
                <a:effectLst/>
                <a:latin typeface="Arial" panose="020B0604020202020204" pitchFamily="34" charset="0"/>
              </a:rPr>
              <a:t>Encourage symbolic play with dolls, blocks, or pretend games.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800" b="1" i="0" u="none" strike="noStrike" cap="none" normalizeH="0" baseline="0" dirty="0">
                <a:ln>
                  <a:noFill/>
                </a:ln>
                <a:solidFill>
                  <a:schemeClr val="tx1"/>
                </a:solidFill>
                <a:effectLst/>
                <a:latin typeface="Arial" panose="020B0604020202020204" pitchFamily="34" charset="0"/>
              </a:rPr>
              <a:t>Language stimulation:</a:t>
            </a:r>
            <a:r>
              <a:rPr kumimoji="0" lang="en-US" altLang="en-US" sz="1800" b="0" i="0" u="none" strike="noStrike" cap="none" normalizeH="0" baseline="0" dirty="0">
                <a:ln>
                  <a:noFill/>
                </a:ln>
                <a:solidFill>
                  <a:schemeClr val="tx1"/>
                </a:solidFill>
                <a:effectLst/>
                <a:latin typeface="Arial" panose="020B0604020202020204" pitchFamily="34" charset="0"/>
              </a:rPr>
              <a:t> Storytelling, singing, naming objects.</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800" b="1" i="0" u="none" strike="noStrike" cap="none" normalizeH="0" baseline="0" dirty="0">
                <a:ln>
                  <a:noFill/>
                </a:ln>
                <a:solidFill>
                  <a:schemeClr val="tx1"/>
                </a:solidFill>
                <a:effectLst/>
                <a:latin typeface="Arial" panose="020B0604020202020204" pitchFamily="34" charset="0"/>
              </a:rPr>
              <a:t>Emotional security:</a:t>
            </a:r>
            <a:r>
              <a:rPr kumimoji="0" lang="en-US" altLang="en-US" sz="1800" b="0" i="0" u="none" strike="noStrike" cap="none" normalizeH="0" baseline="0" dirty="0">
                <a:ln>
                  <a:noFill/>
                </a:ln>
                <a:solidFill>
                  <a:schemeClr val="tx1"/>
                </a:solidFill>
                <a:effectLst/>
                <a:latin typeface="Arial" panose="020B0604020202020204" pitchFamily="34" charset="0"/>
              </a:rPr>
              <a:t> Consistent caregiver routines, warm interactions.</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800" b="1" i="0" u="none" strike="noStrike" cap="none" normalizeH="0" baseline="0" dirty="0">
                <a:ln>
                  <a:noFill/>
                </a:ln>
                <a:solidFill>
                  <a:schemeClr val="tx1"/>
                </a:solidFill>
                <a:effectLst/>
                <a:latin typeface="Arial" panose="020B0604020202020204" pitchFamily="34" charset="0"/>
              </a:rPr>
              <a:t>Social skills:</a:t>
            </a:r>
            <a:r>
              <a:rPr kumimoji="0" lang="en-US" altLang="en-US" sz="1800" b="0" i="0" u="none" strike="noStrike" cap="none" normalizeH="0" baseline="0" dirty="0">
                <a:ln>
                  <a:noFill/>
                </a:ln>
                <a:solidFill>
                  <a:schemeClr val="tx1"/>
                </a:solidFill>
                <a:effectLst/>
                <a:latin typeface="Arial" panose="020B0604020202020204" pitchFamily="34" charset="0"/>
              </a:rPr>
              <a:t> Gradual small-group activities.</a:t>
            </a:r>
          </a:p>
          <a:p>
            <a:pPr marL="285750" marR="0" lvl="0" indent="-2857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800" b="1" i="0" u="none" strike="noStrike" cap="none" normalizeH="0" baseline="0" dirty="0">
                <a:ln>
                  <a:noFill/>
                </a:ln>
                <a:solidFill>
                  <a:schemeClr val="tx1"/>
                </a:solidFill>
                <a:effectLst/>
                <a:latin typeface="Arial" panose="020B0604020202020204" pitchFamily="34" charset="0"/>
              </a:rPr>
              <a:t>Observation &amp; scaffolding:</a:t>
            </a:r>
            <a:r>
              <a:rPr kumimoji="0" lang="en-US" altLang="en-US" sz="1800" b="0" i="0" u="none" strike="noStrike" cap="none" normalizeH="0" baseline="0" dirty="0">
                <a:ln>
                  <a:noFill/>
                </a:ln>
                <a:solidFill>
                  <a:schemeClr val="tx1"/>
                </a:solidFill>
                <a:effectLst/>
                <a:latin typeface="Arial" panose="020B0604020202020204" pitchFamily="34" charset="0"/>
              </a:rPr>
              <a:t> Support Amira’s level and extend learning gradually </a:t>
            </a:r>
            <a:r>
              <a:rPr lang="en-GB" sz="1400" b="1" dirty="0"/>
              <a:t>(MacNaughton, 2018)</a:t>
            </a: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
        <p:nvSpPr>
          <p:cNvPr id="5" name="Slide Number Placeholder 4">
            <a:extLst>
              <a:ext uri="{FF2B5EF4-FFF2-40B4-BE49-F238E27FC236}">
                <a16:creationId xmlns:a16="http://schemas.microsoft.com/office/drawing/2014/main" id="{12B64BF8-49EF-012D-AD4B-20EE6E3B986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8</a:t>
            </a:fld>
            <a:endParaRPr lang="en"/>
          </a:p>
        </p:txBody>
      </p:sp>
      <p:sp>
        <p:nvSpPr>
          <p:cNvPr id="2" name="Title 1">
            <a:extLst>
              <a:ext uri="{FF2B5EF4-FFF2-40B4-BE49-F238E27FC236}">
                <a16:creationId xmlns:a16="http://schemas.microsoft.com/office/drawing/2014/main" id="{154FABB5-62AD-E2A8-932E-53713D59DDBD}"/>
              </a:ext>
            </a:extLst>
          </p:cNvPr>
          <p:cNvSpPr>
            <a:spLocks noGrp="1"/>
          </p:cNvSpPr>
          <p:nvPr>
            <p:ph type="title"/>
          </p:nvPr>
        </p:nvSpPr>
        <p:spPr/>
        <p:txBody>
          <a:bodyPr/>
          <a:lstStyle/>
          <a:p>
            <a:pPr algn="ctr"/>
            <a:r>
              <a:rPr lang="en-GB" dirty="0"/>
              <a:t>Strategies and Interventions</a:t>
            </a:r>
            <a:endParaRPr lang="en-GB" dirty="0">
              <a:latin typeface="+mn-lt"/>
            </a:endParaRPr>
          </a:p>
        </p:txBody>
      </p:sp>
    </p:spTree>
    <p:extLst>
      <p:ext uri="{BB962C8B-B14F-4D97-AF65-F5344CB8AC3E}">
        <p14:creationId xmlns:p14="http://schemas.microsoft.com/office/powerpoint/2010/main" val="1922600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612AD8F-CC08-8A6B-750F-6776734D915C}"/>
              </a:ext>
            </a:extLst>
          </p:cNvPr>
          <p:cNvSpPr>
            <a:spLocks noGrp="1"/>
          </p:cNvSpPr>
          <p:nvPr>
            <p:ph type="title"/>
          </p:nvPr>
        </p:nvSpPr>
        <p:spPr/>
        <p:txBody>
          <a:bodyPr/>
          <a:lstStyle/>
          <a:p>
            <a:pPr algn="ctr"/>
            <a:r>
              <a:rPr lang="en-GB" sz="2800" dirty="0">
                <a:latin typeface="+mn-lt"/>
              </a:rPr>
              <a:t>Biological and Environmental Influences</a:t>
            </a:r>
          </a:p>
        </p:txBody>
      </p:sp>
      <p:sp>
        <p:nvSpPr>
          <p:cNvPr id="5" name="Text Placeholder 4">
            <a:extLst>
              <a:ext uri="{FF2B5EF4-FFF2-40B4-BE49-F238E27FC236}">
                <a16:creationId xmlns:a16="http://schemas.microsoft.com/office/drawing/2014/main" id="{90523FB8-19C1-F586-A818-1AF9D2DB93E5}"/>
              </a:ext>
            </a:extLst>
          </p:cNvPr>
          <p:cNvSpPr>
            <a:spLocks noGrp="1"/>
          </p:cNvSpPr>
          <p:nvPr>
            <p:ph type="body" idx="1"/>
          </p:nvPr>
        </p:nvSpPr>
        <p:spPr>
          <a:xfrm>
            <a:off x="233916" y="1584424"/>
            <a:ext cx="4146698" cy="3402245"/>
          </a:xfrm>
        </p:spPr>
        <p:txBody>
          <a:bodyPr/>
          <a:lstStyle/>
          <a:p>
            <a:pPr>
              <a:buFont typeface="Wingdings" panose="05000000000000000000" pitchFamily="2" charset="2"/>
              <a:buChar char="v"/>
            </a:pPr>
            <a:r>
              <a:rPr lang="en-GB" sz="2000" b="1" dirty="0">
                <a:latin typeface="+mn-lt"/>
              </a:rPr>
              <a:t>Biological (Nature):</a:t>
            </a:r>
            <a:endParaRPr lang="en-GB" sz="2000" dirty="0">
              <a:latin typeface="+mn-lt"/>
            </a:endParaRPr>
          </a:p>
          <a:p>
            <a:pPr>
              <a:buFont typeface="Arial" panose="020B0604020202020204" pitchFamily="34" charset="0"/>
              <a:buChar char="•"/>
            </a:pPr>
            <a:r>
              <a:rPr lang="en-GB" sz="1600" dirty="0">
                <a:solidFill>
                  <a:srgbClr val="00B050"/>
                </a:solidFill>
                <a:latin typeface="+mn-lt"/>
              </a:rPr>
              <a:t>Brain development, genetic factors, temperament</a:t>
            </a:r>
          </a:p>
          <a:p>
            <a:pPr>
              <a:buFont typeface="Wingdings" panose="05000000000000000000" pitchFamily="2" charset="2"/>
              <a:buChar char="v"/>
            </a:pPr>
            <a:r>
              <a:rPr lang="en-GB" sz="1800" b="1" dirty="0">
                <a:latin typeface="+mn-lt"/>
              </a:rPr>
              <a:t>Environmental (Nurture):</a:t>
            </a:r>
            <a:endParaRPr lang="en-GB" sz="1800" dirty="0">
              <a:latin typeface="+mn-lt"/>
            </a:endParaRPr>
          </a:p>
          <a:p>
            <a:pPr>
              <a:buFont typeface="Arial" panose="020B0604020202020204" pitchFamily="34" charset="0"/>
              <a:buChar char="•"/>
            </a:pPr>
            <a:r>
              <a:rPr lang="en-GB" sz="1400" dirty="0">
                <a:solidFill>
                  <a:srgbClr val="00B050"/>
                </a:solidFill>
                <a:latin typeface="+mn-lt"/>
              </a:rPr>
              <a:t>Family relationships, home language, nursery environment</a:t>
            </a:r>
          </a:p>
          <a:p>
            <a:pPr marL="88900" indent="0">
              <a:buNone/>
            </a:pPr>
            <a:r>
              <a:rPr lang="en-GB" sz="2000" b="1" dirty="0">
                <a:latin typeface="+mn-lt"/>
              </a:rPr>
              <a:t>Interaction of both: </a:t>
            </a:r>
          </a:p>
          <a:p>
            <a:pPr>
              <a:buFont typeface="Arial" panose="020B0604020202020204" pitchFamily="34" charset="0"/>
              <a:buChar char="•"/>
            </a:pPr>
            <a:r>
              <a:rPr lang="en-GB" sz="1600" dirty="0">
                <a:solidFill>
                  <a:srgbClr val="00B050"/>
                </a:solidFill>
                <a:latin typeface="+mn-lt"/>
              </a:rPr>
              <a:t>Shapes cognitive and emotional development</a:t>
            </a:r>
            <a:endParaRPr lang="en-GB" sz="2000" b="1" dirty="0">
              <a:solidFill>
                <a:srgbClr val="00B050"/>
              </a:solidFill>
              <a:latin typeface="+mn-lt"/>
            </a:endParaRPr>
          </a:p>
        </p:txBody>
      </p:sp>
      <p:sp>
        <p:nvSpPr>
          <p:cNvPr id="6" name="Text Placeholder 5">
            <a:extLst>
              <a:ext uri="{FF2B5EF4-FFF2-40B4-BE49-F238E27FC236}">
                <a16:creationId xmlns:a16="http://schemas.microsoft.com/office/drawing/2014/main" id="{8CFBF6C8-DB25-0961-F3F6-67CDF09984BF}"/>
              </a:ext>
            </a:extLst>
          </p:cNvPr>
          <p:cNvSpPr>
            <a:spLocks noGrp="1"/>
          </p:cNvSpPr>
          <p:nvPr>
            <p:ph type="body" idx="2"/>
          </p:nvPr>
        </p:nvSpPr>
        <p:spPr>
          <a:xfrm>
            <a:off x="4650177" y="1584425"/>
            <a:ext cx="3907347" cy="2957100"/>
          </a:xfrm>
        </p:spPr>
        <p:txBody>
          <a:bodyPr/>
          <a:lstStyle/>
          <a:p>
            <a:pPr marL="88900" indent="0">
              <a:buNone/>
            </a:pPr>
            <a:endParaRPr lang="en-GB" dirty="0"/>
          </a:p>
        </p:txBody>
      </p:sp>
      <p:sp>
        <p:nvSpPr>
          <p:cNvPr id="3" name="Slide Number Placeholder 2">
            <a:extLst>
              <a:ext uri="{FF2B5EF4-FFF2-40B4-BE49-F238E27FC236}">
                <a16:creationId xmlns:a16="http://schemas.microsoft.com/office/drawing/2014/main" id="{834F2D5A-A19D-C0E1-5960-300130BAFA2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9</a:t>
            </a:fld>
            <a:endParaRPr lang="en"/>
          </a:p>
        </p:txBody>
      </p:sp>
      <p:pic>
        <p:nvPicPr>
          <p:cNvPr id="8" name="Picture 7">
            <a:extLst>
              <a:ext uri="{FF2B5EF4-FFF2-40B4-BE49-F238E27FC236}">
                <a16:creationId xmlns:a16="http://schemas.microsoft.com/office/drawing/2014/main" id="{C8A43D3D-F084-19F7-CEB7-3AEE95599094}"/>
              </a:ext>
            </a:extLst>
          </p:cNvPr>
          <p:cNvPicPr>
            <a:picLocks noChangeAspect="1"/>
          </p:cNvPicPr>
          <p:nvPr/>
        </p:nvPicPr>
        <p:blipFill>
          <a:blip r:embed="rId3"/>
          <a:stretch>
            <a:fillRect/>
          </a:stretch>
        </p:blipFill>
        <p:spPr>
          <a:xfrm>
            <a:off x="4650177" y="1733107"/>
            <a:ext cx="3907348" cy="2808418"/>
          </a:xfrm>
          <a:prstGeom prst="rect">
            <a:avLst/>
          </a:prstGeom>
        </p:spPr>
      </p:pic>
      <p:sp>
        <p:nvSpPr>
          <p:cNvPr id="7" name="TextBox 6">
            <a:extLst>
              <a:ext uri="{FF2B5EF4-FFF2-40B4-BE49-F238E27FC236}">
                <a16:creationId xmlns:a16="http://schemas.microsoft.com/office/drawing/2014/main" id="{3FA75C31-A5DE-2E8C-2BED-F139291592F6}"/>
              </a:ext>
            </a:extLst>
          </p:cNvPr>
          <p:cNvSpPr txBox="1"/>
          <p:nvPr/>
        </p:nvSpPr>
        <p:spPr>
          <a:xfrm>
            <a:off x="589547" y="4541525"/>
            <a:ext cx="2451697" cy="369332"/>
          </a:xfrm>
          <a:prstGeom prst="rect">
            <a:avLst/>
          </a:prstGeom>
          <a:noFill/>
        </p:spPr>
        <p:txBody>
          <a:bodyPr wrap="none" rtlCol="0">
            <a:spAutoFit/>
          </a:bodyPr>
          <a:lstStyle/>
          <a:p>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(Ness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Kuller</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2023).</a:t>
            </a:r>
            <a:endParaRPr lang="en-US" dirty="0"/>
          </a:p>
        </p:txBody>
      </p:sp>
    </p:spTree>
    <p:extLst>
      <p:ext uri="{BB962C8B-B14F-4D97-AF65-F5344CB8AC3E}">
        <p14:creationId xmlns:p14="http://schemas.microsoft.com/office/powerpoint/2010/main" val="16144395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DB580-1FD3-D6DA-73B0-E51F1542A593}"/>
              </a:ext>
            </a:extLst>
          </p:cNvPr>
          <p:cNvSpPr>
            <a:spLocks noGrp="1"/>
          </p:cNvSpPr>
          <p:nvPr>
            <p:ph type="title"/>
          </p:nvPr>
        </p:nvSpPr>
        <p:spPr/>
        <p:txBody>
          <a:bodyPr/>
          <a:lstStyle/>
          <a:p>
            <a:pPr algn="ctr"/>
            <a:r>
              <a:rPr lang="en-GB" sz="2800" dirty="0">
                <a:latin typeface="+mn-lt"/>
              </a:rPr>
              <a:t>Evaluation of Piaget’s Theory</a:t>
            </a:r>
          </a:p>
        </p:txBody>
      </p:sp>
      <p:sp>
        <p:nvSpPr>
          <p:cNvPr id="3" name="Text Placeholder 2">
            <a:extLst>
              <a:ext uri="{FF2B5EF4-FFF2-40B4-BE49-F238E27FC236}">
                <a16:creationId xmlns:a16="http://schemas.microsoft.com/office/drawing/2014/main" id="{E7287FEB-C581-6F7D-2FF6-19D7A1295F7D}"/>
              </a:ext>
            </a:extLst>
          </p:cNvPr>
          <p:cNvSpPr>
            <a:spLocks noGrp="1"/>
          </p:cNvSpPr>
          <p:nvPr>
            <p:ph type="body" idx="1"/>
          </p:nvPr>
        </p:nvSpPr>
        <p:spPr/>
        <p:txBody>
          <a:bodyPr/>
          <a:lstStyle/>
          <a:p>
            <a:pPr>
              <a:buFont typeface="Wingdings" panose="05000000000000000000" pitchFamily="2" charset="2"/>
              <a:buChar char="v"/>
            </a:pPr>
            <a:r>
              <a:rPr lang="en-GB" sz="2400" b="1" dirty="0">
                <a:latin typeface="+mn-lt"/>
              </a:rPr>
              <a:t>Strengths:</a:t>
            </a:r>
          </a:p>
          <a:p>
            <a:pPr>
              <a:buFont typeface="Arial" panose="020B0604020202020204" pitchFamily="34" charset="0"/>
              <a:buChar char="•"/>
            </a:pPr>
            <a:r>
              <a:rPr lang="en-GB" sz="1800" dirty="0">
                <a:solidFill>
                  <a:srgbClr val="00B050"/>
                </a:solidFill>
                <a:latin typeface="+mn-lt"/>
              </a:rPr>
              <a:t>Highlights stages of thinking and active learning</a:t>
            </a:r>
          </a:p>
          <a:p>
            <a:pPr>
              <a:buFont typeface="Arial" panose="020B0604020202020204" pitchFamily="34" charset="0"/>
              <a:buChar char="•"/>
            </a:pPr>
            <a:r>
              <a:rPr lang="en-GB" sz="1800" dirty="0">
                <a:solidFill>
                  <a:srgbClr val="00B050"/>
                </a:solidFill>
                <a:latin typeface="+mn-lt"/>
              </a:rPr>
              <a:t>Encourages discovery and play-based education</a:t>
            </a:r>
          </a:p>
          <a:p>
            <a:pPr>
              <a:buFont typeface="Arial" panose="020B0604020202020204" pitchFamily="34" charset="0"/>
              <a:buChar char="•"/>
            </a:pPr>
            <a:r>
              <a:rPr lang="en-GB" sz="1800" dirty="0">
                <a:solidFill>
                  <a:srgbClr val="00B050"/>
                </a:solidFill>
                <a:latin typeface="+mn-lt"/>
              </a:rPr>
              <a:t>Useful framework for assessing development</a:t>
            </a:r>
          </a:p>
          <a:p>
            <a:pPr marL="88900" indent="0">
              <a:buNone/>
            </a:pPr>
            <a:endParaRPr lang="en-GB" dirty="0"/>
          </a:p>
        </p:txBody>
      </p:sp>
      <p:sp>
        <p:nvSpPr>
          <p:cNvPr id="4" name="Text Placeholder 3">
            <a:extLst>
              <a:ext uri="{FF2B5EF4-FFF2-40B4-BE49-F238E27FC236}">
                <a16:creationId xmlns:a16="http://schemas.microsoft.com/office/drawing/2014/main" id="{00ACAF6D-999B-2481-DD73-CCA21F82D10F}"/>
              </a:ext>
            </a:extLst>
          </p:cNvPr>
          <p:cNvSpPr>
            <a:spLocks noGrp="1"/>
          </p:cNvSpPr>
          <p:nvPr>
            <p:ph type="body" idx="2"/>
          </p:nvPr>
        </p:nvSpPr>
        <p:spPr>
          <a:xfrm>
            <a:off x="4650177" y="1584425"/>
            <a:ext cx="3579247" cy="2957100"/>
          </a:xfrm>
        </p:spPr>
        <p:txBody>
          <a:bodyPr/>
          <a:lstStyle/>
          <a:p>
            <a:pPr>
              <a:buFont typeface="Wingdings" panose="05000000000000000000" pitchFamily="2" charset="2"/>
              <a:buChar char="v"/>
            </a:pPr>
            <a:r>
              <a:rPr lang="en-GB" sz="2800" b="1" dirty="0">
                <a:latin typeface="+mn-lt"/>
              </a:rPr>
              <a:t>Limitations:</a:t>
            </a:r>
            <a:endParaRPr lang="en-GB" sz="2800" dirty="0">
              <a:latin typeface="+mn-lt"/>
            </a:endParaRPr>
          </a:p>
          <a:p>
            <a:pPr>
              <a:buFont typeface="Arial" panose="020B0604020202020204" pitchFamily="34" charset="0"/>
              <a:buChar char="•"/>
            </a:pPr>
            <a:r>
              <a:rPr lang="en-GB" sz="1800" dirty="0">
                <a:solidFill>
                  <a:srgbClr val="00B050"/>
                </a:solidFill>
                <a:latin typeface="+mn-lt"/>
              </a:rPr>
              <a:t>Underestimates children’s abilities</a:t>
            </a:r>
          </a:p>
          <a:p>
            <a:pPr>
              <a:buFont typeface="Arial" panose="020B0604020202020204" pitchFamily="34" charset="0"/>
              <a:buChar char="•"/>
            </a:pPr>
            <a:r>
              <a:rPr lang="en-GB" sz="1800" dirty="0">
                <a:solidFill>
                  <a:srgbClr val="00B050"/>
                </a:solidFill>
                <a:latin typeface="+mn-lt"/>
              </a:rPr>
              <a:t>Doesn’t fully consider cultural and social influences</a:t>
            </a:r>
          </a:p>
          <a:p>
            <a:pPr>
              <a:buFont typeface="Arial" panose="020B0604020202020204" pitchFamily="34" charset="0"/>
              <a:buChar char="•"/>
            </a:pPr>
            <a:r>
              <a:rPr lang="en-GB" sz="1800" dirty="0">
                <a:solidFill>
                  <a:srgbClr val="00B050"/>
                </a:solidFill>
                <a:latin typeface="+mn-lt"/>
              </a:rPr>
              <a:t>Stage boundaries can be too rigid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(Stephen et al., 2019). </a:t>
            </a:r>
            <a:endParaRPr lang="en-GB" sz="1800" dirty="0">
              <a:solidFill>
                <a:srgbClr val="00B050"/>
              </a:solidFill>
              <a:latin typeface="+mn-lt"/>
            </a:endParaRPr>
          </a:p>
          <a:p>
            <a:pPr marL="88900" indent="0">
              <a:buNone/>
            </a:pPr>
            <a:endParaRPr lang="en-GB" dirty="0"/>
          </a:p>
        </p:txBody>
      </p:sp>
      <p:sp>
        <p:nvSpPr>
          <p:cNvPr id="5" name="Slide Number Placeholder 4">
            <a:extLst>
              <a:ext uri="{FF2B5EF4-FFF2-40B4-BE49-F238E27FC236}">
                <a16:creationId xmlns:a16="http://schemas.microsoft.com/office/drawing/2014/main" id="{D6B89C39-B97F-0551-ECFC-FB6968320214}"/>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10</a:t>
            </a:fld>
            <a:endParaRPr lang="en"/>
          </a:p>
        </p:txBody>
      </p:sp>
    </p:spTree>
    <p:extLst>
      <p:ext uri="{BB962C8B-B14F-4D97-AF65-F5344CB8AC3E}">
        <p14:creationId xmlns:p14="http://schemas.microsoft.com/office/powerpoint/2010/main" val="31615718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2CD71776-1394-D1ED-0E99-70FB5BD58244}"/>
              </a:ext>
            </a:extLst>
          </p:cNvPr>
          <p:cNvSpPr>
            <a:spLocks noGrp="1"/>
          </p:cNvSpPr>
          <p:nvPr>
            <p:ph type="body" idx="1"/>
          </p:nvPr>
        </p:nvSpPr>
        <p:spPr>
          <a:xfrm>
            <a:off x="914575" y="1584425"/>
            <a:ext cx="6999600" cy="2487845"/>
          </a:xfrm>
        </p:spPr>
        <p:txBody>
          <a:bodyPr/>
          <a:lstStyle/>
          <a:p>
            <a:pPr marL="76200" indent="0" algn="jus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Infant learning and cognition are explained by Piaget. Social, communication, and anxiety challenges are normal for Amira's age and stage, not failure indications. Language-rich play, emotional reinforcement, and routines benefit her cognitively and emotionally. She receives considerate care from practitioners. Finally, Piaget's theories ensure realistic, comprehensive development in early childhood care.</a:t>
            </a:r>
          </a:p>
          <a:p>
            <a:pPr marL="76200" indent="0" algn="just">
              <a:buNone/>
            </a:pPr>
            <a:endParaRPr lang="en-GB"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76200" indent="0" algn="just">
              <a:buNone/>
            </a:pPr>
            <a:endParaRPr lang="en-GB"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76200" indent="0" algn="just">
              <a:buNone/>
            </a:pPr>
            <a:endParaRPr lang="en-GB" sz="1600" dirty="0">
              <a:latin typeface="+mn-lt"/>
            </a:endParaRPr>
          </a:p>
        </p:txBody>
      </p:sp>
      <p:sp>
        <p:nvSpPr>
          <p:cNvPr id="5" name="Slide Number Placeholder 4">
            <a:extLst>
              <a:ext uri="{FF2B5EF4-FFF2-40B4-BE49-F238E27FC236}">
                <a16:creationId xmlns:a16="http://schemas.microsoft.com/office/drawing/2014/main" id="{9E86D56D-C195-F2F6-17C3-4615C173F889}"/>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11</a:t>
            </a:fld>
            <a:endParaRPr lang="en"/>
          </a:p>
        </p:txBody>
      </p:sp>
      <p:sp>
        <p:nvSpPr>
          <p:cNvPr id="2" name="Title 1">
            <a:extLst>
              <a:ext uri="{FF2B5EF4-FFF2-40B4-BE49-F238E27FC236}">
                <a16:creationId xmlns:a16="http://schemas.microsoft.com/office/drawing/2014/main" id="{BE8D398E-8E6F-2C6C-E561-DD59EEC1344C}"/>
              </a:ext>
            </a:extLst>
          </p:cNvPr>
          <p:cNvSpPr>
            <a:spLocks noGrp="1"/>
          </p:cNvSpPr>
          <p:nvPr>
            <p:ph type="title"/>
          </p:nvPr>
        </p:nvSpPr>
        <p:spPr/>
        <p:txBody>
          <a:bodyPr/>
          <a:lstStyle/>
          <a:p>
            <a:pPr algn="ctr"/>
            <a:r>
              <a:rPr lang="en-GB" sz="2800" dirty="0">
                <a:latin typeface="+mn-lt"/>
              </a:rPr>
              <a:t>Conclusion</a:t>
            </a:r>
          </a:p>
        </p:txBody>
      </p:sp>
    </p:spTree>
    <p:extLst>
      <p:ext uri="{BB962C8B-B14F-4D97-AF65-F5344CB8AC3E}">
        <p14:creationId xmlns:p14="http://schemas.microsoft.com/office/powerpoint/2010/main" val="26550492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5800B21-84ED-15BB-F02F-CA99313DC597}"/>
              </a:ext>
            </a:extLst>
          </p:cNvPr>
          <p:cNvSpPr>
            <a:spLocks noGrp="1"/>
          </p:cNvSpPr>
          <p:nvPr>
            <p:ph type="body" idx="1"/>
          </p:nvPr>
        </p:nvSpPr>
        <p:spPr>
          <a:xfrm>
            <a:off x="474308" y="1308875"/>
            <a:ext cx="7963611" cy="3559075"/>
          </a:xfrm>
        </p:spPr>
        <p:txBody>
          <a:bodyPr/>
          <a:lstStyle/>
          <a:p>
            <a:pPr marL="76200" indent="0">
              <a:buNone/>
            </a:pPr>
            <a:r>
              <a:rPr lang="en-GB" sz="1400" i="1" dirty="0">
                <a:latin typeface="+mn-lt"/>
              </a:rPr>
              <a:t>Jansen, J. (2017) ‘Piaget’s cognitive development theory’, Encyclopedia of Child Behaviour and Development, pp. 1104–1106. doi:10.1007/978-0-387-79061-9_2164. </a:t>
            </a:r>
          </a:p>
          <a:p>
            <a:pPr marL="76200" indent="0">
              <a:buNone/>
            </a:pPr>
            <a:r>
              <a:rPr lang="en-GB" sz="1400" i="1" dirty="0">
                <a:latin typeface="+mn-lt"/>
              </a:rPr>
              <a:t>MacNaughton, G. (2018). Early childhood. New York: Oxford University Press. </a:t>
            </a:r>
          </a:p>
          <a:p>
            <a:pPr marL="76200" indent="0">
              <a:buNone/>
            </a:pPr>
            <a:r>
              <a:rPr lang="en-GB" sz="1400" i="1" dirty="0">
                <a:latin typeface="+mn-lt"/>
              </a:rPr>
              <a:t>Nadeau, S. and Hasan, R. (2016) Early childhood development: A review of the global evidence. Washington, D.C: The World Bank. </a:t>
            </a:r>
          </a:p>
          <a:p>
            <a:pPr marL="76200" indent="0">
              <a:buNone/>
            </a:pPr>
            <a:r>
              <a:rPr lang="en-GB" sz="1400" i="1" dirty="0">
                <a:latin typeface="+mn-lt"/>
              </a:rPr>
              <a:t>Ness, R.B. and Kuller, L.H. (2023) Health and disease among women: Biological and environmental influences. New York: Oxford University Press. </a:t>
            </a:r>
          </a:p>
          <a:p>
            <a:pPr marL="76200" indent="0">
              <a:buNone/>
            </a:pPr>
            <a:r>
              <a:rPr lang="en-GB" sz="1400" i="1" dirty="0">
                <a:latin typeface="+mn-lt"/>
              </a:rPr>
              <a:t>Sanchez, E.L. and King, S. (2022) Early childhood development. United States: </a:t>
            </a:r>
            <a:r>
              <a:rPr lang="en-GB" sz="1400" i="1" dirty="0" err="1">
                <a:latin typeface="+mn-lt"/>
              </a:rPr>
              <a:t>Findaway</a:t>
            </a:r>
            <a:r>
              <a:rPr lang="en-GB" sz="1400" i="1" dirty="0">
                <a:latin typeface="+mn-lt"/>
              </a:rPr>
              <a:t> Voices. </a:t>
            </a:r>
          </a:p>
          <a:p>
            <a:pPr marL="76200" indent="0">
              <a:buNone/>
            </a:pPr>
            <a:r>
              <a:rPr lang="en-GB" sz="1400" i="1" dirty="0">
                <a:latin typeface="+mn-lt"/>
              </a:rPr>
              <a:t>Thomas, R.M. (2017) Comparing theories of Child development. Belmont, Calif, London: Wadsworth ; Thomson Learning. </a:t>
            </a:r>
          </a:p>
          <a:p>
            <a:pPr marL="76200" indent="0">
              <a:buNone/>
            </a:pPr>
            <a:r>
              <a:rPr lang="en-GB" sz="1400" i="1" dirty="0">
                <a:latin typeface="+mn-lt"/>
              </a:rPr>
              <a:t>Trawick-Smith, J.W. (2023) Early childhood development: A multicultural perspective. Boston: Pearson Education. </a:t>
            </a:r>
          </a:p>
          <a:p>
            <a:pPr marL="76200" indent="0">
              <a:buNone/>
            </a:pPr>
            <a:endParaRPr lang="en-GB" i="1" dirty="0"/>
          </a:p>
        </p:txBody>
      </p:sp>
      <p:sp>
        <p:nvSpPr>
          <p:cNvPr id="3" name="Slide Number Placeholder 2">
            <a:extLst>
              <a:ext uri="{FF2B5EF4-FFF2-40B4-BE49-F238E27FC236}">
                <a16:creationId xmlns:a16="http://schemas.microsoft.com/office/drawing/2014/main" id="{07793C39-4F9C-6A95-341A-4411D098E91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12</a:t>
            </a:fld>
            <a:endParaRPr lang="en"/>
          </a:p>
        </p:txBody>
      </p:sp>
      <p:sp>
        <p:nvSpPr>
          <p:cNvPr id="4" name="Title 3">
            <a:extLst>
              <a:ext uri="{FF2B5EF4-FFF2-40B4-BE49-F238E27FC236}">
                <a16:creationId xmlns:a16="http://schemas.microsoft.com/office/drawing/2014/main" id="{9F24BEA2-E115-E48F-573D-DAC6F8F8F143}"/>
              </a:ext>
            </a:extLst>
          </p:cNvPr>
          <p:cNvSpPr>
            <a:spLocks noGrp="1"/>
          </p:cNvSpPr>
          <p:nvPr>
            <p:ph type="title"/>
          </p:nvPr>
        </p:nvSpPr>
        <p:spPr/>
        <p:txBody>
          <a:bodyPr/>
          <a:lstStyle/>
          <a:p>
            <a:pPr algn="ctr"/>
            <a:r>
              <a:rPr lang="en-GB" sz="2800" dirty="0">
                <a:latin typeface="+mn-lt"/>
              </a:rPr>
              <a:t>References</a:t>
            </a:r>
          </a:p>
        </p:txBody>
      </p:sp>
    </p:spTree>
    <p:extLst>
      <p:ext uri="{BB962C8B-B14F-4D97-AF65-F5344CB8AC3E}">
        <p14:creationId xmlns:p14="http://schemas.microsoft.com/office/powerpoint/2010/main" val="74860319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7019</TotalTime>
  <Words>1830</Words>
  <Application>Microsoft Macintosh PowerPoint</Application>
  <PresentationFormat>On-screen Show (16:9)</PresentationFormat>
  <Paragraphs>103</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Wingdings</vt:lpstr>
      <vt:lpstr>Arial</vt:lpstr>
      <vt:lpstr>Times New Roman</vt:lpstr>
      <vt:lpstr>Trebuchet MS</vt:lpstr>
      <vt:lpstr>Wingdings 3</vt:lpstr>
      <vt:lpstr>Facet</vt:lpstr>
      <vt:lpstr>Title: Understanding Early Childhood Development through Piaget’s Cognitive Development Theory</vt:lpstr>
      <vt:lpstr>Acknowledgement of using AI</vt:lpstr>
      <vt:lpstr>Introduction</vt:lpstr>
      <vt:lpstr>Early Childhood Development Overview</vt:lpstr>
      <vt:lpstr>About Piaget’s Cognitive Development Theory</vt:lpstr>
      <vt:lpstr>The Preoperational Stage (2–7 years)</vt:lpstr>
      <vt:lpstr>Applying the Theory to Amira’s Case</vt:lpstr>
      <vt:lpstr>Strategies and Interventions</vt:lpstr>
      <vt:lpstr>Biological and Environmental Influences</vt:lpstr>
      <vt:lpstr>Evaluation of Piaget’s Theory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Understanding Early Childhood Development through Piaget’s Cognitive Development Theory</dc:title>
  <dc:creator>user</dc:creator>
  <cp:lastModifiedBy>Mercy Reoja Fiel (2427852)</cp:lastModifiedBy>
  <cp:revision>12</cp:revision>
  <dcterms:modified xsi:type="dcterms:W3CDTF">2025-11-14T00:18:20Z</dcterms:modified>
</cp:coreProperties>
</file>