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15"/>
  </p:notesMasterIdLst>
  <p:sldIdLst>
    <p:sldId id="258" r:id="rId2"/>
    <p:sldId id="259" r:id="rId3"/>
    <p:sldId id="260" r:id="rId4"/>
    <p:sldId id="261" r:id="rId5"/>
    <p:sldId id="262" r:id="rId6"/>
    <p:sldId id="263" r:id="rId7"/>
    <p:sldId id="256" r:id="rId8"/>
    <p:sldId id="257"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77D472-2E51-43ED-B9DF-83DFC2B2FEF0}" type="doc">
      <dgm:prSet loTypeId="urn:microsoft.com/office/officeart/2016/7/layout/HexagonTimeline" loCatId="process" qsTypeId="urn:microsoft.com/office/officeart/2005/8/quickstyle/simple1" qsCatId="simple" csTypeId="urn:microsoft.com/office/officeart/2005/8/colors/colorful2" csCatId="colorful" phldr="1"/>
      <dgm:spPr/>
      <dgm:t>
        <a:bodyPr/>
        <a:lstStyle/>
        <a:p>
          <a:endParaRPr lang="en-US"/>
        </a:p>
      </dgm:t>
    </dgm:pt>
    <dgm:pt modelId="{DCF56FBE-E6BB-4B28-B070-9974494166B7}">
      <dgm:prSet/>
      <dgm:spPr/>
      <dgm:t>
        <a:bodyPr/>
        <a:lstStyle/>
        <a:p>
          <a:r>
            <a:rPr lang="en-US"/>
            <a:t>2023</a:t>
          </a:r>
        </a:p>
      </dgm:t>
    </dgm:pt>
    <dgm:pt modelId="{FC267598-5A0B-4287-AA22-863343001B64}" type="parTrans" cxnId="{F234A689-D263-4E00-98E3-B63E02A2BE3E}">
      <dgm:prSet/>
      <dgm:spPr/>
      <dgm:t>
        <a:bodyPr/>
        <a:lstStyle/>
        <a:p>
          <a:endParaRPr lang="en-US"/>
        </a:p>
      </dgm:t>
    </dgm:pt>
    <dgm:pt modelId="{B119C166-4A2E-4FDE-BBBF-FE35FC34128F}" type="sibTrans" cxnId="{F234A689-D263-4E00-98E3-B63E02A2BE3E}">
      <dgm:prSet/>
      <dgm:spPr/>
      <dgm:t>
        <a:bodyPr/>
        <a:lstStyle/>
        <a:p>
          <a:endParaRPr lang="en-US"/>
        </a:p>
      </dgm:t>
    </dgm:pt>
    <dgm:pt modelId="{AC642B44-5418-4062-AEE0-28AF7A40E159}">
      <dgm:prSet/>
      <dgm:spPr/>
      <dgm:t>
        <a:bodyPr/>
        <a:lstStyle/>
        <a:p>
          <a:r>
            <a:rPr lang="en-US"/>
            <a:t>Microsoft, 2023. Https://adoption.microsoft.com (Accessed at: 12th June 2026)  </a:t>
          </a:r>
        </a:p>
      </dgm:t>
    </dgm:pt>
    <dgm:pt modelId="{323F00D9-6C36-45FC-8B53-09248D5DE26F}" type="parTrans" cxnId="{A4F3E85C-5F65-4271-A08C-E6EC2E6970F0}">
      <dgm:prSet/>
      <dgm:spPr/>
      <dgm:t>
        <a:bodyPr/>
        <a:lstStyle/>
        <a:p>
          <a:endParaRPr lang="en-US"/>
        </a:p>
      </dgm:t>
    </dgm:pt>
    <dgm:pt modelId="{CC67D215-C2DD-40E7-9064-784070E7E8B7}" type="sibTrans" cxnId="{A4F3E85C-5F65-4271-A08C-E6EC2E6970F0}">
      <dgm:prSet/>
      <dgm:spPr/>
      <dgm:t>
        <a:bodyPr/>
        <a:lstStyle/>
        <a:p>
          <a:endParaRPr lang="en-US"/>
        </a:p>
      </dgm:t>
    </dgm:pt>
    <dgm:pt modelId="{B75C5B2C-3509-4FD0-963E-772F8D4E06A9}">
      <dgm:prSet/>
      <dgm:spPr/>
      <dgm:t>
        <a:bodyPr/>
        <a:lstStyle/>
        <a:p>
          <a:r>
            <a:rPr lang="en-US"/>
            <a:t>2024</a:t>
          </a:r>
        </a:p>
      </dgm:t>
    </dgm:pt>
    <dgm:pt modelId="{688969C8-3EDB-4097-BB1B-16FCE3B0D4B6}" type="parTrans" cxnId="{1DEC0602-946D-4B4C-A576-99BFB629B3BD}">
      <dgm:prSet/>
      <dgm:spPr/>
      <dgm:t>
        <a:bodyPr/>
        <a:lstStyle/>
        <a:p>
          <a:endParaRPr lang="en-US"/>
        </a:p>
      </dgm:t>
    </dgm:pt>
    <dgm:pt modelId="{F0BD314C-9945-4FCA-B103-2AAAAA03CFD1}" type="sibTrans" cxnId="{1DEC0602-946D-4B4C-A576-99BFB629B3BD}">
      <dgm:prSet/>
      <dgm:spPr/>
      <dgm:t>
        <a:bodyPr/>
        <a:lstStyle/>
        <a:p>
          <a:endParaRPr lang="en-US"/>
        </a:p>
      </dgm:t>
    </dgm:pt>
    <dgm:pt modelId="{57360E7F-2102-4A36-BF0F-3EC4C7B42199}">
      <dgm:prSet/>
      <dgm:spPr/>
      <dgm:t>
        <a:bodyPr/>
        <a:lstStyle/>
        <a:p>
          <a:r>
            <a:rPr lang="en-US"/>
            <a:t>Microsoft, 2024. Https://techcommuntiy.microsoft.com (accessed at: 12th June 2026)</a:t>
          </a:r>
        </a:p>
      </dgm:t>
    </dgm:pt>
    <dgm:pt modelId="{F4DA1788-E3F0-403E-B25C-7A92ADDA2C1A}" type="parTrans" cxnId="{935F2E77-A1DB-400C-9C59-9F036A67CA56}">
      <dgm:prSet/>
      <dgm:spPr/>
      <dgm:t>
        <a:bodyPr/>
        <a:lstStyle/>
        <a:p>
          <a:endParaRPr lang="en-US"/>
        </a:p>
      </dgm:t>
    </dgm:pt>
    <dgm:pt modelId="{0485216D-94AD-4FA0-8F49-691BDFDC4679}" type="sibTrans" cxnId="{935F2E77-A1DB-400C-9C59-9F036A67CA56}">
      <dgm:prSet/>
      <dgm:spPr/>
      <dgm:t>
        <a:bodyPr/>
        <a:lstStyle/>
        <a:p>
          <a:endParaRPr lang="en-US"/>
        </a:p>
      </dgm:t>
    </dgm:pt>
    <dgm:pt modelId="{5C407E3D-2460-4481-A6DD-A95C0BB357AA}" type="pres">
      <dgm:prSet presAssocID="{1977D472-2E51-43ED-B9DF-83DFC2B2FEF0}" presName="Name0" presStyleCnt="0">
        <dgm:presLayoutVars>
          <dgm:chMax/>
          <dgm:chPref/>
          <dgm:animLvl val="lvl"/>
        </dgm:presLayoutVars>
      </dgm:prSet>
      <dgm:spPr/>
    </dgm:pt>
    <dgm:pt modelId="{E5A93BF6-E7B0-467F-B395-21138D34B374}" type="pres">
      <dgm:prSet presAssocID="{DCF56FBE-E6BB-4B28-B070-9974494166B7}" presName="composite" presStyleCnt="0"/>
      <dgm:spPr/>
    </dgm:pt>
    <dgm:pt modelId="{0DF7C008-7625-440A-85B1-2B27B5884C9C}" type="pres">
      <dgm:prSet presAssocID="{DCF56FBE-E6BB-4B28-B070-9974494166B7}" presName="Parent1" presStyleLbl="alignNode1" presStyleIdx="0" presStyleCnt="2">
        <dgm:presLayoutVars>
          <dgm:chMax val="1"/>
          <dgm:chPref val="1"/>
          <dgm:bulletEnabled val="1"/>
        </dgm:presLayoutVars>
      </dgm:prSet>
      <dgm:spPr/>
    </dgm:pt>
    <dgm:pt modelId="{EEC8AF15-2CD2-4F5D-8A0D-F99F2CCCC2F9}" type="pres">
      <dgm:prSet presAssocID="{DCF56FBE-E6BB-4B28-B070-9974494166B7}" presName="Childtext1" presStyleLbl="revTx" presStyleIdx="0" presStyleCnt="2">
        <dgm:presLayoutVars>
          <dgm:chMax val="0"/>
          <dgm:chPref val="0"/>
          <dgm:bulletEnabled/>
        </dgm:presLayoutVars>
      </dgm:prSet>
      <dgm:spPr/>
    </dgm:pt>
    <dgm:pt modelId="{B1B80902-F7C2-43DB-BBCC-70993507FDD3}" type="pres">
      <dgm:prSet presAssocID="{DCF56FBE-E6BB-4B28-B070-9974494166B7}" presName="ConnectLine" presStyleLbl="sibTrans1D1" presStyleIdx="0" presStyleCnt="2"/>
      <dgm:spPr>
        <a:noFill/>
        <a:ln w="12700" cap="rnd" cmpd="sng" algn="ctr">
          <a:solidFill>
            <a:schemeClr val="accent2">
              <a:hueOff val="0"/>
              <a:satOff val="0"/>
              <a:lumOff val="0"/>
              <a:alphaOff val="0"/>
            </a:schemeClr>
          </a:solidFill>
          <a:prstDash val="dash"/>
        </a:ln>
        <a:effectLst/>
      </dgm:spPr>
    </dgm:pt>
    <dgm:pt modelId="{5D5D4A63-7561-450F-8C85-8D8C7CA6883C}" type="pres">
      <dgm:prSet presAssocID="{DCF56FBE-E6BB-4B28-B070-9974494166B7}" presName="ConnectLineEnd" presStyleLbl="node1" presStyleIdx="0" presStyleCnt="2"/>
      <dgm:spPr/>
    </dgm:pt>
    <dgm:pt modelId="{25B8CE2B-B1FB-4375-B194-7C0DFB000F84}" type="pres">
      <dgm:prSet presAssocID="{DCF56FBE-E6BB-4B28-B070-9974494166B7}" presName="EmptyPane" presStyleCnt="0"/>
      <dgm:spPr/>
    </dgm:pt>
    <dgm:pt modelId="{4CBDE228-BF48-407C-872B-DCF0FA51DB48}" type="pres">
      <dgm:prSet presAssocID="{B119C166-4A2E-4FDE-BBBF-FE35FC34128F}" presName="spaceBetweenRectangles" presStyleLbl="fgAcc1" presStyleIdx="0" presStyleCnt="1"/>
      <dgm:spPr/>
    </dgm:pt>
    <dgm:pt modelId="{136EFA08-73DE-4FB8-A91E-D49E6E4E5988}" type="pres">
      <dgm:prSet presAssocID="{B75C5B2C-3509-4FD0-963E-772F8D4E06A9}" presName="composite" presStyleCnt="0"/>
      <dgm:spPr/>
    </dgm:pt>
    <dgm:pt modelId="{58B598A3-FD14-498A-8694-81E51B89C07D}" type="pres">
      <dgm:prSet presAssocID="{B75C5B2C-3509-4FD0-963E-772F8D4E06A9}" presName="Parent1" presStyleLbl="alignNode1" presStyleIdx="1" presStyleCnt="2">
        <dgm:presLayoutVars>
          <dgm:chMax val="1"/>
          <dgm:chPref val="1"/>
          <dgm:bulletEnabled val="1"/>
        </dgm:presLayoutVars>
      </dgm:prSet>
      <dgm:spPr/>
    </dgm:pt>
    <dgm:pt modelId="{DF886A80-94A7-4170-8F5F-B91B327E5766}" type="pres">
      <dgm:prSet presAssocID="{B75C5B2C-3509-4FD0-963E-772F8D4E06A9}" presName="Childtext1" presStyleLbl="revTx" presStyleIdx="1" presStyleCnt="2">
        <dgm:presLayoutVars>
          <dgm:chMax val="0"/>
          <dgm:chPref val="0"/>
          <dgm:bulletEnabled/>
        </dgm:presLayoutVars>
      </dgm:prSet>
      <dgm:spPr/>
    </dgm:pt>
    <dgm:pt modelId="{84AD75D9-019F-4546-8ED7-D99369FE6E27}" type="pres">
      <dgm:prSet presAssocID="{B75C5B2C-3509-4FD0-963E-772F8D4E06A9}" presName="ConnectLine" presStyleLbl="sibTrans1D1" presStyleIdx="1" presStyleCnt="2"/>
      <dgm:spPr>
        <a:noFill/>
        <a:ln w="12700" cap="rnd" cmpd="sng" algn="ctr">
          <a:solidFill>
            <a:schemeClr val="accent2">
              <a:hueOff val="-8754431"/>
              <a:satOff val="-7900"/>
              <a:lumOff val="-1762"/>
              <a:alphaOff val="0"/>
            </a:schemeClr>
          </a:solidFill>
          <a:prstDash val="dash"/>
        </a:ln>
        <a:effectLst/>
      </dgm:spPr>
    </dgm:pt>
    <dgm:pt modelId="{6FCA32C3-8FA5-4726-B27F-4D6E9B6662F0}" type="pres">
      <dgm:prSet presAssocID="{B75C5B2C-3509-4FD0-963E-772F8D4E06A9}" presName="ConnectLineEnd" presStyleLbl="node1" presStyleIdx="1" presStyleCnt="2"/>
      <dgm:spPr/>
    </dgm:pt>
    <dgm:pt modelId="{62767E43-39BE-45AA-980C-AE5A02176EA3}" type="pres">
      <dgm:prSet presAssocID="{B75C5B2C-3509-4FD0-963E-772F8D4E06A9}" presName="EmptyPane" presStyleCnt="0"/>
      <dgm:spPr/>
    </dgm:pt>
  </dgm:ptLst>
  <dgm:cxnLst>
    <dgm:cxn modelId="{1DEC0602-946D-4B4C-A576-99BFB629B3BD}" srcId="{1977D472-2E51-43ED-B9DF-83DFC2B2FEF0}" destId="{B75C5B2C-3509-4FD0-963E-772F8D4E06A9}" srcOrd="1" destOrd="0" parTransId="{688969C8-3EDB-4097-BB1B-16FCE3B0D4B6}" sibTransId="{F0BD314C-9945-4FCA-B103-2AAAAA03CFD1}"/>
    <dgm:cxn modelId="{DE1EF508-996E-4194-B091-7A719FD5AAA1}" type="presOf" srcId="{AC642B44-5418-4062-AEE0-28AF7A40E159}" destId="{EEC8AF15-2CD2-4F5D-8A0D-F99F2CCCC2F9}" srcOrd="0" destOrd="0" presId="urn:microsoft.com/office/officeart/2016/7/layout/HexagonTimeline"/>
    <dgm:cxn modelId="{094B4536-CFB3-484D-A788-8A71A2649236}" type="presOf" srcId="{B75C5B2C-3509-4FD0-963E-772F8D4E06A9}" destId="{58B598A3-FD14-498A-8694-81E51B89C07D}" srcOrd="0" destOrd="0" presId="urn:microsoft.com/office/officeart/2016/7/layout/HexagonTimeline"/>
    <dgm:cxn modelId="{F4A58C43-580E-400E-99C9-7C70863F80A6}" type="presOf" srcId="{57360E7F-2102-4A36-BF0F-3EC4C7B42199}" destId="{DF886A80-94A7-4170-8F5F-B91B327E5766}" srcOrd="0" destOrd="0" presId="urn:microsoft.com/office/officeart/2016/7/layout/HexagonTimeline"/>
    <dgm:cxn modelId="{A4F3E85C-5F65-4271-A08C-E6EC2E6970F0}" srcId="{DCF56FBE-E6BB-4B28-B070-9974494166B7}" destId="{AC642B44-5418-4062-AEE0-28AF7A40E159}" srcOrd="0" destOrd="0" parTransId="{323F00D9-6C36-45FC-8B53-09248D5DE26F}" sibTransId="{CC67D215-C2DD-40E7-9064-784070E7E8B7}"/>
    <dgm:cxn modelId="{935F2E77-A1DB-400C-9C59-9F036A67CA56}" srcId="{B75C5B2C-3509-4FD0-963E-772F8D4E06A9}" destId="{57360E7F-2102-4A36-BF0F-3EC4C7B42199}" srcOrd="0" destOrd="0" parTransId="{F4DA1788-E3F0-403E-B25C-7A92ADDA2C1A}" sibTransId="{0485216D-94AD-4FA0-8F49-691BDFDC4679}"/>
    <dgm:cxn modelId="{F234A689-D263-4E00-98E3-B63E02A2BE3E}" srcId="{1977D472-2E51-43ED-B9DF-83DFC2B2FEF0}" destId="{DCF56FBE-E6BB-4B28-B070-9974494166B7}" srcOrd="0" destOrd="0" parTransId="{FC267598-5A0B-4287-AA22-863343001B64}" sibTransId="{B119C166-4A2E-4FDE-BBBF-FE35FC34128F}"/>
    <dgm:cxn modelId="{F435F9BD-9F1B-412B-A72F-8B4CC6B21BFE}" type="presOf" srcId="{1977D472-2E51-43ED-B9DF-83DFC2B2FEF0}" destId="{5C407E3D-2460-4481-A6DD-A95C0BB357AA}" srcOrd="0" destOrd="0" presId="urn:microsoft.com/office/officeart/2016/7/layout/HexagonTimeline"/>
    <dgm:cxn modelId="{10CD02CB-88C7-4658-8768-777B1C51DDAA}" type="presOf" srcId="{DCF56FBE-E6BB-4B28-B070-9974494166B7}" destId="{0DF7C008-7625-440A-85B1-2B27B5884C9C}" srcOrd="0" destOrd="0" presId="urn:microsoft.com/office/officeart/2016/7/layout/HexagonTimeline"/>
    <dgm:cxn modelId="{81A1B11F-2717-408D-A356-D4C577D4A950}" type="presParOf" srcId="{5C407E3D-2460-4481-A6DD-A95C0BB357AA}" destId="{E5A93BF6-E7B0-467F-B395-21138D34B374}" srcOrd="0" destOrd="0" presId="urn:microsoft.com/office/officeart/2016/7/layout/HexagonTimeline"/>
    <dgm:cxn modelId="{FE1AB1E6-5DD1-4C09-9AE3-A9D3DBF79EE3}" type="presParOf" srcId="{E5A93BF6-E7B0-467F-B395-21138D34B374}" destId="{0DF7C008-7625-440A-85B1-2B27B5884C9C}" srcOrd="0" destOrd="0" presId="urn:microsoft.com/office/officeart/2016/7/layout/HexagonTimeline"/>
    <dgm:cxn modelId="{F5C6EA31-4003-476E-A56A-4D7DC1D4CB7F}" type="presParOf" srcId="{E5A93BF6-E7B0-467F-B395-21138D34B374}" destId="{EEC8AF15-2CD2-4F5D-8A0D-F99F2CCCC2F9}" srcOrd="1" destOrd="0" presId="urn:microsoft.com/office/officeart/2016/7/layout/HexagonTimeline"/>
    <dgm:cxn modelId="{1AF6E79E-0DAC-447E-97C3-5053BDA7B25D}" type="presParOf" srcId="{E5A93BF6-E7B0-467F-B395-21138D34B374}" destId="{B1B80902-F7C2-43DB-BBCC-70993507FDD3}" srcOrd="2" destOrd="0" presId="urn:microsoft.com/office/officeart/2016/7/layout/HexagonTimeline"/>
    <dgm:cxn modelId="{5C09FCFE-8670-4FA4-8A3D-AA2F4A0E93FC}" type="presParOf" srcId="{E5A93BF6-E7B0-467F-B395-21138D34B374}" destId="{5D5D4A63-7561-450F-8C85-8D8C7CA6883C}" srcOrd="3" destOrd="0" presId="urn:microsoft.com/office/officeart/2016/7/layout/HexagonTimeline"/>
    <dgm:cxn modelId="{F20CAE02-6C20-4160-BF01-DCED711329EC}" type="presParOf" srcId="{E5A93BF6-E7B0-467F-B395-21138D34B374}" destId="{25B8CE2B-B1FB-4375-B194-7C0DFB000F84}" srcOrd="4" destOrd="0" presId="urn:microsoft.com/office/officeart/2016/7/layout/HexagonTimeline"/>
    <dgm:cxn modelId="{DF79A5B6-9DFE-4E3F-9E37-1984D2897E38}" type="presParOf" srcId="{5C407E3D-2460-4481-A6DD-A95C0BB357AA}" destId="{4CBDE228-BF48-407C-872B-DCF0FA51DB48}" srcOrd="1" destOrd="0" presId="urn:microsoft.com/office/officeart/2016/7/layout/HexagonTimeline"/>
    <dgm:cxn modelId="{5610C9F7-5D13-4F93-A459-1C8FAD921AEB}" type="presParOf" srcId="{5C407E3D-2460-4481-A6DD-A95C0BB357AA}" destId="{136EFA08-73DE-4FB8-A91E-D49E6E4E5988}" srcOrd="2" destOrd="0" presId="urn:microsoft.com/office/officeart/2016/7/layout/HexagonTimeline"/>
    <dgm:cxn modelId="{C459B548-DDEE-401A-BB69-6E4A33FEB98C}" type="presParOf" srcId="{136EFA08-73DE-4FB8-A91E-D49E6E4E5988}" destId="{58B598A3-FD14-498A-8694-81E51B89C07D}" srcOrd="0" destOrd="0" presId="urn:microsoft.com/office/officeart/2016/7/layout/HexagonTimeline"/>
    <dgm:cxn modelId="{F10A1E99-8E6F-424C-B770-97BFDA8135B1}" type="presParOf" srcId="{136EFA08-73DE-4FB8-A91E-D49E6E4E5988}" destId="{DF886A80-94A7-4170-8F5F-B91B327E5766}" srcOrd="1" destOrd="0" presId="urn:microsoft.com/office/officeart/2016/7/layout/HexagonTimeline"/>
    <dgm:cxn modelId="{7590E624-D571-44C8-BDDD-A4D8F4F7D279}" type="presParOf" srcId="{136EFA08-73DE-4FB8-A91E-D49E6E4E5988}" destId="{84AD75D9-019F-4546-8ED7-D99369FE6E27}" srcOrd="2" destOrd="0" presId="urn:microsoft.com/office/officeart/2016/7/layout/HexagonTimeline"/>
    <dgm:cxn modelId="{CC2733CE-078D-454F-8BF1-C8A8A2EF711D}" type="presParOf" srcId="{136EFA08-73DE-4FB8-A91E-D49E6E4E5988}" destId="{6FCA32C3-8FA5-4726-B27F-4D6E9B6662F0}" srcOrd="3" destOrd="0" presId="urn:microsoft.com/office/officeart/2016/7/layout/HexagonTimeline"/>
    <dgm:cxn modelId="{A2F82189-083E-483F-8127-38FD077243B9}" type="presParOf" srcId="{136EFA08-73DE-4FB8-A91E-D49E6E4E5988}" destId="{62767E43-39BE-45AA-980C-AE5A02176EA3}"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A10D11-8590-4E20-B26D-CE175E1173E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6445B32-D562-4064-B0F6-1D9FA29F27BC}">
      <dgm:prSet/>
      <dgm:spPr/>
      <dgm:t>
        <a:bodyPr/>
        <a:lstStyle/>
        <a:p>
          <a:pPr>
            <a:lnSpc>
              <a:spcPct val="100000"/>
            </a:lnSpc>
          </a:pPr>
          <a:r>
            <a:rPr lang="en-US" b="1"/>
            <a:t>Outlook has a "my day" which is a smart list  that resets everyday. You can pull items from your broader to-do list into "my day"  to Maintain lazer focus on what you need to achieve that day without getting overwhelmed.</a:t>
          </a:r>
          <a:endParaRPr lang="en-US"/>
        </a:p>
      </dgm:t>
    </dgm:pt>
    <dgm:pt modelId="{4B5E39C7-EB18-40BD-BEEB-99D99A822520}" type="parTrans" cxnId="{9B20C44D-230D-416E-BC21-B2E2CEEA1D63}">
      <dgm:prSet/>
      <dgm:spPr/>
      <dgm:t>
        <a:bodyPr/>
        <a:lstStyle/>
        <a:p>
          <a:endParaRPr lang="en-US"/>
        </a:p>
      </dgm:t>
    </dgm:pt>
    <dgm:pt modelId="{6428E5C3-368B-4960-A019-05D3DB5B1852}" type="sibTrans" cxnId="{9B20C44D-230D-416E-BC21-B2E2CEEA1D63}">
      <dgm:prSet/>
      <dgm:spPr/>
      <dgm:t>
        <a:bodyPr/>
        <a:lstStyle/>
        <a:p>
          <a:endParaRPr lang="en-US"/>
        </a:p>
      </dgm:t>
    </dgm:pt>
    <dgm:pt modelId="{BB055F93-78A7-4161-A158-7BC1306EE337}">
      <dgm:prSet/>
      <dgm:spPr/>
      <dgm:t>
        <a:bodyPr/>
        <a:lstStyle/>
        <a:p>
          <a:pPr>
            <a:lnSpc>
              <a:spcPct val="100000"/>
            </a:lnSpc>
          </a:pPr>
          <a:r>
            <a:rPr lang="en-US" b="1"/>
            <a:t>t also has features like colour-coded categories and the "star icon" to help with organisation. (</a:t>
          </a:r>
          <a:r>
            <a:rPr lang="en-US" b="1" u="sng"/>
            <a:t>Https://lookeen.com</a:t>
          </a:r>
          <a:r>
            <a:rPr lang="en-US" b="1"/>
            <a:t>) </a:t>
          </a:r>
          <a:r>
            <a:rPr lang="en-GB" b="1"/>
            <a:t> </a:t>
          </a:r>
          <a:endParaRPr lang="en-US"/>
        </a:p>
      </dgm:t>
    </dgm:pt>
    <dgm:pt modelId="{0CE09257-5E55-4FAB-A469-406611D4F5AD}" type="parTrans" cxnId="{26201673-1E97-48AB-A2D5-5D9449B9B4CF}">
      <dgm:prSet/>
      <dgm:spPr/>
      <dgm:t>
        <a:bodyPr/>
        <a:lstStyle/>
        <a:p>
          <a:endParaRPr lang="en-US"/>
        </a:p>
      </dgm:t>
    </dgm:pt>
    <dgm:pt modelId="{74AC564C-FCEE-4A54-9F44-6DF47C3F5D54}" type="sibTrans" cxnId="{26201673-1E97-48AB-A2D5-5D9449B9B4CF}">
      <dgm:prSet/>
      <dgm:spPr/>
      <dgm:t>
        <a:bodyPr/>
        <a:lstStyle/>
        <a:p>
          <a:endParaRPr lang="en-US"/>
        </a:p>
      </dgm:t>
    </dgm:pt>
    <dgm:pt modelId="{34FE8EB0-6B3D-4D5B-8CEE-1ABE4118A179}" type="pres">
      <dgm:prSet presAssocID="{3BA10D11-8590-4E20-B26D-CE175E1173EE}" presName="root" presStyleCnt="0">
        <dgm:presLayoutVars>
          <dgm:dir/>
          <dgm:resizeHandles val="exact"/>
        </dgm:presLayoutVars>
      </dgm:prSet>
      <dgm:spPr/>
    </dgm:pt>
    <dgm:pt modelId="{1D2D3337-1613-42AC-920E-60456DF4128C}" type="pres">
      <dgm:prSet presAssocID="{66445B32-D562-4064-B0F6-1D9FA29F27BC}" presName="compNode" presStyleCnt="0"/>
      <dgm:spPr/>
    </dgm:pt>
    <dgm:pt modelId="{86F48433-48DA-41B8-BAD5-36BB9FDD1572}" type="pres">
      <dgm:prSet presAssocID="{66445B32-D562-4064-B0F6-1D9FA29F27B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Workflow"/>
        </a:ext>
      </dgm:extLst>
    </dgm:pt>
    <dgm:pt modelId="{A80AE5C1-11A7-4A70-A992-5E7C38C3CB58}" type="pres">
      <dgm:prSet presAssocID="{66445B32-D562-4064-B0F6-1D9FA29F27BC}" presName="spaceRect" presStyleCnt="0"/>
      <dgm:spPr/>
    </dgm:pt>
    <dgm:pt modelId="{D9DA8C39-6F8C-4965-8B4A-2C18EFE1D4CE}" type="pres">
      <dgm:prSet presAssocID="{66445B32-D562-4064-B0F6-1D9FA29F27BC}" presName="textRect" presStyleLbl="revTx" presStyleIdx="0" presStyleCnt="2">
        <dgm:presLayoutVars>
          <dgm:chMax val="1"/>
          <dgm:chPref val="1"/>
        </dgm:presLayoutVars>
      </dgm:prSet>
      <dgm:spPr/>
    </dgm:pt>
    <dgm:pt modelId="{5B9590BE-1B70-4F0F-A7AA-310C3F744AA6}" type="pres">
      <dgm:prSet presAssocID="{6428E5C3-368B-4960-A019-05D3DB5B1852}" presName="sibTrans" presStyleCnt="0"/>
      <dgm:spPr/>
    </dgm:pt>
    <dgm:pt modelId="{56EC8C4F-C855-4834-BA93-83A2329BC021}" type="pres">
      <dgm:prSet presAssocID="{BB055F93-78A7-4161-A158-7BC1306EE337}" presName="compNode" presStyleCnt="0"/>
      <dgm:spPr/>
    </dgm:pt>
    <dgm:pt modelId="{90488C2C-9BEA-4B17-8463-5D6F1C8BD4D9}" type="pres">
      <dgm:prSet presAssocID="{BB055F93-78A7-4161-A158-7BC1306EE337}"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DC648F32-344F-4BDB-9480-7E4338ED69B9}" type="pres">
      <dgm:prSet presAssocID="{BB055F93-78A7-4161-A158-7BC1306EE337}" presName="spaceRect" presStyleCnt="0"/>
      <dgm:spPr/>
    </dgm:pt>
    <dgm:pt modelId="{9B72DB02-8856-46D3-B915-073FE639038F}" type="pres">
      <dgm:prSet presAssocID="{BB055F93-78A7-4161-A158-7BC1306EE337}" presName="textRect" presStyleLbl="revTx" presStyleIdx="1" presStyleCnt="2">
        <dgm:presLayoutVars>
          <dgm:chMax val="1"/>
          <dgm:chPref val="1"/>
        </dgm:presLayoutVars>
      </dgm:prSet>
      <dgm:spPr/>
    </dgm:pt>
  </dgm:ptLst>
  <dgm:cxnLst>
    <dgm:cxn modelId="{9B20C44D-230D-416E-BC21-B2E2CEEA1D63}" srcId="{3BA10D11-8590-4E20-B26D-CE175E1173EE}" destId="{66445B32-D562-4064-B0F6-1D9FA29F27BC}" srcOrd="0" destOrd="0" parTransId="{4B5E39C7-EB18-40BD-BEEB-99D99A822520}" sibTransId="{6428E5C3-368B-4960-A019-05D3DB5B1852}"/>
    <dgm:cxn modelId="{4BA6DB6C-6123-4A3B-AA70-7153771A0B1D}" type="presOf" srcId="{66445B32-D562-4064-B0F6-1D9FA29F27BC}" destId="{D9DA8C39-6F8C-4965-8B4A-2C18EFE1D4CE}" srcOrd="0" destOrd="0" presId="urn:microsoft.com/office/officeart/2018/2/layout/IconLabelList"/>
    <dgm:cxn modelId="{26201673-1E97-48AB-A2D5-5D9449B9B4CF}" srcId="{3BA10D11-8590-4E20-B26D-CE175E1173EE}" destId="{BB055F93-78A7-4161-A158-7BC1306EE337}" srcOrd="1" destOrd="0" parTransId="{0CE09257-5E55-4FAB-A469-406611D4F5AD}" sibTransId="{74AC564C-FCEE-4A54-9F44-6DF47C3F5D54}"/>
    <dgm:cxn modelId="{3E62FE8B-4BDB-49C9-847D-3F1D1D3FFDFF}" type="presOf" srcId="{BB055F93-78A7-4161-A158-7BC1306EE337}" destId="{9B72DB02-8856-46D3-B915-073FE639038F}" srcOrd="0" destOrd="0" presId="urn:microsoft.com/office/officeart/2018/2/layout/IconLabelList"/>
    <dgm:cxn modelId="{12DC05E3-D471-420F-B226-F496271E1B0F}" type="presOf" srcId="{3BA10D11-8590-4E20-B26D-CE175E1173EE}" destId="{34FE8EB0-6B3D-4D5B-8CEE-1ABE4118A179}" srcOrd="0" destOrd="0" presId="urn:microsoft.com/office/officeart/2018/2/layout/IconLabelList"/>
    <dgm:cxn modelId="{11FE7DEA-6926-4326-88EA-EF0353F74105}" type="presParOf" srcId="{34FE8EB0-6B3D-4D5B-8CEE-1ABE4118A179}" destId="{1D2D3337-1613-42AC-920E-60456DF4128C}" srcOrd="0" destOrd="0" presId="urn:microsoft.com/office/officeart/2018/2/layout/IconLabelList"/>
    <dgm:cxn modelId="{0583E5A3-1254-45DA-8B68-34A27EBBDE76}" type="presParOf" srcId="{1D2D3337-1613-42AC-920E-60456DF4128C}" destId="{86F48433-48DA-41B8-BAD5-36BB9FDD1572}" srcOrd="0" destOrd="0" presId="urn:microsoft.com/office/officeart/2018/2/layout/IconLabelList"/>
    <dgm:cxn modelId="{CB0DB20A-6488-423E-AA90-4705A6D18F96}" type="presParOf" srcId="{1D2D3337-1613-42AC-920E-60456DF4128C}" destId="{A80AE5C1-11A7-4A70-A992-5E7C38C3CB58}" srcOrd="1" destOrd="0" presId="urn:microsoft.com/office/officeart/2018/2/layout/IconLabelList"/>
    <dgm:cxn modelId="{9BBA737E-9DE3-449E-B85E-C453F5556941}" type="presParOf" srcId="{1D2D3337-1613-42AC-920E-60456DF4128C}" destId="{D9DA8C39-6F8C-4965-8B4A-2C18EFE1D4CE}" srcOrd="2" destOrd="0" presId="urn:microsoft.com/office/officeart/2018/2/layout/IconLabelList"/>
    <dgm:cxn modelId="{41349D3F-D8ED-42BC-A08C-B7E095AFB102}" type="presParOf" srcId="{34FE8EB0-6B3D-4D5B-8CEE-1ABE4118A179}" destId="{5B9590BE-1B70-4F0F-A7AA-310C3F744AA6}" srcOrd="1" destOrd="0" presId="urn:microsoft.com/office/officeart/2018/2/layout/IconLabelList"/>
    <dgm:cxn modelId="{83966D86-2120-467E-A509-235EC427E72A}" type="presParOf" srcId="{34FE8EB0-6B3D-4D5B-8CEE-1ABE4118A179}" destId="{56EC8C4F-C855-4834-BA93-83A2329BC021}" srcOrd="2" destOrd="0" presId="urn:microsoft.com/office/officeart/2018/2/layout/IconLabelList"/>
    <dgm:cxn modelId="{23A562BC-21A6-40DB-AF1D-A70E70EB7296}" type="presParOf" srcId="{56EC8C4F-C855-4834-BA93-83A2329BC021}" destId="{90488C2C-9BEA-4B17-8463-5D6F1C8BD4D9}" srcOrd="0" destOrd="0" presId="urn:microsoft.com/office/officeart/2018/2/layout/IconLabelList"/>
    <dgm:cxn modelId="{92719C9F-2E0A-4FEF-948F-E669C3EBC7E2}" type="presParOf" srcId="{56EC8C4F-C855-4834-BA93-83A2329BC021}" destId="{DC648F32-344F-4BDB-9480-7E4338ED69B9}" srcOrd="1" destOrd="0" presId="urn:microsoft.com/office/officeart/2018/2/layout/IconLabelList"/>
    <dgm:cxn modelId="{791D9F6E-E405-4D75-B0F4-3817EDD6A718}" type="presParOf" srcId="{56EC8C4F-C855-4834-BA93-83A2329BC021}" destId="{9B72DB02-8856-46D3-B915-073FE639038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7C008-7625-440A-85B1-2B27B5884C9C}">
      <dsp:nvSpPr>
        <dsp:cNvPr id="0" name=""/>
        <dsp:cNvSpPr/>
      </dsp:nvSpPr>
      <dsp:spPr>
        <a:xfrm>
          <a:off x="639528" y="3019504"/>
          <a:ext cx="3289003" cy="823501"/>
        </a:xfrm>
        <a:prstGeom prst="homePlate">
          <a:avLst>
            <a:gd name="adj" fmla="val 40000"/>
          </a:avLst>
        </a:prstGeom>
        <a:solidFill>
          <a:schemeClr val="accent2">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89000">
            <a:lnSpc>
              <a:spcPct val="90000"/>
            </a:lnSpc>
            <a:spcBef>
              <a:spcPct val="0"/>
            </a:spcBef>
            <a:spcAft>
              <a:spcPct val="35000"/>
            </a:spcAft>
            <a:buNone/>
          </a:pPr>
          <a:r>
            <a:rPr lang="en-US" sz="2000" kern="1200"/>
            <a:t>2023</a:t>
          </a:r>
        </a:p>
      </dsp:txBody>
      <dsp:txXfrm>
        <a:off x="639528" y="3019504"/>
        <a:ext cx="3124303" cy="823501"/>
      </dsp:txXfrm>
    </dsp:sp>
    <dsp:sp modelId="{EEC8AF15-2CD2-4F5D-8A0D-F99F2CCCC2F9}">
      <dsp:nvSpPr>
        <dsp:cNvPr id="0" name=""/>
        <dsp:cNvSpPr/>
      </dsp:nvSpPr>
      <dsp:spPr>
        <a:xfrm>
          <a:off x="0" y="0"/>
          <a:ext cx="4568059" cy="2196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8910" rIns="0" bIns="168910" numCol="1" spcCol="1270" anchor="b" anchorCtr="1">
          <a:noAutofit/>
        </a:bodyPr>
        <a:lstStyle/>
        <a:p>
          <a:pPr marL="0" lvl="0" indent="0" algn="ctr" defTabSz="844550">
            <a:lnSpc>
              <a:spcPct val="90000"/>
            </a:lnSpc>
            <a:spcBef>
              <a:spcPct val="0"/>
            </a:spcBef>
            <a:spcAft>
              <a:spcPct val="35000"/>
            </a:spcAft>
            <a:buNone/>
          </a:pPr>
          <a:r>
            <a:rPr lang="en-US" sz="1900" kern="1200"/>
            <a:t>Microsoft, 2023. Https://adoption.microsoft.com (Accessed at: 12th June 2026)  </a:t>
          </a:r>
        </a:p>
      </dsp:txBody>
      <dsp:txXfrm>
        <a:off x="0" y="0"/>
        <a:ext cx="4568059" cy="2196003"/>
      </dsp:txXfrm>
    </dsp:sp>
    <dsp:sp modelId="{4CBDE228-BF48-407C-872B-DCF0FA51DB48}">
      <dsp:nvSpPr>
        <dsp:cNvPr id="0" name=""/>
        <dsp:cNvSpPr/>
      </dsp:nvSpPr>
      <dsp:spPr>
        <a:xfrm>
          <a:off x="3928531" y="3431254"/>
          <a:ext cx="1279056" cy="0"/>
        </a:xfrm>
        <a:custGeom>
          <a:avLst/>
          <a:gdLst/>
          <a:ahLst/>
          <a:cxnLst/>
          <a:rect l="0" t="0" r="0" b="0"/>
          <a:pathLst>
            <a:path>
              <a:moveTo>
                <a:pt x="0" y="0"/>
              </a:moveTo>
              <a:lnTo>
                <a:pt x="1279056" y="0"/>
              </a:lnTo>
            </a:path>
          </a:pathLst>
        </a:custGeom>
        <a:noFill/>
        <a:ln w="1270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B80902-F7C2-43DB-BBCC-70993507FDD3}">
      <dsp:nvSpPr>
        <dsp:cNvPr id="0" name=""/>
        <dsp:cNvSpPr/>
      </dsp:nvSpPr>
      <dsp:spPr>
        <a:xfrm>
          <a:off x="2284030" y="2333253"/>
          <a:ext cx="0" cy="686251"/>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D5D4A63-7561-450F-8C85-8D8C7CA6883C}">
      <dsp:nvSpPr>
        <dsp:cNvPr id="0" name=""/>
        <dsp:cNvSpPr/>
      </dsp:nvSpPr>
      <dsp:spPr>
        <a:xfrm>
          <a:off x="2215404" y="2196003"/>
          <a:ext cx="137250" cy="137250"/>
        </a:xfrm>
        <a:prstGeom prst="rect">
          <a:avLst/>
        </a:prstGeom>
        <a:solidFill>
          <a:schemeClr val="accent2">
            <a:hueOff val="0"/>
            <a:satOff val="0"/>
            <a:lumOff val="0"/>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B598A3-FD14-498A-8694-81E51B89C07D}">
      <dsp:nvSpPr>
        <dsp:cNvPr id="0" name=""/>
        <dsp:cNvSpPr/>
      </dsp:nvSpPr>
      <dsp:spPr>
        <a:xfrm rot="10800000">
          <a:off x="5207588" y="3019504"/>
          <a:ext cx="3289003" cy="823501"/>
        </a:xfrm>
        <a:prstGeom prst="homePlate">
          <a:avLst>
            <a:gd name="adj" fmla="val 40000"/>
          </a:avLst>
        </a:prstGeom>
        <a:solidFill>
          <a:schemeClr val="accent2">
            <a:hueOff val="-8754431"/>
            <a:satOff val="-7900"/>
            <a:lumOff val="-1762"/>
            <a:alphaOff val="0"/>
          </a:schemeClr>
        </a:solidFill>
        <a:ln w="12700" cap="rnd" cmpd="sng" algn="ctr">
          <a:solidFill>
            <a:schemeClr val="accent2">
              <a:hueOff val="-8754431"/>
              <a:satOff val="-7900"/>
              <a:lumOff val="-176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89000">
            <a:lnSpc>
              <a:spcPct val="90000"/>
            </a:lnSpc>
            <a:spcBef>
              <a:spcPct val="0"/>
            </a:spcBef>
            <a:spcAft>
              <a:spcPct val="35000"/>
            </a:spcAft>
            <a:buNone/>
          </a:pPr>
          <a:r>
            <a:rPr lang="en-US" sz="2000" kern="1200"/>
            <a:t>2024</a:t>
          </a:r>
        </a:p>
      </dsp:txBody>
      <dsp:txXfrm rot="10800000">
        <a:off x="5372288" y="3019504"/>
        <a:ext cx="3124303" cy="823501"/>
      </dsp:txXfrm>
    </dsp:sp>
    <dsp:sp modelId="{DF886A80-94A7-4170-8F5F-B91B327E5766}">
      <dsp:nvSpPr>
        <dsp:cNvPr id="0" name=""/>
        <dsp:cNvSpPr/>
      </dsp:nvSpPr>
      <dsp:spPr>
        <a:xfrm>
          <a:off x="4568060" y="4666506"/>
          <a:ext cx="4568059" cy="2196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8910" rIns="0" bIns="168910" numCol="1" spcCol="1270" anchor="t" anchorCtr="1">
          <a:noAutofit/>
        </a:bodyPr>
        <a:lstStyle/>
        <a:p>
          <a:pPr marL="0" lvl="0" indent="0" algn="ctr" defTabSz="844550">
            <a:lnSpc>
              <a:spcPct val="90000"/>
            </a:lnSpc>
            <a:spcBef>
              <a:spcPct val="0"/>
            </a:spcBef>
            <a:spcAft>
              <a:spcPct val="35000"/>
            </a:spcAft>
            <a:buNone/>
          </a:pPr>
          <a:r>
            <a:rPr lang="en-US" sz="1900" kern="1200"/>
            <a:t>Microsoft, 2024. Https://techcommuntiy.microsoft.com (accessed at: 12th June 2026)</a:t>
          </a:r>
        </a:p>
      </dsp:txBody>
      <dsp:txXfrm>
        <a:off x="4568060" y="4666506"/>
        <a:ext cx="4568059" cy="2196003"/>
      </dsp:txXfrm>
    </dsp:sp>
    <dsp:sp modelId="{84AD75D9-019F-4546-8ED7-D99369FE6E27}">
      <dsp:nvSpPr>
        <dsp:cNvPr id="0" name=""/>
        <dsp:cNvSpPr/>
      </dsp:nvSpPr>
      <dsp:spPr>
        <a:xfrm>
          <a:off x="6852089" y="3843005"/>
          <a:ext cx="0" cy="686251"/>
        </a:xfrm>
        <a:prstGeom prst="line">
          <a:avLst/>
        </a:prstGeom>
        <a:noFill/>
        <a:ln w="12700" cap="rnd" cmpd="sng" algn="ctr">
          <a:solidFill>
            <a:schemeClr val="accent2">
              <a:hueOff val="-8754431"/>
              <a:satOff val="-7900"/>
              <a:lumOff val="-1762"/>
              <a:alphaOff val="0"/>
            </a:schemeClr>
          </a:solidFill>
          <a:prstDash val="dash"/>
        </a:ln>
        <a:effectLst/>
      </dsp:spPr>
      <dsp:style>
        <a:lnRef idx="1">
          <a:scrgbClr r="0" g="0" b="0"/>
        </a:lnRef>
        <a:fillRef idx="0">
          <a:scrgbClr r="0" g="0" b="0"/>
        </a:fillRef>
        <a:effectRef idx="0">
          <a:scrgbClr r="0" g="0" b="0"/>
        </a:effectRef>
        <a:fontRef idx="minor"/>
      </dsp:style>
    </dsp:sp>
    <dsp:sp modelId="{6FCA32C3-8FA5-4726-B27F-4D6E9B6662F0}">
      <dsp:nvSpPr>
        <dsp:cNvPr id="0" name=""/>
        <dsp:cNvSpPr/>
      </dsp:nvSpPr>
      <dsp:spPr>
        <a:xfrm>
          <a:off x="6783464" y="4529256"/>
          <a:ext cx="137250" cy="137250"/>
        </a:xfrm>
        <a:prstGeom prst="rect">
          <a:avLst/>
        </a:prstGeom>
        <a:solidFill>
          <a:schemeClr val="accent2">
            <a:hueOff val="-8754431"/>
            <a:satOff val="-7900"/>
            <a:lumOff val="-1762"/>
            <a:alphaOff val="0"/>
          </a:schemeClr>
        </a:solid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F48433-48DA-41B8-BAD5-36BB9FDD1572}">
      <dsp:nvSpPr>
        <dsp:cNvPr id="0" name=""/>
        <dsp:cNvSpPr/>
      </dsp:nvSpPr>
      <dsp:spPr>
        <a:xfrm>
          <a:off x="451976" y="154088"/>
          <a:ext cx="737226" cy="7372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DA8C39-6F8C-4965-8B4A-2C18EFE1D4CE}">
      <dsp:nvSpPr>
        <dsp:cNvPr id="0" name=""/>
        <dsp:cNvSpPr/>
      </dsp:nvSpPr>
      <dsp:spPr>
        <a:xfrm>
          <a:off x="1449" y="1296150"/>
          <a:ext cx="1638281" cy="1556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a:t>Outlook has a "my day" which is a smart list  that resets everyday. You can pull items from your broader to-do list into "my day"  to Maintain lazer focus on what you need to achieve that day without getting overwhelmed.</a:t>
          </a:r>
          <a:endParaRPr lang="en-US" sz="1100" kern="1200"/>
        </a:p>
      </dsp:txBody>
      <dsp:txXfrm>
        <a:off x="1449" y="1296150"/>
        <a:ext cx="1638281" cy="1556367"/>
      </dsp:txXfrm>
    </dsp:sp>
    <dsp:sp modelId="{90488C2C-9BEA-4B17-8463-5D6F1C8BD4D9}">
      <dsp:nvSpPr>
        <dsp:cNvPr id="0" name=""/>
        <dsp:cNvSpPr/>
      </dsp:nvSpPr>
      <dsp:spPr>
        <a:xfrm>
          <a:off x="2376956" y="154088"/>
          <a:ext cx="737226" cy="7372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72DB02-8856-46D3-B915-073FE639038F}">
      <dsp:nvSpPr>
        <dsp:cNvPr id="0" name=""/>
        <dsp:cNvSpPr/>
      </dsp:nvSpPr>
      <dsp:spPr>
        <a:xfrm>
          <a:off x="1926429" y="1296150"/>
          <a:ext cx="1638281" cy="1556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a:t>t also has features like colour-coded categories and the "star icon" to help with organisation. (</a:t>
          </a:r>
          <a:r>
            <a:rPr lang="en-US" sz="1100" b="1" u="sng" kern="1200"/>
            <a:t>Https://lookeen.com</a:t>
          </a:r>
          <a:r>
            <a:rPr lang="en-US" sz="1100" b="1" kern="1200"/>
            <a:t>) </a:t>
          </a:r>
          <a:r>
            <a:rPr lang="en-GB" sz="1100" b="1" kern="1200"/>
            <a:t> </a:t>
          </a:r>
          <a:endParaRPr lang="en-US" sz="1100" kern="1200"/>
        </a:p>
      </dsp:txBody>
      <dsp:txXfrm>
        <a:off x="1926429" y="1296150"/>
        <a:ext cx="1638281" cy="1556367"/>
      </dsp:txXfrm>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64B2AD-AE6E-4721-9803-D2A915B72067}" type="datetimeFigureOut">
              <a:t>6/14/26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28838-3A26-4C15-9304-714131260F16}" type="slidenum">
              <a:t>‹#›</a:t>
            </a:fld>
            <a:endParaRPr lang="en-GB"/>
          </a:p>
        </p:txBody>
      </p:sp>
    </p:spTree>
    <p:extLst>
      <p:ext uri="{BB962C8B-B14F-4D97-AF65-F5344CB8AC3E}">
        <p14:creationId xmlns:p14="http://schemas.microsoft.com/office/powerpoint/2010/main" val="4128980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 </a:t>
            </a:r>
          </a:p>
        </p:txBody>
      </p:sp>
      <p:sp>
        <p:nvSpPr>
          <p:cNvPr id="4" name="Slide Number Placeholder 3"/>
          <p:cNvSpPr>
            <a:spLocks noGrp="1"/>
          </p:cNvSpPr>
          <p:nvPr>
            <p:ph type="sldNum" sz="quarter" idx="5"/>
          </p:nvPr>
        </p:nvSpPr>
        <p:spPr/>
        <p:txBody>
          <a:bodyPr/>
          <a:lstStyle/>
          <a:p>
            <a:fld id="{25128838-3A26-4C15-9304-714131260F16}" type="slidenum">
              <a:t>1</a:t>
            </a:fld>
            <a:endParaRPr lang="en-GB"/>
          </a:p>
        </p:txBody>
      </p:sp>
    </p:spTree>
    <p:extLst>
      <p:ext uri="{BB962C8B-B14F-4D97-AF65-F5344CB8AC3E}">
        <p14:creationId xmlns:p14="http://schemas.microsoft.com/office/powerpoint/2010/main" val="1398943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1694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7569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40421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3026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2330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4433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46223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9622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6/14/26</a:t>
            </a:fld>
            <a:endParaRPr lang="en-US"/>
          </a:p>
        </p:txBody>
      </p:sp>
      <p:sp>
        <p:nvSpPr>
          <p:cNvPr id="6" name="Footer Placeholder 5"/>
          <p:cNvSpPr>
            <a:spLocks noGrp="1"/>
          </p:cNvSpPr>
          <p:nvPr>
            <p:ph type="ftr" sz="quarter" idx="11"/>
          </p:nvPr>
        </p:nvSpPr>
        <p:spPr>
          <a:xfrm>
            <a:off x="533400" y="6172200"/>
            <a:ext cx="5811724" cy="365125"/>
          </a:xfrm>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5002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6/14/26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80544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8985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451772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7859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12081548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52644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551492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57457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04008" y="2011680"/>
            <a:ext cx="3566160" cy="420624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72793" y="2011680"/>
            <a:ext cx="3566160" cy="420624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301634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Picture Placeholder 2"/>
          <p:cNvSpPr>
            <a:spLocks noGrp="1" noChangeAspect="1"/>
          </p:cNvSpPr>
          <p:nvPr>
            <p:ph type="pic" idx="1"/>
          </p:nvPr>
        </p:nvSpPr>
        <p:spPr>
          <a:xfrm>
            <a:off x="960120" y="2211494"/>
            <a:ext cx="4594860" cy="3931920"/>
          </a:xfrm>
          <a:solidFill>
            <a:schemeClr val="tx2">
              <a:lumMod val="60000"/>
              <a:lumOff val="40000"/>
            </a:schemeClr>
          </a:solidFill>
        </p:spPr>
        <p:txBody>
          <a:bodyPr tIns="365760" anchor="t"/>
          <a:lstStyle>
            <a:lvl1pPr marL="0" indent="0" algn="ctr">
              <a:buNone/>
              <a:defRPr sz="2400">
                <a:solidFill>
                  <a:schemeClr val="tx1">
                    <a:lumMod val="50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5843016" y="2150621"/>
            <a:ext cx="2400300" cy="3429000"/>
          </a:xfrm>
        </p:spPr>
        <p:txBody>
          <a:bodyPr>
            <a:normAutofit/>
          </a:bodyPr>
          <a:lstStyle>
            <a:lvl1pPr marL="0" indent="0">
              <a:lnSpc>
                <a:spcPct val="95000"/>
              </a:lnSpc>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3693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6/14/26</a:t>
            </a:fld>
            <a:endParaRPr lang="en-US"/>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03406758"/>
      </p:ext>
    </p:extLst>
  </p:cSld>
  <p:clrMap bg1="dk1" tx1="lt1" bg2="dk2" tx2="lt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 id="2147483888" r:id="rId12"/>
    <p:sldLayoutId id="2147483889" r:id="rId13"/>
    <p:sldLayoutId id="2147483890" r:id="rId14"/>
    <p:sldLayoutId id="2147483891" r:id="rId15"/>
    <p:sldLayoutId id="2147483892" r:id="rId16"/>
    <p:sldLayoutId id="2147483893" r:id="rId17"/>
    <p:sldLayoutId id="2147483894" r:id="rId18"/>
    <p:sldLayoutId id="2147483895" r:id="rId19"/>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navigaweb.net/2011/04/se-un-account-email-e-usato-da-altri-e.html" TargetMode="External"/><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hyperlink" Target="http://www.lenovo.com" TargetMode="External"/><Relationship Id="rId2" Type="http://schemas.openxmlformats.org/officeDocument/2006/relationships/image" Target="../media/image12.jpeg"/><Relationship Id="rId1" Type="http://schemas.openxmlformats.org/officeDocument/2006/relationships/slideLayout" Target="../slideLayouts/slideLayout19.xml"/><Relationship Id="rId4" Type="http://schemas.openxmlformats.org/officeDocument/2006/relationships/hyperlink" Target="Https://lookee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4AB8-5DEA-848B-C818-2626E5D256AD}"/>
              </a:ext>
            </a:extLst>
          </p:cNvPr>
          <p:cNvSpPr>
            <a:spLocks noGrp="1"/>
          </p:cNvSpPr>
          <p:nvPr>
            <p:ph type="title"/>
          </p:nvPr>
        </p:nvSpPr>
        <p:spPr/>
        <p:txBody>
          <a:bodyPr vert="horz" lIns="68580" tIns="34290" rIns="68580" bIns="34290" rtlCol="0" anchor="b">
            <a:noAutofit/>
          </a:bodyPr>
          <a:lstStyle/>
          <a:p>
            <a:r>
              <a:rPr lang="en-US"/>
              <a:t>.</a:t>
            </a:r>
          </a:p>
        </p:txBody>
      </p:sp>
      <p:sp>
        <p:nvSpPr>
          <p:cNvPr id="30" name="Text Placeholder 29">
            <a:extLst>
              <a:ext uri="{FF2B5EF4-FFF2-40B4-BE49-F238E27FC236}">
                <a16:creationId xmlns:a16="http://schemas.microsoft.com/office/drawing/2014/main" id="{83B3631B-6040-ED8F-CFA2-F4BD3901B5D6}"/>
              </a:ext>
            </a:extLst>
          </p:cNvPr>
          <p:cNvSpPr>
            <a:spLocks noGrp="1"/>
          </p:cNvSpPr>
          <p:nvPr>
            <p:ph type="body" idx="1"/>
          </p:nvPr>
        </p:nvSpPr>
        <p:spPr>
          <a:effectLst>
            <a:outerShdw blurRad="63500" dist="38100" dir="2700000">
              <a:srgbClr val="000000">
                <a:alpha val="40000"/>
              </a:srgbClr>
            </a:outerShdw>
          </a:effectLst>
        </p:spPr>
        <p:txBody>
          <a:bodyPr vert="horz" lIns="68580" tIns="34290" rIns="68580" bIns="34290" rtlCol="0" anchor="t">
            <a:normAutofit/>
          </a:bodyPr>
          <a:lstStyle/>
          <a:p>
            <a:pPr algn="l"/>
            <a:r>
              <a:rPr lang="en-US" sz="2100">
                <a:solidFill>
                  <a:srgbClr val="FFFFFF"/>
                </a:solidFill>
                <a:latin typeface="Corbel"/>
              </a:rPr>
              <a:t>           </a:t>
            </a:r>
          </a:p>
        </p:txBody>
      </p:sp>
      <p:sp>
        <p:nvSpPr>
          <p:cNvPr id="3" name="Picture Placeholder 2">
            <a:extLst>
              <a:ext uri="{FF2B5EF4-FFF2-40B4-BE49-F238E27FC236}">
                <a16:creationId xmlns:a16="http://schemas.microsoft.com/office/drawing/2014/main" id="{B90F148B-4858-AA1D-42B5-389E8F062436}"/>
              </a:ext>
            </a:extLst>
          </p:cNvPr>
          <p:cNvSpPr>
            <a:spLocks noGrp="1"/>
          </p:cNvSpPr>
          <p:nvPr>
            <p:ph idx="4294967295"/>
          </p:nvPr>
        </p:nvSpPr>
        <p:spPr>
          <a:xfrm>
            <a:off x="530447" y="2293836"/>
            <a:ext cx="8613553" cy="3594202"/>
          </a:xfrm>
        </p:spPr>
        <p:txBody>
          <a:bodyPr>
            <a:normAutofit/>
          </a:bodyPr>
          <a:lstStyle/>
          <a:p>
            <a:pPr>
              <a:buFont typeface="Arial" panose="05040102010807070707" pitchFamily="18" charset="2"/>
              <a:buChar char="•"/>
            </a:pPr>
            <a:r>
              <a:rPr lang="en-GB"/>
              <a:t>Staff training/Rotas Using </a:t>
            </a:r>
            <a:r>
              <a:rPr lang="en-GB" err="1"/>
              <a:t>Onedrive</a:t>
            </a:r>
            <a:endParaRPr lang="en-GB"/>
          </a:p>
          <a:p>
            <a:pPr>
              <a:buClr>
                <a:srgbClr val="1287C3"/>
              </a:buClr>
              <a:buFont typeface="Arial" panose="05040102010807070707" pitchFamily="18" charset="2"/>
              <a:buChar char="•"/>
            </a:pPr>
            <a:r>
              <a:rPr lang="en-GB"/>
              <a:t>Riverdale nursing home</a:t>
            </a:r>
          </a:p>
          <a:p>
            <a:pPr>
              <a:buClr>
                <a:srgbClr val="1287C3"/>
              </a:buClr>
              <a:buFont typeface="Arial" panose="05040102010807070707" pitchFamily="18" charset="2"/>
              <a:buChar char="•"/>
            </a:pPr>
            <a:r>
              <a:rPr lang="en-GB"/>
              <a:t>15th June 2026</a:t>
            </a:r>
          </a:p>
          <a:p>
            <a:pPr>
              <a:buClr>
                <a:srgbClr val="1287C3"/>
              </a:buClr>
              <a:buFont typeface="Arial" panose="05040102010807070707" pitchFamily="18" charset="2"/>
              <a:buChar char="•"/>
            </a:pPr>
            <a:r>
              <a:rPr lang="en-GB"/>
              <a:t>By Martina Dunne (2542987) and Charmine Freeman (2511498) </a:t>
            </a:r>
          </a:p>
          <a:p>
            <a:pPr>
              <a:buClr>
                <a:srgbClr val="1287C3"/>
              </a:buClr>
              <a:buFont typeface="Arial" panose="05040102010807070707" pitchFamily="18" charset="2"/>
              <a:buChar char="•"/>
            </a:pPr>
            <a:endParaRPr lang="en-GB"/>
          </a:p>
          <a:p>
            <a:pPr>
              <a:buClr>
                <a:srgbClr val="1287C3"/>
              </a:buClr>
              <a:buFont typeface="Arial" panose="05040102010807070707" pitchFamily="18" charset="2"/>
              <a:buChar char="•"/>
            </a:pPr>
            <a:endParaRPr lang="en-US"/>
          </a:p>
          <a:p>
            <a:pPr marL="0" indent="0">
              <a:buClr>
                <a:srgbClr val="30ACEC">
                  <a:lumMod val="75000"/>
                </a:srgbClr>
              </a:buClr>
              <a:buNone/>
            </a:pPr>
            <a:endParaRPr lang="en-GB"/>
          </a:p>
        </p:txBody>
      </p:sp>
      <p:sp>
        <p:nvSpPr>
          <p:cNvPr id="34" name="TextBox 33">
            <a:extLst>
              <a:ext uri="{FF2B5EF4-FFF2-40B4-BE49-F238E27FC236}">
                <a16:creationId xmlns:a16="http://schemas.microsoft.com/office/drawing/2014/main" id="{F77CA654-C3DB-5562-1FEE-6C4CA089C48F}"/>
              </a:ext>
            </a:extLst>
          </p:cNvPr>
          <p:cNvSpPr txBox="1"/>
          <p:nvPr/>
        </p:nvSpPr>
        <p:spPr>
          <a:xfrm>
            <a:off x="708729" y="965594"/>
            <a:ext cx="7478071" cy="746358"/>
          </a:xfrm>
          <a:prstGeom prst="rect">
            <a:avLst/>
          </a:prstGeom>
          <a:noFill/>
          <a:ln>
            <a:solidFill>
              <a:schemeClr val="bg1"/>
            </a:solid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4400" i="1">
                <a:latin typeface="Calibri"/>
                <a:ea typeface="Calibri"/>
                <a:cs typeface="Calibri"/>
              </a:rPr>
              <a:t>      STAFF TRAINING/ROTOS</a:t>
            </a:r>
          </a:p>
        </p:txBody>
      </p:sp>
    </p:spTree>
    <p:extLst>
      <p:ext uri="{BB962C8B-B14F-4D97-AF65-F5344CB8AC3E}">
        <p14:creationId xmlns:p14="http://schemas.microsoft.com/office/powerpoint/2010/main" val="1895241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3F479-C06A-2869-377D-E16959BA8689}"/>
              </a:ext>
            </a:extLst>
          </p:cNvPr>
          <p:cNvSpPr>
            <a:spLocks noGrp="1"/>
          </p:cNvSpPr>
          <p:nvPr>
            <p:ph type="title"/>
          </p:nvPr>
        </p:nvSpPr>
        <p:spPr/>
        <p:txBody>
          <a:bodyPr vert="horz" lIns="91440" tIns="45720" rIns="91440" bIns="45720" rtlCol="0">
            <a:normAutofit/>
          </a:bodyPr>
          <a:lstStyle/>
          <a:p>
            <a:r>
              <a:rPr lang="en-US"/>
              <a:t>Riverdale nursing home</a:t>
            </a:r>
          </a:p>
        </p:txBody>
      </p:sp>
      <p:sp>
        <p:nvSpPr>
          <p:cNvPr id="4" name="Text Placeholder 3">
            <a:extLst>
              <a:ext uri="{FF2B5EF4-FFF2-40B4-BE49-F238E27FC236}">
                <a16:creationId xmlns:a16="http://schemas.microsoft.com/office/drawing/2014/main" id="{94D46122-E21A-B06D-9CE6-DDDDFB7DDCF7}"/>
              </a:ext>
            </a:extLst>
          </p:cNvPr>
          <p:cNvSpPr>
            <a:spLocks noGrp="1"/>
          </p:cNvSpPr>
          <p:nvPr>
            <p:ph type="body" idx="1"/>
          </p:nvPr>
        </p:nvSpPr>
        <p:spPr/>
        <p:txBody>
          <a:bodyPr/>
          <a:lstStyle/>
          <a:p>
            <a:r>
              <a:rPr lang="en-GB"/>
              <a:t>Benefits of using one drive ​</a:t>
            </a:r>
          </a:p>
        </p:txBody>
      </p:sp>
      <p:sp>
        <p:nvSpPr>
          <p:cNvPr id="3" name="Content Placeholder 2">
            <a:extLst>
              <a:ext uri="{FF2B5EF4-FFF2-40B4-BE49-F238E27FC236}">
                <a16:creationId xmlns:a16="http://schemas.microsoft.com/office/drawing/2014/main" id="{A0053112-2FA0-9739-97B6-2252BDE6DE3F}"/>
              </a:ext>
            </a:extLst>
          </p:cNvPr>
          <p:cNvSpPr>
            <a:spLocks noGrp="1"/>
          </p:cNvSpPr>
          <p:nvPr>
            <p:ph sz="half" idx="2"/>
          </p:nvPr>
        </p:nvSpPr>
        <p:spPr/>
        <p:txBody>
          <a:bodyPr vert="horz" lIns="91440" tIns="45720" rIns="91440" bIns="45720" rtlCol="0" anchor="t">
            <a:normAutofit lnSpcReduction="10000"/>
          </a:bodyPr>
          <a:lstStyle/>
          <a:p>
            <a:pPr marL="342900" indent="-342900"/>
            <a:r>
              <a:rPr lang="en-GB" sz="2000">
                <a:latin typeface="Corbel"/>
                <a:ea typeface="Calibri"/>
                <a:cs typeface="Calibri"/>
              </a:rPr>
              <a:t>Access documents and data anytime any place.</a:t>
            </a:r>
            <a:endParaRPr lang="en-US"/>
          </a:p>
          <a:p>
            <a:pPr marL="342900" indent="-342900">
              <a:buClr>
                <a:srgbClr val="1287C3"/>
              </a:buClr>
            </a:pPr>
            <a:r>
              <a:rPr lang="en-GB" sz="2000">
                <a:latin typeface="Corbel"/>
                <a:ea typeface="Calibri"/>
                <a:cs typeface="Calibri"/>
              </a:rPr>
              <a:t>Reduces paper and filing.</a:t>
            </a:r>
          </a:p>
          <a:p>
            <a:pPr marL="342900" indent="-342900">
              <a:buClr>
                <a:srgbClr val="1287C3"/>
              </a:buClr>
            </a:pPr>
            <a:r>
              <a:rPr lang="en-GB" sz="2000">
                <a:latin typeface="Corbel"/>
                <a:ea typeface="Calibri"/>
                <a:cs typeface="Calibri"/>
              </a:rPr>
              <a:t>Easy access to policies and procedures.</a:t>
            </a:r>
          </a:p>
          <a:p>
            <a:pPr marL="342900" indent="-342900">
              <a:buClr>
                <a:srgbClr val="1287C3"/>
              </a:buClr>
            </a:pPr>
            <a:endParaRPr lang="en-GB" sz="2000">
              <a:latin typeface="Corbel"/>
              <a:ea typeface="Calibri"/>
              <a:cs typeface="Calibri"/>
            </a:endParaRPr>
          </a:p>
          <a:p>
            <a:pPr marL="342900" indent="-342900">
              <a:buClr>
                <a:srgbClr val="1287C3"/>
              </a:buClr>
            </a:pPr>
            <a:endParaRPr lang="en-GB" sz="2000">
              <a:latin typeface="Corbel"/>
              <a:ea typeface="Calibri"/>
              <a:cs typeface="Calibri"/>
            </a:endParaRPr>
          </a:p>
          <a:p>
            <a:pPr marL="342900" indent="-342900">
              <a:buClr>
                <a:srgbClr val="1287C3"/>
              </a:buClr>
            </a:pPr>
            <a:endParaRPr lang="en-GB" sz="2000">
              <a:latin typeface="Corbel"/>
              <a:ea typeface="Calibri"/>
              <a:cs typeface="Calibri"/>
            </a:endParaRPr>
          </a:p>
          <a:p>
            <a:pPr marL="342900" indent="-342900">
              <a:buClr>
                <a:srgbClr val="1287C3"/>
              </a:buClr>
            </a:pPr>
            <a:endParaRPr lang="en-GB" sz="2000">
              <a:latin typeface="Corbel"/>
              <a:ea typeface="Calibri"/>
              <a:cs typeface="Calibri"/>
            </a:endParaRPr>
          </a:p>
        </p:txBody>
      </p:sp>
      <p:sp>
        <p:nvSpPr>
          <p:cNvPr id="5" name="Text Placeholder 4">
            <a:extLst>
              <a:ext uri="{FF2B5EF4-FFF2-40B4-BE49-F238E27FC236}">
                <a16:creationId xmlns:a16="http://schemas.microsoft.com/office/drawing/2014/main" id="{4D95BC18-7D0C-C8C3-E9A5-1DEE37353CD8}"/>
              </a:ext>
            </a:extLst>
          </p:cNvPr>
          <p:cNvSpPr>
            <a:spLocks noGrp="1"/>
          </p:cNvSpPr>
          <p:nvPr>
            <p:ph type="body" sz="quarter" idx="3"/>
          </p:nvPr>
        </p:nvSpPr>
        <p:spPr/>
        <p:txBody>
          <a:bodyPr/>
          <a:lstStyle/>
          <a:p>
            <a:r>
              <a:rPr lang="en-GB"/>
              <a:t>What is Microsoft </a:t>
            </a:r>
            <a:r>
              <a:rPr lang="en-GB" err="1"/>
              <a:t>onedrive</a:t>
            </a:r>
            <a:r>
              <a:rPr lang="en-GB"/>
              <a:t> </a:t>
            </a:r>
            <a:endParaRPr lang="en-US"/>
          </a:p>
        </p:txBody>
      </p:sp>
      <p:sp>
        <p:nvSpPr>
          <p:cNvPr id="7" name="Content Placeholder 6">
            <a:extLst>
              <a:ext uri="{FF2B5EF4-FFF2-40B4-BE49-F238E27FC236}">
                <a16:creationId xmlns:a16="http://schemas.microsoft.com/office/drawing/2014/main" id="{98BF4989-07C7-67D3-D8B6-B6B266788A2A}"/>
              </a:ext>
            </a:extLst>
          </p:cNvPr>
          <p:cNvSpPr>
            <a:spLocks noGrp="1"/>
          </p:cNvSpPr>
          <p:nvPr>
            <p:ph sz="quarter" idx="4"/>
          </p:nvPr>
        </p:nvSpPr>
        <p:spPr/>
        <p:txBody>
          <a:bodyPr>
            <a:normAutofit lnSpcReduction="10000"/>
          </a:bodyPr>
          <a:lstStyle/>
          <a:p>
            <a:pPr marL="0" indent="0">
              <a:buNone/>
            </a:pPr>
            <a:r>
              <a:rPr lang="en-GB"/>
              <a:t>Microsoft </a:t>
            </a:r>
            <a:r>
              <a:rPr lang="en-GB" err="1"/>
              <a:t>Onedrive</a:t>
            </a:r>
            <a:r>
              <a:rPr lang="en-GB"/>
              <a:t> is an online storage system that allows us to keep important (Microsoft,2023).</a:t>
            </a:r>
            <a:endParaRPr lang="en-US"/>
          </a:p>
          <a:p>
            <a:pPr marL="0" indent="0">
              <a:buNone/>
            </a:pPr>
            <a:r>
              <a:rPr lang="en-GB"/>
              <a:t>information and documents in a secure place, and also makes it easier for staff members to access forms and training information whenever they need them.</a:t>
            </a:r>
          </a:p>
        </p:txBody>
      </p:sp>
      <p:pic>
        <p:nvPicPr>
          <p:cNvPr id="6" name="Picture 5" descr="A midsection of a person holding a miniature house">
            <a:extLst>
              <a:ext uri="{FF2B5EF4-FFF2-40B4-BE49-F238E27FC236}">
                <a16:creationId xmlns:a16="http://schemas.microsoft.com/office/drawing/2014/main" id="{7BD9B8D1-44C7-7022-FB4C-605098A5C920}"/>
              </a:ext>
            </a:extLst>
          </p:cNvPr>
          <p:cNvPicPr>
            <a:picLocks noChangeAspect="1"/>
          </p:cNvPicPr>
          <p:nvPr/>
        </p:nvPicPr>
        <p:blipFill>
          <a:blip r:embed="rId3"/>
          <a:srcRect l="38776" r="37391" b="-1"/>
          <a:stretch>
            <a:fillRect/>
          </a:stretch>
        </p:blipFill>
        <p:spPr>
          <a:xfrm>
            <a:off x="-2064315" y="-830"/>
            <a:ext cx="259435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Tree>
    <p:extLst>
      <p:ext uri="{BB962C8B-B14F-4D97-AF65-F5344CB8AC3E}">
        <p14:creationId xmlns:p14="http://schemas.microsoft.com/office/powerpoint/2010/main" val="497723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71009" y="8467"/>
            <a:ext cx="28575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581127" y="91545"/>
            <a:ext cx="4560491"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26868" y="228600"/>
            <a:ext cx="371475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01877" y="32278"/>
            <a:ext cx="3639742"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884069" y="609601"/>
            <a:ext cx="325754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8777B48D-7BF2-470D-876B-50CD5CC8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3F702-2EFC-AEB3-DE47-90ACAC378936}"/>
              </a:ext>
            </a:extLst>
          </p:cNvPr>
          <p:cNvSpPr>
            <a:spLocks noGrp="1"/>
          </p:cNvSpPr>
          <p:nvPr>
            <p:ph type="title"/>
          </p:nvPr>
        </p:nvSpPr>
        <p:spPr>
          <a:xfrm>
            <a:off x="200008" y="-15659"/>
            <a:ext cx="3585861" cy="2138821"/>
          </a:xfrm>
        </p:spPr>
        <p:txBody>
          <a:bodyPr vert="horz" lIns="91440" tIns="45720" rIns="91440" bIns="45720" rtlCol="0" anchor="b">
            <a:normAutofit/>
          </a:bodyPr>
          <a:lstStyle/>
          <a:p>
            <a:r>
              <a:rPr lang="en-US"/>
              <a:t>Accessing your documents and data</a:t>
            </a:r>
          </a:p>
        </p:txBody>
      </p:sp>
      <p:sp>
        <p:nvSpPr>
          <p:cNvPr id="3" name="Text Placeholder 2">
            <a:extLst>
              <a:ext uri="{FF2B5EF4-FFF2-40B4-BE49-F238E27FC236}">
                <a16:creationId xmlns:a16="http://schemas.microsoft.com/office/drawing/2014/main" id="{66E30C8B-31F8-8555-B607-D6B062BE0AA7}"/>
              </a:ext>
            </a:extLst>
          </p:cNvPr>
          <p:cNvSpPr>
            <a:spLocks noGrp="1"/>
          </p:cNvSpPr>
          <p:nvPr>
            <p:ph type="body" idx="1"/>
          </p:nvPr>
        </p:nvSpPr>
        <p:spPr>
          <a:xfrm>
            <a:off x="187482" y="2140327"/>
            <a:ext cx="4188626" cy="2103908"/>
          </a:xfrm>
        </p:spPr>
        <p:txBody>
          <a:bodyPr vert="horz" lIns="91440" tIns="45720" rIns="91440" bIns="45720" rtlCol="0" anchor="t">
            <a:noAutofit/>
          </a:bodyPr>
          <a:lstStyle/>
          <a:p>
            <a:pPr>
              <a:lnSpc>
                <a:spcPct val="90000"/>
              </a:lnSpc>
            </a:pPr>
            <a:endParaRPr lang="en-US">
              <a:solidFill>
                <a:schemeClr val="tx1"/>
              </a:solidFill>
            </a:endParaRPr>
          </a:p>
          <a:p>
            <a:pPr>
              <a:lnSpc>
                <a:spcPct val="90000"/>
              </a:lnSpc>
            </a:pPr>
            <a:r>
              <a:rPr lang="en-US" sz="2000">
                <a:solidFill>
                  <a:schemeClr val="tx1"/>
                </a:solidFill>
              </a:rPr>
              <a:t>Microsoft OneDrive provides secure cloud storage that lets you access, edit, and share your documents from any device making it very user friendly. </a:t>
            </a:r>
            <a:endParaRPr lang="en-US">
              <a:solidFill>
                <a:schemeClr val="tx1"/>
              </a:solidFill>
            </a:endParaRPr>
          </a:p>
          <a:p>
            <a:pPr>
              <a:lnSpc>
                <a:spcPct val="90000"/>
              </a:lnSpc>
            </a:pPr>
            <a:r>
              <a:rPr lang="en-US" sz="2000">
                <a:solidFill>
                  <a:schemeClr val="tx1"/>
                </a:solidFill>
              </a:rPr>
              <a:t>Microsoft OneDrive also automatically syncs your documents to the cloud, so if you accidentally overwrite a file or want to revert to a older draft, version history allows you to restore past versions.</a:t>
            </a:r>
            <a:endParaRPr lang="en-US">
              <a:solidFill>
                <a:schemeClr val="tx1"/>
              </a:solidFill>
            </a:endParaRPr>
          </a:p>
        </p:txBody>
      </p:sp>
      <p:pic>
        <p:nvPicPr>
          <p:cNvPr id="5" name="Picture 4" descr="Files">
            <a:extLst>
              <a:ext uri="{FF2B5EF4-FFF2-40B4-BE49-F238E27FC236}">
                <a16:creationId xmlns:a16="http://schemas.microsoft.com/office/drawing/2014/main" id="{C0872B94-78AB-1C6F-DE0F-EE345EBA8928}"/>
              </a:ext>
            </a:extLst>
          </p:cNvPr>
          <p:cNvPicPr>
            <a:picLocks noChangeAspect="1"/>
          </p:cNvPicPr>
          <p:nvPr/>
        </p:nvPicPr>
        <p:blipFill>
          <a:blip r:embed="rId2"/>
          <a:srcRect l="18630" r="36872" b="4"/>
          <a:stretch>
            <a:fillRect/>
          </a:stretch>
        </p:blipFill>
        <p:spPr>
          <a:xfrm>
            <a:off x="4572000" y="-6253"/>
            <a:ext cx="4571999" cy="6857990"/>
          </a:xfrm>
          <a:prstGeom prst="rect">
            <a:avLst/>
          </a:prstGeom>
          <a:effectLst>
            <a:innerShdw blurRad="57150" dist="38100" dir="14460000">
              <a:prstClr val="black">
                <a:alpha val="70000"/>
              </a:prstClr>
            </a:innerShdw>
          </a:effectLst>
        </p:spPr>
      </p:pic>
      <p:grpSp>
        <p:nvGrpSpPr>
          <p:cNvPr id="21" name="Group 20">
            <a:extLst>
              <a:ext uri="{FF2B5EF4-FFF2-40B4-BE49-F238E27FC236}">
                <a16:creationId xmlns:a16="http://schemas.microsoft.com/office/drawing/2014/main" id="{83DA8283-3FF4-47B3-9266-60768C7432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94899" y="8468"/>
            <a:ext cx="4346718" cy="5874808"/>
            <a:chOff x="6108170" y="8467"/>
            <a:chExt cx="6080656" cy="6163733"/>
          </a:xfrm>
        </p:grpSpPr>
        <p:cxnSp>
          <p:nvCxnSpPr>
            <p:cNvPr id="22" name="Straight Connector 21">
              <a:extLst>
                <a:ext uri="{FF2B5EF4-FFF2-40B4-BE49-F238E27FC236}">
                  <a16:creationId xmlns:a16="http://schemas.microsoft.com/office/drawing/2014/main" id="{EDEB65FF-EAD9-4242-80AE-A3FC7EB1EB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178B5500-48F2-41FA-BD8C-3C2400F62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847B2E66-9934-4251-A5B0-A180C0CC93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5CDA1666-64EC-4838-B0E1-4D545ECEA2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7CC99E35-6C12-4F89-8CDA-9FD8B3CEE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720644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0" name="Straight Connector 9">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5" name="Rectangle 34">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descr="Files">
            <a:extLst>
              <a:ext uri="{FF2B5EF4-FFF2-40B4-BE49-F238E27FC236}">
                <a16:creationId xmlns:a16="http://schemas.microsoft.com/office/drawing/2014/main" id="{8B43C4B9-DB7A-0C52-D2A9-C7356BF19DDE}"/>
              </a:ext>
            </a:extLst>
          </p:cNvPr>
          <p:cNvPicPr>
            <a:picLocks noChangeAspect="1"/>
          </p:cNvPicPr>
          <p:nvPr/>
        </p:nvPicPr>
        <p:blipFill>
          <a:blip r:embed="rId2">
            <a:alphaModFix amt="35000"/>
          </a:blip>
          <a:srcRect r="11006" b="4"/>
          <a:stretch>
            <a:fillRect/>
          </a:stretch>
        </p:blipFill>
        <p:spPr>
          <a:xfrm>
            <a:off x="2380" y="10"/>
            <a:ext cx="9144000" cy="6857990"/>
          </a:xfrm>
          <a:prstGeom prst="rect">
            <a:avLst/>
          </a:prstGeom>
        </p:spPr>
      </p:pic>
      <p:sp>
        <p:nvSpPr>
          <p:cNvPr id="2" name="Title 1">
            <a:extLst>
              <a:ext uri="{FF2B5EF4-FFF2-40B4-BE49-F238E27FC236}">
                <a16:creationId xmlns:a16="http://schemas.microsoft.com/office/drawing/2014/main" id="{2BF58268-FF21-F96E-9A0E-26B6C95D20CE}"/>
              </a:ext>
            </a:extLst>
          </p:cNvPr>
          <p:cNvSpPr>
            <a:spLocks noGrp="1"/>
          </p:cNvSpPr>
          <p:nvPr>
            <p:ph type="title"/>
          </p:nvPr>
        </p:nvSpPr>
        <p:spPr>
          <a:xfrm>
            <a:off x="513159" y="4487332"/>
            <a:ext cx="6400800" cy="1507067"/>
          </a:xfrm>
        </p:spPr>
        <p:txBody>
          <a:bodyPr vert="horz" lIns="91440" tIns="45720" rIns="91440" bIns="45720" rtlCol="0" anchor="ctr">
            <a:normAutofit/>
          </a:bodyPr>
          <a:lstStyle/>
          <a:p>
            <a:r>
              <a:rPr lang="en-US" sz="3600"/>
              <a:t>Reducing paper and filing</a:t>
            </a:r>
          </a:p>
        </p:txBody>
      </p:sp>
      <p:sp>
        <p:nvSpPr>
          <p:cNvPr id="3" name="Content Placeholder 2">
            <a:extLst>
              <a:ext uri="{FF2B5EF4-FFF2-40B4-BE49-F238E27FC236}">
                <a16:creationId xmlns:a16="http://schemas.microsoft.com/office/drawing/2014/main" id="{12456E65-462B-2E44-715A-37716F3831C7}"/>
              </a:ext>
            </a:extLst>
          </p:cNvPr>
          <p:cNvSpPr>
            <a:spLocks noGrp="1"/>
          </p:cNvSpPr>
          <p:nvPr>
            <p:ph type="body" idx="1"/>
          </p:nvPr>
        </p:nvSpPr>
        <p:spPr>
          <a:xfrm>
            <a:off x="513159" y="685800"/>
            <a:ext cx="6400800" cy="3615267"/>
          </a:xfrm>
        </p:spPr>
        <p:txBody>
          <a:bodyPr vert="horz" lIns="91440" tIns="45720" rIns="91440" bIns="45720" rtlCol="0" anchor="ctr">
            <a:normAutofit/>
          </a:bodyPr>
          <a:lstStyle/>
          <a:p>
            <a:r>
              <a:rPr lang="en-US" sz="2400">
                <a:solidFill>
                  <a:schemeClr val="tx1"/>
                </a:solidFill>
              </a:rPr>
              <a:t>One drive mobile app is a grate solution to reducing paper and filling as you can Use the built in document scanner to take photos of actual </a:t>
            </a:r>
            <a:r>
              <a:rPr lang="en-US" sz="2400" err="1">
                <a:solidFill>
                  <a:schemeClr val="tx1"/>
                </a:solidFill>
              </a:rPr>
              <a:t>rota</a:t>
            </a:r>
            <a:r>
              <a:rPr lang="en-US" sz="2400">
                <a:solidFill>
                  <a:schemeClr val="tx1"/>
                </a:solidFill>
              </a:rPr>
              <a:t> sheets keeping them documented an secure.</a:t>
            </a:r>
            <a:endParaRPr lang="en-US">
              <a:solidFill>
                <a:schemeClr val="tx1"/>
              </a:solidFill>
            </a:endParaRPr>
          </a:p>
        </p:txBody>
      </p:sp>
    </p:spTree>
    <p:extLst>
      <p:ext uri="{BB962C8B-B14F-4D97-AF65-F5344CB8AC3E}">
        <p14:creationId xmlns:p14="http://schemas.microsoft.com/office/powerpoint/2010/main" val="3914578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71009" y="8467"/>
            <a:ext cx="28575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581127" y="91545"/>
            <a:ext cx="4560491"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26868" y="228600"/>
            <a:ext cx="371475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01877" y="32278"/>
            <a:ext cx="3639742"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884069" y="609601"/>
            <a:ext cx="325754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5E74F-A6BE-A2E0-4B21-B926CE3C4228}"/>
              </a:ext>
            </a:extLst>
          </p:cNvPr>
          <p:cNvSpPr>
            <a:spLocks noGrp="1"/>
          </p:cNvSpPr>
          <p:nvPr>
            <p:ph type="title"/>
          </p:nvPr>
        </p:nvSpPr>
        <p:spPr>
          <a:xfrm>
            <a:off x="3851815" y="628617"/>
            <a:ext cx="4776644" cy="3028983"/>
          </a:xfrm>
        </p:spPr>
        <p:txBody>
          <a:bodyPr vert="horz" lIns="91440" tIns="45720" rIns="91440" bIns="45720" rtlCol="0" anchor="b">
            <a:normAutofit/>
          </a:bodyPr>
          <a:lstStyle/>
          <a:p>
            <a:r>
              <a:rPr lang="en-US" sz="4800"/>
              <a:t>Easy access's to </a:t>
            </a:r>
            <a:r>
              <a:rPr lang="en-US" sz="4800" err="1"/>
              <a:t>policIes</a:t>
            </a:r>
            <a:r>
              <a:rPr lang="en-US" sz="4800"/>
              <a:t> and procedures</a:t>
            </a:r>
          </a:p>
        </p:txBody>
      </p:sp>
      <p:pic>
        <p:nvPicPr>
          <p:cNvPr id="7" name="Graphic 6" descr="Download">
            <a:extLst>
              <a:ext uri="{FF2B5EF4-FFF2-40B4-BE49-F238E27FC236}">
                <a16:creationId xmlns:a16="http://schemas.microsoft.com/office/drawing/2014/main" id="{4FD3A3FF-D56F-2BA9-7157-B771F068EE3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484974" y="1764977"/>
            <a:ext cx="3003367" cy="3003367"/>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22" name="Group 21">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23" name="Straight Connector 22">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 Placeholder 4">
            <a:extLst>
              <a:ext uri="{FF2B5EF4-FFF2-40B4-BE49-F238E27FC236}">
                <a16:creationId xmlns:a16="http://schemas.microsoft.com/office/drawing/2014/main" id="{E6B5247E-B476-3036-29F8-E5F2A6DA025C}"/>
              </a:ext>
            </a:extLst>
          </p:cNvPr>
          <p:cNvSpPr>
            <a:spLocks noGrp="1"/>
          </p:cNvSpPr>
          <p:nvPr>
            <p:ph type="body" idx="1"/>
          </p:nvPr>
        </p:nvSpPr>
        <p:spPr>
          <a:xfrm>
            <a:off x="827320" y="4993285"/>
            <a:ext cx="7897952" cy="1107934"/>
          </a:xfrm>
        </p:spPr>
        <p:txBody>
          <a:bodyPr vert="horz" lIns="91440" tIns="45720" rIns="91440" bIns="45720" rtlCol="0" anchor="t">
            <a:noAutofit/>
          </a:bodyPr>
          <a:lstStyle/>
          <a:p>
            <a:r>
              <a:rPr lang="en-GB">
                <a:solidFill>
                  <a:schemeClr val="tx1"/>
                </a:solidFill>
              </a:rPr>
              <a:t>(Micro soft 365) provides an easy way to give staff members at Riverdale nursing home easy access to company policies and </a:t>
            </a:r>
            <a:r>
              <a:rPr lang="en-GB" err="1">
                <a:solidFill>
                  <a:schemeClr val="tx1"/>
                </a:solidFill>
              </a:rPr>
              <a:t>onedrive</a:t>
            </a:r>
            <a:r>
              <a:rPr lang="en-GB">
                <a:solidFill>
                  <a:schemeClr val="tx1"/>
                </a:solidFill>
              </a:rPr>
              <a:t>, staff members can store, manage, and share documents. This ensures staff can quickly find the most up-to-date information,</a:t>
            </a:r>
          </a:p>
        </p:txBody>
      </p:sp>
    </p:spTree>
    <p:extLst>
      <p:ext uri="{BB962C8B-B14F-4D97-AF65-F5344CB8AC3E}">
        <p14:creationId xmlns:p14="http://schemas.microsoft.com/office/powerpoint/2010/main" val="87302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B455B88A-C127-47B3-B317-724BD4EAAD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72" name="Straight Connector 71">
              <a:extLst>
                <a:ext uri="{FF2B5EF4-FFF2-40B4-BE49-F238E27FC236}">
                  <a16:creationId xmlns:a16="http://schemas.microsoft.com/office/drawing/2014/main" id="{3F07A923-368D-45E6-AACC-9ECE4057A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3FE16B44-FE3C-4330-AF20-E869FC7B78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81CB6733-6A12-4A1C-87C3-B676FB381D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A754CCFD-DC5E-453F-B95A-F045ED9B29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AE826A39-89EA-44EA-ABC5-F446934921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78" name="Rectangle 77">
            <a:extLst>
              <a:ext uri="{FF2B5EF4-FFF2-40B4-BE49-F238E27FC236}">
                <a16:creationId xmlns:a16="http://schemas.microsoft.com/office/drawing/2014/main" id="{D2600CBB-0CF8-4237-8491-B7864363D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80" name="Snip Diagonal Corner Rectangle 21">
            <a:extLst>
              <a:ext uri="{FF2B5EF4-FFF2-40B4-BE49-F238E27FC236}">
                <a16:creationId xmlns:a16="http://schemas.microsoft.com/office/drawing/2014/main" id="{E4CBBC1E-991D-4CF9-BCA5-AB1496871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4572000"/>
          </a:xfrm>
          <a:prstGeom prst="snip2DiagRect">
            <a:avLst>
              <a:gd name="adj1" fmla="val 0"/>
              <a:gd name="adj2" fmla="val 0"/>
            </a:avLst>
          </a:prstGeom>
          <a:solidFill>
            <a:schemeClr val="bg1">
              <a:alpha val="1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7" name="Content Placeholder 6">
            <a:extLst>
              <a:ext uri="{FF2B5EF4-FFF2-40B4-BE49-F238E27FC236}">
                <a16:creationId xmlns:a16="http://schemas.microsoft.com/office/drawing/2014/main" id="{A3B27CED-AF3A-1495-83E7-5DA224978875}"/>
              </a:ext>
            </a:extLst>
          </p:cNvPr>
          <p:cNvGraphicFramePr/>
          <p:nvPr>
            <p:extLst>
              <p:ext uri="{D42A27DB-BD31-4B8C-83A1-F6EECF244321}">
                <p14:modId xmlns:p14="http://schemas.microsoft.com/office/powerpoint/2010/main" val="2794537920"/>
              </p:ext>
            </p:extLst>
          </p:nvPr>
        </p:nvGraphicFramePr>
        <p:xfrm>
          <a:off x="-6940" y="5579"/>
          <a:ext cx="9136120" cy="68625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411688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050"/>
              <a:t>STAFF COMMUNICATION</a:t>
            </a:r>
          </a:p>
        </p:txBody>
      </p:sp>
      <p:sp>
        <p:nvSpPr>
          <p:cNvPr id="3" name="Subtitle 2"/>
          <p:cNvSpPr>
            <a:spLocks noGrp="1"/>
          </p:cNvSpPr>
          <p:nvPr>
            <p:ph type="subTitle" idx="1"/>
          </p:nvPr>
        </p:nvSpPr>
        <p:spPr>
          <a:xfrm>
            <a:off x="2000250" y="3526334"/>
            <a:ext cx="5143500" cy="2345189"/>
          </a:xfrm>
        </p:spPr>
        <p:txBody>
          <a:bodyPr vert="horz" lIns="51435" tIns="25718" rIns="51435" bIns="25718" rtlCol="0" anchor="t">
            <a:normAutofit fontScale="92500" lnSpcReduction="20000"/>
          </a:bodyPr>
          <a:lstStyle/>
          <a:p>
            <a:endParaRPr lang="en-US"/>
          </a:p>
          <a:p>
            <a:endParaRPr lang="en-US"/>
          </a:p>
          <a:p>
            <a:pPr marL="192405" indent="-192405" algn="l">
              <a:buChar char="•"/>
            </a:pPr>
            <a:r>
              <a:rPr lang="en-US"/>
              <a:t>Staff Communication Using Outlook </a:t>
            </a:r>
          </a:p>
          <a:p>
            <a:pPr marL="192405" indent="-192405" algn="l">
              <a:buChar char="•"/>
            </a:pPr>
            <a:r>
              <a:rPr lang="en-US"/>
              <a:t>Riverdale Nursing Home </a:t>
            </a:r>
          </a:p>
          <a:p>
            <a:pPr marL="192405" indent="-192405" algn="l">
              <a:buChar char="•"/>
            </a:pPr>
            <a:r>
              <a:rPr lang="en-US"/>
              <a:t>15th June 2026 </a:t>
            </a:r>
          </a:p>
          <a:p>
            <a:pPr marL="192405" indent="-192405" algn="l">
              <a:buChar char="•"/>
            </a:pPr>
            <a:r>
              <a:rPr lang="en-US"/>
              <a:t>By Charmaine Freeman  (2511498) and Martina Dunne  (2542987)</a:t>
            </a:r>
          </a:p>
        </p:txBody>
      </p:sp>
    </p:spTree>
    <p:extLst>
      <p:ext uri="{BB962C8B-B14F-4D97-AF65-F5344CB8AC3E}">
        <p14:creationId xmlns:p14="http://schemas.microsoft.com/office/powerpoint/2010/main" val="109857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4943-748A-1F7E-EA49-5BA4F38101FB}"/>
              </a:ext>
            </a:extLst>
          </p:cNvPr>
          <p:cNvSpPr>
            <a:spLocks noGrp="1"/>
          </p:cNvSpPr>
          <p:nvPr>
            <p:ph type="title"/>
          </p:nvPr>
        </p:nvSpPr>
        <p:spPr>
          <a:xfrm>
            <a:off x="2079446" y="1170180"/>
            <a:ext cx="4661109" cy="971141"/>
          </a:xfrm>
        </p:spPr>
        <p:txBody>
          <a:bodyPr vert="horz" lIns="51435" tIns="25718" rIns="51435" bIns="25718" rtlCol="0" anchor="ctr">
            <a:normAutofit/>
          </a:bodyPr>
          <a:lstStyle/>
          <a:p>
            <a:r>
              <a:rPr lang="en-US" sz="1800" b="1">
                <a:solidFill>
                  <a:schemeClr val="tx2"/>
                </a:solidFill>
              </a:rPr>
              <a:t>             </a:t>
            </a:r>
            <a:r>
              <a:rPr lang="en-US" sz="2100" b="1">
                <a:solidFill>
                  <a:schemeClr val="tx2"/>
                </a:solidFill>
              </a:rPr>
              <a:t>STAFF COMMUNNICATION</a:t>
            </a:r>
          </a:p>
        </p:txBody>
      </p:sp>
      <p:pic>
        <p:nvPicPr>
          <p:cNvPr id="6" name="Content Placeholder 5">
            <a:extLst>
              <a:ext uri="{FF2B5EF4-FFF2-40B4-BE49-F238E27FC236}">
                <a16:creationId xmlns:a16="http://schemas.microsoft.com/office/drawing/2014/main" id="{09AA630D-AF65-0111-BF7B-42E9ED8E6A4F}"/>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rcRect l="12132" r="14835" b="2"/>
          <a:stretch>
            <a:fillRect/>
          </a:stretch>
        </p:blipFill>
        <p:spPr>
          <a:xfrm>
            <a:off x="4135129" y="2233513"/>
            <a:ext cx="3534527" cy="3160819"/>
          </a:xfrm>
          <a:prstGeom prst="rect">
            <a:avLst/>
          </a:prstGeom>
        </p:spPr>
      </p:pic>
      <p:sp>
        <p:nvSpPr>
          <p:cNvPr id="4" name="Text Placeholder 3">
            <a:extLst>
              <a:ext uri="{FF2B5EF4-FFF2-40B4-BE49-F238E27FC236}">
                <a16:creationId xmlns:a16="http://schemas.microsoft.com/office/drawing/2014/main" id="{99D319D0-DD5F-D569-6472-4A8F0B3D824D}"/>
              </a:ext>
            </a:extLst>
          </p:cNvPr>
          <p:cNvSpPr>
            <a:spLocks noGrp="1"/>
          </p:cNvSpPr>
          <p:nvPr>
            <p:ph sz="half" idx="2"/>
          </p:nvPr>
        </p:nvSpPr>
        <p:spPr>
          <a:xfrm>
            <a:off x="1499782" y="2337844"/>
            <a:ext cx="2068132" cy="4035976"/>
          </a:xfrm>
        </p:spPr>
        <p:txBody>
          <a:bodyPr vert="horz" lIns="51435" tIns="25718" rIns="51435" bIns="25718" rtlCol="0" anchor="t">
            <a:normAutofit/>
          </a:bodyPr>
          <a:lstStyle/>
          <a:p>
            <a:pPr marL="0" indent="0">
              <a:buNone/>
            </a:pPr>
            <a:r>
              <a:rPr lang="en-US" sz="1800" b="1">
                <a:solidFill>
                  <a:schemeClr val="tx2"/>
                </a:solidFill>
              </a:rPr>
              <a:t>WHAT IS OUTLOOK? </a:t>
            </a:r>
            <a:endParaRPr lang="en-US" sz="1800">
              <a:solidFill>
                <a:schemeClr val="tx2"/>
              </a:solidFill>
            </a:endParaRPr>
          </a:p>
          <a:p>
            <a:pPr marL="0" indent="0">
              <a:buNone/>
            </a:pPr>
            <a:r>
              <a:rPr lang="en-US" sz="1800" b="1">
                <a:solidFill>
                  <a:schemeClr val="tx2"/>
                </a:solidFill>
              </a:rPr>
              <a:t>Microsoft Outlook is a communication tool used for: </a:t>
            </a:r>
            <a:endParaRPr lang="en-US" sz="1800">
              <a:solidFill>
                <a:schemeClr val="tx2"/>
              </a:solidFill>
            </a:endParaRPr>
          </a:p>
          <a:p>
            <a:pPr marL="0" indent="0">
              <a:buNone/>
            </a:pPr>
            <a:r>
              <a:rPr lang="en-US" sz="1800" b="1">
                <a:solidFill>
                  <a:schemeClr val="tx2"/>
                </a:solidFill>
              </a:rPr>
              <a:t>Email communication. </a:t>
            </a:r>
            <a:endParaRPr lang="en-US" sz="1800">
              <a:solidFill>
                <a:schemeClr val="tx2"/>
              </a:solidFill>
            </a:endParaRPr>
          </a:p>
          <a:p>
            <a:pPr marL="0" indent="0">
              <a:buNone/>
            </a:pPr>
            <a:r>
              <a:rPr lang="en-US" sz="1800" b="1" err="1">
                <a:solidFill>
                  <a:schemeClr val="tx2"/>
                </a:solidFill>
              </a:rPr>
              <a:t>Organising</a:t>
            </a:r>
            <a:r>
              <a:rPr lang="en-US" sz="1800" b="1">
                <a:solidFill>
                  <a:schemeClr val="tx2"/>
                </a:solidFill>
              </a:rPr>
              <a:t> task. </a:t>
            </a:r>
            <a:endParaRPr lang="en-US" sz="1800">
              <a:solidFill>
                <a:schemeClr val="tx2"/>
              </a:solidFill>
            </a:endParaRPr>
          </a:p>
          <a:p>
            <a:pPr marL="0" indent="0">
              <a:buNone/>
            </a:pPr>
            <a:r>
              <a:rPr lang="en-US" sz="1800" b="1">
                <a:solidFill>
                  <a:schemeClr val="tx2"/>
                </a:solidFill>
              </a:rPr>
              <a:t>Scheduling meetings   </a:t>
            </a:r>
            <a:endParaRPr lang="en-US" sz="1800">
              <a:solidFill>
                <a:schemeClr val="tx2"/>
              </a:solidFill>
            </a:endParaRPr>
          </a:p>
          <a:p>
            <a:pPr marL="0">
              <a:buFont typeface="Arial" pitchFamily="2" charset="2"/>
              <a:buChar char="•"/>
            </a:pPr>
            <a:endParaRPr lang="en-US" sz="1500" b="1">
              <a:solidFill>
                <a:schemeClr val="tx2"/>
              </a:solidFill>
            </a:endParaRPr>
          </a:p>
          <a:p>
            <a:pPr>
              <a:buFont typeface="Arial" pitchFamily="2" charset="2"/>
              <a:buChar char="•"/>
            </a:pPr>
            <a:endParaRPr lang="en-US" b="1">
              <a:solidFill>
                <a:schemeClr val="bg1"/>
              </a:solidFill>
            </a:endParaRPr>
          </a:p>
          <a:p>
            <a:pPr>
              <a:buFont typeface="Arial" pitchFamily="2" charset="2"/>
              <a:buChar char="•"/>
            </a:pPr>
            <a:endParaRPr lang="en-US" b="1">
              <a:solidFill>
                <a:schemeClr val="bg1"/>
              </a:solidFill>
            </a:endParaRPr>
          </a:p>
          <a:p>
            <a:pPr>
              <a:buFont typeface="Arial" pitchFamily="2" charset="2"/>
              <a:buChar char="•"/>
            </a:pPr>
            <a:endParaRPr lang="en-US">
              <a:solidFill>
                <a:schemeClr val="bg1"/>
              </a:solidFill>
            </a:endParaRPr>
          </a:p>
          <a:p>
            <a:pPr marL="257175">
              <a:buFont typeface="Arial" pitchFamily="2" charset="2"/>
              <a:buChar char="•"/>
            </a:pPr>
            <a:endParaRPr lang="en-US" b="1">
              <a:solidFill>
                <a:schemeClr val="bg1"/>
              </a:solidFill>
            </a:endParaRPr>
          </a:p>
          <a:p>
            <a:pPr marL="257175">
              <a:buFont typeface="Arial" pitchFamily="2" charset="2"/>
              <a:buChar char="•"/>
            </a:pPr>
            <a:endParaRPr lang="en-US" b="1">
              <a:solidFill>
                <a:schemeClr val="bg1"/>
              </a:solidFill>
            </a:endParaRPr>
          </a:p>
        </p:txBody>
      </p:sp>
    </p:spTree>
    <p:extLst>
      <p:ext uri="{BB962C8B-B14F-4D97-AF65-F5344CB8AC3E}">
        <p14:creationId xmlns:p14="http://schemas.microsoft.com/office/powerpoint/2010/main" val="390301180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8694E-10A9-4228-5D49-AC7113B3208F}"/>
              </a:ext>
            </a:extLst>
          </p:cNvPr>
          <p:cNvSpPr>
            <a:spLocks noGrp="1"/>
          </p:cNvSpPr>
          <p:nvPr>
            <p:ph type="title"/>
          </p:nvPr>
        </p:nvSpPr>
        <p:spPr>
          <a:xfrm>
            <a:off x="1697177" y="948507"/>
            <a:ext cx="5503545" cy="1185146"/>
          </a:xfrm>
        </p:spPr>
        <p:txBody>
          <a:bodyPr>
            <a:normAutofit/>
          </a:bodyPr>
          <a:lstStyle/>
          <a:p>
            <a:pPr algn="ctr"/>
            <a:r>
              <a:rPr lang="en-US"/>
              <a:t>   RIVERDALE NURSING HOME</a:t>
            </a:r>
          </a:p>
        </p:txBody>
      </p:sp>
      <p:sp>
        <p:nvSpPr>
          <p:cNvPr id="8" name="Content Placeholder 7">
            <a:extLst>
              <a:ext uri="{FF2B5EF4-FFF2-40B4-BE49-F238E27FC236}">
                <a16:creationId xmlns:a16="http://schemas.microsoft.com/office/drawing/2014/main" id="{0B924393-465B-758F-348F-2A722EE9444F}"/>
              </a:ext>
            </a:extLst>
          </p:cNvPr>
          <p:cNvSpPr>
            <a:spLocks noGrp="1"/>
          </p:cNvSpPr>
          <p:nvPr>
            <p:ph idx="1"/>
          </p:nvPr>
        </p:nvSpPr>
        <p:spPr>
          <a:xfrm>
            <a:off x="1142007" y="2827701"/>
            <a:ext cx="3523298" cy="3576797"/>
          </a:xfrm>
        </p:spPr>
        <p:txBody>
          <a:bodyPr vert="horz" lIns="51435" tIns="25718" rIns="51435" bIns="25718" rtlCol="0" anchor="t">
            <a:noAutofit/>
          </a:bodyPr>
          <a:lstStyle/>
          <a:p>
            <a:pPr marL="0" indent="0">
              <a:buNone/>
            </a:pPr>
            <a:r>
              <a:rPr lang="en-US" sz="2100"/>
              <a:t>Riverdale Nursing Home is a residential home for </a:t>
            </a:r>
            <a:r>
              <a:rPr lang="en-US" sz="2100" err="1"/>
              <a:t>ederly</a:t>
            </a:r>
            <a:r>
              <a:rPr lang="en-US" sz="2100"/>
              <a:t> people. The staff at the Riverdale Nursing Home are having problems with staff communications, I found using Outlook email is a reliable tool for staff to communicate with each other.</a:t>
            </a:r>
          </a:p>
        </p:txBody>
      </p:sp>
      <p:pic>
        <p:nvPicPr>
          <p:cNvPr id="4" name="Content Placeholder 3" descr="A nurse helping an old person with a walker&#10;&#10;AI-generated content may be incorrect.">
            <a:extLst>
              <a:ext uri="{FF2B5EF4-FFF2-40B4-BE49-F238E27FC236}">
                <a16:creationId xmlns:a16="http://schemas.microsoft.com/office/drawing/2014/main" id="{B6221717-1E8A-65F5-8561-DFCD71AD2F5E}"/>
              </a:ext>
            </a:extLst>
          </p:cNvPr>
          <p:cNvPicPr>
            <a:picLocks noChangeAspect="1"/>
          </p:cNvPicPr>
          <p:nvPr/>
        </p:nvPicPr>
        <p:blipFill>
          <a:blip r:embed="rId2"/>
          <a:srcRect l="28623" r="15116"/>
          <a:stretch>
            <a:fillRect/>
          </a:stretch>
        </p:blipFill>
        <p:spPr>
          <a:xfrm>
            <a:off x="5428410" y="2257886"/>
            <a:ext cx="3085745" cy="3990577"/>
          </a:xfrm>
          <a:prstGeom prst="rect">
            <a:avLst/>
          </a:prstGeom>
        </p:spPr>
      </p:pic>
    </p:spTree>
    <p:extLst>
      <p:ext uri="{BB962C8B-B14F-4D97-AF65-F5344CB8AC3E}">
        <p14:creationId xmlns:p14="http://schemas.microsoft.com/office/powerpoint/2010/main" val="1701945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028A5-B45A-4281-0660-FAA08C6821D3}"/>
              </a:ext>
            </a:extLst>
          </p:cNvPr>
          <p:cNvSpPr>
            <a:spLocks noGrp="1"/>
          </p:cNvSpPr>
          <p:nvPr>
            <p:ph type="title"/>
          </p:nvPr>
        </p:nvSpPr>
        <p:spPr/>
        <p:txBody>
          <a:bodyPr>
            <a:normAutofit/>
          </a:bodyPr>
          <a:lstStyle/>
          <a:p>
            <a:r>
              <a:rPr lang="en-GB" sz="2025"/>
              <a:t>Email communication</a:t>
            </a:r>
          </a:p>
        </p:txBody>
      </p:sp>
      <p:pic>
        <p:nvPicPr>
          <p:cNvPr id="20" name="Content Placeholder 19" descr="A person smiling at camera&#10;&#10;AI-generated content may be incorrect.">
            <a:extLst>
              <a:ext uri="{FF2B5EF4-FFF2-40B4-BE49-F238E27FC236}">
                <a16:creationId xmlns:a16="http://schemas.microsoft.com/office/drawing/2014/main" id="{1AF77E39-895E-168F-91D6-EF5E89D3E595}"/>
              </a:ext>
            </a:extLst>
          </p:cNvPr>
          <p:cNvPicPr>
            <a:picLocks noGrp="1" noChangeAspect="1"/>
          </p:cNvPicPr>
          <p:nvPr>
            <p:ph idx="1"/>
          </p:nvPr>
        </p:nvPicPr>
        <p:blipFill>
          <a:blip r:embed="rId2"/>
          <a:stretch>
            <a:fillRect/>
          </a:stretch>
        </p:blipFill>
        <p:spPr>
          <a:xfrm>
            <a:off x="1062379" y="2618993"/>
            <a:ext cx="3887731" cy="2722449"/>
          </a:xfrm>
          <a:prstGeom prst="rect">
            <a:avLst/>
          </a:prstGeom>
        </p:spPr>
      </p:pic>
      <p:sp>
        <p:nvSpPr>
          <p:cNvPr id="4" name="Text Placeholder 3">
            <a:extLst>
              <a:ext uri="{FF2B5EF4-FFF2-40B4-BE49-F238E27FC236}">
                <a16:creationId xmlns:a16="http://schemas.microsoft.com/office/drawing/2014/main" id="{C5F5D0A0-F890-37B4-A46F-DDF151158E1E}"/>
              </a:ext>
            </a:extLst>
          </p:cNvPr>
          <p:cNvSpPr>
            <a:spLocks noGrp="1"/>
          </p:cNvSpPr>
          <p:nvPr>
            <p:ph type="body" sz="half" idx="2"/>
          </p:nvPr>
        </p:nvSpPr>
        <p:spPr>
          <a:xfrm>
            <a:off x="5385534" y="2492085"/>
            <a:ext cx="2376782" cy="2975743"/>
          </a:xfrm>
        </p:spPr>
        <p:txBody>
          <a:bodyPr vert="horz" lIns="51435" tIns="25718" rIns="51435" bIns="25718" rtlCol="0" anchor="t">
            <a:noAutofit/>
          </a:bodyPr>
          <a:lstStyle/>
          <a:p>
            <a:r>
              <a:rPr lang="en-GB" sz="1500"/>
              <a:t>With using outlook you can seamlessly switch between emails, instant messaging via </a:t>
            </a:r>
            <a:r>
              <a:rPr lang="en-GB" sz="1500" err="1"/>
              <a:t>microsoft</a:t>
            </a:r>
            <a:r>
              <a:rPr lang="en-GB" sz="1500"/>
              <a:t> teams, and video calls without leaving the </a:t>
            </a:r>
            <a:r>
              <a:rPr lang="en-GB" sz="1500" err="1"/>
              <a:t>appalication</a:t>
            </a:r>
            <a:r>
              <a:rPr lang="en-GB" sz="1500"/>
              <a:t>.</a:t>
            </a:r>
          </a:p>
          <a:p>
            <a:r>
              <a:rPr lang="en-GB" sz="1500"/>
              <a:t>You can also turn emails into actionable to-do lists, to set tasks for colleagues to improve communication in the work place. (</a:t>
            </a:r>
            <a:r>
              <a:rPr lang="en-GB" sz="1500" u="sng"/>
              <a:t>www.lenovo.com</a:t>
            </a:r>
            <a:r>
              <a:rPr lang="en-GB" sz="1500"/>
              <a:t>)</a:t>
            </a:r>
          </a:p>
        </p:txBody>
      </p:sp>
    </p:spTree>
    <p:extLst>
      <p:ext uri="{BB962C8B-B14F-4D97-AF65-F5344CB8AC3E}">
        <p14:creationId xmlns:p14="http://schemas.microsoft.com/office/powerpoint/2010/main" val="1910879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oup of white and black speech bubbles&#10;&#10;AI-generated content may be incorrect.">
            <a:extLst>
              <a:ext uri="{FF2B5EF4-FFF2-40B4-BE49-F238E27FC236}">
                <a16:creationId xmlns:a16="http://schemas.microsoft.com/office/drawing/2014/main" id="{CA71586A-B78C-229F-6C9E-241ADD886F20}"/>
              </a:ext>
            </a:extLst>
          </p:cNvPr>
          <p:cNvPicPr>
            <a:picLocks noGrp="1" noChangeAspect="1"/>
          </p:cNvPicPr>
          <p:nvPr>
            <p:ph sz="half" idx="2"/>
          </p:nvPr>
        </p:nvPicPr>
        <p:blipFill>
          <a:blip r:embed="rId2"/>
          <a:stretch>
            <a:fillRect/>
          </a:stretch>
        </p:blipFill>
        <p:spPr>
          <a:xfrm>
            <a:off x="4853445" y="2768956"/>
            <a:ext cx="3209762" cy="2675334"/>
          </a:xfrm>
          <a:prstGeom prst="rect">
            <a:avLst/>
          </a:prstGeom>
          <a:noFill/>
        </p:spPr>
      </p:pic>
      <p:pic>
        <p:nvPicPr>
          <p:cNvPr id="3" name="Content Placeholder 2" descr="A group of white and black speech bubbles&#10;&#10;AI-generated content may be incorrect.">
            <a:extLst>
              <a:ext uri="{FF2B5EF4-FFF2-40B4-BE49-F238E27FC236}">
                <a16:creationId xmlns:a16="http://schemas.microsoft.com/office/drawing/2014/main" id="{4B6F5528-5FDF-BA27-B782-62C36E910562}"/>
              </a:ext>
            </a:extLst>
          </p:cNvPr>
          <p:cNvPicPr>
            <a:picLocks noGrp="1" noChangeAspect="1"/>
          </p:cNvPicPr>
          <p:nvPr>
            <p:ph sz="quarter" idx="4"/>
          </p:nvPr>
        </p:nvPicPr>
        <p:blipFill>
          <a:blip r:embed="rId2"/>
          <a:stretch>
            <a:fillRect/>
          </a:stretch>
        </p:blipFill>
        <p:spPr>
          <a:xfrm>
            <a:off x="4689657" y="2578963"/>
            <a:ext cx="3533693" cy="2945330"/>
          </a:xfrm>
          <a:prstGeom prst="rect">
            <a:avLst/>
          </a:prstGeom>
        </p:spPr>
      </p:pic>
      <p:graphicFrame>
        <p:nvGraphicFramePr>
          <p:cNvPr id="17" name="Text Placeholder 3">
            <a:extLst>
              <a:ext uri="{FF2B5EF4-FFF2-40B4-BE49-F238E27FC236}">
                <a16:creationId xmlns:a16="http://schemas.microsoft.com/office/drawing/2014/main" id="{88374428-0195-503C-7280-1EE06C5AEEEA}"/>
              </a:ext>
            </a:extLst>
          </p:cNvPr>
          <p:cNvGraphicFramePr/>
          <p:nvPr/>
        </p:nvGraphicFramePr>
        <p:xfrm>
          <a:off x="421337" y="2595173"/>
          <a:ext cx="3566160" cy="3006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9" name="TextBox 118">
            <a:extLst>
              <a:ext uri="{FF2B5EF4-FFF2-40B4-BE49-F238E27FC236}">
                <a16:creationId xmlns:a16="http://schemas.microsoft.com/office/drawing/2014/main" id="{1B8A9E74-A095-E50B-ACF2-B2131606524F}"/>
              </a:ext>
            </a:extLst>
          </p:cNvPr>
          <p:cNvSpPr txBox="1"/>
          <p:nvPr/>
        </p:nvSpPr>
        <p:spPr>
          <a:xfrm>
            <a:off x="1216478" y="1355272"/>
            <a:ext cx="6449786" cy="43858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sz="2400">
                <a:solidFill>
                  <a:schemeClr val="bg1"/>
                </a:solidFill>
              </a:rPr>
              <a:t>ORGANISING TASK</a:t>
            </a:r>
          </a:p>
        </p:txBody>
      </p:sp>
    </p:spTree>
    <p:extLst>
      <p:ext uri="{BB962C8B-B14F-4D97-AF65-F5344CB8AC3E}">
        <p14:creationId xmlns:p14="http://schemas.microsoft.com/office/powerpoint/2010/main" val="215584878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C6C8C-289B-E37F-A7A8-FEBDD2594B5B}"/>
              </a:ext>
            </a:extLst>
          </p:cNvPr>
          <p:cNvSpPr>
            <a:spLocks noGrp="1"/>
          </p:cNvSpPr>
          <p:nvPr>
            <p:ph type="title"/>
          </p:nvPr>
        </p:nvSpPr>
        <p:spPr/>
        <p:txBody>
          <a:bodyPr vert="horz" lIns="51435" tIns="25718" rIns="51435" bIns="25718" rtlCol="0" anchor="ctr">
            <a:normAutofit/>
          </a:bodyPr>
          <a:lstStyle/>
          <a:p>
            <a:r>
              <a:rPr lang="en-US"/>
              <a:t>Scheduling meetings</a:t>
            </a:r>
          </a:p>
        </p:txBody>
      </p:sp>
      <p:pic>
        <p:nvPicPr>
          <p:cNvPr id="5" name="Picture Placeholder 4" descr="A person wearing a blue head scarf pointing at a computer&#10;&#10;AI-generated content may be incorrect.">
            <a:extLst>
              <a:ext uri="{FF2B5EF4-FFF2-40B4-BE49-F238E27FC236}">
                <a16:creationId xmlns:a16="http://schemas.microsoft.com/office/drawing/2014/main" id="{8C7327DF-7549-B5EE-47D1-58402237A731}"/>
              </a:ext>
            </a:extLst>
          </p:cNvPr>
          <p:cNvPicPr>
            <a:picLocks noGrp="1" noChangeAspect="1"/>
          </p:cNvPicPr>
          <p:nvPr>
            <p:ph type="pic" idx="1"/>
          </p:nvPr>
        </p:nvPicPr>
        <p:blipFill>
          <a:blip r:embed="rId2"/>
          <a:srcRect t="1872" b="1872"/>
          <a:stretch/>
        </p:blipFill>
        <p:spPr>
          <a:xfrm>
            <a:off x="374557" y="2713414"/>
            <a:ext cx="4019945" cy="2857340"/>
          </a:xfrm>
          <a:prstGeom prst="rect">
            <a:avLst/>
          </a:prstGeom>
          <a:solidFill>
            <a:srgbClr val="F2F2F2">
              <a:lumMod val="60000"/>
              <a:lumOff val="40000"/>
            </a:srgbClr>
          </a:solidFill>
        </p:spPr>
      </p:pic>
      <p:sp>
        <p:nvSpPr>
          <p:cNvPr id="4" name="Text Placeholder 3">
            <a:extLst>
              <a:ext uri="{FF2B5EF4-FFF2-40B4-BE49-F238E27FC236}">
                <a16:creationId xmlns:a16="http://schemas.microsoft.com/office/drawing/2014/main" id="{AF72515C-7DDD-8455-4162-A88D63EDC607}"/>
              </a:ext>
            </a:extLst>
          </p:cNvPr>
          <p:cNvSpPr>
            <a:spLocks noGrp="1"/>
          </p:cNvSpPr>
          <p:nvPr>
            <p:ph type="body" sz="half" idx="2"/>
          </p:nvPr>
        </p:nvSpPr>
        <p:spPr>
          <a:xfrm>
            <a:off x="5409199" y="2352212"/>
            <a:ext cx="1893937" cy="3137043"/>
          </a:xfrm>
        </p:spPr>
        <p:txBody>
          <a:bodyPr vert="horz" lIns="51435" tIns="25718" rIns="51435" bIns="25718" rtlCol="0" anchor="t">
            <a:noAutofit/>
          </a:bodyPr>
          <a:lstStyle/>
          <a:p>
            <a:pPr>
              <a:lnSpc>
                <a:spcPct val="90000"/>
              </a:lnSpc>
            </a:pPr>
            <a:r>
              <a:rPr lang="en-US" sz="1500"/>
              <a:t>Outlook really helps with Scheduling meetings as it has grate and adaptive features, such as automated time zones that automatically adjusts to participants location.</a:t>
            </a:r>
          </a:p>
          <a:p>
            <a:pPr>
              <a:lnSpc>
                <a:spcPct val="90000"/>
              </a:lnSpc>
            </a:pPr>
            <a:r>
              <a:rPr lang="en-US" sz="1500"/>
              <a:t>also automatically syncs recurring meeting that are daily or weekly  to take that little bit of stress off you by adapting to your schedule.</a:t>
            </a:r>
          </a:p>
          <a:p>
            <a:pPr indent="-102870">
              <a:lnSpc>
                <a:spcPct val="90000"/>
              </a:lnSpc>
              <a:buFont typeface="Wingdings" pitchFamily="2" charset="2"/>
              <a:buChar char=""/>
            </a:pPr>
            <a:endParaRPr lang="en-US"/>
          </a:p>
        </p:txBody>
      </p:sp>
    </p:spTree>
    <p:extLst>
      <p:ext uri="{BB962C8B-B14F-4D97-AF65-F5344CB8AC3E}">
        <p14:creationId xmlns:p14="http://schemas.microsoft.com/office/powerpoint/2010/main" val="3697286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group of laptops flying&#10;&#10;AI-generated content may be incorrect.">
            <a:extLst>
              <a:ext uri="{FF2B5EF4-FFF2-40B4-BE49-F238E27FC236}">
                <a16:creationId xmlns:a16="http://schemas.microsoft.com/office/drawing/2014/main" id="{AB59BE8B-43F9-6FFE-5E3A-B148467BEEBF}"/>
              </a:ext>
            </a:extLst>
          </p:cNvPr>
          <p:cNvPicPr>
            <a:picLocks noGrp="1" noChangeAspect="1"/>
          </p:cNvPicPr>
          <p:nvPr>
            <p:ph type="pic" idx="1"/>
          </p:nvPr>
        </p:nvPicPr>
        <p:blipFill>
          <a:blip r:embed="rId2"/>
          <a:srcRect l="4665" r="4665"/>
          <a:stretch/>
        </p:blipFill>
        <p:spPr>
          <a:xfrm>
            <a:off x="919088" y="2502678"/>
            <a:ext cx="4594860" cy="2948940"/>
          </a:xfrm>
          <a:prstGeom prst="rect">
            <a:avLst/>
          </a:prstGeom>
          <a:solidFill>
            <a:srgbClr val="F2F2F2">
              <a:lumMod val="60000"/>
              <a:lumOff val="40000"/>
            </a:srgbClr>
          </a:solidFill>
        </p:spPr>
      </p:pic>
      <p:sp>
        <p:nvSpPr>
          <p:cNvPr id="4" name="Text Placeholder 3">
            <a:extLst>
              <a:ext uri="{FF2B5EF4-FFF2-40B4-BE49-F238E27FC236}">
                <a16:creationId xmlns:a16="http://schemas.microsoft.com/office/drawing/2014/main" id="{FA7219D5-0184-AE8F-0A05-4B9859B395C5}"/>
              </a:ext>
            </a:extLst>
          </p:cNvPr>
          <p:cNvSpPr>
            <a:spLocks noGrp="1"/>
          </p:cNvSpPr>
          <p:nvPr>
            <p:ph type="body" sz="half" idx="2"/>
          </p:nvPr>
        </p:nvSpPr>
        <p:spPr>
          <a:xfrm>
            <a:off x="6429361" y="2397046"/>
            <a:ext cx="1800225" cy="3044456"/>
          </a:xfrm>
          <a:ln>
            <a:solidFill>
              <a:schemeClr val="tx1"/>
            </a:solidFill>
          </a:ln>
        </p:spPr>
        <p:txBody>
          <a:bodyPr vert="horz" lIns="51435" tIns="25718" rIns="51435" bIns="25718" rtlCol="0" anchor="t">
            <a:normAutofit/>
          </a:bodyPr>
          <a:lstStyle/>
          <a:p>
            <a:r>
              <a:rPr lang="en-GB" sz="1800"/>
              <a:t>Lenovo, 2026</a:t>
            </a:r>
            <a:endParaRPr lang="en-GB" sz="1800" u="sng"/>
          </a:p>
          <a:p>
            <a:r>
              <a:rPr lang="en-GB" sz="1800" u="sng">
                <a:hlinkClick r:id="rId3"/>
              </a:rPr>
              <a:t>www.lenovo.com</a:t>
            </a:r>
            <a:endParaRPr lang="en-GB" sz="1800" u="sng"/>
          </a:p>
          <a:p>
            <a:r>
              <a:rPr lang="en-GB" sz="1800" u="sng"/>
              <a:t>12th June 2026</a:t>
            </a:r>
          </a:p>
          <a:p>
            <a:r>
              <a:rPr lang="en-GB" sz="1800" u="sng"/>
              <a:t>Look Desktop Search</a:t>
            </a:r>
          </a:p>
          <a:p>
            <a:r>
              <a:rPr lang="en-GB" sz="1800">
                <a:hlinkClick r:id="rId4"/>
              </a:rPr>
              <a:t>Https://lookeen.com</a:t>
            </a:r>
            <a:endParaRPr lang="en-GB" sz="1800"/>
          </a:p>
          <a:p>
            <a:r>
              <a:rPr lang="en-GB" sz="1800"/>
              <a:t>12th June 2026</a:t>
            </a:r>
          </a:p>
          <a:p>
            <a:endParaRPr lang="en-GB" u="sng"/>
          </a:p>
        </p:txBody>
      </p:sp>
    </p:spTree>
    <p:extLst>
      <p:ext uri="{BB962C8B-B14F-4D97-AF65-F5344CB8AC3E}">
        <p14:creationId xmlns:p14="http://schemas.microsoft.com/office/powerpoint/2010/main" val="362206691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13</Slides>
  <Notes>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Slice</vt:lpstr>
      <vt:lpstr>.</vt:lpstr>
      <vt:lpstr>Riverdale nursing home</vt:lpstr>
      <vt:lpstr>Accessing your documents and data</vt:lpstr>
      <vt:lpstr>Reducing paper and filing</vt:lpstr>
      <vt:lpstr>Easy access's to policIes and procedures</vt:lpstr>
      <vt:lpstr>PowerPoint Presentation</vt:lpstr>
      <vt:lpstr>STAFF COMMUNICATION</vt:lpstr>
      <vt:lpstr>             STAFF COMMUNNICATION</vt:lpstr>
      <vt:lpstr>   RIVERDALE NURSING HOME</vt:lpstr>
      <vt:lpstr>Email communication</vt:lpstr>
      <vt:lpstr>PowerPoint Presentation</vt:lpstr>
      <vt:lpstr>Scheduling meetings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title>
  <dc:creator/>
  <cp:lastModifiedBy>Martina Dunne (2542987)</cp:lastModifiedBy>
  <cp:revision>2</cp:revision>
  <dcterms:created xsi:type="dcterms:W3CDTF">2026-05-29T09:25:32Z</dcterms:created>
  <dcterms:modified xsi:type="dcterms:W3CDTF">2026-06-14T10:10:38Z</dcterms:modified>
</cp:coreProperties>
</file>