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7" r:id="rId6"/>
    <p:sldId id="268" r:id="rId7"/>
    <p:sldId id="270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60" autoAdjust="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4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8E1DCE-FB14-460A-B7FC-4E36969C9FC8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035DBF-FEBA-4979-B590-067FA804A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107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035DBF-FEBA-4979-B590-067FA804A5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867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511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099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611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097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77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934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22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061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496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243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838109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494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83693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6746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3590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701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648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jpe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5.jpe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83264" y="1639148"/>
            <a:ext cx="6177472" cy="1960702"/>
          </a:xfrm>
        </p:spPr>
        <p:txBody>
          <a:bodyPr>
            <a:noAutofit/>
          </a:bodyPr>
          <a:lstStyle/>
          <a:p>
            <a:r>
              <a:rPr lang="en-GB" sz="2800" dirty="0"/>
              <a:t>Can Behaviourism adequately explain the relationship between the body and the mind?</a:t>
            </a:r>
            <a:br>
              <a:rPr lang="en-GB" sz="2800" dirty="0"/>
            </a:br>
            <a:endParaRPr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3264" y="3266441"/>
            <a:ext cx="2080944" cy="517358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>
                <a:solidFill>
                  <a:srgbClr val="C00000"/>
                </a:solidFill>
              </a:rPr>
              <a:t>By Nora Hardy (214577)</a:t>
            </a:r>
            <a:endParaRPr dirty="0">
              <a:solidFill>
                <a:srgbClr val="C00000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DEF25D5-2BC2-1A15-B553-6F1A4FD78E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31250" t="-108203" r="-231250" b="-108203"/>
          <a:stretch>
            <a:fillRect/>
          </a:stretch>
        </p:blipFill>
        <p:spPr>
          <a:xfrm>
            <a:off x="6607628" y="4575914"/>
            <a:ext cx="2286000" cy="12858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747"/>
    </mc:Choice>
    <mc:Fallback xmlns="">
      <p:transition spd="slow" advTm="187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0982" y="1415142"/>
            <a:ext cx="7434260" cy="4283014"/>
          </a:xfrm>
        </p:spPr>
        <p:txBody>
          <a:bodyPr>
            <a:normAutofit/>
          </a:bodyPr>
          <a:lstStyle/>
          <a:p>
            <a:r>
              <a:rPr dirty="0" err="1"/>
              <a:t>Behaviourism</a:t>
            </a:r>
            <a:r>
              <a:rPr dirty="0"/>
              <a:t> focuses on observable </a:t>
            </a:r>
            <a:r>
              <a:rPr dirty="0" err="1"/>
              <a:t>behavio</a:t>
            </a:r>
            <a:r>
              <a:rPr lang="en-GB" dirty="0"/>
              <a:t>u</a:t>
            </a:r>
            <a:r>
              <a:rPr dirty="0"/>
              <a:t>r, often neglecting internal mental states.</a:t>
            </a:r>
            <a:endParaRPr lang="en-GB" dirty="0"/>
          </a:p>
          <a:p>
            <a:r>
              <a:rPr lang="en-GB" dirty="0"/>
              <a:t> “Behaviourism” = A teaching of behavioural science </a:t>
            </a:r>
          </a:p>
          <a:p>
            <a:r>
              <a:rPr lang="en-GB" dirty="0"/>
              <a:t>A combination of psychology, philosophy.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u="sng" dirty="0">
                <a:solidFill>
                  <a:srgbClr val="C00000"/>
                </a:solidFill>
              </a:rPr>
              <a:t>Main focuses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Mental states are observable through behaviours.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Avoid the interference of internal thoughts and/or states of consciousness.</a:t>
            </a:r>
          </a:p>
          <a:p>
            <a:pPr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There is no such thing as an “inner” mental world separate from our physical actions.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4B84CEC-6696-5A12-0173-1DEA0521C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0982" y="579562"/>
            <a:ext cx="6589712" cy="608034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What is Behaviourism?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798D04B-92AB-1DFA-7F5F-A1C80C9AC8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386"/>
    </mc:Choice>
    <mc:Fallback xmlns="">
      <p:transition spd="slow" advTm="63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1544" y="624109"/>
            <a:ext cx="5925170" cy="1008747"/>
          </a:xfrm>
        </p:spPr>
        <p:txBody>
          <a:bodyPr>
            <a:normAutofit/>
          </a:bodyPr>
          <a:lstStyle/>
          <a:p>
            <a:r>
              <a:rPr lang="en-GB" b="1" u="sng" dirty="0"/>
              <a:t>Theories of behaviourism</a:t>
            </a:r>
            <a:endParaRPr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2274" y="1372974"/>
            <a:ext cx="4357381" cy="47005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u="sng" dirty="0">
                <a:solidFill>
                  <a:srgbClr val="C00000"/>
                </a:solidFill>
              </a:rPr>
              <a:t>Classical Conditioning - Ivan Pavlov – Dog Experiment</a:t>
            </a:r>
          </a:p>
          <a:p>
            <a:r>
              <a:rPr lang="en-GB" sz="1600" dirty="0"/>
              <a:t>He studied the digestive system of dogs. </a:t>
            </a:r>
          </a:p>
          <a:p>
            <a:r>
              <a:rPr lang="en-GB" sz="1600" dirty="0"/>
              <a:t> Found they would salivate at the sight or expectation of food.</a:t>
            </a:r>
          </a:p>
          <a:p>
            <a:r>
              <a:rPr lang="en-GB" sz="1600" dirty="0"/>
              <a:t>To test this, he paired food = an unconditioned stimulus </a:t>
            </a:r>
            <a:r>
              <a:rPr lang="en-GB" sz="1600" dirty="0">
                <a:solidFill>
                  <a:srgbClr val="C00000"/>
                </a:solidFill>
              </a:rPr>
              <a:t>(US) </a:t>
            </a:r>
            <a:r>
              <a:rPr lang="en-GB" sz="1600" dirty="0"/>
              <a:t>+ the sound of a bell = a neutral stimulus </a:t>
            </a:r>
            <a:r>
              <a:rPr lang="en-GB" sz="1600" dirty="0">
                <a:solidFill>
                  <a:srgbClr val="C00000"/>
                </a:solidFill>
              </a:rPr>
              <a:t>(NS)</a:t>
            </a:r>
          </a:p>
          <a:p>
            <a:r>
              <a:rPr lang="en-GB" sz="1600" dirty="0"/>
              <a:t>As the experiment continued, the dog began to associate the sounding of the bell with the expectation of food.</a:t>
            </a:r>
          </a:p>
          <a:p>
            <a:r>
              <a:rPr lang="en-GB" sz="1600" dirty="0"/>
              <a:t>Eventually, the sound of the bell would cause the dog to salivate without the involvement or presence of food.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>
              <a:solidFill>
                <a:srgbClr val="C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6D13E7-4C5E-C22C-3074-344FCD309B6E}"/>
              </a:ext>
            </a:extLst>
          </p:cNvPr>
          <p:cNvSpPr txBox="1"/>
          <p:nvPr/>
        </p:nvSpPr>
        <p:spPr>
          <a:xfrm>
            <a:off x="5971191" y="1821873"/>
            <a:ext cx="255243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>
              <a:solidFill>
                <a:srgbClr val="C00000"/>
              </a:solidFill>
            </a:endParaRPr>
          </a:p>
          <a:p>
            <a:endParaRPr lang="en-GB" sz="1600" dirty="0">
              <a:solidFill>
                <a:srgbClr val="C00000"/>
              </a:solidFill>
            </a:endParaRPr>
          </a:p>
          <a:p>
            <a:endParaRPr lang="en-GB" sz="1600" dirty="0">
              <a:solidFill>
                <a:srgbClr val="C00000"/>
              </a:solidFill>
            </a:endParaRPr>
          </a:p>
          <a:p>
            <a:endParaRPr lang="en-GB" sz="1600" dirty="0">
              <a:solidFill>
                <a:srgbClr val="C00000"/>
              </a:solidFill>
            </a:endParaRPr>
          </a:p>
          <a:p>
            <a:endParaRPr lang="en-GB" sz="1600" dirty="0">
              <a:solidFill>
                <a:srgbClr val="C00000"/>
              </a:solidFill>
            </a:endParaRPr>
          </a:p>
          <a:p>
            <a:endParaRPr lang="en-GB" sz="1600" dirty="0">
              <a:solidFill>
                <a:srgbClr val="C00000"/>
              </a:solidFill>
            </a:endParaRPr>
          </a:p>
          <a:p>
            <a:endParaRPr lang="en-GB" sz="1600" dirty="0">
              <a:solidFill>
                <a:srgbClr val="C00000"/>
              </a:solidFill>
            </a:endParaRPr>
          </a:p>
          <a:p>
            <a:endParaRPr lang="en-GB" sz="1600" dirty="0">
              <a:solidFill>
                <a:srgbClr val="C00000"/>
              </a:solidFill>
            </a:endParaRPr>
          </a:p>
          <a:p>
            <a:r>
              <a:rPr lang="en-GB" sz="1600" dirty="0">
                <a:solidFill>
                  <a:srgbClr val="C00000"/>
                </a:solidFill>
              </a:rPr>
              <a:t>* This shows that animals and humans can learn to associate stimuli, use that information to develop their conditioned behaviour and apply it through actions.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F2DE4EE-932F-FED5-5AA3-080D490484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  <p:pic>
        <p:nvPicPr>
          <p:cNvPr id="5" name="Picture 4" descr="Classic Conditioning Pavlov S Dog Experiment Vector Illustration ...">
            <a:extLst>
              <a:ext uri="{FF2B5EF4-FFF2-40B4-BE49-F238E27FC236}">
                <a16:creationId xmlns:a16="http://schemas.microsoft.com/office/drawing/2014/main" id="{5ADBA1B8-B15F-6E3A-01C0-34B68C4A61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696" y="1245155"/>
            <a:ext cx="2500936" cy="25009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307"/>
    </mc:Choice>
    <mc:Fallback xmlns="">
      <p:transition spd="slow" advTm="1043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9773" y="624110"/>
            <a:ext cx="6589199" cy="1280890"/>
          </a:xfrm>
        </p:spPr>
        <p:txBody>
          <a:bodyPr/>
          <a:lstStyle/>
          <a:p>
            <a:r>
              <a:rPr lang="en-GB" b="1" u="sng" dirty="0"/>
              <a:t>Theories of behaviourism</a:t>
            </a:r>
            <a:endParaRPr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9773" y="1549667"/>
            <a:ext cx="4169132" cy="4263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rgbClr val="C00000"/>
                </a:solidFill>
              </a:rPr>
              <a:t>Operant Conditioning - B.F. Skinner</a:t>
            </a:r>
          </a:p>
          <a:p>
            <a:r>
              <a:rPr lang="en-GB" dirty="0"/>
              <a:t>Skinner focused on observable behaviour, environmental stimuli + consequences.</a:t>
            </a:r>
          </a:p>
          <a:p>
            <a:r>
              <a:rPr lang="en-GB" dirty="0"/>
              <a:t>His example of operant conditioning involves positive reinforcement and negative punishment.</a:t>
            </a:r>
          </a:p>
          <a:p>
            <a:r>
              <a:rPr lang="en-GB" dirty="0"/>
              <a:t>For example, rewarding a child for good behaviour such as completing homework  </a:t>
            </a:r>
            <a:r>
              <a:rPr lang="en-GB" dirty="0">
                <a:solidFill>
                  <a:srgbClr val="C00000"/>
                </a:solidFill>
              </a:rPr>
              <a:t>(positive reinforcement) </a:t>
            </a:r>
            <a:r>
              <a:rPr lang="en-GB" dirty="0"/>
              <a:t>+ grounding a child for misbehaving such as swearing </a:t>
            </a:r>
            <a:r>
              <a:rPr lang="en-GB" dirty="0">
                <a:solidFill>
                  <a:srgbClr val="C00000"/>
                </a:solidFill>
              </a:rPr>
              <a:t>(negative punishment)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B631F0-7082-8C87-01F6-28581FFCA4C3}"/>
              </a:ext>
            </a:extLst>
          </p:cNvPr>
          <p:cNvSpPr txBox="1"/>
          <p:nvPr/>
        </p:nvSpPr>
        <p:spPr>
          <a:xfrm>
            <a:off x="6520618" y="2953115"/>
            <a:ext cx="247105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C00000"/>
                </a:solidFill>
              </a:rPr>
              <a:t> </a:t>
            </a:r>
          </a:p>
          <a:p>
            <a:endParaRPr lang="en-GB" sz="1600" dirty="0">
              <a:solidFill>
                <a:srgbClr val="C00000"/>
              </a:solidFill>
            </a:endParaRPr>
          </a:p>
          <a:p>
            <a:r>
              <a:rPr lang="en-GB" sz="1600" dirty="0">
                <a:solidFill>
                  <a:srgbClr val="C00000"/>
                </a:solidFill>
              </a:rPr>
              <a:t>* This shows that behaviour is shaped and maintained by environmental factors and that inner thoughts and feelings are irrelevant to proving results.</a:t>
            </a:r>
            <a:endParaRPr lang="en-GB" sz="1600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193546A-BA73-B03C-D5A6-C6539E4717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  <p:pic>
        <p:nvPicPr>
          <p:cNvPr id="4" name="Picture 3" descr="Operant Conditioning: What It Is, How It Works, and Examples">
            <a:extLst>
              <a:ext uri="{FF2B5EF4-FFF2-40B4-BE49-F238E27FC236}">
                <a16:creationId xmlns:a16="http://schemas.microsoft.com/office/drawing/2014/main" id="{CB5FFA8D-3068-BBD2-2BD9-913A0E5519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915" y="1549667"/>
            <a:ext cx="2341957" cy="15609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813"/>
    </mc:Choice>
    <mc:Fallback xmlns="">
      <p:transition spd="slow" advTm="878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A90DF-6A28-7FCE-8D56-1F0D310EA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400" y="317553"/>
            <a:ext cx="6589199" cy="860343"/>
          </a:xfrm>
        </p:spPr>
        <p:txBody>
          <a:bodyPr>
            <a:normAutofit/>
          </a:bodyPr>
          <a:lstStyle/>
          <a:p>
            <a:r>
              <a:rPr lang="en-GB" b="1" u="sng" dirty="0"/>
              <a:t>Theories of Behaviourism</a:t>
            </a:r>
            <a:endParaRPr lang="en-GB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36762C1-4739-AA36-0E29-504AB8A21C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6797548"/>
              </p:ext>
            </p:extLst>
          </p:nvPr>
        </p:nvGraphicFramePr>
        <p:xfrm>
          <a:off x="1241659" y="941753"/>
          <a:ext cx="7603958" cy="54134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6703">
                  <a:extLst>
                    <a:ext uri="{9D8B030D-6E8A-4147-A177-3AD203B41FA5}">
                      <a16:colId xmlns:a16="http://schemas.microsoft.com/office/drawing/2014/main" val="6604583"/>
                    </a:ext>
                  </a:extLst>
                </a:gridCol>
                <a:gridCol w="1590383">
                  <a:extLst>
                    <a:ext uri="{9D8B030D-6E8A-4147-A177-3AD203B41FA5}">
                      <a16:colId xmlns:a16="http://schemas.microsoft.com/office/drawing/2014/main" val="3447616025"/>
                    </a:ext>
                  </a:extLst>
                </a:gridCol>
                <a:gridCol w="1674796">
                  <a:extLst>
                    <a:ext uri="{9D8B030D-6E8A-4147-A177-3AD203B41FA5}">
                      <a16:colId xmlns:a16="http://schemas.microsoft.com/office/drawing/2014/main" val="1500544323"/>
                    </a:ext>
                  </a:extLst>
                </a:gridCol>
                <a:gridCol w="2772076">
                  <a:extLst>
                    <a:ext uri="{9D8B030D-6E8A-4147-A177-3AD203B41FA5}">
                      <a16:colId xmlns:a16="http://schemas.microsoft.com/office/drawing/2014/main" val="2011422294"/>
                    </a:ext>
                  </a:extLst>
                </a:gridCol>
              </a:tblGrid>
              <a:tr h="512576">
                <a:tc>
                  <a:txBody>
                    <a:bodyPr/>
                    <a:lstStyle/>
                    <a:p>
                      <a:r>
                        <a:rPr lang="en-GB" sz="1700" dirty="0"/>
                        <a:t>Theory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Main focuses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Strengths/weaknesses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8386970"/>
                  </a:ext>
                </a:extLst>
              </a:tr>
              <a:tr h="2127189">
                <a:tc>
                  <a:txBody>
                    <a:bodyPr/>
                    <a:lstStyle/>
                    <a:p>
                      <a:r>
                        <a:rPr lang="en-GB" sz="1600" b="1" dirty="0"/>
                        <a:t>Classical Conditioning (Ivan Pavlov)</a:t>
                      </a:r>
                    </a:p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Learning through responses to stimuli.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Pavlov’s Dog experiment (The bell + the food)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Simplicity in explaining the process, can be replicated (reliable and consistent results)/ </a:t>
                      </a:r>
                      <a:r>
                        <a:rPr lang="en-GB" sz="1600" dirty="0">
                          <a:solidFill>
                            <a:srgbClr val="C00000"/>
                          </a:solidFill>
                        </a:rPr>
                        <a:t>May be overly simple ( leaves no room for identifying improvement or  challenging skills.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0632909"/>
                  </a:ext>
                </a:extLst>
              </a:tr>
              <a:tr h="2742280">
                <a:tc>
                  <a:txBody>
                    <a:bodyPr/>
                    <a:lstStyle/>
                    <a:p>
                      <a:r>
                        <a:rPr lang="en-GB" sz="1600" b="1" dirty="0"/>
                        <a:t>Operant Conditioning (B.F. Skinner)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Behaviour is moulded through reinforcement or punishment.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Skinner’s box + reinforcement schedules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Can be replicated and is  proven to explain the relationship between learnt behaviours and automatic responses./ </a:t>
                      </a:r>
                      <a:r>
                        <a:rPr lang="en-GB" sz="1600" dirty="0">
                          <a:solidFill>
                            <a:srgbClr val="C00000"/>
                          </a:solidFill>
                        </a:rPr>
                        <a:t>Ethical concerns can arise with reinforcement and punishment as a tool to suit or cultivate one’s desired behaviours/ action.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8695164"/>
                  </a:ext>
                </a:extLst>
              </a:tr>
            </a:tbl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231025F-F2C4-F92A-4022-D0361A376C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281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182"/>
    </mc:Choice>
    <mc:Fallback xmlns="">
      <p:transition spd="slow" advTm="1211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7E8C6-B895-A150-9F85-08E122E9D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724" y="545836"/>
            <a:ext cx="5859153" cy="723427"/>
          </a:xfrm>
        </p:spPr>
        <p:txBody>
          <a:bodyPr/>
          <a:lstStyle/>
          <a:p>
            <a:r>
              <a:rPr lang="en-GB" b="1" u="sng" dirty="0"/>
              <a:t>The Mind-Body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DC41E-2143-EDB4-20BB-DC9D23214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898" y="1347537"/>
            <a:ext cx="4930022" cy="5226518"/>
          </a:xfrm>
        </p:spPr>
        <p:txBody>
          <a:bodyPr>
            <a:noAutofit/>
          </a:bodyPr>
          <a:lstStyle/>
          <a:p>
            <a:endParaRPr lang="en-GB" sz="1600" dirty="0"/>
          </a:p>
          <a:p>
            <a:r>
              <a:rPr lang="en-GB" sz="1600" dirty="0"/>
              <a:t> </a:t>
            </a:r>
            <a:r>
              <a:rPr lang="en-GB" sz="1600" b="1" u="sng" dirty="0">
                <a:solidFill>
                  <a:srgbClr val="C00000"/>
                </a:solidFill>
              </a:rPr>
              <a:t>Rene Descartes- Mind and body Dualism</a:t>
            </a:r>
          </a:p>
          <a:p>
            <a:r>
              <a:rPr lang="en-GB" sz="1600" dirty="0"/>
              <a:t>Dualism: The Mind and body are two separate entities.</a:t>
            </a:r>
          </a:p>
          <a:p>
            <a:pPr marL="0" indent="0">
              <a:buNone/>
            </a:pPr>
            <a:r>
              <a:rPr lang="en-GB" sz="1600" dirty="0"/>
              <a:t>1. Mental states/mind (thoughts, emotions, and consciousness) = non- physical </a:t>
            </a:r>
          </a:p>
          <a:p>
            <a:pPr marL="0" indent="0">
              <a:buNone/>
            </a:pPr>
            <a:r>
              <a:rPr lang="en-GB" sz="1600" dirty="0"/>
              <a:t>2. The body and brain = physical.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Rene Descartes – “I think, therefore I am” – the idea that even if everything he believed as a result of deception or false, leading him to doubt, the fact that he was thinking of this proved his existence. </a:t>
            </a:r>
          </a:p>
          <a:p>
            <a:r>
              <a:rPr lang="en-GB" sz="1600" dirty="0"/>
              <a:t>Although we can understand this theory, how these two separate entities interact (interactionism) is still a problem which remains.</a:t>
            </a:r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FCBC50D-67FB-AB05-22C5-167609C405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  <p:pic>
        <p:nvPicPr>
          <p:cNvPr id="5" name="Picture 4" descr="Rene Descartes: Mind-Body Dualism | PDF | René Descartes | Mind">
            <a:extLst>
              <a:ext uri="{FF2B5EF4-FFF2-40B4-BE49-F238E27FC236}">
                <a16:creationId xmlns:a16="http://schemas.microsoft.com/office/drawing/2014/main" id="{4693AFF2-5068-FB3B-3230-711DA076C0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069" y="1745292"/>
            <a:ext cx="2351934" cy="31364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0781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565"/>
    </mc:Choice>
    <mc:Fallback xmlns="">
      <p:transition spd="slow" advTm="117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7ABFA-494E-CD7A-2BB6-337585106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Gilbert Ryle – Logical Behaviourism.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DAA7D-F216-A959-7B4F-2EDDB2E4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0402" y="2133600"/>
            <a:ext cx="4939649" cy="3593432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chemeClr val="tx1"/>
                </a:solidFill>
              </a:rPr>
              <a:t>Gilbert Ryle believed that mental states were just descriptions of behaviour.</a:t>
            </a:r>
          </a:p>
          <a:p>
            <a:r>
              <a:rPr lang="en-GB" sz="1600" dirty="0">
                <a:solidFill>
                  <a:schemeClr val="tx1"/>
                </a:solidFill>
              </a:rPr>
              <a:t>For example, placing your hand on a hot stove would cause you to clutch your hand in pain and to say “ouch!”</a:t>
            </a:r>
          </a:p>
          <a:p>
            <a:r>
              <a:rPr lang="en-GB" sz="1600" dirty="0">
                <a:solidFill>
                  <a:schemeClr val="tx1"/>
                </a:solidFill>
              </a:rPr>
              <a:t>In Gilbert Ryle’s 1949 book entitled “The Concept of the Mind” he coined the term ‘The Ghost in the machine.’</a:t>
            </a:r>
          </a:p>
          <a:p>
            <a:r>
              <a:rPr lang="en-GB" sz="1600" dirty="0">
                <a:solidFill>
                  <a:schemeClr val="tx1"/>
                </a:solidFill>
              </a:rPr>
              <a:t>He rejected Cartesian Dualism and instead stated that the Ghost = </a:t>
            </a:r>
            <a:r>
              <a:rPr lang="en-GB" sz="1600" b="1" dirty="0">
                <a:solidFill>
                  <a:srgbClr val="C00000"/>
                </a:solidFill>
              </a:rPr>
              <a:t>the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b="1" dirty="0">
                <a:solidFill>
                  <a:srgbClr val="C00000"/>
                </a:solidFill>
              </a:rPr>
              <a:t>mind</a:t>
            </a:r>
            <a:r>
              <a:rPr lang="en-GB" sz="1600" dirty="0">
                <a:solidFill>
                  <a:schemeClr val="tx1"/>
                </a:solidFill>
              </a:rPr>
              <a:t> gave life to the machine = </a:t>
            </a:r>
            <a:r>
              <a:rPr lang="en-GB" sz="1600" b="1" dirty="0">
                <a:solidFill>
                  <a:srgbClr val="C00000"/>
                </a:solidFill>
              </a:rPr>
              <a:t>the body.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b="1" u="sng" dirty="0">
              <a:solidFill>
                <a:srgbClr val="C00000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DD110C4-8213-1DC8-B297-2F415D45D2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  <p:pic>
        <p:nvPicPr>
          <p:cNvPr id="5" name="Picture 4" descr="The Concept of Mind by Ryle, Gilbert: Very Good Hardcover (1949) First ...">
            <a:extLst>
              <a:ext uri="{FF2B5EF4-FFF2-40B4-BE49-F238E27FC236}">
                <a16:creationId xmlns:a16="http://schemas.microsoft.com/office/drawing/2014/main" id="{C07C379D-BE25-D6F3-DA53-B08AF56646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284" y="1905000"/>
            <a:ext cx="2036627" cy="271616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11896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392"/>
    </mc:Choice>
    <mc:Fallback xmlns="">
      <p:transition spd="slow" advTm="114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4201" y="355368"/>
            <a:ext cx="4501319" cy="723427"/>
          </a:xfrm>
        </p:spPr>
        <p:txBody>
          <a:bodyPr/>
          <a:lstStyle/>
          <a:p>
            <a:r>
              <a:rPr lang="en-GB" b="1" u="sng" dirty="0"/>
              <a:t>Chomsky’s critique </a:t>
            </a:r>
            <a:endParaRPr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6024" y="1261347"/>
            <a:ext cx="3890493" cy="4879571"/>
          </a:xfrm>
        </p:spPr>
        <p:txBody>
          <a:bodyPr>
            <a:normAutofit/>
          </a:bodyPr>
          <a:lstStyle/>
          <a:p>
            <a:r>
              <a:rPr lang="en-GB" sz="1600" dirty="0"/>
              <a:t>One of the major critiques of behaviourism comes from linguist Noam Chomsky. </a:t>
            </a:r>
          </a:p>
          <a:p>
            <a:r>
              <a:rPr lang="en-GB" sz="1600" dirty="0"/>
              <a:t>For Chomsky, the problem arises with language acquisition.</a:t>
            </a:r>
          </a:p>
          <a:p>
            <a:r>
              <a:rPr lang="en-GB" sz="1600" dirty="0"/>
              <a:t>Whilst behaviourists state that behaviours are learnt through stimuli and reinforcement </a:t>
            </a:r>
            <a:r>
              <a:rPr lang="en-GB" sz="1600" b="1" dirty="0">
                <a:solidFill>
                  <a:srgbClr val="C00000"/>
                </a:solidFill>
              </a:rPr>
              <a:t>( such as children hearing adults speak and mimicking them.)</a:t>
            </a:r>
          </a:p>
          <a:p>
            <a:r>
              <a:rPr lang="en-GB" sz="1600" dirty="0"/>
              <a:t> Chomsky strongly argues that children actually form new sentences that they have never heard before nor do they know the meaning of.</a:t>
            </a:r>
          </a:p>
          <a:p>
            <a:r>
              <a:rPr lang="en-GB" sz="1600" dirty="0"/>
              <a:t>This is something that behaviourists cannot explain</a:t>
            </a:r>
          </a:p>
          <a:p>
            <a:pPr marL="0" indent="0">
              <a:buNone/>
            </a:pPr>
            <a:endParaRPr sz="16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5DD5739-4324-C382-FC5F-59E9CEFD21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100"/>
    </mc:Choice>
    <mc:Fallback xmlns="">
      <p:transition spd="slow" advTm="138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6230" y="613225"/>
            <a:ext cx="2888056" cy="780148"/>
          </a:xfrm>
        </p:spPr>
        <p:txBody>
          <a:bodyPr/>
          <a:lstStyle/>
          <a:p>
            <a:r>
              <a:rPr b="1" u="sng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5915" y="1513114"/>
            <a:ext cx="7478485" cy="3940628"/>
          </a:xfrm>
        </p:spPr>
        <p:txBody>
          <a:bodyPr>
            <a:normAutofit lnSpcReduction="10000"/>
          </a:bodyPr>
          <a:lstStyle/>
          <a:p>
            <a:endParaRPr lang="en-GB" sz="1600" dirty="0"/>
          </a:p>
          <a:p>
            <a:r>
              <a:rPr lang="en-GB" sz="1600" dirty="0"/>
              <a:t>In conclusion, behaviourism highlights a number of perspectives and experiments towards observable behaviour.</a:t>
            </a:r>
          </a:p>
          <a:p>
            <a:r>
              <a:rPr lang="en-GB" sz="1600" dirty="0"/>
              <a:t> However, it heavily avoids any acknowledgement of mental states and although Descartes’ dualism recognises the mind as a whole substance and Gilbert Ryle’s “Ghost in the machine” offers an insight into the relationship between the mind and body.</a:t>
            </a:r>
          </a:p>
          <a:p>
            <a:r>
              <a:rPr lang="en-GB" sz="1600" dirty="0"/>
              <a:t> I feel that behaviourism fails to consider factors such as subjective experiences in the mind or that two people could display the same pattern of behaviour whilst feeling differently. (Qualia)</a:t>
            </a:r>
          </a:p>
          <a:p>
            <a:r>
              <a:rPr lang="en-GB" sz="1600" dirty="0"/>
              <a:t> Therefore, </a:t>
            </a:r>
            <a:r>
              <a:rPr sz="1600" dirty="0"/>
              <a:t> </a:t>
            </a:r>
            <a:r>
              <a:rPr lang="en-GB" sz="1600" dirty="0"/>
              <a:t>behaviourism is insufficient in adequately explaining the relationship between the mind and body and perhaps to adequately explain, a combination of multiple perspectives is required. </a:t>
            </a:r>
          </a:p>
          <a:p>
            <a:pPr marL="0" indent="0">
              <a:buNone/>
            </a:pPr>
            <a:r>
              <a:rPr lang="en-GB" sz="1600" dirty="0"/>
              <a:t>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750A0C2-862E-ECD1-B925-EB9E011603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572"/>
    </mc:Choice>
    <mc:Fallback xmlns="">
      <p:transition spd="slow" advTm="184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162" y="14510"/>
            <a:ext cx="3275728" cy="791735"/>
          </a:xfrm>
        </p:spPr>
        <p:txBody>
          <a:bodyPr/>
          <a:lstStyle/>
          <a:p>
            <a:r>
              <a:rPr b="1" u="sng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0410" y="878205"/>
            <a:ext cx="7890550" cy="5765482"/>
          </a:xfrm>
        </p:spPr>
        <p:txBody>
          <a:bodyPr>
            <a:normAutofit/>
          </a:bodyPr>
          <a:lstStyle/>
          <a:p>
            <a:r>
              <a:rPr lang="en-GB" sz="1600" b="1" u="sng" dirty="0">
                <a:solidFill>
                  <a:srgbClr val="C00000"/>
                </a:solidFill>
              </a:rPr>
              <a:t>Text</a:t>
            </a:r>
            <a:r>
              <a:rPr lang="en-GB" sz="1600" dirty="0"/>
              <a:t> </a:t>
            </a:r>
          </a:p>
          <a:p>
            <a:r>
              <a:rPr sz="1600" dirty="0"/>
              <a:t>Pavlov, I. P. (1927). *Conditioned Reflexes*. Oxford University Press.</a:t>
            </a:r>
          </a:p>
          <a:p>
            <a:r>
              <a:rPr sz="1600" dirty="0"/>
              <a:t>Skinner, B. F. (1938). *The Behavior of Organisms*. Appleton-Century-Crofts.</a:t>
            </a:r>
          </a:p>
          <a:p>
            <a:r>
              <a:rPr sz="1600" dirty="0"/>
              <a:t>Descartes, R. (1641/1996). *Meditations on First Philosophy*. Cambridge University Press</a:t>
            </a:r>
            <a:endParaRPr lang="en-GB" sz="1600" dirty="0"/>
          </a:p>
          <a:p>
            <a:r>
              <a:rPr lang="en-GB" sz="1600" b="1" u="sng" dirty="0">
                <a:solidFill>
                  <a:srgbClr val="C00000"/>
                </a:solidFill>
              </a:rPr>
              <a:t>Images</a:t>
            </a:r>
          </a:p>
          <a:p>
            <a:r>
              <a:rPr lang="en-US" sz="1600" kern="1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AbeBooks</a:t>
            </a:r>
            <a:r>
              <a:rPr lang="en-US" sz="16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(2022). </a:t>
            </a:r>
            <a:r>
              <a:rPr lang="en-US" sz="1600" i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Concept of Mind by Ryle, Gilbert: Very Good Hardcover (1949) First Edition</a:t>
            </a:r>
            <a:endParaRPr lang="en-GB" sz="1600" dirty="0"/>
          </a:p>
          <a:p>
            <a:r>
              <a:rPr lang="en-US" sz="16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Cherry, K. (2024). </a:t>
            </a:r>
            <a:r>
              <a:rPr lang="en-US" sz="1600" i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What Is Operant Conditioning?</a:t>
            </a:r>
            <a:r>
              <a:rPr lang="en-US" sz="16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[online] </a:t>
            </a:r>
            <a:r>
              <a:rPr lang="en-US" sz="1600" kern="1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Verywell</a:t>
            </a:r>
            <a:r>
              <a:rPr lang="en-US" sz="16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Mind.</a:t>
            </a:r>
            <a:endParaRPr lang="en-GB" sz="1600" dirty="0"/>
          </a:p>
          <a:p>
            <a:r>
              <a:rPr lang="en-US" sz="16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Dreamstime.com. (2025). Ramos, L.A. </a:t>
            </a:r>
          </a:p>
          <a:p>
            <a:r>
              <a:rPr lang="en-US" sz="16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(2025). </a:t>
            </a:r>
            <a:r>
              <a:rPr lang="en-US" sz="1600" i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Rene Descartes: Mind-Body Dualism</a:t>
            </a:r>
            <a:r>
              <a:rPr lang="en-US" sz="16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[online] Scribd. </a:t>
            </a: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78002E8-8A6A-79ED-252E-CA1E61CC6C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31250" t="-108203" r="-231250" b="-108203"/>
          <a:stretch>
            <a:fillRect/>
          </a:stretch>
        </p:blipFill>
        <p:spPr>
          <a:xfrm>
            <a:off x="6858000" y="5357812"/>
            <a:ext cx="2286000" cy="12858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15"/>
    </mc:Choice>
    <mc:Fallback xmlns="">
      <p:transition spd="slow" advTm="7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1033</TotalTime>
  <Words>961</Words>
  <Application>Microsoft Office PowerPoint</Application>
  <PresentationFormat>On-screen Show (4:3)</PresentationFormat>
  <Paragraphs>87</Paragraphs>
  <Slides>10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</vt:lpstr>
      <vt:lpstr>Times New Roman</vt:lpstr>
      <vt:lpstr>Wingdings 3</vt:lpstr>
      <vt:lpstr>Wisp</vt:lpstr>
      <vt:lpstr>Can Behaviourism adequately explain the relationship between the body and the mind? </vt:lpstr>
      <vt:lpstr>What is Behaviourism?</vt:lpstr>
      <vt:lpstr>Theories of behaviourism</vt:lpstr>
      <vt:lpstr>Theories of behaviourism</vt:lpstr>
      <vt:lpstr>Theories of Behaviourism</vt:lpstr>
      <vt:lpstr>The Mind-Body problem</vt:lpstr>
      <vt:lpstr>Gilbert Ryle – Logical Behaviourism.</vt:lpstr>
      <vt:lpstr>Chomsky’s critique 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Nora</dc:creator>
  <cp:keywords/>
  <dc:description>generated using python-pptx</dc:description>
  <cp:lastModifiedBy>Nora Hardy (2114577)</cp:lastModifiedBy>
  <cp:revision>8</cp:revision>
  <dcterms:created xsi:type="dcterms:W3CDTF">2013-01-27T09:14:16Z</dcterms:created>
  <dcterms:modified xsi:type="dcterms:W3CDTF">2025-04-10T13:51:58Z</dcterms:modified>
  <cp:category/>
</cp:coreProperties>
</file>