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34" r:id="rId2"/>
    <p:sldId id="335" r:id="rId3"/>
    <p:sldId id="336" r:id="rId4"/>
    <p:sldId id="350" r:id="rId5"/>
    <p:sldId id="351" r:id="rId6"/>
    <p:sldId id="352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45" r:id="rId15"/>
    <p:sldId id="346" r:id="rId16"/>
    <p:sldId id="347" r:id="rId17"/>
    <p:sldId id="348" r:id="rId18"/>
    <p:sldId id="34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6CD47701-4493-45BA-BF53-E57EE14535BB}"/>
    <pc:docChg chg="custSel modSld">
      <pc:chgData name="Glenda Tinney" userId="56b889b2-370d-4cf5-add0-fc776a2ba020" providerId="ADAL" clId="{6CD47701-4493-45BA-BF53-E57EE14535BB}" dt="2023-08-12T18:21:38.131" v="99" actId="113"/>
      <pc:docMkLst>
        <pc:docMk/>
      </pc:docMkLst>
      <pc:sldChg chg="modSp mod">
        <pc:chgData name="Glenda Tinney" userId="56b889b2-370d-4cf5-add0-fc776a2ba020" providerId="ADAL" clId="{6CD47701-4493-45BA-BF53-E57EE14535BB}" dt="2023-08-12T18:21:38.131" v="99" actId="113"/>
        <pc:sldMkLst>
          <pc:docMk/>
          <pc:sldMk cId="1412799238" sldId="339"/>
        </pc:sldMkLst>
        <pc:spChg chg="mod">
          <ac:chgData name="Glenda Tinney" userId="56b889b2-370d-4cf5-add0-fc776a2ba020" providerId="ADAL" clId="{6CD47701-4493-45BA-BF53-E57EE14535BB}" dt="2023-08-12T18:21:38.131" v="99" actId="113"/>
          <ac:spMkLst>
            <pc:docMk/>
            <pc:sldMk cId="1412799238" sldId="339"/>
            <ac:spMk id="3" creationId="{00000000-0000-0000-0000-000000000000}"/>
          </ac:spMkLst>
        </pc:spChg>
        <pc:spChg chg="mod">
          <ac:chgData name="Glenda Tinney" userId="56b889b2-370d-4cf5-add0-fc776a2ba020" providerId="ADAL" clId="{6CD47701-4493-45BA-BF53-E57EE14535BB}" dt="2023-08-12T18:20:43.893" v="15" actId="27636"/>
          <ac:spMkLst>
            <pc:docMk/>
            <pc:sldMk cId="1412799238" sldId="339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020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9560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576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683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514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562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 i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endParaRPr lang="cy-GB" alt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8223FB-DF7E-4EFF-A33D-FA0DF5969E06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8278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18B08DC-7AC0-4588-A10A-CFE2AE0DD659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6558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34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2DB9CC9-A63F-48D8-8E81-6A73AFC2F9C5}" type="slidenum">
              <a:rPr lang="cy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6113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B2F284A-D86C-4AFC-A2B2-6187DCC5D623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9332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5374226-F82B-452E-B49E-69B67A016E51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713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BD41E88-3F43-40D0-8046-954223507E62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347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22063F3-D200-4820-9E3C-772ACA24EFCC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814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30AA82D-18EC-46AB-9AF2-3DC28613856A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462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58D6D6B-EE35-4740-A7F8-33D0CA1B8D09}" type="slidenum">
              <a:rPr lang="cy-GB" altLang="en-US" sz="1200" smtClean="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4877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B10440A-A581-4C68-A526-29E01DB92B55}" type="slidenum">
              <a:rPr lang="cy-GB" altLang="en-US" sz="1200" smtClean="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2064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5B24520-9A18-4366-9AB2-4A6A172174DB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584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6personalities.com/free-personality-tes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123test.com/personality-test/" TargetMode="External"/><Relationship Id="rId4" Type="http://schemas.openxmlformats.org/officeDocument/2006/relationships/hyperlink" Target="http://www.humanmetrics.com/cgi-win/jtypes2.asp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51819"/>
            <a:ext cx="4244280" cy="447434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/>
                <a:cs typeface="Arial"/>
              </a:rPr>
              <a:t>ECEY4008C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Gwaith gr</a:t>
            </a:r>
            <a:r>
              <a:rPr lang="cy-GB" altLang="en-US" sz="4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 marL="0" indent="0">
              <a:buNone/>
              <a:defRPr/>
            </a:pPr>
            <a:endParaRPr lang="cy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2" y="1651818"/>
            <a:ext cx="4244278" cy="447434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/>
                <a:cs typeface="Arial"/>
              </a:rPr>
              <a:t>ECEY4008</a:t>
            </a:r>
            <a:endParaRPr lang="cy-GB" sz="4800" b="1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Group </a:t>
            </a: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work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2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615602"/>
          </a:xfrm>
        </p:spPr>
        <p:txBody>
          <a:bodyPr>
            <a:noAutofit/>
          </a:bodyPr>
          <a:lstStyle/>
          <a:p>
            <a:r>
              <a:rPr lang="en-GB" altLang="en-US" sz="4800" dirty="0" err="1">
                <a:latin typeface="Arial" panose="020B0604020202020204" pitchFamily="34" charset="0"/>
              </a:rPr>
              <a:t>Cynnwys</a:t>
            </a:r>
            <a:r>
              <a:rPr lang="en-GB" altLang="en-US" sz="4800" dirty="0">
                <a:latin typeface="Arial" panose="020B0604020202020204" pitchFamily="34" charset="0"/>
              </a:rPr>
              <a:t>         </a:t>
            </a: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  <a:endParaRPr lang="en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2152650" y="1282879"/>
            <a:ext cx="3886200" cy="489408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Sgiliau rhyngbersonol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Cryfderau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Agenda clir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lnSpc>
                <a:spcPct val="80000"/>
              </a:lnSpc>
            </a:pPr>
            <a:r>
              <a:rPr lang="cy-GB" altLang="en-US" dirty="0">
                <a:solidFill>
                  <a:srgbClr val="000000"/>
                </a:solidFill>
                <a:latin typeface="Arial" panose="020B0604020202020204" pitchFamily="34" charset="0"/>
              </a:rPr>
              <a:t>Cyfrifoldebau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6153150" y="1282879"/>
            <a:ext cx="3886200" cy="4908203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Working as a group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Interpersonal skills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Ground rules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Strengths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Clear agenda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Lack of progress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Task allocation</a:t>
            </a:r>
          </a:p>
          <a:p>
            <a:pPr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Responsibilities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752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332657"/>
            <a:ext cx="7886700" cy="1325563"/>
          </a:xfrm>
        </p:spPr>
        <p:txBody>
          <a:bodyPr>
            <a:normAutofit/>
          </a:bodyPr>
          <a:lstStyle/>
          <a:p>
            <a:br>
              <a:rPr lang="en-GB" sz="2800" dirty="0">
                <a:latin typeface="Arial" panose="020B0604020202020204" pitchFamily="34" charset="0"/>
              </a:rPr>
            </a:br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</a:rPr>
              <a:t>             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2204864"/>
            <a:ext cx="4316288" cy="3384377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Cydweithio</a:t>
            </a:r>
            <a:r>
              <a:rPr lang="en-GB" dirty="0">
                <a:latin typeface="Arial" panose="020B0604020202020204" pitchFamily="34" charset="0"/>
              </a:rPr>
              <a:t> ag </a:t>
            </a:r>
            <a:r>
              <a:rPr lang="en-GB" dirty="0" err="1">
                <a:latin typeface="Arial" panose="020B0604020202020204" pitchFamily="34" charset="0"/>
              </a:rPr>
              <a:t>eraill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Sgiliau </a:t>
            </a:r>
            <a:r>
              <a:rPr lang="en-GB" dirty="0" err="1">
                <a:latin typeface="Arial" panose="020B0604020202020204" pitchFamily="34" charset="0"/>
              </a:rPr>
              <a:t>cyfathrebu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Datrys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problemau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2204863"/>
            <a:ext cx="3886200" cy="397210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Working with others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Communication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Problem solving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393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28801"/>
            <a:ext cx="4038600" cy="3960440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Gweithgareddau ‘Personoliaeth’</a:t>
            </a:r>
          </a:p>
          <a:p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556793"/>
            <a:ext cx="3886200" cy="4620171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‘Personality’ activities</a:t>
            </a:r>
            <a:endParaRPr lang="cy-GB" dirty="0"/>
          </a:p>
          <a:p>
            <a:pPr marL="0" indent="0">
              <a:buNone/>
            </a:pP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1693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365127"/>
            <a:ext cx="8263830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Rhaglen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Ymarferydd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Blynyddoedd</a:t>
            </a:r>
            <a:r>
              <a:rPr lang="en-GB" sz="4800" b="1" dirty="0">
                <a:latin typeface="Arial" panose="020B0604020202020204" pitchFamily="34" charset="0"/>
              </a:rPr>
              <a:t> </a:t>
            </a:r>
            <a:r>
              <a:rPr lang="en-GB" sz="4800" b="1" dirty="0" err="1">
                <a:latin typeface="Arial" panose="020B0604020202020204" pitchFamily="34" charset="0"/>
              </a:rPr>
              <a:t>Cynnar</a:t>
            </a:r>
            <a:br>
              <a:rPr lang="en-GB" sz="4800" dirty="0">
                <a:latin typeface="Arial" panose="020B0604020202020204" pitchFamily="34" charset="0"/>
              </a:rPr>
            </a:b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68925" y="1690689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Meini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prawf</a:t>
            </a:r>
            <a:r>
              <a:rPr lang="en-GB" dirty="0">
                <a:latin typeface="Arial" panose="020B0604020202020204" pitchFamily="34" charset="0"/>
              </a:rPr>
              <a:t> y NOS a </a:t>
            </a:r>
            <a:r>
              <a:rPr lang="en-GB" dirty="0" err="1">
                <a:latin typeface="Arial" panose="020B0604020202020204" pitchFamily="34" charset="0"/>
              </a:rPr>
              <a:t>gyflawnwyd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 hon: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Craidd</a:t>
            </a:r>
            <a:r>
              <a:rPr lang="en-GB" dirty="0">
                <a:latin typeface="Arial" panose="020B0604020202020204" pitchFamily="34" charset="0"/>
              </a:rPr>
              <a:t> – K8, K16, K53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0412 – K60</a:t>
            </a:r>
          </a:p>
        </p:txBody>
      </p:sp>
    </p:spTree>
    <p:extLst>
      <p:ext uri="{BB962C8B-B14F-4D97-AF65-F5344CB8AC3E}">
        <p14:creationId xmlns:p14="http://schemas.microsoft.com/office/powerpoint/2010/main" val="4077943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1"/>
            <a:ext cx="7886700" cy="1690689"/>
          </a:xfrm>
        </p:spPr>
        <p:txBody>
          <a:bodyPr>
            <a:normAutofit fontScale="90000"/>
          </a:bodyPr>
          <a:lstStyle/>
          <a:p>
            <a:br>
              <a:rPr lang="en-GB" sz="3200" dirty="0">
                <a:latin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</a:rPr>
              <a:t>Early Years Practitioner </a:t>
            </a:r>
            <a:r>
              <a:rPr lang="en-GB" sz="4800" dirty="0">
                <a:latin typeface="Arial" panose="020B0604020202020204" pitchFamily="34" charset="0"/>
              </a:rPr>
              <a:t>programme</a:t>
            </a:r>
            <a:endParaRPr lang="en-US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2650" y="1825625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Core – K8, K16, K53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0412 – K60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543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8515350" cy="1325563"/>
          </a:xfrm>
        </p:spPr>
        <p:txBody>
          <a:bodyPr>
            <a:normAutofit fontScale="90000"/>
          </a:bodyPr>
          <a:lstStyle/>
          <a:p>
            <a:pPr marL="400050"/>
            <a:br>
              <a:rPr lang="cy-GB" altLang="en-US" sz="4000" b="1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53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p  </a:t>
            </a:r>
            <a:b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Working as a group</a:t>
            </a:r>
            <a:br>
              <a:rPr lang="cy-GB" altLang="en-US" sz="5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cy-GB" altLang="en-US" sz="53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53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Gweithio gydag eraill</a:t>
            </a:r>
          </a:p>
          <a:p>
            <a:pPr marL="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Pam mae hyn yn bwysig?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 marL="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Working with others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Why is this important?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  <p:pic>
        <p:nvPicPr>
          <p:cNvPr id="1026" name="Picture 2" descr="Group Work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429" y="2786742"/>
            <a:ext cx="7150763" cy="394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1174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Gweithio fel gr</a:t>
            </a:r>
            <a:r>
              <a:rPr lang="cy-GB" altLang="en-US" sz="4800" dirty="0">
                <a:solidFill>
                  <a:srgbClr val="00000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4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Working as a group</a:t>
            </a:r>
            <a:endParaRPr lang="cy-GB" alt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484784"/>
            <a:ext cx="4540696" cy="417646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Myfyrwyr yn dysgu oddi wrth ei gilydd trwy waith grŵp a thrafodaeth.</a:t>
            </a: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Dangos sgiliau rhyngbersonol da</a:t>
            </a:r>
            <a:r>
              <a:rPr lang="cy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80000"/>
              </a:lnSpc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Datblygu sgiliau negodi, cyfathrebu, gwrando, empathi....</a:t>
            </a:r>
          </a:p>
          <a:p>
            <a:pPr>
              <a:lnSpc>
                <a:spcPct val="80000"/>
              </a:lnSpc>
              <a:tabLst>
                <a:tab pos="571500" algn="l"/>
              </a:tabLst>
            </a:pPr>
            <a:endParaRPr lang="cy-GB" alt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4785"/>
            <a:ext cx="4388296" cy="4104455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Students learn from each other through group work and discussion.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Demonstrating effective interpersonal skills.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Developing negotiation, communication, listening, empathy..……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12799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Sgiliau rhyngbersonol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Interpersonal skills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 marL="11430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Felly mae yna ffocws </a:t>
            </a:r>
            <a:r>
              <a:rPr lang="cy-GB" dirty="0" err="1">
                <a:latin typeface="Arial" panose="020B0604020202020204" pitchFamily="34" charset="0"/>
                <a:ea typeface="Times New Roman"/>
              </a:rPr>
              <a:t>cryf</a:t>
            </a:r>
            <a:r>
              <a:rPr lang="cy-GB" dirty="0">
                <a:latin typeface="Arial" panose="020B0604020202020204" pitchFamily="34" charset="0"/>
                <a:ea typeface="Times New Roman"/>
              </a:rPr>
              <a:t> ar wella sgiliau pobl yn ystod y radd yma.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dirty="0"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cy-GB" dirty="0">
                <a:latin typeface="Arial" panose="020B0604020202020204" pitchFamily="34" charset="0"/>
                <a:ea typeface="Times New Roman"/>
              </a:rPr>
              <a:t>Pa mor dda ydych </a:t>
            </a:r>
            <a:r>
              <a:rPr lang="cy-GB" dirty="0" err="1">
                <a:latin typeface="Arial" panose="020B0604020202020204" pitchFamily="34" charset="0"/>
                <a:ea typeface="Times New Roman"/>
              </a:rPr>
              <a:t>chi’n</a:t>
            </a:r>
            <a:r>
              <a:rPr lang="cy-GB" dirty="0">
                <a:latin typeface="Arial" panose="020B0604020202020204" pitchFamily="34" charset="0"/>
                <a:ea typeface="Times New Roman"/>
              </a:rPr>
              <a:t> adnabod eich hunan?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Therefore there is a strong focus on improving people skills during this degree.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How well do you know yourself?</a:t>
            </a:r>
            <a:endParaRPr lang="cy-GB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2653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Personoliaeth</a:t>
            </a:r>
            <a:br>
              <a:rPr lang="cy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Personality</a:t>
            </a:r>
            <a:b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</a:b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hlinkClick r:id="rId3"/>
              </a:rPr>
              <a:t>Link to online personality test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hlinkClick r:id="rId4"/>
              </a:rPr>
              <a:t>Link to online personality test</a:t>
            </a:r>
            <a:r>
              <a:rPr lang="en-US" dirty="0">
                <a:latin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hlinkClick r:id="rId5"/>
              </a:rPr>
              <a:t>Link to online personality test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680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Pethau i’w cofio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Things to remember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Mae gan bobl teimladau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Reolau gr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Gweithio i’ch cryfderau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Agenda clir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Diffyg cynnydd</a:t>
            </a:r>
          </a:p>
          <a:p>
            <a:pPr marL="114300">
              <a:spcBef>
                <a:spcPct val="0"/>
              </a:spcBef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 marL="114300"/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People have feelings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Ground rules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Work to your strengths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Clear agenda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Lack of progress</a:t>
            </a:r>
          </a:p>
          <a:p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</a:rPr>
              <a:t>Task allocation</a:t>
            </a:r>
          </a:p>
        </p:txBody>
      </p:sp>
    </p:spTree>
    <p:extLst>
      <p:ext uri="{BB962C8B-B14F-4D97-AF65-F5344CB8AC3E}">
        <p14:creationId xmlns:p14="http://schemas.microsoft.com/office/powerpoint/2010/main" val="2224793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468544" cy="975642"/>
          </a:xfrm>
        </p:spPr>
        <p:txBody>
          <a:bodyPr>
            <a:normAutofit fontScale="90000"/>
          </a:bodyPr>
          <a:lstStyle/>
          <a:p>
            <a:pPr marL="114300"/>
            <a:br>
              <a:rPr lang="cy-GB" altLang="en-US" sz="32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Gosodwch reolau gr</a:t>
            </a:r>
            <a:r>
              <a:rPr lang="cy-GB" altLang="en-US" sz="53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  <a:b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Make ground rules for the group</a:t>
            </a:r>
            <a:br>
              <a:rPr lang="cy-GB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Yr amser rydych yn cyfarfod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Beth i’w wneud os oes rhywun yn dominyddu?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Beth i’w wneud os mae rhywun ddim yn tynnu pwysau?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Pa fath o ymddygiad sy’n dderbyniol/annerbyniol?</a:t>
            </a: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cy-GB" sz="2400" dirty="0">
                <a:latin typeface="Arial" panose="020B0604020202020204" pitchFamily="34" charset="0"/>
                <a:ea typeface="Times New Roman"/>
              </a:rPr>
              <a:t>Pa fath o sylwadau sy’n dderbyniol / annerbyniol?</a:t>
            </a:r>
          </a:p>
          <a:p>
            <a:pPr>
              <a:defRPr/>
            </a:pPr>
            <a:endParaRPr lang="cy-GB" sz="2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The time you will meet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to do if someone is dominating?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to do if someone is not pulling their weight?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kind of behaviour is acceptable/unacceptable?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spcBef>
                <a:spcPts val="0"/>
              </a:spcBef>
              <a:buFont typeface="Symbol"/>
              <a:buChar char=""/>
              <a:tabLst>
                <a:tab pos="571500" algn="l"/>
              </a:tabLst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What kind of comments are acceptable / unacceptable?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3149746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>
              <a:spcBef>
                <a:spcPts val="0"/>
              </a:spcBef>
              <a:defRPr/>
            </a:pPr>
            <a:br>
              <a:rPr lang="cy-GB" sz="4000" dirty="0">
                <a:latin typeface="Arial"/>
                <a:ea typeface="Times New Roman"/>
              </a:rPr>
            </a:br>
            <a:r>
              <a:rPr lang="cy-GB" sz="5300" dirty="0">
                <a:latin typeface="Arial"/>
                <a:ea typeface="Times New Roman"/>
              </a:rPr>
              <a:t>Gweithiwch i’ch cryfderau</a:t>
            </a:r>
            <a:br>
              <a:rPr lang="cy-GB" sz="5300" dirty="0">
                <a:latin typeface="Times New Roman"/>
                <a:ea typeface="Times New Roman"/>
              </a:rPr>
            </a:br>
            <a:r>
              <a:rPr lang="en-GB" sz="5300" dirty="0">
                <a:solidFill>
                  <a:srgbClr val="0000FF"/>
                </a:solidFill>
                <a:latin typeface="Arial"/>
                <a:ea typeface="Times New Roman"/>
              </a:rPr>
              <a:t>Work to your strengths</a:t>
            </a:r>
            <a:br>
              <a:rPr lang="cy-GB" sz="5300" dirty="0">
                <a:latin typeface="Times New Roman"/>
                <a:ea typeface="Times New Roman"/>
              </a:rPr>
            </a:br>
            <a:endParaRPr lang="cy-GB" sz="5300" dirty="0"/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38600" cy="4209331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Pwy sy’n hoffi cadw trefn yn ystod cyfarfodydd?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Pwy sy’n hoffi cymryd nodiadau?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Rhannu tasgau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Cynnwys pob aelod o’r gr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p</a:t>
            </a: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Who likes to run meetings?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Who likes to make notes?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Share tasks out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Include all members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</p:spTree>
    <p:extLst>
      <p:ext uri="{BB962C8B-B14F-4D97-AF65-F5344CB8AC3E}">
        <p14:creationId xmlns:p14="http://schemas.microsoft.com/office/powerpoint/2010/main" val="581421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759618"/>
          </a:xfrm>
        </p:spPr>
        <p:txBody>
          <a:bodyPr>
            <a:normAutofit fontScale="90000"/>
          </a:bodyPr>
          <a:lstStyle/>
          <a:p>
            <a:pPr marL="114300"/>
            <a:br>
              <a:rPr lang="cy-GB" altLang="en-US" sz="22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b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  <a:t>Agenda clir</a:t>
            </a:r>
            <a:br>
              <a:rPr lang="cy-GB" altLang="en-US" sz="5300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altLang="en-US" sz="53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Clear agenda</a:t>
            </a:r>
            <a:br>
              <a:rPr lang="cy-GB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cy-GB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y-GB" altLang="en-US" sz="2200" dirty="0"/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Beth ydych chi’n mynd i’w drafod ymhob cyfarfod?-golygir hyn y gall pob aelod o’r gr</a:t>
            </a:r>
            <a:r>
              <a:rPr lang="cy-GB" altLang="en-US" sz="36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p ddod a’u syniadau- bydd hyn yn arbed amser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Trefnwch </a:t>
            </a:r>
            <a:r>
              <a:rPr lang="cy-GB" altLang="en-US" sz="3600" b="1" dirty="0">
                <a:latin typeface="Arial" panose="020B0604020202020204" pitchFamily="34" charset="0"/>
                <a:cs typeface="Times New Roman" panose="02020603050405020304" pitchFamily="18" charset="0"/>
              </a:rPr>
              <a:t>amseroedd a lleoliad ymhell o flaen llaw</a:t>
            </a:r>
            <a:r>
              <a:rPr lang="cy-GB" altLang="en-US" sz="3600" dirty="0">
                <a:latin typeface="Arial" panose="020B0604020202020204" pitchFamily="34" charset="0"/>
                <a:cs typeface="Times New Roman" panose="02020603050405020304" pitchFamily="18" charset="0"/>
              </a:rPr>
              <a:t> i sicrhau bod pawb yn medru bod yn bresennol.</a:t>
            </a:r>
          </a:p>
          <a:p>
            <a:pPr>
              <a:tabLst>
                <a:tab pos="571500" algn="l"/>
              </a:tabLst>
            </a:pPr>
            <a:endParaRPr lang="cy-GB" altLang="en-US" sz="2200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What are you going to discuss in each meeting?-all group members can bring their ideas which will save time</a:t>
            </a:r>
            <a:endParaRPr lang="cy-GB" altLang="en-US" sz="36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Arrange </a:t>
            </a:r>
            <a:r>
              <a:rPr lang="en-GB" altLang="en-US" sz="3600" b="1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meeting times and venues well in advance</a:t>
            </a:r>
            <a:r>
              <a:rPr lang="en-GB" altLang="en-US" sz="36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so that everyone can attend.</a:t>
            </a:r>
            <a:endParaRPr lang="cy-GB" altLang="en-US" sz="36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4020783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60648"/>
            <a:ext cx="8229600" cy="1143000"/>
          </a:xfrm>
        </p:spPr>
        <p:txBody>
          <a:bodyPr>
            <a:normAutofit fontScale="90000"/>
          </a:bodyPr>
          <a:lstStyle/>
          <a:p>
            <a:pPr marL="114300">
              <a:spcBef>
                <a:spcPts val="0"/>
              </a:spcBef>
              <a:defRPr/>
            </a:pPr>
            <a:r>
              <a:rPr lang="cy-GB" sz="1800" dirty="0">
                <a:latin typeface="Arial"/>
                <a:ea typeface="Times New Roman"/>
              </a:rPr>
              <a:t> </a:t>
            </a:r>
            <a:br>
              <a:rPr lang="cy-GB" sz="1800" dirty="0">
                <a:latin typeface="Times New Roman"/>
                <a:ea typeface="Times New Roman"/>
              </a:rPr>
            </a:br>
            <a:br>
              <a:rPr lang="cy-GB" sz="1800" dirty="0">
                <a:latin typeface="Times New Roman"/>
                <a:ea typeface="Times New Roman"/>
              </a:rPr>
            </a:br>
            <a:r>
              <a:rPr lang="cy-GB" sz="5300" dirty="0">
                <a:latin typeface="Arial" panose="020B0604020202020204" pitchFamily="34" charset="0"/>
                <a:ea typeface="Times New Roman"/>
              </a:rPr>
              <a:t>Diffyg cynnydd</a:t>
            </a:r>
            <a:br>
              <a:rPr lang="cy-GB" sz="5300" dirty="0">
                <a:latin typeface="Arial" panose="020B0604020202020204" pitchFamily="34" charset="0"/>
                <a:ea typeface="Times New Roman"/>
              </a:rPr>
            </a:br>
            <a:r>
              <a:rPr lang="en-GB" sz="53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Lack of progress</a:t>
            </a:r>
            <a:br>
              <a:rPr lang="cy-GB" sz="1800" dirty="0">
                <a:latin typeface="Times New Roman"/>
                <a:ea typeface="Times New Roman"/>
              </a:rPr>
            </a:br>
            <a:br>
              <a:rPr lang="cy-GB" sz="1800" dirty="0">
                <a:latin typeface="Times New Roman"/>
                <a:ea typeface="Times New Roman"/>
              </a:rPr>
            </a:br>
            <a:endParaRPr lang="cy-GB" sz="1800" dirty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Pob aelod o’r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 i gynnig syniadau i wella cynnydd, gan gynnwys o bosib, beth rydych chi’n bersonol yn mynd i’w wneud yn wahanol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Ydy’r tasgau wedi eu dosbarthu’n deg?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 rhywun yn dominyddu’r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p?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Ydych chi’n ddigon ystyriol o deimladau a syniadau eraill?</a:t>
            </a:r>
          </a:p>
          <a:p>
            <a:pPr>
              <a:tabLst>
                <a:tab pos="571500" algn="l"/>
              </a:tabLst>
            </a:pPr>
            <a:endParaRPr lang="cy-GB" altLang="en-US" sz="2000" dirty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172272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Each group member to suggest ways to improve progress which could include what you personally could do differently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Are tasks shared fairly?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Is somebody dominating the group?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sz="24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Are you considerate enough about each other’s feelings and ideas?</a:t>
            </a:r>
            <a:endParaRPr lang="cy-GB" altLang="en-US" sz="2400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200695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14300">
              <a:spcBef>
                <a:spcPts val="0"/>
              </a:spcBef>
              <a:defRPr/>
            </a:pPr>
            <a:br>
              <a:rPr lang="cy-GB" sz="4000" dirty="0">
                <a:latin typeface="Arial" panose="020B0604020202020204" pitchFamily="34" charset="0"/>
                <a:ea typeface="Times New Roman"/>
              </a:rPr>
            </a:br>
            <a:br>
              <a:rPr lang="cy-GB" sz="4000" dirty="0">
                <a:latin typeface="Arial" panose="020B0604020202020204" pitchFamily="34" charset="0"/>
                <a:ea typeface="Times New Roman"/>
              </a:rPr>
            </a:br>
            <a:r>
              <a:rPr lang="cy-GB" sz="5300" dirty="0">
                <a:latin typeface="Arial" panose="020B0604020202020204" pitchFamily="34" charset="0"/>
                <a:ea typeface="Times New Roman"/>
              </a:rPr>
              <a:t>Rhannu tasgau</a:t>
            </a:r>
            <a:br>
              <a:rPr lang="cy-GB" sz="5300" dirty="0">
                <a:latin typeface="Arial" panose="020B0604020202020204" pitchFamily="34" charset="0"/>
                <a:ea typeface="Times New Roman"/>
              </a:rPr>
            </a:br>
            <a:r>
              <a:rPr lang="en-GB" sz="53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Task allocation</a:t>
            </a:r>
            <a:br>
              <a:rPr lang="cy-GB" sz="5300" dirty="0">
                <a:latin typeface="Times New Roman"/>
                <a:ea typeface="Times New Roman"/>
              </a:rPr>
            </a:br>
            <a:br>
              <a:rPr lang="cy-GB" sz="5300" dirty="0">
                <a:latin typeface="Times New Roman"/>
                <a:ea typeface="Times New Roman"/>
              </a:rPr>
            </a:br>
            <a:endParaRPr lang="cy-GB" sz="5300" dirty="0"/>
          </a:p>
        </p:txBody>
      </p:sp>
      <p:sp>
        <p:nvSpPr>
          <p:cNvPr id="3584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Byddwch yn eglur yngl</a:t>
            </a:r>
            <a:r>
              <a:rPr lang="cy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ŷ</a:t>
            </a: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n â phwy sy’n gwneud beth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Sicrhewch fod tasgau wedi eu rhannu’n deg</a:t>
            </a: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cy-GB" altLang="en-US" dirty="0">
                <a:latin typeface="Arial" panose="020B0604020202020204" pitchFamily="34" charset="0"/>
                <a:cs typeface="Times New Roman" panose="02020603050405020304" pitchFamily="18" charset="0"/>
              </a:rPr>
              <a:t>Gosodwch amser clir i’w cyflawni</a:t>
            </a: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  <p:sp>
        <p:nvSpPr>
          <p:cNvPr id="3584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Be clear about who is doing what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Ensure that tasks are allocated fairly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 typeface="Symbol" panose="05050102010706020507" pitchFamily="18" charset="2"/>
              <a:buChar char=""/>
              <a:tabLst>
                <a:tab pos="571500" algn="l"/>
              </a:tabLst>
            </a:pPr>
            <a:r>
              <a:rPr lang="en-GB" altLang="en-US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Set clear deadlines for completion</a:t>
            </a:r>
            <a:endParaRPr lang="cy-GB" altLang="en-US" dirty="0">
              <a:solidFill>
                <a:srgbClr val="0000FF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tabLst>
                <a:tab pos="571500" algn="l"/>
              </a:tabLst>
            </a:pPr>
            <a:endParaRPr lang="cy-GB" altLang="en-US" dirty="0"/>
          </a:p>
        </p:txBody>
      </p:sp>
    </p:spTree>
    <p:extLst>
      <p:ext uri="{BB962C8B-B14F-4D97-AF65-F5344CB8AC3E}">
        <p14:creationId xmlns:p14="http://schemas.microsoft.com/office/powerpoint/2010/main" val="71016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y-GB" altLang="en-US" sz="4800" dirty="0">
                <a:latin typeface="Arial" panose="020B0604020202020204" pitchFamily="34" charset="0"/>
              </a:rPr>
              <a:t>Cyfrifoldebau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Responsibilities 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>
            <a:normAutofit/>
          </a:bodyPr>
          <a:lstStyle/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Ble mae’r gr</a:t>
            </a:r>
            <a:r>
              <a:rPr lang="cy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ŵ</a:t>
            </a: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p yn cyfarfod?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 pawb yn medru bod yna?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Ydy manylion pawb gyda chi?</a:t>
            </a:r>
          </a:p>
          <a:p>
            <a:pPr marL="114300">
              <a:spcBef>
                <a:spcPct val="0"/>
              </a:spcBef>
            </a:pPr>
            <a:r>
              <a:rPr lang="cy-GB" altLang="en-US" sz="2400" dirty="0">
                <a:latin typeface="Arial" panose="020B0604020202020204" pitchFamily="34" charset="0"/>
                <a:cs typeface="Times New Roman" panose="02020603050405020304" pitchFamily="18" charset="0"/>
              </a:rPr>
              <a:t>Sut allwch chi gyfathrebu os nad ydych yn medru cyfarfod wyneb yn wyneb?</a:t>
            </a:r>
          </a:p>
          <a:p>
            <a:pPr marL="114300"/>
            <a:endParaRPr lang="cy-GB" alt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>
            <a:normAutofit/>
          </a:bodyPr>
          <a:lstStyle/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Where does the group meet?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Can everyone get there?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Have you each other’s contact details?</a:t>
            </a: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 marL="114300">
              <a:spcBef>
                <a:spcPts val="0"/>
              </a:spcBef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ea typeface="Times New Roman"/>
              </a:rPr>
              <a:t>How can you communicate if you cannot all meet face to face?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400" dirty="0">
              <a:solidFill>
                <a:srgbClr val="0000FF"/>
              </a:solidFill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1561355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1919288" y="37465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800" dirty="0" err="1">
                <a:latin typeface="Arial" panose="020B0604020202020204" pitchFamily="34" charset="0"/>
              </a:rPr>
              <a:t>Cyfeiriadau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idx="1"/>
          </p:nvPr>
        </p:nvSpPr>
        <p:spPr>
          <a:xfrm>
            <a:off x="1919288" y="1700213"/>
            <a:ext cx="8229600" cy="4525962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dirty="0">
                <a:latin typeface="Arial" panose="020B0604020202020204" pitchFamily="34" charset="0"/>
                <a:ea typeface="Times New Roman"/>
              </a:rPr>
              <a:t>Cottrell , S. (2010) </a:t>
            </a:r>
            <a:r>
              <a:rPr lang="en-GB" i="1" dirty="0">
                <a:latin typeface="Arial" panose="020B0604020202020204" pitchFamily="34" charset="0"/>
                <a:ea typeface="Times New Roman"/>
              </a:rPr>
              <a:t>Skills for success: personal development and employability.</a:t>
            </a:r>
            <a:r>
              <a:rPr lang="en-GB" dirty="0">
                <a:latin typeface="Arial" panose="020B0604020202020204" pitchFamily="34" charset="0"/>
                <a:ea typeface="Times New Roman"/>
              </a:rPr>
              <a:t> 2</a:t>
            </a:r>
            <a:r>
              <a:rPr lang="en-GB" baseline="30000" dirty="0">
                <a:latin typeface="Arial" panose="020B0604020202020204" pitchFamily="34" charset="0"/>
                <a:ea typeface="Times New Roman"/>
              </a:rPr>
              <a:t>nd</a:t>
            </a:r>
            <a:r>
              <a:rPr lang="en-GB" dirty="0">
                <a:latin typeface="Arial" panose="020B0604020202020204" pitchFamily="34" charset="0"/>
                <a:ea typeface="Times New Roman"/>
              </a:rPr>
              <a:t> </a:t>
            </a:r>
            <a:r>
              <a:rPr lang="en-GB" dirty="0" err="1">
                <a:latin typeface="Arial" panose="020B0604020202020204" pitchFamily="34" charset="0"/>
                <a:ea typeface="Times New Roman"/>
              </a:rPr>
              <a:t>edn</a:t>
            </a:r>
            <a:r>
              <a:rPr lang="en-GB" dirty="0">
                <a:latin typeface="Arial" panose="020B0604020202020204" pitchFamily="34" charset="0"/>
                <a:ea typeface="Times New Roman"/>
              </a:rPr>
              <a:t>. Basingstoke: Palgrave Macmillan.</a:t>
            </a:r>
            <a:endParaRPr lang="cy-GB" dirty="0">
              <a:latin typeface="Arial" panose="020B0604020202020204" pitchFamily="34" charset="0"/>
              <a:ea typeface="Times New Roman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51624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820</Words>
  <Application>Microsoft Office PowerPoint</Application>
  <PresentationFormat>Widescreen</PresentationFormat>
  <Paragraphs>159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Symbol</vt:lpstr>
      <vt:lpstr>Times New Roman</vt:lpstr>
      <vt:lpstr>Office Theme</vt:lpstr>
      <vt:lpstr>PowerPoint Presentation</vt:lpstr>
      <vt:lpstr>Cynnwys         Contents</vt:lpstr>
      <vt:lpstr> Sgiliau                              Skills</vt:lpstr>
      <vt:lpstr>Adnoddau       Resources</vt:lpstr>
      <vt:lpstr>Rhaglen Ymarferydd Blynyddoedd Cynnar </vt:lpstr>
      <vt:lpstr> Early Years Practitioner programme</vt:lpstr>
      <vt:lpstr> Gweithio fel grŵp   Working as a group  </vt:lpstr>
      <vt:lpstr>Gweithio fel grŵp Working as a group</vt:lpstr>
      <vt:lpstr>Sgiliau rhyngbersonol Interpersonal skills</vt:lpstr>
      <vt:lpstr>Personoliaeth Personality </vt:lpstr>
      <vt:lpstr>Pethau i’w cofio Things to remember</vt:lpstr>
      <vt:lpstr> Gosodwch reolau grŵp Make ground rules for the group </vt:lpstr>
      <vt:lpstr> Gweithiwch i’ch cryfderau Work to your strengths </vt:lpstr>
      <vt:lpstr>  Agenda clir Clear agenda  </vt:lpstr>
      <vt:lpstr>   Diffyg cynnydd Lack of progress  </vt:lpstr>
      <vt:lpstr>  Rhannu tasgau Task allocation  </vt:lpstr>
      <vt:lpstr>Cyfrifoldebau Responsibilities 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7</cp:revision>
  <dcterms:created xsi:type="dcterms:W3CDTF">2022-07-11T13:19:46Z</dcterms:created>
  <dcterms:modified xsi:type="dcterms:W3CDTF">2023-08-12T18:21:38Z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