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ms-office.drawingml.diagramDrawing+xml" PartName="/ppt/diagrams/drawing1.xml"/>
  <Override ContentType="application/vnd.ms-office.drawingml.diagramDrawing+xml" PartName="/ppt/diagrams/drawing2.xml"/>
  <Override ContentType="application/vnd.openxmlformats-officedocument.custom-properties+xml" PartName="/docProps/custom.xml"/>
  <Override ContentType="application/vnd.openxmlformats-officedocument.drawingml.diagramColors+xml" PartName="/ppt/diagrams/colors1.xml"/>
  <Override ContentType="application/vnd.openxmlformats-officedocument.drawingml.diagramColors+xml" PartName="/ppt/diagrams/colors2.xml"/>
  <Override ContentType="application/vnd.openxmlformats-officedocument.drawingml.diagramData+xml" PartName="/ppt/diagrams/data1.xml"/>
  <Override ContentType="application/vnd.openxmlformats-officedocument.drawingml.diagramData+xml" PartName="/ppt/diagrams/data2.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Style+xml" PartName="/ppt/diagrams/quickStyle1.xml"/>
  <Override ContentType="application/vnd.openxmlformats-officedocument.drawingml.diagramStyle+xml" PartName="/ppt/diagrams/quickStyle2.xml"/>
  <Override ContentType="application/vnd.openxmlformats-officedocument.extended-properties+xml" PartName="/docProps/app.xml"/>
  <Override ContentType="application/vnd.openxmlformats-officedocument.presentationml.handoutMaster+xml" PartName="/ppt/handoutMasters/handoutMaster1.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ustom.xml" Type="http://schemas.openxmlformats.org/officeDocument/2006/relationships/custom-properties"/><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6"/>
  </p:notesMasterIdLst>
  <p:handoutMasterIdLst>
    <p:handoutMasterId r:id="rId7"/>
  </p:handout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 styleId="{B301B821-A1FF-4177-AEE7-76D212191A09}" styleName="Medium Style 1 - Accent 1">
    <a:wholeTbl>
      <a:tcTxStyle>
        <a:fontRef idx="minor">
          <a:scrgbClr b="0" g="0" r="0"/>
        </a:fontRef>
        <a:schemeClr val="dk1"/>
      </a:tcTxStyle>
      <a:tcStyle>
        <a:tcBdr>
          <a:left>
            <a:ln cmpd="sng" w="12700">
              <a:solidFill>
                <a:schemeClr val="accent1"/>
              </a:solidFill>
            </a:ln>
          </a:left>
          <a:right>
            <a:ln cmpd="sng" w="12700">
              <a:solidFill>
                <a:schemeClr val="accent1"/>
              </a:solidFill>
            </a:ln>
          </a:right>
          <a:top>
            <a:ln cmpd="sng" w="12700">
              <a:solidFill>
                <a:schemeClr val="accent1"/>
              </a:solidFill>
            </a:ln>
          </a:top>
          <a:bottom>
            <a:ln cmpd="sng" w="12700">
              <a:solidFill>
                <a:schemeClr val="accent1"/>
              </a:solidFill>
            </a:ln>
          </a:bottom>
          <a:insideH>
            <a:ln cmpd="sng" w="12700">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cmpd="dbl" w="50800">
              <a:solidFill>
                <a:schemeClr val="accent1"/>
              </a:solidFill>
            </a:ln>
          </a:top>
        </a:tcBdr>
        <a:fill>
          <a:solidFill>
            <a:schemeClr val="lt1"/>
          </a:solidFill>
        </a:fill>
      </a:tcStyle>
    </a:lastRow>
    <a:firstRow>
      <a:tcTxStyle b="on">
        <a:fontRef idx="minor">
          <a:scrgbClr b="0" g="0" r="0"/>
        </a:fontRef>
        <a:schemeClr val="lt1"/>
      </a:tcTxStyle>
      <a:tcStyle>
        <a:tcBdr/>
        <a:fill>
          <a:solidFill>
            <a:schemeClr val="accent1"/>
          </a:solidFill>
        </a:fill>
      </a:tcStyle>
    </a:firstRow>
  </a:tblStyle>
  <a:tblStyle styleId="{69CF1AB2-1976-4502-BF36-3FF5EA218861}" styleName="Medium Style 4 - Accent 1">
    <a:wholeTbl>
      <a:tcTxStyle>
        <a:fontRef idx="minor">
          <a:scrgbClr b="0" g="0" r="0"/>
        </a:fontRef>
        <a:schemeClr val="dk1"/>
      </a:tcTxStyle>
      <a:tcStyle>
        <a:tcBdr>
          <a:left>
            <a:ln cmpd="sng" w="12700">
              <a:solidFill>
                <a:schemeClr val="accent1"/>
              </a:solidFill>
            </a:ln>
          </a:left>
          <a:right>
            <a:ln cmpd="sng" w="12700">
              <a:solidFill>
                <a:schemeClr val="accent1"/>
              </a:solidFill>
            </a:ln>
          </a:right>
          <a:top>
            <a:ln cmpd="sng" w="12700">
              <a:solidFill>
                <a:schemeClr val="accent1"/>
              </a:solidFill>
            </a:ln>
          </a:top>
          <a:bottom>
            <a:ln cmpd="sng" w="12700">
              <a:solidFill>
                <a:schemeClr val="accent1"/>
              </a:solidFill>
            </a:ln>
          </a:bottom>
          <a:insideH>
            <a:ln cmpd="sng" w="12700">
              <a:solidFill>
                <a:schemeClr val="accent1"/>
              </a:solidFill>
            </a:ln>
          </a:insideH>
          <a:insideV>
            <a:ln cmpd="sng" w="12700">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cmpd="sng" w="25400">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6983"/>
    <p:restoredTop autoAdjust="0" sz="63647"/>
  </p:normalViewPr>
  <p:slideViewPr>
    <p:cSldViewPr snapToGrid="0">
      <p:cViewPr varScale="1">
        <p:scale>
          <a:sx d="100" n="52"/>
          <a:sy d="100" n="52"/>
        </p:scale>
        <p:origin x="1781" y="34"/>
      </p:cViewPr>
      <p:guideLst>
        <p:guide pos="3840"/>
        <p:guide orient="horz" pos="2160"/>
      </p:guideLst>
    </p:cSldViewPr>
  </p:slideViewPr>
  <p:notesTextViewPr>
    <p:cViewPr>
      <p:scale>
        <a:sx d="1" n="1"/>
        <a:sy d="1" n="1"/>
      </p:scale>
      <p:origin x="0" y="0"/>
    </p:cViewPr>
  </p:notesTextViewPr>
  <p:notesViewPr>
    <p:cSldViewPr showGuides="1" snapToGrid="0">
      <p:cViewPr varScale="1">
        <p:scale>
          <a:sx d="100" n="87"/>
          <a:sy d="100" n="87"/>
        </p:scale>
        <p:origin x="3090" y="84"/>
      </p:cViewPr>
      <p:guideLst/>
    </p:cSldViewPr>
  </p:notesViewPr>
  <p:gridSpacing cx="76200" cy="76200"/>
</p:viewPr>
</file>

<file path=ppt/_rels/presentation.xml.rels><?xml version="1.0" encoding="UTF-8" standalone="yes"?><Relationships xmlns="http://schemas.openxmlformats.org/package/2006/relationships"><Relationship Id="rId19" Target="slides/slide12.xml" Type="http://schemas.openxmlformats.org/officeDocument/2006/relationships/slide"/><Relationship Id="rId18" Target="slides/slide11.xml" Type="http://schemas.openxmlformats.org/officeDocument/2006/relationships/slide"/><Relationship Id="rId17" Target="slides/slide10.xml" Type="http://schemas.openxmlformats.org/officeDocument/2006/relationships/slide"/><Relationship Id="rId16" Target="slides/slide9.xml" Type="http://schemas.openxmlformats.org/officeDocument/2006/relationships/slide"/><Relationship Id="rId15" Target="slides/slide8.xml" Type="http://schemas.openxmlformats.org/officeDocument/2006/relationships/slide"/><Relationship Id="rId14" Target="slides/slide7.xml" Type="http://schemas.openxmlformats.org/officeDocument/2006/relationships/slide"/><Relationship Id="rId13" Target="slides/slide6.xml" Type="http://schemas.openxmlformats.org/officeDocument/2006/relationships/slide"/><Relationship Id="rId12" Target="slides/slide5.xml" Type="http://schemas.openxmlformats.org/officeDocument/2006/relationships/slide"/><Relationship Id="rId11" Target="slides/slide4.xml" Type="http://schemas.openxmlformats.org/officeDocument/2006/relationships/slide"/><Relationship Id="rId10" Target="slides/slide3.xml" Type="http://schemas.openxmlformats.org/officeDocument/2006/relationships/slide"/><Relationship Id="rId9" Target="slides/slide2.xml" Type="http://schemas.openxmlformats.org/officeDocument/2006/relationships/slide"/><Relationship Id="rId8" Target="slides/slide1.xml" Type="http://schemas.openxmlformats.org/officeDocument/2006/relationships/slide"/><Relationship Id="rId7" Target="handoutMasters/handoutMaster1.xml" Type="http://schemas.openxmlformats.org/officeDocument/2006/relationships/handoutMaster"/><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3.xml" Type="http://schemas.openxmlformats.org/officeDocument/2006/relationships/theme"/></Relationships>
</file>

<file path=ppt/diagrams/_rels/data1.xml.rels><?xml version="1.0" encoding="UTF-8" standalone="yes"?><Relationships xmlns="http://schemas.openxmlformats.org/package/2006/relationships"><Relationship Id="rId2" Target="../media/image4.jpeg" Type="http://schemas.openxmlformats.org/officeDocument/2006/relationships/image"/><Relationship Id="rId1" Target="../media/image3.jpeg" Type="http://schemas.openxmlformats.org/officeDocument/2006/relationships/image"/></Relationships>
</file>

<file path=ppt/diagrams/_rels/data2.xml.rels><?xml version="1.0" encoding="UTF-8" standalone="yes"?><Relationships xmlns="http://schemas.openxmlformats.org/package/2006/relationships"><Relationship Id="rId2" Target="../media/image6.jpeg" Type="http://schemas.openxmlformats.org/officeDocument/2006/relationships/image"/><Relationship Id="rId1" Target="../media/image5.png" Type="http://schemas.openxmlformats.org/officeDocument/2006/relationships/image"/></Relationships>
</file>

<file path=ppt/diagrams/_rels/drawing1.xml.rels><?xml version="1.0" encoding="UTF-8" standalone="yes"?><Relationships xmlns="http://schemas.openxmlformats.org/package/2006/relationships"><Relationship Id="rId2" Target="../media/image4.jpeg" Type="http://schemas.openxmlformats.org/officeDocument/2006/relationships/image"/><Relationship Id="rId1" Target="../media/image3.jpeg" Type="http://schemas.openxmlformats.org/officeDocument/2006/relationships/image"/></Relationships>
</file>

<file path=ppt/diagrams/_rels/drawing2.xml.rels><?xml version="1.0" encoding="UTF-8" standalone="yes"?><Relationships xmlns="http://schemas.openxmlformats.org/package/2006/relationships"><Relationship Id="rId2" Target="../media/image6.jpeg" Type="http://schemas.openxmlformats.org/officeDocument/2006/relationships/image"/><Relationship Id="rId1" Target="../media/image5.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DE2DF-BA50-460B-BD55-5E28E22DEFA8}" type="doc">
      <dgm:prSet csCatId="accent1" csTypeId="urn:microsoft.com/office/officeart/2005/8/colors/accent1_2" loCatId="list" loTypeId="urn:microsoft.com/office/officeart/2005/8/layout/pList1#1" phldr="1" qsCatId="simple" qsTypeId="urn:microsoft.com/office/officeart/2005/8/quickstyle/simple1"/>
      <dgm:spPr/>
      <dgm:t>
        <a:bodyPr numCol="1"/>
        <a:lstStyle/>
        <a:p>
          <a:endParaRPr lang="en-US"/>
        </a:p>
      </dgm:t>
    </dgm:pt>
    <dgm:pt modelId="{F3F45809-6ABC-4B40-918A-872027AC850E}">
      <dgm:prSet custT="1"/>
      <dgm:spPr/>
      <dgm:t>
        <a:bodyPr numCol="1"/>
        <a:lstStyle/>
        <a:p>
          <a:pPr rtl="0"/>
          <a:r>
            <a:rPr altLang="en-GB" dirty="0" lang="en-GB" sz="1600"/>
            <a:t>An organisation's attempts to reduce its impact on the society and environment are called "corporate social responsibility" (CSR).</a:t>
          </a:r>
        </a:p>
      </dgm:t>
    </dgm:pt>
    <dgm:pt cxnId="{DAB8F1EB-11DF-4D33-BD42-EDE21F4C5EA4}" modelId="{21E1C22F-F399-49A3-A147-2F23DA9B0C0C}" type="parTrans">
      <dgm:prSet/>
      <dgm:spPr/>
      <dgm:t>
        <a:bodyPr numCol="1"/>
        <a:lstStyle/>
        <a:p>
          <a:endParaRPr lang="en-US"/>
        </a:p>
      </dgm:t>
    </dgm:pt>
    <dgm:pt cxnId="{DAB8F1EB-11DF-4D33-BD42-EDE21F4C5EA4}" modelId="{D5C5221A-4FB6-4B64-A2E4-0A94081F5656}" type="sibTrans">
      <dgm:prSet/>
      <dgm:spPr/>
      <dgm:t>
        <a:bodyPr numCol="1"/>
        <a:lstStyle/>
        <a:p>
          <a:endParaRPr lang="en-US"/>
        </a:p>
      </dgm:t>
    </dgm:pt>
    <dgm:pt modelId="{864D9B8B-CBDA-4A65-803A-EC0E6A4B5EF7}">
      <dgm:prSet custT="1"/>
      <dgm:spPr/>
      <dgm:t>
        <a:bodyPr numCol="1"/>
        <a:lstStyle/>
        <a:p>
          <a:pPr rtl="0"/>
          <a:r>
            <a:rPr altLang="en-GB" dirty="0" lang="en-GB" sz="1600"/>
            <a:t>The hotel sector's importance of CSR Through CSR, hotels can strengthen customer relationships and address social and environmental issues.</a:t>
          </a:r>
        </a:p>
      </dgm:t>
    </dgm:pt>
    <dgm:pt cxnId="{C45EFCB0-1241-462B-A0F2-C81A0397AAFC}" modelId="{AA034C6B-FC31-4C7C-B9A5-6211C7E4DFDC}" type="parTrans">
      <dgm:prSet/>
      <dgm:spPr/>
      <dgm:t>
        <a:bodyPr numCol="1"/>
        <a:lstStyle/>
        <a:p>
          <a:endParaRPr lang="en-US"/>
        </a:p>
      </dgm:t>
    </dgm:pt>
    <dgm:pt cxnId="{C45EFCB0-1241-462B-A0F2-C81A0397AAFC}" modelId="{67DDE806-5D48-4DD6-85BF-DBBA20B47BAA}" type="sibTrans">
      <dgm:prSet/>
      <dgm:spPr/>
      <dgm:t>
        <a:bodyPr numCol="1"/>
        <a:lstStyle/>
        <a:p>
          <a:endParaRPr lang="en-US"/>
        </a:p>
      </dgm:t>
    </dgm:pt>
    <dgm:pt modelId="{55823457-79E3-4545-AF42-06EAFA0AB835}" type="pres">
      <dgm:prSet presAssocID="{442DE2DF-BA50-460B-BD55-5E28E22DEFA8}" presName="Name0" presStyleCnt="0">
        <dgm:presLayoutVars>
          <dgm:dir/>
          <dgm:resizeHandles val="exact"/>
        </dgm:presLayoutVars>
      </dgm:prSet>
      <dgm:spPr/>
    </dgm:pt>
    <dgm:pt modelId="{8369DB41-F904-421F-B3A4-6E3181283559}" type="pres">
      <dgm:prSet presAssocID="{F3F45809-6ABC-4B40-918A-872027AC850E}" presName="compNode" presStyleCnt="0"/>
      <dgm:spPr/>
    </dgm:pt>
    <dgm:pt modelId="{7EE6CA54-E351-4B8E-AA99-2DCED1366586}" type="pres">
      <dgm:prSet presAssocID="{F3F45809-6ABC-4B40-918A-872027AC850E}" presName="pictRect" presStyleCnt="2" presStyleIdx="0" presStyleLbl="node1"/>
      <dgm:spPr>
        <a:blipFill>
          <a:blip xmlns:r="http://schemas.openxmlformats.org/officeDocument/2006/relationships" cstate="print" r:embed="rId1">
            <a:extLst>
              <a:ext uri="{28A0092B-C50C-407E-A947-70E740481C1C}">
                <a14:useLocalDpi xmlns:a14="http://schemas.microsoft.com/office/drawing/2010/main" val="0"/>
              </a:ext>
            </a:extLst>
          </a:blip>
          <a:srcRect/>
          <a:stretch>
            <a:fillRect l="-2000" r="-2000"/>
          </a:stretch>
        </a:blipFill>
      </dgm:spPr>
    </dgm:pt>
    <dgm:pt modelId="{862739A2-B5F2-4B5C-A1EE-7A7B0FCF20A4}" type="pres">
      <dgm:prSet presAssocID="{F3F45809-6ABC-4B40-918A-872027AC850E}" presName="textRect" presStyleCnt="2" presStyleIdx="0" presStyleLbl="revTx">
        <dgm:presLayoutVars>
          <dgm:bulletEnabled val="1"/>
        </dgm:presLayoutVars>
      </dgm:prSet>
      <dgm:spPr/>
    </dgm:pt>
    <dgm:pt modelId="{A910327A-860F-4F70-BCFD-BEEA16169851}" type="pres">
      <dgm:prSet presAssocID="{D5C5221A-4FB6-4B64-A2E4-0A94081F5656}" presName="sibTrans" presStyleCnt="0" presStyleIdx="0" presStyleLbl="sibTrans2D1"/>
      <dgm:spPr/>
    </dgm:pt>
    <dgm:pt modelId="{E4D0BD26-F7C6-4C8F-825C-530547FE3104}" type="pres">
      <dgm:prSet presAssocID="{864D9B8B-CBDA-4A65-803A-EC0E6A4B5EF7}" presName="compNode" presStyleCnt="0"/>
      <dgm:spPr/>
    </dgm:pt>
    <dgm:pt modelId="{63DBB7A7-48AC-49E7-9DA2-012241D865EF}" type="pres">
      <dgm:prSet presAssocID="{864D9B8B-CBDA-4A65-803A-EC0E6A4B5EF7}" presName="pictRect" presStyleCnt="2" presStyleIdx="1" presStyleLbl="node1"/>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pt>
    <dgm:pt modelId="{3223E084-F6AC-4B05-B39A-48B82BF78FC3}" type="pres">
      <dgm:prSet presAssocID="{864D9B8B-CBDA-4A65-803A-EC0E6A4B5EF7}" presName="textRect" presStyleCnt="2" presStyleIdx="1" presStyleLbl="revTx">
        <dgm:presLayoutVars>
          <dgm:bulletEnabled val="1"/>
        </dgm:presLayoutVars>
      </dgm:prSet>
      <dgm:spPr/>
    </dgm:pt>
  </dgm:ptLst>
  <dgm:cxnLst>
    <dgm:cxn destId="{A910327A-860F-4F70-BCFD-BEEA16169851}" destOrd="0" modelId="{587AC63A-6BB5-46C3-A6BF-C57C17470D5B}" presId="urn:microsoft.com/office/officeart/2005/8/layout/pList1#1" srcId="{D5C5221A-4FB6-4B64-A2E4-0A94081F5656}" srcOrd="0" type="presOf"/>
    <dgm:cxn destId="{864D9B8B-CBDA-4A65-803A-EC0E6A4B5EF7}" destOrd="0" modelId="{C45EFCB0-1241-462B-A0F2-C81A0397AAFC}" parTransId="{AA034C6B-FC31-4C7C-B9A5-6211C7E4DFDC}" sibTransId="{67DDE806-5D48-4DD6-85BF-DBBA20B47BAA}" srcId="{442DE2DF-BA50-460B-BD55-5E28E22DEFA8}" srcOrd="1"/>
    <dgm:cxn destId="{862739A2-B5F2-4B5C-A1EE-7A7B0FCF20A4}" destOrd="0" modelId="{D69209B9-D824-42E7-A69D-F9C700B7AEE2}" presId="urn:microsoft.com/office/officeart/2005/8/layout/pList1#1" srcId="{F3F45809-6ABC-4B40-918A-872027AC850E}" srcOrd="0" type="presOf"/>
    <dgm:cxn destId="{55823457-79E3-4545-AF42-06EAFA0AB835}" destOrd="0" modelId="{73AD56BD-A44D-478C-82BD-39282D6161DE}" presId="urn:microsoft.com/office/officeart/2005/8/layout/pList1#1" srcId="{442DE2DF-BA50-460B-BD55-5E28E22DEFA8}" srcOrd="0" type="presOf"/>
    <dgm:cxn destId="{3223E084-F6AC-4B05-B39A-48B82BF78FC3}" destOrd="0" modelId="{A2AF7DC8-CABA-4DBA-BE3D-48C1D8DD823A}" presId="urn:microsoft.com/office/officeart/2005/8/layout/pList1#1" srcId="{864D9B8B-CBDA-4A65-803A-EC0E6A4B5EF7}" srcOrd="0" type="presOf"/>
    <dgm:cxn destId="{F3F45809-6ABC-4B40-918A-872027AC850E}" destOrd="0" modelId="{DAB8F1EB-11DF-4D33-BD42-EDE21F4C5EA4}" parTransId="{21E1C22F-F399-49A3-A147-2F23DA9B0C0C}" sibTransId="{D5C5221A-4FB6-4B64-A2E4-0A94081F5656}" srcId="{442DE2DF-BA50-460B-BD55-5E28E22DEFA8}" srcOrd="0"/>
    <dgm:cxn destId="{8369DB41-F904-421F-B3A4-6E3181283559}" destOrd="0" modelId="{A195C3AE-F0B1-4B12-81AC-7D1F63EEAEA8}" presId="urn:microsoft.com/office/officeart/2005/8/layout/pList1#1" srcId="{55823457-79E3-4545-AF42-06EAFA0AB835}" srcOrd="0" type="presParOf"/>
    <dgm:cxn destId="{7EE6CA54-E351-4B8E-AA99-2DCED1366586}" destOrd="0" modelId="{4F1E3A58-D18A-461B-94A7-EB69F79801A3}" presId="urn:microsoft.com/office/officeart/2005/8/layout/pList1#1" srcId="{8369DB41-F904-421F-B3A4-6E3181283559}" srcOrd="0" type="presParOf"/>
    <dgm:cxn destId="{862739A2-B5F2-4B5C-A1EE-7A7B0FCF20A4}" destOrd="0" modelId="{9F6DAE89-E988-4188-B13E-675D45DE300D}" presId="urn:microsoft.com/office/officeart/2005/8/layout/pList1#1" srcId="{8369DB41-F904-421F-B3A4-6E3181283559}" srcOrd="1" type="presParOf"/>
    <dgm:cxn destId="{A910327A-860F-4F70-BCFD-BEEA16169851}" destOrd="0" modelId="{1B619BF5-8435-48C5-A398-B3297976ABB4}" presId="urn:microsoft.com/office/officeart/2005/8/layout/pList1#1" srcId="{55823457-79E3-4545-AF42-06EAFA0AB835}" srcOrd="1" type="presParOf"/>
    <dgm:cxn destId="{E4D0BD26-F7C6-4C8F-825C-530547FE3104}" destOrd="0" modelId="{9FF18C0A-06DD-4221-862F-14EEA476A8ED}" presId="urn:microsoft.com/office/officeart/2005/8/layout/pList1#1" srcId="{55823457-79E3-4545-AF42-06EAFA0AB835}" srcOrd="2" type="presParOf"/>
    <dgm:cxn destId="{63DBB7A7-48AC-49E7-9DA2-012241D865EF}" destOrd="0" modelId="{F4F90344-BE21-475B-B7E5-0C99E45C7BCC}" presId="urn:microsoft.com/office/officeart/2005/8/layout/pList1#1" srcId="{E4D0BD26-F7C6-4C8F-825C-530547FE3104}" srcOrd="0" type="presParOf"/>
    <dgm:cxn destId="{3223E084-F6AC-4B05-B39A-48B82BF78FC3}" destOrd="0" modelId="{D3452C66-9996-4A96-8CE4-1CD48E883E69}" presId="urn:microsoft.com/office/officeart/2005/8/layout/pList1#1" srcId="{E4D0BD26-F7C6-4C8F-825C-530547FE3104}"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xml><?xml version="1.0" encoding="utf-8"?>
<dgm:dataModel xmlns:dgm="http://schemas.openxmlformats.org/drawingml/2006/diagram" xmlns:a="http://schemas.openxmlformats.org/drawingml/2006/main">
  <dgm:ptLst>
    <dgm:pt modelId="{442DE2DF-BA50-460B-BD55-5E28E22DEFA8}" type="doc">
      <dgm:prSet csCatId="accent1" csTypeId="urn:microsoft.com/office/officeart/2005/8/colors/accent1_2" loCatId="list" loTypeId="urn:microsoft.com/office/officeart/2005/8/layout/pList1#1" phldr="1" qsCatId="simple" qsTypeId="urn:microsoft.com/office/officeart/2005/8/quickstyle/simple1"/>
      <dgm:spPr/>
      <dgm:t>
        <a:bodyPr numCol="1"/>
        <a:lstStyle/>
        <a:p>
          <a:endParaRPr lang="en-US"/>
        </a:p>
      </dgm:t>
    </dgm:pt>
    <dgm:pt modelId="{A7357EF4-0C05-49D9-BCCE-C69AEB40A264}">
      <dgm:prSet custT="1"/>
      <dgm:spPr/>
      <dgm:t>
        <a:bodyPr numCol="1"/>
        <a:lstStyle/>
        <a:p>
          <a:pPr rtl="0"/>
          <a:r>
            <a:rPr altLang="en-GB" dirty="0" lang="en-GB" sz="1600"/>
            <a:t>Hotels conduct corporate social responsibility through energy-efficient measures, community participation, partnerships with local institutions.</a:t>
          </a:r>
        </a:p>
      </dgm:t>
    </dgm:pt>
    <dgm:pt cxnId="{98BC540D-5232-49DF-B26D-38C419BAF1BC}" modelId="{4882A443-C8A8-4B05-A15E-30FF8226E446}" type="parTrans">
      <dgm:prSet/>
      <dgm:spPr/>
      <dgm:t>
        <a:bodyPr numCol="1"/>
        <a:lstStyle/>
        <a:p>
          <a:endParaRPr lang="en-US"/>
        </a:p>
      </dgm:t>
    </dgm:pt>
    <dgm:pt cxnId="{98BC540D-5232-49DF-B26D-38C419BAF1BC}" modelId="{4CBBCA31-10A6-40CB-ADBE-70306A85F463}" type="sibTrans">
      <dgm:prSet/>
      <dgm:spPr/>
      <dgm:t>
        <a:bodyPr numCol="1"/>
        <a:lstStyle/>
        <a:p>
          <a:endParaRPr lang="en-US"/>
        </a:p>
      </dgm:t>
    </dgm:pt>
    <dgm:pt modelId="{2A68D36B-A77A-4BBE-8500-09FE4A3D47CC}">
      <dgm:prSet custT="1"/>
      <dgm:spPr/>
      <dgm:t>
        <a:bodyPr numCol="1"/>
        <a:lstStyle/>
        <a:p>
          <a:pPr rtl="0"/>
          <a:r>
            <a:rPr altLang="en-GB" dirty="0" lang="en-GB" sz="1600"/>
            <a:t>Success in CSR practises increases hotel profitability, customer satisfaction, and employee loyalty, according to studies.</a:t>
          </a:r>
        </a:p>
      </dgm:t>
    </dgm:pt>
    <dgm:pt cxnId="{0A5494B8-9248-4DF6-A082-622E8AF53A4C}" modelId="{B51CEF83-AB98-47DD-B601-434D2C2EA671}" type="parTrans">
      <dgm:prSet/>
      <dgm:spPr/>
      <dgm:t>
        <a:bodyPr numCol="1"/>
        <a:lstStyle/>
        <a:p>
          <a:endParaRPr lang="en-US"/>
        </a:p>
      </dgm:t>
    </dgm:pt>
    <dgm:pt cxnId="{0A5494B8-9248-4DF6-A082-622E8AF53A4C}" modelId="{35EFB03D-EEB0-46DF-882F-36C1CD492E0D}" type="sibTrans">
      <dgm:prSet/>
      <dgm:spPr/>
      <dgm:t>
        <a:bodyPr numCol="1"/>
        <a:lstStyle/>
        <a:p>
          <a:endParaRPr lang="en-US"/>
        </a:p>
      </dgm:t>
    </dgm:pt>
    <dgm:pt modelId="{55823457-79E3-4545-AF42-06EAFA0AB835}" type="pres">
      <dgm:prSet presAssocID="{442DE2DF-BA50-460B-BD55-5E28E22DEFA8}" presName="Name0" presStyleCnt="0">
        <dgm:presLayoutVars>
          <dgm:dir/>
          <dgm:resizeHandles val="exact"/>
        </dgm:presLayoutVars>
      </dgm:prSet>
      <dgm:spPr/>
    </dgm:pt>
    <dgm:pt modelId="{B784C2F0-545A-4F87-A6F3-CF418555139C}" type="pres">
      <dgm:prSet presAssocID="{A7357EF4-0C05-49D9-BCCE-C69AEB40A264}" presName="compNode" presStyleCnt="0"/>
      <dgm:spPr/>
    </dgm:pt>
    <dgm:pt modelId="{A00AAF84-F439-4E5F-AD9E-AAD3FC1EF07D}" type="pres">
      <dgm:prSet presAssocID="{A7357EF4-0C05-49D9-BCCE-C69AEB40A264}" presName="pictRect" presStyleCnt="2" presStyleIdx="0" presStyleLbl="node1"/>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5E9D4F2E-8C5B-48D3-9DBF-512862D95561}" type="pres">
      <dgm:prSet presAssocID="{A7357EF4-0C05-49D9-BCCE-C69AEB40A264}" presName="textRect" presStyleCnt="2" presStyleIdx="0" presStyleLbl="revTx">
        <dgm:presLayoutVars>
          <dgm:bulletEnabled val="1"/>
        </dgm:presLayoutVars>
      </dgm:prSet>
      <dgm:spPr/>
    </dgm:pt>
    <dgm:pt modelId="{F5A5F6CB-40E5-44F9-8E24-0561AABA3138}" type="pres">
      <dgm:prSet presAssocID="{4CBBCA31-10A6-40CB-ADBE-70306A85F463}" presName="sibTrans" presStyleCnt="0" presStyleIdx="0" presStyleLbl="sibTrans2D1"/>
      <dgm:spPr/>
    </dgm:pt>
    <dgm:pt modelId="{EFA49DB2-8671-4156-AE66-08F5815F5740}" type="pres">
      <dgm:prSet presAssocID="{2A68D36B-A77A-4BBE-8500-09FE4A3D47CC}" presName="compNode" presStyleCnt="0"/>
      <dgm:spPr/>
    </dgm:pt>
    <dgm:pt modelId="{90EAA4E8-DFA5-4CD9-817F-63EA212FCBE0}" type="pres">
      <dgm:prSet presAssocID="{2A68D36B-A77A-4BBE-8500-09FE4A3D47CC}" presName="pictRect" presStyleCnt="2" presStyleIdx="1" presStyleLbl="node1"/>
      <dgm:spPr>
        <a:blipFill>
          <a:blip xmlns:r="http://schemas.openxmlformats.org/officeDocument/2006/relationships" cstate="print" r:embed="rId2">
            <a:extLst>
              <a:ext uri="{28A0092B-C50C-407E-A947-70E740481C1C}">
                <a14:useLocalDpi xmlns:a14="http://schemas.microsoft.com/office/drawing/2010/main" val="0"/>
              </a:ext>
            </a:extLst>
          </a:blip>
          <a:srcRect/>
          <a:stretch>
            <a:fillRect b="-3000" t="-3000"/>
          </a:stretch>
        </a:blipFill>
      </dgm:spPr>
    </dgm:pt>
    <dgm:pt modelId="{C64BA873-3499-486A-B21D-4A2F3D3B8D76}" type="pres">
      <dgm:prSet presAssocID="{2A68D36B-A77A-4BBE-8500-09FE4A3D47CC}" presName="textRect" presStyleCnt="2" presStyleIdx="1" presStyleLbl="revTx">
        <dgm:presLayoutVars>
          <dgm:bulletEnabled val="1"/>
        </dgm:presLayoutVars>
      </dgm:prSet>
      <dgm:spPr/>
    </dgm:pt>
  </dgm:ptLst>
  <dgm:cxnLst>
    <dgm:cxn destId="{A7357EF4-0C05-49D9-BCCE-C69AEB40A264}" destOrd="0" modelId="{98BC540D-5232-49DF-B26D-38C419BAF1BC}" parTransId="{4882A443-C8A8-4B05-A15E-30FF8226E446}" sibTransId="{4CBBCA31-10A6-40CB-ADBE-70306A85F463}" srcId="{442DE2DF-BA50-460B-BD55-5E28E22DEFA8}" srcOrd="0"/>
    <dgm:cxn destId="{C64BA873-3499-486A-B21D-4A2F3D3B8D76}" destOrd="0" modelId="{451A26A2-0D65-49C4-8BE9-7393E796640A}" presId="urn:microsoft.com/office/officeart/2005/8/layout/pList1#1" srcId="{2A68D36B-A77A-4BBE-8500-09FE4A3D47CC}" srcOrd="0" type="presOf"/>
    <dgm:cxn destId="{55823457-79E3-4545-AF42-06EAFA0AB835}" destOrd="0" modelId="{27135DA8-F65A-4921-B815-B19D1D843101}" presId="urn:microsoft.com/office/officeart/2005/8/layout/pList1#1" srcId="{442DE2DF-BA50-460B-BD55-5E28E22DEFA8}" srcOrd="0" type="presOf"/>
    <dgm:cxn destId="{2A68D36B-A77A-4BBE-8500-09FE4A3D47CC}" destOrd="0" modelId="{0A5494B8-9248-4DF6-A082-622E8AF53A4C}" parTransId="{B51CEF83-AB98-47DD-B601-434D2C2EA671}" sibTransId="{35EFB03D-EEB0-46DF-882F-36C1CD492E0D}" srcId="{442DE2DF-BA50-460B-BD55-5E28E22DEFA8}" srcOrd="1"/>
    <dgm:cxn destId="{F5A5F6CB-40E5-44F9-8E24-0561AABA3138}" destOrd="0" modelId="{991AD7B8-F8AD-4ECF-8593-5D7B686B4A1A}" presId="urn:microsoft.com/office/officeart/2005/8/layout/pList1#1" srcId="{4CBBCA31-10A6-40CB-ADBE-70306A85F463}" srcOrd="0" type="presOf"/>
    <dgm:cxn destId="{5E9D4F2E-8C5B-48D3-9DBF-512862D95561}" destOrd="0" modelId="{075E91D6-08B4-44D5-97F4-96525771E2BE}" presId="urn:microsoft.com/office/officeart/2005/8/layout/pList1#1" srcId="{A7357EF4-0C05-49D9-BCCE-C69AEB40A264}" srcOrd="0" type="presOf"/>
    <dgm:cxn destId="{B784C2F0-545A-4F87-A6F3-CF418555139C}" destOrd="0" modelId="{CCCC6BB2-D7A8-4059-AFAE-8C2DC0F308CB}" presId="urn:microsoft.com/office/officeart/2005/8/layout/pList1#1" srcId="{55823457-79E3-4545-AF42-06EAFA0AB835}" srcOrd="0" type="presParOf"/>
    <dgm:cxn destId="{A00AAF84-F439-4E5F-AD9E-AAD3FC1EF07D}" destOrd="0" modelId="{6A5DA2A5-1DFA-4B12-98F3-0F61BEB7BCC7}" presId="urn:microsoft.com/office/officeart/2005/8/layout/pList1#1" srcId="{B784C2F0-545A-4F87-A6F3-CF418555139C}" srcOrd="0" type="presParOf"/>
    <dgm:cxn destId="{5E9D4F2E-8C5B-48D3-9DBF-512862D95561}" destOrd="0" modelId="{D5E402F4-B241-4C12-8F06-4BDFDED8E33D}" presId="urn:microsoft.com/office/officeart/2005/8/layout/pList1#1" srcId="{B784C2F0-545A-4F87-A6F3-CF418555139C}" srcOrd="1" type="presParOf"/>
    <dgm:cxn destId="{F5A5F6CB-40E5-44F9-8E24-0561AABA3138}" destOrd="0" modelId="{9B881027-8A68-4B9E-BC9E-050570DD449F}" presId="urn:microsoft.com/office/officeart/2005/8/layout/pList1#1" srcId="{55823457-79E3-4545-AF42-06EAFA0AB835}" srcOrd="1" type="presParOf"/>
    <dgm:cxn destId="{EFA49DB2-8671-4156-AE66-08F5815F5740}" destOrd="0" modelId="{34DAB84C-EC8F-438B-AB1D-6138E5D1A929}" presId="urn:microsoft.com/office/officeart/2005/8/layout/pList1#1" srcId="{55823457-79E3-4545-AF42-06EAFA0AB835}" srcOrd="2" type="presParOf"/>
    <dgm:cxn destId="{90EAA4E8-DFA5-4CD9-817F-63EA212FCBE0}" destOrd="0" modelId="{6657858C-CBC7-471D-ACA7-4E0F58C53784}" presId="urn:microsoft.com/office/officeart/2005/8/layout/pList1#1" srcId="{EFA49DB2-8671-4156-AE66-08F5815F5740}" srcOrd="0" type="presParOf"/>
    <dgm:cxn destId="{C64BA873-3499-486A-B21D-4A2F3D3B8D76}" destOrd="0" modelId="{BAEC2618-9C23-46DB-9D3E-1DE7204FDB99}" presId="urn:microsoft.com/office/officeart/2005/8/layout/pList1#1" srcId="{EFA49DB2-8671-4156-AE66-08F5815F5740}" srcOrd="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7EE6CA54-E351-4B8E-AA99-2DCED1366586}">
      <dsp:nvSpPr>
        <dsp:cNvPr id="0" name=""/>
        <dsp:cNvSpPr/>
      </dsp:nvSpPr>
      <dsp:spPr>
        <a:xfrm>
          <a:off x="1269646" y="435"/>
          <a:ext cx="3613228" cy="2489514"/>
        </a:xfrm>
        <a:prstGeom prst="roundRect">
          <a:avLst/>
        </a:prstGeom>
        <a:blipFill>
          <a:blip xmlns:r="http://schemas.openxmlformats.org/officeDocument/2006/relationships" cstate="print" r:embed="rId1">
            <a:extLst>
              <a:ext uri="{28A0092B-C50C-407E-A947-70E740481C1C}">
                <a14:useLocalDpi xmlns:a14="http://schemas.microsoft.com/office/drawing/2010/main" val="0"/>
              </a:ext>
            </a:extLst>
          </a:blip>
          <a:srcRect/>
          <a:stretch>
            <a:fillRect l="-2000" r="-2000"/>
          </a:stretch>
        </a:blip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862739A2-B5F2-4B5C-A1EE-7A7B0FCF20A4}">
      <dsp:nvSpPr>
        <dsp:cNvPr id="0" name=""/>
        <dsp:cNvSpPr/>
      </dsp:nvSpPr>
      <dsp:spPr>
        <a:xfrm>
          <a:off x="1269646" y="2489950"/>
          <a:ext cx="3613228" cy="1340507"/>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113792" numCol="1" rIns="113792" spcCol="1270" spcFirstLastPara="0" tIns="113792" vert="horz" wrap="square">
          <a:noAutofit/>
        </a:bodyPr>
        <a:lstStyle/>
        <a:p>
          <a:pPr algn="ctr" defTabSz="711200" indent="0" lvl="0" marL="0" rtl="0">
            <a:lnSpc>
              <a:spcPct val="90000"/>
            </a:lnSpc>
            <a:spcBef>
              <a:spcPct val="0"/>
            </a:spcBef>
            <a:spcAft>
              <a:spcPct val="35000"/>
            </a:spcAft>
            <a:buNone/>
          </a:pPr>
          <a:r>
            <a:rPr altLang="en-GB" dirty="0" kern="1200" lang="en-GB" sz="1600"/>
            <a:t>An organisation's attempts to reduce its impact on the society and environment are called "corporate social responsibility" (CSR).</a:t>
          </a:r>
        </a:p>
      </dsp:txBody>
      <dsp:txXfrm>
        <a:off x="1269646" y="2489950"/>
        <a:ext cx="3613228" cy="1340507"/>
      </dsp:txXfrm>
    </dsp:sp>
    <dsp:sp modelId="{63DBB7A7-48AC-49E7-9DA2-012241D865EF}">
      <dsp:nvSpPr>
        <dsp:cNvPr id="0" name=""/>
        <dsp:cNvSpPr/>
      </dsp:nvSpPr>
      <dsp:spPr>
        <a:xfrm>
          <a:off x="5244350" y="435"/>
          <a:ext cx="3613228" cy="2489514"/>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3223E084-F6AC-4B05-B39A-48B82BF78FC3}">
      <dsp:nvSpPr>
        <dsp:cNvPr id="0" name=""/>
        <dsp:cNvSpPr/>
      </dsp:nvSpPr>
      <dsp:spPr>
        <a:xfrm>
          <a:off x="5244350" y="2489950"/>
          <a:ext cx="3613228" cy="1340507"/>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113792" numCol="1" rIns="113792" spcCol="1270" spcFirstLastPara="0" tIns="113792" vert="horz" wrap="square">
          <a:noAutofit/>
        </a:bodyPr>
        <a:lstStyle/>
        <a:p>
          <a:pPr algn="ctr" defTabSz="711200" indent="0" lvl="0" marL="0" rtl="0">
            <a:lnSpc>
              <a:spcPct val="90000"/>
            </a:lnSpc>
            <a:spcBef>
              <a:spcPct val="0"/>
            </a:spcBef>
            <a:spcAft>
              <a:spcPct val="35000"/>
            </a:spcAft>
            <a:buNone/>
          </a:pPr>
          <a:r>
            <a:rPr altLang="en-GB" dirty="0" kern="1200" lang="en-GB" sz="1600"/>
            <a:t>The hotel sector's importance of CSR Through CSR, hotels can strengthen customer relationships and address social and environmental issues.</a:t>
          </a:r>
        </a:p>
      </dsp:txBody>
      <dsp:txXfrm>
        <a:off x="5244350" y="2489950"/>
        <a:ext cx="3613228" cy="1340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A00AAF84-F439-4E5F-AD9E-AAD3FC1EF07D}">
      <dsp:nvSpPr>
        <dsp:cNvPr id="0" name=""/>
        <dsp:cNvSpPr/>
      </dsp:nvSpPr>
      <dsp:spPr>
        <a:xfrm>
          <a:off x="1269646" y="435"/>
          <a:ext cx="3613228" cy="2489514"/>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E9D4F2E-8C5B-48D3-9DBF-512862D95561}">
      <dsp:nvSpPr>
        <dsp:cNvPr id="0" name=""/>
        <dsp:cNvSpPr/>
      </dsp:nvSpPr>
      <dsp:spPr>
        <a:xfrm>
          <a:off x="1269646" y="2489950"/>
          <a:ext cx="3613228" cy="1340507"/>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113792" numCol="1" rIns="113792" spcCol="1270" spcFirstLastPara="0" tIns="113792" vert="horz" wrap="square">
          <a:noAutofit/>
        </a:bodyPr>
        <a:lstStyle/>
        <a:p>
          <a:pPr algn="ctr" defTabSz="711200" indent="0" lvl="0" marL="0" rtl="0">
            <a:lnSpc>
              <a:spcPct val="90000"/>
            </a:lnSpc>
            <a:spcBef>
              <a:spcPct val="0"/>
            </a:spcBef>
            <a:spcAft>
              <a:spcPct val="35000"/>
            </a:spcAft>
            <a:buNone/>
          </a:pPr>
          <a:r>
            <a:rPr altLang="en-GB" dirty="0" kern="1200" lang="en-GB" sz="1600"/>
            <a:t>Hotels conduct corporate social responsibility through energy-efficient measures, community participation, partnerships with local institutions.</a:t>
          </a:r>
        </a:p>
      </dsp:txBody>
      <dsp:txXfrm>
        <a:off x="1269646" y="2489950"/>
        <a:ext cx="3613228" cy="1340507"/>
      </dsp:txXfrm>
    </dsp:sp>
    <dsp:sp modelId="{90EAA4E8-DFA5-4CD9-817F-63EA212FCBE0}">
      <dsp:nvSpPr>
        <dsp:cNvPr id="0" name=""/>
        <dsp:cNvSpPr/>
      </dsp:nvSpPr>
      <dsp:spPr>
        <a:xfrm>
          <a:off x="5244350" y="435"/>
          <a:ext cx="3613228" cy="2489514"/>
        </a:xfrm>
        <a:prstGeom prst="roundRect">
          <a:avLst/>
        </a:prstGeom>
        <a:blipFill>
          <a:blip xmlns:r="http://schemas.openxmlformats.org/officeDocument/2006/relationships" cstate="print" r:embed="rId2">
            <a:extLst>
              <a:ext uri="{28A0092B-C50C-407E-A947-70E740481C1C}">
                <a14:useLocalDpi xmlns:a14="http://schemas.microsoft.com/office/drawing/2010/main" val="0"/>
              </a:ext>
            </a:extLst>
          </a:blip>
          <a:srcRect/>
          <a:stretch>
            <a:fillRect b="-3000" t="-3000"/>
          </a:stretch>
        </a:blip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C64BA873-3499-486A-B21D-4A2F3D3B8D76}">
      <dsp:nvSpPr>
        <dsp:cNvPr id="0" name=""/>
        <dsp:cNvSpPr/>
      </dsp:nvSpPr>
      <dsp:spPr>
        <a:xfrm>
          <a:off x="5244350" y="2489950"/>
          <a:ext cx="3613228" cy="1340507"/>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113792" numCol="1" rIns="113792" spcCol="1270" spcFirstLastPara="0" tIns="113792" vert="horz" wrap="square">
          <a:noAutofit/>
        </a:bodyPr>
        <a:lstStyle/>
        <a:p>
          <a:pPr algn="ctr" defTabSz="711200" indent="0" lvl="0" marL="0" rtl="0">
            <a:lnSpc>
              <a:spcPct val="90000"/>
            </a:lnSpc>
            <a:spcBef>
              <a:spcPct val="0"/>
            </a:spcBef>
            <a:spcAft>
              <a:spcPct val="35000"/>
            </a:spcAft>
            <a:buNone/>
          </a:pPr>
          <a:r>
            <a:rPr altLang="en-GB" dirty="0" kern="1200" lang="en-GB" sz="1600"/>
            <a:t>Success in CSR practises increases hotel profitability, customer satisfaction, and employee loyalty, according to studies.</a:t>
          </a:r>
        </a:p>
      </dsp:txBody>
      <dsp:txXfrm>
        <a:off x="5244350" y="2489950"/>
        <a:ext cx="3613228" cy="1340507"/>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pri="2000" type="list"/>
    <dgm:cat pri="2500" type="picture"/>
    <dgm:cat pri="2500" type="pictureconvert"/>
  </dgm:catLst>
  <dgm:sampData>
    <dgm:dataModel>
      <dgm:ptLst>
        <dgm:pt modelId="0" type="doc"/>
        <dgm:pt modelId="1">
          <dgm:prSet phldr="1"/>
        </dgm:pt>
        <dgm:pt modelId="2">
          <dgm:prSet phldr="1"/>
        </dgm:pt>
        <dgm:pt modelId="3">
          <dgm:prSet phldr="1"/>
        </dgm:pt>
        <dgm:pt modelId="4">
          <dgm:prSet phldr="1"/>
        </dgm:pt>
      </dgm:ptLst>
      <dgm:cxnLst>
        <dgm:cxn destId="1" destOrd="0" modelId="7" srcId="0" srcOrd="0"/>
        <dgm:cxn destId="2" destOrd="0" modelId="8" srcId="0" srcOrd="1"/>
        <dgm:cxn destId="3" destOrd="0" modelId="9" srcId="0" srcOrd="2"/>
        <dgm:cxn destId="4" destOrd="0" modelId="10" srcId="0" srcOrd="3"/>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useDef="1">
    <dgm:dataModel>
      <dgm:ptLst/>
      <dgm:bg/>
      <dgm:whole/>
    </dgm:dataModel>
  </dgm:clrData>
  <dgm:layoutNode name="Name0">
    <dgm:shape xmlns:r="http://schemas.openxmlformats.org/officeDocument/2006/relationships" r:blip="">
      <dgm:adjLst/>
    </dgm:shape>
    <dgm:varLst>
      <dgm:dir/>
      <dgm:resizeHandles val="exact"/>
    </dgm:varLst>
    <dgm:choose name="Name1">
      <dgm:if arg="dir" axis="self" func="var" name="Name2"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presOf/>
    <dgm:constrLst>
      <dgm:constr for="ch" forName="compNode" refType="w" type="w"/>
      <dgm:constr fact="0.1" for="ch" op="equ" ptType="sibTrans" refFor="ch" refForName="compNode" refType="w" type="w"/>
      <dgm:constr fact="0.1" op="equ" refFor="ch" refForName="compNode" refType="w" type="sp"/>
      <dgm:constr for="des" op="equ" ptType="node" type="primFontSz" val="65"/>
    </dgm:constrLst>
    <dgm:ruleLst/>
    <dgm:forEach axis="ch" name="Name4" ptType="node">
      <dgm:layoutNode name="compNode">
        <dgm:alg type="composite">
          <dgm:param type="ar" val="0.943"/>
        </dgm:alg>
        <dgm:shape xmlns:r="http://schemas.openxmlformats.org/officeDocument/2006/relationships" r:blip="">
          <dgm:adjLst/>
        </dgm:shape>
        <dgm:layoutNode name="pictRect">
          <dgm:alg type="sp"/>
          <dgm:shape xmlns:r="http://schemas.openxmlformats.org/officeDocument/2006/relationships" blipPhldr="1" r:blip="" type="roundRect">
            <dgm:adjLst/>
          </dgm:shape>
          <dgm:presOf/>
          <dgm:constrLst/>
          <dgm:ruleLst/>
        </dgm:layoutNode>
        <dgm:layoutNode name="textRect" styleLbl="revTx">
          <dgm:alg type="tx">
            <dgm:param type="txAnchorVert" val="t"/>
          </dgm:alg>
          <dgm:shape xmlns:r="http://schemas.openxmlformats.org/officeDocument/2006/relationships" r:blip="" type="rect">
            <dgm:adjLst/>
          </dgm:shape>
          <dgm:varLst>
            <dgm:bulletEnabled val="1"/>
          </dgm:varLst>
          <dgm:presOf axis="desOrSelf" ptType="node"/>
          <dgm:constrLst>
            <dgm:constr type="bMarg"/>
          </dgm:constrLst>
          <dgm:ruleLst>
            <dgm:rule fact="NaN" max="NaN" type="primFontSz" val="5"/>
          </dgm:ruleLst>
        </dgm:layoutNode>
        <dgm:presOf axis="self"/>
        <dgm:constrLst>
          <dgm:constr fact="1.06" refType="w" type="h"/>
          <dgm:constr fact="0.65" for="ch" forName="pictRect" refType="h" type="h"/>
          <dgm:constr for="ch" forName="pictRect" refType="w" type="w"/>
          <dgm:constr for="ch" forName="pictRect" type="l"/>
          <dgm:constr for="ch" forName="pictRect" type="t"/>
          <dgm:constr for="ch" forName="textRect" refType="w" type="w"/>
          <dgm:constr fact="0.35" for="ch" forName="textRect" refType="h" type="h"/>
          <dgm:constr for="ch" forName="textRect" type="l"/>
          <dgm:constr for="ch" forName="textRect" refFor="ch" refForName="pictRect" refType="b" type="t"/>
        </dgm:constrLst>
        <dgm:ruleLst/>
      </dgm:layoutNode>
      <dgm:forEach axis="followSib" cnt="1" name="Name5" ptType="sibTrans">
        <dgm:layoutNode name="sibTrans">
          <dgm:alg type="sp"/>
          <dgm:shape xmlns:r="http://schemas.openxmlformats.org/officeDocument/2006/relationships" hideGeom="1" r:blip="" type="rect">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1">
  <dgm:title val=""/>
  <dgm:desc val=""/>
  <dgm:catLst>
    <dgm:cat pri="2000" type="list"/>
    <dgm:cat pri="2500" type="picture"/>
    <dgm:cat pri="2500" type="pictureconvert"/>
  </dgm:catLst>
  <dgm:sampData>
    <dgm:dataModel>
      <dgm:ptLst>
        <dgm:pt modelId="0" type="doc"/>
        <dgm:pt modelId="1">
          <dgm:prSet phldr="1"/>
        </dgm:pt>
        <dgm:pt modelId="2">
          <dgm:prSet phldr="1"/>
        </dgm:pt>
        <dgm:pt modelId="3">
          <dgm:prSet phldr="1"/>
        </dgm:pt>
        <dgm:pt modelId="4">
          <dgm:prSet phldr="1"/>
        </dgm:pt>
      </dgm:ptLst>
      <dgm:cxnLst>
        <dgm:cxn destId="1" destOrd="0" modelId="7" srcId="0" srcOrd="0"/>
        <dgm:cxn destId="2" destOrd="0" modelId="8" srcId="0" srcOrd="1"/>
        <dgm:cxn destId="3" destOrd="0" modelId="9" srcId="0" srcOrd="2"/>
        <dgm:cxn destId="4" destOrd="0" modelId="10" srcId="0" srcOrd="3"/>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useDef="1">
    <dgm:dataModel>
      <dgm:ptLst/>
      <dgm:bg/>
      <dgm:whole/>
    </dgm:dataModel>
  </dgm:clrData>
  <dgm:layoutNode name="Name0">
    <dgm:shape xmlns:r="http://schemas.openxmlformats.org/officeDocument/2006/relationships" r:blip="">
      <dgm:adjLst/>
    </dgm:shape>
    <dgm:varLst>
      <dgm:dir/>
      <dgm:resizeHandles val="exact"/>
    </dgm:varLst>
    <dgm:choose name="Name1">
      <dgm:if arg="dir" axis="self" func="var" name="Name2"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presOf/>
    <dgm:constrLst>
      <dgm:constr for="ch" forName="compNode" refType="w" type="w"/>
      <dgm:constr fact="0.1" for="ch" op="equ" ptType="sibTrans" refFor="ch" refForName="compNode" refType="w" type="w"/>
      <dgm:constr fact="0.1" op="equ" refFor="ch" refForName="compNode" refType="w" type="sp"/>
      <dgm:constr for="des" op="equ" ptType="node" type="primFontSz" val="65"/>
    </dgm:constrLst>
    <dgm:ruleLst/>
    <dgm:forEach axis="ch" name="Name4" ptType="node">
      <dgm:layoutNode name="compNode">
        <dgm:alg type="composite">
          <dgm:param type="ar" val="0.943"/>
        </dgm:alg>
        <dgm:shape xmlns:r="http://schemas.openxmlformats.org/officeDocument/2006/relationships" r:blip="">
          <dgm:adjLst/>
        </dgm:shape>
        <dgm:layoutNode name="pictRect">
          <dgm:alg type="sp"/>
          <dgm:shape xmlns:r="http://schemas.openxmlformats.org/officeDocument/2006/relationships" blipPhldr="1" r:blip="" type="roundRect">
            <dgm:adjLst/>
          </dgm:shape>
          <dgm:presOf/>
          <dgm:constrLst/>
          <dgm:ruleLst/>
        </dgm:layoutNode>
        <dgm:layoutNode name="textRect" styleLbl="revTx">
          <dgm:alg type="tx">
            <dgm:param type="txAnchorVert" val="t"/>
          </dgm:alg>
          <dgm:shape xmlns:r="http://schemas.openxmlformats.org/officeDocument/2006/relationships" r:blip="" type="rect">
            <dgm:adjLst/>
          </dgm:shape>
          <dgm:varLst>
            <dgm:bulletEnabled val="1"/>
          </dgm:varLst>
          <dgm:presOf axis="desOrSelf" ptType="node"/>
          <dgm:constrLst>
            <dgm:constr type="bMarg"/>
          </dgm:constrLst>
          <dgm:ruleLst>
            <dgm:rule fact="NaN" max="NaN" type="primFontSz" val="5"/>
          </dgm:ruleLst>
        </dgm:layoutNode>
        <dgm:presOf axis="self"/>
        <dgm:constrLst>
          <dgm:constr fact="1.06" refType="w" type="h"/>
          <dgm:constr fact="0.65" for="ch" forName="pictRect" refType="h" type="h"/>
          <dgm:constr for="ch" forName="pictRect" refType="w" type="w"/>
          <dgm:constr for="ch" forName="pictRect" type="l"/>
          <dgm:constr for="ch" forName="pictRect" type="t"/>
          <dgm:constr for="ch" forName="textRect" refType="w" type="w"/>
          <dgm:constr fact="0.35" for="ch" forName="textRect" refType="h" type="h"/>
          <dgm:constr for="ch" forName="textRect" type="l"/>
          <dgm:constr for="ch" forName="textRect" refFor="ch" refForName="pictRect" refType="b" type="t"/>
        </dgm:constrLst>
        <dgm:ruleLst/>
      </dgm:layoutNode>
      <dgm:forEach axis="followSib" cnt="1" name="Name5" ptType="sibTrans">
        <dgm:layoutNode name="sibTrans">
          <dgm:alg type="sp"/>
          <dgm:shape xmlns:r="http://schemas.openxmlformats.org/officeDocument/2006/relationships" hideGeom="1" r:blip="" type="rect">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handoutMasters/_rels/handoutMaster1.xml.rels><?xml version="1.0" encoding="UTF-8" standalone="yes"?><Relationships xmlns="http://schemas.openxmlformats.org/package/2006/relationships"><Relationship Id="rId1" Target="../theme/theme1.xml" Type="http://schemas.openxmlformats.org/officeDocument/2006/relationships/theme"/></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sz="quarter" type="dt"/>
          </p:nvPr>
        </p:nvSpPr>
        <p:spPr>
          <a:xfrm>
            <a:off x="3884613" y="0"/>
            <a:ext cx="2971800" cy="458788"/>
          </a:xfrm>
          <a:prstGeom prst="rect">
            <a:avLst/>
          </a:prstGeom>
        </p:spPr>
        <p:txBody>
          <a:bodyPr bIns="45720" lIns="91440" numCol="1" rIns="91440" rtlCol="0" tIns="45720" vert="horz"/>
          <a:lstStyle>
            <a:lvl1pPr algn="r">
              <a:defRPr sz="1200"/>
            </a:lvl1pPr>
          </a:lstStyle>
          <a:p>
            <a:fld id="{1A9BCE0C-CD74-4A59-802C-6D2F8C15331A}" type="datetimeFigureOut">
              <a:rPr lang="en-US" smtClean="0"/>
              <a:pPr/>
              <a:t>8/9/2023</a:t>
            </a:fld>
            <a:endParaRPr lang="en-US"/>
          </a:p>
        </p:txBody>
      </p:sp>
      <p:sp>
        <p:nvSpPr>
          <p:cNvPr id="4" name="Footer Placeholder 3"/>
          <p:cNvSpPr>
            <a:spLocks noGrp="1"/>
          </p:cNvSpPr>
          <p:nvPr>
            <p:ph idx="2"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5" name="Slide Number Placeholder 4"/>
          <p:cNvSpPr>
            <a:spLocks noGrp="1"/>
          </p:cNvSpPr>
          <p:nvPr>
            <p:ph idx="3"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7798501B-77B5-4365-9881-C6E19A3C1E42}" type="slidenum">
              <a:rPr lang="en-US" smtClean="0"/>
              <a:pPr/>
              <a:t>‹#›</a:t>
            </a:fld>
            <a:endParaRPr lang="en-US"/>
          </a:p>
        </p:txBody>
      </p:sp>
    </p:spTree>
    <p:extLst>
      <p:ext uri="{BB962C8B-B14F-4D97-AF65-F5344CB8AC3E}">
        <p14:creationId xmlns:p14="http://schemas.microsoft.com/office/powerpoint/2010/main" val="2851456154"/>
      </p:ext>
    </p:extLst>
  </p:cSld>
  <p:clrMap accent1="accent1" accent2="accent2" accent3="accent3" accent4="accent4" accent5="accent5" accent6="accent6" bg1="lt1" bg2="lt2" folHlink="folHlink" hlink="hlink" tx1="dk1" tx2="dk2"/>
</p:handoutMaster>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F04FDEA8-CBB8-46CC-9562-028963DBC55A}" type="datetimeFigureOut">
              <a:rPr lang="en-US" smtClean="0"/>
              <a:pPr/>
              <a:t>8/9/2023</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FC8BD8E7-1312-41F3-99C4-6DA5AF891969}" type="slidenum">
              <a:rPr lang="en-US" smtClean="0"/>
              <a:pPr/>
              <a:t>‹#›</a:t>
            </a:fld>
            <a:endParaRPr lang="en-US"/>
          </a:p>
        </p:txBody>
      </p:sp>
    </p:spTree>
    <p:extLst>
      <p:ext uri="{BB962C8B-B14F-4D97-AF65-F5344CB8AC3E}">
        <p14:creationId xmlns:p14="http://schemas.microsoft.com/office/powerpoint/2010/main" val="2892084291"/>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FC8BD8E7-1312-41F3-99C4-6DA5AF891969}" type="slidenum">
              <a:rPr lang="en-US" smtClean="0"/>
              <a:pPr/>
              <a:t>1</a:t>
            </a:fld>
            <a:endParaRPr lang="en-US"/>
          </a:p>
        </p:txBody>
      </p:sp>
    </p:spTree>
    <p:extLst>
      <p:ext uri="{BB962C8B-B14F-4D97-AF65-F5344CB8AC3E}">
        <p14:creationId xmlns:p14="http://schemas.microsoft.com/office/powerpoint/2010/main" val="929709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	The vital theme of sustainability issues in the hotel and hospitality sector is the focus of today's research paper, which I am pleased to share in this presentation. Due to the possible environmental and social ramifications of sustainability, it has become an urgent concern in this sector (Legrand, Chen, and </a:t>
            </a:r>
            <a:r>
              <a:rPr dirty="0" err="1" kern="1200" lang="en-US" sz="1200">
                <a:solidFill>
                  <a:schemeClr val="tx1"/>
                </a:solidFill>
                <a:effectLst/>
                <a:latin typeface="+mn-lt"/>
                <a:ea typeface="+mn-ea"/>
                <a:cs typeface="+mn-cs"/>
              </a:rPr>
              <a:t>Laeis</a:t>
            </a:r>
            <a:r>
              <a:rPr dirty="0" kern="1200" lang="en-US" sz="1200">
                <a:solidFill>
                  <a:schemeClr val="tx1"/>
                </a:solidFill>
                <a:effectLst/>
                <a:latin typeface="+mn-lt"/>
                <a:ea typeface="+mn-ea"/>
                <a:cs typeface="+mn-cs"/>
              </a:rPr>
              <a:t>, 2022). The necessity of tackling hotel sustainability issues in their operations will be discussed in this talk, which will examine why this theme is so important and relevant for hotels. According to Cooper and Hall (2019), the hotel sector is made up of a wide variety of businesses around the world that provide lodging for millions of tourists. It's crucial to the success of local economies, the growth of the tourism industry, and the creation of new jobs. However, as more people become aware of environmental issues, hotels are beginning to see the value in incorporating sustainability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The growing environmental awareness of consumers, the need for environmentally responsible business methods, and the determination of businesses to achieve sustainable development objectives are all major forces propelling this change.</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2</a:t>
            </a:fld>
            <a:endParaRPr lang="en-US"/>
          </a:p>
        </p:txBody>
      </p:sp>
    </p:spTree>
    <p:extLst>
      <p:ext uri="{BB962C8B-B14F-4D97-AF65-F5344CB8AC3E}">
        <p14:creationId xmlns:p14="http://schemas.microsoft.com/office/powerpoint/2010/main" val="936626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As a core concept in sustainability, corporate social responsibility (CSR) encourages businesses to think about how their actions may affect the world around them. According to Jones, Hillier, and Comfort (2014), corporate social responsibility (CSR) in the hotel sector refers to hotels actively pursuing social and environmental improvement. Recent studies have shown that by engaging in CSR, hotels can improve their brand perception and stakeholder connections while also addressing critical issues including resource consumption and community welfare (González-</a:t>
            </a:r>
            <a:r>
              <a:rPr dirty="0" err="1" kern="1200" lang="en-US" sz="1200">
                <a:solidFill>
                  <a:schemeClr val="tx1"/>
                </a:solidFill>
                <a:effectLst/>
                <a:latin typeface="+mn-lt"/>
                <a:ea typeface="+mn-ea"/>
                <a:cs typeface="+mn-cs"/>
              </a:rPr>
              <a:t>Rodrguez</a:t>
            </a:r>
            <a:r>
              <a:rPr dirty="0" kern="1200" lang="en-US" sz="1200">
                <a:solidFill>
                  <a:schemeClr val="tx1"/>
                </a:solidFill>
                <a:effectLst/>
                <a:latin typeface="+mn-lt"/>
                <a:ea typeface="+mn-ea"/>
                <a:cs typeface="+mn-cs"/>
              </a:rPr>
              <a:t> et al., 2019). Hotels can improve their environmental impact in a number of ways, such by installing energy-saving equipment, implementing waste management strategies, lending financial assistance to </a:t>
            </a:r>
            <a:r>
              <a:rPr dirty="0" err="1" kern="1200" lang="en-US" sz="1200">
                <a:solidFill>
                  <a:schemeClr val="tx1"/>
                </a:solidFill>
                <a:effectLst/>
                <a:latin typeface="+mn-lt"/>
                <a:ea typeface="+mn-ea"/>
                <a:cs typeface="+mn-cs"/>
              </a:rPr>
              <a:t>neighbourhood</a:t>
            </a:r>
            <a:r>
              <a:rPr dirty="0" kern="1200" lang="en-US" sz="1200">
                <a:solidFill>
                  <a:schemeClr val="tx1"/>
                </a:solidFill>
                <a:effectLst/>
                <a:latin typeface="+mn-lt"/>
                <a:ea typeface="+mn-ea"/>
                <a:cs typeface="+mn-cs"/>
              </a:rPr>
              <a:t> projects, and ensuring that their staff members have safe and healthy workplaces (Legrand, Chen, and </a:t>
            </a:r>
            <a:r>
              <a:rPr dirty="0" err="1" kern="1200" lang="en-US" sz="1200">
                <a:solidFill>
                  <a:schemeClr val="tx1"/>
                </a:solidFill>
                <a:effectLst/>
                <a:latin typeface="+mn-lt"/>
                <a:ea typeface="+mn-ea"/>
                <a:cs typeface="+mn-cs"/>
              </a:rPr>
              <a:t>Laeis</a:t>
            </a:r>
            <a:r>
              <a:rPr dirty="0" kern="1200" lang="en-US" sz="1200">
                <a:solidFill>
                  <a:schemeClr val="tx1"/>
                </a:solidFill>
                <a:effectLst/>
                <a:latin typeface="+mn-lt"/>
                <a:ea typeface="+mn-ea"/>
                <a:cs typeface="+mn-cs"/>
              </a:rPr>
              <a:t>, 2022). According to </a:t>
            </a:r>
            <a:r>
              <a:rPr dirty="0" err="1" kern="1200" lang="en-US" sz="1200">
                <a:solidFill>
                  <a:schemeClr val="tx1"/>
                </a:solidFill>
                <a:effectLst/>
                <a:latin typeface="+mn-lt"/>
                <a:ea typeface="+mn-ea"/>
                <a:cs typeface="+mn-cs"/>
              </a:rPr>
              <a:t>Puitha</a:t>
            </a:r>
            <a:r>
              <a:rPr dirty="0" kern="1200" lang="en-US" sz="1200">
                <a:solidFill>
                  <a:schemeClr val="tx1"/>
                </a:solidFill>
                <a:effectLst/>
                <a:latin typeface="+mn-lt"/>
                <a:ea typeface="+mn-ea"/>
                <a:cs typeface="+mn-cs"/>
              </a:rPr>
              <a:t> and </a:t>
            </a:r>
            <a:r>
              <a:rPr dirty="0" err="1" kern="1200" lang="en-US" sz="1200">
                <a:solidFill>
                  <a:schemeClr val="tx1"/>
                </a:solidFill>
                <a:effectLst/>
                <a:latin typeface="+mn-lt"/>
                <a:ea typeface="+mn-ea"/>
                <a:cs typeface="+mn-cs"/>
              </a:rPr>
              <a:t>Rasdi</a:t>
            </a:r>
            <a:r>
              <a:rPr dirty="0" kern="1200" lang="en-US" sz="1200">
                <a:solidFill>
                  <a:schemeClr val="tx1"/>
                </a:solidFill>
                <a:effectLst/>
                <a:latin typeface="+mn-lt"/>
                <a:ea typeface="+mn-ea"/>
                <a:cs typeface="+mn-cs"/>
              </a:rPr>
              <a:t> (2013), these measures not only have a beneficial social and environmental impact on hotels but also have a </a:t>
            </a:r>
            <a:r>
              <a:rPr dirty="0" err="1" kern="1200" lang="en-US" sz="1200">
                <a:solidFill>
                  <a:schemeClr val="tx1"/>
                </a:solidFill>
                <a:effectLst/>
                <a:latin typeface="+mn-lt"/>
                <a:ea typeface="+mn-ea"/>
                <a:cs typeface="+mn-cs"/>
              </a:rPr>
              <a:t>favourable</a:t>
            </a:r>
            <a:r>
              <a:rPr dirty="0" kern="1200" lang="en-US" sz="1200">
                <a:solidFill>
                  <a:schemeClr val="tx1"/>
                </a:solidFill>
                <a:effectLst/>
                <a:latin typeface="+mn-lt"/>
                <a:ea typeface="+mn-ea"/>
                <a:cs typeface="+mn-cs"/>
              </a:rPr>
              <a:t> impact on their bottom lines, customer satisfaction, and employee loyalty.</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3</a:t>
            </a:fld>
            <a:endParaRPr lang="en-US"/>
          </a:p>
        </p:txBody>
      </p:sp>
    </p:spTree>
    <p:extLst>
      <p:ext uri="{BB962C8B-B14F-4D97-AF65-F5344CB8AC3E}">
        <p14:creationId xmlns:p14="http://schemas.microsoft.com/office/powerpoint/2010/main" val="4140761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As a core concept in sustainability, corporate social responsibility (CSR) encourages businesses to think about how their actions may affect the world around them. According to Jones, Hillier, and Comfort (2014), corporate social responsibility (CSR) in the hotel sector refers to hotels actively pursuing social and environmental improvement. Recent studies have shown that by engaging in CSR, hotels can improve their brand perception and stakeholder connections while also addressing critical issues including resource consumption and community welfare (González-</a:t>
            </a:r>
            <a:r>
              <a:rPr dirty="0" err="1" kern="1200" lang="en-US" sz="1200">
                <a:solidFill>
                  <a:schemeClr val="tx1"/>
                </a:solidFill>
                <a:effectLst/>
                <a:latin typeface="+mn-lt"/>
                <a:ea typeface="+mn-ea"/>
                <a:cs typeface="+mn-cs"/>
              </a:rPr>
              <a:t>Rodrguez</a:t>
            </a:r>
            <a:r>
              <a:rPr dirty="0" kern="1200" lang="en-US" sz="1200">
                <a:solidFill>
                  <a:schemeClr val="tx1"/>
                </a:solidFill>
                <a:effectLst/>
                <a:latin typeface="+mn-lt"/>
                <a:ea typeface="+mn-ea"/>
                <a:cs typeface="+mn-cs"/>
              </a:rPr>
              <a:t> et al., 2019). Hotels can improve their environmental impact in a number of ways, such by installing energy-saving equipment, implementing waste management strategies, lending financial assistance to </a:t>
            </a:r>
            <a:r>
              <a:rPr dirty="0" err="1" kern="1200" lang="en-US" sz="1200">
                <a:solidFill>
                  <a:schemeClr val="tx1"/>
                </a:solidFill>
                <a:effectLst/>
                <a:latin typeface="+mn-lt"/>
                <a:ea typeface="+mn-ea"/>
                <a:cs typeface="+mn-cs"/>
              </a:rPr>
              <a:t>neighbourhood</a:t>
            </a:r>
            <a:r>
              <a:rPr dirty="0" kern="1200" lang="en-US" sz="1200">
                <a:solidFill>
                  <a:schemeClr val="tx1"/>
                </a:solidFill>
                <a:effectLst/>
                <a:latin typeface="+mn-lt"/>
                <a:ea typeface="+mn-ea"/>
                <a:cs typeface="+mn-cs"/>
              </a:rPr>
              <a:t> projects, and ensuring that their staff members have safe and healthy workplaces (Legrand, Chen, and </a:t>
            </a:r>
            <a:r>
              <a:rPr dirty="0" err="1" kern="1200" lang="en-US" sz="1200">
                <a:solidFill>
                  <a:schemeClr val="tx1"/>
                </a:solidFill>
                <a:effectLst/>
                <a:latin typeface="+mn-lt"/>
                <a:ea typeface="+mn-ea"/>
                <a:cs typeface="+mn-cs"/>
              </a:rPr>
              <a:t>Laeis</a:t>
            </a:r>
            <a:r>
              <a:rPr dirty="0" kern="1200" lang="en-US" sz="1200">
                <a:solidFill>
                  <a:schemeClr val="tx1"/>
                </a:solidFill>
                <a:effectLst/>
                <a:latin typeface="+mn-lt"/>
                <a:ea typeface="+mn-ea"/>
                <a:cs typeface="+mn-cs"/>
              </a:rPr>
              <a:t>, 2022). According to </a:t>
            </a:r>
            <a:r>
              <a:rPr dirty="0" err="1" kern="1200" lang="en-US" sz="1200">
                <a:solidFill>
                  <a:schemeClr val="tx1"/>
                </a:solidFill>
                <a:effectLst/>
                <a:latin typeface="+mn-lt"/>
                <a:ea typeface="+mn-ea"/>
                <a:cs typeface="+mn-cs"/>
              </a:rPr>
              <a:t>Puitha</a:t>
            </a:r>
            <a:r>
              <a:rPr dirty="0" kern="1200" lang="en-US" sz="1200">
                <a:solidFill>
                  <a:schemeClr val="tx1"/>
                </a:solidFill>
                <a:effectLst/>
                <a:latin typeface="+mn-lt"/>
                <a:ea typeface="+mn-ea"/>
                <a:cs typeface="+mn-cs"/>
              </a:rPr>
              <a:t> and </a:t>
            </a:r>
            <a:r>
              <a:rPr dirty="0" err="1" kern="1200" lang="en-US" sz="1200">
                <a:solidFill>
                  <a:schemeClr val="tx1"/>
                </a:solidFill>
                <a:effectLst/>
                <a:latin typeface="+mn-lt"/>
                <a:ea typeface="+mn-ea"/>
                <a:cs typeface="+mn-cs"/>
              </a:rPr>
              <a:t>Rasdi</a:t>
            </a:r>
            <a:r>
              <a:rPr dirty="0" kern="1200" lang="en-US" sz="1200">
                <a:solidFill>
                  <a:schemeClr val="tx1"/>
                </a:solidFill>
                <a:effectLst/>
                <a:latin typeface="+mn-lt"/>
                <a:ea typeface="+mn-ea"/>
                <a:cs typeface="+mn-cs"/>
              </a:rPr>
              <a:t> (2013), these measures not only have a beneficial social and environmental impact on hotels but also have a </a:t>
            </a:r>
            <a:r>
              <a:rPr dirty="0" err="1" kern="1200" lang="en-US" sz="1200">
                <a:solidFill>
                  <a:schemeClr val="tx1"/>
                </a:solidFill>
                <a:effectLst/>
                <a:latin typeface="+mn-lt"/>
                <a:ea typeface="+mn-ea"/>
                <a:cs typeface="+mn-cs"/>
              </a:rPr>
              <a:t>favourable</a:t>
            </a:r>
            <a:r>
              <a:rPr dirty="0" kern="1200" lang="en-US" sz="1200">
                <a:solidFill>
                  <a:schemeClr val="tx1"/>
                </a:solidFill>
                <a:effectLst/>
                <a:latin typeface="+mn-lt"/>
                <a:ea typeface="+mn-ea"/>
                <a:cs typeface="+mn-cs"/>
              </a:rPr>
              <a:t> impact on their bottom lines, customer satisfaction, and employee loyalty.</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4</a:t>
            </a:fld>
            <a:endParaRPr lang="en-US"/>
          </a:p>
        </p:txBody>
      </p:sp>
    </p:spTree>
    <p:extLst>
      <p:ext uri="{BB962C8B-B14F-4D97-AF65-F5344CB8AC3E}">
        <p14:creationId xmlns:p14="http://schemas.microsoft.com/office/powerpoint/2010/main" val="414076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z="1200">
                <a:solidFill>
                  <a:schemeClr val="tx1"/>
                </a:solidFill>
                <a:effectLst/>
                <a:latin typeface="+mn-lt"/>
                <a:ea typeface="+mn-ea"/>
                <a:cs typeface="+mn-cs"/>
              </a:rPr>
              <a:t>The Triple Bottom Line (TBL) concept provides a framework for businesses to think about how their actions affect people and the world around them as well as the bottom line. By incorporating sustainable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into all facets of hotel operations, the TBL method can be used in the hotel sector. Responsible sourcing refers to the </a:t>
            </a:r>
            <a:r>
              <a:rPr dirty="0" err="1" kern="1200" lang="en-US" sz="1200">
                <a:solidFill>
                  <a:schemeClr val="tx1"/>
                </a:solidFill>
                <a:effectLst/>
                <a:latin typeface="+mn-lt"/>
                <a:ea typeface="+mn-ea"/>
                <a:cs typeface="+mn-cs"/>
              </a:rPr>
              <a:t>practise</a:t>
            </a:r>
            <a:r>
              <a:rPr dirty="0" kern="1200" lang="en-US" sz="1200">
                <a:solidFill>
                  <a:schemeClr val="tx1"/>
                </a:solidFill>
                <a:effectLst/>
                <a:latin typeface="+mn-lt"/>
                <a:ea typeface="+mn-ea"/>
                <a:cs typeface="+mn-cs"/>
              </a:rPr>
              <a:t> of acquiring goods and services from vendors who share the same values as the </a:t>
            </a:r>
            <a:r>
              <a:rPr dirty="0" err="1" kern="1200" lang="en-US" sz="1200">
                <a:solidFill>
                  <a:schemeClr val="tx1"/>
                </a:solidFill>
                <a:effectLst/>
                <a:latin typeface="+mn-lt"/>
                <a:ea typeface="+mn-ea"/>
                <a:cs typeface="+mn-cs"/>
              </a:rPr>
              <a:t>organisation</a:t>
            </a:r>
            <a:r>
              <a:rPr dirty="0" kern="1200" lang="en-US" sz="1200">
                <a:solidFill>
                  <a:schemeClr val="tx1"/>
                </a:solidFill>
                <a:effectLst/>
                <a:latin typeface="+mn-lt"/>
                <a:ea typeface="+mn-ea"/>
                <a:cs typeface="+mn-cs"/>
              </a:rPr>
              <a:t> (Font, Sánchez-</a:t>
            </a:r>
            <a:r>
              <a:rPr dirty="0" err="1" kern="1200" lang="en-US" sz="1200">
                <a:solidFill>
                  <a:schemeClr val="tx1"/>
                </a:solidFill>
                <a:effectLst/>
                <a:latin typeface="+mn-lt"/>
                <a:ea typeface="+mn-ea"/>
                <a:cs typeface="+mn-cs"/>
              </a:rPr>
              <a:t>Masferrer</a:t>
            </a:r>
            <a:r>
              <a:rPr dirty="0" kern="1200" lang="en-US" sz="1200">
                <a:solidFill>
                  <a:schemeClr val="tx1"/>
                </a:solidFill>
                <a:effectLst/>
                <a:latin typeface="+mn-lt"/>
                <a:ea typeface="+mn-ea"/>
                <a:cs typeface="+mn-cs"/>
              </a:rPr>
              <a:t>, and </a:t>
            </a:r>
            <a:r>
              <a:rPr dirty="0" err="1" kern="1200" lang="en-US" sz="1200">
                <a:solidFill>
                  <a:schemeClr val="tx1"/>
                </a:solidFill>
                <a:effectLst/>
                <a:latin typeface="+mn-lt"/>
                <a:ea typeface="+mn-ea"/>
                <a:cs typeface="+mn-cs"/>
              </a:rPr>
              <a:t>Vinyals-Mirabent</a:t>
            </a:r>
            <a:r>
              <a:rPr dirty="0" kern="1200" lang="en-US" sz="1200">
                <a:solidFill>
                  <a:schemeClr val="tx1"/>
                </a:solidFill>
                <a:effectLst/>
                <a:latin typeface="+mn-lt"/>
                <a:ea typeface="+mn-ea"/>
                <a:cs typeface="+mn-cs"/>
              </a:rPr>
              <a:t>, 2019). TBL can help hotels become good stewards of the environment by lowering their carbon impact. They may show they care about the community by investing in local </a:t>
            </a:r>
            <a:r>
              <a:rPr dirty="0" err="1" kern="1200" lang="en-US" sz="1200">
                <a:solidFill>
                  <a:schemeClr val="tx1"/>
                </a:solidFill>
                <a:effectLst/>
                <a:latin typeface="+mn-lt"/>
                <a:ea typeface="+mn-ea"/>
                <a:cs typeface="+mn-cs"/>
              </a:rPr>
              <a:t>organisations</a:t>
            </a:r>
            <a:r>
              <a:rPr dirty="0" kern="1200" lang="en-US" sz="1200">
                <a:solidFill>
                  <a:schemeClr val="tx1"/>
                </a:solidFill>
                <a:effectLst/>
                <a:latin typeface="+mn-lt"/>
                <a:ea typeface="+mn-ea"/>
                <a:cs typeface="+mn-cs"/>
              </a:rPr>
              <a:t> and providing safe and healthy working conditions for their employees. Hotels may secure their long-term financial health by cutting expenses and luring eco-conscious guests (Aragon-Correa et al., 2015).</a:t>
            </a:r>
            <a:endParaRPr altLang="en-GB" dirty="0" kern="1200" lang="en-GB"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5</a:t>
            </a:fld>
            <a:endParaRPr lang="en-US"/>
          </a:p>
        </p:txBody>
      </p:sp>
    </p:spTree>
    <p:extLst>
      <p:ext uri="{BB962C8B-B14F-4D97-AF65-F5344CB8AC3E}">
        <p14:creationId xmlns:p14="http://schemas.microsoft.com/office/powerpoint/2010/main" val="2840603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z="1200">
                <a:solidFill>
                  <a:schemeClr val="tx1"/>
                </a:solidFill>
                <a:effectLst/>
                <a:latin typeface="+mn-lt"/>
                <a:ea typeface="+mn-ea"/>
                <a:cs typeface="+mn-cs"/>
              </a:rPr>
              <a:t>Green marketing enables hotels to meet the needs of guests who care about the environment. The green marketing sector is crucial to the hotel industry. Green marketing, as defined by Kotler, Armstrong, Harris, and Piercy (2017), entails creating and advertising goods and services that have a negligible effect on the natural and social environments. To attract and keep eco-conscious customers, hotels must adopt sustainable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and provide eco-friendly amenities. It cannot be </a:t>
            </a:r>
            <a:r>
              <a:rPr dirty="0" err="1" kern="1200" lang="en-US" sz="1200">
                <a:solidFill>
                  <a:schemeClr val="tx1"/>
                </a:solidFill>
                <a:effectLst/>
                <a:latin typeface="+mn-lt"/>
                <a:ea typeface="+mn-ea"/>
                <a:cs typeface="+mn-cs"/>
              </a:rPr>
              <a:t>emphasised</a:t>
            </a:r>
            <a:r>
              <a:rPr dirty="0" kern="1200" lang="en-US" sz="1200">
                <a:solidFill>
                  <a:schemeClr val="tx1"/>
                </a:solidFill>
                <a:effectLst/>
                <a:latin typeface="+mn-lt"/>
                <a:ea typeface="+mn-ea"/>
                <a:cs typeface="+mn-cs"/>
              </a:rPr>
              <a:t> how important green marketing is to the hotel sector. These days, guests expect hotels to go the extra mile to show they care about the environment, and they actively seek out those who do. It has been shown by Choi and Yu's (2020) research that there is an increasing need for sustainable offerings in the hotel business. Hoteliers may promote themselves as eco-friendly businesses by embracing green marketing, attracting more guests and earning a competitive edge.</a:t>
            </a:r>
            <a:endParaRPr altLang="en-GB" dirty="0" kern="1200" lang="en-GB"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6</a:t>
            </a:fld>
            <a:endParaRPr lang="en-US"/>
          </a:p>
        </p:txBody>
      </p:sp>
    </p:spTree>
    <p:extLst>
      <p:ext uri="{BB962C8B-B14F-4D97-AF65-F5344CB8AC3E}">
        <p14:creationId xmlns:p14="http://schemas.microsoft.com/office/powerpoint/2010/main" val="1991216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Water management is of utmost importance to the hotel sector. In hotels, multiple activities, such as cleaning, cooking, and doing laundry, consume a significant amount of water on a daily basis. Research conducted by </a:t>
            </a:r>
            <a:r>
              <a:rPr dirty="0" err="1" kern="1200" lang="en-US" sz="1200">
                <a:solidFill>
                  <a:schemeClr val="tx1"/>
                </a:solidFill>
                <a:effectLst/>
                <a:latin typeface="+mn-lt"/>
                <a:ea typeface="+mn-ea"/>
                <a:cs typeface="+mn-cs"/>
              </a:rPr>
              <a:t>Gossling</a:t>
            </a:r>
            <a:r>
              <a:rPr dirty="0" kern="1200" lang="en-US" sz="1200">
                <a:solidFill>
                  <a:schemeClr val="tx1"/>
                </a:solidFill>
                <a:effectLst/>
                <a:latin typeface="+mn-lt"/>
                <a:ea typeface="+mn-ea"/>
                <a:cs typeface="+mn-cs"/>
              </a:rPr>
              <a:t> et al. (2012) found that the average daily water use in a single hotel room might be as high as 440 </a:t>
            </a:r>
            <a:r>
              <a:rPr dirty="0" err="1" kern="1200" lang="en-US" sz="1200">
                <a:solidFill>
                  <a:schemeClr val="tx1"/>
                </a:solidFill>
                <a:effectLst/>
                <a:latin typeface="+mn-lt"/>
                <a:ea typeface="+mn-ea"/>
                <a:cs typeface="+mn-cs"/>
              </a:rPr>
              <a:t>litres</a:t>
            </a:r>
            <a:r>
              <a:rPr dirty="0" kern="1200" lang="en-US" sz="1200">
                <a:solidFill>
                  <a:schemeClr val="tx1"/>
                </a:solidFill>
                <a:effectLst/>
                <a:latin typeface="+mn-lt"/>
                <a:ea typeface="+mn-ea"/>
                <a:cs typeface="+mn-cs"/>
              </a:rPr>
              <a:t>. In view of growing concerns regarding water scarcity and the negative impacts of excessive water use on the environment, hotels need to implement efficient water management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in order to reduce their water footprint and contribute to the achievement of sustainability goals.</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7</a:t>
            </a:fld>
            <a:endParaRPr lang="en-US"/>
          </a:p>
        </p:txBody>
      </p:sp>
    </p:spTree>
    <p:extLst>
      <p:ext uri="{BB962C8B-B14F-4D97-AF65-F5344CB8AC3E}">
        <p14:creationId xmlns:p14="http://schemas.microsoft.com/office/powerpoint/2010/main" val="4157071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z="1200">
                <a:solidFill>
                  <a:schemeClr val="tx1"/>
                </a:solidFill>
                <a:effectLst/>
                <a:latin typeface="+mn-lt"/>
                <a:ea typeface="+mn-ea"/>
                <a:cs typeface="+mn-cs"/>
              </a:rPr>
              <a:t>The environmental sustainability and operational efficiency of hotels are greatly impacted by their water management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It is possible for hotels to significantly reduce their water use through the implementation of water-saving measures, so contributing to the conservation of this precious resource. According to research, hotels can cut their water use by as much as 30 percent by using water-saving measures (</a:t>
            </a:r>
            <a:r>
              <a:rPr dirty="0" err="1" kern="1200" lang="en-US" sz="1200">
                <a:solidFill>
                  <a:schemeClr val="tx1"/>
                </a:solidFill>
                <a:effectLst/>
                <a:latin typeface="+mn-lt"/>
                <a:ea typeface="+mn-ea"/>
                <a:cs typeface="+mn-cs"/>
              </a:rPr>
              <a:t>Hassanien</a:t>
            </a:r>
            <a:r>
              <a:rPr dirty="0" kern="1200" lang="en-US" sz="1200">
                <a:solidFill>
                  <a:schemeClr val="tx1"/>
                </a:solidFill>
                <a:effectLst/>
                <a:latin typeface="+mn-lt"/>
                <a:ea typeface="+mn-ea"/>
                <a:cs typeface="+mn-cs"/>
              </a:rPr>
              <a:t> et al., 2020). This not only lessens the hotel's negative impact on the environment, but also saves money in the form of lower water costs. Also, hotels' overall sustainability performance improves when they employ good water management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The hotel's dedication to sustainable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is seen in its water conservation efforts, which are consistent with CSR standards. Hotels that </a:t>
            </a:r>
            <a:r>
              <a:rPr dirty="0" err="1" kern="1200" lang="en-US" sz="1200">
                <a:solidFill>
                  <a:schemeClr val="tx1"/>
                </a:solidFill>
                <a:effectLst/>
                <a:latin typeface="+mn-lt"/>
                <a:ea typeface="+mn-ea"/>
                <a:cs typeface="+mn-cs"/>
              </a:rPr>
              <a:t>prioritise</a:t>
            </a:r>
            <a:r>
              <a:rPr dirty="0" kern="1200" lang="en-US" sz="1200">
                <a:solidFill>
                  <a:schemeClr val="tx1"/>
                </a:solidFill>
                <a:effectLst/>
                <a:latin typeface="+mn-lt"/>
                <a:ea typeface="+mn-ea"/>
                <a:cs typeface="+mn-cs"/>
              </a:rPr>
              <a:t> water management can improve their brand's image and draw eco-conscious visitors as guests value staying in environmentally friendly accommodations.</a:t>
            </a:r>
            <a:endParaRPr altLang="en-GB" dirty="0" kern="1200" lang="en-GB"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8</a:t>
            </a:fld>
            <a:endParaRPr lang="en-US"/>
          </a:p>
        </p:txBody>
      </p:sp>
    </p:spTree>
    <p:extLst>
      <p:ext uri="{BB962C8B-B14F-4D97-AF65-F5344CB8AC3E}">
        <p14:creationId xmlns:p14="http://schemas.microsoft.com/office/powerpoint/2010/main" val="945207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Low-flow showerheads, and toilets are only some of the water-efficient fixtures that hotels have installed in response to the water management dilemma (Choi and </a:t>
            </a:r>
            <a:r>
              <a:rPr dirty="0" err="1" kern="1200" lang="en-US" sz="1200">
                <a:solidFill>
                  <a:schemeClr val="tx1"/>
                </a:solidFill>
                <a:effectLst/>
                <a:latin typeface="+mn-lt"/>
                <a:ea typeface="+mn-ea"/>
                <a:cs typeface="+mn-cs"/>
              </a:rPr>
              <a:t>Ruhanen</a:t>
            </a:r>
            <a:r>
              <a:rPr dirty="0" kern="1200" lang="en-US" sz="1200">
                <a:solidFill>
                  <a:schemeClr val="tx1"/>
                </a:solidFill>
                <a:effectLst/>
                <a:latin typeface="+mn-lt"/>
                <a:ea typeface="+mn-ea"/>
                <a:cs typeface="+mn-cs"/>
              </a:rPr>
              <a:t>, 2011). It has been shown that hotels that implement linen and towel reuse </a:t>
            </a:r>
            <a:r>
              <a:rPr dirty="0" err="1" kern="1200" lang="en-US" sz="1200">
                <a:solidFill>
                  <a:schemeClr val="tx1"/>
                </a:solidFill>
                <a:effectLst/>
                <a:latin typeface="+mn-lt"/>
                <a:ea typeface="+mn-ea"/>
                <a:cs typeface="+mn-cs"/>
              </a:rPr>
              <a:t>programmes</a:t>
            </a:r>
            <a:r>
              <a:rPr dirty="0" kern="1200" lang="en-US" sz="1200">
                <a:solidFill>
                  <a:schemeClr val="tx1"/>
                </a:solidFill>
                <a:effectLst/>
                <a:latin typeface="+mn-lt"/>
                <a:ea typeface="+mn-ea"/>
                <a:cs typeface="+mn-cs"/>
              </a:rPr>
              <a:t> can reduce their water and energy usage in laundry by as much as 30 percent (</a:t>
            </a:r>
            <a:r>
              <a:rPr dirty="0" err="1" kern="1200" lang="en-US" sz="1200">
                <a:solidFill>
                  <a:schemeClr val="tx1"/>
                </a:solidFill>
                <a:effectLst/>
                <a:latin typeface="+mn-lt"/>
                <a:ea typeface="+mn-ea"/>
                <a:cs typeface="+mn-cs"/>
              </a:rPr>
              <a:t>Hassanien</a:t>
            </a:r>
            <a:r>
              <a:rPr dirty="0" kern="1200" lang="en-US" sz="1200">
                <a:solidFill>
                  <a:schemeClr val="tx1"/>
                </a:solidFill>
                <a:effectLst/>
                <a:latin typeface="+mn-lt"/>
                <a:ea typeface="+mn-ea"/>
                <a:cs typeface="+mn-cs"/>
              </a:rPr>
              <a:t> et al., 2020). As an alternative to using drinking water for landscaping and toilet flushing, some hotels have installed rainwater collection and graywater recycling systems (</a:t>
            </a:r>
            <a:r>
              <a:rPr dirty="0" err="1" kern="1200" lang="en-US" sz="1200">
                <a:solidFill>
                  <a:schemeClr val="tx1"/>
                </a:solidFill>
                <a:effectLst/>
                <a:latin typeface="+mn-lt"/>
                <a:ea typeface="+mn-ea"/>
                <a:cs typeface="+mn-cs"/>
              </a:rPr>
              <a:t>Gössling</a:t>
            </a:r>
            <a:r>
              <a:rPr dirty="0" kern="1200" lang="en-US" sz="1200">
                <a:solidFill>
                  <a:schemeClr val="tx1"/>
                </a:solidFill>
                <a:effectLst/>
                <a:latin typeface="+mn-lt"/>
                <a:ea typeface="+mn-ea"/>
                <a:cs typeface="+mn-cs"/>
              </a:rPr>
              <a:t> et al., 2012). In order to encourage water conservation amongst hotel staff, many establishments have implemented training and awareness </a:t>
            </a:r>
            <a:r>
              <a:rPr dirty="0" err="1" kern="1200" lang="en-US" sz="1200">
                <a:solidFill>
                  <a:schemeClr val="tx1"/>
                </a:solidFill>
                <a:effectLst/>
                <a:latin typeface="+mn-lt"/>
                <a:ea typeface="+mn-ea"/>
                <a:cs typeface="+mn-cs"/>
              </a:rPr>
              <a:t>programmes</a:t>
            </a:r>
            <a:r>
              <a:rPr dirty="0" kern="1200" lang="en-US" sz="1200">
                <a:solidFill>
                  <a:schemeClr val="tx1"/>
                </a:solidFill>
                <a:effectLst/>
                <a:latin typeface="+mn-lt"/>
                <a:ea typeface="+mn-ea"/>
                <a:cs typeface="+mn-cs"/>
              </a:rPr>
              <a:t> (</a:t>
            </a:r>
            <a:r>
              <a:rPr dirty="0" err="1" kern="1200" lang="en-US" sz="1200">
                <a:solidFill>
                  <a:schemeClr val="tx1"/>
                </a:solidFill>
                <a:effectLst/>
                <a:latin typeface="+mn-lt"/>
                <a:ea typeface="+mn-ea"/>
                <a:cs typeface="+mn-cs"/>
              </a:rPr>
              <a:t>Swarbrooke</a:t>
            </a:r>
            <a:r>
              <a:rPr dirty="0" kern="1200" lang="en-US" sz="1200">
                <a:solidFill>
                  <a:schemeClr val="tx1"/>
                </a:solidFill>
                <a:effectLst/>
                <a:latin typeface="+mn-lt"/>
                <a:ea typeface="+mn-ea"/>
                <a:cs typeface="+mn-cs"/>
              </a:rPr>
              <a:t> and Horner, 2012).</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9</a:t>
            </a:fld>
            <a:endParaRPr lang="en-US"/>
          </a:p>
        </p:txBody>
      </p:sp>
    </p:spTree>
    <p:extLst>
      <p:ext uri="{BB962C8B-B14F-4D97-AF65-F5344CB8AC3E}">
        <p14:creationId xmlns:p14="http://schemas.microsoft.com/office/powerpoint/2010/main" val="1704140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Water-saving solutions are becoming more popular in hotels, and some high-profile cases prove their efficacy. A UK example is Premier Inn. Premier Inn pioneered water-saving technology in hotels. They have reduced their water footprint using low-flow showerheads, faucets, and dual-flush toilets (Jones et al., 2016). These technologies have lowered Premier Inn's hotels' water use. Premier Inn boasts smart metering and water-efficient fixtures. The </a:t>
            </a:r>
            <a:r>
              <a:rPr dirty="0" err="1" kern="1200" lang="en-US" sz="1200">
                <a:solidFill>
                  <a:schemeClr val="tx1"/>
                </a:solidFill>
                <a:effectLst/>
                <a:latin typeface="+mn-lt"/>
                <a:ea typeface="+mn-ea"/>
                <a:cs typeface="+mn-cs"/>
              </a:rPr>
              <a:t>Burj</a:t>
            </a:r>
            <a:r>
              <a:rPr dirty="0" kern="1200" lang="en-US" sz="1200">
                <a:solidFill>
                  <a:schemeClr val="tx1"/>
                </a:solidFill>
                <a:effectLst/>
                <a:latin typeface="+mn-lt"/>
                <a:ea typeface="+mn-ea"/>
                <a:cs typeface="+mn-cs"/>
              </a:rPr>
              <a:t> Al Arab hotel in Dubai is another example of opulence and sustainability. Due to Dubai's arid climate and scarce freshwater resources, the </a:t>
            </a:r>
            <a:r>
              <a:rPr dirty="0" err="1" kern="1200" lang="en-US" sz="1200">
                <a:solidFill>
                  <a:schemeClr val="tx1"/>
                </a:solidFill>
                <a:effectLst/>
                <a:latin typeface="+mn-lt"/>
                <a:ea typeface="+mn-ea"/>
                <a:cs typeface="+mn-cs"/>
              </a:rPr>
              <a:t>Burj</a:t>
            </a:r>
            <a:r>
              <a:rPr dirty="0" kern="1200" lang="en-US" sz="1200">
                <a:solidFill>
                  <a:schemeClr val="tx1"/>
                </a:solidFill>
                <a:effectLst/>
                <a:latin typeface="+mn-lt"/>
                <a:ea typeface="+mn-ea"/>
                <a:cs typeface="+mn-cs"/>
              </a:rPr>
              <a:t> Al Arab has taken special steps to ensure sustainable water management. For its water supply, the hotel relies on seawater desalination technology (</a:t>
            </a:r>
            <a:r>
              <a:rPr dirty="0" err="1" kern="1200" lang="en-US" sz="1200">
                <a:solidFill>
                  <a:schemeClr val="tx1"/>
                </a:solidFill>
                <a:effectLst/>
                <a:latin typeface="+mn-lt"/>
                <a:ea typeface="+mn-ea"/>
                <a:cs typeface="+mn-cs"/>
              </a:rPr>
              <a:t>Bohdanowicz</a:t>
            </a:r>
            <a:r>
              <a:rPr dirty="0" kern="1200" lang="en-US" sz="1200">
                <a:solidFill>
                  <a:schemeClr val="tx1"/>
                </a:solidFill>
                <a:effectLst/>
                <a:latin typeface="+mn-lt"/>
                <a:ea typeface="+mn-ea"/>
                <a:cs typeface="+mn-cs"/>
              </a:rPr>
              <a:t> et al., 2011). Seawater is purified by having its salt and other pollutants removed so that it can be used for a variety of purposes in the hotel. In addition, the </a:t>
            </a:r>
            <a:r>
              <a:rPr dirty="0" err="1" kern="1200" lang="en-US" sz="1200">
                <a:solidFill>
                  <a:schemeClr val="tx1"/>
                </a:solidFill>
                <a:effectLst/>
                <a:latin typeface="+mn-lt"/>
                <a:ea typeface="+mn-ea"/>
                <a:cs typeface="+mn-cs"/>
              </a:rPr>
              <a:t>Burj</a:t>
            </a:r>
            <a:r>
              <a:rPr dirty="0" kern="1200" lang="en-US" sz="1200">
                <a:solidFill>
                  <a:schemeClr val="tx1"/>
                </a:solidFill>
                <a:effectLst/>
                <a:latin typeface="+mn-lt"/>
                <a:ea typeface="+mn-ea"/>
                <a:cs typeface="+mn-cs"/>
              </a:rPr>
              <a:t> Al Arab has set up water recycling and treatment facilities to lessen its consumption of potable water. These systems collect and purify wastewater from the hotel for non-drinking uses like irrigation and cooling (Pirani and Arafat, 2014). The </a:t>
            </a:r>
            <a:r>
              <a:rPr dirty="0" err="1" kern="1200" lang="en-US" sz="1200">
                <a:solidFill>
                  <a:schemeClr val="tx1"/>
                </a:solidFill>
                <a:effectLst/>
                <a:latin typeface="+mn-lt"/>
                <a:ea typeface="+mn-ea"/>
                <a:cs typeface="+mn-cs"/>
              </a:rPr>
              <a:t>Burj</a:t>
            </a:r>
            <a:r>
              <a:rPr dirty="0" kern="1200" lang="en-US" sz="1200">
                <a:solidFill>
                  <a:schemeClr val="tx1"/>
                </a:solidFill>
                <a:effectLst/>
                <a:latin typeface="+mn-lt"/>
                <a:ea typeface="+mn-ea"/>
                <a:cs typeface="+mn-cs"/>
              </a:rPr>
              <a:t> Al Arab has helped regional water conservation efforts by drastically cutting its use of potable water due to its innovative water recycling technologies.</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10</a:t>
            </a:fld>
            <a:endParaRPr lang="en-US"/>
          </a:p>
        </p:txBody>
      </p:sp>
    </p:spTree>
    <p:extLst>
      <p:ext uri="{BB962C8B-B14F-4D97-AF65-F5344CB8AC3E}">
        <p14:creationId xmlns:p14="http://schemas.microsoft.com/office/powerpoint/2010/main" val="3218890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z="1200">
                <a:solidFill>
                  <a:schemeClr val="tx1"/>
                </a:solidFill>
                <a:effectLst/>
                <a:latin typeface="+mn-lt"/>
                <a:ea typeface="+mn-ea"/>
                <a:cs typeface="+mn-cs"/>
              </a:rPr>
              <a:t>The hotel business is tackling environmental issues, and future laws and management solutions can improve water management. These solutions promote water saving, waste reduction, and sector sustainability.</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Water efficiency regulations could be tightened. Governments and regulatory </a:t>
            </a:r>
            <a:r>
              <a:rPr dirty="0" err="1" kern="1200" lang="en-US" sz="1200">
                <a:solidFill>
                  <a:schemeClr val="tx1"/>
                </a:solidFill>
                <a:effectLst/>
                <a:latin typeface="+mn-lt"/>
                <a:ea typeface="+mn-ea"/>
                <a:cs typeface="+mn-cs"/>
              </a:rPr>
              <a:t>organisations</a:t>
            </a:r>
            <a:r>
              <a:rPr dirty="0" kern="1200" lang="en-US" sz="1200">
                <a:solidFill>
                  <a:schemeClr val="tx1"/>
                </a:solidFill>
                <a:effectLst/>
                <a:latin typeface="+mn-lt"/>
                <a:ea typeface="+mn-ea"/>
                <a:cs typeface="+mn-cs"/>
              </a:rPr>
              <a:t> that set greater water consumption limitations may demand hotel water-saving fixtures and systems. With these rules, hotels must conserve water and contribute to water resource management (</a:t>
            </a:r>
            <a:r>
              <a:rPr dirty="0" err="1" kern="1200" lang="en-US" sz="1200">
                <a:solidFill>
                  <a:schemeClr val="tx1"/>
                </a:solidFill>
                <a:effectLst/>
                <a:latin typeface="+mn-lt"/>
                <a:ea typeface="+mn-ea"/>
                <a:cs typeface="+mn-cs"/>
              </a:rPr>
              <a:t>Schianetz</a:t>
            </a:r>
            <a:r>
              <a:rPr dirty="0" kern="1200" lang="en-US" sz="1200">
                <a:solidFill>
                  <a:schemeClr val="tx1"/>
                </a:solidFill>
                <a:effectLst/>
                <a:latin typeface="+mn-lt"/>
                <a:ea typeface="+mn-ea"/>
                <a:cs typeface="+mn-cs"/>
              </a:rPr>
              <a:t> et al., 2018).</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Legislation, incentives, and certifications can assist hotels implement sustainable water management </a:t>
            </a:r>
            <a:r>
              <a:rPr dirty="0" err="1" kern="1200" lang="en-US" sz="1200">
                <a:solidFill>
                  <a:schemeClr val="tx1"/>
                </a:solidFill>
                <a:effectLst/>
                <a:latin typeface="+mn-lt"/>
                <a:ea typeface="+mn-ea"/>
                <a:cs typeface="+mn-cs"/>
              </a:rPr>
              <a:t>practises</a:t>
            </a:r>
            <a:r>
              <a:rPr dirty="0" kern="1200" lang="en-US" sz="1200">
                <a:solidFill>
                  <a:schemeClr val="tx1"/>
                </a:solidFill>
                <a:effectLst/>
                <a:latin typeface="+mn-lt"/>
                <a:ea typeface="+mn-ea"/>
                <a:cs typeface="+mn-cs"/>
              </a:rPr>
              <a:t>. Governments and trade associations may award water-conserving hotels. LEED (Leadership in Energy and Environmental Design) and Green Globe certifications give hotels a framework for sustainable water management and show guests and stakeholders their commitment (Han et al., 2020).</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Water-saving gadgets is another key strategy. Hotel can improve water efficiency. This includes water recycling, irrigation, and water treatment innovations. University, research, and technology linkages can promote sustainable water management (Font et al., 2017).</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Water management involves regional cooperation. Hotels can work with local water authorities, environmental groups, and community groups to address water-related issues. Educating, engaging, and conserving water together benefits everyone (Kim et al., 2019).</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11</a:t>
            </a:fld>
            <a:endParaRPr lang="en-US"/>
          </a:p>
        </p:txBody>
      </p:sp>
    </p:spTree>
    <p:extLst>
      <p:ext uri="{BB962C8B-B14F-4D97-AF65-F5344CB8AC3E}">
        <p14:creationId xmlns:p14="http://schemas.microsoft.com/office/powerpoint/2010/main" val="3719803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z="1200">
                <a:solidFill>
                  <a:schemeClr val="tx1"/>
                </a:solidFill>
                <a:effectLst/>
                <a:latin typeface="+mn-lt"/>
                <a:ea typeface="+mn-ea"/>
                <a:cs typeface="+mn-cs"/>
              </a:rPr>
              <a:t>Cooper, C. and Hall, M. (2019). Contemporary Tourism: An International Approach, 4th </a:t>
            </a:r>
            <a:r>
              <a:rPr dirty="0" err="1" kern="1200" lang="en-US" sz="1200">
                <a:solidFill>
                  <a:schemeClr val="tx1"/>
                </a:solidFill>
                <a:effectLst/>
                <a:latin typeface="+mn-lt"/>
                <a:ea typeface="+mn-ea"/>
                <a:cs typeface="+mn-cs"/>
              </a:rPr>
              <a:t>Edn</a:t>
            </a:r>
            <a:r>
              <a:rPr dirty="0" kern="1200" lang="en-US" sz="1200">
                <a:solidFill>
                  <a:schemeClr val="tx1"/>
                </a:solidFill>
                <a:effectLst/>
                <a:latin typeface="+mn-lt"/>
                <a:ea typeface="+mn-ea"/>
                <a:cs typeface="+mn-cs"/>
              </a:rPr>
              <a:t>. </a:t>
            </a:r>
            <a:r>
              <a:rPr dirty="0" err="1" kern="1200" lang="en-US" sz="1200">
                <a:solidFill>
                  <a:schemeClr val="tx1"/>
                </a:solidFill>
                <a:effectLst/>
                <a:latin typeface="+mn-lt"/>
                <a:ea typeface="+mn-ea"/>
                <a:cs typeface="+mn-cs"/>
              </a:rPr>
              <a:t>Goodfellows</a:t>
            </a:r>
            <a:r>
              <a:rPr dirty="0" kern="1200" lang="en-US" sz="1200">
                <a:solidFill>
                  <a:schemeClr val="tx1"/>
                </a:solidFill>
                <a:effectLst/>
                <a:latin typeface="+mn-lt"/>
                <a:ea typeface="+mn-ea"/>
                <a:cs typeface="+mn-cs"/>
              </a:rPr>
              <a:t>, Oxford.</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Jones, P., Hillier, D., and Comfort, D. (2014). Sustainability in the global hotel industry. International Journal of Contemporary Hospitality Management.</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González-Rodríguez, M. R., Martín-Samper, R. C., </a:t>
            </a:r>
            <a:r>
              <a:rPr dirty="0" err="1" kern="1200" lang="en-US" sz="1200">
                <a:solidFill>
                  <a:schemeClr val="tx1"/>
                </a:solidFill>
                <a:effectLst/>
                <a:latin typeface="+mn-lt"/>
                <a:ea typeface="+mn-ea"/>
                <a:cs typeface="+mn-cs"/>
              </a:rPr>
              <a:t>Köseoglu</a:t>
            </a:r>
            <a:r>
              <a:rPr dirty="0" kern="1200" lang="en-US" sz="1200">
                <a:solidFill>
                  <a:schemeClr val="tx1"/>
                </a:solidFill>
                <a:effectLst/>
                <a:latin typeface="+mn-lt"/>
                <a:ea typeface="+mn-ea"/>
                <a:cs typeface="+mn-cs"/>
              </a:rPr>
              <a:t>, M. A., and </a:t>
            </a:r>
            <a:r>
              <a:rPr dirty="0" err="1" kern="1200" lang="en-US" sz="1200">
                <a:solidFill>
                  <a:schemeClr val="tx1"/>
                </a:solidFill>
                <a:effectLst/>
                <a:latin typeface="+mn-lt"/>
                <a:ea typeface="+mn-ea"/>
                <a:cs typeface="+mn-cs"/>
              </a:rPr>
              <a:t>Okumus</a:t>
            </a:r>
            <a:r>
              <a:rPr dirty="0" kern="1200" lang="en-US" sz="1200">
                <a:solidFill>
                  <a:schemeClr val="tx1"/>
                </a:solidFill>
                <a:effectLst/>
                <a:latin typeface="+mn-lt"/>
                <a:ea typeface="+mn-ea"/>
                <a:cs typeface="+mn-cs"/>
              </a:rPr>
              <a:t>, F. (2019). Hotels’ corporate social responsibility practices, </a:t>
            </a:r>
            <a:r>
              <a:rPr dirty="0" err="1" kern="1200" lang="en-US" sz="1200">
                <a:solidFill>
                  <a:schemeClr val="tx1"/>
                </a:solidFill>
                <a:effectLst/>
                <a:latin typeface="+mn-lt"/>
                <a:ea typeface="+mn-ea"/>
                <a:cs typeface="+mn-cs"/>
              </a:rPr>
              <a:t>organisational</a:t>
            </a:r>
            <a:r>
              <a:rPr dirty="0" kern="1200" lang="en-US" sz="1200">
                <a:solidFill>
                  <a:schemeClr val="tx1"/>
                </a:solidFill>
                <a:effectLst/>
                <a:latin typeface="+mn-lt"/>
                <a:ea typeface="+mn-ea"/>
                <a:cs typeface="+mn-cs"/>
              </a:rPr>
              <a:t> culture, firm reputation, and performance. Journal of sustainable tourism.</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Legrand, W., Chen, J. S., and </a:t>
            </a:r>
            <a:r>
              <a:rPr dirty="0" err="1" kern="1200" lang="en-US" sz="1200">
                <a:solidFill>
                  <a:schemeClr val="tx1"/>
                </a:solidFill>
                <a:effectLst/>
                <a:latin typeface="+mn-lt"/>
                <a:ea typeface="+mn-ea"/>
                <a:cs typeface="+mn-cs"/>
              </a:rPr>
              <a:t>Laeis</a:t>
            </a:r>
            <a:r>
              <a:rPr dirty="0" kern="1200" lang="en-US" sz="1200">
                <a:solidFill>
                  <a:schemeClr val="tx1"/>
                </a:solidFill>
                <a:effectLst/>
                <a:latin typeface="+mn-lt"/>
                <a:ea typeface="+mn-ea"/>
                <a:cs typeface="+mn-cs"/>
              </a:rPr>
              <a:t>, G. C. (2022). Sustainability in the hospitality industry: Principles of sustainable operations. Taylor and Francis.</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Font, X., Sánchez-</a:t>
            </a:r>
            <a:r>
              <a:rPr dirty="0" err="1" kern="1200" lang="en-US" sz="1200">
                <a:solidFill>
                  <a:schemeClr val="tx1"/>
                </a:solidFill>
                <a:effectLst/>
                <a:latin typeface="+mn-lt"/>
                <a:ea typeface="+mn-ea"/>
                <a:cs typeface="+mn-cs"/>
              </a:rPr>
              <a:t>Masferrer</a:t>
            </a:r>
            <a:r>
              <a:rPr dirty="0" kern="1200" lang="en-US" sz="1200">
                <a:solidFill>
                  <a:schemeClr val="tx1"/>
                </a:solidFill>
                <a:effectLst/>
                <a:latin typeface="+mn-lt"/>
                <a:ea typeface="+mn-ea"/>
                <a:cs typeface="+mn-cs"/>
              </a:rPr>
              <a:t>, M., and </a:t>
            </a:r>
            <a:r>
              <a:rPr dirty="0" err="1" kern="1200" lang="en-US" sz="1200">
                <a:solidFill>
                  <a:schemeClr val="tx1"/>
                </a:solidFill>
                <a:effectLst/>
                <a:latin typeface="+mn-lt"/>
                <a:ea typeface="+mn-ea"/>
                <a:cs typeface="+mn-cs"/>
              </a:rPr>
              <a:t>Vinyals-Mirabent</a:t>
            </a:r>
            <a:r>
              <a:rPr dirty="0" kern="1200" lang="en-US" sz="1200">
                <a:solidFill>
                  <a:schemeClr val="tx1"/>
                </a:solidFill>
                <a:effectLst/>
                <a:latin typeface="+mn-lt"/>
                <a:ea typeface="+mn-ea"/>
                <a:cs typeface="+mn-cs"/>
              </a:rPr>
              <a:t>, S. (2019). Triple Bottom Line in tourism: A systematic literature review. Sustainability.</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Aragon-Correa, J. A., Sharma, S., </a:t>
            </a:r>
            <a:r>
              <a:rPr dirty="0" err="1" kern="1200" lang="en-US" sz="1200">
                <a:solidFill>
                  <a:schemeClr val="tx1"/>
                </a:solidFill>
                <a:effectLst/>
                <a:latin typeface="+mn-lt"/>
                <a:ea typeface="+mn-ea"/>
                <a:cs typeface="+mn-cs"/>
              </a:rPr>
              <a:t>García</a:t>
            </a:r>
            <a:r>
              <a:rPr dirty="0" kern="1200" lang="en-US" sz="1200">
                <a:solidFill>
                  <a:schemeClr val="tx1"/>
                </a:solidFill>
                <a:effectLst/>
                <a:latin typeface="+mn-lt"/>
                <a:ea typeface="+mn-ea"/>
                <a:cs typeface="+mn-cs"/>
              </a:rPr>
              <a:t>-Morales, V. J., and Rueda-</a:t>
            </a:r>
            <a:r>
              <a:rPr dirty="0" err="1" kern="1200" lang="en-US" sz="1200">
                <a:solidFill>
                  <a:schemeClr val="tx1"/>
                </a:solidFill>
                <a:effectLst/>
                <a:latin typeface="+mn-lt"/>
                <a:ea typeface="+mn-ea"/>
                <a:cs typeface="+mn-cs"/>
              </a:rPr>
              <a:t>Manzanares</a:t>
            </a:r>
            <a:r>
              <a:rPr dirty="0" kern="1200" lang="en-US" sz="1200">
                <a:solidFill>
                  <a:schemeClr val="tx1"/>
                </a:solidFill>
                <a:effectLst/>
                <a:latin typeface="+mn-lt"/>
                <a:ea typeface="+mn-ea"/>
                <a:cs typeface="+mn-cs"/>
              </a:rPr>
              <a:t>, A. (2015). The influence of stakeholders on the environmental strategy of service firms: The moderating effects of complexity, uncertainty and munificence. British Journal of Management.</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González-Tapia, M. J., and </a:t>
            </a:r>
            <a:r>
              <a:rPr dirty="0" err="1" kern="1200" lang="en-US" sz="1200">
                <a:solidFill>
                  <a:schemeClr val="tx1"/>
                </a:solidFill>
                <a:effectLst/>
                <a:latin typeface="+mn-lt"/>
                <a:ea typeface="+mn-ea"/>
                <a:cs typeface="+mn-cs"/>
              </a:rPr>
              <a:t>Bayón</a:t>
            </a:r>
            <a:r>
              <a:rPr dirty="0" kern="1200" lang="en-US" sz="1200">
                <a:solidFill>
                  <a:schemeClr val="tx1"/>
                </a:solidFill>
                <a:effectLst/>
                <a:latin typeface="+mn-lt"/>
                <a:ea typeface="+mn-ea"/>
                <a:cs typeface="+mn-cs"/>
              </a:rPr>
              <a:t>, T. (2016). Main barriers and enablers to the adoption of sustainability practices in tourism and hospitality. Sustainability.</a:t>
            </a:r>
            <a:endParaRPr altLang="en-GB" dirty="0" kern="1200" lang="en-GB" sz="1200">
              <a:solidFill>
                <a:schemeClr val="tx1"/>
              </a:solidFill>
              <a:effectLst/>
              <a:latin typeface="+mn-lt"/>
              <a:ea typeface="+mn-ea"/>
              <a:cs typeface="+mn-cs"/>
            </a:endParaRPr>
          </a:p>
          <a:p>
            <a:r>
              <a:rPr dirty="0" err="1" kern="1200" lang="en-US" sz="1200">
                <a:solidFill>
                  <a:schemeClr val="tx1"/>
                </a:solidFill>
                <a:effectLst/>
                <a:latin typeface="+mn-lt"/>
                <a:ea typeface="+mn-ea"/>
                <a:cs typeface="+mn-cs"/>
              </a:rPr>
              <a:t>Gössling</a:t>
            </a:r>
            <a:r>
              <a:rPr dirty="0" kern="1200" lang="en-US" sz="1200">
                <a:solidFill>
                  <a:schemeClr val="tx1"/>
                </a:solidFill>
                <a:effectLst/>
                <a:latin typeface="+mn-lt"/>
                <a:ea typeface="+mn-ea"/>
                <a:cs typeface="+mn-cs"/>
              </a:rPr>
              <a:t>, S., Scott, D., and Hall, C. M. (2020). Tourism and Water: Interactions and Impacts. Channel View Publications.</a:t>
            </a:r>
            <a:endParaRPr altLang="en-GB" dirty="0" kern="1200" lang="en-GB" sz="1200">
              <a:solidFill>
                <a:schemeClr val="tx1"/>
              </a:solidFill>
              <a:effectLst/>
              <a:latin typeface="+mn-lt"/>
              <a:ea typeface="+mn-ea"/>
              <a:cs typeface="+mn-cs"/>
            </a:endParaRPr>
          </a:p>
          <a:p>
            <a:r>
              <a:rPr dirty="0" kern="1200" lang="en-US" sz="1200">
                <a:solidFill>
                  <a:schemeClr val="tx1"/>
                </a:solidFill>
                <a:effectLst/>
                <a:latin typeface="+mn-lt"/>
                <a:ea typeface="+mn-ea"/>
                <a:cs typeface="+mn-cs"/>
              </a:rPr>
              <a:t>Jones, P., and Comfort, D. (2016). Sustainability in the global hotel industry. International Journal of Contemporary Hospitality Management, 28(1), 36-67.</a:t>
            </a: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FC8BD8E7-1312-41F3-99C4-6DA5AF891969}" type="slidenum">
              <a:rPr lang="en-US" smtClean="0"/>
              <a:pPr/>
              <a:t>12</a:t>
            </a:fld>
            <a:endParaRPr lang="en-US"/>
          </a:p>
        </p:txBody>
      </p:sp>
    </p:spTree>
    <p:extLst>
      <p:ext uri="{BB962C8B-B14F-4D97-AF65-F5344CB8AC3E}">
        <p14:creationId xmlns:p14="http://schemas.microsoft.com/office/powerpoint/2010/main" val="286242229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p:cNvSpPr>
            <a:spLocks noGrp="1"/>
          </p:cNvSpPr>
          <p:nvPr>
            <p:ph type="ctrTitle"/>
          </p:nvPr>
        </p:nvSpPr>
        <p:spPr>
          <a:xfrm>
            <a:off x="838200" y="1548245"/>
            <a:ext cx="10515600" cy="2240280"/>
          </a:xfrm>
        </p:spPr>
        <p:txBody>
          <a:bodyPr anchor="b" numCol="1">
            <a:normAutofit/>
          </a:bodyPr>
          <a:lstStyle>
            <a:lvl1pPr algn="ctr">
              <a:defRPr sz="4400">
                <a:solidFill>
                  <a:schemeClr val="bg1"/>
                </a:solidFill>
              </a:defRPr>
            </a:lvl1pPr>
          </a:lstStyle>
          <a:p>
            <a:r>
              <a:rPr lang="en-US"/>
              <a:t>Click to edit Master title style</a:t>
            </a:r>
          </a:p>
        </p:txBody>
      </p:sp>
      <p:sp>
        <p:nvSpPr>
          <p:cNvPr id="3" name="Subtitle 2"/>
          <p:cNvSpPr>
            <a:spLocks noGrp="1"/>
          </p:cNvSpPr>
          <p:nvPr>
            <p:ph idx="1" type="subTitle"/>
          </p:nvPr>
        </p:nvSpPr>
        <p:spPr>
          <a:xfrm>
            <a:off x="838200" y="3854659"/>
            <a:ext cx="10515600" cy="1143000"/>
          </a:xfrm>
        </p:spPr>
        <p:txBody>
          <a:bodyPr numCol="1">
            <a:normAutofit/>
          </a:bodyPr>
          <a:lstStyle>
            <a:lvl1pPr algn="ctr" indent="0" marL="0">
              <a:buNone/>
              <a:defRPr baseline="0" cap="all" spc="50" sz="2000">
                <a:solidFill>
                  <a:schemeClr val="bg1"/>
                </a:solidFill>
              </a:defRPr>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Tree>
    <p:extLst>
      <p:ext uri="{BB962C8B-B14F-4D97-AF65-F5344CB8AC3E}">
        <p14:creationId xmlns:p14="http://schemas.microsoft.com/office/powerpoint/2010/main" val="798862757"/>
      </p:ext>
    </p:extLst>
  </p:cSld>
  <p:clrMapOvr>
    <a:overrideClrMapping accent1="accent1" accent2="accent2" accent3="accent3" accent4="accent4" accent5="accent5" accent6="accent6" bg1="lt1" bg2="lt2" folHlink="folHlink" hlink="hlink" tx1="dk1" tx2="dk2"/>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p:cNvSpPr>
            <a:spLocks noGrp="1"/>
          </p:cNvSpPr>
          <p:nvPr>
            <p:ph type="ctrTitle"/>
          </p:nvPr>
        </p:nvSpPr>
        <p:spPr>
          <a:xfrm>
            <a:off x="533400" y="5084483"/>
            <a:ext cx="11125200" cy="914400"/>
          </a:xfrm>
        </p:spPr>
        <p:txBody>
          <a:bodyPr anchor="b" numCol="1">
            <a:normAutofit/>
          </a:bodyPr>
          <a:lstStyle>
            <a:lvl1pPr algn="ctr">
              <a:defRPr baseline="0" spc="-50" sz="4400">
                <a:solidFill>
                  <a:schemeClr val="bg1"/>
                </a:solidFill>
              </a:defRPr>
            </a:lvl1pPr>
          </a:lstStyle>
          <a:p>
            <a:r>
              <a:rPr lang="en-US"/>
              <a:t>Click to edit Master title style</a:t>
            </a:r>
            <a:endParaRPr dirty="0" lang="en-US"/>
          </a:p>
        </p:txBody>
      </p:sp>
      <p:sp>
        <p:nvSpPr>
          <p:cNvPr descr="An empty placeholder to add an image. Click on the placeholder and select the image that you wish to add" id="9" name="Picture Placeholder 2"/>
          <p:cNvSpPr>
            <a:spLocks noGrp="1"/>
          </p:cNvSpPr>
          <p:nvPr>
            <p:ph idx="10" type="pic"/>
          </p:nvPr>
        </p:nvSpPr>
        <p:spPr>
          <a:xfrm>
            <a:off x="1" y="1"/>
            <a:ext cx="4023360" cy="4745736"/>
          </a:xfrm>
        </p:spPr>
        <p:txBody>
          <a:bodyPr numCol="1" tIns="457200">
            <a:normAutofit/>
          </a:bodyPr>
          <a:lstStyle>
            <a:lvl1pPr algn="ctr" indent="0" marL="0">
              <a:buNone/>
              <a:defRPr sz="20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descr="An empty placeholder to add an image. Click on the placeholder and select the image that you wish to add" id="13" name="Picture Placeholder 2"/>
          <p:cNvSpPr>
            <a:spLocks noGrp="1"/>
          </p:cNvSpPr>
          <p:nvPr>
            <p:ph idx="11" type="pic"/>
          </p:nvPr>
        </p:nvSpPr>
        <p:spPr>
          <a:xfrm>
            <a:off x="4084320" y="1"/>
            <a:ext cx="4023360" cy="4745736"/>
          </a:xfrm>
        </p:spPr>
        <p:txBody>
          <a:bodyPr numCol="1" tIns="457200">
            <a:normAutofit/>
          </a:bodyPr>
          <a:lstStyle>
            <a:lvl1pPr algn="ctr" indent="0" marL="0">
              <a:buNone/>
              <a:defRPr sz="20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descr="An empty placeholder to add an image. Click on the placeholder and select the image that you wish to add" id="14" name="Picture Placeholder 2"/>
          <p:cNvSpPr>
            <a:spLocks noGrp="1"/>
          </p:cNvSpPr>
          <p:nvPr>
            <p:ph idx="12" type="pic"/>
          </p:nvPr>
        </p:nvSpPr>
        <p:spPr>
          <a:xfrm>
            <a:off x="8168640" y="1"/>
            <a:ext cx="4023360" cy="4745736"/>
          </a:xfrm>
        </p:spPr>
        <p:txBody>
          <a:bodyPr numCol="1" tIns="457200">
            <a:normAutofit/>
          </a:bodyPr>
          <a:lstStyle>
            <a:lvl1pPr algn="ctr" indent="0" marL="0">
              <a:buNone/>
              <a:defRPr sz="20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3" name="Subtitle 2"/>
          <p:cNvSpPr>
            <a:spLocks noGrp="1"/>
          </p:cNvSpPr>
          <p:nvPr>
            <p:ph idx="1" type="subTitle"/>
          </p:nvPr>
        </p:nvSpPr>
        <p:spPr>
          <a:xfrm>
            <a:off x="533400" y="6043123"/>
            <a:ext cx="11125200" cy="571500"/>
          </a:xfrm>
        </p:spPr>
        <p:txBody>
          <a:bodyPr numCol="1">
            <a:normAutofit/>
          </a:bodyPr>
          <a:lstStyle>
            <a:lvl1pPr algn="ctr" indent="0" marL="0">
              <a:spcBef>
                <a:spcPts val="0"/>
              </a:spcBef>
              <a:buNone/>
              <a:defRPr baseline="0" cap="all" spc="50" sz="2000">
                <a:solidFill>
                  <a:schemeClr val="bg1"/>
                </a:solidFill>
              </a:defRPr>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Tree>
    <p:extLst>
      <p:ext uri="{BB962C8B-B14F-4D97-AF65-F5344CB8AC3E}">
        <p14:creationId xmlns:p14="http://schemas.microsoft.com/office/powerpoint/2010/main" val="1463745435"/>
      </p:ext>
    </p:extLst>
  </p:cSld>
  <p:clrMapOvr>
    <a:overrideClrMapping accent1="accent1" accent2="accent2" accent3="accent3" accent4="accent4" accent5="accent5" accent6="accent6" bg1="lt1" bg2="lt2" folHlink="folHlink" hlink="hlink" tx1="dk1" tx2="dk2"/>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Footer Placeholder 4"/>
          <p:cNvSpPr>
            <a:spLocks noGrp="1"/>
          </p:cNvSpPr>
          <p:nvPr>
            <p:ph idx="11" sz="quarter" type="ftr"/>
          </p:nvPr>
        </p:nvSpPr>
        <p:spPr/>
        <p:txBody>
          <a:bodyPr numCol="1"/>
          <a:lstStyle/>
          <a:p>
            <a:r>
              <a:rPr dirty="0" lang="en-US"/>
              <a:t>Add a footer</a:t>
            </a:r>
          </a:p>
        </p:txBody>
      </p:sp>
      <p:sp>
        <p:nvSpPr>
          <p:cNvPr id="4" name="Date Placeholder 3"/>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6" name="Slide Number Placeholder 5"/>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showMasterSp="0"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p:cNvSpPr>
            <a:spLocks noGrp="1"/>
          </p:cNvSpPr>
          <p:nvPr>
            <p:ph type="title"/>
          </p:nvPr>
        </p:nvSpPr>
        <p:spPr>
          <a:xfrm>
            <a:off x="831850" y="2483427"/>
            <a:ext cx="10515600" cy="2743200"/>
          </a:xfrm>
        </p:spPr>
        <p:txBody>
          <a:bodyPr anchor="b" numCol="1">
            <a:normAutofit/>
          </a:bodyPr>
          <a:lstStyle>
            <a:lvl1pPr algn="ctr">
              <a:defRPr baseline="0" spc="-50" sz="4400">
                <a:solidFill>
                  <a:schemeClr val="bg1"/>
                </a:solidFill>
              </a:defRPr>
            </a:lvl1pPr>
          </a:lstStyle>
          <a:p>
            <a:r>
              <a:rPr lang="en-US"/>
              <a:t>Click to edit Master title style</a:t>
            </a:r>
          </a:p>
        </p:txBody>
      </p:sp>
      <p:sp>
        <p:nvSpPr>
          <p:cNvPr id="5" name="Text Placeholder 4"/>
          <p:cNvSpPr>
            <a:spLocks noGrp="1"/>
          </p:cNvSpPr>
          <p:nvPr>
            <p:ph idx="10" sz="quarter" type="body"/>
          </p:nvPr>
        </p:nvSpPr>
        <p:spPr>
          <a:xfrm>
            <a:off x="835025" y="5257800"/>
            <a:ext cx="10515600" cy="914400"/>
          </a:xfrm>
        </p:spPr>
        <p:txBody>
          <a:bodyPr numCol="1">
            <a:normAutofit/>
          </a:bodyPr>
          <a:lstStyle>
            <a:lvl1pPr algn="ctr" indent="0" marL="0">
              <a:spcBef>
                <a:spcPts val="0"/>
              </a:spcBef>
              <a:buFontTx/>
              <a:buNone/>
              <a:defRPr baseline="0" cap="all" spc="50" sz="2000">
                <a:solidFill>
                  <a:schemeClr val="bg1"/>
                </a:solidFill>
              </a:defRPr>
            </a:lvl1pPr>
            <a:lvl2pPr algn="ctr" indent="0" marL="365760">
              <a:buNone/>
              <a:defRPr baseline="0" cap="all" spc="50" sz="2000">
                <a:solidFill>
                  <a:schemeClr val="bg1"/>
                </a:solidFill>
              </a:defRPr>
            </a:lvl2pPr>
            <a:lvl3pPr algn="ctr">
              <a:defRPr baseline="0" cap="all" spc="50" sz="2000">
                <a:solidFill>
                  <a:schemeClr val="bg1"/>
                </a:solidFill>
              </a:defRPr>
            </a:lvl3pPr>
            <a:lvl4pPr algn="ctr">
              <a:defRPr baseline="0" cap="all" spc="50" sz="2000">
                <a:solidFill>
                  <a:schemeClr val="bg1"/>
                </a:solidFill>
              </a:defRPr>
            </a:lvl4pPr>
            <a:lvl5pPr algn="ctr">
              <a:defRPr baseline="0" cap="all" spc="50" sz="2000">
                <a:solidFill>
                  <a:schemeClr val="bg1"/>
                </a:solidFill>
              </a:defRPr>
            </a:lvl5pPr>
          </a:lstStyle>
          <a:p>
            <a:pPr lvl="0"/>
            <a:r>
              <a:rPr lang="en-US"/>
              <a:t>Edit Master text styles</a:t>
            </a:r>
          </a:p>
        </p:txBody>
      </p:sp>
    </p:spTree>
    <p:extLst>
      <p:ext uri="{BB962C8B-B14F-4D97-AF65-F5344CB8AC3E}">
        <p14:creationId xmlns:p14="http://schemas.microsoft.com/office/powerpoint/2010/main" val="3506778040"/>
      </p:ext>
    </p:extLst>
  </p:cSld>
  <p:clrMapOvr>
    <a:overrideClrMapping accent1="accent1" accent2="accent2" accent3="accent3" accent4="accent4" accent5="accent5" accent6="accent6" bg1="lt1" bg2="lt2" folHlink="folHlink" hlink="hlink" tx1="dk1" tx2="dk2"/>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1524000" y="1714500"/>
            <a:ext cx="4495800" cy="4462272"/>
          </a:xfrm>
        </p:spPr>
        <p:txBody>
          <a:bodyP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172200" y="1714500"/>
            <a:ext cx="4495800" cy="4462272"/>
          </a:xfrm>
        </p:spPr>
        <p:txBody>
          <a:bodyP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6" name="Footer Placeholder 5"/>
          <p:cNvSpPr>
            <a:spLocks noGrp="1"/>
          </p:cNvSpPr>
          <p:nvPr>
            <p:ph idx="11" sz="quarter" type="ftr"/>
          </p:nvPr>
        </p:nvSpPr>
        <p:spPr/>
        <p:txBody>
          <a:bodyPr numCol="1"/>
          <a:lstStyle/>
          <a:p>
            <a:r>
              <a:rPr dirty="0" lang="en-US"/>
              <a:t>Add a footer</a:t>
            </a:r>
          </a:p>
        </p:txBody>
      </p:sp>
      <p:sp>
        <p:nvSpPr>
          <p:cNvPr id="5" name="Date Placeholder 4"/>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7" name="Slide Number Placeholder 6"/>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Text Placeholder 2"/>
          <p:cNvSpPr>
            <a:spLocks noGrp="1"/>
          </p:cNvSpPr>
          <p:nvPr>
            <p:ph idx="1" type="body"/>
          </p:nvPr>
        </p:nvSpPr>
        <p:spPr>
          <a:xfrm>
            <a:off x="1527048" y="1733162"/>
            <a:ext cx="4498848" cy="685800"/>
          </a:xfrm>
        </p:spPr>
        <p:txBody>
          <a:bodyPr anchor="b" numCol="1">
            <a:normAutofit/>
          </a:bodyPr>
          <a:lstStyle>
            <a:lvl1pPr indent="0" marL="0">
              <a:spcBef>
                <a:spcPts val="0"/>
              </a:spcBef>
              <a:buNone/>
              <a:defRPr b="1" baseline="0" cap="all" sz="1800">
                <a:latin typeface="+mj-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4" name="Content Placeholder 3"/>
          <p:cNvSpPr>
            <a:spLocks noGrp="1"/>
          </p:cNvSpPr>
          <p:nvPr>
            <p:ph idx="2" sz="half"/>
          </p:nvPr>
        </p:nvSpPr>
        <p:spPr>
          <a:xfrm>
            <a:off x="1527048" y="2481943"/>
            <a:ext cx="4498848" cy="3690257"/>
          </a:xfrm>
        </p:spPr>
        <p:txBody>
          <a:bodyP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172200" y="1733162"/>
            <a:ext cx="4498848" cy="685800"/>
          </a:xfrm>
        </p:spPr>
        <p:txBody>
          <a:bodyPr anchor="b" numCol="1">
            <a:normAutofit/>
          </a:bodyPr>
          <a:lstStyle>
            <a:lvl1pPr indent="0" marL="0">
              <a:spcBef>
                <a:spcPts val="0"/>
              </a:spcBef>
              <a:buNone/>
              <a:defRPr b="1" baseline="0" cap="all" sz="1800">
                <a:latin typeface="+mj-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6" name="Content Placeholder 5"/>
          <p:cNvSpPr>
            <a:spLocks noGrp="1"/>
          </p:cNvSpPr>
          <p:nvPr>
            <p:ph idx="4" sz="quarter"/>
          </p:nvPr>
        </p:nvSpPr>
        <p:spPr>
          <a:xfrm>
            <a:off x="6172200" y="2481943"/>
            <a:ext cx="4498848" cy="3690257"/>
          </a:xfrm>
        </p:spPr>
        <p:txBody>
          <a:bodyP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8" name="Footer Placeholder 7"/>
          <p:cNvSpPr>
            <a:spLocks noGrp="1"/>
          </p:cNvSpPr>
          <p:nvPr>
            <p:ph idx="11" sz="quarter" type="ftr"/>
          </p:nvPr>
        </p:nvSpPr>
        <p:spPr/>
        <p:txBody>
          <a:bodyPr numCol="1"/>
          <a:lstStyle/>
          <a:p>
            <a:r>
              <a:rPr dirty="0" lang="en-US"/>
              <a:t>Add a footer</a:t>
            </a:r>
          </a:p>
        </p:txBody>
      </p:sp>
      <p:sp>
        <p:nvSpPr>
          <p:cNvPr id="7" name="Date Placeholder 6"/>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9" name="Slide Number Placeholder 8"/>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4" name="Footer Placeholder 3"/>
          <p:cNvSpPr>
            <a:spLocks noGrp="1"/>
          </p:cNvSpPr>
          <p:nvPr>
            <p:ph idx="11" sz="quarter" type="ftr"/>
          </p:nvPr>
        </p:nvSpPr>
        <p:spPr/>
        <p:txBody>
          <a:bodyPr numCol="1"/>
          <a:lstStyle/>
          <a:p>
            <a:r>
              <a:rPr dirty="0" lang="en-US"/>
              <a:t>Add a footer</a:t>
            </a:r>
          </a:p>
        </p:txBody>
      </p:sp>
      <p:sp>
        <p:nvSpPr>
          <p:cNvPr id="3" name="Date Placeholder 2"/>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5" name="Slide Number Placeholder 4"/>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numCol="1">
            <a:normAutofit/>
          </a:bodyPr>
          <a:lstStyle>
            <a:lvl1pPr>
              <a:defRPr sz="3000"/>
            </a:lvl1pPr>
          </a:lstStyle>
          <a:p>
            <a:r>
              <a:rPr lang="en-US"/>
              <a:t>Click to edit Master title style</a:t>
            </a:r>
            <a:endParaRPr dirty="0" lang="en-US"/>
          </a:p>
        </p:txBody>
      </p:sp>
      <p:sp>
        <p:nvSpPr>
          <p:cNvPr id="3" name="Content Placeholder 2"/>
          <p:cNvSpPr>
            <a:spLocks noGrp="1"/>
          </p:cNvSpPr>
          <p:nvPr>
            <p:ph idx="1"/>
          </p:nvPr>
        </p:nvSpPr>
        <p:spPr>
          <a:xfrm>
            <a:off x="530352" y="457200"/>
            <a:ext cx="7242111" cy="5715000"/>
          </a:xfrm>
        </p:spPr>
        <p:txBody>
          <a:bodyP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8151812" y="4590288"/>
            <a:ext cx="3514564" cy="1581912"/>
          </a:xfrm>
        </p:spPr>
        <p:txBody>
          <a:bodyPr numCol="1"/>
          <a:lstStyle>
            <a:lvl1pPr indent="0" marL="0">
              <a:spcBef>
                <a:spcPts val="800"/>
              </a:spcBef>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Edit Master text styles</a:t>
            </a:r>
          </a:p>
        </p:txBody>
      </p:sp>
      <p:sp>
        <p:nvSpPr>
          <p:cNvPr id="6" name="Footer Placeholder 5"/>
          <p:cNvSpPr>
            <a:spLocks noGrp="1"/>
          </p:cNvSpPr>
          <p:nvPr>
            <p:ph idx="11" sz="quarter" type="ftr"/>
          </p:nvPr>
        </p:nvSpPr>
        <p:spPr/>
        <p:txBody>
          <a:bodyPr numCol="1"/>
          <a:lstStyle/>
          <a:p>
            <a:r>
              <a:rPr dirty="0" lang="en-US"/>
              <a:t>Add a footer</a:t>
            </a:r>
          </a:p>
        </p:txBody>
      </p:sp>
      <p:sp>
        <p:nvSpPr>
          <p:cNvPr id="5" name="Date Placeholder 4"/>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7" name="Slide Number Placeholder 6"/>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showMasterSp="0"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p:cNvSpPr>
            <a:spLocks noGrp="1"/>
          </p:cNvSpPr>
          <p:nvPr>
            <p:ph type="title"/>
          </p:nvPr>
        </p:nvSpPr>
        <p:spPr>
          <a:xfrm>
            <a:off x="8532813" y="1683327"/>
            <a:ext cx="3125787" cy="2877260"/>
          </a:xfrm>
        </p:spPr>
        <p:txBody>
          <a:bodyPr anchor="b" numCol="1">
            <a:normAutofit/>
          </a:bodyPr>
          <a:lstStyle>
            <a:lvl1pPr>
              <a:defRPr sz="3000">
                <a:solidFill>
                  <a:schemeClr val="bg1"/>
                </a:solidFill>
              </a:defRPr>
            </a:lvl1pPr>
          </a:lstStyle>
          <a:p>
            <a:r>
              <a:rPr lang="en-US"/>
              <a:t>Click to edit Master title style</a:t>
            </a:r>
          </a:p>
        </p:txBody>
      </p:sp>
      <p:sp>
        <p:nvSpPr>
          <p:cNvPr descr="An empty placeholder to add an image. Click on the placeholder and select the image that you wish to add" id="6" name="Picture Placeholder 2"/>
          <p:cNvSpPr>
            <a:spLocks noGrp="1"/>
          </p:cNvSpPr>
          <p:nvPr>
            <p:ph idx="1" type="pic"/>
          </p:nvPr>
        </p:nvSpPr>
        <p:spPr>
          <a:xfrm>
            <a:off x="0" y="0"/>
            <a:ext cx="8101584" cy="6857999"/>
          </a:xfrm>
        </p:spPr>
        <p:txBody>
          <a:bodyPr numCol="1" tIns="457200">
            <a:normAutofit/>
          </a:bodyPr>
          <a:lstStyle>
            <a:lvl1pPr algn="ctr" indent="0" marL="0">
              <a:buNone/>
              <a:defRPr sz="20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4" name="Text Placeholder 3"/>
          <p:cNvSpPr>
            <a:spLocks noGrp="1"/>
          </p:cNvSpPr>
          <p:nvPr>
            <p:ph idx="2" sz="half" type="body"/>
          </p:nvPr>
        </p:nvSpPr>
        <p:spPr>
          <a:xfrm>
            <a:off x="8532813" y="4591761"/>
            <a:ext cx="3125787" cy="1580440"/>
          </a:xfrm>
        </p:spPr>
        <p:txBody>
          <a:bodyPr numCol="1"/>
          <a:lstStyle>
            <a:lvl1pPr indent="0" marL="0">
              <a:spcBef>
                <a:spcPts val="800"/>
              </a:spcBef>
              <a:buNone/>
              <a:defRPr sz="1600">
                <a:solidFill>
                  <a:schemeClr val="bg1"/>
                </a:solidFill>
              </a:defRPr>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Footer Placeholder 4"/>
          <p:cNvSpPr>
            <a:spLocks noGrp="1"/>
          </p:cNvSpPr>
          <p:nvPr>
            <p:ph idx="11" sz="quarter" type="ftr"/>
          </p:nvPr>
        </p:nvSpPr>
        <p:spPr/>
        <p:txBody>
          <a:bodyPr numCol="1"/>
          <a:lstStyle/>
          <a:p>
            <a:r>
              <a:rPr dirty="0" lang="en-US"/>
              <a:t>Add a footer</a:t>
            </a:r>
          </a:p>
        </p:txBody>
      </p:sp>
      <p:sp>
        <p:nvSpPr>
          <p:cNvPr id="4" name="Date Placeholder 3"/>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6" name="Slide Number Placeholder 5"/>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724900" y="457200"/>
            <a:ext cx="1943100" cy="5719762"/>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1524000" y="457200"/>
            <a:ext cx="7048500" cy="5719762"/>
          </a:xfrm>
        </p:spPr>
        <p:txBody>
          <a:bodyPr numCol="1"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Footer Placeholder 4"/>
          <p:cNvSpPr>
            <a:spLocks noGrp="1"/>
          </p:cNvSpPr>
          <p:nvPr>
            <p:ph idx="11" sz="quarter" type="ftr"/>
          </p:nvPr>
        </p:nvSpPr>
        <p:spPr/>
        <p:txBody>
          <a:bodyPr numCol="1"/>
          <a:lstStyle/>
          <a:p>
            <a:r>
              <a:rPr dirty="0" lang="en-US"/>
              <a:t>Add a footer</a:t>
            </a:r>
          </a:p>
        </p:txBody>
      </p:sp>
      <p:sp>
        <p:nvSpPr>
          <p:cNvPr id="4" name="Date Placeholder 3"/>
          <p:cNvSpPr>
            <a:spLocks noGrp="1"/>
          </p:cNvSpPr>
          <p:nvPr>
            <p:ph idx="10" sz="half" type="dt"/>
          </p:nvPr>
        </p:nvSpPr>
        <p:spPr/>
        <p:txBody>
          <a:bodyPr numCol="1"/>
          <a:lstStyle/>
          <a:p>
            <a:fld id="{37CC0096-1860-4642-9CD2-0079EA5E7CD1}" type="datetimeFigureOut">
              <a:rPr lang="en-US" smtClean="0"/>
              <a:pPr/>
              <a:t>8/9/2023</a:t>
            </a:fld>
            <a:endParaRPr lang="en-US"/>
          </a:p>
        </p:txBody>
      </p:sp>
      <p:sp>
        <p:nvSpPr>
          <p:cNvPr id="6" name="Slide Number Placeholder 5"/>
          <p:cNvSpPr>
            <a:spLocks noGrp="1"/>
          </p:cNvSpPr>
          <p:nvPr>
            <p:ph idx="12" sz="quarter" type="sldNum"/>
          </p:nvPr>
        </p:nvSpPr>
        <p:spPr/>
        <p:txBody>
          <a:bodyPr numCol="1"/>
          <a:lstStyle/>
          <a:p>
            <a:fld id="{E31375A4-56A4-47D6-9801-1991572033F7}" type="slidenum">
              <a:rPr lang="en-US" smtClean="0"/>
              <a:pPr/>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3.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anchor="b"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524000" y="1714500"/>
            <a:ext cx="9144000" cy="4457700"/>
          </a:xfrm>
          <a:prstGeom prst="rect">
            <a:avLst/>
          </a:prstGeom>
        </p:spPr>
        <p:txBody>
          <a:bodyPr bIns="45720" lIns="91440" numCol="1" rIns="91440" rtlCol="0" tIns="45720" vert="horz">
            <a:normAutofit/>
          </a:bodyPr>
          <a:lstStyle/>
          <a:p>
            <a:pPr lvl="0"/>
            <a:r>
              <a:rPr dirty="0" lang="en-US"/>
              <a:t>Edit Master text styles</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5" name="Footer Placeholder 4"/>
          <p:cNvSpPr>
            <a:spLocks noGrp="1"/>
          </p:cNvSpPr>
          <p:nvPr>
            <p:ph idx="3" sz="quarter" type="ftr"/>
          </p:nvPr>
        </p:nvSpPr>
        <p:spPr>
          <a:xfrm>
            <a:off x="1523999" y="6601556"/>
            <a:ext cx="6491381" cy="228600"/>
          </a:xfrm>
          <a:prstGeom prst="rect">
            <a:avLst/>
          </a:prstGeom>
        </p:spPr>
        <p:txBody>
          <a:bodyPr anchor="ctr" bIns="45720" lIns="91440" numCol="1" rIns="91440" rtlCol="0" tIns="45720" vert="horz"/>
          <a:lstStyle>
            <a:lvl1pPr algn="l">
              <a:defRPr sz="1100">
                <a:solidFill>
                  <a:schemeClr val="bg1"/>
                </a:solidFill>
              </a:defRPr>
            </a:lvl1pPr>
          </a:lstStyle>
          <a:p>
            <a:r>
              <a:rPr lang="en-US"/>
              <a:t>Add a footer</a:t>
            </a:r>
            <a:endParaRPr dirty="0" lang="en-US"/>
          </a:p>
        </p:txBody>
      </p:sp>
      <p:sp>
        <p:nvSpPr>
          <p:cNvPr id="4" name="Date Placeholder 3"/>
          <p:cNvSpPr>
            <a:spLocks noGrp="1"/>
          </p:cNvSpPr>
          <p:nvPr>
            <p:ph idx="2" sz="half" type="dt"/>
          </p:nvPr>
        </p:nvSpPr>
        <p:spPr>
          <a:xfrm>
            <a:off x="8187908" y="6601556"/>
            <a:ext cx="1534064" cy="228600"/>
          </a:xfrm>
          <a:prstGeom prst="rect">
            <a:avLst/>
          </a:prstGeom>
        </p:spPr>
        <p:txBody>
          <a:bodyPr anchor="ctr" bIns="45720" lIns="91440" numCol="1" rIns="91440" rtlCol="0" tIns="45720" vert="horz"/>
          <a:lstStyle>
            <a:lvl1pPr algn="r">
              <a:defRPr sz="1100">
                <a:solidFill>
                  <a:schemeClr val="bg1"/>
                </a:solidFill>
              </a:defRPr>
            </a:lvl1pPr>
          </a:lstStyle>
          <a:p>
            <a:fld id="{37CC0096-1860-4642-9CD2-0079EA5E7CD1}" type="datetimeFigureOut">
              <a:rPr lang="en-US" smtClean="0"/>
              <a:pPr/>
              <a:t>8/9/2023</a:t>
            </a:fld>
            <a:endParaRPr lang="en-US"/>
          </a:p>
        </p:txBody>
      </p:sp>
      <p:sp>
        <p:nvSpPr>
          <p:cNvPr id="6" name="Slide Number Placeholder 5"/>
          <p:cNvSpPr>
            <a:spLocks noGrp="1"/>
          </p:cNvSpPr>
          <p:nvPr>
            <p:ph idx="4" sz="quarter" type="sldNum"/>
          </p:nvPr>
        </p:nvSpPr>
        <p:spPr>
          <a:xfrm>
            <a:off x="9894499" y="6601556"/>
            <a:ext cx="773502" cy="228600"/>
          </a:xfrm>
          <a:prstGeom prst="rect">
            <a:avLst/>
          </a:prstGeom>
        </p:spPr>
        <p:txBody>
          <a:bodyPr anchor="ctr" bIns="45720" lIns="91440" numCol="1" rIns="91440" rtlCol="0" tIns="45720" vert="horz"/>
          <a:lstStyle>
            <a:lvl1pPr algn="r">
              <a:defRPr sz="1100">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eaLnBrk="1" hangingPunct="1" latinLnBrk="0" rtl="0">
        <a:lnSpc>
          <a:spcPct val="90000"/>
        </a:lnSpc>
        <a:spcBef>
          <a:spcPct val="0"/>
        </a:spcBef>
        <a:buNone/>
        <a:defRPr baseline="0" cap="all" kern="1200" sz="3400">
          <a:solidFill>
            <a:schemeClr val="accent1">
              <a:lumMod val="75000"/>
            </a:schemeClr>
          </a:solidFill>
          <a:latin typeface="+mj-lt"/>
          <a:ea typeface="+mj-ea"/>
          <a:cs typeface="+mj-cs"/>
        </a:defRPr>
      </a:lvl1pPr>
    </p:titleStyle>
    <p:bodyStyle>
      <a:lvl1pPr algn="l" defTabSz="914400" eaLnBrk="1" hangingPunct="1" indent="-228600" latinLnBrk="0" marL="274320" rtl="0">
        <a:lnSpc>
          <a:spcPct val="90000"/>
        </a:lnSpc>
        <a:spcBef>
          <a:spcPts val="1800"/>
        </a:spcBef>
        <a:buClr>
          <a:schemeClr val="accent1">
            <a:lumMod val="50000"/>
          </a:schemeClr>
        </a:buClr>
        <a:buSzPct val="100000"/>
        <a:buFont charset="0" pitchFamily="34" typeface="Arial"/>
        <a:buChar char="▪"/>
        <a:defRPr kern="1200" sz="2000">
          <a:solidFill>
            <a:schemeClr val="tx1"/>
          </a:solidFill>
          <a:latin typeface="+mn-lt"/>
          <a:ea typeface="+mn-ea"/>
          <a:cs typeface="+mn-cs"/>
        </a:defRPr>
      </a:lvl1pPr>
      <a:lvl2pPr algn="l" defTabSz="914400" eaLnBrk="1" hangingPunct="1" indent="-228600" latinLnBrk="0" marL="594360" rtl="0">
        <a:lnSpc>
          <a:spcPct val="90000"/>
        </a:lnSpc>
        <a:spcBef>
          <a:spcPts val="800"/>
        </a:spcBef>
        <a:buClr>
          <a:schemeClr val="accent1">
            <a:lumMod val="50000"/>
          </a:schemeClr>
        </a:buClr>
        <a:buSzPct val="100000"/>
        <a:buFont charset="0" pitchFamily="34" typeface="Arial"/>
        <a:buChar char="▪"/>
        <a:defRPr kern="1200" sz="1800">
          <a:solidFill>
            <a:schemeClr val="tx1"/>
          </a:solidFill>
          <a:latin typeface="+mn-lt"/>
          <a:ea typeface="+mn-ea"/>
          <a:cs typeface="+mn-cs"/>
        </a:defRPr>
      </a:lvl2pPr>
      <a:lvl3pPr algn="l" defTabSz="914400" eaLnBrk="1" hangingPunct="1" indent="-228600" latinLnBrk="0" marL="914400" rtl="0">
        <a:lnSpc>
          <a:spcPct val="90000"/>
        </a:lnSpc>
        <a:spcBef>
          <a:spcPts val="800"/>
        </a:spcBef>
        <a:buClr>
          <a:schemeClr val="accent1">
            <a:lumMod val="50000"/>
          </a:schemeClr>
        </a:buClr>
        <a:buSzPct val="100000"/>
        <a:buFont charset="0" pitchFamily="34" typeface="Arial"/>
        <a:buChar char="▪"/>
        <a:defRPr kern="1200" sz="1600">
          <a:solidFill>
            <a:schemeClr val="tx1"/>
          </a:solidFill>
          <a:latin typeface="+mn-lt"/>
          <a:ea typeface="+mn-ea"/>
          <a:cs typeface="+mn-cs"/>
        </a:defRPr>
      </a:lvl3pPr>
      <a:lvl4pPr algn="l" defTabSz="914400" eaLnBrk="1" hangingPunct="1" indent="-182880" latinLnBrk="0" marL="118872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4pPr>
      <a:lvl5pPr algn="l" defTabSz="914400" eaLnBrk="1" hangingPunct="1" indent="-182880" latinLnBrk="0" marL="146304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5pPr>
      <a:lvl6pPr algn="l" defTabSz="914400" eaLnBrk="1" hangingPunct="1" indent="-182880" latinLnBrk="0" marL="169164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6pPr>
      <a:lvl7pPr algn="l" defTabSz="914400" eaLnBrk="1" hangingPunct="1" indent="-182880" latinLnBrk="0" marL="192024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7pPr>
      <a:lvl8pPr algn="l" defTabSz="914400" eaLnBrk="1" hangingPunct="1" indent="-182880" latinLnBrk="0" marL="214884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8pPr>
      <a:lvl9pPr algn="l" defTabSz="914400" eaLnBrk="1" hangingPunct="1" indent="-182880" latinLnBrk="0" marL="2377440" rtl="0">
        <a:lnSpc>
          <a:spcPct val="90000"/>
        </a:lnSpc>
        <a:spcBef>
          <a:spcPts val="800"/>
        </a:spcBef>
        <a:buClr>
          <a:schemeClr val="accent1">
            <a:lumMod val="50000"/>
          </a:schemeClr>
        </a:buClr>
        <a:buSzPct val="100000"/>
        <a:buFont charset="0" pitchFamily="34" typeface="Arial"/>
        <a:buChar char="▪"/>
        <a:defRPr kern="1200" sz="14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arget="../media/image1.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3.xml" Type="http://schemas.openxmlformats.org/officeDocument/2006/relationships/slideLayout"/></Relationships>
</file>

<file path=ppt/slides/_rels/slide3.xml.rels><?xml version="1.0" encoding="UTF-8" standalone="yes"?><Relationships xmlns="http://schemas.openxmlformats.org/package/2006/relationships"><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7" Target="../diagrams/drawing2.xml" Type="http://schemas.microsoft.com/office/2007/relationships/diagramDrawing"/><Relationship Id="rId6" Target="../diagrams/quickStyle2.xml" Type="http://schemas.openxmlformats.org/officeDocument/2006/relationships/diagramQuickStyle"/><Relationship Id="rId5" Target="../diagrams/layout2.xml" Type="http://schemas.openxmlformats.org/officeDocument/2006/relationships/diagramLayout"/><Relationship Id="rId4" Target="../diagrams/data2.xml" Type="http://schemas.openxmlformats.org/officeDocument/2006/relationships/diagramData"/><Relationship Id="rId3" Target="../diagrams/colors2.xml" Type="http://schemas.openxmlformats.org/officeDocument/2006/relationships/diagramColors"/><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9.png" Type="http://schemas.openxmlformats.org/officeDocument/2006/relationships/image"/><Relationship Id="rId2" Target="../notesSlides/notesSlide7.xml" Type="http://schemas.openxmlformats.org/officeDocument/2006/relationships/notesSlide"/><Relationship Id="rId1" Target="../slideLayouts/slideLayout5.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0.png" Type="http://schemas.openxmlformats.org/officeDocument/2006/relationships/image"/><Relationship Id="rId2" Target="../notesSlides/notesSlide8.xml" Type="http://schemas.openxmlformats.org/officeDocument/2006/relationships/notesSlide"/><Relationship Id="rId1" Target="../slideLayouts/slideLayout5.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1.png" Type="http://schemas.openxmlformats.org/officeDocument/2006/relationships/image"/><Relationship Id="rId2" Target="../notesSlides/notesSlide9.xml" Type="http://schemas.openxmlformats.org/officeDocument/2006/relationships/notesSlide"/><Relationship Id="rId1" Target="../slideLayouts/slideLayout5.xml" Type="http://schemas.openxmlformats.org/officeDocument/2006/relationships/slideLayout"/></Relationships>
</file>

<file path=ppt/slides/_rels/slide10.xml.rels><?xml version="1.0" encoding="UTF-8" standalone="yes"?><Relationships xmlns="http://schemas.openxmlformats.org/package/2006/relationships"><Relationship Id="rId4" Target="../media/image13.png" Type="http://schemas.openxmlformats.org/officeDocument/2006/relationships/image"/><Relationship Id="rId3" Target="../media/image12.png" Type="http://schemas.openxmlformats.org/officeDocument/2006/relationships/image"/><Relationship Id="rId2" Target="../notesSlides/notesSlide10.xml" Type="http://schemas.openxmlformats.org/officeDocument/2006/relationships/notesSlide"/><Relationship Id="rId1" Target="../slideLayouts/slideLayout9.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4.jpeg" Type="http://schemas.openxmlformats.org/officeDocument/2006/relationships/image"/><Relationship Id="rId2" Target="../notesSlides/notesSlide11.xml" Type="http://schemas.openxmlformats.org/officeDocument/2006/relationships/notesSlide"/><Relationship Id="rId1" Target="../slideLayouts/slideLayout10.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2.xml" Type="http://schemas.openxmlformats.org/officeDocument/2006/relationships/notesSlide"/><Relationship Id="rId1" Target="../slideLayouts/slideLayout4.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73506" y="4872252"/>
            <a:ext cx="8768486" cy="1913755"/>
          </a:xfrm>
        </p:spPr>
        <p:txBody>
          <a:bodyPr numCol="1">
            <a:noAutofit/>
          </a:bodyPr>
          <a:lstStyle/>
          <a:p>
            <a:r>
              <a:rPr altLang="en-GB" dirty="0" lang="en-GB" sz="3200"/>
              <a:t>BMIH 6001</a:t>
            </a:r>
            <a:br>
              <a:rPr altLang="en-GB" dirty="0" lang="en-GB" sz="3200"/>
            </a:br>
            <a:r>
              <a:rPr altLang="en-GB" dirty="0" lang="en-GB" sz="3200"/>
              <a:t>Contemporary Themes in the Hotel and Hospitality Sector</a:t>
            </a:r>
            <a:br>
              <a:rPr altLang="en-GB" dirty="0" lang="en-GB" sz="3200"/>
            </a:br>
            <a:r>
              <a:rPr altLang="en-GB" dirty="0" lang="en-GB" sz="3200"/>
              <a:t>Title: Sustainability Issues in the Hotel Sector</a:t>
            </a:r>
          </a:p>
        </p:txBody>
      </p:sp>
      <p:sp>
        <p:nvSpPr>
          <p:cNvPr id="3" name="Subtitle 2"/>
          <p:cNvSpPr>
            <a:spLocks noGrp="1"/>
          </p:cNvSpPr>
          <p:nvPr>
            <p:ph idx="1" type="subTitle"/>
          </p:nvPr>
        </p:nvSpPr>
        <p:spPr>
          <a:xfrm>
            <a:off x="-1" y="4872252"/>
            <a:ext cx="3370729" cy="1913755"/>
          </a:xfrm>
        </p:spPr>
        <p:txBody>
          <a:bodyPr numCol="1">
            <a:normAutofit lnSpcReduction="10000"/>
          </a:bodyPr>
          <a:lstStyle/>
          <a:p>
            <a:r>
              <a:rPr dirty="0" lang="en-US"/>
              <a:t>Student Name:</a:t>
            </a:r>
          </a:p>
          <a:p>
            <a:r>
              <a:rPr dirty="0" lang="en-US"/>
              <a:t>Andreea Tudosie</a:t>
            </a:r>
          </a:p>
          <a:p>
            <a:endParaRPr dirty="0" lang="en-US"/>
          </a:p>
          <a:p>
            <a:r>
              <a:rPr dirty="0" lang="en-US"/>
              <a:t>Student Number:</a:t>
            </a:r>
          </a:p>
          <a:p>
            <a:r>
              <a:rPr dirty="0" lang="en-US"/>
              <a:t>1905196</a:t>
            </a:r>
          </a:p>
          <a:p>
            <a:r>
              <a:rPr dirty="0" lang="en-US"/>
              <a:t>Lecture Name:</a:t>
            </a:r>
          </a:p>
          <a:p>
            <a:r>
              <a:rPr lang="en-US"/>
              <a:t>Laurence Blake</a:t>
            </a:r>
            <a:endParaRPr dirty="0" lang="en-US"/>
          </a:p>
        </p:txBody>
      </p:sp>
      <p:pic>
        <p:nvPicPr>
          <p:cNvPr id="10" name="Picture 9"/>
          <p:cNvPicPr>
            <a:picLocks noChangeAspect="1"/>
          </p:cNvPicPr>
          <p:nvPr/>
        </p:nvPicPr>
        <p:blipFill>
          <a:blip r:embed="rId3"/>
          <a:stretch>
            <a:fillRect/>
          </a:stretch>
        </p:blipFill>
        <p:spPr>
          <a:xfrm>
            <a:off x="0" y="0"/>
            <a:ext cx="12192000" cy="4872252"/>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3525672" cy="784746"/>
          </a:xfrm>
        </p:spPr>
        <p:txBody>
          <a:bodyPr numCol="1">
            <a:normAutofit/>
          </a:bodyPr>
          <a:lstStyle/>
          <a:p>
            <a:r>
              <a:rPr b="1" dirty="0" lang="en-US" sz="4000"/>
              <a:t>Introduction</a:t>
            </a:r>
          </a:p>
        </p:txBody>
      </p:sp>
      <p:sp>
        <p:nvSpPr>
          <p:cNvPr id="3" name="Content Placeholder 2"/>
          <p:cNvSpPr>
            <a:spLocks noGrp="1"/>
          </p:cNvSpPr>
          <p:nvPr>
            <p:ph idx="1"/>
          </p:nvPr>
        </p:nvSpPr>
        <p:spPr>
          <a:xfrm>
            <a:off x="827964" y="1414249"/>
            <a:ext cx="6077802" cy="4457700"/>
          </a:xfrm>
        </p:spPr>
        <p:txBody>
          <a:bodyPr numCol="1">
            <a:normAutofit lnSpcReduction="10000"/>
          </a:bodyPr>
          <a:lstStyle/>
          <a:p>
            <a:r>
              <a:rPr altLang="en-GB" dirty="0" lang="en-GB"/>
              <a:t>The chosen contemporary theme is sustainability issues in hotel sector.</a:t>
            </a:r>
          </a:p>
          <a:p>
            <a:r>
              <a:rPr altLang="en-GB" dirty="0" lang="en-GB"/>
              <a:t>The sustainability of the hotel and hospitality sector is of utmost importance due to its significant environmental and social implications. </a:t>
            </a:r>
          </a:p>
          <a:p>
            <a:r>
              <a:rPr altLang="en-GB" dirty="0" lang="en-GB"/>
              <a:t>Addressing sustainability issues can boost hotel profits, reduce environmental impact, and benefit local communities.</a:t>
            </a:r>
          </a:p>
          <a:p>
            <a:r>
              <a:rPr altLang="en-GB" dirty="0" lang="en-GB"/>
              <a:t>Cooper and Hall (2019) research shows that the hotel industry makes up a large portion of the hospitality sector.</a:t>
            </a:r>
          </a:p>
          <a:p>
            <a:r>
              <a:rPr altLang="en-GB" dirty="0" lang="en-GB"/>
              <a:t>Hotels house guests from throughout the world and boost the global service sector. </a:t>
            </a:r>
          </a:p>
        </p:txBody>
      </p:sp>
      <p:pic>
        <p:nvPicPr>
          <p:cNvPr id="4" name="Picture 3"/>
          <p:cNvPicPr>
            <a:picLocks noChangeAspect="1"/>
          </p:cNvPicPr>
          <p:nvPr/>
        </p:nvPicPr>
        <p:blipFill>
          <a:blip cstate="print" r:embed="rId3"/>
          <a:stretch>
            <a:fillRect/>
          </a:stretch>
        </p:blipFill>
        <p:spPr>
          <a:xfrm>
            <a:off x="7014949" y="1678674"/>
            <a:ext cx="4764703" cy="3370997"/>
          </a:xfrm>
          <a:prstGeom prst="rect">
            <a:avLst/>
          </a:prstGeom>
        </p:spPr>
      </p:pic>
      <p:cxnSp>
        <p:nvCxnSpPr>
          <p:cNvPr id="6" name="Straight Connector 5"/>
          <p:cNvCxnSpPr/>
          <p:nvPr/>
        </p:nvCxnSpPr>
        <p:spPr>
          <a:xfrm flipH="1">
            <a:off x="6864824" y="859809"/>
            <a:ext cx="13648" cy="485860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270" y="678425"/>
            <a:ext cx="9935497" cy="1143000"/>
          </a:xfrm>
        </p:spPr>
        <p:txBody>
          <a:bodyPr numCol="1">
            <a:noAutofit/>
          </a:bodyPr>
          <a:lstStyle/>
          <a:p>
            <a:pPr algn="ctr"/>
            <a:r>
              <a:rPr b="1" dirty="0" lang="en-US" sz="4000"/>
              <a:t>Overview of Literature - Corporate Social Responsibility (CSR)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2094863"/>
              </p:ext>
            </p:extLst>
          </p:nvPr>
        </p:nvGraphicFramePr>
        <p:xfrm>
          <a:off x="1101742" y="2349588"/>
          <a:ext cx="10127226" cy="3830894"/>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cxnSp>
        <p:nvCxnSpPr>
          <p:cNvPr id="6" name="Straight Connector 5"/>
          <p:cNvCxnSpPr/>
          <p:nvPr/>
        </p:nvCxnSpPr>
        <p:spPr>
          <a:xfrm flipV="1">
            <a:off x="737419" y="1932039"/>
            <a:ext cx="11002297" cy="2949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270" y="678425"/>
            <a:ext cx="9935497" cy="1143000"/>
          </a:xfrm>
        </p:spPr>
        <p:txBody>
          <a:bodyPr numCol="1">
            <a:noAutofit/>
          </a:bodyPr>
          <a:lstStyle/>
          <a:p>
            <a:pPr algn="ctr"/>
            <a:r>
              <a:rPr b="1" dirty="0" lang="en-US" sz="4000"/>
              <a:t>Overview of Literature - Corporate Social Responsibility (CSR)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2094863"/>
              </p:ext>
            </p:extLst>
          </p:nvPr>
        </p:nvGraphicFramePr>
        <p:xfrm>
          <a:off x="1186147" y="2363656"/>
          <a:ext cx="10127226" cy="3830894"/>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cxnSp>
        <p:nvCxnSpPr>
          <p:cNvPr id="6" name="Straight Connector 5"/>
          <p:cNvCxnSpPr/>
          <p:nvPr/>
        </p:nvCxnSpPr>
        <p:spPr>
          <a:xfrm flipV="1">
            <a:off x="737419" y="1932039"/>
            <a:ext cx="11002297" cy="2949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110" y="648930"/>
            <a:ext cx="5599472" cy="1637072"/>
          </a:xfrm>
        </p:spPr>
        <p:txBody>
          <a:bodyPr numCol="1">
            <a:noAutofit/>
          </a:bodyPr>
          <a:lstStyle/>
          <a:p>
            <a:pPr algn="ctr"/>
            <a:r>
              <a:rPr b="1" dirty="0" lang="en-US" sz="4000"/>
              <a:t>Overview of Literature - Triple Bottom Line</a:t>
            </a:r>
          </a:p>
        </p:txBody>
      </p:sp>
      <p:cxnSp>
        <p:nvCxnSpPr>
          <p:cNvPr id="6" name="Straight Connector 5"/>
          <p:cNvCxnSpPr/>
          <p:nvPr/>
        </p:nvCxnSpPr>
        <p:spPr>
          <a:xfrm flipV="1">
            <a:off x="6400800" y="604684"/>
            <a:ext cx="0" cy="5368413"/>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63032" y="1401097"/>
            <a:ext cx="5107858" cy="3664974"/>
          </a:xfrm>
        </p:spPr>
        <p:txBody>
          <a:bodyPr numCol="1">
            <a:noAutofit/>
          </a:bodyPr>
          <a:lstStyle/>
          <a:p>
            <a:pPr lvl="0"/>
            <a:r>
              <a:rPr altLang="en-GB" dirty="0" lang="en-GB" sz="1800"/>
              <a:t>The Triple Bottom Line (TBL) concept prioritises environmental, social, and economic factors. Businesses should evaluate their success using these three factors.</a:t>
            </a:r>
          </a:p>
          <a:p>
            <a:pPr lvl="0"/>
            <a:r>
              <a:rPr altLang="en-GB" dirty="0" lang="en-GB" sz="1800"/>
              <a:t>Among the sustainable practises that hotels can implement the TBL approach are energy and water conservation, waste management, community involvement, and ethical sourcing.</a:t>
            </a:r>
          </a:p>
          <a:p>
            <a:pPr lvl="0"/>
            <a:r>
              <a:rPr altLang="en-GB" dirty="0" lang="en-GB" sz="1800"/>
              <a:t>TBL-focused hotels can achieve environmental stewardship, social responsibility, and long-term financial success. </a:t>
            </a:r>
          </a:p>
          <a:p>
            <a:pPr lvl="0"/>
            <a:r>
              <a:rPr altLang="en-GB" dirty="0" lang="en-GB" sz="1800"/>
              <a:t>It helps with loss avoidance, image improvement, eco-conscious tourism, and community building.</a:t>
            </a:r>
          </a:p>
        </p:txBody>
      </p:sp>
      <p:pic>
        <p:nvPicPr>
          <p:cNvPr id="10" name="Picture 9"/>
          <p:cNvPicPr>
            <a:picLocks noChangeAspect="1"/>
          </p:cNvPicPr>
          <p:nvPr/>
        </p:nvPicPr>
        <p:blipFill>
          <a:blip r:embed="rId3"/>
          <a:stretch>
            <a:fillRect/>
          </a:stretch>
        </p:blipFill>
        <p:spPr>
          <a:xfrm>
            <a:off x="814541" y="2421501"/>
            <a:ext cx="5385152" cy="2814176"/>
          </a:xfrm>
          <a:prstGeom prst="rect">
            <a:avLst/>
          </a:prstGeom>
        </p:spPr>
      </p:pic>
    </p:spTree>
    <p:extLst>
      <p:ext uri="{BB962C8B-B14F-4D97-AF65-F5344CB8AC3E}">
        <p14:creationId xmlns:p14="http://schemas.microsoft.com/office/powerpoint/2010/main" val="692672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325" y="1327356"/>
            <a:ext cx="4817804" cy="1902542"/>
          </a:xfrm>
        </p:spPr>
        <p:txBody>
          <a:bodyPr numCol="1">
            <a:noAutofit/>
          </a:bodyPr>
          <a:lstStyle/>
          <a:p>
            <a:pPr algn="ctr"/>
            <a:r>
              <a:rPr b="1" dirty="0" lang="en-US" sz="4400"/>
              <a:t>Overview of Literature - Green Marketing</a:t>
            </a:r>
          </a:p>
        </p:txBody>
      </p:sp>
      <p:sp>
        <p:nvSpPr>
          <p:cNvPr id="3" name="Content Placeholder 2"/>
          <p:cNvSpPr>
            <a:spLocks noGrp="1"/>
          </p:cNvSpPr>
          <p:nvPr>
            <p:ph idx="1"/>
          </p:nvPr>
        </p:nvSpPr>
        <p:spPr>
          <a:xfrm>
            <a:off x="766916" y="4085301"/>
            <a:ext cx="10933471" cy="2153266"/>
          </a:xfrm>
        </p:spPr>
        <p:txBody>
          <a:bodyPr numCol="1">
            <a:noAutofit/>
          </a:bodyPr>
          <a:lstStyle/>
          <a:p>
            <a:pPr lvl="0"/>
            <a:r>
              <a:rPr altLang="en-GB" dirty="0" lang="en-GB" sz="1800"/>
              <a:t>"Green marketing" promotes products and services with minimal environmental and social impact.</a:t>
            </a:r>
          </a:p>
          <a:p>
            <a:pPr lvl="0"/>
            <a:r>
              <a:rPr altLang="en-GB" dirty="0" lang="en-GB" sz="1800"/>
              <a:t>Green marketing helps hotels meet the growing demand for sustainable and eco-friendly products from environmentally conscious clients (Choi and Yu, 2020).</a:t>
            </a:r>
          </a:p>
          <a:p>
            <a:pPr lvl="0"/>
            <a:r>
              <a:rPr altLang="en-GB" dirty="0" lang="en-GB" sz="1800"/>
              <a:t>It promoting energy conservation, trash reduction, and sustainable materials.</a:t>
            </a:r>
          </a:p>
          <a:p>
            <a:pPr lvl="0"/>
            <a:r>
              <a:rPr altLang="en-GB" dirty="0" lang="en-GB" sz="1800"/>
              <a:t>Businesses promoting green certifications and eco-labels to build trust and stand out (</a:t>
            </a:r>
            <a:r>
              <a:rPr altLang="en-GB" dirty="0" err="1" lang="en-GB" sz="1800"/>
              <a:t>Buhalis</a:t>
            </a:r>
            <a:r>
              <a:rPr altLang="en-GB" dirty="0" lang="en-GB" sz="1800"/>
              <a:t> and </a:t>
            </a:r>
            <a:r>
              <a:rPr altLang="en-GB" dirty="0" err="1" lang="en-GB" sz="1800"/>
              <a:t>Sinarta</a:t>
            </a:r>
            <a:r>
              <a:rPr altLang="en-GB" dirty="0" lang="en-GB" sz="1800"/>
              <a:t>, 2021).</a:t>
            </a:r>
          </a:p>
        </p:txBody>
      </p:sp>
      <p:pic>
        <p:nvPicPr>
          <p:cNvPr id="4" name="Picture 3"/>
          <p:cNvPicPr>
            <a:picLocks noChangeAspect="1"/>
          </p:cNvPicPr>
          <p:nvPr/>
        </p:nvPicPr>
        <p:blipFill>
          <a:blip r:embed="rId3"/>
          <a:stretch>
            <a:fillRect/>
          </a:stretch>
        </p:blipFill>
        <p:spPr>
          <a:xfrm>
            <a:off x="5928851" y="811161"/>
            <a:ext cx="5619136" cy="3023420"/>
          </a:xfrm>
          <a:prstGeom prst="rect">
            <a:avLst/>
          </a:prstGeom>
        </p:spPr>
      </p:pic>
    </p:spTree>
    <p:extLst>
      <p:ext uri="{BB962C8B-B14F-4D97-AF65-F5344CB8AC3E}">
        <p14:creationId xmlns:p14="http://schemas.microsoft.com/office/powerpoint/2010/main" val="2664292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439" y="840657"/>
            <a:ext cx="10943301" cy="1445342"/>
          </a:xfrm>
        </p:spPr>
        <p:txBody>
          <a:bodyPr numCol="1">
            <a:noAutofit/>
          </a:bodyPr>
          <a:lstStyle/>
          <a:p>
            <a:pPr algn="ctr"/>
            <a:r>
              <a:rPr altLang="en-GB" b="1" dirty="0" lang="en-GB" sz="4000"/>
              <a:t>Application to the Hotel and Hospitality Sector</a:t>
            </a:r>
            <a:br>
              <a:rPr altLang="en-GB" b="1" dirty="0" lang="en-GB" sz="3600"/>
            </a:br>
            <a:r>
              <a:rPr altLang="en-GB" b="1" dirty="0" lang="en-GB" sz="3200"/>
              <a:t>Specific area of the Hotel Industry - Water Management</a:t>
            </a:r>
            <a:endParaRPr b="1" dirty="0" lang="en-US" sz="3200"/>
          </a:p>
        </p:txBody>
      </p:sp>
      <p:sp>
        <p:nvSpPr>
          <p:cNvPr id="3" name="Content Placeholder 2"/>
          <p:cNvSpPr>
            <a:spLocks noGrp="1"/>
          </p:cNvSpPr>
          <p:nvPr>
            <p:ph idx="1" sz="half"/>
          </p:nvPr>
        </p:nvSpPr>
        <p:spPr>
          <a:xfrm>
            <a:off x="6169741" y="2566219"/>
            <a:ext cx="5599472" cy="3657599"/>
          </a:xfrm>
        </p:spPr>
        <p:txBody>
          <a:bodyPr numCol="1">
            <a:normAutofit fontScale="92500" lnSpcReduction="10000"/>
          </a:bodyPr>
          <a:lstStyle/>
          <a:p>
            <a:r>
              <a:rPr altLang="en-GB" dirty="0" err="1" lang="en-GB"/>
              <a:t>Hassanien</a:t>
            </a:r>
            <a:r>
              <a:rPr altLang="en-GB" dirty="0" lang="en-GB"/>
              <a:t> et al. (2020) define "hotel water management" as how hotels efficiently and sustainably manage their water supplies.</a:t>
            </a:r>
          </a:p>
          <a:p>
            <a:r>
              <a:rPr altLang="en-GB" dirty="0" lang="en-GB"/>
              <a:t>The hotel's guest rooms, kitchens, and laundry rooms use a lot of water (</a:t>
            </a:r>
            <a:r>
              <a:rPr altLang="en-GB" dirty="0" err="1" lang="en-GB"/>
              <a:t>Gössling</a:t>
            </a:r>
            <a:r>
              <a:rPr altLang="en-GB" dirty="0" lang="en-GB"/>
              <a:t> et al., 2012).</a:t>
            </a:r>
          </a:p>
          <a:p>
            <a:r>
              <a:rPr altLang="en-GB" dirty="0" lang="en-GB"/>
              <a:t>Water shortages, higher water rates, and stricter environmental rules are challenges for hotels today.</a:t>
            </a:r>
          </a:p>
          <a:p>
            <a:r>
              <a:rPr altLang="en-GB" dirty="0" lang="en-GB"/>
              <a:t>When appropriate water management practises are implemented, water consumption can be reduced, expenses can be saved, sustainability can be improved, and visitor happiness can grow (Choi and </a:t>
            </a:r>
            <a:r>
              <a:rPr altLang="en-GB" dirty="0" err="1" lang="en-GB"/>
              <a:t>Ruhanen</a:t>
            </a:r>
            <a:r>
              <a:rPr altLang="en-GB" dirty="0" lang="en-GB"/>
              <a:t>, 2011).</a:t>
            </a:r>
          </a:p>
        </p:txBody>
      </p:sp>
      <p:pic>
        <p:nvPicPr>
          <p:cNvPr id="6" name="Picture 5"/>
          <p:cNvPicPr>
            <a:picLocks noChangeAspect="1"/>
          </p:cNvPicPr>
          <p:nvPr/>
        </p:nvPicPr>
        <p:blipFill>
          <a:blip r:embed="rId3"/>
          <a:stretch>
            <a:fillRect/>
          </a:stretch>
        </p:blipFill>
        <p:spPr>
          <a:xfrm>
            <a:off x="793186" y="2732138"/>
            <a:ext cx="5059422" cy="2842752"/>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439" y="619431"/>
            <a:ext cx="11164529" cy="1445342"/>
          </a:xfrm>
        </p:spPr>
        <p:txBody>
          <a:bodyPr numCol="1">
            <a:noAutofit/>
          </a:bodyPr>
          <a:lstStyle/>
          <a:p>
            <a:pPr algn="ctr"/>
            <a:r>
              <a:rPr altLang="en-GB" b="1" dirty="0" lang="en-GB" sz="4000"/>
              <a:t>Application to the Hotel and Hospitality Sector</a:t>
            </a:r>
            <a:br>
              <a:rPr altLang="en-GB" b="1" dirty="0" lang="en-GB" sz="3600"/>
            </a:br>
            <a:r>
              <a:rPr b="1" dirty="0" lang="en-US"/>
              <a:t>Impacts of Contemporary Theme</a:t>
            </a:r>
            <a:endParaRPr altLang="en-GB" b="1" dirty="0" lang="en-GB"/>
          </a:p>
        </p:txBody>
      </p:sp>
      <p:sp>
        <p:nvSpPr>
          <p:cNvPr id="3" name="Content Placeholder 2"/>
          <p:cNvSpPr>
            <a:spLocks noGrp="1"/>
          </p:cNvSpPr>
          <p:nvPr>
            <p:ph idx="1" sz="half"/>
          </p:nvPr>
        </p:nvSpPr>
        <p:spPr>
          <a:xfrm>
            <a:off x="683341" y="2212257"/>
            <a:ext cx="5599472" cy="3657599"/>
          </a:xfrm>
        </p:spPr>
        <p:txBody>
          <a:bodyPr numCol="1">
            <a:normAutofit lnSpcReduction="10000"/>
          </a:bodyPr>
          <a:lstStyle/>
          <a:p>
            <a:pPr lvl="0">
              <a:spcBef>
                <a:spcPts val="600"/>
              </a:spcBef>
            </a:pPr>
            <a:r>
              <a:rPr dirty="0" lang="en-US"/>
              <a:t>Water management </a:t>
            </a:r>
            <a:r>
              <a:rPr dirty="0" err="1" lang="en-US"/>
              <a:t>practises</a:t>
            </a:r>
            <a:r>
              <a:rPr dirty="0" lang="en-US"/>
              <a:t> affect hotels' sustainability and efficiency. </a:t>
            </a:r>
            <a:endParaRPr altLang="en-GB" dirty="0" lang="en-GB"/>
          </a:p>
          <a:p>
            <a:pPr lvl="0">
              <a:spcBef>
                <a:spcPts val="600"/>
              </a:spcBef>
            </a:pPr>
            <a:r>
              <a:rPr dirty="0" lang="en-US"/>
              <a:t>Hotel water use can be reduced using water-saving techniques. </a:t>
            </a:r>
            <a:endParaRPr altLang="en-GB" dirty="0" lang="en-GB"/>
          </a:p>
          <a:p>
            <a:pPr lvl="0">
              <a:spcBef>
                <a:spcPts val="600"/>
              </a:spcBef>
            </a:pPr>
            <a:r>
              <a:rPr dirty="0" lang="en-US"/>
              <a:t>Water-saving methods can reduce hotels' water use by 30% (</a:t>
            </a:r>
            <a:r>
              <a:rPr dirty="0" err="1" lang="en-US"/>
              <a:t>Hassanien</a:t>
            </a:r>
            <a:r>
              <a:rPr dirty="0" lang="en-US"/>
              <a:t> et al., 2020). </a:t>
            </a:r>
            <a:endParaRPr altLang="en-GB" dirty="0" lang="en-GB"/>
          </a:p>
          <a:p>
            <a:pPr lvl="0">
              <a:spcBef>
                <a:spcPts val="600"/>
              </a:spcBef>
            </a:pPr>
            <a:r>
              <a:rPr dirty="0" lang="en-US"/>
              <a:t>This lowers the hotel's environmental impact and water costs.</a:t>
            </a:r>
            <a:endParaRPr altLang="en-GB" dirty="0" lang="en-GB"/>
          </a:p>
          <a:p>
            <a:pPr lvl="0">
              <a:spcBef>
                <a:spcPts val="600"/>
              </a:spcBef>
            </a:pPr>
            <a:r>
              <a:rPr dirty="0" lang="en-US"/>
              <a:t>Good water management increases hotels' sustainability. </a:t>
            </a:r>
            <a:endParaRPr altLang="en-GB" dirty="0" lang="en-GB"/>
          </a:p>
          <a:p>
            <a:pPr lvl="0">
              <a:spcBef>
                <a:spcPts val="600"/>
              </a:spcBef>
            </a:pPr>
            <a:r>
              <a:rPr dirty="0" lang="en-US"/>
              <a:t>Water management may boost a hotel's image and attract eco-conscious customers.</a:t>
            </a:r>
            <a:endParaRPr altLang="en-GB" dirty="0" lang="en-GB"/>
          </a:p>
        </p:txBody>
      </p:sp>
      <p:pic>
        <p:nvPicPr>
          <p:cNvPr id="7" name="Picture 6"/>
          <p:cNvPicPr>
            <a:picLocks noChangeAspect="1"/>
          </p:cNvPicPr>
          <p:nvPr/>
        </p:nvPicPr>
        <p:blipFill>
          <a:blip r:embed="rId3"/>
          <a:stretch>
            <a:fillRect/>
          </a:stretch>
        </p:blipFill>
        <p:spPr>
          <a:xfrm>
            <a:off x="6223818" y="2389239"/>
            <a:ext cx="5675671" cy="3037246"/>
          </a:xfrm>
          <a:prstGeom prst="rect">
            <a:avLst/>
          </a:prstGeom>
        </p:spPr>
      </p:pic>
    </p:spTree>
    <p:extLst>
      <p:ext uri="{BB962C8B-B14F-4D97-AF65-F5344CB8AC3E}">
        <p14:creationId xmlns:p14="http://schemas.microsoft.com/office/powerpoint/2010/main" val="1910990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467" y="1091381"/>
            <a:ext cx="5899354" cy="2809567"/>
          </a:xfrm>
        </p:spPr>
        <p:txBody>
          <a:bodyPr numCol="1">
            <a:normAutofit/>
          </a:bodyPr>
          <a:lstStyle/>
          <a:p>
            <a:pPr algn="ctr"/>
            <a:r>
              <a:rPr altLang="en-GB" b="1" dirty="0" lang="en-GB" sz="4000"/>
              <a:t>Application to the Hotel and Hospitality Sector</a:t>
            </a:r>
            <a:br>
              <a:rPr altLang="en-GB" b="1" dirty="0" lang="en-GB" sz="4000"/>
            </a:br>
            <a:br>
              <a:rPr altLang="en-GB" b="1" dirty="0" lang="en-GB" sz="4000"/>
            </a:br>
            <a:r>
              <a:rPr altLang="en-GB" b="1" dirty="0" lang="en-GB"/>
              <a:t>Examples of the Management Responses</a:t>
            </a:r>
            <a:endParaRPr b="1" dirty="0" lang="en-US"/>
          </a:p>
        </p:txBody>
      </p:sp>
      <p:sp>
        <p:nvSpPr>
          <p:cNvPr id="3" name="Content Placeholder 2"/>
          <p:cNvSpPr>
            <a:spLocks noGrp="1"/>
          </p:cNvSpPr>
          <p:nvPr>
            <p:ph idx="1" sz="half"/>
          </p:nvPr>
        </p:nvSpPr>
        <p:spPr>
          <a:xfrm>
            <a:off x="6346723" y="1268361"/>
            <a:ext cx="5348748" cy="2802194"/>
          </a:xfrm>
        </p:spPr>
        <p:txBody>
          <a:bodyPr numCol="1">
            <a:normAutofit/>
          </a:bodyPr>
          <a:lstStyle/>
          <a:p>
            <a:r>
              <a:rPr altLang="en-GB" dirty="0" lang="en-GB"/>
              <a:t>The problem of water management in hotels has prompted a number of responses</a:t>
            </a:r>
          </a:p>
          <a:p>
            <a:r>
              <a:rPr altLang="en-GB" dirty="0" lang="en-GB"/>
              <a:t>Installing Water-Saving Devices</a:t>
            </a:r>
          </a:p>
          <a:p>
            <a:r>
              <a:rPr altLang="en-GB" dirty="0" lang="en-GB"/>
              <a:t>Programmes for Reusing Linens and Towels</a:t>
            </a:r>
          </a:p>
          <a:p>
            <a:r>
              <a:rPr altLang="en-GB" dirty="0" lang="en-GB"/>
              <a:t>Harvesting rainwater and reusing wastewater</a:t>
            </a:r>
          </a:p>
          <a:p>
            <a:r>
              <a:rPr altLang="en-GB" dirty="0" lang="en-GB"/>
              <a:t>Staff Education and Orientation Initiatives</a:t>
            </a:r>
          </a:p>
        </p:txBody>
      </p:sp>
      <p:pic>
        <p:nvPicPr>
          <p:cNvPr id="5" name="Picture 4"/>
          <p:cNvPicPr>
            <a:picLocks noChangeAspect="1"/>
          </p:cNvPicPr>
          <p:nvPr/>
        </p:nvPicPr>
        <p:blipFill>
          <a:blip r:embed="rId3"/>
          <a:stretch>
            <a:fillRect/>
          </a:stretch>
        </p:blipFill>
        <p:spPr>
          <a:xfrm>
            <a:off x="2930166" y="4111882"/>
            <a:ext cx="6140092" cy="2244673"/>
          </a:xfrm>
          <a:prstGeom prst="rect">
            <a:avLst/>
          </a:prstGeom>
        </p:spPr>
      </p:pic>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091342" y="1143983"/>
            <a:ext cx="3632149" cy="4110842"/>
          </a:xfrm>
        </p:spPr>
        <p:txBody>
          <a:bodyPr numCol="1">
            <a:noAutofit/>
          </a:bodyPr>
          <a:lstStyle/>
          <a:p>
            <a:pPr algn="ctr"/>
            <a:r>
              <a:rPr altLang="en-GB" b="1" dirty="0" lang="en-GB" sz="3600"/>
              <a:t>Application to the Hotel and Hospitality Sector</a:t>
            </a:r>
            <a:br>
              <a:rPr altLang="en-GB" b="1" dirty="0" lang="en-GB" sz="3600"/>
            </a:br>
            <a:br>
              <a:rPr altLang="en-GB" b="1" dirty="0" lang="en-GB" sz="3600"/>
            </a:br>
            <a:r>
              <a:rPr altLang="en-GB" b="1" dirty="0" lang="en-GB" sz="3600"/>
              <a:t>Examples of the Management Responses</a:t>
            </a:r>
            <a:endParaRPr b="1" dirty="0" lang="en-US" sz="3600"/>
          </a:p>
        </p:txBody>
      </p:sp>
      <p:sp>
        <p:nvSpPr>
          <p:cNvPr id="2" name="Content Placeholder 1"/>
          <p:cNvSpPr>
            <a:spLocks noGrp="1"/>
          </p:cNvSpPr>
          <p:nvPr>
            <p:ph idx="1"/>
          </p:nvPr>
        </p:nvSpPr>
        <p:spPr>
          <a:xfrm>
            <a:off x="751578" y="3718560"/>
            <a:ext cx="7242111" cy="2424142"/>
          </a:xfrm>
        </p:spPr>
        <p:txBody>
          <a:bodyPr numCol="1"/>
          <a:lstStyle/>
          <a:p>
            <a:pPr algn="ctr"/>
            <a:r>
              <a:rPr altLang="en-GB" dirty="0" lang="en-GB"/>
              <a:t>Water-saving measures have been implemented at Premier Inn.</a:t>
            </a:r>
          </a:p>
          <a:p>
            <a:pPr algn="ctr"/>
            <a:r>
              <a:rPr altLang="en-GB" dirty="0" lang="en-GB"/>
              <a:t>Installation of a smart metre at the Premier Inn.</a:t>
            </a:r>
          </a:p>
          <a:p>
            <a:pPr algn="ctr"/>
            <a:r>
              <a:rPr altLang="en-GB" dirty="0" lang="en-GB"/>
              <a:t>Desalination of seawater for use in the </a:t>
            </a:r>
            <a:r>
              <a:rPr altLang="en-GB" dirty="0" err="1" lang="en-GB"/>
              <a:t>Burj</a:t>
            </a:r>
            <a:r>
              <a:rPr altLang="en-GB" dirty="0" lang="en-GB"/>
              <a:t> Al Arab's indoor plumbing system.</a:t>
            </a:r>
          </a:p>
          <a:p>
            <a:pPr algn="ctr"/>
            <a:r>
              <a:rPr altLang="en-GB" dirty="0" lang="en-GB"/>
              <a:t>At </a:t>
            </a:r>
            <a:r>
              <a:rPr altLang="en-GB" dirty="0" err="1" lang="en-GB"/>
              <a:t>Burj</a:t>
            </a:r>
            <a:r>
              <a:rPr altLang="en-GB" dirty="0" lang="en-GB"/>
              <a:t> Al Arab, there are facilities for water filtration and recycling.</a:t>
            </a:r>
          </a:p>
          <a:p>
            <a:pPr algn="ctr"/>
            <a:endParaRPr dirty="0" lang="en-US"/>
          </a:p>
        </p:txBody>
      </p:sp>
      <p:pic>
        <p:nvPicPr>
          <p:cNvPr id="6" name="Picture 5"/>
          <p:cNvPicPr>
            <a:picLocks noChangeAspect="1"/>
          </p:cNvPicPr>
          <p:nvPr/>
        </p:nvPicPr>
        <p:blipFill rotWithShape="1">
          <a:blip r:embed="rId3"/>
          <a:srcRect l="22766" r="21325"/>
          <a:stretch/>
        </p:blipFill>
        <p:spPr>
          <a:xfrm>
            <a:off x="1188720" y="396240"/>
            <a:ext cx="3261359" cy="3291840"/>
          </a:xfrm>
          <a:prstGeom prst="rect">
            <a:avLst/>
          </a:prstGeom>
        </p:spPr>
      </p:pic>
      <p:pic>
        <p:nvPicPr>
          <p:cNvPr id="7" name="Picture 6"/>
          <p:cNvPicPr>
            <a:picLocks noChangeAspect="1"/>
          </p:cNvPicPr>
          <p:nvPr/>
        </p:nvPicPr>
        <p:blipFill>
          <a:blip r:embed="rId4"/>
          <a:stretch>
            <a:fillRect/>
          </a:stretch>
        </p:blipFill>
        <p:spPr>
          <a:xfrm>
            <a:off x="4696777" y="409574"/>
            <a:ext cx="3121343" cy="3263265"/>
          </a:xfrm>
          <a:prstGeom prst="rect">
            <a:avLst/>
          </a:prstGeom>
        </p:spPr>
      </p:pic>
    </p:spTree>
    <p:extLst>
      <p:ext uri="{BB962C8B-B14F-4D97-AF65-F5344CB8AC3E}">
        <p14:creationId xmlns:p14="http://schemas.microsoft.com/office/powerpoint/2010/main" val="307898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548053" y="822960"/>
            <a:ext cx="3125787" cy="5139707"/>
          </a:xfrm>
        </p:spPr>
        <p:txBody>
          <a:bodyPr numCol="1">
            <a:noAutofit/>
          </a:bodyPr>
          <a:lstStyle/>
          <a:p>
            <a:pPr algn="ctr"/>
            <a:r>
              <a:rPr altLang="en-GB" b="1" dirty="0" lang="en-GB" sz="3600"/>
              <a:t>Application to the Hotel and Hospitality Sector</a:t>
            </a:r>
            <a:br>
              <a:rPr altLang="en-GB" b="1" dirty="0" lang="en-GB" sz="3600"/>
            </a:br>
            <a:br>
              <a:rPr altLang="en-GB" b="1" dirty="0" lang="en-GB" sz="3600"/>
            </a:br>
            <a:r>
              <a:rPr altLang="en-GB" b="1" dirty="0" lang="en-GB" sz="3600"/>
              <a:t>Future Policy and Management Options</a:t>
            </a:r>
            <a:endParaRPr b="1" dirty="0" lang="en-US" sz="3600"/>
          </a:p>
        </p:txBody>
      </p:sp>
      <p:sp>
        <p:nvSpPr>
          <p:cNvPr id="6" name="Content Placeholder 1"/>
          <p:cNvSpPr txBox="1">
            <a:spLocks/>
          </p:cNvSpPr>
          <p:nvPr/>
        </p:nvSpPr>
        <p:spPr>
          <a:xfrm>
            <a:off x="462018" y="635655"/>
            <a:ext cx="7242111" cy="2424142"/>
          </a:xfrm>
          <a:prstGeom prst="rect">
            <a:avLst/>
          </a:prstGeom>
        </p:spPr>
        <p:txBody>
          <a:bodyPr bIns="45720" lIns="91440" numCol="1" rIns="91440" rtlCol="0" tIns="457200" vert="horz">
            <a:normAutofit fontScale="92500" lnSpcReduction="20000"/>
          </a:bodyPr>
          <a:lstStyle>
            <a:lvl1pPr algn="ctr" defTabSz="914400" eaLnBrk="1" hangingPunct="1" indent="0" latinLnBrk="0" marL="0" rtl="0">
              <a:lnSpc>
                <a:spcPct val="90000"/>
              </a:lnSpc>
              <a:spcBef>
                <a:spcPts val="1800"/>
              </a:spcBef>
              <a:buClr>
                <a:schemeClr val="accent1">
                  <a:lumMod val="50000"/>
                </a:schemeClr>
              </a:buClr>
              <a:buSzPct val="100000"/>
              <a:buFont charset="0" pitchFamily="34" typeface="Arial"/>
              <a:buNone/>
              <a:defRPr kern="1200" sz="2000">
                <a:solidFill>
                  <a:schemeClr val="tx1"/>
                </a:solidFill>
                <a:latin typeface="+mn-lt"/>
                <a:ea typeface="+mn-ea"/>
                <a:cs typeface="+mn-cs"/>
              </a:defRPr>
            </a:lvl1pPr>
            <a:lvl2pPr algn="l" defTabSz="914400" eaLnBrk="1" hangingPunct="1" indent="0" latinLnBrk="0" marL="457200" rtl="0">
              <a:lnSpc>
                <a:spcPct val="90000"/>
              </a:lnSpc>
              <a:spcBef>
                <a:spcPts val="800"/>
              </a:spcBef>
              <a:buClr>
                <a:schemeClr val="accent1">
                  <a:lumMod val="50000"/>
                </a:schemeClr>
              </a:buClr>
              <a:buSzPct val="100000"/>
              <a:buFont charset="0" pitchFamily="34" typeface="Arial"/>
              <a:buNone/>
              <a:defRPr kern="1200" sz="2800">
                <a:solidFill>
                  <a:schemeClr val="tx1"/>
                </a:solidFill>
                <a:latin typeface="+mn-lt"/>
                <a:ea typeface="+mn-ea"/>
                <a:cs typeface="+mn-cs"/>
              </a:defRPr>
            </a:lvl2pPr>
            <a:lvl3pPr algn="l" defTabSz="914400" eaLnBrk="1" hangingPunct="1" indent="0" latinLnBrk="0" marL="914400" rtl="0">
              <a:lnSpc>
                <a:spcPct val="90000"/>
              </a:lnSpc>
              <a:spcBef>
                <a:spcPts val="800"/>
              </a:spcBef>
              <a:buClr>
                <a:schemeClr val="accent1">
                  <a:lumMod val="50000"/>
                </a:schemeClr>
              </a:buClr>
              <a:buSzPct val="100000"/>
              <a:buFont charset="0" pitchFamily="34" typeface="Arial"/>
              <a:buNone/>
              <a:defRPr kern="1200" sz="2400">
                <a:solidFill>
                  <a:schemeClr val="tx1"/>
                </a:solidFill>
                <a:latin typeface="+mn-lt"/>
                <a:ea typeface="+mn-ea"/>
                <a:cs typeface="+mn-cs"/>
              </a:defRPr>
            </a:lvl3pPr>
            <a:lvl4pPr algn="l" defTabSz="914400" eaLnBrk="1" hangingPunct="1" indent="0" latinLnBrk="0" marL="13716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4pPr>
            <a:lvl5pPr algn="l" defTabSz="914400" eaLnBrk="1" hangingPunct="1" indent="0" latinLnBrk="0" marL="18288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5pPr>
            <a:lvl6pPr algn="l" defTabSz="914400" eaLnBrk="1" hangingPunct="1" indent="0" latinLnBrk="0" marL="22860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6pPr>
            <a:lvl7pPr algn="l" defTabSz="914400" eaLnBrk="1" hangingPunct="1" indent="0" latinLnBrk="0" marL="27432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7pPr>
            <a:lvl8pPr algn="l" defTabSz="914400" eaLnBrk="1" hangingPunct="1" indent="0" latinLnBrk="0" marL="32004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8pPr>
            <a:lvl9pPr algn="l" defTabSz="914400" eaLnBrk="1" hangingPunct="1" indent="0" latinLnBrk="0" marL="3657600" rtl="0">
              <a:lnSpc>
                <a:spcPct val="90000"/>
              </a:lnSpc>
              <a:spcBef>
                <a:spcPts val="800"/>
              </a:spcBef>
              <a:buClr>
                <a:schemeClr val="accent1">
                  <a:lumMod val="50000"/>
                </a:schemeClr>
              </a:buClr>
              <a:buSzPct val="100000"/>
              <a:buFont charset="0" pitchFamily="34" typeface="Arial"/>
              <a:buNone/>
              <a:defRPr kern="1200" sz="2000">
                <a:solidFill>
                  <a:schemeClr val="tx1"/>
                </a:solidFill>
                <a:latin typeface="+mn-lt"/>
                <a:ea typeface="+mn-ea"/>
                <a:cs typeface="+mn-cs"/>
              </a:defRPr>
            </a:lvl9pPr>
          </a:lstStyle>
          <a:p>
            <a:r>
              <a:rPr altLang="en-GB" dirty="0" lang="en-GB"/>
              <a:t>•	Introducing more stringent rules to increase water efficiency.</a:t>
            </a:r>
          </a:p>
          <a:p>
            <a:r>
              <a:rPr altLang="en-GB" dirty="0" lang="en-GB"/>
              <a:t>•	Using certifications and financial incentives to promote water efficiency.</a:t>
            </a:r>
          </a:p>
          <a:p>
            <a:r>
              <a:rPr altLang="en-GB" dirty="0" lang="en-GB"/>
              <a:t>•	Spending money on developing new ways to conserve water.</a:t>
            </a:r>
          </a:p>
          <a:p>
            <a:r>
              <a:rPr altLang="en-GB" dirty="0" lang="en-GB"/>
              <a:t>•	For sustainable water management efforts, collaborating with local communities and organisations.</a:t>
            </a:r>
          </a:p>
        </p:txBody>
      </p:sp>
      <p:pic>
        <p:nvPicPr>
          <p:cNvPr descr="11 Examples of CSR practices in the hospitality industry" id="1026"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665637" y="3596640"/>
            <a:ext cx="6929782" cy="2873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722671"/>
            <a:ext cx="10515600" cy="4503956"/>
          </a:xfrm>
        </p:spPr>
        <p:txBody>
          <a:bodyPr numCol="1">
            <a:noAutofit/>
          </a:bodyPr>
          <a:lstStyle/>
          <a:p>
            <a:r>
              <a:rPr altLang="en-GB" dirty="0" lang="en-GB" sz="1600"/>
              <a:t>Cooper, C. and Hall, M. (2019). Contemporary Tourism: An International Approach, 4th </a:t>
            </a:r>
            <a:r>
              <a:rPr altLang="en-GB" dirty="0" err="1" lang="en-GB" sz="1600"/>
              <a:t>Edn</a:t>
            </a:r>
            <a:r>
              <a:rPr altLang="en-GB" dirty="0" lang="en-GB" sz="1600"/>
              <a:t>. </a:t>
            </a:r>
            <a:r>
              <a:rPr altLang="en-GB" dirty="0" err="1" lang="en-GB" sz="1600"/>
              <a:t>Goodfellows</a:t>
            </a:r>
            <a:r>
              <a:rPr altLang="en-GB" dirty="0" lang="en-GB" sz="1600"/>
              <a:t>, Oxford.</a:t>
            </a:r>
            <a:br>
              <a:rPr altLang="en-GB" dirty="0" lang="en-GB" sz="1600"/>
            </a:br>
            <a:r>
              <a:rPr altLang="en-GB" dirty="0" lang="en-GB" sz="1600"/>
              <a:t>Jones, P., Hillier, D., and Comfort, D. (2014). Sustainability in the global hotel industry. International Journal of Contemporary Hospitality Management.</a:t>
            </a:r>
            <a:br>
              <a:rPr altLang="en-GB" dirty="0" lang="en-GB" sz="1600"/>
            </a:br>
            <a:r>
              <a:rPr altLang="en-GB" dirty="0" lang="en-GB" sz="1600"/>
              <a:t>González-Rodríguez, M. R., Martín-Samper, R. C., </a:t>
            </a:r>
            <a:r>
              <a:rPr altLang="en-GB" dirty="0" err="1" lang="en-GB" sz="1600"/>
              <a:t>Köseoglu</a:t>
            </a:r>
            <a:r>
              <a:rPr altLang="en-GB" dirty="0" lang="en-GB" sz="1600"/>
              <a:t>, M. A., and </a:t>
            </a:r>
            <a:r>
              <a:rPr altLang="en-GB" dirty="0" err="1" lang="en-GB" sz="1600"/>
              <a:t>Okumus</a:t>
            </a:r>
            <a:r>
              <a:rPr altLang="en-GB" dirty="0" lang="en-GB" sz="1600"/>
              <a:t>, F. (2019). Hotels’ corporate social responsibility practices, organisational culture, firm reputation, and performance. Journal of sustainable tourism.</a:t>
            </a:r>
            <a:br>
              <a:rPr altLang="en-GB" dirty="0" lang="en-GB" sz="1600"/>
            </a:br>
            <a:r>
              <a:rPr altLang="en-GB" dirty="0" lang="en-GB" sz="1600"/>
              <a:t>Legrand, W., Chen, J. S., and </a:t>
            </a:r>
            <a:r>
              <a:rPr altLang="en-GB" dirty="0" err="1" lang="en-GB" sz="1600"/>
              <a:t>Laeis</a:t>
            </a:r>
            <a:r>
              <a:rPr altLang="en-GB" dirty="0" lang="en-GB" sz="1600"/>
              <a:t>, G. C. (2022). Sustainability in the hospitality industry: Principles of sustainable operations. Taylor and Francis.</a:t>
            </a:r>
            <a:br>
              <a:rPr altLang="en-GB" dirty="0" lang="en-GB" sz="1600"/>
            </a:br>
            <a:r>
              <a:rPr altLang="en-GB" dirty="0" lang="en-GB" sz="1600"/>
              <a:t>Font, X., Sánchez-</a:t>
            </a:r>
            <a:r>
              <a:rPr altLang="en-GB" dirty="0" err="1" lang="en-GB" sz="1600"/>
              <a:t>Masferrer</a:t>
            </a:r>
            <a:r>
              <a:rPr altLang="en-GB" dirty="0" lang="en-GB" sz="1600"/>
              <a:t>, M., and </a:t>
            </a:r>
            <a:r>
              <a:rPr altLang="en-GB" dirty="0" err="1" lang="en-GB" sz="1600"/>
              <a:t>Vinyals-Mirabent</a:t>
            </a:r>
            <a:r>
              <a:rPr altLang="en-GB" dirty="0" lang="en-GB" sz="1600"/>
              <a:t>, S. (2019). Triple Bottom Line in tourism: A systematic literature review. Sustainability.</a:t>
            </a:r>
            <a:br>
              <a:rPr altLang="en-GB" dirty="0" lang="en-GB" sz="1600"/>
            </a:br>
            <a:r>
              <a:rPr altLang="en-GB" dirty="0" lang="en-GB" sz="1600"/>
              <a:t>Aragon-Correa, J. A., Sharma, S., </a:t>
            </a:r>
            <a:r>
              <a:rPr altLang="en-GB" dirty="0" err="1" lang="en-GB" sz="1600"/>
              <a:t>García</a:t>
            </a:r>
            <a:r>
              <a:rPr altLang="en-GB" dirty="0" lang="en-GB" sz="1600"/>
              <a:t>-Morales, V. J., and Rueda-</a:t>
            </a:r>
            <a:r>
              <a:rPr altLang="en-GB" dirty="0" err="1" lang="en-GB" sz="1600"/>
              <a:t>Manzanares</a:t>
            </a:r>
            <a:r>
              <a:rPr altLang="en-GB" dirty="0" lang="en-GB" sz="1600"/>
              <a:t>, A. (2015). The influence of stakeholders on the environmental strategy of service firms: The moderating effects of complexity, uncertainty and munificence. British Journal of Management.</a:t>
            </a:r>
            <a:br>
              <a:rPr altLang="en-GB" dirty="0" lang="en-GB" sz="1600"/>
            </a:br>
            <a:r>
              <a:rPr altLang="en-GB" dirty="0" lang="en-GB" sz="1600"/>
              <a:t>González-Tapia, M. J., and </a:t>
            </a:r>
            <a:r>
              <a:rPr altLang="en-GB" dirty="0" err="1" lang="en-GB" sz="1600"/>
              <a:t>Bayón</a:t>
            </a:r>
            <a:r>
              <a:rPr altLang="en-GB" dirty="0" lang="en-GB" sz="1600"/>
              <a:t>, T. (2016). Main barriers and enablers to the adoption of sustainability practices in tourism and hospitality. Sustainability.</a:t>
            </a:r>
            <a:br>
              <a:rPr altLang="en-GB" dirty="0" lang="en-GB" sz="1600"/>
            </a:br>
            <a:r>
              <a:rPr altLang="en-GB" dirty="0" err="1" lang="en-GB" sz="1600"/>
              <a:t>Gössling</a:t>
            </a:r>
            <a:r>
              <a:rPr altLang="en-GB" dirty="0" lang="en-GB" sz="1600"/>
              <a:t>, S., Scott, D., and Hall, C. M. (2020). Tourism and Water: Interactions and Impacts. Channel View Publications.</a:t>
            </a:r>
            <a:br>
              <a:rPr altLang="en-GB" dirty="0" lang="en-GB" sz="1600"/>
            </a:br>
            <a:r>
              <a:rPr altLang="en-GB" dirty="0" lang="en-GB" sz="1600"/>
              <a:t>Jones, P., and Comfort, D. (2016). Sustainability in the global hotel industry. International Journal of Contemporary Hospitality Management, 28(1), 36-67.</a:t>
            </a:r>
          </a:p>
        </p:txBody>
      </p:sp>
      <p:sp>
        <p:nvSpPr>
          <p:cNvPr id="7" name="Text Placeholder 6"/>
          <p:cNvSpPr>
            <a:spLocks noGrp="1"/>
          </p:cNvSpPr>
          <p:nvPr>
            <p:ph idx="10" sz="quarter" type="body"/>
          </p:nvPr>
        </p:nvSpPr>
        <p:spPr>
          <a:xfrm>
            <a:off x="835025" y="5420032"/>
            <a:ext cx="10515600" cy="914400"/>
          </a:xfrm>
        </p:spPr>
        <p:txBody>
          <a:bodyPr numCol="1">
            <a:normAutofit/>
          </a:bodyPr>
          <a:lstStyle/>
          <a:p>
            <a:r>
              <a:rPr b="1" dirty="0" lang="en-US" sz="4800"/>
              <a:t>REFERENCES</a:t>
            </a:r>
          </a:p>
        </p:txBody>
      </p:sp>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HealthFitness">
      <a:dk1>
        <a:srgbClr val="595959"/>
      </a:dk1>
      <a:lt1>
        <a:sysClr lastClr="FFFFFF" val="window"/>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Office Theme">
  <a:themeElements>
    <a:clrScheme name="HealthFitness">
      <a:dk1>
        <a:srgbClr val="595959"/>
      </a:dk1>
      <a:lt1>
        <a:sysClr lastClr="FFFFFF" val="window"/>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3.xml><?xml version="1.0" encoding="utf-8"?>
<a:theme xmlns:a="http://schemas.openxmlformats.org/drawingml/2006/main" name="Health Fitness 16x9">
  <a:themeElements>
    <a:clrScheme name="HealthFitness">
      <a:dk1>
        <a:srgbClr val="595959"/>
      </a:dk1>
      <a:lt1>
        <a:sysClr lastClr="FFFFFF" val="window"/>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ABFD658B-2256-413B-9244-0F977A0B2D12}" name="Health and fitness presentation (widescreen).potx" vid="{E4CB021D-C859-4C82-BDBB-2F2FACCF0D80}"/>
    </a:ext>
  </a:extLst>
</a:theme>
</file>

<file path=docProps/app.xml><?xml version="1.0" encoding="utf-8"?>
<Properties xmlns="http://schemas.openxmlformats.org/officeDocument/2006/extended-properties" xmlns:vt="http://schemas.openxmlformats.org/officeDocument/2006/docPropsVTypes">
  <Template>Health and fitness presentation (widescreen)</Template>
  <Company/>
  <Words>3135</Words>
  <Paragraphs>96</Paragraphs>
  <Slides>12</Slides>
  <Notes>12</Notes>
  <TotalTime>94</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Calibri Light</vt:lpstr>
      <vt:lpstr>Health Fitness 16x9</vt:lpstr>
      <vt:lpstr>BMIH 6001 Contemporary Themes in the Hotel and Hospitality Sector Title: Sustainability Issues in the Hotel Sector</vt:lpstr>
      <vt:lpstr>Introduction</vt:lpstr>
      <vt:lpstr>Overview of Literature - Corporate Social Responsibility (CSR)</vt:lpstr>
      <vt:lpstr>Overview of Literature - Corporate Social Responsibility (CSR)</vt:lpstr>
      <vt:lpstr>Overview of Literature - Triple Bottom Line</vt:lpstr>
      <vt:lpstr>Overview of Literature - Green Marketing</vt:lpstr>
      <vt:lpstr>Application to the Hotel and Hospitality Sector Specific area of the Hotel Industry - Water Management</vt:lpstr>
      <vt:lpstr>Application to the Hotel and Hospitality Sector Impacts of Contemporary Theme</vt:lpstr>
      <vt:lpstr>Application to the Hotel and Hospitality Sector  Examples of the Management Responses</vt:lpstr>
      <vt:lpstr>Application to the Hotel and Hospitality Sector  Examples of the Management Responses</vt:lpstr>
      <vt:lpstr>Application to the Hotel and Hospitality Sector  Future Policy and Management Options</vt:lpstr>
      <vt:lpstr>Cooper, C. and Hall, M. (2019). Contemporary Tourism: An International Approach, 4th Edn. Goodfellows, Oxford. Jones, P., Hillier, D., and Comfort, D. (2014). Sustainability in the global hotel industry. International Journal of Contemporary Hospitality Management. González-Rodríguez, M. R., Martín-Samper, R. C., Köseoglu, M. A., and Okumus, F. (2019). Hotels’ corporate social responsibility practices, organisational culture, firm reputation, and performance. Journal of sustainable tourism. Legrand, W., Chen, J. S., and Laeis, G. C. (2022). Sustainability in the hospitality industry: Principles of sustainable operations. Taylor and Francis. Font, X., Sánchez-Masferrer, M., and Vinyals-Mirabent, S. (2019). Triple Bottom Line in tourism: A systematic literature review. Sustainability. Aragon-Correa, J. A., Sharma, S., García-Morales, V. J., and Rueda-Manzanares, A. (2015). The influence of stakeholders on the environmental strategy of service firms: The moderating effects of complexity, uncertainty and munificence. British Journal of Management. González-Tapia, M. J., and Bayón, T. (2016). Main barriers and enablers to the adoption of sustainability practices in tourism and hospitality. Sustainability. Gössling, S., Scott, D., and Hall, C. M. (2020). Tourism and Water: Interactions and Impacts. Channel View Publications. Jones, P., and Comfort, D. (2016). Sustainability in the global hotel industry. International Journal of Contemporary Hospitality Management, 28(1), 36-67.</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2023-06-02T21:19:14Z</dcterms:created>
  <dc:creator>deea</dc:creator>
  <cp:lastModifiedBy>Cristina Craciunescu (1918818)</cp:lastModifiedBy>
  <dcterms:modified xsi:type="dcterms:W3CDTF">2023-08-09T14:46:10Z</dcterms:modified>
  <cp:revision>10</cp:revision>
  <dc:title>BMIH 6001 Contemporary Themes in the Hotel and Hospitality Sector Title: Sustainability Issues in the Hotel Sector</dc:title>
</cp:coreProperties>
</file>

<file path=docProps/custom.xml><?xml version="1.0" encoding="utf-8"?>
<Properties xmlns="http://schemas.openxmlformats.org/officeDocument/2006/custom-properties" xmlns:vt="http://schemas.openxmlformats.org/officeDocument/2006/docPropsVTypes">
  <property fmtid="{D5CDD505-2E9C-101B-9397-08002B2CF9AE}" name="ContentTypeId" pid="2">
    <vt:lpwstr>0x010100AA3F7D94069FF64A86F7DFF56D60E3BE</vt:lpwstr>
  </property>
</Properties>
</file>