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277" r:id="rId3"/>
    <p:sldId id="257" r:id="rId4"/>
    <p:sldId id="258" r:id="rId5"/>
    <p:sldId id="259" r:id="rId6"/>
    <p:sldId id="260" r:id="rId7"/>
    <p:sldId id="261" r:id="rId8"/>
    <p:sldId id="262" r:id="rId9"/>
    <p:sldId id="263" r:id="rId10"/>
    <p:sldId id="264" r:id="rId11"/>
    <p:sldId id="266" r:id="rId12"/>
    <p:sldId id="265"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B9F86D-0B29-4C1D-B3FB-3FEBDDDE6ACA}" v="7464" dt="2020-11-27T20:18:15.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image" Target="../media/image10.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svg"/><Relationship Id="rId1" Type="http://schemas.openxmlformats.org/officeDocument/2006/relationships/image" Target="../media/image10.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F405CFF-5384-4DF5-9D5C-A67B07AEE9B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0AC95F5-7958-4DA6-876E-06B4097D913B}">
      <dgm:prSet/>
      <dgm:spPr/>
      <dgm:t>
        <a:bodyPr/>
        <a:lstStyle/>
        <a:p>
          <a:r>
            <a:rPr lang="en-GB"/>
            <a:t>Consider how you would feel about reflecting in a group situation. What would concern you, what would you value?</a:t>
          </a:r>
          <a:endParaRPr lang="en-US"/>
        </a:p>
      </dgm:t>
    </dgm:pt>
    <dgm:pt modelId="{32C1D6A1-CFD4-4EFF-B326-0A0677E3E9C9}" type="parTrans" cxnId="{FC8D55AD-F19B-4F14-8E26-1A42F7369D6C}">
      <dgm:prSet/>
      <dgm:spPr/>
      <dgm:t>
        <a:bodyPr/>
        <a:lstStyle/>
        <a:p>
          <a:endParaRPr lang="en-US"/>
        </a:p>
      </dgm:t>
    </dgm:pt>
    <dgm:pt modelId="{59904566-C5B3-4AF5-9689-21CC7F67CC15}" type="sibTrans" cxnId="{FC8D55AD-F19B-4F14-8E26-1A42F7369D6C}">
      <dgm:prSet/>
      <dgm:spPr/>
      <dgm:t>
        <a:bodyPr/>
        <a:lstStyle/>
        <a:p>
          <a:endParaRPr lang="en-US"/>
        </a:p>
      </dgm:t>
    </dgm:pt>
    <dgm:pt modelId="{C165F46C-D1B7-46D3-B891-D2267F640DD0}">
      <dgm:prSet/>
      <dgm:spPr/>
      <dgm:t>
        <a:bodyPr/>
        <a:lstStyle/>
        <a:p>
          <a:r>
            <a:rPr lang="en-GB"/>
            <a:t>What might be the strengths and limitations of group reflective practice?</a:t>
          </a:r>
          <a:endParaRPr lang="en-US"/>
        </a:p>
      </dgm:t>
    </dgm:pt>
    <dgm:pt modelId="{4D61B6B5-CCA1-4496-ABBC-B9393881187A}" type="parTrans" cxnId="{997C0AF0-0627-48D0-B445-04ADBE4E4B92}">
      <dgm:prSet/>
      <dgm:spPr/>
      <dgm:t>
        <a:bodyPr/>
        <a:lstStyle/>
        <a:p>
          <a:endParaRPr lang="en-US"/>
        </a:p>
      </dgm:t>
    </dgm:pt>
    <dgm:pt modelId="{FD4390DD-5E4B-4633-9491-0CC27F21AFA3}" type="sibTrans" cxnId="{997C0AF0-0627-48D0-B445-04ADBE4E4B92}">
      <dgm:prSet/>
      <dgm:spPr/>
      <dgm:t>
        <a:bodyPr/>
        <a:lstStyle/>
        <a:p>
          <a:endParaRPr lang="en-US"/>
        </a:p>
      </dgm:t>
    </dgm:pt>
    <dgm:pt modelId="{17AB317E-8402-49F2-BD3F-50BECE3489AA}" type="pres">
      <dgm:prSet presAssocID="{7F405CFF-5384-4DF5-9D5C-A67B07AEE9B2}" presName="root" presStyleCnt="0">
        <dgm:presLayoutVars>
          <dgm:dir/>
          <dgm:resizeHandles val="exact"/>
        </dgm:presLayoutVars>
      </dgm:prSet>
      <dgm:spPr/>
      <dgm:t>
        <a:bodyPr/>
        <a:lstStyle/>
        <a:p>
          <a:endParaRPr lang="en-US"/>
        </a:p>
      </dgm:t>
    </dgm:pt>
    <dgm:pt modelId="{A17CA1DF-F205-4C5D-8ABF-B2F737551759}" type="pres">
      <dgm:prSet presAssocID="{30AC95F5-7958-4DA6-876E-06B4097D913B}" presName="compNode" presStyleCnt="0"/>
      <dgm:spPr/>
    </dgm:pt>
    <dgm:pt modelId="{BADF440F-ECB6-4BA2-A0E4-EF1E021B3396}" type="pres">
      <dgm:prSet presAssocID="{30AC95F5-7958-4DA6-876E-06B4097D913B}" presName="bgRect" presStyleLbl="bgShp" presStyleIdx="0" presStyleCnt="2"/>
      <dgm:spPr/>
    </dgm:pt>
    <dgm:pt modelId="{E6460B45-BD13-4B42-A06A-95768A241C8B}" type="pres">
      <dgm:prSet presAssocID="{30AC95F5-7958-4DA6-876E-06B4097D913B}"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ustomer Review"/>
        </a:ext>
      </dgm:extLst>
    </dgm:pt>
    <dgm:pt modelId="{5585C38A-07C1-4D6B-8478-A76ECD7B8B2E}" type="pres">
      <dgm:prSet presAssocID="{30AC95F5-7958-4DA6-876E-06B4097D913B}" presName="spaceRect" presStyleCnt="0"/>
      <dgm:spPr/>
    </dgm:pt>
    <dgm:pt modelId="{FE812E7F-C8CE-4890-9299-C99FCF861DB7}" type="pres">
      <dgm:prSet presAssocID="{30AC95F5-7958-4DA6-876E-06B4097D913B}" presName="parTx" presStyleLbl="revTx" presStyleIdx="0" presStyleCnt="2">
        <dgm:presLayoutVars>
          <dgm:chMax val="0"/>
          <dgm:chPref val="0"/>
        </dgm:presLayoutVars>
      </dgm:prSet>
      <dgm:spPr/>
      <dgm:t>
        <a:bodyPr/>
        <a:lstStyle/>
        <a:p>
          <a:endParaRPr lang="en-US"/>
        </a:p>
      </dgm:t>
    </dgm:pt>
    <dgm:pt modelId="{64FF7C6D-8A44-449E-9D49-E50D9A220BAD}" type="pres">
      <dgm:prSet presAssocID="{59904566-C5B3-4AF5-9689-21CC7F67CC15}" presName="sibTrans" presStyleCnt="0"/>
      <dgm:spPr/>
    </dgm:pt>
    <dgm:pt modelId="{67BA9852-8D2D-4C75-9C52-FC85907EB3FA}" type="pres">
      <dgm:prSet presAssocID="{C165F46C-D1B7-46D3-B891-D2267F640DD0}" presName="compNode" presStyleCnt="0"/>
      <dgm:spPr/>
    </dgm:pt>
    <dgm:pt modelId="{51B27E5E-0DE9-4269-AAA0-2AF8F28725BF}" type="pres">
      <dgm:prSet presAssocID="{C165F46C-D1B7-46D3-B891-D2267F640DD0}" presName="bgRect" presStyleLbl="bgShp" presStyleIdx="1" presStyleCnt="2"/>
      <dgm:spPr/>
    </dgm:pt>
    <dgm:pt modelId="{1C2487C0-EFBA-44AC-8CF0-0E29A7DABB76}" type="pres">
      <dgm:prSet presAssocID="{C165F46C-D1B7-46D3-B891-D2267F640DD0}"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Thought bubble"/>
        </a:ext>
      </dgm:extLst>
    </dgm:pt>
    <dgm:pt modelId="{8A39BEA0-503D-40B2-A6C0-4AAA63696949}" type="pres">
      <dgm:prSet presAssocID="{C165F46C-D1B7-46D3-B891-D2267F640DD0}" presName="spaceRect" presStyleCnt="0"/>
      <dgm:spPr/>
    </dgm:pt>
    <dgm:pt modelId="{E1732484-A878-4256-BC85-4D5B142A51C9}" type="pres">
      <dgm:prSet presAssocID="{C165F46C-D1B7-46D3-B891-D2267F640DD0}" presName="parTx" presStyleLbl="revTx" presStyleIdx="1" presStyleCnt="2">
        <dgm:presLayoutVars>
          <dgm:chMax val="0"/>
          <dgm:chPref val="0"/>
        </dgm:presLayoutVars>
      </dgm:prSet>
      <dgm:spPr/>
      <dgm:t>
        <a:bodyPr/>
        <a:lstStyle/>
        <a:p>
          <a:endParaRPr lang="en-US"/>
        </a:p>
      </dgm:t>
    </dgm:pt>
  </dgm:ptLst>
  <dgm:cxnLst>
    <dgm:cxn modelId="{997C0AF0-0627-48D0-B445-04ADBE4E4B92}" srcId="{7F405CFF-5384-4DF5-9D5C-A67B07AEE9B2}" destId="{C165F46C-D1B7-46D3-B891-D2267F640DD0}" srcOrd="1" destOrd="0" parTransId="{4D61B6B5-CCA1-4496-ABBC-B9393881187A}" sibTransId="{FD4390DD-5E4B-4633-9491-0CC27F21AFA3}"/>
    <dgm:cxn modelId="{FC8D55AD-F19B-4F14-8E26-1A42F7369D6C}" srcId="{7F405CFF-5384-4DF5-9D5C-A67B07AEE9B2}" destId="{30AC95F5-7958-4DA6-876E-06B4097D913B}" srcOrd="0" destOrd="0" parTransId="{32C1D6A1-CFD4-4EFF-B326-0A0677E3E9C9}" sibTransId="{59904566-C5B3-4AF5-9689-21CC7F67CC15}"/>
    <dgm:cxn modelId="{8A51E161-3771-4A81-95B6-137EC36618E7}" type="presOf" srcId="{C165F46C-D1B7-46D3-B891-D2267F640DD0}" destId="{E1732484-A878-4256-BC85-4D5B142A51C9}" srcOrd="0" destOrd="0" presId="urn:microsoft.com/office/officeart/2018/2/layout/IconVerticalSolidList"/>
    <dgm:cxn modelId="{768709F2-EF2B-4938-B687-C8BDDA7DC0F5}" type="presOf" srcId="{7F405CFF-5384-4DF5-9D5C-A67B07AEE9B2}" destId="{17AB317E-8402-49F2-BD3F-50BECE3489AA}" srcOrd="0" destOrd="0" presId="urn:microsoft.com/office/officeart/2018/2/layout/IconVerticalSolidList"/>
    <dgm:cxn modelId="{90505FF7-357C-4DD2-B7AB-2F4F11D8D245}" type="presOf" srcId="{30AC95F5-7958-4DA6-876E-06B4097D913B}" destId="{FE812E7F-C8CE-4890-9299-C99FCF861DB7}" srcOrd="0" destOrd="0" presId="urn:microsoft.com/office/officeart/2018/2/layout/IconVerticalSolidList"/>
    <dgm:cxn modelId="{0410D3E1-C394-4893-A482-587D86BD5387}" type="presParOf" srcId="{17AB317E-8402-49F2-BD3F-50BECE3489AA}" destId="{A17CA1DF-F205-4C5D-8ABF-B2F737551759}" srcOrd="0" destOrd="0" presId="urn:microsoft.com/office/officeart/2018/2/layout/IconVerticalSolidList"/>
    <dgm:cxn modelId="{4CBC2DCA-FEE0-4581-8C4C-85835CF68EF8}" type="presParOf" srcId="{A17CA1DF-F205-4C5D-8ABF-B2F737551759}" destId="{BADF440F-ECB6-4BA2-A0E4-EF1E021B3396}" srcOrd="0" destOrd="0" presId="urn:microsoft.com/office/officeart/2018/2/layout/IconVerticalSolidList"/>
    <dgm:cxn modelId="{C170CB98-2683-4B6D-97EE-EB13AB251614}" type="presParOf" srcId="{A17CA1DF-F205-4C5D-8ABF-B2F737551759}" destId="{E6460B45-BD13-4B42-A06A-95768A241C8B}" srcOrd="1" destOrd="0" presId="urn:microsoft.com/office/officeart/2018/2/layout/IconVerticalSolidList"/>
    <dgm:cxn modelId="{3424DA02-3457-4FB9-A797-F89D380ADE49}" type="presParOf" srcId="{A17CA1DF-F205-4C5D-8ABF-B2F737551759}" destId="{5585C38A-07C1-4D6B-8478-A76ECD7B8B2E}" srcOrd="2" destOrd="0" presId="urn:microsoft.com/office/officeart/2018/2/layout/IconVerticalSolidList"/>
    <dgm:cxn modelId="{0E778FBE-BAC5-4723-AF9D-ACCBCD6585D6}" type="presParOf" srcId="{A17CA1DF-F205-4C5D-8ABF-B2F737551759}" destId="{FE812E7F-C8CE-4890-9299-C99FCF861DB7}" srcOrd="3" destOrd="0" presId="urn:microsoft.com/office/officeart/2018/2/layout/IconVerticalSolidList"/>
    <dgm:cxn modelId="{A3718380-E887-46F7-8F43-15A7A5B64206}" type="presParOf" srcId="{17AB317E-8402-49F2-BD3F-50BECE3489AA}" destId="{64FF7C6D-8A44-449E-9D49-E50D9A220BAD}" srcOrd="1" destOrd="0" presId="urn:microsoft.com/office/officeart/2018/2/layout/IconVerticalSolidList"/>
    <dgm:cxn modelId="{D943EFA3-A25D-4B66-BCDE-23696757419A}" type="presParOf" srcId="{17AB317E-8402-49F2-BD3F-50BECE3489AA}" destId="{67BA9852-8D2D-4C75-9C52-FC85907EB3FA}" srcOrd="2" destOrd="0" presId="urn:microsoft.com/office/officeart/2018/2/layout/IconVerticalSolidList"/>
    <dgm:cxn modelId="{428C3094-9DDA-430D-890A-16064787760F}" type="presParOf" srcId="{67BA9852-8D2D-4C75-9C52-FC85907EB3FA}" destId="{51B27E5E-0DE9-4269-AAA0-2AF8F28725BF}" srcOrd="0" destOrd="0" presId="urn:microsoft.com/office/officeart/2018/2/layout/IconVerticalSolidList"/>
    <dgm:cxn modelId="{208179B3-402B-4499-BCD8-B74114AA853B}" type="presParOf" srcId="{67BA9852-8D2D-4C75-9C52-FC85907EB3FA}" destId="{1C2487C0-EFBA-44AC-8CF0-0E29A7DABB76}" srcOrd="1" destOrd="0" presId="urn:microsoft.com/office/officeart/2018/2/layout/IconVerticalSolidList"/>
    <dgm:cxn modelId="{33F86164-C8C8-417C-95A4-99A03FB2E0BE}" type="presParOf" srcId="{67BA9852-8D2D-4C75-9C52-FC85907EB3FA}" destId="{8A39BEA0-503D-40B2-A6C0-4AAA63696949}" srcOrd="2" destOrd="0" presId="urn:microsoft.com/office/officeart/2018/2/layout/IconVerticalSolidList"/>
    <dgm:cxn modelId="{C806325A-679B-46E7-AD5E-E57BEE6DFC65}" type="presParOf" srcId="{67BA9852-8D2D-4C75-9C52-FC85907EB3FA}" destId="{E1732484-A878-4256-BC85-4D5B142A51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F440F-ECB6-4BA2-A0E4-EF1E021B3396}">
      <dsp:nvSpPr>
        <dsp:cNvPr id="0" name=""/>
        <dsp:cNvSpPr/>
      </dsp:nvSpPr>
      <dsp:spPr>
        <a:xfrm>
          <a:off x="0" y="866774"/>
          <a:ext cx="6096000" cy="160020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60B45-BD13-4B42-A06A-95768A241C8B}">
      <dsp:nvSpPr>
        <dsp:cNvPr id="0" name=""/>
        <dsp:cNvSpPr/>
      </dsp:nvSpPr>
      <dsp:spPr>
        <a:xfrm>
          <a:off x="484060" y="1226819"/>
          <a:ext cx="880110" cy="88011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12E7F-C8CE-4890-9299-C99FCF861DB7}">
      <dsp:nvSpPr>
        <dsp:cNvPr id="0" name=""/>
        <dsp:cNvSpPr/>
      </dsp:nvSpPr>
      <dsp:spPr>
        <a:xfrm>
          <a:off x="1848231" y="86677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lvl="0" algn="l" defTabSz="977900">
            <a:lnSpc>
              <a:spcPct val="90000"/>
            </a:lnSpc>
            <a:spcBef>
              <a:spcPct val="0"/>
            </a:spcBef>
            <a:spcAft>
              <a:spcPct val="35000"/>
            </a:spcAft>
          </a:pPr>
          <a:r>
            <a:rPr lang="en-GB" sz="2200" kern="1200"/>
            <a:t>Consider how you would feel about reflecting in a group situation. What would concern you, what would you value?</a:t>
          </a:r>
          <a:endParaRPr lang="en-US" sz="2200" kern="1200"/>
        </a:p>
      </dsp:txBody>
      <dsp:txXfrm>
        <a:off x="1848231" y="866774"/>
        <a:ext cx="4247769" cy="1600200"/>
      </dsp:txXfrm>
    </dsp:sp>
    <dsp:sp modelId="{51B27E5E-0DE9-4269-AAA0-2AF8F28725BF}">
      <dsp:nvSpPr>
        <dsp:cNvPr id="0" name=""/>
        <dsp:cNvSpPr/>
      </dsp:nvSpPr>
      <dsp:spPr>
        <a:xfrm>
          <a:off x="0" y="2867024"/>
          <a:ext cx="6096000" cy="160020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487C0-EFBA-44AC-8CF0-0E29A7DABB76}">
      <dsp:nvSpPr>
        <dsp:cNvPr id="0" name=""/>
        <dsp:cNvSpPr/>
      </dsp:nvSpPr>
      <dsp:spPr>
        <a:xfrm>
          <a:off x="484060" y="3227069"/>
          <a:ext cx="880110" cy="8801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732484-A878-4256-BC85-4D5B142A51C9}">
      <dsp:nvSpPr>
        <dsp:cNvPr id="0" name=""/>
        <dsp:cNvSpPr/>
      </dsp:nvSpPr>
      <dsp:spPr>
        <a:xfrm>
          <a:off x="1848231" y="286702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lvl="0" algn="l" defTabSz="977900">
            <a:lnSpc>
              <a:spcPct val="90000"/>
            </a:lnSpc>
            <a:spcBef>
              <a:spcPct val="0"/>
            </a:spcBef>
            <a:spcAft>
              <a:spcPct val="35000"/>
            </a:spcAft>
          </a:pPr>
          <a:r>
            <a:rPr lang="en-GB" sz="2200" kern="1200"/>
            <a:t>What might be the strengths and limitations of group reflective practice?</a:t>
          </a:r>
          <a:endParaRPr lang="en-US" sz="2200" kern="1200"/>
        </a:p>
      </dsp:txBody>
      <dsp:txXfrm>
        <a:off x="1848231" y="2867024"/>
        <a:ext cx="4247769" cy="16002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1DBE82-44F3-4378-BA81-26EAB77A7B2F}" type="datetimeFigureOut">
              <a:rPr lang="en-GB"/>
              <a:t>27/11/2020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24342-4CB4-48EE-911D-657AE666AD69}" type="slidenum">
              <a:rPr lang="en-GB"/>
              <a:t>‹#›</a:t>
            </a:fld>
            <a:endParaRPr lang="en-GB"/>
          </a:p>
        </p:txBody>
      </p:sp>
    </p:spTree>
    <p:extLst>
      <p:ext uri="{BB962C8B-B14F-4D97-AF65-F5344CB8AC3E}">
        <p14:creationId xmlns:p14="http://schemas.microsoft.com/office/powerpoint/2010/main" val="2056438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4</a:t>
            </a:fld>
            <a:endParaRPr lang="en-GB"/>
          </a:p>
        </p:txBody>
      </p:sp>
    </p:spTree>
    <p:extLst>
      <p:ext uri="{BB962C8B-B14F-4D97-AF65-F5344CB8AC3E}">
        <p14:creationId xmlns:p14="http://schemas.microsoft.com/office/powerpoint/2010/main" val="1725039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5</a:t>
            </a:fld>
            <a:endParaRPr lang="en-GB"/>
          </a:p>
        </p:txBody>
      </p:sp>
    </p:spTree>
    <p:extLst>
      <p:ext uri="{BB962C8B-B14F-4D97-AF65-F5344CB8AC3E}">
        <p14:creationId xmlns:p14="http://schemas.microsoft.com/office/powerpoint/2010/main" val="3930985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6</a:t>
            </a:fld>
            <a:endParaRPr lang="en-GB"/>
          </a:p>
        </p:txBody>
      </p:sp>
    </p:spTree>
    <p:extLst>
      <p:ext uri="{BB962C8B-B14F-4D97-AF65-F5344CB8AC3E}">
        <p14:creationId xmlns:p14="http://schemas.microsoft.com/office/powerpoint/2010/main" val="4000723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7</a:t>
            </a:fld>
            <a:endParaRPr lang="en-GB"/>
          </a:p>
        </p:txBody>
      </p:sp>
    </p:spTree>
    <p:extLst>
      <p:ext uri="{BB962C8B-B14F-4D97-AF65-F5344CB8AC3E}">
        <p14:creationId xmlns:p14="http://schemas.microsoft.com/office/powerpoint/2010/main" val="253175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10</a:t>
            </a:fld>
            <a:endParaRPr lang="en-GB"/>
          </a:p>
        </p:txBody>
      </p:sp>
    </p:spTree>
    <p:extLst>
      <p:ext uri="{BB962C8B-B14F-4D97-AF65-F5344CB8AC3E}">
        <p14:creationId xmlns:p14="http://schemas.microsoft.com/office/powerpoint/2010/main" val="1779914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5000"/>
              </a:lnSpc>
              <a:spcBef>
                <a:spcPts val="1000"/>
              </a:spcBef>
              <a:buFont typeface="Arial"/>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9224342-4CB4-48EE-911D-657AE666AD69}" type="slidenum">
              <a:rPr lang="en-GB"/>
              <a:t>17</a:t>
            </a:fld>
            <a:endParaRPr lang="en-GB"/>
          </a:p>
        </p:txBody>
      </p:sp>
    </p:spTree>
    <p:extLst>
      <p:ext uri="{BB962C8B-B14F-4D97-AF65-F5344CB8AC3E}">
        <p14:creationId xmlns:p14="http://schemas.microsoft.com/office/powerpoint/2010/main" val="1947724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71025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67955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74650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84327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90021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61268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15732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5983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70538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96964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11/27/2020</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20735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11/27/2020</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72464206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2A1538F0-8BC2-4055-A178-1C6481206E60}"/>
              </a:ext>
            </a:extLst>
          </p:cNvPr>
          <p:cNvPicPr>
            <a:picLocks noChangeAspect="1"/>
          </p:cNvPicPr>
          <p:nvPr/>
        </p:nvPicPr>
        <p:blipFill rotWithShape="1">
          <a:blip r:embed="rId2"/>
          <a:srcRect t="7757" b="7762"/>
          <a:stretch/>
        </p:blipFill>
        <p:spPr>
          <a:xfrm>
            <a:off x="20" y="10"/>
            <a:ext cx="12207220" cy="6857990"/>
          </a:xfrm>
          <a:prstGeom prst="rect">
            <a:avLst/>
          </a:prstGeom>
        </p:spPr>
      </p:pic>
      <p:sp>
        <p:nvSpPr>
          <p:cNvPr id="18" name="Rectangle 17">
            <a:extLst>
              <a:ext uri="{FF2B5EF4-FFF2-40B4-BE49-F238E27FC236}">
                <a16:creationId xmlns:a16="http://schemas.microsoft.com/office/drawing/2014/main" id="{5E698B96-C345-4CAB-9657-02BD17A194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2000" y="762000"/>
            <a:ext cx="3810000" cy="3048000"/>
          </a:xfrm>
        </p:spPr>
        <p:txBody>
          <a:bodyPr>
            <a:normAutofit/>
          </a:bodyPr>
          <a:lstStyle/>
          <a:p>
            <a:pPr algn="l"/>
            <a:r>
              <a:rPr lang="en-GB" sz="4400" dirty="0">
                <a:cs typeface="Calibri Light"/>
              </a:rPr>
              <a:t>Reflective Practice.</a:t>
            </a:r>
            <a:br>
              <a:rPr lang="en-GB" sz="4400" dirty="0">
                <a:cs typeface="Calibri Light"/>
              </a:rPr>
            </a:br>
            <a:r>
              <a:rPr lang="en-GB" sz="4400" dirty="0">
                <a:cs typeface="Calibri Light"/>
              </a:rPr>
              <a:t>Session 8</a:t>
            </a:r>
            <a:endParaRPr lang="en-GB" sz="4400" dirty="0"/>
          </a:p>
        </p:txBody>
      </p:sp>
      <p:sp>
        <p:nvSpPr>
          <p:cNvPr id="3" name="Subtitle 2"/>
          <p:cNvSpPr>
            <a:spLocks noGrp="1"/>
          </p:cNvSpPr>
          <p:nvPr>
            <p:ph type="subTitle" idx="1"/>
          </p:nvPr>
        </p:nvSpPr>
        <p:spPr>
          <a:xfrm>
            <a:off x="762000" y="4083733"/>
            <a:ext cx="3810000" cy="1524000"/>
          </a:xfrm>
        </p:spPr>
        <p:txBody>
          <a:bodyPr vert="horz" lIns="91440" tIns="45720" rIns="91440" bIns="45720" rtlCol="0" anchor="t">
            <a:normAutofit/>
          </a:bodyPr>
          <a:lstStyle/>
          <a:p>
            <a:pPr algn="l"/>
            <a:r>
              <a:rPr lang="en-GB" dirty="0">
                <a:solidFill>
                  <a:srgbClr val="FFFFFF"/>
                </a:solidFill>
              </a:rPr>
              <a:t>Supervision</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16967-0587-4033-98F2-F033FEE4D6BE}"/>
              </a:ext>
            </a:extLst>
          </p:cNvPr>
          <p:cNvSpPr>
            <a:spLocks noGrp="1"/>
          </p:cNvSpPr>
          <p:nvPr>
            <p:ph type="title"/>
          </p:nvPr>
        </p:nvSpPr>
        <p:spPr/>
        <p:txBody>
          <a:bodyPr/>
          <a:lstStyle/>
          <a:p>
            <a:r>
              <a:rPr lang="en-GB"/>
              <a:t>Activity One</a:t>
            </a:r>
          </a:p>
        </p:txBody>
      </p:sp>
      <p:sp>
        <p:nvSpPr>
          <p:cNvPr id="3" name="Content Placeholder 2">
            <a:extLst>
              <a:ext uri="{FF2B5EF4-FFF2-40B4-BE49-F238E27FC236}">
                <a16:creationId xmlns:a16="http://schemas.microsoft.com/office/drawing/2014/main" id="{246493C4-F5CA-42B0-A2D4-628AB9FEEAA5}"/>
              </a:ext>
            </a:extLst>
          </p:cNvPr>
          <p:cNvSpPr>
            <a:spLocks noGrp="1"/>
          </p:cNvSpPr>
          <p:nvPr>
            <p:ph idx="1"/>
          </p:nvPr>
        </p:nvSpPr>
        <p:spPr/>
        <p:txBody>
          <a:bodyPr vert="horz" lIns="91440" tIns="45720" rIns="91440" bIns="45720" rtlCol="0" anchor="t">
            <a:normAutofit/>
          </a:bodyPr>
          <a:lstStyle/>
          <a:p>
            <a:r>
              <a:rPr lang="en-GB">
                <a:solidFill>
                  <a:srgbClr val="FFFFFF"/>
                </a:solidFill>
              </a:rPr>
              <a:t>Please see Moodle for your first activity this week.</a:t>
            </a:r>
            <a:endParaRPr lang="en-GB"/>
          </a:p>
        </p:txBody>
      </p:sp>
    </p:spTree>
    <p:extLst>
      <p:ext uri="{BB962C8B-B14F-4D97-AF65-F5344CB8AC3E}">
        <p14:creationId xmlns:p14="http://schemas.microsoft.com/office/powerpoint/2010/main" val="1093596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B40A6-5CD3-4D07-8045-0C63D9D4ADD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170F828-6EE0-43C6-A9ED-E76E61EB2866}"/>
              </a:ext>
            </a:extLst>
          </p:cNvPr>
          <p:cNvSpPr>
            <a:spLocks noGrp="1"/>
          </p:cNvSpPr>
          <p:nvPr>
            <p:ph idx="1"/>
          </p:nvPr>
        </p:nvSpPr>
        <p:spPr/>
        <p:txBody>
          <a:bodyPr vert="horz" lIns="91440" tIns="45720" rIns="91440" bIns="45720" rtlCol="0" anchor="t">
            <a:normAutofit/>
          </a:bodyPr>
          <a:lstStyle/>
          <a:p>
            <a:r>
              <a:rPr lang="en-GB" dirty="0">
                <a:solidFill>
                  <a:srgbClr val="FFFFFF"/>
                </a:solidFill>
              </a:rPr>
              <a:t>One of the key areas of Counselling practice is Supervision. Although you are not yet working on your skills, or working in a therapeutic environment, it is still important that you are familiar with supervision and the benefits practitioners get from having regular, clinical supervision.</a:t>
            </a:r>
            <a:endParaRPr lang="en-GB" dirty="0"/>
          </a:p>
        </p:txBody>
      </p:sp>
    </p:spTree>
    <p:extLst>
      <p:ext uri="{BB962C8B-B14F-4D97-AF65-F5344CB8AC3E}">
        <p14:creationId xmlns:p14="http://schemas.microsoft.com/office/powerpoint/2010/main" val="2653188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392F15F4-E4D5-41A3-85DA-4092AEC0EC2D}"/>
              </a:ext>
            </a:extLst>
          </p:cNvPr>
          <p:cNvPicPr>
            <a:picLocks noChangeAspect="1"/>
          </p:cNvPicPr>
          <p:nvPr/>
        </p:nvPicPr>
        <p:blipFill rotWithShape="1">
          <a:blip r:embed="rId3"/>
          <a:srcRect l="15326" r="22901"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62374586-EE1C-4556-97AC-AD19BF60EDAE}"/>
              </a:ext>
            </a:extLst>
          </p:cNvPr>
          <p:cNvSpPr>
            <a:spLocks noGrp="1"/>
          </p:cNvSpPr>
          <p:nvPr>
            <p:ph idx="1"/>
          </p:nvPr>
        </p:nvSpPr>
        <p:spPr>
          <a:xfrm>
            <a:off x="762000" y="2286000"/>
            <a:ext cx="5334000" cy="3810001"/>
          </a:xfrm>
        </p:spPr>
        <p:txBody>
          <a:bodyPr vert="horz" lIns="91440" tIns="45720" rIns="91440" bIns="45720" rtlCol="0" anchor="t">
            <a:normAutofit/>
          </a:bodyPr>
          <a:lstStyle/>
          <a:p>
            <a:pPr>
              <a:lnSpc>
                <a:spcPct val="115000"/>
              </a:lnSpc>
            </a:pPr>
            <a:r>
              <a:rPr lang="en-GB" sz="1700"/>
              <a:t>Up to this week, the reflective practice and the models that we have discussed have all focused on individual practice.</a:t>
            </a:r>
          </a:p>
          <a:p>
            <a:pPr>
              <a:lnSpc>
                <a:spcPct val="115000"/>
              </a:lnSpc>
            </a:pPr>
            <a:r>
              <a:rPr lang="en-GB" sz="1700"/>
              <a:t>As we have seen, it is important to engage with reflective practice as it enhances our professional and personal relationships. It has a positive impact on our mental-health and well-being and aids ability to look at things from different perspectives.</a:t>
            </a:r>
          </a:p>
          <a:p>
            <a:pPr>
              <a:lnSpc>
                <a:spcPct val="115000"/>
              </a:lnSpc>
            </a:pPr>
            <a:r>
              <a:rPr lang="en-GB" sz="1700">
                <a:solidFill>
                  <a:srgbClr val="FFFFFF"/>
                </a:solidFill>
              </a:rPr>
              <a:t>Needless to say however, it can be helpful to reflect with others.</a:t>
            </a:r>
          </a:p>
        </p:txBody>
      </p:sp>
      <p:sp>
        <p:nvSpPr>
          <p:cNvPr id="2" name="Title 1">
            <a:extLst>
              <a:ext uri="{FF2B5EF4-FFF2-40B4-BE49-F238E27FC236}">
                <a16:creationId xmlns:a16="http://schemas.microsoft.com/office/drawing/2014/main" id="{82BFE156-2EFF-4626-B9B3-1AC1E6EA0694}"/>
              </a:ext>
            </a:extLst>
          </p:cNvPr>
          <p:cNvSpPr>
            <a:spLocks noGrp="1"/>
          </p:cNvSpPr>
          <p:nvPr>
            <p:ph type="title"/>
          </p:nvPr>
        </p:nvSpPr>
        <p:spPr>
          <a:xfrm>
            <a:off x="762000" y="762000"/>
            <a:ext cx="5334000" cy="1524000"/>
          </a:xfrm>
        </p:spPr>
        <p:txBody>
          <a:bodyPr>
            <a:normAutofit/>
          </a:bodyPr>
          <a:lstStyle/>
          <a:p>
            <a:r>
              <a:rPr lang="en-GB" sz="3200"/>
              <a:t>Individual reflective practice vs reflecting with others</a:t>
            </a:r>
          </a:p>
        </p:txBody>
      </p:sp>
    </p:spTree>
    <p:extLst>
      <p:ext uri="{BB962C8B-B14F-4D97-AF65-F5344CB8AC3E}">
        <p14:creationId xmlns:p14="http://schemas.microsoft.com/office/powerpoint/2010/main" val="1877557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6A245059-8358-4038-851B-D677D659FD54}"/>
              </a:ext>
            </a:extLst>
          </p:cNvPr>
          <p:cNvPicPr>
            <a:picLocks noChangeAspect="1"/>
          </p:cNvPicPr>
          <p:nvPr/>
        </p:nvPicPr>
        <p:blipFill rotWithShape="1">
          <a:blip r:embed="rId3"/>
          <a:srcRect l="3954" r="3504" b="3"/>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B6F7232-A268-42C2-8506-E177479D77DC}"/>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GB" sz="1700"/>
              <a:t>Reflecting with others supports our understanding of ourselves and others. It enables a deeper reflection on our professional practice, and it helps to support, nourish, educate and explore our development.</a:t>
            </a:r>
          </a:p>
          <a:p>
            <a:pPr>
              <a:lnSpc>
                <a:spcPct val="115000"/>
              </a:lnSpc>
            </a:pPr>
            <a:r>
              <a:rPr lang="en-GB" sz="1700"/>
              <a:t>The term supervision is widely used in Counselling, within the UK. It is not to be confused with managerial supervision – where you work towards goals and targets, instead it is clinical supervision used to support your professional development.</a:t>
            </a:r>
          </a:p>
        </p:txBody>
      </p:sp>
      <p:sp>
        <p:nvSpPr>
          <p:cNvPr id="2" name="Title 1">
            <a:extLst>
              <a:ext uri="{FF2B5EF4-FFF2-40B4-BE49-F238E27FC236}">
                <a16:creationId xmlns:a16="http://schemas.microsoft.com/office/drawing/2014/main" id="{9A2468F8-D40C-49DB-93DB-D80EA1B283B2}"/>
              </a:ext>
            </a:extLst>
          </p:cNvPr>
          <p:cNvSpPr>
            <a:spLocks noGrp="1"/>
          </p:cNvSpPr>
          <p:nvPr>
            <p:ph type="title"/>
          </p:nvPr>
        </p:nvSpPr>
        <p:spPr>
          <a:xfrm>
            <a:off x="6096000" y="762000"/>
            <a:ext cx="5334000" cy="1524000"/>
          </a:xfrm>
        </p:spPr>
        <p:txBody>
          <a:bodyPr>
            <a:normAutofit/>
          </a:bodyPr>
          <a:lstStyle/>
          <a:p>
            <a:r>
              <a:rPr lang="en-GB" sz="3200"/>
              <a:t>Reflecting with others</a:t>
            </a:r>
          </a:p>
        </p:txBody>
      </p:sp>
    </p:spTree>
    <p:extLst>
      <p:ext uri="{BB962C8B-B14F-4D97-AF65-F5344CB8AC3E}">
        <p14:creationId xmlns:p14="http://schemas.microsoft.com/office/powerpoint/2010/main" val="1426871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D6891-4AA1-42CA-B253-C1F913B8530D}"/>
              </a:ext>
            </a:extLst>
          </p:cNvPr>
          <p:cNvSpPr>
            <a:spLocks noGrp="1"/>
          </p:cNvSpPr>
          <p:nvPr>
            <p:ph type="title"/>
          </p:nvPr>
        </p:nvSpPr>
        <p:spPr/>
        <p:txBody>
          <a:bodyPr/>
          <a:lstStyle/>
          <a:p>
            <a:r>
              <a:rPr lang="en-GB" dirty="0"/>
              <a:t>Supervision Models</a:t>
            </a:r>
          </a:p>
        </p:txBody>
      </p:sp>
      <p:sp>
        <p:nvSpPr>
          <p:cNvPr id="3" name="Content Placeholder 2">
            <a:extLst>
              <a:ext uri="{FF2B5EF4-FFF2-40B4-BE49-F238E27FC236}">
                <a16:creationId xmlns:a16="http://schemas.microsoft.com/office/drawing/2014/main" id="{B2714BE5-DCA3-42E3-9B40-DE32B326FE0B}"/>
              </a:ext>
            </a:extLst>
          </p:cNvPr>
          <p:cNvSpPr>
            <a:spLocks noGrp="1"/>
          </p:cNvSpPr>
          <p:nvPr>
            <p:ph idx="1"/>
          </p:nvPr>
        </p:nvSpPr>
        <p:spPr/>
        <p:txBody>
          <a:bodyPr vert="horz" lIns="91440" tIns="45720" rIns="91440" bIns="45720" rtlCol="0" anchor="t">
            <a:normAutofit fontScale="92500"/>
          </a:bodyPr>
          <a:lstStyle/>
          <a:p>
            <a:r>
              <a:rPr lang="en-GB" dirty="0">
                <a:solidFill>
                  <a:srgbClr val="FFFFFF"/>
                </a:solidFill>
              </a:rPr>
              <a:t>There are many supervision models that are used within the UK and worldwide. They all explore the ideas of supervision and one of the most accessible and well-known are those developed by Proctor (1986).</a:t>
            </a:r>
          </a:p>
          <a:p>
            <a:r>
              <a:rPr lang="en-GB">
                <a:solidFill>
                  <a:srgbClr val="FFFFFF"/>
                </a:solidFill>
              </a:rPr>
              <a:t>This model</a:t>
            </a:r>
            <a:r>
              <a:rPr lang="en-GB" dirty="0">
                <a:solidFill>
                  <a:srgbClr val="FFFFFF"/>
                </a:solidFill>
              </a:rPr>
              <a:t> often underpins the supervision of many Counsellors in the UK.</a:t>
            </a:r>
            <a:endParaRPr lang="en-GB" dirty="0">
              <a:solidFill>
                <a:srgbClr val="FFFFFF">
                  <a:alpha val="70000"/>
                </a:srgbClr>
              </a:solidFill>
            </a:endParaRPr>
          </a:p>
          <a:p>
            <a:r>
              <a:rPr lang="en-GB">
                <a:solidFill>
                  <a:srgbClr val="FFFFFF"/>
                </a:solidFill>
              </a:rPr>
              <a:t>Proctor's function model of supervision describes three functions:</a:t>
            </a:r>
            <a:endParaRPr lang="en-GB">
              <a:ea typeface="+mn-lt"/>
              <a:cs typeface="+mn-lt"/>
            </a:endParaRPr>
          </a:p>
        </p:txBody>
      </p:sp>
    </p:spTree>
    <p:extLst>
      <p:ext uri="{BB962C8B-B14F-4D97-AF65-F5344CB8AC3E}">
        <p14:creationId xmlns:p14="http://schemas.microsoft.com/office/powerpoint/2010/main" val="179605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5CD4C-0130-4086-94C2-AD53DD55C864}"/>
              </a:ext>
            </a:extLst>
          </p:cNvPr>
          <p:cNvSpPr>
            <a:spLocks noGrp="1"/>
          </p:cNvSpPr>
          <p:nvPr>
            <p:ph type="title"/>
          </p:nvPr>
        </p:nvSpPr>
        <p:spPr/>
        <p:txBody>
          <a:bodyPr/>
          <a:lstStyle/>
          <a:p>
            <a:r>
              <a:rPr lang="en-GB" dirty="0"/>
              <a:t>Proctor's Function Model of Supervision</a:t>
            </a:r>
          </a:p>
        </p:txBody>
      </p:sp>
      <p:sp>
        <p:nvSpPr>
          <p:cNvPr id="3" name="Content Placeholder 2">
            <a:extLst>
              <a:ext uri="{FF2B5EF4-FFF2-40B4-BE49-F238E27FC236}">
                <a16:creationId xmlns:a16="http://schemas.microsoft.com/office/drawing/2014/main" id="{CF9BDF61-91E1-4F0D-889D-6D1783478BFD}"/>
              </a:ext>
            </a:extLst>
          </p:cNvPr>
          <p:cNvSpPr>
            <a:spLocks noGrp="1"/>
          </p:cNvSpPr>
          <p:nvPr>
            <p:ph idx="1"/>
          </p:nvPr>
        </p:nvSpPr>
        <p:spPr/>
        <p:txBody>
          <a:bodyPr vert="horz" lIns="91440" tIns="45720" rIns="91440" bIns="45720" rtlCol="0" anchor="t">
            <a:normAutofit fontScale="70000" lnSpcReduction="20000"/>
          </a:bodyPr>
          <a:lstStyle/>
          <a:p>
            <a:pPr marL="0" indent="0">
              <a:buNone/>
            </a:pPr>
            <a:endParaRPr lang="en-GB" dirty="0">
              <a:solidFill>
                <a:srgbClr val="FFFFFF"/>
              </a:solidFill>
            </a:endParaRPr>
          </a:p>
          <a:p>
            <a:r>
              <a:rPr lang="en-GB" dirty="0">
                <a:solidFill>
                  <a:srgbClr val="FFFFFF"/>
                </a:solidFill>
              </a:rPr>
              <a:t>Normative – This underpins the supervision, it relates to the ethical processes of Counselling, it also is used to ensure the Counsellor is working competently and following the norms of the profession.</a:t>
            </a:r>
            <a:endParaRPr lang="en-US">
              <a:solidFill>
                <a:srgbClr val="FFFFFF">
                  <a:alpha val="70000"/>
                </a:srgbClr>
              </a:solidFill>
            </a:endParaRPr>
          </a:p>
          <a:p>
            <a:r>
              <a:rPr lang="en-GB" dirty="0">
                <a:solidFill>
                  <a:srgbClr val="FFFFFF"/>
                </a:solidFill>
              </a:rPr>
              <a:t>Formative - This area looks at the professional development of the Counsellor. The aim is to support the development of skills and enhance learning. Encouraging the learning of new skills, new knowledge and developing appropriate attitudes and values</a:t>
            </a:r>
            <a:endParaRPr lang="en-GB" dirty="0"/>
          </a:p>
          <a:p>
            <a:r>
              <a:rPr lang="en-GB" dirty="0">
                <a:solidFill>
                  <a:srgbClr val="FFFFFF"/>
                </a:solidFill>
              </a:rPr>
              <a:t>The final function is Restorative – this explores the self-care of the practitioner, ensuring that they are maintaining good mental health and well-being, not experiencing burnout and looking after themselves.</a:t>
            </a:r>
          </a:p>
          <a:p>
            <a:endParaRPr lang="en-GB">
              <a:solidFill>
                <a:srgbClr val="FFFFFF">
                  <a:alpha val="70000"/>
                </a:srgbClr>
              </a:solidFill>
            </a:endParaRPr>
          </a:p>
        </p:txBody>
      </p:sp>
    </p:spTree>
    <p:extLst>
      <p:ext uri="{BB962C8B-B14F-4D97-AF65-F5344CB8AC3E}">
        <p14:creationId xmlns:p14="http://schemas.microsoft.com/office/powerpoint/2010/main" val="2469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B26C712-8D39-467C-BDEE-B75E1BF9E77D}"/>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1700"/>
              <a:t>As with the Counselling relationship, the supervisory relationship needs to be a safe space. It needs to be a place where the counsellor can reflect and be open and honest. If the counsellor feels unsafe, they will not be able to reflect on their experiences, their feelings or their developmental needs.</a:t>
            </a:r>
          </a:p>
          <a:p>
            <a:pPr>
              <a:lnSpc>
                <a:spcPct val="115000"/>
              </a:lnSpc>
            </a:pPr>
            <a:r>
              <a:rPr lang="en-GB" sz="1700"/>
              <a:t>One of the key areas here is Confidentiality. The Counsellor needs to know that their discussion will remain confidential, within the limits of the contract.</a:t>
            </a:r>
          </a:p>
        </p:txBody>
      </p:sp>
      <p:sp>
        <p:nvSpPr>
          <p:cNvPr id="2" name="Title 1">
            <a:extLst>
              <a:ext uri="{FF2B5EF4-FFF2-40B4-BE49-F238E27FC236}">
                <a16:creationId xmlns:a16="http://schemas.microsoft.com/office/drawing/2014/main" id="{3BFAE0B8-33C3-4248-9D56-F981261BC3A2}"/>
              </a:ext>
            </a:extLst>
          </p:cNvPr>
          <p:cNvSpPr>
            <a:spLocks noGrp="1"/>
          </p:cNvSpPr>
          <p:nvPr>
            <p:ph type="title"/>
          </p:nvPr>
        </p:nvSpPr>
        <p:spPr>
          <a:xfrm>
            <a:off x="762000" y="762000"/>
            <a:ext cx="5334000" cy="1524000"/>
          </a:xfrm>
        </p:spPr>
        <p:txBody>
          <a:bodyPr>
            <a:normAutofit/>
          </a:bodyPr>
          <a:lstStyle/>
          <a:p>
            <a:r>
              <a:rPr lang="en-GB" sz="3200"/>
              <a:t>Supervisory Relationship</a:t>
            </a:r>
          </a:p>
        </p:txBody>
      </p:sp>
      <p:pic>
        <p:nvPicPr>
          <p:cNvPr id="4" name="Picture 4" descr="Text&#10;&#10;Description automatically generated">
            <a:extLst>
              <a:ext uri="{FF2B5EF4-FFF2-40B4-BE49-F238E27FC236}">
                <a16:creationId xmlns:a16="http://schemas.microsoft.com/office/drawing/2014/main" id="{A05AF341-0B36-4A36-929B-802FA0C730B9}"/>
              </a:ext>
            </a:extLst>
          </p:cNvPr>
          <p:cNvPicPr>
            <a:picLocks noChangeAspect="1"/>
          </p:cNvPicPr>
          <p:nvPr/>
        </p:nvPicPr>
        <p:blipFill>
          <a:blip r:embed="rId2"/>
          <a:stretch>
            <a:fillRect/>
          </a:stretch>
        </p:blipFill>
        <p:spPr>
          <a:xfrm>
            <a:off x="6858000" y="1551623"/>
            <a:ext cx="5334000" cy="3773804"/>
          </a:xfrm>
          <a:prstGeom prst="rect">
            <a:avLst/>
          </a:prstGeom>
        </p:spPr>
      </p:pic>
    </p:spTree>
    <p:extLst>
      <p:ext uri="{BB962C8B-B14F-4D97-AF65-F5344CB8AC3E}">
        <p14:creationId xmlns:p14="http://schemas.microsoft.com/office/powerpoint/2010/main" val="2510586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3B94C758-56BF-4AAA-8DD6-1F820EA8F686}"/>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2000"/>
              <a:t>If you are having supervision in your place of work, think about how you recieve support under the headings of normative, formative and restorative.</a:t>
            </a:r>
          </a:p>
          <a:p>
            <a:pPr>
              <a:lnSpc>
                <a:spcPct val="115000"/>
              </a:lnSpc>
            </a:pPr>
            <a:r>
              <a:rPr lang="en-GB" sz="2000"/>
              <a:t>If you are yet to experience supervision, consider how you feel about sharing your professional development and reflections with others. What would you need to be in place before you felt safe enough to share?</a:t>
            </a:r>
          </a:p>
        </p:txBody>
      </p:sp>
      <p:sp>
        <p:nvSpPr>
          <p:cNvPr id="2" name="Title 1">
            <a:extLst>
              <a:ext uri="{FF2B5EF4-FFF2-40B4-BE49-F238E27FC236}">
                <a16:creationId xmlns:a16="http://schemas.microsoft.com/office/drawing/2014/main" id="{2B4FCC83-F958-49E2-A75D-6CB0E0742A23}"/>
              </a:ext>
            </a:extLst>
          </p:cNvPr>
          <p:cNvSpPr>
            <a:spLocks noGrp="1"/>
          </p:cNvSpPr>
          <p:nvPr>
            <p:ph type="title"/>
          </p:nvPr>
        </p:nvSpPr>
        <p:spPr>
          <a:xfrm>
            <a:off x="762000" y="762000"/>
            <a:ext cx="5334000" cy="1524000"/>
          </a:xfrm>
        </p:spPr>
        <p:txBody>
          <a:bodyPr>
            <a:normAutofit/>
          </a:bodyPr>
          <a:lstStyle/>
          <a:p>
            <a:r>
              <a:rPr lang="en-GB" sz="3200"/>
              <a:t>Activity Two</a:t>
            </a:r>
          </a:p>
        </p:txBody>
      </p:sp>
      <p:pic>
        <p:nvPicPr>
          <p:cNvPr id="7" name="Graphic 6" descr="Head with Gears">
            <a:extLst>
              <a:ext uri="{FF2B5EF4-FFF2-40B4-BE49-F238E27FC236}">
                <a16:creationId xmlns:a16="http://schemas.microsoft.com/office/drawing/2014/main" id="{15D61CD9-1F38-4557-AC39-FDC13BECC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52215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95E14-88CD-4085-AB89-7EE5AC45867C}"/>
              </a:ext>
            </a:extLst>
          </p:cNvPr>
          <p:cNvSpPr>
            <a:spLocks noGrp="1"/>
          </p:cNvSpPr>
          <p:nvPr>
            <p:ph type="title"/>
          </p:nvPr>
        </p:nvSpPr>
        <p:spPr/>
        <p:txBody>
          <a:bodyPr/>
          <a:lstStyle/>
          <a:p>
            <a:r>
              <a:rPr lang="en-GB" dirty="0"/>
              <a:t>Engaging effectively in supervision</a:t>
            </a:r>
          </a:p>
        </p:txBody>
      </p:sp>
      <p:sp>
        <p:nvSpPr>
          <p:cNvPr id="3" name="Content Placeholder 2">
            <a:extLst>
              <a:ext uri="{FF2B5EF4-FFF2-40B4-BE49-F238E27FC236}">
                <a16:creationId xmlns:a16="http://schemas.microsoft.com/office/drawing/2014/main" id="{A236BEF4-9AA8-437B-A4C7-BF569F86AC38}"/>
              </a:ext>
            </a:extLst>
          </p:cNvPr>
          <p:cNvSpPr>
            <a:spLocks noGrp="1"/>
          </p:cNvSpPr>
          <p:nvPr>
            <p:ph idx="1"/>
          </p:nvPr>
        </p:nvSpPr>
        <p:spPr/>
        <p:txBody>
          <a:bodyPr vert="horz" lIns="91440" tIns="45720" rIns="91440" bIns="45720" rtlCol="0" anchor="t">
            <a:normAutofit fontScale="92500" lnSpcReduction="20000"/>
          </a:bodyPr>
          <a:lstStyle/>
          <a:p>
            <a:r>
              <a:rPr lang="en-GB" dirty="0">
                <a:solidFill>
                  <a:srgbClr val="FFFFFF"/>
                </a:solidFill>
              </a:rPr>
              <a:t>Supervision is a mandatory part of supervision within the Counselling profession in the UK (if the counsellor is a member of a professional body).</a:t>
            </a:r>
            <a:endParaRPr lang="en-GB" dirty="0">
              <a:solidFill>
                <a:srgbClr val="FFFFFF">
                  <a:alpha val="70000"/>
                </a:srgbClr>
              </a:solidFill>
            </a:endParaRPr>
          </a:p>
          <a:p>
            <a:r>
              <a:rPr lang="en-GB" dirty="0">
                <a:solidFill>
                  <a:srgbClr val="FFFFFF"/>
                </a:solidFill>
              </a:rPr>
              <a:t>It can offer an excellent opportunity to engage in critical reflection, enabling the Counsellor to consider their professional role. The following slides will encourage you to think about the supervision process and what you hope to gain from a session.</a:t>
            </a:r>
            <a:endParaRPr lang="en-GB" dirty="0"/>
          </a:p>
        </p:txBody>
      </p:sp>
    </p:spTree>
    <p:extLst>
      <p:ext uri="{BB962C8B-B14F-4D97-AF65-F5344CB8AC3E}">
        <p14:creationId xmlns:p14="http://schemas.microsoft.com/office/powerpoint/2010/main" val="3177261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B5187-312D-4007-B3D3-A42B4B89BF1A}"/>
              </a:ext>
            </a:extLst>
          </p:cNvPr>
          <p:cNvSpPr>
            <a:spLocks noGrp="1"/>
          </p:cNvSpPr>
          <p:nvPr>
            <p:ph type="title"/>
          </p:nvPr>
        </p:nvSpPr>
        <p:spPr>
          <a:xfrm>
            <a:off x="762000" y="1524000"/>
            <a:ext cx="3018325" cy="4572000"/>
          </a:xfrm>
        </p:spPr>
        <p:txBody>
          <a:bodyPr anchor="t">
            <a:normAutofit/>
          </a:bodyPr>
          <a:lstStyle/>
          <a:p>
            <a:r>
              <a:rPr lang="en-GB" sz="3200"/>
              <a:t>Preparing for Supervision cont'd</a:t>
            </a:r>
            <a:endParaRPr lang="en-US" sz="3200"/>
          </a:p>
        </p:txBody>
      </p:sp>
      <p:pic>
        <p:nvPicPr>
          <p:cNvPr id="4" name="Picture 4" descr="A person sitting on a table&#10;&#10;Description automatically generated">
            <a:extLst>
              <a:ext uri="{FF2B5EF4-FFF2-40B4-BE49-F238E27FC236}">
                <a16:creationId xmlns:a16="http://schemas.microsoft.com/office/drawing/2014/main" id="{A397C893-77E1-49D4-9634-8A54A0E66680}"/>
              </a:ext>
            </a:extLst>
          </p:cNvPr>
          <p:cNvPicPr>
            <a:picLocks noChangeAspect="1"/>
          </p:cNvPicPr>
          <p:nvPr/>
        </p:nvPicPr>
        <p:blipFill rotWithShape="1">
          <a:blip r:embed="rId2"/>
          <a:srcRect t="10713" r="-2" b="-2"/>
          <a:stretch/>
        </p:blipFill>
        <p:spPr>
          <a:xfrm>
            <a:off x="7608055" y="10"/>
            <a:ext cx="4583947" cy="6131661"/>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11" name="Freeform: Shape 10">
            <a:extLst>
              <a:ext uri="{FF2B5EF4-FFF2-40B4-BE49-F238E27FC236}">
                <a16:creationId xmlns:a16="http://schemas.microsoft.com/office/drawing/2014/main" id="{B423BB46-9386-40B6-B6A8-70CDDE7341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809FCE1-5F7F-4595-BA34-24A03A2BE782}"/>
              </a:ext>
            </a:extLst>
          </p:cNvPr>
          <p:cNvSpPr>
            <a:spLocks noGrp="1"/>
          </p:cNvSpPr>
          <p:nvPr>
            <p:ph idx="1"/>
          </p:nvPr>
        </p:nvSpPr>
        <p:spPr>
          <a:xfrm>
            <a:off x="3839674" y="1524000"/>
            <a:ext cx="3018325" cy="4572001"/>
          </a:xfrm>
        </p:spPr>
        <p:txBody>
          <a:bodyPr vert="horz" lIns="91440" tIns="45720" rIns="91440" bIns="45720" rtlCol="0">
            <a:normAutofit/>
          </a:bodyPr>
          <a:lstStyle/>
          <a:p>
            <a:pPr>
              <a:lnSpc>
                <a:spcPct val="115000"/>
              </a:lnSpc>
            </a:pPr>
            <a:r>
              <a:rPr lang="en-GB" sz="1300"/>
              <a:t>Before starting with a supervisor it is always useful to consider what type of supervisor would be helpful for you.</a:t>
            </a:r>
          </a:p>
          <a:p>
            <a:pPr>
              <a:lnSpc>
                <a:spcPct val="115000"/>
              </a:lnSpc>
            </a:pPr>
            <a:r>
              <a:rPr lang="en-GB" sz="1300"/>
              <a:t>E.g. if you work with children do you want a supervisor who has experience in this area.</a:t>
            </a:r>
          </a:p>
          <a:p>
            <a:pPr>
              <a:lnSpc>
                <a:spcPct val="115000"/>
              </a:lnSpc>
            </a:pPr>
            <a:r>
              <a:rPr lang="en-GB" sz="1300"/>
              <a:t>Do you want a supervisor who is working within the same Counselling modality as you?</a:t>
            </a:r>
          </a:p>
          <a:p>
            <a:pPr>
              <a:lnSpc>
                <a:spcPct val="115000"/>
              </a:lnSpc>
            </a:pPr>
            <a:r>
              <a:rPr lang="en-GB" sz="1300"/>
              <a:t>What would you need from a supervisor and how might you contract with the supervisor to ensure that your professional needs are met?</a:t>
            </a:r>
          </a:p>
        </p:txBody>
      </p:sp>
    </p:spTree>
    <p:extLst>
      <p:ext uri="{BB962C8B-B14F-4D97-AF65-F5344CB8AC3E}">
        <p14:creationId xmlns:p14="http://schemas.microsoft.com/office/powerpoint/2010/main" val="2761608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using a computer sitting on top of a wooden table&#10;&#10;Description automatically generated">
            <a:extLst>
              <a:ext uri="{FF2B5EF4-FFF2-40B4-BE49-F238E27FC236}">
                <a16:creationId xmlns:a16="http://schemas.microsoft.com/office/drawing/2014/main" id="{BDA06C93-FD3A-46CE-A56F-0172A25A1400}"/>
              </a:ext>
            </a:extLst>
          </p:cNvPr>
          <p:cNvPicPr>
            <a:picLocks noChangeAspect="1"/>
          </p:cNvPicPr>
          <p:nvPr/>
        </p:nvPicPr>
        <p:blipFill rotWithShape="1">
          <a:blip r:embed="rId2"/>
          <a:srcRect l="12568" r="25660"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B1864CF-9DB1-4C06-8210-50304A195B66}"/>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GB" sz="1900"/>
              <a:t>When engaging in supervision it is always more beneficial if the Counsellor has prepared for the session. This means, thinking about what they would like to bring to the session. This can include client work, personal development, professional ethics, tensions in the role and so on.</a:t>
            </a:r>
          </a:p>
          <a:p>
            <a:pPr>
              <a:lnSpc>
                <a:spcPct val="115000"/>
              </a:lnSpc>
            </a:pPr>
            <a:r>
              <a:rPr lang="en-GB" sz="1900"/>
              <a:t>Thinking ahead of the session will allow the supervision session to be clear and focused.</a:t>
            </a:r>
          </a:p>
        </p:txBody>
      </p:sp>
      <p:sp>
        <p:nvSpPr>
          <p:cNvPr id="2" name="Title 1">
            <a:extLst>
              <a:ext uri="{FF2B5EF4-FFF2-40B4-BE49-F238E27FC236}">
                <a16:creationId xmlns:a16="http://schemas.microsoft.com/office/drawing/2014/main" id="{22A18BB1-AB08-498A-9628-13DD14651847}"/>
              </a:ext>
            </a:extLst>
          </p:cNvPr>
          <p:cNvSpPr>
            <a:spLocks noGrp="1"/>
          </p:cNvSpPr>
          <p:nvPr>
            <p:ph type="title"/>
          </p:nvPr>
        </p:nvSpPr>
        <p:spPr>
          <a:xfrm>
            <a:off x="6096000" y="762000"/>
            <a:ext cx="5334000" cy="1524000"/>
          </a:xfrm>
        </p:spPr>
        <p:txBody>
          <a:bodyPr>
            <a:normAutofit/>
          </a:bodyPr>
          <a:lstStyle/>
          <a:p>
            <a:r>
              <a:rPr lang="en-GB" sz="3200"/>
              <a:t>Preparing for Supervision</a:t>
            </a:r>
          </a:p>
        </p:txBody>
      </p:sp>
    </p:spTree>
    <p:extLst>
      <p:ext uri="{BB962C8B-B14F-4D97-AF65-F5344CB8AC3E}">
        <p14:creationId xmlns:p14="http://schemas.microsoft.com/office/powerpoint/2010/main" val="1359802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90143-41C7-4F55-803F-40B45612AED9}"/>
              </a:ext>
            </a:extLst>
          </p:cNvPr>
          <p:cNvSpPr>
            <a:spLocks noGrp="1"/>
          </p:cNvSpPr>
          <p:nvPr>
            <p:ph type="title"/>
          </p:nvPr>
        </p:nvSpPr>
        <p:spPr/>
        <p:txBody>
          <a:bodyPr/>
          <a:lstStyle/>
          <a:p>
            <a:r>
              <a:rPr lang="en-GB" dirty="0"/>
              <a:t>The Reflective Conversation</a:t>
            </a:r>
            <a:endParaRPr lang="en-US" dirty="0"/>
          </a:p>
        </p:txBody>
      </p:sp>
      <p:sp>
        <p:nvSpPr>
          <p:cNvPr id="3" name="Content Placeholder 2">
            <a:extLst>
              <a:ext uri="{FF2B5EF4-FFF2-40B4-BE49-F238E27FC236}">
                <a16:creationId xmlns:a16="http://schemas.microsoft.com/office/drawing/2014/main" id="{F7026B46-EC11-4C2B-8CB7-90DFBC9B0501}"/>
              </a:ext>
            </a:extLst>
          </p:cNvPr>
          <p:cNvSpPr>
            <a:spLocks noGrp="1"/>
          </p:cNvSpPr>
          <p:nvPr>
            <p:ph idx="1"/>
          </p:nvPr>
        </p:nvSpPr>
        <p:spPr/>
        <p:txBody>
          <a:bodyPr vert="horz" lIns="91440" tIns="45720" rIns="91440" bIns="45720" rtlCol="0" anchor="t">
            <a:normAutofit/>
          </a:bodyPr>
          <a:lstStyle/>
          <a:p>
            <a:r>
              <a:rPr lang="en-GB" err="1">
                <a:solidFill>
                  <a:srgbClr val="FFFFFF"/>
                </a:solidFill>
              </a:rPr>
              <a:t>Ghaye</a:t>
            </a:r>
            <a:r>
              <a:rPr lang="en-GB" dirty="0">
                <a:solidFill>
                  <a:srgbClr val="FFFFFF"/>
                </a:solidFill>
              </a:rPr>
              <a:t> (2011) discusses the validity of having a reflective </a:t>
            </a:r>
            <a:r>
              <a:rPr lang="en-GB">
                <a:solidFill>
                  <a:srgbClr val="FFFFFF"/>
                </a:solidFill>
              </a:rPr>
              <a:t>conversation. The reflective discussion will be about professional practice but</a:t>
            </a:r>
            <a:r>
              <a:rPr lang="en-GB" dirty="0">
                <a:solidFill>
                  <a:srgbClr val="FFFFFF"/>
                </a:solidFill>
              </a:rPr>
              <a:t> underpinning this will be the Counsellor's values. </a:t>
            </a:r>
          </a:p>
          <a:p>
            <a:r>
              <a:rPr lang="en-GB">
                <a:solidFill>
                  <a:srgbClr val="FFFFFF"/>
                </a:solidFill>
              </a:rPr>
              <a:t>Ghaye makes suggests that the reflective conversation should contain or be about the following points:</a:t>
            </a:r>
            <a:endParaRPr lang="en-GB" dirty="0"/>
          </a:p>
        </p:txBody>
      </p:sp>
    </p:spTree>
    <p:extLst>
      <p:ext uri="{BB962C8B-B14F-4D97-AF65-F5344CB8AC3E}">
        <p14:creationId xmlns:p14="http://schemas.microsoft.com/office/powerpoint/2010/main" val="171332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EC212-7014-42C5-A722-07E195AC9807}"/>
              </a:ext>
            </a:extLst>
          </p:cNvPr>
          <p:cNvSpPr>
            <a:spLocks noGrp="1"/>
          </p:cNvSpPr>
          <p:nvPr>
            <p:ph type="title"/>
          </p:nvPr>
        </p:nvSpPr>
        <p:spPr/>
        <p:txBody>
          <a:bodyPr/>
          <a:lstStyle/>
          <a:p>
            <a:r>
              <a:rPr lang="en-GB"/>
              <a:t>The Reflective Conversatoin</a:t>
            </a:r>
          </a:p>
        </p:txBody>
      </p:sp>
      <p:sp>
        <p:nvSpPr>
          <p:cNvPr id="3" name="Content Placeholder 2">
            <a:extLst>
              <a:ext uri="{FF2B5EF4-FFF2-40B4-BE49-F238E27FC236}">
                <a16:creationId xmlns:a16="http://schemas.microsoft.com/office/drawing/2014/main" id="{BB29CC71-2151-4C45-B742-3E9C3C3E400B}"/>
              </a:ext>
            </a:extLst>
          </p:cNvPr>
          <p:cNvSpPr>
            <a:spLocks noGrp="1"/>
          </p:cNvSpPr>
          <p:nvPr>
            <p:ph idx="1"/>
          </p:nvPr>
        </p:nvSpPr>
        <p:spPr/>
        <p:txBody>
          <a:bodyPr vert="horz" lIns="91440" tIns="45720" rIns="91440" bIns="45720" rtlCol="0" anchor="t">
            <a:normAutofit fontScale="92500" lnSpcReduction="10000"/>
          </a:bodyPr>
          <a:lstStyle/>
          <a:p>
            <a:r>
              <a:rPr lang="en-GB">
                <a:solidFill>
                  <a:srgbClr val="FFFFFF"/>
                </a:solidFill>
                <a:ea typeface="+mn-lt"/>
                <a:cs typeface="+mn-lt"/>
              </a:rPr>
              <a:t>It should always include a discussion of values </a:t>
            </a:r>
          </a:p>
          <a:p>
            <a:r>
              <a:rPr lang="en-GB">
                <a:solidFill>
                  <a:srgbClr val="FFFFFF"/>
                </a:solidFill>
                <a:ea typeface="+mn-lt"/>
                <a:cs typeface="+mn-lt"/>
              </a:rPr>
              <a:t>It can start as a conversation with yourself, but should then progress to a conversation held between two people</a:t>
            </a:r>
          </a:p>
          <a:p>
            <a:r>
              <a:rPr lang="en-GB">
                <a:solidFill>
                  <a:srgbClr val="FFFFFF"/>
                </a:solidFill>
                <a:ea typeface="+mn-lt"/>
                <a:cs typeface="+mn-lt"/>
              </a:rPr>
              <a:t>It often has a question-and-response format – it is a dialogical process </a:t>
            </a:r>
          </a:p>
          <a:p>
            <a:r>
              <a:rPr lang="en-GB">
                <a:solidFill>
                  <a:srgbClr val="FFFFFF"/>
                </a:solidFill>
                <a:ea typeface="+mn-lt"/>
                <a:cs typeface="+mn-lt"/>
              </a:rPr>
              <a:t>It should not just focus on the past, but should also consider the future </a:t>
            </a:r>
          </a:p>
          <a:p>
            <a:endParaRPr lang="en-GB"/>
          </a:p>
          <a:p>
            <a:endParaRPr lang="en-GB" dirty="0"/>
          </a:p>
        </p:txBody>
      </p:sp>
    </p:spTree>
    <p:extLst>
      <p:ext uri="{BB962C8B-B14F-4D97-AF65-F5344CB8AC3E}">
        <p14:creationId xmlns:p14="http://schemas.microsoft.com/office/powerpoint/2010/main" val="219183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5DEAD-9204-4489-A7C2-842DB1C7D239}"/>
              </a:ext>
            </a:extLst>
          </p:cNvPr>
          <p:cNvSpPr>
            <a:spLocks noGrp="1"/>
          </p:cNvSpPr>
          <p:nvPr>
            <p:ph type="title"/>
          </p:nvPr>
        </p:nvSpPr>
        <p:spPr/>
        <p:txBody>
          <a:bodyPr/>
          <a:lstStyle/>
          <a:p>
            <a:r>
              <a:rPr lang="en-GB"/>
              <a:t>The Reflective Conversation cont'd</a:t>
            </a:r>
            <a:endParaRPr lang="en-US"/>
          </a:p>
        </p:txBody>
      </p:sp>
      <p:sp>
        <p:nvSpPr>
          <p:cNvPr id="3" name="Content Placeholder 2">
            <a:extLst>
              <a:ext uri="{FF2B5EF4-FFF2-40B4-BE49-F238E27FC236}">
                <a16:creationId xmlns:a16="http://schemas.microsoft.com/office/drawing/2014/main" id="{00856619-1E3E-4552-B5A1-26C3BBD27EC1}"/>
              </a:ext>
            </a:extLst>
          </p:cNvPr>
          <p:cNvSpPr>
            <a:spLocks noGrp="1"/>
          </p:cNvSpPr>
          <p:nvPr>
            <p:ph idx="1"/>
          </p:nvPr>
        </p:nvSpPr>
        <p:spPr/>
        <p:txBody>
          <a:bodyPr vert="horz" lIns="91440" tIns="45720" rIns="91440" bIns="45720" rtlCol="0" anchor="t">
            <a:normAutofit/>
          </a:bodyPr>
          <a:lstStyle/>
          <a:p>
            <a:r>
              <a:rPr lang="en-GB">
                <a:ea typeface="+mn-lt"/>
                <a:cs typeface="+mn-lt"/>
              </a:rPr>
              <a:t>Space and time need to be set aside for the conversation </a:t>
            </a:r>
            <a:endParaRPr lang="en-US">
              <a:ea typeface="+mn-lt"/>
              <a:cs typeface="+mn-lt"/>
            </a:endParaRPr>
          </a:p>
          <a:p>
            <a:r>
              <a:rPr lang="en-GB">
                <a:ea typeface="+mn-lt"/>
                <a:cs typeface="+mn-lt"/>
              </a:rPr>
              <a:t> It helps practitioners to make sense of experience and to build collaborative knowledge </a:t>
            </a:r>
            <a:endParaRPr lang="en-US">
              <a:ea typeface="+mn-lt"/>
              <a:cs typeface="+mn-lt"/>
            </a:endParaRPr>
          </a:p>
          <a:p>
            <a:r>
              <a:rPr lang="en-GB">
                <a:ea typeface="+mn-lt"/>
                <a:cs typeface="+mn-lt"/>
              </a:rPr>
              <a:t>It is based on experience, which happens in a social context </a:t>
            </a:r>
            <a:endParaRPr lang="en-US">
              <a:ea typeface="+mn-lt"/>
              <a:cs typeface="+mn-lt"/>
            </a:endParaRPr>
          </a:p>
          <a:p>
            <a:r>
              <a:rPr lang="en-GB">
                <a:ea typeface="+mn-lt"/>
                <a:cs typeface="+mn-lt"/>
              </a:rPr>
              <a:t>It can lead to enlightenment and empowerment and can add meaning to what we know already.</a:t>
            </a:r>
          </a:p>
          <a:p>
            <a:endParaRPr lang="en-GB" dirty="0"/>
          </a:p>
        </p:txBody>
      </p:sp>
    </p:spTree>
    <p:extLst>
      <p:ext uri="{BB962C8B-B14F-4D97-AF65-F5344CB8AC3E}">
        <p14:creationId xmlns:p14="http://schemas.microsoft.com/office/powerpoint/2010/main" val="3058396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0FF7204-1815-4BA6-A800-4AEF2214CF37}"/>
              </a:ext>
            </a:extLst>
          </p:cNvPr>
          <p:cNvSpPr>
            <a:spLocks noGrp="1"/>
          </p:cNvSpPr>
          <p:nvPr>
            <p:ph idx="1"/>
          </p:nvPr>
        </p:nvSpPr>
        <p:spPr>
          <a:xfrm>
            <a:off x="762000" y="2286000"/>
            <a:ext cx="5334000" cy="3810001"/>
          </a:xfrm>
        </p:spPr>
        <p:txBody>
          <a:bodyPr vert="horz" lIns="91440" tIns="45720" rIns="91440" bIns="45720" rtlCol="0">
            <a:normAutofit/>
          </a:bodyPr>
          <a:lstStyle/>
          <a:p>
            <a:r>
              <a:rPr lang="en-GB" sz="2400"/>
              <a:t>Using the points of the reflective conversation in supervision allows the practitioner to think about their own values. It also allows the Counsellor to think about what is working within their professional practice and maybe what they might need to change.</a:t>
            </a:r>
          </a:p>
        </p:txBody>
      </p:sp>
      <p:sp>
        <p:nvSpPr>
          <p:cNvPr id="2" name="Title 1">
            <a:extLst>
              <a:ext uri="{FF2B5EF4-FFF2-40B4-BE49-F238E27FC236}">
                <a16:creationId xmlns:a16="http://schemas.microsoft.com/office/drawing/2014/main" id="{24322627-66B7-45DE-BE2A-AC0867A252FC}"/>
              </a:ext>
            </a:extLst>
          </p:cNvPr>
          <p:cNvSpPr>
            <a:spLocks noGrp="1"/>
          </p:cNvSpPr>
          <p:nvPr>
            <p:ph type="title"/>
          </p:nvPr>
        </p:nvSpPr>
        <p:spPr>
          <a:xfrm>
            <a:off x="762000" y="762000"/>
            <a:ext cx="5334000" cy="1524000"/>
          </a:xfrm>
        </p:spPr>
        <p:txBody>
          <a:bodyPr>
            <a:normAutofit/>
          </a:bodyPr>
          <a:lstStyle/>
          <a:p>
            <a:r>
              <a:rPr lang="en-GB" sz="3200"/>
              <a:t>The Reflective Conversation and Supervision</a:t>
            </a:r>
          </a:p>
        </p:txBody>
      </p:sp>
      <p:pic>
        <p:nvPicPr>
          <p:cNvPr id="7" name="Graphic 6" descr="Board Room">
            <a:extLst>
              <a:ext uri="{FF2B5EF4-FFF2-40B4-BE49-F238E27FC236}">
                <a16:creationId xmlns:a16="http://schemas.microsoft.com/office/drawing/2014/main" id="{4DF26816-3183-4536-8D46-086794D7D3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2831421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CF2F874-6165-4531-BE64-6F19E6A418FF}"/>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2200"/>
              <a:t>Working in groups to develop reflective skills is important within Counselling.</a:t>
            </a:r>
          </a:p>
          <a:p>
            <a:pPr>
              <a:lnSpc>
                <a:spcPct val="115000"/>
              </a:lnSpc>
            </a:pPr>
            <a:r>
              <a:rPr lang="en-GB" sz="2200"/>
              <a:t>Counselling can often feel a very solitary profession, having the opportunity to discuss your thoughts, feelings and reflections with others allows the opportunity for greater depth of understanding.</a:t>
            </a:r>
          </a:p>
        </p:txBody>
      </p:sp>
      <p:sp>
        <p:nvSpPr>
          <p:cNvPr id="2" name="Title 1">
            <a:extLst>
              <a:ext uri="{FF2B5EF4-FFF2-40B4-BE49-F238E27FC236}">
                <a16:creationId xmlns:a16="http://schemas.microsoft.com/office/drawing/2014/main" id="{A666FEAC-F56F-40AF-BB90-57261C64AC0D}"/>
              </a:ext>
            </a:extLst>
          </p:cNvPr>
          <p:cNvSpPr>
            <a:spLocks noGrp="1"/>
          </p:cNvSpPr>
          <p:nvPr>
            <p:ph type="title"/>
          </p:nvPr>
        </p:nvSpPr>
        <p:spPr>
          <a:xfrm>
            <a:off x="762000" y="762000"/>
            <a:ext cx="5334000" cy="1524000"/>
          </a:xfrm>
        </p:spPr>
        <p:txBody>
          <a:bodyPr>
            <a:normAutofit/>
          </a:bodyPr>
          <a:lstStyle/>
          <a:p>
            <a:r>
              <a:rPr lang="en-GB" sz="3200"/>
              <a:t>Reflecting in Groups</a:t>
            </a:r>
          </a:p>
        </p:txBody>
      </p:sp>
      <p:pic>
        <p:nvPicPr>
          <p:cNvPr id="5" name="Picture 5" descr="A group of people sitting at a table&#10;&#10;Description automatically generated">
            <a:extLst>
              <a:ext uri="{FF2B5EF4-FFF2-40B4-BE49-F238E27FC236}">
                <a16:creationId xmlns:a16="http://schemas.microsoft.com/office/drawing/2014/main" id="{0F7873F3-6CA7-4DF0-8B44-46AD1DE67ADF}"/>
              </a:ext>
            </a:extLst>
          </p:cNvPr>
          <p:cNvPicPr>
            <a:picLocks noChangeAspect="1"/>
          </p:cNvPicPr>
          <p:nvPr/>
        </p:nvPicPr>
        <p:blipFill>
          <a:blip r:embed="rId3"/>
          <a:stretch>
            <a:fillRect/>
          </a:stretch>
        </p:blipFill>
        <p:spPr>
          <a:xfrm>
            <a:off x="6858000" y="1658302"/>
            <a:ext cx="5334000" cy="3560445"/>
          </a:xfrm>
          <a:prstGeom prst="rect">
            <a:avLst/>
          </a:prstGeom>
        </p:spPr>
      </p:pic>
    </p:spTree>
    <p:extLst>
      <p:ext uri="{BB962C8B-B14F-4D97-AF65-F5344CB8AC3E}">
        <p14:creationId xmlns:p14="http://schemas.microsoft.com/office/powerpoint/2010/main" val="73281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EDE6-F16C-4B3B-8485-D4627429EDDA}"/>
              </a:ext>
            </a:extLst>
          </p:cNvPr>
          <p:cNvSpPr>
            <a:spLocks noGrp="1"/>
          </p:cNvSpPr>
          <p:nvPr>
            <p:ph type="title"/>
          </p:nvPr>
        </p:nvSpPr>
        <p:spPr/>
        <p:txBody>
          <a:bodyPr/>
          <a:lstStyle/>
          <a:p>
            <a:r>
              <a:rPr lang="en-GB"/>
              <a:t>Benefits of Group Supervision or Reflecting in Groups</a:t>
            </a:r>
          </a:p>
        </p:txBody>
      </p:sp>
      <p:sp>
        <p:nvSpPr>
          <p:cNvPr id="3" name="Content Placeholder 2">
            <a:extLst>
              <a:ext uri="{FF2B5EF4-FFF2-40B4-BE49-F238E27FC236}">
                <a16:creationId xmlns:a16="http://schemas.microsoft.com/office/drawing/2014/main" id="{83DDA03A-1F56-4011-B1D7-BF2CA154ABC9}"/>
              </a:ext>
            </a:extLst>
          </p:cNvPr>
          <p:cNvSpPr>
            <a:spLocks noGrp="1"/>
          </p:cNvSpPr>
          <p:nvPr>
            <p:ph idx="1"/>
          </p:nvPr>
        </p:nvSpPr>
        <p:spPr/>
        <p:txBody>
          <a:bodyPr vert="horz" lIns="91440" tIns="45720" rIns="91440" bIns="45720" rtlCol="0" anchor="t">
            <a:normAutofit/>
          </a:bodyPr>
          <a:lstStyle/>
          <a:p>
            <a:r>
              <a:rPr lang="en-GB">
                <a:solidFill>
                  <a:srgbClr val="FFFFFF"/>
                </a:solidFill>
              </a:rPr>
              <a:t>Working with a group of peers can aid:</a:t>
            </a:r>
            <a:endParaRPr lang="en-GB">
              <a:solidFill>
                <a:srgbClr val="FFFFFF">
                  <a:alpha val="70000"/>
                </a:srgbClr>
              </a:solidFill>
            </a:endParaRPr>
          </a:p>
          <a:p>
            <a:r>
              <a:rPr lang="en-GB">
                <a:solidFill>
                  <a:srgbClr val="FFFFFF"/>
                </a:solidFill>
              </a:rPr>
              <a:t>Creative thinking (opportunities to think 'outside the box').</a:t>
            </a:r>
          </a:p>
          <a:p>
            <a:r>
              <a:rPr lang="en-GB">
                <a:solidFill>
                  <a:srgbClr val="FFFFFF"/>
                </a:solidFill>
              </a:rPr>
              <a:t>Enables a discussion involving the different perspectives of others</a:t>
            </a:r>
          </a:p>
          <a:p>
            <a:r>
              <a:rPr lang="en-GB">
                <a:solidFill>
                  <a:srgbClr val="FFFFFF"/>
                </a:solidFill>
              </a:rPr>
              <a:t>It supports well-being. Sharing difficult experiences can help to elleviate stress, anxiety and the burdens of care.</a:t>
            </a:r>
            <a:endParaRPr lang="en-GB"/>
          </a:p>
        </p:txBody>
      </p:sp>
    </p:spTree>
    <p:extLst>
      <p:ext uri="{BB962C8B-B14F-4D97-AF65-F5344CB8AC3E}">
        <p14:creationId xmlns:p14="http://schemas.microsoft.com/office/powerpoint/2010/main" val="374737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1D0C7-5E11-49A2-BA36-5A9EF6759A64}"/>
              </a:ext>
            </a:extLst>
          </p:cNvPr>
          <p:cNvSpPr>
            <a:spLocks noGrp="1"/>
          </p:cNvSpPr>
          <p:nvPr>
            <p:ph type="title"/>
          </p:nvPr>
        </p:nvSpPr>
        <p:spPr/>
        <p:txBody>
          <a:bodyPr/>
          <a:lstStyle/>
          <a:p>
            <a:r>
              <a:rPr lang="en-GB"/>
              <a:t>Cont'd</a:t>
            </a:r>
          </a:p>
        </p:txBody>
      </p:sp>
      <p:sp>
        <p:nvSpPr>
          <p:cNvPr id="3" name="Content Placeholder 2">
            <a:extLst>
              <a:ext uri="{FF2B5EF4-FFF2-40B4-BE49-F238E27FC236}">
                <a16:creationId xmlns:a16="http://schemas.microsoft.com/office/drawing/2014/main" id="{2A1F111C-F83A-4B68-A5DE-60D78E525508}"/>
              </a:ext>
            </a:extLst>
          </p:cNvPr>
          <p:cNvSpPr>
            <a:spLocks noGrp="1"/>
          </p:cNvSpPr>
          <p:nvPr>
            <p:ph idx="1"/>
          </p:nvPr>
        </p:nvSpPr>
        <p:spPr/>
        <p:txBody>
          <a:bodyPr vert="horz" lIns="91440" tIns="45720" rIns="91440" bIns="45720" rtlCol="0" anchor="t">
            <a:normAutofit lnSpcReduction="10000"/>
          </a:bodyPr>
          <a:lstStyle/>
          <a:p>
            <a:r>
              <a:rPr lang="en-GB">
                <a:solidFill>
                  <a:srgbClr val="FFFFFF"/>
                </a:solidFill>
              </a:rPr>
              <a:t>Reflecting with others promotes self-care and prevents burn-out.</a:t>
            </a:r>
          </a:p>
          <a:p>
            <a:r>
              <a:rPr lang="en-GB">
                <a:solidFill>
                  <a:srgbClr val="FFFFFF"/>
                </a:solidFill>
              </a:rPr>
              <a:t>It also aids professional development. In addition it aids a professional discussion of key themes, thus preventing stagnation.</a:t>
            </a:r>
          </a:p>
          <a:p>
            <a:r>
              <a:rPr lang="en-GB">
                <a:solidFill>
                  <a:srgbClr val="FFFFFF"/>
                </a:solidFill>
              </a:rPr>
              <a:t>Our prejudices and values can be challenged safely and discussions can be held to explore these thoroughly.</a:t>
            </a:r>
            <a:endParaRPr lang="en-GB" dirty="0">
              <a:solidFill>
                <a:srgbClr val="FFFFFF"/>
              </a:solidFill>
            </a:endParaRPr>
          </a:p>
        </p:txBody>
      </p:sp>
    </p:spTree>
    <p:extLst>
      <p:ext uri="{BB962C8B-B14F-4D97-AF65-F5344CB8AC3E}">
        <p14:creationId xmlns:p14="http://schemas.microsoft.com/office/powerpoint/2010/main" val="2925427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9600BBC-5C3E-4CC7-8C6A-B213964F12EE}"/>
              </a:ext>
            </a:extLst>
          </p:cNvPr>
          <p:cNvSpPr>
            <a:spLocks noGrp="1"/>
          </p:cNvSpPr>
          <p:nvPr>
            <p:ph type="title"/>
          </p:nvPr>
        </p:nvSpPr>
        <p:spPr>
          <a:xfrm>
            <a:off x="761999" y="762000"/>
            <a:ext cx="3048001" cy="2286000"/>
          </a:xfrm>
        </p:spPr>
        <p:txBody>
          <a:bodyPr anchor="b">
            <a:normAutofit/>
          </a:bodyPr>
          <a:lstStyle/>
          <a:p>
            <a:r>
              <a:rPr lang="en-GB" sz="3200">
                <a:solidFill>
                  <a:srgbClr val="FFFFFF"/>
                </a:solidFill>
              </a:rPr>
              <a:t>Activity Three</a:t>
            </a:r>
          </a:p>
        </p:txBody>
      </p:sp>
      <p:graphicFrame>
        <p:nvGraphicFramePr>
          <p:cNvPr id="5" name="Content Placeholder 2">
            <a:extLst>
              <a:ext uri="{FF2B5EF4-FFF2-40B4-BE49-F238E27FC236}">
                <a16:creationId xmlns:a16="http://schemas.microsoft.com/office/drawing/2014/main" id="{1D9D2870-B354-4D9E-89AC-EE60514728DF}"/>
              </a:ext>
            </a:extLst>
          </p:cNvPr>
          <p:cNvGraphicFramePr>
            <a:graphicFrameLocks noGrp="1"/>
          </p:cNvGraphicFramePr>
          <p:nvPr>
            <p:ph idx="1"/>
            <p:extLst>
              <p:ext uri="{D42A27DB-BD31-4B8C-83A1-F6EECF244321}">
                <p14:modId xmlns:p14="http://schemas.microsoft.com/office/powerpoint/2010/main" val="100912694"/>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6321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4AF156A2-A8B2-4D62-B28B-78D5D249F340}"/>
              </a:ext>
            </a:extLst>
          </p:cNvPr>
          <p:cNvSpPr>
            <a:spLocks noGrp="1"/>
          </p:cNvSpPr>
          <p:nvPr>
            <p:ph idx="1"/>
          </p:nvPr>
        </p:nvSpPr>
        <p:spPr>
          <a:xfrm>
            <a:off x="762000" y="2286000"/>
            <a:ext cx="5334000" cy="3810001"/>
          </a:xfrm>
        </p:spPr>
        <p:txBody>
          <a:bodyPr vert="horz" lIns="91440" tIns="45720" rIns="91440" bIns="45720" rtlCol="0">
            <a:normAutofit/>
          </a:bodyPr>
          <a:lstStyle/>
          <a:p>
            <a:r>
              <a:rPr lang="en-GB" sz="2400"/>
              <a:t>Using the UWTSD library system, I would like you to research supervision in Counselling practice. Either look for ebooks or articles but see if you can broaden your understanding of clinical counselling supervision.</a:t>
            </a:r>
          </a:p>
        </p:txBody>
      </p:sp>
      <p:sp>
        <p:nvSpPr>
          <p:cNvPr id="2" name="Title 1">
            <a:extLst>
              <a:ext uri="{FF2B5EF4-FFF2-40B4-BE49-F238E27FC236}">
                <a16:creationId xmlns:a16="http://schemas.microsoft.com/office/drawing/2014/main" id="{AA216889-3F3E-4DA3-81D4-3AFAEA5F07D0}"/>
              </a:ext>
            </a:extLst>
          </p:cNvPr>
          <p:cNvSpPr>
            <a:spLocks noGrp="1"/>
          </p:cNvSpPr>
          <p:nvPr>
            <p:ph type="title"/>
          </p:nvPr>
        </p:nvSpPr>
        <p:spPr>
          <a:xfrm>
            <a:off x="762000" y="762000"/>
            <a:ext cx="5334000" cy="1524000"/>
          </a:xfrm>
        </p:spPr>
        <p:txBody>
          <a:bodyPr>
            <a:normAutofit/>
          </a:bodyPr>
          <a:lstStyle/>
          <a:p>
            <a:r>
              <a:rPr lang="en-GB" sz="3200"/>
              <a:t>Activity Four</a:t>
            </a:r>
            <a:endParaRPr lang="en-US" sz="3200"/>
          </a:p>
        </p:txBody>
      </p:sp>
      <p:pic>
        <p:nvPicPr>
          <p:cNvPr id="4" name="Picture 4" descr="A computer sitting on top of a table&#10;&#10;Description automatically generated">
            <a:extLst>
              <a:ext uri="{FF2B5EF4-FFF2-40B4-BE49-F238E27FC236}">
                <a16:creationId xmlns:a16="http://schemas.microsoft.com/office/drawing/2014/main" id="{2E89A704-53E1-4A37-9755-360D5529CE3E}"/>
              </a:ext>
            </a:extLst>
          </p:cNvPr>
          <p:cNvPicPr>
            <a:picLocks noChangeAspect="1"/>
          </p:cNvPicPr>
          <p:nvPr/>
        </p:nvPicPr>
        <p:blipFill>
          <a:blip r:embed="rId2"/>
          <a:stretch>
            <a:fillRect/>
          </a:stretch>
        </p:blipFill>
        <p:spPr>
          <a:xfrm>
            <a:off x="6858000" y="1658302"/>
            <a:ext cx="5334000" cy="3560445"/>
          </a:xfrm>
          <a:prstGeom prst="rect">
            <a:avLst/>
          </a:prstGeom>
        </p:spPr>
      </p:pic>
    </p:spTree>
    <p:extLst>
      <p:ext uri="{BB962C8B-B14F-4D97-AF65-F5344CB8AC3E}">
        <p14:creationId xmlns:p14="http://schemas.microsoft.com/office/powerpoint/2010/main" val="4092700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95870-60BF-4872-A19D-4EDFDE3076EC}"/>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44276297-9608-42F7-A57E-DD572FAA4A07}"/>
              </a:ext>
            </a:extLst>
          </p:cNvPr>
          <p:cNvSpPr>
            <a:spLocks noGrp="1"/>
          </p:cNvSpPr>
          <p:nvPr>
            <p:ph idx="1"/>
          </p:nvPr>
        </p:nvSpPr>
        <p:spPr/>
        <p:txBody>
          <a:bodyPr vert="horz" lIns="91440" tIns="45720" rIns="91440" bIns="45720" rtlCol="0" anchor="t">
            <a:normAutofit/>
          </a:bodyPr>
          <a:lstStyle/>
          <a:p>
            <a:r>
              <a:rPr lang="en-GB">
                <a:solidFill>
                  <a:srgbClr val="FFFFFF"/>
                </a:solidFill>
              </a:rPr>
              <a:t>This week the lesson has been less about individual reflective practice, but more about working in groups. Looking, in particular, at supervision.</a:t>
            </a:r>
          </a:p>
          <a:p>
            <a:r>
              <a:rPr lang="en-GB">
                <a:solidFill>
                  <a:srgbClr val="FFFFFF"/>
                </a:solidFill>
              </a:rPr>
              <a:t>Researching Supervision in Counselling Practice will give you a broader understanding of the subject and will help you to see the value of supervision for each Counsellor.</a:t>
            </a:r>
            <a:endParaRPr lang="en-GB"/>
          </a:p>
        </p:txBody>
      </p:sp>
    </p:spTree>
    <p:extLst>
      <p:ext uri="{BB962C8B-B14F-4D97-AF65-F5344CB8AC3E}">
        <p14:creationId xmlns:p14="http://schemas.microsoft.com/office/powerpoint/2010/main" val="3702650808"/>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2B3A21"/>
      </a:dk2>
      <a:lt2>
        <a:srgbClr val="E8E4E2"/>
      </a:lt2>
      <a:accent1>
        <a:srgbClr val="4DA5C3"/>
      </a:accent1>
      <a:accent2>
        <a:srgbClr val="3BB19E"/>
      </a:accent2>
      <a:accent3>
        <a:srgbClr val="47B475"/>
      </a:accent3>
      <a:accent4>
        <a:srgbClr val="3BB13B"/>
      </a:accent4>
      <a:accent5>
        <a:srgbClr val="73B346"/>
      </a:accent5>
      <a:accent6>
        <a:srgbClr val="97AA38"/>
      </a:accent6>
      <a:hlink>
        <a:srgbClr val="489030"/>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1317</Words>
  <Application>Microsoft Office PowerPoint</Application>
  <PresentationFormat>Widescreen</PresentationFormat>
  <Paragraphs>80</Paragraphs>
  <Slides>22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Avenir Next LT Pro</vt:lpstr>
      <vt:lpstr>Avenir Next LT Pro Light</vt:lpstr>
      <vt:lpstr>Calibri</vt:lpstr>
      <vt:lpstr>Calibri Light</vt:lpstr>
      <vt:lpstr>Sitka Subheading</vt:lpstr>
      <vt:lpstr>PebbleVTI</vt:lpstr>
      <vt:lpstr>Reflective Practice. Session 8</vt:lpstr>
      <vt:lpstr>Activity One</vt:lpstr>
      <vt:lpstr>Introduction</vt:lpstr>
      <vt:lpstr>Individual reflective practice vs reflecting with others</vt:lpstr>
      <vt:lpstr>Reflecting with others</vt:lpstr>
      <vt:lpstr>Supervision Models</vt:lpstr>
      <vt:lpstr>Proctor's Function Model of Supervision</vt:lpstr>
      <vt:lpstr>Supervisory Relationship</vt:lpstr>
      <vt:lpstr>Activity Two</vt:lpstr>
      <vt:lpstr>Engaging effectively in supervision</vt:lpstr>
      <vt:lpstr>Preparing for Supervision cont'd</vt:lpstr>
      <vt:lpstr>Preparing for Supervision</vt:lpstr>
      <vt:lpstr>The Reflective Conversation</vt:lpstr>
      <vt:lpstr>The Reflective Conversatoin</vt:lpstr>
      <vt:lpstr>The Reflective Conversation cont'd</vt:lpstr>
      <vt:lpstr>The Reflective Conversation and Supervision</vt:lpstr>
      <vt:lpstr>Reflecting in Groups</vt:lpstr>
      <vt:lpstr>Benefits of Group Supervision or Reflecting in Groups</vt:lpstr>
      <vt:lpstr>Cont'd</vt:lpstr>
      <vt:lpstr>Activity Three</vt:lpstr>
      <vt:lpstr>Activity Four</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459</cp:revision>
  <dcterms:created xsi:type="dcterms:W3CDTF">2020-11-27T18:38:34Z</dcterms:created>
  <dcterms:modified xsi:type="dcterms:W3CDTF">2020-11-27T20:19:29Z</dcterms:modified>
</cp:coreProperties>
</file>