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y="5143500" cx="9144000"/>
  <p:notesSz cx="6858000" cy="9144000"/>
  <p:embeddedFontLst>
    <p:embeddedFont>
      <p:font typeface="Roboto"/>
      <p:regular r:id="rId24"/>
      <p:bold r:id="rId25"/>
      <p:italic r:id="rId26"/>
      <p:boldItalic r:id="rId27"/>
    </p:embeddedFont>
    <p:embeddedFont>
      <p:font typeface="Merriweather"/>
      <p:regular r:id="rId28"/>
      <p:bold r:id="rId29"/>
      <p:italic r:id="rId30"/>
      <p:boldItalic r:id="rId3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font" Target="fonts/Roboto-regular.fntdata"/><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Roboto-italic.fntdata"/><Relationship Id="rId25" Type="http://schemas.openxmlformats.org/officeDocument/2006/relationships/font" Target="fonts/Roboto-bold.fntdata"/><Relationship Id="rId28" Type="http://schemas.openxmlformats.org/officeDocument/2006/relationships/font" Target="fonts/Merriweather-regular.fntdata"/><Relationship Id="rId27" Type="http://schemas.openxmlformats.org/officeDocument/2006/relationships/font" Target="fonts/Roboto-boldItalic.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Merriweather-bold.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Merriweather-boldItalic.fntdata"/><Relationship Id="rId30" Type="http://schemas.openxmlformats.org/officeDocument/2006/relationships/font" Target="fonts/Merriweather-italic.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 name="Shape 66"/>
        <p:cNvGrpSpPr/>
        <p:nvPr/>
      </p:nvGrpSpPr>
      <p:grpSpPr>
        <a:xfrm>
          <a:off x="0" y="0"/>
          <a:ext cx="0" cy="0"/>
          <a:chOff x="0" y="0"/>
          <a:chExt cx="0" cy="0"/>
        </a:xfrm>
      </p:grpSpPr>
      <p:sp>
        <p:nvSpPr>
          <p:cNvPr id="67" name="Google Shape;67;g108471d87e3_0_3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 name="Google Shape;68;g108471d87e3_0_3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 name="Shape 72"/>
        <p:cNvGrpSpPr/>
        <p:nvPr/>
      </p:nvGrpSpPr>
      <p:grpSpPr>
        <a:xfrm>
          <a:off x="0" y="0"/>
          <a:ext cx="0" cy="0"/>
          <a:chOff x="0" y="0"/>
          <a:chExt cx="0" cy="0"/>
        </a:xfrm>
      </p:grpSpPr>
      <p:sp>
        <p:nvSpPr>
          <p:cNvPr id="73" name="Google Shape;73;g108471d87e3_1_4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 name="Google Shape;74;g108471d87e3_1_4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 name="Shape 78"/>
        <p:cNvGrpSpPr/>
        <p:nvPr/>
      </p:nvGrpSpPr>
      <p:grpSpPr>
        <a:xfrm>
          <a:off x="0" y="0"/>
          <a:ext cx="0" cy="0"/>
          <a:chOff x="0" y="0"/>
          <a:chExt cx="0" cy="0"/>
        </a:xfrm>
      </p:grpSpPr>
      <p:sp>
        <p:nvSpPr>
          <p:cNvPr id="79" name="Google Shape;79;g108471d87e3_0_5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 name="Google Shape;80;g108471d87e3_0_5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g108471d87e3_1_6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108471d87e3_1_6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g108471d87e3_1_5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 name="Google Shape;106;g108471d87e3_1_5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g108471d87e3_1_5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108471d87e3_1_5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g108471d87e3_1_5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 name="Google Shape;118;g108471d87e3_1_5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g108471d87e3_1_5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5" name="Google Shape;125;g108471d87e3_1_5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g108471d87e3_1_5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5" name="Google Shape;135;g108471d87e3_1_5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g108471d87e3_1_4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108471d87e3_1_4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108471d87e3_1_9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108471d87e3_1_9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g108471d87e3_1_50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0" name="Google Shape;160;g108471d87e3_1_50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g108471d87e3_1_5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2" name="Google Shape;172;g108471d87e3_1_5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g108471d87e3_1_4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1" name="Google Shape;181;g108471d87e3_1_4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g108471d87e3_1_5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6" name="Google Shape;186;g108471d87e3_1_5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g108471d87e3_1_6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3" name="Google Shape;193;g108471d87e3_1_6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7" name="Shape 197"/>
        <p:cNvGrpSpPr/>
        <p:nvPr/>
      </p:nvGrpSpPr>
      <p:grpSpPr>
        <a:xfrm>
          <a:off x="0" y="0"/>
          <a:ext cx="0" cy="0"/>
          <a:chOff x="0" y="0"/>
          <a:chExt cx="0" cy="0"/>
        </a:xfrm>
      </p:grpSpPr>
      <p:sp>
        <p:nvSpPr>
          <p:cNvPr id="198" name="Google Shape;198;g108471d87e3_1_5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9" name="Google Shape;199;g108471d87e3_1_5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125" y="0"/>
            <a:ext cx="9144250" cy="4398100"/>
          </a:xfrm>
          <a:custGeom>
            <a:rect b="b" l="l" r="r" t="t"/>
            <a:pathLst>
              <a:path extrusionOk="0" h="175924" w="365770">
                <a:moveTo>
                  <a:pt x="0" y="0"/>
                </a:moveTo>
                <a:lnTo>
                  <a:pt x="365770" y="0"/>
                </a:lnTo>
                <a:lnTo>
                  <a:pt x="365760" y="70914"/>
                </a:lnTo>
                <a:lnTo>
                  <a:pt x="0" y="175924"/>
                </a:lnTo>
                <a:close/>
              </a:path>
            </a:pathLst>
          </a:custGeom>
          <a:solidFill>
            <a:schemeClr val="lt1"/>
          </a:solidFill>
          <a:ln>
            <a:noFill/>
          </a:ln>
        </p:spPr>
      </p:sp>
      <p:sp>
        <p:nvSpPr>
          <p:cNvPr id="11" name="Google Shape;11;p2"/>
          <p:cNvSpPr txBox="1"/>
          <p:nvPr>
            <p:ph type="ctrTitle"/>
          </p:nvPr>
        </p:nvSpPr>
        <p:spPr>
          <a:xfrm>
            <a:off x="311700" y="539725"/>
            <a:ext cx="8520600" cy="12825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2" name="Google Shape;12;p2"/>
          <p:cNvSpPr txBox="1"/>
          <p:nvPr>
            <p:ph idx="1" type="subTitle"/>
          </p:nvPr>
        </p:nvSpPr>
        <p:spPr>
          <a:xfrm>
            <a:off x="311700" y="1878560"/>
            <a:ext cx="4242600" cy="7383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p:txBody>
      </p:sp>
      <p:sp>
        <p:nvSpPr>
          <p:cNvPr id="13" name="Google Shape;13;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14" name="Shape 14"/>
        <p:cNvGrpSpPr/>
        <p:nvPr/>
      </p:nvGrpSpPr>
      <p:grpSpPr>
        <a:xfrm>
          <a:off x="0" y="0"/>
          <a:ext cx="0" cy="0"/>
          <a:chOff x="0" y="0"/>
          <a:chExt cx="0" cy="0"/>
        </a:xfrm>
      </p:grpSpPr>
      <p:sp>
        <p:nvSpPr>
          <p:cNvPr id="15" name="Google Shape;15;p3"/>
          <p:cNvSpPr/>
          <p:nvPr/>
        </p:nvSpPr>
        <p:spPr>
          <a:xfrm>
            <a:off x="0" y="48099"/>
            <a:ext cx="9144250" cy="4398100"/>
          </a:xfrm>
          <a:custGeom>
            <a:rect b="b" l="l" r="r" t="t"/>
            <a:pathLst>
              <a:path extrusionOk="0" h="175924" w="36577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rect b="b" l="l" r="r" t="t"/>
            <a:pathLst>
              <a:path extrusionOk="0" h="175924" w="365770">
                <a:moveTo>
                  <a:pt x="0" y="0"/>
                </a:moveTo>
                <a:lnTo>
                  <a:pt x="365770" y="0"/>
                </a:lnTo>
                <a:lnTo>
                  <a:pt x="365760" y="70914"/>
                </a:lnTo>
                <a:lnTo>
                  <a:pt x="0" y="175924"/>
                </a:lnTo>
                <a:close/>
              </a:path>
            </a:pathLst>
          </a:custGeom>
          <a:solidFill>
            <a:schemeClr val="accent3"/>
          </a:solidFill>
          <a:ln>
            <a:noFill/>
          </a:ln>
        </p:spPr>
      </p:sp>
      <p:sp>
        <p:nvSpPr>
          <p:cNvPr id="17" name="Google Shape;17;p3"/>
          <p:cNvSpPr txBox="1"/>
          <p:nvPr>
            <p:ph type="title"/>
          </p:nvPr>
        </p:nvSpPr>
        <p:spPr>
          <a:xfrm>
            <a:off x="311700" y="539725"/>
            <a:ext cx="8520600" cy="12825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8" name="Google Shape;18;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9"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4"/>
          <p:cNvSpPr/>
          <p:nvPr/>
        </p:nvSpPr>
        <p:spPr>
          <a:xfrm>
            <a:off x="0" y="44125"/>
            <a:ext cx="4313625" cy="4399375"/>
          </a:xfrm>
          <a:custGeom>
            <a:rect b="b" l="l" r="r" t="t"/>
            <a:pathLst>
              <a:path extrusionOk="0" h="175975" w="172545">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4395600"/>
          </a:xfrm>
          <a:custGeom>
            <a:rect b="b" l="l" r="r" t="t"/>
            <a:pathLst>
              <a:path extrusionOk="0" h="175824" w="172676">
                <a:moveTo>
                  <a:pt x="0" y="6"/>
                </a:moveTo>
                <a:lnTo>
                  <a:pt x="172676" y="0"/>
                </a:lnTo>
                <a:lnTo>
                  <a:pt x="172562" y="126442"/>
                </a:lnTo>
                <a:lnTo>
                  <a:pt x="0" y="175824"/>
                </a:lnTo>
                <a:close/>
              </a:path>
            </a:pathLst>
          </a:custGeom>
          <a:solidFill>
            <a:schemeClr val="dk1"/>
          </a:solidFill>
          <a:ln>
            <a:noFill/>
          </a:ln>
        </p:spPr>
      </p:sp>
      <p:sp>
        <p:nvSpPr>
          <p:cNvPr id="23" name="Google Shape;23;p4"/>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24" name="Google Shape;24;p4"/>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25" name="Google Shape;25;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6"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5"/>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29" name="Google Shape;29;p5"/>
          <p:cNvSpPr txBox="1"/>
          <p:nvPr>
            <p:ph idx="1" type="body"/>
          </p:nvPr>
        </p:nvSpPr>
        <p:spPr>
          <a:xfrm>
            <a:off x="311700" y="1505700"/>
            <a:ext cx="3999900" cy="3076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0" name="Google Shape;30;p5"/>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1" name="Google Shape;31;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2"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6"/>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35" name="Google Shape;35;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6"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7"/>
          <p:cNvSpPr txBox="1"/>
          <p:nvPr>
            <p:ph type="title"/>
          </p:nvPr>
        </p:nvSpPr>
        <p:spPr>
          <a:xfrm>
            <a:off x="311725" y="500925"/>
            <a:ext cx="3127500" cy="18291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39" name="Google Shape;39;p7"/>
          <p:cNvSpPr txBox="1"/>
          <p:nvPr>
            <p:ph idx="1" type="body"/>
          </p:nvPr>
        </p:nvSpPr>
        <p:spPr>
          <a:xfrm>
            <a:off x="311700" y="2390650"/>
            <a:ext cx="3127500" cy="229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accent2"/>
              </a:buClr>
              <a:buSzPts val="1300"/>
              <a:buChar char="●"/>
              <a:defRPr>
                <a:solidFill>
                  <a:schemeClr val="accent2"/>
                </a:solidFill>
              </a:defRPr>
            </a:lvl1pPr>
            <a:lvl2pPr indent="-298450" lvl="1" marL="914400">
              <a:spcBef>
                <a:spcPts val="0"/>
              </a:spcBef>
              <a:spcAft>
                <a:spcPts val="0"/>
              </a:spcAft>
              <a:buClr>
                <a:schemeClr val="accent2"/>
              </a:buClr>
              <a:buSzPts val="1100"/>
              <a:buChar char="○"/>
              <a:defRPr>
                <a:solidFill>
                  <a:schemeClr val="accent2"/>
                </a:solidFill>
              </a:defRPr>
            </a:lvl2pPr>
            <a:lvl3pPr indent="-298450" lvl="2" marL="1371600">
              <a:spcBef>
                <a:spcPts val="0"/>
              </a:spcBef>
              <a:spcAft>
                <a:spcPts val="0"/>
              </a:spcAft>
              <a:buClr>
                <a:schemeClr val="accent2"/>
              </a:buClr>
              <a:buSzPts val="1100"/>
              <a:buChar char="■"/>
              <a:defRPr>
                <a:solidFill>
                  <a:schemeClr val="accent2"/>
                </a:solidFill>
              </a:defRPr>
            </a:lvl3pPr>
            <a:lvl4pPr indent="-298450" lvl="3" marL="1828800">
              <a:spcBef>
                <a:spcPts val="0"/>
              </a:spcBef>
              <a:spcAft>
                <a:spcPts val="0"/>
              </a:spcAft>
              <a:buClr>
                <a:schemeClr val="accent2"/>
              </a:buClr>
              <a:buSzPts val="1100"/>
              <a:buChar char="●"/>
              <a:defRPr>
                <a:solidFill>
                  <a:schemeClr val="accent2"/>
                </a:solidFill>
              </a:defRPr>
            </a:lvl4pPr>
            <a:lvl5pPr indent="-298450" lvl="4" marL="2286000">
              <a:spcBef>
                <a:spcPts val="0"/>
              </a:spcBef>
              <a:spcAft>
                <a:spcPts val="0"/>
              </a:spcAft>
              <a:buClr>
                <a:schemeClr val="accent2"/>
              </a:buClr>
              <a:buSzPts val="1100"/>
              <a:buChar char="○"/>
              <a:defRPr>
                <a:solidFill>
                  <a:schemeClr val="accent2"/>
                </a:solidFill>
              </a:defRPr>
            </a:lvl5pPr>
            <a:lvl6pPr indent="-298450" lvl="5" marL="2743200">
              <a:spcBef>
                <a:spcPts val="0"/>
              </a:spcBef>
              <a:spcAft>
                <a:spcPts val="0"/>
              </a:spcAft>
              <a:buClr>
                <a:schemeClr val="accent2"/>
              </a:buClr>
              <a:buSzPts val="1100"/>
              <a:buChar char="■"/>
              <a:defRPr>
                <a:solidFill>
                  <a:schemeClr val="accent2"/>
                </a:solidFill>
              </a:defRPr>
            </a:lvl6pPr>
            <a:lvl7pPr indent="-298450" lvl="6" marL="3200400">
              <a:spcBef>
                <a:spcPts val="0"/>
              </a:spcBef>
              <a:spcAft>
                <a:spcPts val="0"/>
              </a:spcAft>
              <a:buClr>
                <a:schemeClr val="accent2"/>
              </a:buClr>
              <a:buSzPts val="1100"/>
              <a:buChar char="●"/>
              <a:defRPr>
                <a:solidFill>
                  <a:schemeClr val="accent2"/>
                </a:solidFill>
              </a:defRPr>
            </a:lvl7pPr>
            <a:lvl8pPr indent="-298450" lvl="7" marL="3657600">
              <a:spcBef>
                <a:spcPts val="0"/>
              </a:spcBef>
              <a:spcAft>
                <a:spcPts val="0"/>
              </a:spcAft>
              <a:buClr>
                <a:schemeClr val="accent2"/>
              </a:buClr>
              <a:buSzPts val="1100"/>
              <a:buChar char="○"/>
              <a:defRPr>
                <a:solidFill>
                  <a:schemeClr val="accent2"/>
                </a:solidFill>
              </a:defRPr>
            </a:lvl8pPr>
            <a:lvl9pPr indent="-298450" lvl="8" marL="4114800">
              <a:spcBef>
                <a:spcPts val="0"/>
              </a:spcBef>
              <a:spcAft>
                <a:spcPts val="0"/>
              </a:spcAft>
              <a:buClr>
                <a:schemeClr val="accent2"/>
              </a:buClr>
              <a:buSzPts val="1100"/>
              <a:buChar char="■"/>
              <a:defRPr>
                <a:solidFill>
                  <a:schemeClr val="accent2"/>
                </a:solidFill>
              </a:defRPr>
            </a:lvl9pPr>
          </a:lstStyle>
          <a:p/>
        </p:txBody>
      </p:sp>
      <p:sp>
        <p:nvSpPr>
          <p:cNvPr id="40" name="Google Shape;40;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41" name="Shape 41"/>
        <p:cNvGrpSpPr/>
        <p:nvPr/>
      </p:nvGrpSpPr>
      <p:grpSpPr>
        <a:xfrm>
          <a:off x="0" y="0"/>
          <a:ext cx="0" cy="0"/>
          <a:chOff x="0" y="0"/>
          <a:chExt cx="0" cy="0"/>
        </a:xfrm>
      </p:grpSpPr>
      <p:sp>
        <p:nvSpPr>
          <p:cNvPr id="42" name="Google Shape;42;p8"/>
          <p:cNvSpPr txBox="1"/>
          <p:nvPr>
            <p:ph type="title"/>
          </p:nvPr>
        </p:nvSpPr>
        <p:spPr>
          <a:xfrm>
            <a:off x="311675" y="798600"/>
            <a:ext cx="6247800" cy="3546300"/>
          </a:xfrm>
          <a:prstGeom prst="rect">
            <a:avLst/>
          </a:prstGeom>
        </p:spPr>
        <p:txBody>
          <a:bodyPr anchorCtr="0" anchor="ctr"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43" name="Google Shape;43;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4"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9"/>
          <p:cNvSpPr txBox="1"/>
          <p:nvPr>
            <p:ph type="title"/>
          </p:nvPr>
        </p:nvSpPr>
        <p:spPr>
          <a:xfrm>
            <a:off x="311300" y="500925"/>
            <a:ext cx="3704400" cy="20496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47" name="Google Shape;47;p9"/>
          <p:cNvSpPr txBox="1"/>
          <p:nvPr>
            <p:ph idx="1" type="subTitle"/>
          </p:nvPr>
        </p:nvSpPr>
        <p:spPr>
          <a:xfrm>
            <a:off x="304800" y="2626725"/>
            <a:ext cx="3704400" cy="9267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p:txBody>
      </p:sp>
      <p:sp>
        <p:nvSpPr>
          <p:cNvPr id="48" name="Google Shape;48;p9"/>
          <p:cNvSpPr txBox="1"/>
          <p:nvPr>
            <p:ph idx="2" type="body"/>
          </p:nvPr>
        </p:nvSpPr>
        <p:spPr>
          <a:xfrm>
            <a:off x="4879025" y="500925"/>
            <a:ext cx="3954000" cy="4111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9" name="Google Shape;49;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0"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10"/>
          <p:cNvSpPr txBox="1"/>
          <p:nvPr>
            <p:ph idx="1" type="body"/>
          </p:nvPr>
        </p:nvSpPr>
        <p:spPr>
          <a:xfrm>
            <a:off x="311700" y="4521400"/>
            <a:ext cx="7979400" cy="4605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p:txBody>
      </p:sp>
      <p:sp>
        <p:nvSpPr>
          <p:cNvPr id="53" name="Google Shape;5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54" name="Shape 54"/>
        <p:cNvGrpSpPr/>
        <p:nvPr/>
      </p:nvGrpSpPr>
      <p:grpSpPr>
        <a:xfrm>
          <a:off x="0" y="0"/>
          <a:ext cx="0" cy="0"/>
          <a:chOff x="0" y="0"/>
          <a:chExt cx="0" cy="0"/>
        </a:xfrm>
      </p:grpSpPr>
      <p:sp>
        <p:nvSpPr>
          <p:cNvPr id="55" name="Google Shape;55;p11"/>
          <p:cNvSpPr txBox="1"/>
          <p:nvPr>
            <p:ph hasCustomPrompt="1" type="title"/>
          </p:nvPr>
        </p:nvSpPr>
        <p:spPr>
          <a:xfrm>
            <a:off x="311750" y="831175"/>
            <a:ext cx="5334900" cy="1244700"/>
          </a:xfrm>
          <a:prstGeom prst="rect">
            <a:avLst/>
          </a:prstGeom>
        </p:spPr>
        <p:txBody>
          <a:bodyPr anchorCtr="0" anchor="b" bIns="91425" lIns="91425" spcFirstLastPara="1" rIns="91425" wrap="square" tIns="91425">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p:nvPr>
            <p:ph idx="1" type="body"/>
          </p:nvPr>
        </p:nvSpPr>
        <p:spPr>
          <a:xfrm>
            <a:off x="311700" y="2121425"/>
            <a:ext cx="5334900" cy="942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accent2"/>
              </a:buClr>
              <a:buSzPts val="1300"/>
              <a:buChar char="●"/>
              <a:defRPr>
                <a:solidFill>
                  <a:schemeClr val="accent2"/>
                </a:solidFill>
              </a:defRPr>
            </a:lvl1pPr>
            <a:lvl2pPr indent="-298450" lvl="1" marL="914400">
              <a:spcBef>
                <a:spcPts val="0"/>
              </a:spcBef>
              <a:spcAft>
                <a:spcPts val="0"/>
              </a:spcAft>
              <a:buClr>
                <a:schemeClr val="accent2"/>
              </a:buClr>
              <a:buSzPts val="1100"/>
              <a:buChar char="○"/>
              <a:defRPr>
                <a:solidFill>
                  <a:schemeClr val="accent2"/>
                </a:solidFill>
              </a:defRPr>
            </a:lvl2pPr>
            <a:lvl3pPr indent="-298450" lvl="2" marL="1371600">
              <a:spcBef>
                <a:spcPts val="0"/>
              </a:spcBef>
              <a:spcAft>
                <a:spcPts val="0"/>
              </a:spcAft>
              <a:buClr>
                <a:schemeClr val="accent2"/>
              </a:buClr>
              <a:buSzPts val="1100"/>
              <a:buChar char="■"/>
              <a:defRPr>
                <a:solidFill>
                  <a:schemeClr val="accent2"/>
                </a:solidFill>
              </a:defRPr>
            </a:lvl3pPr>
            <a:lvl4pPr indent="-298450" lvl="3" marL="1828800">
              <a:spcBef>
                <a:spcPts val="0"/>
              </a:spcBef>
              <a:spcAft>
                <a:spcPts val="0"/>
              </a:spcAft>
              <a:buClr>
                <a:schemeClr val="accent2"/>
              </a:buClr>
              <a:buSzPts val="1100"/>
              <a:buChar char="●"/>
              <a:defRPr>
                <a:solidFill>
                  <a:schemeClr val="accent2"/>
                </a:solidFill>
              </a:defRPr>
            </a:lvl4pPr>
            <a:lvl5pPr indent="-298450" lvl="4" marL="2286000">
              <a:spcBef>
                <a:spcPts val="0"/>
              </a:spcBef>
              <a:spcAft>
                <a:spcPts val="0"/>
              </a:spcAft>
              <a:buClr>
                <a:schemeClr val="accent2"/>
              </a:buClr>
              <a:buSzPts val="1100"/>
              <a:buChar char="○"/>
              <a:defRPr>
                <a:solidFill>
                  <a:schemeClr val="accent2"/>
                </a:solidFill>
              </a:defRPr>
            </a:lvl5pPr>
            <a:lvl6pPr indent="-298450" lvl="5" marL="2743200">
              <a:spcBef>
                <a:spcPts val="0"/>
              </a:spcBef>
              <a:spcAft>
                <a:spcPts val="0"/>
              </a:spcAft>
              <a:buClr>
                <a:schemeClr val="accent2"/>
              </a:buClr>
              <a:buSzPts val="1100"/>
              <a:buChar char="■"/>
              <a:defRPr>
                <a:solidFill>
                  <a:schemeClr val="accent2"/>
                </a:solidFill>
              </a:defRPr>
            </a:lvl6pPr>
            <a:lvl7pPr indent="-298450" lvl="6" marL="3200400">
              <a:spcBef>
                <a:spcPts val="0"/>
              </a:spcBef>
              <a:spcAft>
                <a:spcPts val="0"/>
              </a:spcAft>
              <a:buClr>
                <a:schemeClr val="accent2"/>
              </a:buClr>
              <a:buSzPts val="1100"/>
              <a:buChar char="●"/>
              <a:defRPr>
                <a:solidFill>
                  <a:schemeClr val="accent2"/>
                </a:solidFill>
              </a:defRPr>
            </a:lvl7pPr>
            <a:lvl8pPr indent="-298450" lvl="7" marL="3657600">
              <a:spcBef>
                <a:spcPts val="0"/>
              </a:spcBef>
              <a:spcAft>
                <a:spcPts val="0"/>
              </a:spcAft>
              <a:buClr>
                <a:schemeClr val="accent2"/>
              </a:buClr>
              <a:buSzPts val="1100"/>
              <a:buChar char="○"/>
              <a:defRPr>
                <a:solidFill>
                  <a:schemeClr val="accent2"/>
                </a:solidFill>
              </a:defRPr>
            </a:lvl8pPr>
            <a:lvl9pPr indent="-298450" lvl="8" marL="4114800">
              <a:spcBef>
                <a:spcPts val="0"/>
              </a:spcBef>
              <a:spcAft>
                <a:spcPts val="0"/>
              </a:spcAft>
              <a:buClr>
                <a:schemeClr val="accent2"/>
              </a:buClr>
              <a:buSzPts val="1100"/>
              <a:buChar char="■"/>
              <a:defRPr>
                <a:solidFill>
                  <a:schemeClr val="accent2"/>
                </a:solidFill>
              </a:defRPr>
            </a:lvl9pPr>
          </a:lstStyle>
          <a:p/>
        </p:txBody>
      </p:sp>
      <p:sp>
        <p:nvSpPr>
          <p:cNvPr id="57" name="Google Shape;5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8" name="Shape 58"/>
        <p:cNvGrpSpPr/>
        <p:nvPr/>
      </p:nvGrpSpPr>
      <p:grpSpPr>
        <a:xfrm>
          <a:off x="0" y="0"/>
          <a:ext cx="0" cy="0"/>
          <a:chOff x="0" y="0"/>
          <a:chExt cx="0" cy="0"/>
        </a:xfrm>
      </p:grpSpPr>
      <p:sp>
        <p:nvSpPr>
          <p:cNvPr id="59" name="Google Shape;5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paradigm">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indent="-298450" lvl="1" marL="9144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indent="-298450" lvl="2" marL="13716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indent="-298450" lvl="3" marL="18288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indent="-298450" lvl="4" marL="22860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indent="-298450" lvl="5" marL="27432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indent="-298450" lvl="6" marL="32004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indent="-298450" lvl="7" marL="36576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indent="-298450" lvl="8" marL="41148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2.png"/><Relationship Id="rId4" Type="http://schemas.openxmlformats.org/officeDocument/2006/relationships/image" Target="../media/image2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7.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5.png"/><Relationship Id="rId4" Type="http://schemas.openxmlformats.org/officeDocument/2006/relationships/image" Target="../media/image2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3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30.jpg"/><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hyperlink" Target="mailto:enquiries@woodlandtrust.org.uk" TargetMode="External"/><Relationship Id="rId4" Type="http://schemas.openxmlformats.org/officeDocument/2006/relationships/image" Target="../media/image16.png"/><Relationship Id="rId5" Type="http://schemas.openxmlformats.org/officeDocument/2006/relationships/image" Target="../media/image8.png"/><Relationship Id="rId6" Type="http://schemas.openxmlformats.org/officeDocument/2006/relationships/image" Target="../media/image10.png"/><Relationship Id="rId7"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3.jpg"/><Relationship Id="rId4" Type="http://schemas.openxmlformats.org/officeDocument/2006/relationships/image" Target="../media/image13.jpg"/><Relationship Id="rId5" Type="http://schemas.openxmlformats.org/officeDocument/2006/relationships/image" Target="../media/image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hyperlink" Target="http://drive.google.com/file/d/1KeasMzVhqK6fg-jgdcx6wRBb15_n_6qq/view" TargetMode="External"/><Relationship Id="rId4" Type="http://schemas.openxmlformats.org/officeDocument/2006/relationships/image" Target="../media/image6.jpg"/><Relationship Id="rId5" Type="http://schemas.openxmlformats.org/officeDocument/2006/relationships/hyperlink" Target="http://drive.google.com/file/d/1Ke2wVaAuQoeh7wvfDSVID3TlEZhHZJSt/view" TargetMode="External"/><Relationship Id="rId6" Type="http://schemas.openxmlformats.org/officeDocument/2006/relationships/image" Target="../media/image1.jpg"/><Relationship Id="rId7" Type="http://schemas.openxmlformats.org/officeDocument/2006/relationships/hyperlink" Target="http://drive.google.com/file/d/1JOvjN0MRPO_cCK9wZ1zrj7j4uqAX62Um/view" TargetMode="External"/><Relationship Id="rId8" Type="http://schemas.openxmlformats.org/officeDocument/2006/relationships/image" Target="../media/image4.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2.jpg"/><Relationship Id="rId4" Type="http://schemas.openxmlformats.org/officeDocument/2006/relationships/image" Target="../media/image17.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27.jpg"/><Relationship Id="rId4" Type="http://schemas.openxmlformats.org/officeDocument/2006/relationships/image" Target="../media/image14.jpg"/><Relationship Id="rId10" Type="http://schemas.openxmlformats.org/officeDocument/2006/relationships/image" Target="../media/image21.jpg"/><Relationship Id="rId9" Type="http://schemas.openxmlformats.org/officeDocument/2006/relationships/image" Target="../media/image24.jpg"/><Relationship Id="rId5" Type="http://schemas.openxmlformats.org/officeDocument/2006/relationships/image" Target="../media/image22.jpg"/><Relationship Id="rId6" Type="http://schemas.openxmlformats.org/officeDocument/2006/relationships/image" Target="../media/image19.jpg"/><Relationship Id="rId7" Type="http://schemas.openxmlformats.org/officeDocument/2006/relationships/image" Target="../media/image15.jpg"/><Relationship Id="rId8" Type="http://schemas.openxmlformats.org/officeDocument/2006/relationships/image" Target="../media/image18.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11.jpg"/><Relationship Id="rId4" Type="http://schemas.openxmlformats.org/officeDocument/2006/relationships/image" Target="../media/image25.jpg"/><Relationship Id="rId5" Type="http://schemas.openxmlformats.org/officeDocument/2006/relationships/image" Target="../media/image31.jpg"/><Relationship Id="rId6" Type="http://schemas.openxmlformats.org/officeDocument/2006/relationships/image" Target="../media/image30.jpg"/><Relationship Id="rId7" Type="http://schemas.openxmlformats.org/officeDocument/2006/relationships/image" Target="../media/image28.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2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21.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2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 name="Shape 63"/>
        <p:cNvGrpSpPr/>
        <p:nvPr/>
      </p:nvGrpSpPr>
      <p:grpSpPr>
        <a:xfrm>
          <a:off x="0" y="0"/>
          <a:ext cx="0" cy="0"/>
          <a:chOff x="0" y="0"/>
          <a:chExt cx="0" cy="0"/>
        </a:xfrm>
      </p:grpSpPr>
      <p:sp>
        <p:nvSpPr>
          <p:cNvPr id="64" name="Google Shape;64;p13"/>
          <p:cNvSpPr txBox="1"/>
          <p:nvPr>
            <p:ph type="ctrTitle"/>
          </p:nvPr>
        </p:nvSpPr>
        <p:spPr>
          <a:xfrm>
            <a:off x="395375" y="848838"/>
            <a:ext cx="4255500" cy="1872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John Muir Award Media Project</a:t>
            </a:r>
            <a:endParaRPr/>
          </a:p>
        </p:txBody>
      </p:sp>
      <p:sp>
        <p:nvSpPr>
          <p:cNvPr id="65" name="Google Shape;65;p13"/>
          <p:cNvSpPr txBox="1"/>
          <p:nvPr>
            <p:ph idx="1" type="subTitle"/>
          </p:nvPr>
        </p:nvSpPr>
        <p:spPr>
          <a:xfrm>
            <a:off x="395375" y="2978925"/>
            <a:ext cx="4255500" cy="8679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a:t>Iain Latto</a:t>
            </a:r>
            <a:endParaRPr/>
          </a:p>
          <a:p>
            <a:pPr indent="0" lvl="0" marL="0" rtl="0" algn="l">
              <a:spcBef>
                <a:spcPts val="0"/>
              </a:spcBef>
              <a:spcAft>
                <a:spcPts val="0"/>
              </a:spcAft>
              <a:buNone/>
            </a:pPr>
            <a:r>
              <a:rPr lang="en-GB"/>
              <a:t>Student ID - 2103185</a:t>
            </a:r>
            <a:endParaRPr/>
          </a:p>
          <a:p>
            <a:pPr indent="0" lvl="0" marL="0" rtl="0" algn="l">
              <a:spcBef>
                <a:spcPts val="0"/>
              </a:spcBef>
              <a:spcAft>
                <a:spcPts val="0"/>
              </a:spcAft>
              <a:buNone/>
            </a:pPr>
            <a:r>
              <a:rPr lang="en-GB"/>
              <a:t>17th December 2021</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 name="Shape 69"/>
        <p:cNvGrpSpPr/>
        <p:nvPr/>
      </p:nvGrpSpPr>
      <p:grpSpPr>
        <a:xfrm>
          <a:off x="0" y="0"/>
          <a:ext cx="0" cy="0"/>
          <a:chOff x="0" y="0"/>
          <a:chExt cx="0" cy="0"/>
        </a:xfrm>
      </p:grpSpPr>
      <p:sp>
        <p:nvSpPr>
          <p:cNvPr id="70" name="Google Shape;70;p14"/>
          <p:cNvSpPr txBox="1"/>
          <p:nvPr>
            <p:ph type="title"/>
          </p:nvPr>
        </p:nvSpPr>
        <p:spPr>
          <a:xfrm>
            <a:off x="311725" y="500925"/>
            <a:ext cx="3706500" cy="25089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GB"/>
              <a:t>Contents Page</a:t>
            </a:r>
            <a:endParaRPr/>
          </a:p>
        </p:txBody>
      </p:sp>
      <p:sp>
        <p:nvSpPr>
          <p:cNvPr id="71" name="Google Shape;71;p14"/>
          <p:cNvSpPr txBox="1"/>
          <p:nvPr>
            <p:ph idx="1" type="body"/>
          </p:nvPr>
        </p:nvSpPr>
        <p:spPr>
          <a:xfrm>
            <a:off x="4844375" y="98625"/>
            <a:ext cx="3524400" cy="4851900"/>
          </a:xfrm>
          <a:prstGeom prst="rect">
            <a:avLst/>
          </a:prstGeom>
        </p:spPr>
        <p:txBody>
          <a:bodyPr anchorCtr="0" anchor="t" bIns="91425" lIns="91425" spcFirstLastPara="1" rIns="91425" wrap="square" tIns="91425">
            <a:normAutofit/>
          </a:bodyPr>
          <a:lstStyle/>
          <a:p>
            <a:pPr indent="-330200" lvl="0" marL="457200" rtl="0" algn="l">
              <a:spcBef>
                <a:spcPts val="0"/>
              </a:spcBef>
              <a:spcAft>
                <a:spcPts val="0"/>
              </a:spcAft>
              <a:buSzPts val="1600"/>
              <a:buChar char="➢"/>
            </a:pPr>
            <a:r>
              <a:rPr lang="en-GB" sz="1600"/>
              <a:t>Discover a wild place</a:t>
            </a:r>
            <a:endParaRPr sz="1600"/>
          </a:p>
          <a:p>
            <a:pPr indent="0" lvl="0" marL="0" rtl="0" algn="l">
              <a:spcBef>
                <a:spcPts val="1200"/>
              </a:spcBef>
              <a:spcAft>
                <a:spcPts val="0"/>
              </a:spcAft>
              <a:buNone/>
            </a:pPr>
            <a:r>
              <a:t/>
            </a:r>
            <a:endParaRPr sz="1600"/>
          </a:p>
          <a:p>
            <a:pPr indent="-330200" lvl="0" marL="457200" rtl="0" algn="l">
              <a:spcBef>
                <a:spcPts val="1200"/>
              </a:spcBef>
              <a:spcAft>
                <a:spcPts val="0"/>
              </a:spcAft>
              <a:buSzPts val="1600"/>
              <a:buChar char="➢"/>
            </a:pPr>
            <a:r>
              <a:rPr lang="en-GB" sz="1600"/>
              <a:t>Explore its wilderness</a:t>
            </a:r>
            <a:endParaRPr sz="1600"/>
          </a:p>
          <a:p>
            <a:pPr indent="0" lvl="0" marL="0" rtl="0" algn="l">
              <a:spcBef>
                <a:spcPts val="1200"/>
              </a:spcBef>
              <a:spcAft>
                <a:spcPts val="0"/>
              </a:spcAft>
              <a:buNone/>
            </a:pPr>
            <a:r>
              <a:t/>
            </a:r>
            <a:endParaRPr sz="1600"/>
          </a:p>
          <a:p>
            <a:pPr indent="-330200" lvl="0" marL="457200" rtl="0" algn="l">
              <a:spcBef>
                <a:spcPts val="1200"/>
              </a:spcBef>
              <a:spcAft>
                <a:spcPts val="0"/>
              </a:spcAft>
              <a:buSzPts val="1600"/>
              <a:buChar char="➢"/>
            </a:pPr>
            <a:r>
              <a:rPr lang="en-GB" sz="1600"/>
              <a:t>Conserve/ take </a:t>
            </a:r>
            <a:r>
              <a:rPr lang="en-GB" sz="1600"/>
              <a:t>responsibility</a:t>
            </a:r>
            <a:r>
              <a:rPr lang="en-GB" sz="1600"/>
              <a:t> </a:t>
            </a:r>
            <a:endParaRPr sz="1600"/>
          </a:p>
          <a:p>
            <a:pPr indent="0" lvl="0" marL="0" rtl="0" algn="l">
              <a:spcBef>
                <a:spcPts val="1200"/>
              </a:spcBef>
              <a:spcAft>
                <a:spcPts val="0"/>
              </a:spcAft>
              <a:buNone/>
            </a:pPr>
            <a:r>
              <a:t/>
            </a:r>
            <a:endParaRPr sz="1600"/>
          </a:p>
          <a:p>
            <a:pPr indent="-330200" lvl="0" marL="457200" rtl="0" algn="l">
              <a:spcBef>
                <a:spcPts val="1200"/>
              </a:spcBef>
              <a:spcAft>
                <a:spcPts val="0"/>
              </a:spcAft>
              <a:buSzPts val="1600"/>
              <a:buChar char="➢"/>
            </a:pPr>
            <a:r>
              <a:rPr lang="en-GB" sz="1600"/>
              <a:t>Share your experiences</a:t>
            </a:r>
            <a:endParaRPr sz="1600"/>
          </a:p>
          <a:p>
            <a:pPr indent="0" lvl="0" marL="0" rtl="0" algn="l">
              <a:spcBef>
                <a:spcPts val="1200"/>
              </a:spcBef>
              <a:spcAft>
                <a:spcPts val="0"/>
              </a:spcAft>
              <a:buNone/>
            </a:pPr>
            <a:r>
              <a:t/>
            </a:r>
            <a:endParaRPr sz="1600"/>
          </a:p>
          <a:p>
            <a:pPr indent="-330200" lvl="0" marL="457200" rtl="0" algn="l">
              <a:spcBef>
                <a:spcPts val="1200"/>
              </a:spcBef>
              <a:spcAft>
                <a:spcPts val="0"/>
              </a:spcAft>
              <a:buSzPts val="1600"/>
              <a:buChar char="➢"/>
            </a:pPr>
            <a:r>
              <a:rPr lang="en-GB" sz="1600"/>
              <a:t>Woodland trust Risk assessment</a:t>
            </a:r>
            <a:endParaRPr sz="1600"/>
          </a:p>
          <a:p>
            <a:pPr indent="0" lvl="0" marL="0" rtl="0" algn="l">
              <a:spcBef>
                <a:spcPts val="1200"/>
              </a:spcBef>
              <a:spcAft>
                <a:spcPts val="1200"/>
              </a:spcAft>
              <a:buNone/>
            </a:pPr>
            <a:r>
              <a:t/>
            </a:r>
            <a:endParaRPr sz="16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 name="Shape 75"/>
        <p:cNvGrpSpPr/>
        <p:nvPr/>
      </p:nvGrpSpPr>
      <p:grpSpPr>
        <a:xfrm>
          <a:off x="0" y="0"/>
          <a:ext cx="0" cy="0"/>
          <a:chOff x="0" y="0"/>
          <a:chExt cx="0" cy="0"/>
        </a:xfrm>
      </p:grpSpPr>
      <p:pic>
        <p:nvPicPr>
          <p:cNvPr id="76" name="Google Shape;76;p15"/>
          <p:cNvPicPr preferRelativeResize="0"/>
          <p:nvPr/>
        </p:nvPicPr>
        <p:blipFill rotWithShape="1">
          <a:blip r:embed="rId3">
            <a:alphaModFix/>
          </a:blip>
          <a:srcRect b="5047" l="3117" r="55377" t="11937"/>
          <a:stretch/>
        </p:blipFill>
        <p:spPr>
          <a:xfrm>
            <a:off x="0" y="0"/>
            <a:ext cx="9144003" cy="5143500"/>
          </a:xfrm>
          <a:prstGeom prst="rect">
            <a:avLst/>
          </a:prstGeom>
          <a:noFill/>
          <a:ln>
            <a:noFill/>
          </a:ln>
        </p:spPr>
      </p:pic>
      <p:pic>
        <p:nvPicPr>
          <p:cNvPr id="77" name="Google Shape;77;p15"/>
          <p:cNvPicPr preferRelativeResize="0"/>
          <p:nvPr/>
        </p:nvPicPr>
        <p:blipFill>
          <a:blip r:embed="rId4">
            <a:alphaModFix amt="80000"/>
          </a:blip>
          <a:stretch>
            <a:fillRect/>
          </a:stretch>
        </p:blipFill>
        <p:spPr>
          <a:xfrm>
            <a:off x="0" y="42800"/>
            <a:ext cx="3689150" cy="18043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 name="Shape 81"/>
        <p:cNvGrpSpPr/>
        <p:nvPr/>
      </p:nvGrpSpPr>
      <p:grpSpPr>
        <a:xfrm>
          <a:off x="0" y="0"/>
          <a:ext cx="0" cy="0"/>
          <a:chOff x="0" y="0"/>
          <a:chExt cx="0" cy="0"/>
        </a:xfrm>
      </p:grpSpPr>
      <p:sp>
        <p:nvSpPr>
          <p:cNvPr id="82" name="Google Shape;82;p16"/>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Discover a wild place</a:t>
            </a:r>
            <a:endParaRPr/>
          </a:p>
        </p:txBody>
      </p:sp>
      <p:sp>
        <p:nvSpPr>
          <p:cNvPr id="83" name="Google Shape;83;p16"/>
          <p:cNvSpPr txBox="1"/>
          <p:nvPr>
            <p:ph idx="1" type="body"/>
          </p:nvPr>
        </p:nvSpPr>
        <p:spPr>
          <a:xfrm>
            <a:off x="311725" y="1506150"/>
            <a:ext cx="3481500" cy="1065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solidFill>
                  <a:schemeClr val="lt1"/>
                </a:solidFill>
              </a:rPr>
              <a:t>Coed Ystrad</a:t>
            </a:r>
            <a:endParaRPr>
              <a:solidFill>
                <a:schemeClr val="lt1"/>
              </a:solidFill>
            </a:endParaRPr>
          </a:p>
          <a:p>
            <a:pPr indent="0" lvl="0" marL="0" rtl="0" algn="l">
              <a:spcBef>
                <a:spcPts val="1200"/>
              </a:spcBef>
              <a:spcAft>
                <a:spcPts val="1200"/>
              </a:spcAft>
              <a:buNone/>
            </a:pPr>
            <a:r>
              <a:rPr lang="en-GB">
                <a:solidFill>
                  <a:schemeClr val="lt1"/>
                </a:solidFill>
              </a:rPr>
              <a:t>Johnstown Carmarthen</a:t>
            </a:r>
            <a:endParaRPr>
              <a:solidFill>
                <a:schemeClr val="lt1"/>
              </a:solidFill>
            </a:endParaRPr>
          </a:p>
        </p:txBody>
      </p:sp>
      <p:pic>
        <p:nvPicPr>
          <p:cNvPr id="84" name="Google Shape;84;p16"/>
          <p:cNvPicPr preferRelativeResize="0"/>
          <p:nvPr/>
        </p:nvPicPr>
        <p:blipFill>
          <a:blip r:embed="rId3">
            <a:alphaModFix/>
          </a:blip>
          <a:stretch>
            <a:fillRect/>
          </a:stretch>
        </p:blipFill>
        <p:spPr>
          <a:xfrm>
            <a:off x="500063" y="2721763"/>
            <a:ext cx="2143125" cy="2143125"/>
          </a:xfrm>
          <a:prstGeom prst="rect">
            <a:avLst/>
          </a:prstGeom>
          <a:noFill/>
          <a:ln>
            <a:noFill/>
          </a:ln>
        </p:spPr>
      </p:pic>
      <p:pic>
        <p:nvPicPr>
          <p:cNvPr id="85" name="Google Shape;85;p16"/>
          <p:cNvPicPr preferRelativeResize="0"/>
          <p:nvPr/>
        </p:nvPicPr>
        <p:blipFill>
          <a:blip r:embed="rId4">
            <a:alphaModFix/>
          </a:blip>
          <a:stretch>
            <a:fillRect/>
          </a:stretch>
        </p:blipFill>
        <p:spPr>
          <a:xfrm>
            <a:off x="3347650" y="879350"/>
            <a:ext cx="5666850" cy="31734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7"/>
          <p:cNvSpPr/>
          <p:nvPr/>
        </p:nvSpPr>
        <p:spPr>
          <a:xfrm>
            <a:off x="4373575" y="3178525"/>
            <a:ext cx="4673100" cy="1662300"/>
          </a:xfrm>
          <a:prstGeom prst="rect">
            <a:avLst/>
          </a:prstGeom>
          <a:solidFill>
            <a:srgbClr val="6AA84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17"/>
          <p:cNvSpPr/>
          <p:nvPr/>
        </p:nvSpPr>
        <p:spPr>
          <a:xfrm>
            <a:off x="716450" y="3464650"/>
            <a:ext cx="2181600" cy="1304700"/>
          </a:xfrm>
          <a:prstGeom prst="rect">
            <a:avLst/>
          </a:prstGeom>
          <a:solidFill>
            <a:srgbClr val="20124D"/>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17"/>
          <p:cNvSpPr txBox="1"/>
          <p:nvPr>
            <p:ph idx="1" type="body"/>
          </p:nvPr>
        </p:nvSpPr>
        <p:spPr>
          <a:xfrm>
            <a:off x="656825" y="3393000"/>
            <a:ext cx="2358600" cy="15045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solidFill>
                  <a:schemeClr val="lt1"/>
                </a:solidFill>
              </a:rPr>
              <a:t>Size; 29.63acres (11.99 ha)</a:t>
            </a:r>
            <a:endParaRPr>
              <a:solidFill>
                <a:schemeClr val="lt1"/>
              </a:solidFill>
            </a:endParaRPr>
          </a:p>
          <a:p>
            <a:pPr indent="0" lvl="0" marL="0" rtl="0" algn="l">
              <a:spcBef>
                <a:spcPts val="1200"/>
              </a:spcBef>
              <a:spcAft>
                <a:spcPts val="0"/>
              </a:spcAft>
              <a:buNone/>
            </a:pPr>
            <a:r>
              <a:rPr lang="en-GB">
                <a:solidFill>
                  <a:schemeClr val="lt1"/>
                </a:solidFill>
              </a:rPr>
              <a:t>Grid reference; SN394188</a:t>
            </a:r>
            <a:endParaRPr>
              <a:solidFill>
                <a:schemeClr val="lt1"/>
              </a:solidFill>
            </a:endParaRPr>
          </a:p>
          <a:p>
            <a:pPr indent="0" lvl="0" marL="0" rtl="0" algn="l">
              <a:spcBef>
                <a:spcPts val="1200"/>
              </a:spcBef>
              <a:spcAft>
                <a:spcPts val="1200"/>
              </a:spcAft>
              <a:buNone/>
            </a:pPr>
            <a:r>
              <a:rPr lang="en-GB">
                <a:solidFill>
                  <a:schemeClr val="lt1"/>
                </a:solidFill>
              </a:rPr>
              <a:t>Map reference; Explorer 177                  OS </a:t>
            </a:r>
            <a:r>
              <a:rPr lang="en-GB">
                <a:solidFill>
                  <a:schemeClr val="lt1"/>
                </a:solidFill>
              </a:rPr>
              <a:t>Landranger</a:t>
            </a:r>
            <a:r>
              <a:rPr lang="en-GB">
                <a:solidFill>
                  <a:schemeClr val="lt1"/>
                </a:solidFill>
              </a:rPr>
              <a:t> 159</a:t>
            </a:r>
            <a:endParaRPr>
              <a:solidFill>
                <a:schemeClr val="lt1"/>
              </a:solidFill>
            </a:endParaRPr>
          </a:p>
        </p:txBody>
      </p:sp>
      <p:pic>
        <p:nvPicPr>
          <p:cNvPr id="93" name="Google Shape;93;p17"/>
          <p:cNvPicPr preferRelativeResize="0"/>
          <p:nvPr/>
        </p:nvPicPr>
        <p:blipFill>
          <a:blip r:embed="rId3">
            <a:alphaModFix/>
          </a:blip>
          <a:stretch>
            <a:fillRect/>
          </a:stretch>
        </p:blipFill>
        <p:spPr>
          <a:xfrm>
            <a:off x="6131669" y="55950"/>
            <a:ext cx="2968381" cy="1662300"/>
          </a:xfrm>
          <a:prstGeom prst="rect">
            <a:avLst/>
          </a:prstGeom>
          <a:noFill/>
          <a:ln>
            <a:noFill/>
          </a:ln>
        </p:spPr>
      </p:pic>
      <p:grpSp>
        <p:nvGrpSpPr>
          <p:cNvPr id="94" name="Google Shape;94;p17"/>
          <p:cNvGrpSpPr/>
          <p:nvPr/>
        </p:nvGrpSpPr>
        <p:grpSpPr>
          <a:xfrm>
            <a:off x="699632" y="120093"/>
            <a:ext cx="2358600" cy="2972700"/>
            <a:chOff x="3169782" y="53468"/>
            <a:chExt cx="2358600" cy="2972700"/>
          </a:xfrm>
        </p:grpSpPr>
        <p:sp>
          <p:nvSpPr>
            <p:cNvPr id="95" name="Google Shape;95;p17"/>
            <p:cNvSpPr/>
            <p:nvPr/>
          </p:nvSpPr>
          <p:spPr>
            <a:xfrm>
              <a:off x="3169782" y="53468"/>
              <a:ext cx="2358600" cy="2972700"/>
            </a:xfrm>
            <a:prstGeom prst="rect">
              <a:avLst/>
            </a:prstGeom>
            <a:solidFill>
              <a:srgbClr val="000000"/>
            </a:solid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96" name="Google Shape;96;p17"/>
            <p:cNvPicPr preferRelativeResize="0"/>
            <p:nvPr/>
          </p:nvPicPr>
          <p:blipFill rotWithShape="1">
            <a:blip r:embed="rId4">
              <a:alphaModFix/>
            </a:blip>
            <a:srcRect b="27112" l="0" r="0" t="12971"/>
            <a:stretch/>
          </p:blipFill>
          <p:spPr>
            <a:xfrm>
              <a:off x="3227813" y="104075"/>
              <a:ext cx="2237949" cy="2869402"/>
            </a:xfrm>
            <a:prstGeom prst="rect">
              <a:avLst/>
            </a:prstGeom>
            <a:noFill/>
            <a:ln>
              <a:noFill/>
            </a:ln>
          </p:spPr>
        </p:pic>
      </p:grpSp>
      <p:sp>
        <p:nvSpPr>
          <p:cNvPr id="97" name="Google Shape;97;p17"/>
          <p:cNvSpPr txBox="1"/>
          <p:nvPr/>
        </p:nvSpPr>
        <p:spPr>
          <a:xfrm>
            <a:off x="7934550" y="1718250"/>
            <a:ext cx="11655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800">
                <a:latin typeface="Roboto"/>
                <a:ea typeface="Roboto"/>
                <a:cs typeface="Roboto"/>
                <a:sym typeface="Roboto"/>
              </a:rPr>
              <a:t>Photo of coed ystrad</a:t>
            </a:r>
            <a:endParaRPr sz="800">
              <a:latin typeface="Roboto"/>
              <a:ea typeface="Roboto"/>
              <a:cs typeface="Roboto"/>
              <a:sym typeface="Roboto"/>
            </a:endParaRPr>
          </a:p>
        </p:txBody>
      </p:sp>
      <p:sp>
        <p:nvSpPr>
          <p:cNvPr id="98" name="Google Shape;98;p17"/>
          <p:cNvSpPr txBox="1"/>
          <p:nvPr/>
        </p:nvSpPr>
        <p:spPr>
          <a:xfrm>
            <a:off x="4373575" y="3178525"/>
            <a:ext cx="4802400" cy="1662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latin typeface="Roboto"/>
                <a:ea typeface="Roboto"/>
                <a:cs typeface="Roboto"/>
                <a:sym typeface="Roboto"/>
              </a:rPr>
              <a:t>Coed Ystrad is used by both local residents and by visitors to the area, which makes it a </a:t>
            </a:r>
            <a:r>
              <a:rPr lang="en-GB" sz="1200">
                <a:latin typeface="Roboto"/>
                <a:ea typeface="Roboto"/>
                <a:cs typeface="Roboto"/>
                <a:sym typeface="Roboto"/>
              </a:rPr>
              <a:t>popular</a:t>
            </a:r>
            <a:r>
              <a:rPr lang="en-GB" sz="1200">
                <a:latin typeface="Roboto"/>
                <a:ea typeface="Roboto"/>
                <a:cs typeface="Roboto"/>
                <a:sym typeface="Roboto"/>
              </a:rPr>
              <a:t> site. Informal public </a:t>
            </a:r>
            <a:r>
              <a:rPr lang="en-GB" sz="1200">
                <a:latin typeface="Roboto"/>
                <a:ea typeface="Roboto"/>
                <a:cs typeface="Roboto"/>
                <a:sym typeface="Roboto"/>
              </a:rPr>
              <a:t>access</a:t>
            </a:r>
            <a:r>
              <a:rPr lang="en-GB" sz="1200">
                <a:latin typeface="Roboto"/>
                <a:ea typeface="Roboto"/>
                <a:cs typeface="Roboto"/>
                <a:sym typeface="Roboto"/>
              </a:rPr>
              <a:t> often means that the paths and land become overused, which can create issues for the woods itself but also for the animals and their habitats. We wanted to focus </a:t>
            </a:r>
            <a:r>
              <a:rPr lang="en-GB" sz="1200">
                <a:latin typeface="Roboto"/>
                <a:ea typeface="Roboto"/>
                <a:cs typeface="Roboto"/>
                <a:sym typeface="Roboto"/>
              </a:rPr>
              <a:t>our</a:t>
            </a:r>
            <a:r>
              <a:rPr lang="en-GB" sz="1200">
                <a:latin typeface="Roboto"/>
                <a:ea typeface="Roboto"/>
                <a:cs typeface="Roboto"/>
                <a:sym typeface="Roboto"/>
              </a:rPr>
              <a:t> efforts on helping conserve, and protect while also promoting the place, which would allow it to continue to be conserved but also a place where people can go to relax, </a:t>
            </a:r>
            <a:r>
              <a:rPr lang="en-GB" sz="1200">
                <a:latin typeface="Roboto"/>
                <a:ea typeface="Roboto"/>
                <a:cs typeface="Roboto"/>
                <a:sym typeface="Roboto"/>
              </a:rPr>
              <a:t>reconnect</a:t>
            </a:r>
            <a:r>
              <a:rPr lang="en-GB" sz="1200">
                <a:latin typeface="Roboto"/>
                <a:ea typeface="Roboto"/>
                <a:cs typeface="Roboto"/>
                <a:sym typeface="Roboto"/>
              </a:rPr>
              <a:t> with </a:t>
            </a:r>
            <a:r>
              <a:rPr lang="en-GB" sz="1200">
                <a:latin typeface="Roboto"/>
                <a:ea typeface="Roboto"/>
                <a:cs typeface="Roboto"/>
                <a:sym typeface="Roboto"/>
              </a:rPr>
              <a:t>nature</a:t>
            </a:r>
            <a:r>
              <a:rPr lang="en-GB" sz="1200">
                <a:latin typeface="Roboto"/>
                <a:ea typeface="Roboto"/>
                <a:cs typeface="Roboto"/>
                <a:sym typeface="Roboto"/>
              </a:rPr>
              <a:t> </a:t>
            </a:r>
            <a:r>
              <a:rPr lang="en-GB" sz="1200">
                <a:latin typeface="Roboto"/>
                <a:ea typeface="Roboto"/>
                <a:cs typeface="Roboto"/>
                <a:sym typeface="Roboto"/>
              </a:rPr>
              <a:t>and</a:t>
            </a:r>
            <a:r>
              <a:rPr lang="en-GB" sz="1200">
                <a:latin typeface="Roboto"/>
                <a:ea typeface="Roboto"/>
                <a:cs typeface="Roboto"/>
                <a:sym typeface="Roboto"/>
              </a:rPr>
              <a:t> take in all the outdoors has to offer.</a:t>
            </a:r>
            <a:endParaRPr sz="1200">
              <a:latin typeface="Roboto"/>
              <a:ea typeface="Roboto"/>
              <a:cs typeface="Roboto"/>
              <a:sym typeface="Roboto"/>
            </a:endParaRPr>
          </a:p>
        </p:txBody>
      </p:sp>
      <p:grpSp>
        <p:nvGrpSpPr>
          <p:cNvPr id="99" name="Google Shape;99;p17"/>
          <p:cNvGrpSpPr/>
          <p:nvPr/>
        </p:nvGrpSpPr>
        <p:grpSpPr>
          <a:xfrm>
            <a:off x="3827425" y="1785775"/>
            <a:ext cx="2389800" cy="1158300"/>
            <a:chOff x="3741875" y="1668150"/>
            <a:chExt cx="2389800" cy="1158300"/>
          </a:xfrm>
        </p:grpSpPr>
        <p:sp>
          <p:nvSpPr>
            <p:cNvPr id="100" name="Google Shape;100;p17"/>
            <p:cNvSpPr/>
            <p:nvPr/>
          </p:nvSpPr>
          <p:spPr>
            <a:xfrm>
              <a:off x="3741875" y="1668150"/>
              <a:ext cx="2299800" cy="1158300"/>
            </a:xfrm>
            <a:prstGeom prst="rect">
              <a:avLst/>
            </a:prstGeom>
            <a:solidFill>
              <a:srgbClr val="38761D"/>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 name="Google Shape;101;p17"/>
            <p:cNvSpPr txBox="1"/>
            <p:nvPr/>
          </p:nvSpPr>
          <p:spPr>
            <a:xfrm>
              <a:off x="3741875" y="1718250"/>
              <a:ext cx="2389800" cy="1108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latin typeface="Roboto"/>
                  <a:ea typeface="Roboto"/>
                  <a:cs typeface="Roboto"/>
                  <a:sym typeface="Roboto"/>
                </a:rPr>
                <a:t>We chose this site for its close proximity to our university, and also that the woodland is ancient and manage by the woodland trust.</a:t>
              </a:r>
              <a:endParaRPr sz="1200">
                <a:latin typeface="Roboto"/>
                <a:ea typeface="Roboto"/>
                <a:cs typeface="Roboto"/>
                <a:sym typeface="Roboto"/>
              </a:endParaRPr>
            </a:p>
          </p:txBody>
        </p:sp>
      </p:grpSp>
      <p:cxnSp>
        <p:nvCxnSpPr>
          <p:cNvPr id="102" name="Google Shape;102;p17"/>
          <p:cNvCxnSpPr/>
          <p:nvPr/>
        </p:nvCxnSpPr>
        <p:spPr>
          <a:xfrm>
            <a:off x="1753700" y="716450"/>
            <a:ext cx="2181600" cy="1133400"/>
          </a:xfrm>
          <a:prstGeom prst="straightConnector1">
            <a:avLst/>
          </a:prstGeom>
          <a:noFill/>
          <a:ln cap="flat" cmpd="sng" w="38100">
            <a:solidFill>
              <a:srgbClr val="00FFFF"/>
            </a:solidFill>
            <a:prstDash val="solid"/>
            <a:round/>
            <a:headEnd len="med" w="med" type="none"/>
            <a:tailEnd len="med" w="med" type="none"/>
          </a:ln>
        </p:spPr>
      </p:cxnSp>
      <p:cxnSp>
        <p:nvCxnSpPr>
          <p:cNvPr id="103" name="Google Shape;103;p17"/>
          <p:cNvCxnSpPr/>
          <p:nvPr/>
        </p:nvCxnSpPr>
        <p:spPr>
          <a:xfrm>
            <a:off x="1571925" y="1817875"/>
            <a:ext cx="2352600" cy="32100"/>
          </a:xfrm>
          <a:prstGeom prst="straightConnector1">
            <a:avLst/>
          </a:prstGeom>
          <a:noFill/>
          <a:ln cap="flat" cmpd="sng" w="28575">
            <a:solidFill>
              <a:srgbClr val="00FFFF"/>
            </a:solidFill>
            <a:prstDash val="solid"/>
            <a:round/>
            <a:headEnd len="med" w="med" type="none"/>
            <a:tailEnd len="med" w="med" type="none"/>
          </a:ln>
        </p:spPr>
      </p:cxn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18"/>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Explore its wildness</a:t>
            </a:r>
            <a:endParaRPr/>
          </a:p>
        </p:txBody>
      </p:sp>
      <p:pic>
        <p:nvPicPr>
          <p:cNvPr id="109" name="Google Shape;109;p18"/>
          <p:cNvPicPr preferRelativeResize="0"/>
          <p:nvPr/>
        </p:nvPicPr>
        <p:blipFill rotWithShape="1">
          <a:blip r:embed="rId3">
            <a:alphaModFix/>
          </a:blip>
          <a:srcRect b="5047" l="16869" r="65223" t="11937"/>
          <a:stretch/>
        </p:blipFill>
        <p:spPr>
          <a:xfrm>
            <a:off x="4749731" y="-10695"/>
            <a:ext cx="3945155" cy="51435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19"/>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Highlight the key natural </a:t>
            </a:r>
            <a:r>
              <a:rPr lang="en-GB"/>
              <a:t>characteristics</a:t>
            </a:r>
            <a:r>
              <a:rPr lang="en-GB"/>
              <a:t> of the place</a:t>
            </a:r>
            <a:endParaRPr/>
          </a:p>
        </p:txBody>
      </p:sp>
      <p:sp>
        <p:nvSpPr>
          <p:cNvPr id="115" name="Google Shape;115;p19"/>
          <p:cNvSpPr txBox="1"/>
          <p:nvPr>
            <p:ph idx="1" type="body"/>
          </p:nvPr>
        </p:nvSpPr>
        <p:spPr>
          <a:xfrm>
            <a:off x="4305050" y="0"/>
            <a:ext cx="4839000" cy="51435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1200"/>
              <a:t>The area consists of mixed aged broadleaves </a:t>
            </a:r>
            <a:r>
              <a:rPr lang="en-GB" sz="1200"/>
              <a:t>including</a:t>
            </a:r>
            <a:r>
              <a:rPr lang="en-GB" sz="1200"/>
              <a:t> Ash, Hazel, Sycamore, Beech and Oak with dense pockets of Douglas Fir (circa 35yrs old) and occasional </a:t>
            </a:r>
            <a:r>
              <a:rPr lang="en-GB" sz="1200"/>
              <a:t>species</a:t>
            </a:r>
            <a:r>
              <a:rPr lang="en-GB" sz="1200"/>
              <a:t> such as wild cherry and sweet chestnut.</a:t>
            </a:r>
            <a:endParaRPr sz="1200"/>
          </a:p>
          <a:p>
            <a:pPr indent="0" lvl="0" marL="0" rtl="0" algn="l">
              <a:spcBef>
                <a:spcPts val="1200"/>
              </a:spcBef>
              <a:spcAft>
                <a:spcPts val="0"/>
              </a:spcAft>
              <a:buNone/>
            </a:pPr>
            <a:r>
              <a:rPr lang="en-GB" sz="1200"/>
              <a:t>Most trees are found on steep to moderate slopes growing on shallow soil with shallow bedrock in places. Mostly the trees are mature or very mature towards the southern/eastern end of the site closers to the new housing </a:t>
            </a:r>
            <a:r>
              <a:rPr lang="en-GB" sz="1200"/>
              <a:t>estate</a:t>
            </a:r>
            <a:r>
              <a:rPr lang="en-GB" sz="1200"/>
              <a:t> and adjacent sports ground with mature douglas fir, cherry and hazel towards the </a:t>
            </a:r>
            <a:r>
              <a:rPr lang="en-GB" sz="1200"/>
              <a:t>midpoint</a:t>
            </a:r>
            <a:r>
              <a:rPr lang="en-GB" sz="1200"/>
              <a:t> and western end of the site. Paths are used frequently by </a:t>
            </a:r>
            <a:r>
              <a:rPr lang="en-GB" sz="1200"/>
              <a:t>local</a:t>
            </a:r>
            <a:r>
              <a:rPr lang="en-GB" sz="1200"/>
              <a:t> dog walkers and one path forms part of wales coast path and is a PROW.</a:t>
            </a:r>
            <a:endParaRPr sz="1200"/>
          </a:p>
          <a:p>
            <a:pPr indent="0" lvl="0" marL="0" rtl="0" algn="l">
              <a:spcBef>
                <a:spcPts val="1200"/>
              </a:spcBef>
              <a:spcAft>
                <a:spcPts val="0"/>
              </a:spcAft>
              <a:buNone/>
            </a:pPr>
            <a:r>
              <a:rPr lang="en-GB" sz="1200"/>
              <a:t>We noticed a lot of insulated </a:t>
            </a:r>
            <a:r>
              <a:rPr lang="en-GB" sz="1200"/>
              <a:t>power lines</a:t>
            </a:r>
            <a:r>
              <a:rPr lang="en-GB" sz="1200"/>
              <a:t> and telephone cables strung between wooden roadside poles. in fact , one of out first pieces of litter was found to an </a:t>
            </a:r>
            <a:r>
              <a:rPr lang="en-GB" sz="1200"/>
              <a:t>electrical</a:t>
            </a:r>
            <a:r>
              <a:rPr lang="en-GB" sz="1200"/>
              <a:t> risk warning sign from one of these poles.</a:t>
            </a:r>
            <a:endParaRPr sz="1200"/>
          </a:p>
          <a:p>
            <a:pPr indent="0" lvl="0" marL="0" rtl="0" algn="l">
              <a:spcBef>
                <a:spcPts val="1200"/>
              </a:spcBef>
              <a:spcAft>
                <a:spcPts val="1200"/>
              </a:spcAft>
              <a:buNone/>
            </a:pPr>
            <a:r>
              <a:rPr lang="en-GB" sz="1200"/>
              <a:t>We feel that it is important to remain on the track when partaking in </a:t>
            </a:r>
            <a:r>
              <a:rPr lang="en-GB" sz="1200"/>
              <a:t>outdoor</a:t>
            </a:r>
            <a:r>
              <a:rPr lang="en-GB" sz="1200"/>
              <a:t> adventure education such as </a:t>
            </a:r>
            <a:r>
              <a:rPr lang="en-GB" sz="1200"/>
              <a:t>mountain</a:t>
            </a:r>
            <a:r>
              <a:rPr lang="en-GB" sz="1200"/>
              <a:t> biking to as not to promote and expedite erosion of the woodland floor nor damage wildlife habitats.</a:t>
            </a:r>
            <a:endParaRPr sz="12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20"/>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Conserve and take </a:t>
            </a:r>
            <a:r>
              <a:rPr lang="en-GB"/>
              <a:t>responsibility</a:t>
            </a:r>
            <a:r>
              <a:rPr lang="en-GB"/>
              <a:t> </a:t>
            </a:r>
            <a:endParaRPr/>
          </a:p>
        </p:txBody>
      </p:sp>
      <p:pic>
        <p:nvPicPr>
          <p:cNvPr id="121" name="Google Shape;121;p20"/>
          <p:cNvPicPr preferRelativeResize="0"/>
          <p:nvPr/>
        </p:nvPicPr>
        <p:blipFill>
          <a:blip r:embed="rId3">
            <a:alphaModFix/>
          </a:blip>
          <a:stretch>
            <a:fillRect/>
          </a:stretch>
        </p:blipFill>
        <p:spPr>
          <a:xfrm>
            <a:off x="4687554" y="0"/>
            <a:ext cx="3857614" cy="5143501"/>
          </a:xfrm>
          <a:prstGeom prst="rect">
            <a:avLst/>
          </a:prstGeom>
          <a:noFill/>
          <a:ln>
            <a:noFill/>
          </a:ln>
        </p:spPr>
      </p:pic>
      <p:pic>
        <p:nvPicPr>
          <p:cNvPr id="122" name="Google Shape;122;p20"/>
          <p:cNvPicPr preferRelativeResize="0"/>
          <p:nvPr/>
        </p:nvPicPr>
        <p:blipFill>
          <a:blip r:embed="rId4">
            <a:alphaModFix/>
          </a:blip>
          <a:stretch>
            <a:fillRect/>
          </a:stretch>
        </p:blipFill>
        <p:spPr>
          <a:xfrm>
            <a:off x="183851" y="2269785"/>
            <a:ext cx="3706501" cy="277578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21"/>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solidFill>
                  <a:srgbClr val="000000"/>
                </a:solidFill>
              </a:rPr>
              <a:t>We contacted “</a:t>
            </a:r>
            <a:r>
              <a:rPr lang="en-GB" u="sng">
                <a:solidFill>
                  <a:schemeClr val="hlink"/>
                </a:solidFill>
                <a:hlinkClick r:id="rId3"/>
              </a:rPr>
              <a:t>enquiries@woodlandtrust.org.uk</a:t>
            </a:r>
            <a:r>
              <a:rPr lang="en-GB">
                <a:solidFill>
                  <a:srgbClr val="000000"/>
                </a:solidFill>
              </a:rPr>
              <a:t>” as the woodland trust logo was on the sign at the entrance of Coed Ystrad. We </a:t>
            </a:r>
            <a:r>
              <a:rPr lang="en-GB">
                <a:solidFill>
                  <a:srgbClr val="000000"/>
                </a:solidFill>
              </a:rPr>
              <a:t>received</a:t>
            </a:r>
            <a:r>
              <a:rPr lang="en-GB">
                <a:solidFill>
                  <a:srgbClr val="000000"/>
                </a:solidFill>
              </a:rPr>
              <a:t> an email back from anna Pierlejewska, who is the assistant site </a:t>
            </a:r>
            <a:r>
              <a:rPr lang="en-GB">
                <a:solidFill>
                  <a:srgbClr val="000000"/>
                </a:solidFill>
              </a:rPr>
              <a:t>manager</a:t>
            </a:r>
            <a:r>
              <a:rPr lang="en-GB">
                <a:solidFill>
                  <a:srgbClr val="000000"/>
                </a:solidFill>
              </a:rPr>
              <a:t> for the woodland trust - south wales. She directed us to the keep wales tidy website at which we found the address of the carmarthen town council being the hub for keep wales tidy in carmarthen. Anna also sent over a </a:t>
            </a:r>
            <a:r>
              <a:rPr lang="en-GB">
                <a:solidFill>
                  <a:srgbClr val="000000"/>
                </a:solidFill>
              </a:rPr>
              <a:t>risk</a:t>
            </a:r>
            <a:r>
              <a:rPr lang="en-GB">
                <a:solidFill>
                  <a:srgbClr val="000000"/>
                </a:solidFill>
              </a:rPr>
              <a:t> </a:t>
            </a:r>
            <a:r>
              <a:rPr lang="en-GB">
                <a:solidFill>
                  <a:srgbClr val="000000"/>
                </a:solidFill>
              </a:rPr>
              <a:t>assessment</a:t>
            </a:r>
            <a:r>
              <a:rPr lang="en-GB">
                <a:solidFill>
                  <a:srgbClr val="000000"/>
                </a:solidFill>
              </a:rPr>
              <a:t> which we studied and assessed before going off to do the litter picking.</a:t>
            </a:r>
            <a:endParaRPr>
              <a:solidFill>
                <a:srgbClr val="000000"/>
              </a:solidFill>
            </a:endParaRPr>
          </a:p>
        </p:txBody>
      </p:sp>
      <p:sp>
        <p:nvSpPr>
          <p:cNvPr id="128" name="Google Shape;128;p21"/>
          <p:cNvSpPr txBox="1"/>
          <p:nvPr/>
        </p:nvSpPr>
        <p:spPr>
          <a:xfrm>
            <a:off x="261100" y="1069550"/>
            <a:ext cx="3507000" cy="2401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lt1"/>
                </a:solidFill>
                <a:latin typeface="Roboto"/>
                <a:ea typeface="Roboto"/>
                <a:cs typeface="Roboto"/>
                <a:sym typeface="Roboto"/>
              </a:rPr>
              <a:t>Litter in our wild places is a growing problem, especially after the covid lockdowns and the increase </a:t>
            </a:r>
            <a:r>
              <a:rPr lang="en-GB" sz="1200">
                <a:solidFill>
                  <a:schemeClr val="lt1"/>
                </a:solidFill>
                <a:latin typeface="Roboto"/>
                <a:ea typeface="Roboto"/>
                <a:cs typeface="Roboto"/>
                <a:sym typeface="Roboto"/>
              </a:rPr>
              <a:t>in use</a:t>
            </a:r>
            <a:r>
              <a:rPr lang="en-GB" sz="1200">
                <a:solidFill>
                  <a:schemeClr val="lt1"/>
                </a:solidFill>
                <a:latin typeface="Roboto"/>
                <a:ea typeface="Roboto"/>
                <a:cs typeface="Roboto"/>
                <a:sym typeface="Roboto"/>
              </a:rPr>
              <a:t> of </a:t>
            </a:r>
            <a:r>
              <a:rPr lang="en-GB" sz="1200">
                <a:solidFill>
                  <a:schemeClr val="lt1"/>
                </a:solidFill>
                <a:latin typeface="Roboto"/>
                <a:ea typeface="Roboto"/>
                <a:cs typeface="Roboto"/>
                <a:sym typeface="Roboto"/>
              </a:rPr>
              <a:t>these</a:t>
            </a:r>
            <a:r>
              <a:rPr lang="en-GB" sz="1200">
                <a:solidFill>
                  <a:schemeClr val="lt1"/>
                </a:solidFill>
                <a:latin typeface="Roboto"/>
                <a:ea typeface="Roboto"/>
                <a:cs typeface="Roboto"/>
                <a:sym typeface="Roboto"/>
              </a:rPr>
              <a:t> places during this time. The litter is harmful to both animals and habitats as well as being hazardous to the plants grow. It also looks awful seeing litter spread around in these </a:t>
            </a:r>
            <a:r>
              <a:rPr lang="en-GB" sz="1200">
                <a:solidFill>
                  <a:schemeClr val="lt1"/>
                </a:solidFill>
                <a:latin typeface="Roboto"/>
                <a:ea typeface="Roboto"/>
                <a:cs typeface="Roboto"/>
                <a:sym typeface="Roboto"/>
              </a:rPr>
              <a:t>natural</a:t>
            </a:r>
            <a:r>
              <a:rPr lang="en-GB" sz="1200">
                <a:solidFill>
                  <a:schemeClr val="lt1"/>
                </a:solidFill>
                <a:latin typeface="Roboto"/>
                <a:ea typeface="Roboto"/>
                <a:cs typeface="Roboto"/>
                <a:sym typeface="Roboto"/>
              </a:rPr>
              <a:t> places. One birt of litter laying on the ground can </a:t>
            </a:r>
            <a:r>
              <a:rPr lang="en-GB" sz="1200">
                <a:solidFill>
                  <a:schemeClr val="lt1"/>
                </a:solidFill>
                <a:latin typeface="Roboto"/>
                <a:ea typeface="Roboto"/>
                <a:cs typeface="Roboto"/>
                <a:sym typeface="Roboto"/>
              </a:rPr>
              <a:t>encourage</a:t>
            </a:r>
            <a:r>
              <a:rPr lang="en-GB" sz="1200">
                <a:solidFill>
                  <a:schemeClr val="lt1"/>
                </a:solidFill>
                <a:latin typeface="Roboto"/>
                <a:ea typeface="Roboto"/>
                <a:cs typeface="Roboto"/>
                <a:sym typeface="Roboto"/>
              </a:rPr>
              <a:t> more to be left around on the ground as it seem to be acceptable to do when you see that bit a litter. We wanted to change this for the area in which we live near to and help keep the woodland </a:t>
            </a:r>
            <a:r>
              <a:rPr lang="en-GB" sz="1200">
                <a:solidFill>
                  <a:schemeClr val="lt1"/>
                </a:solidFill>
                <a:latin typeface="Roboto"/>
                <a:ea typeface="Roboto"/>
                <a:cs typeface="Roboto"/>
                <a:sym typeface="Roboto"/>
              </a:rPr>
              <a:t>preserved.</a:t>
            </a:r>
            <a:endParaRPr sz="1200">
              <a:solidFill>
                <a:schemeClr val="lt1"/>
              </a:solidFill>
              <a:latin typeface="Roboto"/>
              <a:ea typeface="Roboto"/>
              <a:cs typeface="Roboto"/>
              <a:sym typeface="Roboto"/>
            </a:endParaRPr>
          </a:p>
        </p:txBody>
      </p:sp>
      <p:pic>
        <p:nvPicPr>
          <p:cNvPr id="129" name="Google Shape;129;p21"/>
          <p:cNvPicPr preferRelativeResize="0"/>
          <p:nvPr/>
        </p:nvPicPr>
        <p:blipFill>
          <a:blip r:embed="rId4">
            <a:alphaModFix/>
          </a:blip>
          <a:stretch>
            <a:fillRect/>
          </a:stretch>
        </p:blipFill>
        <p:spPr>
          <a:xfrm>
            <a:off x="152400" y="3599300"/>
            <a:ext cx="1590625" cy="1391800"/>
          </a:xfrm>
          <a:prstGeom prst="rect">
            <a:avLst/>
          </a:prstGeom>
          <a:noFill/>
          <a:ln>
            <a:noFill/>
          </a:ln>
        </p:spPr>
      </p:pic>
      <p:pic>
        <p:nvPicPr>
          <p:cNvPr id="130" name="Google Shape;130;p21"/>
          <p:cNvPicPr preferRelativeResize="0"/>
          <p:nvPr/>
        </p:nvPicPr>
        <p:blipFill>
          <a:blip r:embed="rId5">
            <a:alphaModFix/>
          </a:blip>
          <a:stretch>
            <a:fillRect/>
          </a:stretch>
        </p:blipFill>
        <p:spPr>
          <a:xfrm>
            <a:off x="1895425" y="3623150"/>
            <a:ext cx="2442768" cy="1367950"/>
          </a:xfrm>
          <a:prstGeom prst="rect">
            <a:avLst/>
          </a:prstGeom>
          <a:noFill/>
          <a:ln>
            <a:noFill/>
          </a:ln>
        </p:spPr>
      </p:pic>
      <p:pic>
        <p:nvPicPr>
          <p:cNvPr id="131" name="Google Shape;131;p21"/>
          <p:cNvPicPr preferRelativeResize="0"/>
          <p:nvPr/>
        </p:nvPicPr>
        <p:blipFill>
          <a:blip r:embed="rId6">
            <a:alphaModFix/>
          </a:blip>
          <a:stretch>
            <a:fillRect/>
          </a:stretch>
        </p:blipFill>
        <p:spPr>
          <a:xfrm>
            <a:off x="988245" y="83395"/>
            <a:ext cx="1481925" cy="986154"/>
          </a:xfrm>
          <a:prstGeom prst="rect">
            <a:avLst/>
          </a:prstGeom>
          <a:noFill/>
          <a:ln>
            <a:noFill/>
          </a:ln>
        </p:spPr>
      </p:pic>
      <p:pic>
        <p:nvPicPr>
          <p:cNvPr id="132" name="Google Shape;132;p21"/>
          <p:cNvPicPr preferRelativeResize="0"/>
          <p:nvPr/>
        </p:nvPicPr>
        <p:blipFill>
          <a:blip r:embed="rId7">
            <a:alphaModFix/>
          </a:blip>
          <a:stretch>
            <a:fillRect/>
          </a:stretch>
        </p:blipFill>
        <p:spPr>
          <a:xfrm>
            <a:off x="5656300" y="2957013"/>
            <a:ext cx="2143125" cy="21431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22"/>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Carmarthen Town Council</a:t>
            </a:r>
            <a:endParaRPr/>
          </a:p>
        </p:txBody>
      </p:sp>
      <p:sp>
        <p:nvSpPr>
          <p:cNvPr id="138" name="Google Shape;138;p22"/>
          <p:cNvSpPr txBox="1"/>
          <p:nvPr>
            <p:ph idx="1" type="body"/>
          </p:nvPr>
        </p:nvSpPr>
        <p:spPr>
          <a:xfrm>
            <a:off x="4644675" y="500925"/>
            <a:ext cx="4166400" cy="10602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1200"/>
              </a:spcAft>
              <a:buNone/>
            </a:pPr>
            <a:r>
              <a:rPr lang="en-GB"/>
              <a:t>We the spoke to Eleri the admin officer at the council hub </a:t>
            </a:r>
            <a:r>
              <a:rPr lang="en-GB"/>
              <a:t>explaining</a:t>
            </a:r>
            <a:r>
              <a:rPr lang="en-GB"/>
              <a:t> the situation. She gave us four litter pickers and four red bin bags, four high visibility jackets and thanked us for helping conserve </a:t>
            </a:r>
            <a:r>
              <a:rPr lang="en-GB"/>
              <a:t>the</a:t>
            </a:r>
            <a:r>
              <a:rPr lang="en-GB"/>
              <a:t> area.</a:t>
            </a:r>
            <a:endParaRPr/>
          </a:p>
        </p:txBody>
      </p:sp>
      <p:pic>
        <p:nvPicPr>
          <p:cNvPr id="139" name="Google Shape;139;p22"/>
          <p:cNvPicPr preferRelativeResize="0"/>
          <p:nvPr/>
        </p:nvPicPr>
        <p:blipFill>
          <a:blip r:embed="rId3">
            <a:alphaModFix/>
          </a:blip>
          <a:stretch>
            <a:fillRect/>
          </a:stretch>
        </p:blipFill>
        <p:spPr>
          <a:xfrm>
            <a:off x="0" y="1903425"/>
            <a:ext cx="4326502" cy="3240074"/>
          </a:xfrm>
          <a:prstGeom prst="rect">
            <a:avLst/>
          </a:prstGeom>
          <a:noFill/>
          <a:ln>
            <a:noFill/>
          </a:ln>
        </p:spPr>
      </p:pic>
      <p:pic>
        <p:nvPicPr>
          <p:cNvPr id="140" name="Google Shape;140;p22"/>
          <p:cNvPicPr preferRelativeResize="0"/>
          <p:nvPr/>
        </p:nvPicPr>
        <p:blipFill>
          <a:blip r:embed="rId4">
            <a:alphaModFix/>
          </a:blip>
          <a:stretch>
            <a:fillRect/>
          </a:stretch>
        </p:blipFill>
        <p:spPr>
          <a:xfrm>
            <a:off x="6796842" y="1969870"/>
            <a:ext cx="2304382" cy="3077030"/>
          </a:xfrm>
          <a:prstGeom prst="rect">
            <a:avLst/>
          </a:prstGeom>
          <a:noFill/>
          <a:ln>
            <a:noFill/>
          </a:ln>
        </p:spPr>
      </p:pic>
      <p:pic>
        <p:nvPicPr>
          <p:cNvPr id="141" name="Google Shape;141;p22"/>
          <p:cNvPicPr preferRelativeResize="0"/>
          <p:nvPr/>
        </p:nvPicPr>
        <p:blipFill>
          <a:blip r:embed="rId5">
            <a:alphaModFix/>
          </a:blip>
          <a:stretch>
            <a:fillRect/>
          </a:stretch>
        </p:blipFill>
        <p:spPr>
          <a:xfrm>
            <a:off x="4488675" y="1967575"/>
            <a:ext cx="2304382" cy="3077057"/>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pic>
        <p:nvPicPr>
          <p:cNvPr id="146" name="Google Shape;146;p23" title="Snapchat-218415709.mp4">
            <a:hlinkClick r:id="rId3"/>
          </p:cNvPr>
          <p:cNvPicPr preferRelativeResize="0"/>
          <p:nvPr/>
        </p:nvPicPr>
        <p:blipFill>
          <a:blip r:embed="rId4">
            <a:alphaModFix/>
          </a:blip>
          <a:stretch>
            <a:fillRect/>
          </a:stretch>
        </p:blipFill>
        <p:spPr>
          <a:xfrm>
            <a:off x="152400" y="152400"/>
            <a:ext cx="2721769" cy="4838701"/>
          </a:xfrm>
          <a:prstGeom prst="rect">
            <a:avLst/>
          </a:prstGeom>
          <a:noFill/>
          <a:ln>
            <a:noFill/>
          </a:ln>
        </p:spPr>
      </p:pic>
      <p:pic>
        <p:nvPicPr>
          <p:cNvPr id="147" name="Google Shape;147;p23" title="Snapchat-372229515.mp4">
            <a:hlinkClick r:id="rId5"/>
          </p:cNvPr>
          <p:cNvPicPr preferRelativeResize="0"/>
          <p:nvPr/>
        </p:nvPicPr>
        <p:blipFill>
          <a:blip r:embed="rId6">
            <a:alphaModFix/>
          </a:blip>
          <a:stretch>
            <a:fillRect/>
          </a:stretch>
        </p:blipFill>
        <p:spPr>
          <a:xfrm>
            <a:off x="3026569" y="152400"/>
            <a:ext cx="2721769" cy="4838701"/>
          </a:xfrm>
          <a:prstGeom prst="rect">
            <a:avLst/>
          </a:prstGeom>
          <a:noFill/>
          <a:ln>
            <a:noFill/>
          </a:ln>
        </p:spPr>
      </p:pic>
      <p:pic>
        <p:nvPicPr>
          <p:cNvPr id="148" name="Google Shape;148;p23" title="Snapchat-737219076.mp4">
            <a:hlinkClick r:id="rId7"/>
          </p:cNvPr>
          <p:cNvPicPr preferRelativeResize="0"/>
          <p:nvPr/>
        </p:nvPicPr>
        <p:blipFill>
          <a:blip r:embed="rId8">
            <a:alphaModFix/>
          </a:blip>
          <a:stretch>
            <a:fillRect/>
          </a:stretch>
        </p:blipFill>
        <p:spPr>
          <a:xfrm>
            <a:off x="5900738" y="152400"/>
            <a:ext cx="3090862" cy="173861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6"/>
                                        </p:tgtEl>
                                        <p:attrNameLst>
                                          <p:attrName>style.visibility</p:attrName>
                                        </p:attrNameLst>
                                      </p:cBhvr>
                                      <p:to>
                                        <p:strVal val="visible"/>
                                      </p:to>
                                    </p:set>
                                    <p:animEffect filter="fade" transition="in">
                                      <p:cBhvr>
                                        <p:cTn dur="1000"/>
                                        <p:tgtEl>
                                          <p:spTgt spid="14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7"/>
                                        </p:tgtEl>
                                        <p:attrNameLst>
                                          <p:attrName>style.visibility</p:attrName>
                                        </p:attrNameLst>
                                      </p:cBhvr>
                                      <p:to>
                                        <p:strVal val="visible"/>
                                      </p:to>
                                    </p:set>
                                    <p:animEffect filter="fade" transition="in">
                                      <p:cBhvr>
                                        <p:cTn dur="1000"/>
                                        <p:tgtEl>
                                          <p:spTgt spid="14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8"/>
                                        </p:tgtEl>
                                        <p:attrNameLst>
                                          <p:attrName>style.visibility</p:attrName>
                                        </p:attrNameLst>
                                      </p:cBhvr>
                                      <p:to>
                                        <p:strVal val="visible"/>
                                      </p:to>
                                    </p:set>
                                    <p:animEffect filter="fade" transition="in">
                                      <p:cBhvr>
                                        <p:cTn dur="1000"/>
                                        <p:tgtEl>
                                          <p:spTgt spid="14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24"/>
          <p:cNvSpPr/>
          <p:nvPr/>
        </p:nvSpPr>
        <p:spPr>
          <a:xfrm>
            <a:off x="10700" y="1176275"/>
            <a:ext cx="9144000" cy="3400500"/>
          </a:xfrm>
          <a:prstGeom prst="rect">
            <a:avLst/>
          </a:prstGeom>
          <a:solidFill>
            <a:srgbClr val="76A5A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54" name="Google Shape;154;p24"/>
          <p:cNvPicPr preferRelativeResize="0"/>
          <p:nvPr/>
        </p:nvPicPr>
        <p:blipFill>
          <a:blip r:embed="rId3">
            <a:alphaModFix/>
          </a:blip>
          <a:stretch>
            <a:fillRect/>
          </a:stretch>
        </p:blipFill>
        <p:spPr>
          <a:xfrm>
            <a:off x="4621940" y="1204457"/>
            <a:ext cx="4446010" cy="3329485"/>
          </a:xfrm>
          <a:prstGeom prst="rect">
            <a:avLst/>
          </a:prstGeom>
          <a:noFill/>
          <a:ln cap="flat" cmpd="sng" w="19050">
            <a:solidFill>
              <a:schemeClr val="dk2"/>
            </a:solidFill>
            <a:prstDash val="solid"/>
            <a:round/>
            <a:headEnd len="sm" w="sm" type="none"/>
            <a:tailEnd len="sm" w="sm" type="none"/>
          </a:ln>
        </p:spPr>
      </p:pic>
      <p:pic>
        <p:nvPicPr>
          <p:cNvPr id="155" name="Google Shape;155;p24"/>
          <p:cNvPicPr preferRelativeResize="0"/>
          <p:nvPr/>
        </p:nvPicPr>
        <p:blipFill>
          <a:blip r:embed="rId4">
            <a:alphaModFix/>
          </a:blip>
          <a:stretch>
            <a:fillRect/>
          </a:stretch>
        </p:blipFill>
        <p:spPr>
          <a:xfrm>
            <a:off x="72533" y="1204425"/>
            <a:ext cx="4446010" cy="3329549"/>
          </a:xfrm>
          <a:prstGeom prst="rect">
            <a:avLst/>
          </a:prstGeom>
          <a:noFill/>
          <a:ln cap="flat" cmpd="sng" w="19050">
            <a:solidFill>
              <a:schemeClr val="dk2"/>
            </a:solidFill>
            <a:prstDash val="solid"/>
            <a:round/>
            <a:headEnd len="sm" w="sm" type="none"/>
            <a:tailEnd len="sm" w="sm" type="none"/>
          </a:ln>
        </p:spPr>
      </p:pic>
      <p:sp>
        <p:nvSpPr>
          <p:cNvPr id="156" name="Google Shape;156;p24"/>
          <p:cNvSpPr txBox="1"/>
          <p:nvPr/>
        </p:nvSpPr>
        <p:spPr>
          <a:xfrm>
            <a:off x="908950" y="384975"/>
            <a:ext cx="18819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solidFill>
                  <a:schemeClr val="lt1"/>
                </a:solidFill>
                <a:latin typeface="Roboto"/>
                <a:ea typeface="Roboto"/>
                <a:cs typeface="Roboto"/>
                <a:sym typeface="Roboto"/>
              </a:rPr>
              <a:t>Before image</a:t>
            </a:r>
            <a:endParaRPr>
              <a:solidFill>
                <a:schemeClr val="lt1"/>
              </a:solidFill>
              <a:latin typeface="Roboto"/>
              <a:ea typeface="Roboto"/>
              <a:cs typeface="Roboto"/>
              <a:sym typeface="Roboto"/>
            </a:endParaRPr>
          </a:p>
        </p:txBody>
      </p:sp>
      <p:sp>
        <p:nvSpPr>
          <p:cNvPr id="157" name="Google Shape;157;p24"/>
          <p:cNvSpPr txBox="1"/>
          <p:nvPr/>
        </p:nvSpPr>
        <p:spPr>
          <a:xfrm>
            <a:off x="5742325" y="491900"/>
            <a:ext cx="18819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latin typeface="Roboto"/>
                <a:ea typeface="Roboto"/>
                <a:cs typeface="Roboto"/>
                <a:sym typeface="Roboto"/>
              </a:rPr>
              <a:t>After image</a:t>
            </a:r>
            <a:endParaRPr>
              <a:latin typeface="Roboto"/>
              <a:ea typeface="Roboto"/>
              <a:cs typeface="Roboto"/>
              <a:sym typeface="Roboto"/>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pic>
        <p:nvPicPr>
          <p:cNvPr id="162" name="Google Shape;162;p25"/>
          <p:cNvPicPr preferRelativeResize="0"/>
          <p:nvPr/>
        </p:nvPicPr>
        <p:blipFill>
          <a:blip r:embed="rId3">
            <a:alphaModFix/>
          </a:blip>
          <a:stretch>
            <a:fillRect/>
          </a:stretch>
        </p:blipFill>
        <p:spPr>
          <a:xfrm>
            <a:off x="4721825" y="129730"/>
            <a:ext cx="1828800" cy="2442008"/>
          </a:xfrm>
          <a:prstGeom prst="rect">
            <a:avLst/>
          </a:prstGeom>
          <a:noFill/>
          <a:ln>
            <a:noFill/>
          </a:ln>
        </p:spPr>
      </p:pic>
      <p:pic>
        <p:nvPicPr>
          <p:cNvPr id="163" name="Google Shape;163;p25"/>
          <p:cNvPicPr preferRelativeResize="0"/>
          <p:nvPr/>
        </p:nvPicPr>
        <p:blipFill>
          <a:blip r:embed="rId4">
            <a:alphaModFix/>
          </a:blip>
          <a:stretch>
            <a:fillRect/>
          </a:stretch>
        </p:blipFill>
        <p:spPr>
          <a:xfrm>
            <a:off x="4721826" y="2637301"/>
            <a:ext cx="1828800" cy="2442008"/>
          </a:xfrm>
          <a:prstGeom prst="rect">
            <a:avLst/>
          </a:prstGeom>
          <a:noFill/>
          <a:ln>
            <a:noFill/>
          </a:ln>
        </p:spPr>
      </p:pic>
      <p:pic>
        <p:nvPicPr>
          <p:cNvPr id="164" name="Google Shape;164;p25"/>
          <p:cNvPicPr preferRelativeResize="0"/>
          <p:nvPr/>
        </p:nvPicPr>
        <p:blipFill>
          <a:blip r:embed="rId5">
            <a:alphaModFix/>
          </a:blip>
          <a:stretch>
            <a:fillRect/>
          </a:stretch>
        </p:blipFill>
        <p:spPr>
          <a:xfrm>
            <a:off x="149700" y="81631"/>
            <a:ext cx="1828800" cy="2442021"/>
          </a:xfrm>
          <a:prstGeom prst="rect">
            <a:avLst/>
          </a:prstGeom>
          <a:noFill/>
          <a:ln>
            <a:noFill/>
          </a:ln>
        </p:spPr>
      </p:pic>
      <p:pic>
        <p:nvPicPr>
          <p:cNvPr id="165" name="Google Shape;165;p25"/>
          <p:cNvPicPr preferRelativeResize="0"/>
          <p:nvPr/>
        </p:nvPicPr>
        <p:blipFill>
          <a:blip r:embed="rId6">
            <a:alphaModFix/>
          </a:blip>
          <a:stretch>
            <a:fillRect/>
          </a:stretch>
        </p:blipFill>
        <p:spPr>
          <a:xfrm>
            <a:off x="149700" y="2637306"/>
            <a:ext cx="1828800" cy="2442003"/>
          </a:xfrm>
          <a:prstGeom prst="rect">
            <a:avLst/>
          </a:prstGeom>
          <a:noFill/>
          <a:ln>
            <a:noFill/>
          </a:ln>
        </p:spPr>
      </p:pic>
      <p:pic>
        <p:nvPicPr>
          <p:cNvPr id="166" name="Google Shape;166;p25"/>
          <p:cNvPicPr preferRelativeResize="0"/>
          <p:nvPr/>
        </p:nvPicPr>
        <p:blipFill>
          <a:blip r:embed="rId7">
            <a:alphaModFix/>
          </a:blip>
          <a:stretch>
            <a:fillRect/>
          </a:stretch>
        </p:blipFill>
        <p:spPr>
          <a:xfrm>
            <a:off x="2288852" y="2637286"/>
            <a:ext cx="1828800" cy="2442035"/>
          </a:xfrm>
          <a:prstGeom prst="rect">
            <a:avLst/>
          </a:prstGeom>
          <a:noFill/>
          <a:ln>
            <a:noFill/>
          </a:ln>
        </p:spPr>
      </p:pic>
      <p:pic>
        <p:nvPicPr>
          <p:cNvPr id="167" name="Google Shape;167;p25"/>
          <p:cNvPicPr preferRelativeResize="0"/>
          <p:nvPr/>
        </p:nvPicPr>
        <p:blipFill>
          <a:blip r:embed="rId8">
            <a:alphaModFix/>
          </a:blip>
          <a:stretch>
            <a:fillRect/>
          </a:stretch>
        </p:blipFill>
        <p:spPr>
          <a:xfrm>
            <a:off x="2288852" y="81642"/>
            <a:ext cx="1828800" cy="2442003"/>
          </a:xfrm>
          <a:prstGeom prst="rect">
            <a:avLst/>
          </a:prstGeom>
          <a:noFill/>
          <a:ln>
            <a:noFill/>
          </a:ln>
        </p:spPr>
      </p:pic>
      <p:pic>
        <p:nvPicPr>
          <p:cNvPr id="168" name="Google Shape;168;p25"/>
          <p:cNvPicPr preferRelativeResize="0"/>
          <p:nvPr/>
        </p:nvPicPr>
        <p:blipFill>
          <a:blip r:embed="rId9">
            <a:alphaModFix/>
          </a:blip>
          <a:stretch>
            <a:fillRect/>
          </a:stretch>
        </p:blipFill>
        <p:spPr>
          <a:xfrm>
            <a:off x="6994400" y="2637286"/>
            <a:ext cx="1828800" cy="2442035"/>
          </a:xfrm>
          <a:prstGeom prst="rect">
            <a:avLst/>
          </a:prstGeom>
          <a:noFill/>
          <a:ln>
            <a:noFill/>
          </a:ln>
        </p:spPr>
      </p:pic>
      <p:pic>
        <p:nvPicPr>
          <p:cNvPr id="169" name="Google Shape;169;p25"/>
          <p:cNvPicPr preferRelativeResize="0"/>
          <p:nvPr/>
        </p:nvPicPr>
        <p:blipFill>
          <a:blip r:embed="rId10">
            <a:alphaModFix/>
          </a:blip>
          <a:stretch>
            <a:fillRect/>
          </a:stretch>
        </p:blipFill>
        <p:spPr>
          <a:xfrm>
            <a:off x="6994400" y="129769"/>
            <a:ext cx="1828800" cy="2441981"/>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pic>
        <p:nvPicPr>
          <p:cNvPr id="174" name="Google Shape;174;p26"/>
          <p:cNvPicPr preferRelativeResize="0"/>
          <p:nvPr/>
        </p:nvPicPr>
        <p:blipFill>
          <a:blip r:embed="rId3">
            <a:alphaModFix/>
          </a:blip>
          <a:stretch>
            <a:fillRect/>
          </a:stretch>
        </p:blipFill>
        <p:spPr>
          <a:xfrm>
            <a:off x="6043798" y="2755882"/>
            <a:ext cx="3057421" cy="2289687"/>
          </a:xfrm>
          <a:prstGeom prst="rect">
            <a:avLst/>
          </a:prstGeom>
          <a:noFill/>
          <a:ln>
            <a:noFill/>
          </a:ln>
        </p:spPr>
      </p:pic>
      <p:pic>
        <p:nvPicPr>
          <p:cNvPr id="175" name="Google Shape;175;p26"/>
          <p:cNvPicPr preferRelativeResize="0"/>
          <p:nvPr/>
        </p:nvPicPr>
        <p:blipFill>
          <a:blip r:embed="rId4">
            <a:alphaModFix/>
          </a:blip>
          <a:stretch>
            <a:fillRect/>
          </a:stretch>
        </p:blipFill>
        <p:spPr>
          <a:xfrm>
            <a:off x="184700" y="2754175"/>
            <a:ext cx="3057421" cy="2293099"/>
          </a:xfrm>
          <a:prstGeom prst="rect">
            <a:avLst/>
          </a:prstGeom>
          <a:noFill/>
          <a:ln>
            <a:noFill/>
          </a:ln>
        </p:spPr>
      </p:pic>
      <p:pic>
        <p:nvPicPr>
          <p:cNvPr id="176" name="Google Shape;176;p26"/>
          <p:cNvPicPr preferRelativeResize="0"/>
          <p:nvPr/>
        </p:nvPicPr>
        <p:blipFill>
          <a:blip r:embed="rId5">
            <a:alphaModFix/>
          </a:blip>
          <a:stretch>
            <a:fillRect/>
          </a:stretch>
        </p:blipFill>
        <p:spPr>
          <a:xfrm>
            <a:off x="133025" y="131150"/>
            <a:ext cx="3057423" cy="2293068"/>
          </a:xfrm>
          <a:prstGeom prst="rect">
            <a:avLst/>
          </a:prstGeom>
          <a:noFill/>
          <a:ln>
            <a:noFill/>
          </a:ln>
        </p:spPr>
      </p:pic>
      <p:pic>
        <p:nvPicPr>
          <p:cNvPr id="177" name="Google Shape;177;p26"/>
          <p:cNvPicPr preferRelativeResize="0"/>
          <p:nvPr/>
        </p:nvPicPr>
        <p:blipFill>
          <a:blip r:embed="rId6">
            <a:alphaModFix/>
          </a:blip>
          <a:stretch>
            <a:fillRect/>
          </a:stretch>
        </p:blipFill>
        <p:spPr>
          <a:xfrm>
            <a:off x="3468695" y="1082725"/>
            <a:ext cx="2348540" cy="3131387"/>
          </a:xfrm>
          <a:prstGeom prst="rect">
            <a:avLst/>
          </a:prstGeom>
          <a:noFill/>
          <a:ln>
            <a:noFill/>
          </a:ln>
        </p:spPr>
      </p:pic>
      <p:pic>
        <p:nvPicPr>
          <p:cNvPr id="178" name="Google Shape;178;p26"/>
          <p:cNvPicPr preferRelativeResize="0"/>
          <p:nvPr/>
        </p:nvPicPr>
        <p:blipFill>
          <a:blip r:embed="rId7">
            <a:alphaModFix/>
          </a:blip>
          <a:stretch>
            <a:fillRect/>
          </a:stretch>
        </p:blipFill>
        <p:spPr>
          <a:xfrm rot="-5400000">
            <a:off x="6406163" y="-262336"/>
            <a:ext cx="2310075" cy="3080049"/>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2" name="Shape 182"/>
        <p:cNvGrpSpPr/>
        <p:nvPr/>
      </p:nvGrpSpPr>
      <p:grpSpPr>
        <a:xfrm>
          <a:off x="0" y="0"/>
          <a:ext cx="0" cy="0"/>
          <a:chOff x="0" y="0"/>
          <a:chExt cx="0" cy="0"/>
        </a:xfrm>
      </p:grpSpPr>
      <p:pic>
        <p:nvPicPr>
          <p:cNvPr id="183" name="Google Shape;183;p27"/>
          <p:cNvPicPr preferRelativeResize="0"/>
          <p:nvPr/>
        </p:nvPicPr>
        <p:blipFill>
          <a:blip r:embed="rId3">
            <a:alphaModFix/>
          </a:blip>
          <a:stretch>
            <a:fillRect/>
          </a:stretch>
        </p:blipFill>
        <p:spPr>
          <a:xfrm>
            <a:off x="818437" y="888526"/>
            <a:ext cx="7507124" cy="3782176"/>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sp>
        <p:nvSpPr>
          <p:cNvPr id="188" name="Google Shape;188;p28"/>
          <p:cNvSpPr txBox="1"/>
          <p:nvPr>
            <p:ph type="title"/>
          </p:nvPr>
        </p:nvSpPr>
        <p:spPr>
          <a:xfrm>
            <a:off x="311725" y="218100"/>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Share your experiences</a:t>
            </a:r>
            <a:endParaRPr/>
          </a:p>
        </p:txBody>
      </p:sp>
      <p:sp>
        <p:nvSpPr>
          <p:cNvPr id="189" name="Google Shape;189;p28"/>
          <p:cNvSpPr txBox="1"/>
          <p:nvPr>
            <p:ph idx="1" type="body"/>
          </p:nvPr>
        </p:nvSpPr>
        <p:spPr>
          <a:xfrm>
            <a:off x="4410875" y="89775"/>
            <a:ext cx="4733100" cy="50538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solidFill>
                  <a:schemeClr val="dk1"/>
                </a:solidFill>
              </a:rPr>
              <a:t>The experiences i had upon litter picking was, that i thought we </a:t>
            </a:r>
            <a:r>
              <a:rPr lang="en-GB">
                <a:solidFill>
                  <a:schemeClr val="dk1"/>
                </a:solidFill>
              </a:rPr>
              <a:t>wouldn't</a:t>
            </a:r>
            <a:r>
              <a:rPr lang="en-GB">
                <a:solidFill>
                  <a:schemeClr val="dk1"/>
                </a:solidFill>
              </a:rPr>
              <a:t> be able to find any litter as when we first walked in to coed ystrad the was nothing to be seen and i thought that would be it but as we continued to go deeper into the woods we first found electrical wire going through the woods but only notices them due to find the sign on fall in a mess. After that we went further in and from on top of the hill we </a:t>
            </a:r>
            <a:r>
              <a:rPr lang="en-GB">
                <a:solidFill>
                  <a:schemeClr val="dk1"/>
                </a:solidFill>
              </a:rPr>
              <a:t>spotted</a:t>
            </a:r>
            <a:r>
              <a:rPr lang="en-GB">
                <a:solidFill>
                  <a:schemeClr val="dk1"/>
                </a:solidFill>
              </a:rPr>
              <a:t> a camping area and noticed it had rubbish around it so we headed down the the paths to the </a:t>
            </a:r>
            <a:r>
              <a:rPr lang="en-GB">
                <a:solidFill>
                  <a:schemeClr val="dk1"/>
                </a:solidFill>
              </a:rPr>
              <a:t>campsite</a:t>
            </a:r>
            <a:r>
              <a:rPr lang="en-GB">
                <a:solidFill>
                  <a:schemeClr val="dk1"/>
                </a:solidFill>
              </a:rPr>
              <a:t> and we split up into two teams as some went directly to </a:t>
            </a:r>
            <a:r>
              <a:rPr lang="en-GB">
                <a:solidFill>
                  <a:schemeClr val="dk1"/>
                </a:solidFill>
              </a:rPr>
              <a:t>the</a:t>
            </a:r>
            <a:r>
              <a:rPr lang="en-GB">
                <a:solidFill>
                  <a:schemeClr val="dk1"/>
                </a:solidFill>
              </a:rPr>
              <a:t> </a:t>
            </a:r>
            <a:r>
              <a:rPr lang="en-GB">
                <a:solidFill>
                  <a:schemeClr val="dk1"/>
                </a:solidFill>
              </a:rPr>
              <a:t>campsite</a:t>
            </a:r>
            <a:r>
              <a:rPr lang="en-GB">
                <a:solidFill>
                  <a:schemeClr val="dk1"/>
                </a:solidFill>
              </a:rPr>
              <a:t> and the other team went around the side of the slight valley which was covered in a range of littler like </a:t>
            </a:r>
            <a:r>
              <a:rPr lang="en-GB">
                <a:solidFill>
                  <a:schemeClr val="dk1"/>
                </a:solidFill>
              </a:rPr>
              <a:t>alcohol</a:t>
            </a:r>
            <a:r>
              <a:rPr lang="en-GB">
                <a:solidFill>
                  <a:schemeClr val="dk1"/>
                </a:solidFill>
              </a:rPr>
              <a:t> bottles, can, a chair seat, wire mesh, an air bed and poles to a chair frame. After clearing all that up and filling up the four bin bags we had we went back out of the wood and was told to leave the bags at the entrance and some would come and collect he litter. All in all it was a new </a:t>
            </a:r>
            <a:r>
              <a:rPr lang="en-GB">
                <a:solidFill>
                  <a:schemeClr val="dk1"/>
                </a:solidFill>
              </a:rPr>
              <a:t>experience</a:t>
            </a:r>
            <a:r>
              <a:rPr lang="en-GB">
                <a:solidFill>
                  <a:schemeClr val="dk1"/>
                </a:solidFill>
              </a:rPr>
              <a:t> going out and helping conserve the woodland as the woodland is old but it has quite the amazing views from within it and looking out of it through the trees.</a:t>
            </a:r>
            <a:endParaRPr>
              <a:solidFill>
                <a:schemeClr val="dk1"/>
              </a:solidFill>
            </a:endParaRPr>
          </a:p>
        </p:txBody>
      </p:sp>
      <p:pic>
        <p:nvPicPr>
          <p:cNvPr id="190" name="Google Shape;190;p28"/>
          <p:cNvPicPr preferRelativeResize="0"/>
          <p:nvPr/>
        </p:nvPicPr>
        <p:blipFill>
          <a:blip r:embed="rId3">
            <a:alphaModFix/>
          </a:blip>
          <a:stretch>
            <a:fillRect/>
          </a:stretch>
        </p:blipFill>
        <p:spPr>
          <a:xfrm>
            <a:off x="545324" y="1199074"/>
            <a:ext cx="2897925" cy="3869573"/>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29"/>
          <p:cNvSpPr txBox="1"/>
          <p:nvPr>
            <p:ph idx="1" type="body"/>
          </p:nvPr>
        </p:nvSpPr>
        <p:spPr>
          <a:xfrm>
            <a:off x="97400" y="80900"/>
            <a:ext cx="3310200" cy="3906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solidFill>
                  <a:schemeClr val="dk1"/>
                </a:solidFill>
              </a:rPr>
              <a:t>Appendix 1 risk assessment, page 1</a:t>
            </a:r>
            <a:endParaRPr>
              <a:solidFill>
                <a:schemeClr val="dk1"/>
              </a:solidFill>
            </a:endParaRPr>
          </a:p>
        </p:txBody>
      </p:sp>
      <p:pic>
        <p:nvPicPr>
          <p:cNvPr id="196" name="Google Shape;196;p29"/>
          <p:cNvPicPr preferRelativeResize="0"/>
          <p:nvPr/>
        </p:nvPicPr>
        <p:blipFill>
          <a:blip r:embed="rId3">
            <a:alphaModFix/>
          </a:blip>
          <a:stretch>
            <a:fillRect/>
          </a:stretch>
        </p:blipFill>
        <p:spPr>
          <a:xfrm>
            <a:off x="0" y="625750"/>
            <a:ext cx="9143999" cy="4270138"/>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0" name="Shape 200"/>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