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79" r:id="rId4"/>
    <p:sldId id="280" r:id="rId5"/>
    <p:sldId id="288" r:id="rId6"/>
    <p:sldId id="289" r:id="rId7"/>
    <p:sldId id="282" r:id="rId8"/>
    <p:sldId id="293" r:id="rId9"/>
    <p:sldId id="283" r:id="rId10"/>
    <p:sldId id="290" r:id="rId11"/>
    <p:sldId id="291" r:id="rId12"/>
    <p:sldId id="292" r:id="rId13"/>
    <p:sldId id="262" r:id="rId14"/>
    <p:sldId id="26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ECAD3"/>
    <a:srgbClr val="FEAEB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529" autoAdjust="0"/>
    <p:restoredTop sz="93842" autoAdjust="0"/>
  </p:normalViewPr>
  <p:slideViewPr>
    <p:cSldViewPr snapToGrid="0">
      <p:cViewPr varScale="1">
        <p:scale>
          <a:sx n="72" d="100"/>
          <a:sy n="72" d="100"/>
        </p:scale>
        <p:origin x="720" y="7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5D03211-3936-490F-A4FE-000048AB5133}" type="datetimeFigureOut">
              <a:rPr lang="en-US" smtClean="0"/>
              <a:pPr/>
              <a:t>1/11/2022</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07EB70B-1BC3-47A4-92C2-585B3840586D}"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US" b="0" dirty="0">
                <a:latin typeface="Times New Roman" pitchFamily="18" charset="0"/>
                <a:cs typeface="Times New Roman" pitchFamily="18" charset="0"/>
              </a:rPr>
              <a:t>This study is representing the discussion and its application of adolescent theory by “Erikson”. This is a human psychological development theory in which the adolescent period is described. Understanding human development is important and a basic step for knowing “health psychology” and “social care”. in spite of the other theory on psychological development, the “Erikson” theory is the most acceptable one. Being a psychologist “Erikson”, himself identified eight stages in which the human body and mind get progressive and it describes the stages from birth to death. This theory possesses a hierarchical development by which human builds themselves with previous experiences. </a:t>
            </a:r>
            <a:endParaRPr lang="en-US" sz="1200" kern="1200" dirty="0">
              <a:solidFill>
                <a:schemeClr val="tx1"/>
              </a:solidFill>
              <a:latin typeface="Times New Roman" pitchFamily="18" charset="0"/>
              <a:ea typeface="+mn-ea"/>
              <a:cs typeface="Times New Roman" pitchFamily="18" charset="0"/>
            </a:endParaRPr>
          </a:p>
        </p:txBody>
      </p:sp>
      <p:sp>
        <p:nvSpPr>
          <p:cNvPr id="4" name="Slide Number Placeholder 3"/>
          <p:cNvSpPr>
            <a:spLocks noGrp="1"/>
          </p:cNvSpPr>
          <p:nvPr>
            <p:ph type="sldNum" sz="quarter" idx="10"/>
          </p:nvPr>
        </p:nvSpPr>
        <p:spPr/>
        <p:txBody>
          <a:bodyPr/>
          <a:lstStyle/>
          <a:p>
            <a:fld id="{407EB70B-1BC3-47A4-92C2-585B3840586D}"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algn="just" rtl="0">
              <a:lnSpc>
                <a:spcPct val="150000"/>
              </a:lnSpc>
            </a:pPr>
            <a:r>
              <a:rPr lang="en-US" sz="1800" b="0" i="0" u="none" strike="noStrike" dirty="0">
                <a:solidFill>
                  <a:srgbClr val="000000"/>
                </a:solidFill>
                <a:effectLst/>
                <a:latin typeface="Times New Roman" panose="02020603050405020304" pitchFamily="18" charset="0"/>
              </a:rPr>
              <a:t>According to “Erik Erikson”, the stage of adolescents and its description in this theory has solved the crisis of the identity of human versus confusion role. There are researches, shows that this theory put a stable sense of adolescent high which is associated with adolescents of mental health. The enhanced relationship with the other human is significantly linked with psychological health that increases social care. The period that is described here, is the transition phase of growing from childhood to adulthood, basically in between 10 years to 19 years. In this stage, the human mind and body start to feel the confusion of identity and role. The important transition in this period happens is relationship. At this time young adults are keen to form intimate relationships with other persons, where identity confusion gets high in their minds and they tries to seek social care. </a:t>
            </a:r>
            <a:endParaRPr lang="en-US" sz="1200" kern="1200" dirty="0">
              <a:solidFill>
                <a:schemeClr val="tx1"/>
              </a:solidFill>
              <a:latin typeface="Times New Roman" pitchFamily="18" charset="0"/>
              <a:ea typeface="+mn-ea"/>
              <a:cs typeface="Times New Roman" pitchFamily="18" charset="0"/>
            </a:endParaRPr>
          </a:p>
        </p:txBody>
      </p:sp>
      <p:sp>
        <p:nvSpPr>
          <p:cNvPr id="4" name="Slide Number Placeholder 3"/>
          <p:cNvSpPr>
            <a:spLocks noGrp="1"/>
          </p:cNvSpPr>
          <p:nvPr>
            <p:ph type="sldNum" sz="quarter" idx="10"/>
          </p:nvPr>
        </p:nvSpPr>
        <p:spPr/>
        <p:txBody>
          <a:bodyPr/>
          <a:lstStyle/>
          <a:p>
            <a:fld id="{407EB70B-1BC3-47A4-92C2-585B3840586D}"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US" sz="1800" b="0" i="0" u="none" strike="noStrike" dirty="0">
                <a:solidFill>
                  <a:srgbClr val="000000"/>
                </a:solidFill>
                <a:effectLst/>
                <a:latin typeface="Times New Roman" panose="02020603050405020304" pitchFamily="18" charset="0"/>
              </a:rPr>
              <a:t>Adolescence is considered a vital stage of growing up, this on the other hand marks the period of transition in many psychological areas from childhood to adulthood. This stage of “Erikson’s adolescence” theory are representing the changes of psychological changes as well there are physiological changes. This refers to a stage where young adults are trying to extend their significant relationships beyond their parents and family. In this stage, the young adult minds are influenced by their friends and peer easily, as well the information from outside their home attracts them the most. Thus, at this point in time, they need the most attention from their parents and more extended way they need social care. As per the knowledge given by “Erikson’s” theory this report has identified some key issues which concern adolescents and are related to forming a self-image. These refer to building relationships, dealing with peer pressure, social responsibilities, managing emotions and they are also vulnerable to high risk. </a:t>
            </a:r>
            <a:endParaRPr lang="en-US" b="0" dirty="0">
              <a:latin typeface="Times New Roman" pitchFamily="18" charset="0"/>
              <a:cs typeface="Times New Roman" pitchFamily="18" charset="0"/>
            </a:endParaRPr>
          </a:p>
          <a:p>
            <a:pPr algn="just">
              <a:lnSpc>
                <a:spcPct val="150000"/>
              </a:lnSpc>
            </a:pPr>
            <a:br>
              <a:rPr lang="en-US" b="0"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407EB70B-1BC3-47A4-92C2-585B3840586D}"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US" dirty="0">
                <a:latin typeface="Times New Roman" pitchFamily="18" charset="0"/>
                <a:cs typeface="Times New Roman" pitchFamily="18" charset="0"/>
              </a:rPr>
              <a:t>“Erikson” suggests two things very specifically in this theory, which are “syntonic” and “dystonic”. In this, the “syntonic” refers to trust and “dystonic” refers to distrust. Here “Erikson” added that every individual needs these two experiences in their life to grow in their adolescent period. This stage in psychological health added other two elements too, one is basic strength, or ego quality in them. The basic strength refers to developing hopes and fighting with the conflicts. Here the life skills are referred to be a tool for giving power to the young adults to act with responsibilities, initiate a task and take control of it. This is assuming that when young minds overcome their emotional phases from their daily life conflicts, they become more responsible for their social care responsibilities. </a:t>
            </a:r>
          </a:p>
        </p:txBody>
      </p:sp>
      <p:sp>
        <p:nvSpPr>
          <p:cNvPr id="4" name="Slide Number Placeholder 3"/>
          <p:cNvSpPr>
            <a:spLocks noGrp="1"/>
          </p:cNvSpPr>
          <p:nvPr>
            <p:ph type="sldNum" sz="quarter" idx="10"/>
          </p:nvPr>
        </p:nvSpPr>
        <p:spPr/>
        <p:txBody>
          <a:bodyPr/>
          <a:lstStyle/>
          <a:p>
            <a:fld id="{407EB70B-1BC3-47A4-92C2-585B3840586D}"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Cognitive skills and development of the adolescent period refer to the ability of thinking and reason by the young adult. This growth evidence happens differently in 6 to 12 years old adolescents and to 12 to 18 years old adolescents. Young children who are between the age of 6 to 12 years has the ability to develop their thinking in a concrete way, these ways are called “concrete operations”. This refers to “concrete operation” because they move around different objects and events. This ability includes knowing the Combination of two things, separating the two different elements, replacing things in order and the ability to transform different objects in terms of their actions. On the other hand, the young adults who are aged between 12 to 18 years are called adolescence, the kids and the young teens in this group are more complex in terms of thinking. This kind of thinking refers to the logical form of operations.</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407EB70B-1BC3-47A4-92C2-585B3840586D}"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These abilities include thinking of abstract possibilities, as well also includes developing new ideas which mean forming new implementation and principles for a new question. Cognitive thinking or concrete thinking came from logical operations, thus it is important to know the concept, which is a complex type of thinking that is focused on decision making schooling and home. Therefore, it is seen that children from the middle adolescent period sometimes develops idealistic views on a few topics that are unreal. At the initial period of adolescence, children start to speak in their own thoughts of operation. Therefore, “Erikson,” says that the children are in the growth stage cannot be defined in one manner, thus he divided the adolescent period into three stages, one is early, middle and late adolescence. </a:t>
            </a:r>
          </a:p>
          <a:p>
            <a:br>
              <a:rPr lang="en-US" b="0" dirty="0"/>
            </a:br>
            <a:endParaRPr lang="en-US" dirty="0"/>
          </a:p>
        </p:txBody>
      </p:sp>
      <p:sp>
        <p:nvSpPr>
          <p:cNvPr id="4" name="Slide Number Placeholder 3"/>
          <p:cNvSpPr>
            <a:spLocks noGrp="1"/>
          </p:cNvSpPr>
          <p:nvPr>
            <p:ph type="sldNum" sz="quarter" idx="10"/>
          </p:nvPr>
        </p:nvSpPr>
        <p:spPr/>
        <p:txBody>
          <a:bodyPr/>
          <a:lstStyle/>
          <a:p>
            <a:fld id="{407EB70B-1BC3-47A4-92C2-585B3840586D}"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Theories related to psychologies and social care, such as “</a:t>
            </a:r>
            <a:r>
              <a:rPr lang="en-US" dirty="0" err="1">
                <a:latin typeface="Times New Roman" panose="02020603050405020304" pitchFamily="18" charset="0"/>
                <a:cs typeface="Times New Roman" panose="02020603050405020304" pitchFamily="18" charset="0"/>
              </a:rPr>
              <a:t>Erkison’s</a:t>
            </a:r>
            <a:r>
              <a:rPr lang="en-US" dirty="0">
                <a:latin typeface="Times New Roman" panose="02020603050405020304" pitchFamily="18" charset="0"/>
                <a:cs typeface="Times New Roman" panose="02020603050405020304" pitchFamily="18" charset="0"/>
              </a:rPr>
              <a:t> adolescence” theory are systems where they give ideas about different aspects of human behavior, emotions and thoughts. Therefore, psychologist creates these theories to make the human prediction more accurate for future growth development. This helps to evaluate the future human behaviors and also may take the place of behavioral approaches. Therefore, these theories play an important role in the field of social care and psychological health development. As well as these theories are also useful for planning the development of young adults and drafting for social care.</a:t>
            </a:r>
          </a:p>
        </p:txBody>
      </p:sp>
      <p:sp>
        <p:nvSpPr>
          <p:cNvPr id="4" name="Slide Number Placeholder 3"/>
          <p:cNvSpPr>
            <a:spLocks noGrp="1"/>
          </p:cNvSpPr>
          <p:nvPr>
            <p:ph type="sldNum" sz="quarter" idx="10"/>
          </p:nvPr>
        </p:nvSpPr>
        <p:spPr/>
        <p:txBody>
          <a:bodyPr/>
          <a:lstStyle/>
          <a:p>
            <a:fld id="{407EB70B-1BC3-47A4-92C2-585B3840586D}" type="slidenum">
              <a:rPr lang="en-US" smtClean="0"/>
              <a:pPr/>
              <a:t>8</a:t>
            </a:fld>
            <a:endParaRPr lang="en-US"/>
          </a:p>
        </p:txBody>
      </p:sp>
    </p:spTree>
    <p:extLst>
      <p:ext uri="{BB962C8B-B14F-4D97-AF65-F5344CB8AC3E}">
        <p14:creationId xmlns:p14="http://schemas.microsoft.com/office/powerpoint/2010/main" val="14404649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pPr algn="just">
              <a:lnSpc>
                <a:spcPct val="150000"/>
              </a:lnSpc>
            </a:pPr>
            <a:r>
              <a:rPr lang="en-US" sz="1800" b="0" i="0" u="none" strike="noStrike" dirty="0">
                <a:solidFill>
                  <a:srgbClr val="000000"/>
                </a:solidFill>
                <a:effectLst/>
                <a:latin typeface="Times New Roman" panose="02020603050405020304" pitchFamily="18" charset="0"/>
              </a:rPr>
              <a:t>Working in the social caring profession, one must spend most of their time interacting with many people such as “service users”, healthcare executives”, “healthcare professionals” and agencies who give social care to young adults and others. Thus it became the key aspect of their jobs to promote social care, well-being, and “psychological health” benefits. If they pursue the psychological theories as to their professional goals then health and social care professionals will need the knowledge and skills of psychological health to help people to achieve mental stability. Thus, it becomes necessary to understand the concept of “psychology and sociology” for giving health benefits to the needful people.</a:t>
            </a: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407EB70B-1BC3-47A4-92C2-585B3840586D}"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US" dirty="0">
                <a:latin typeface="Times New Roman" pitchFamily="18" charset="0"/>
                <a:cs typeface="Times New Roman" pitchFamily="18" charset="0"/>
              </a:rPr>
              <a:t>There are a few dimensions of psychology, such as “clinical psychology”, “health psychology”, “counselling psychology”. These are the important dimensions of psychology, in which the health and social care practices get benefitted. “clinical psychology” is the application of knowledge and skills of various researches that enhance the techniques of social care practices. As well, this dimension of “psychological” understanding is significantly related to mental health.  Therefore, the social care practitioners are mainly focused on this “clinical” psychology segment rather than the other dimension. </a:t>
            </a:r>
          </a:p>
          <a:p>
            <a:pPr algn="just">
              <a:lnSpc>
                <a:spcPct val="150000"/>
              </a:lnSpc>
            </a:pPr>
            <a:br>
              <a:rPr lang="en-US"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407EB70B-1BC3-47A4-92C2-585B3840586D}" type="slidenum">
              <a:rPr lang="en-US" smtClean="0"/>
              <a:pPr/>
              <a:t>10</a:t>
            </a:fld>
            <a:endParaRPr lang="en-US"/>
          </a:p>
        </p:txBody>
      </p:sp>
    </p:spTree>
    <p:extLst>
      <p:ext uri="{BB962C8B-B14F-4D97-AF65-F5344CB8AC3E}">
        <p14:creationId xmlns:p14="http://schemas.microsoft.com/office/powerpoint/2010/main" val="10521735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US" dirty="0">
                <a:latin typeface="Times New Roman" pitchFamily="18" charset="0"/>
                <a:cs typeface="Times New Roman" pitchFamily="18" charset="0"/>
              </a:rPr>
              <a:t>The above study has discussed “Erikson’s” adolescence theory in detail with the help of other related elements such as “cognitive skills”, “practical skills”, “intellectual skills”. The result of the literature review found that identity development in adolescents is positively correlated with the attachment of peers and the quality of relationships they form with their peers. The life skills of this theory have been adaptive to the positive behavior of individuals. This helps to enable the quality among the young adults to deal with the challenges of everyday life. As per the report published by the “world health organization”  adaptive behavior means the quality to accept or to get flexible with the situation. Therefore, “positive </a:t>
            </a:r>
            <a:r>
              <a:rPr lang="en-US" dirty="0" err="1">
                <a:latin typeface="Times New Roman" pitchFamily="18" charset="0"/>
                <a:cs typeface="Times New Roman" pitchFamily="18" charset="0"/>
              </a:rPr>
              <a:t>behaviour</a:t>
            </a:r>
            <a:r>
              <a:rPr lang="en-US" dirty="0">
                <a:latin typeface="Times New Roman" pitchFamily="18" charset="0"/>
                <a:cs typeface="Times New Roman" pitchFamily="18" charset="0"/>
              </a:rPr>
              <a:t>” shows that a person must look forward to positivity even in the most difficult situation. As well, they must look forward to opportunities for solutions. “Thinking skills” and “social skills” concepts are also important in this study. Thus, increasing the understanding of “psychological health” became more important in this paper.</a:t>
            </a:r>
            <a:br>
              <a:rPr lang="en-US"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407EB70B-1BC3-47A4-92C2-585B3840586D}" type="slidenum">
              <a:rPr lang="en-US" smtClean="0"/>
              <a:pPr/>
              <a:t>11</a:t>
            </a:fld>
            <a:endParaRPr lang="en-US"/>
          </a:p>
        </p:txBody>
      </p:sp>
    </p:spTree>
    <p:extLst>
      <p:ext uri="{BB962C8B-B14F-4D97-AF65-F5344CB8AC3E}">
        <p14:creationId xmlns:p14="http://schemas.microsoft.com/office/powerpoint/2010/main" val="6408020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US" dirty="0">
                <a:latin typeface="Times New Roman" pitchFamily="18" charset="0"/>
                <a:cs typeface="Times New Roman" pitchFamily="18" charset="0"/>
              </a:rPr>
              <a:t>“Health Psychologists” uses psychological research related to health and their methods to identify the prevention and the elements of managing the disease. Therefore, maintenance of these skills can be transferable to understand the other life skills that are an important part of human psychological understanding.  “Health psychology” therefore make various changes to the measurable inputs of many psychology theories and thus it became an easy option to take. This also enhances the ability to critical thinking and creative thinking of the several stages of psychology in the human growth cycle. Thus people are viewed to have an understanding of their personal growth with the striving towards knowledge mitigating confusion. </a:t>
            </a:r>
          </a:p>
          <a:p>
            <a:pPr algn="just">
              <a:lnSpc>
                <a:spcPct val="150000"/>
              </a:lnSpc>
            </a:pPr>
            <a:br>
              <a:rPr lang="en-US"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407EB70B-1BC3-47A4-92C2-585B3840586D}" type="slidenum">
              <a:rPr lang="en-US" smtClean="0"/>
              <a:pPr/>
              <a:t>12</a:t>
            </a:fld>
            <a:endParaRPr lang="en-US"/>
          </a:p>
        </p:txBody>
      </p:sp>
    </p:spTree>
    <p:extLst>
      <p:ext uri="{BB962C8B-B14F-4D97-AF65-F5344CB8AC3E}">
        <p14:creationId xmlns:p14="http://schemas.microsoft.com/office/powerpoint/2010/main" val="240830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07EB70B-1BC3-47A4-92C2-585B3840586D}" type="slidenum">
              <a:rPr lang="en-US" smtClean="0"/>
              <a:pPr/>
              <a:t>13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1B99D-30E3-4323-968E-C9722076768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B19A3365-25D9-4000-AC75-D8D5D0AA817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11FD53CA-B108-4204-89C0-E02461995A42}"/>
              </a:ext>
            </a:extLst>
          </p:cNvPr>
          <p:cNvSpPr>
            <a:spLocks noGrp="1"/>
          </p:cNvSpPr>
          <p:nvPr>
            <p:ph type="dt" sz="half" idx="10"/>
          </p:nvPr>
        </p:nvSpPr>
        <p:spPr/>
        <p:txBody>
          <a:bodyPr/>
          <a:lstStyle/>
          <a:p>
            <a:fld id="{E569F61E-1E71-465E-BDEE-A8960CA95084}" type="datetimeFigureOut">
              <a:rPr lang="en-IN" smtClean="0"/>
              <a:pPr/>
              <a:t>11-01-2022</a:t>
            </a:fld>
            <a:endParaRPr lang="en-IN"/>
          </a:p>
        </p:txBody>
      </p:sp>
      <p:sp>
        <p:nvSpPr>
          <p:cNvPr id="5" name="Footer Placeholder 4">
            <a:extLst>
              <a:ext uri="{FF2B5EF4-FFF2-40B4-BE49-F238E27FC236}">
                <a16:creationId xmlns:a16="http://schemas.microsoft.com/office/drawing/2014/main" id="{3DA7BD43-903B-4002-B4AC-6266ADC608A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51C62CB-847D-4E57-A87B-3C1289385477}"/>
              </a:ext>
            </a:extLst>
          </p:cNvPr>
          <p:cNvSpPr>
            <a:spLocks noGrp="1"/>
          </p:cNvSpPr>
          <p:nvPr>
            <p:ph type="sldNum" sz="quarter" idx="12"/>
          </p:nvPr>
        </p:nvSpPr>
        <p:spPr/>
        <p:txBody>
          <a:bodyPr/>
          <a:lstStyle/>
          <a:p>
            <a:fld id="{4B2F988F-5468-4125-B0AE-13E32D64A89C}" type="slidenum">
              <a:rPr lang="en-IN" smtClean="0"/>
              <a:pPr/>
              <a:t>‹#›</a:t>
            </a:fld>
            <a:endParaRPr lang="en-IN"/>
          </a:p>
        </p:txBody>
      </p:sp>
    </p:spTree>
    <p:extLst>
      <p:ext uri="{BB962C8B-B14F-4D97-AF65-F5344CB8AC3E}">
        <p14:creationId xmlns:p14="http://schemas.microsoft.com/office/powerpoint/2010/main" val="298065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DDCBC-0993-42A0-BFB8-43B6A28DCB87}"/>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549357EA-B4E0-4B89-B97A-7FFA13B7DA1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51F632E-C4E8-469D-8CD0-58FD5EE3DB09}"/>
              </a:ext>
            </a:extLst>
          </p:cNvPr>
          <p:cNvSpPr>
            <a:spLocks noGrp="1"/>
          </p:cNvSpPr>
          <p:nvPr>
            <p:ph type="dt" sz="half" idx="10"/>
          </p:nvPr>
        </p:nvSpPr>
        <p:spPr/>
        <p:txBody>
          <a:bodyPr/>
          <a:lstStyle/>
          <a:p>
            <a:fld id="{E569F61E-1E71-465E-BDEE-A8960CA95084}" type="datetimeFigureOut">
              <a:rPr lang="en-IN" smtClean="0"/>
              <a:pPr/>
              <a:t>11-01-2022</a:t>
            </a:fld>
            <a:endParaRPr lang="en-IN"/>
          </a:p>
        </p:txBody>
      </p:sp>
      <p:sp>
        <p:nvSpPr>
          <p:cNvPr id="5" name="Footer Placeholder 4">
            <a:extLst>
              <a:ext uri="{FF2B5EF4-FFF2-40B4-BE49-F238E27FC236}">
                <a16:creationId xmlns:a16="http://schemas.microsoft.com/office/drawing/2014/main" id="{A5384D1E-AD5A-4CC7-9C74-62B84E3E6E0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9A1FCDC-A80C-47FC-A606-9ACCE9F2405B}"/>
              </a:ext>
            </a:extLst>
          </p:cNvPr>
          <p:cNvSpPr>
            <a:spLocks noGrp="1"/>
          </p:cNvSpPr>
          <p:nvPr>
            <p:ph type="sldNum" sz="quarter" idx="12"/>
          </p:nvPr>
        </p:nvSpPr>
        <p:spPr/>
        <p:txBody>
          <a:bodyPr/>
          <a:lstStyle/>
          <a:p>
            <a:fld id="{4B2F988F-5468-4125-B0AE-13E32D64A89C}" type="slidenum">
              <a:rPr lang="en-IN" smtClean="0"/>
              <a:pPr/>
              <a:t>‹#›</a:t>
            </a:fld>
            <a:endParaRPr lang="en-IN"/>
          </a:p>
        </p:txBody>
      </p:sp>
    </p:spTree>
    <p:extLst>
      <p:ext uri="{BB962C8B-B14F-4D97-AF65-F5344CB8AC3E}">
        <p14:creationId xmlns:p14="http://schemas.microsoft.com/office/powerpoint/2010/main" val="26024389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7180C-5A0A-47AD-8487-618B287EF1C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DDB58268-F485-4194-9ABE-E968B424E03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1282E3A-16F3-46C3-AB29-DAC296F9864B}"/>
              </a:ext>
            </a:extLst>
          </p:cNvPr>
          <p:cNvSpPr>
            <a:spLocks noGrp="1"/>
          </p:cNvSpPr>
          <p:nvPr>
            <p:ph type="dt" sz="half" idx="10"/>
          </p:nvPr>
        </p:nvSpPr>
        <p:spPr/>
        <p:txBody>
          <a:bodyPr/>
          <a:lstStyle/>
          <a:p>
            <a:fld id="{E569F61E-1E71-465E-BDEE-A8960CA95084}" type="datetimeFigureOut">
              <a:rPr lang="en-IN" smtClean="0"/>
              <a:pPr/>
              <a:t>11-01-2022</a:t>
            </a:fld>
            <a:endParaRPr lang="en-IN"/>
          </a:p>
        </p:txBody>
      </p:sp>
      <p:sp>
        <p:nvSpPr>
          <p:cNvPr id="5" name="Footer Placeholder 4">
            <a:extLst>
              <a:ext uri="{FF2B5EF4-FFF2-40B4-BE49-F238E27FC236}">
                <a16:creationId xmlns:a16="http://schemas.microsoft.com/office/drawing/2014/main" id="{87AC56C8-4D6A-4230-A3AE-8824AA2F814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746F21D-0B5D-4F92-9795-BA64B02C0FC8}"/>
              </a:ext>
            </a:extLst>
          </p:cNvPr>
          <p:cNvSpPr>
            <a:spLocks noGrp="1"/>
          </p:cNvSpPr>
          <p:nvPr>
            <p:ph type="sldNum" sz="quarter" idx="12"/>
          </p:nvPr>
        </p:nvSpPr>
        <p:spPr/>
        <p:txBody>
          <a:bodyPr/>
          <a:lstStyle/>
          <a:p>
            <a:fld id="{4B2F988F-5468-4125-B0AE-13E32D64A89C}" type="slidenum">
              <a:rPr lang="en-IN" smtClean="0"/>
              <a:pPr/>
              <a:t>‹#›</a:t>
            </a:fld>
            <a:endParaRPr lang="en-IN"/>
          </a:p>
        </p:txBody>
      </p:sp>
    </p:spTree>
    <p:extLst>
      <p:ext uri="{BB962C8B-B14F-4D97-AF65-F5344CB8AC3E}">
        <p14:creationId xmlns:p14="http://schemas.microsoft.com/office/powerpoint/2010/main" val="12365666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91C2C-854A-4A2E-8E88-7E39DD252984}"/>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7EEDAE1F-B4D2-4B81-A5EB-F70F3B7E724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6954018E-1AA6-4012-A36B-4A78C31C169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D3FA7BFE-7DAD-4A56-9879-4B6038DE306E}"/>
              </a:ext>
            </a:extLst>
          </p:cNvPr>
          <p:cNvSpPr>
            <a:spLocks noGrp="1"/>
          </p:cNvSpPr>
          <p:nvPr>
            <p:ph type="dt" sz="half" idx="10"/>
          </p:nvPr>
        </p:nvSpPr>
        <p:spPr/>
        <p:txBody>
          <a:bodyPr/>
          <a:lstStyle/>
          <a:p>
            <a:fld id="{E569F61E-1E71-465E-BDEE-A8960CA95084}" type="datetimeFigureOut">
              <a:rPr lang="en-IN" smtClean="0"/>
              <a:pPr/>
              <a:t>11-01-2022</a:t>
            </a:fld>
            <a:endParaRPr lang="en-IN"/>
          </a:p>
        </p:txBody>
      </p:sp>
      <p:sp>
        <p:nvSpPr>
          <p:cNvPr id="6" name="Footer Placeholder 5">
            <a:extLst>
              <a:ext uri="{FF2B5EF4-FFF2-40B4-BE49-F238E27FC236}">
                <a16:creationId xmlns:a16="http://schemas.microsoft.com/office/drawing/2014/main" id="{B6A0A400-DF1A-48F2-BD56-1C2E7FA83F2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57B1B01-FDDC-44C2-80A7-F318F0059F14}"/>
              </a:ext>
            </a:extLst>
          </p:cNvPr>
          <p:cNvSpPr>
            <a:spLocks noGrp="1"/>
          </p:cNvSpPr>
          <p:nvPr>
            <p:ph type="sldNum" sz="quarter" idx="12"/>
          </p:nvPr>
        </p:nvSpPr>
        <p:spPr/>
        <p:txBody>
          <a:bodyPr/>
          <a:lstStyle/>
          <a:p>
            <a:fld id="{4B2F988F-5468-4125-B0AE-13E32D64A89C}" type="slidenum">
              <a:rPr lang="en-IN" smtClean="0"/>
              <a:pPr/>
              <a:t>‹#›</a:t>
            </a:fld>
            <a:endParaRPr lang="en-IN"/>
          </a:p>
        </p:txBody>
      </p:sp>
    </p:spTree>
    <p:extLst>
      <p:ext uri="{BB962C8B-B14F-4D97-AF65-F5344CB8AC3E}">
        <p14:creationId xmlns:p14="http://schemas.microsoft.com/office/powerpoint/2010/main" val="32777672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AA367-FB83-4640-A80B-3746B3190947}"/>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10147F5A-ACDF-4759-9DFA-CD014A2E071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3171D5-B4B1-47FC-9A34-91DF4E81B7A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6F60AA9D-6791-4DA5-BE46-E70B1674230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ED6D78C-7E76-41A6-A908-DC67164D9F3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1F020C6D-8C9D-44C7-9591-3513A6315A61}"/>
              </a:ext>
            </a:extLst>
          </p:cNvPr>
          <p:cNvSpPr>
            <a:spLocks noGrp="1"/>
          </p:cNvSpPr>
          <p:nvPr>
            <p:ph type="dt" sz="half" idx="10"/>
          </p:nvPr>
        </p:nvSpPr>
        <p:spPr/>
        <p:txBody>
          <a:bodyPr/>
          <a:lstStyle/>
          <a:p>
            <a:fld id="{E569F61E-1E71-465E-BDEE-A8960CA95084}" type="datetimeFigureOut">
              <a:rPr lang="en-IN" smtClean="0"/>
              <a:pPr/>
              <a:t>11-01-2022</a:t>
            </a:fld>
            <a:endParaRPr lang="en-IN"/>
          </a:p>
        </p:txBody>
      </p:sp>
      <p:sp>
        <p:nvSpPr>
          <p:cNvPr id="8" name="Footer Placeholder 7">
            <a:extLst>
              <a:ext uri="{FF2B5EF4-FFF2-40B4-BE49-F238E27FC236}">
                <a16:creationId xmlns:a16="http://schemas.microsoft.com/office/drawing/2014/main" id="{15712914-C329-43E1-A219-3EC0AE889346}"/>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6B3FE722-12C9-4C2A-82E4-D5A50228FEF2}"/>
              </a:ext>
            </a:extLst>
          </p:cNvPr>
          <p:cNvSpPr>
            <a:spLocks noGrp="1"/>
          </p:cNvSpPr>
          <p:nvPr>
            <p:ph type="sldNum" sz="quarter" idx="12"/>
          </p:nvPr>
        </p:nvSpPr>
        <p:spPr/>
        <p:txBody>
          <a:bodyPr/>
          <a:lstStyle/>
          <a:p>
            <a:fld id="{4B2F988F-5468-4125-B0AE-13E32D64A89C}" type="slidenum">
              <a:rPr lang="en-IN" smtClean="0"/>
              <a:pPr/>
              <a:t>‹#›</a:t>
            </a:fld>
            <a:endParaRPr lang="en-IN"/>
          </a:p>
        </p:txBody>
      </p:sp>
    </p:spTree>
    <p:extLst>
      <p:ext uri="{BB962C8B-B14F-4D97-AF65-F5344CB8AC3E}">
        <p14:creationId xmlns:p14="http://schemas.microsoft.com/office/powerpoint/2010/main" val="41651147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783E5-FC42-434C-9CD5-9C6B4F980B57}"/>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F77129D0-0739-4E1D-81B6-7901039ADE22}"/>
              </a:ext>
            </a:extLst>
          </p:cNvPr>
          <p:cNvSpPr>
            <a:spLocks noGrp="1"/>
          </p:cNvSpPr>
          <p:nvPr>
            <p:ph type="dt" sz="half" idx="10"/>
          </p:nvPr>
        </p:nvSpPr>
        <p:spPr/>
        <p:txBody>
          <a:bodyPr/>
          <a:lstStyle/>
          <a:p>
            <a:fld id="{E569F61E-1E71-465E-BDEE-A8960CA95084}" type="datetimeFigureOut">
              <a:rPr lang="en-IN" smtClean="0"/>
              <a:pPr/>
              <a:t>11-01-2022</a:t>
            </a:fld>
            <a:endParaRPr lang="en-IN"/>
          </a:p>
        </p:txBody>
      </p:sp>
      <p:sp>
        <p:nvSpPr>
          <p:cNvPr id="4" name="Footer Placeholder 3">
            <a:extLst>
              <a:ext uri="{FF2B5EF4-FFF2-40B4-BE49-F238E27FC236}">
                <a16:creationId xmlns:a16="http://schemas.microsoft.com/office/drawing/2014/main" id="{EEC1F2E4-4CF8-49F1-83E4-47CBDFE08C8C}"/>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8FCDBD04-FA16-4176-8E4B-F6FFE880C570}"/>
              </a:ext>
            </a:extLst>
          </p:cNvPr>
          <p:cNvSpPr>
            <a:spLocks noGrp="1"/>
          </p:cNvSpPr>
          <p:nvPr>
            <p:ph type="sldNum" sz="quarter" idx="12"/>
          </p:nvPr>
        </p:nvSpPr>
        <p:spPr/>
        <p:txBody>
          <a:bodyPr/>
          <a:lstStyle/>
          <a:p>
            <a:fld id="{4B2F988F-5468-4125-B0AE-13E32D64A89C}" type="slidenum">
              <a:rPr lang="en-IN" smtClean="0"/>
              <a:pPr/>
              <a:t>‹#›</a:t>
            </a:fld>
            <a:endParaRPr lang="en-IN"/>
          </a:p>
        </p:txBody>
      </p:sp>
    </p:spTree>
    <p:extLst>
      <p:ext uri="{BB962C8B-B14F-4D97-AF65-F5344CB8AC3E}">
        <p14:creationId xmlns:p14="http://schemas.microsoft.com/office/powerpoint/2010/main" val="40185973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0FB74D-EC80-44B4-8284-6262862A37B9}"/>
              </a:ext>
            </a:extLst>
          </p:cNvPr>
          <p:cNvSpPr>
            <a:spLocks noGrp="1"/>
          </p:cNvSpPr>
          <p:nvPr>
            <p:ph type="dt" sz="half" idx="10"/>
          </p:nvPr>
        </p:nvSpPr>
        <p:spPr/>
        <p:txBody>
          <a:bodyPr/>
          <a:lstStyle/>
          <a:p>
            <a:fld id="{E569F61E-1E71-465E-BDEE-A8960CA95084}" type="datetimeFigureOut">
              <a:rPr lang="en-IN" smtClean="0"/>
              <a:pPr/>
              <a:t>11-01-2022</a:t>
            </a:fld>
            <a:endParaRPr lang="en-IN"/>
          </a:p>
        </p:txBody>
      </p:sp>
      <p:sp>
        <p:nvSpPr>
          <p:cNvPr id="3" name="Footer Placeholder 2">
            <a:extLst>
              <a:ext uri="{FF2B5EF4-FFF2-40B4-BE49-F238E27FC236}">
                <a16:creationId xmlns:a16="http://schemas.microsoft.com/office/drawing/2014/main" id="{8A39C6B2-9269-4D09-9098-AC24F3422D12}"/>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A0463D9C-9FEA-49DA-940D-DC45927F465E}"/>
              </a:ext>
            </a:extLst>
          </p:cNvPr>
          <p:cNvSpPr>
            <a:spLocks noGrp="1"/>
          </p:cNvSpPr>
          <p:nvPr>
            <p:ph type="sldNum" sz="quarter" idx="12"/>
          </p:nvPr>
        </p:nvSpPr>
        <p:spPr/>
        <p:txBody>
          <a:bodyPr/>
          <a:lstStyle/>
          <a:p>
            <a:fld id="{4B2F988F-5468-4125-B0AE-13E32D64A89C}" type="slidenum">
              <a:rPr lang="en-IN" smtClean="0"/>
              <a:pPr/>
              <a:t>‹#›</a:t>
            </a:fld>
            <a:endParaRPr lang="en-IN"/>
          </a:p>
        </p:txBody>
      </p:sp>
    </p:spTree>
    <p:extLst>
      <p:ext uri="{BB962C8B-B14F-4D97-AF65-F5344CB8AC3E}">
        <p14:creationId xmlns:p14="http://schemas.microsoft.com/office/powerpoint/2010/main" val="22486753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BD2F5-956D-4656-A00D-3D480B6F83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126A2876-5C3D-48DB-9995-B89C1040E5B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6102CEE2-643B-4651-A45F-F721ED5DDE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90FFD1-F14D-493A-AF1F-3E22E56654E2}"/>
              </a:ext>
            </a:extLst>
          </p:cNvPr>
          <p:cNvSpPr>
            <a:spLocks noGrp="1"/>
          </p:cNvSpPr>
          <p:nvPr>
            <p:ph type="dt" sz="half" idx="10"/>
          </p:nvPr>
        </p:nvSpPr>
        <p:spPr/>
        <p:txBody>
          <a:bodyPr/>
          <a:lstStyle/>
          <a:p>
            <a:fld id="{E569F61E-1E71-465E-BDEE-A8960CA95084}" type="datetimeFigureOut">
              <a:rPr lang="en-IN" smtClean="0"/>
              <a:pPr/>
              <a:t>11-01-2022</a:t>
            </a:fld>
            <a:endParaRPr lang="en-IN"/>
          </a:p>
        </p:txBody>
      </p:sp>
      <p:sp>
        <p:nvSpPr>
          <p:cNvPr id="6" name="Footer Placeholder 5">
            <a:extLst>
              <a:ext uri="{FF2B5EF4-FFF2-40B4-BE49-F238E27FC236}">
                <a16:creationId xmlns:a16="http://schemas.microsoft.com/office/drawing/2014/main" id="{9E076907-7311-42C7-B7D5-18F7F9DBE14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48378AB-2BA8-498E-A127-3A9AFAAE52C4}"/>
              </a:ext>
            </a:extLst>
          </p:cNvPr>
          <p:cNvSpPr>
            <a:spLocks noGrp="1"/>
          </p:cNvSpPr>
          <p:nvPr>
            <p:ph type="sldNum" sz="quarter" idx="12"/>
          </p:nvPr>
        </p:nvSpPr>
        <p:spPr/>
        <p:txBody>
          <a:bodyPr/>
          <a:lstStyle/>
          <a:p>
            <a:fld id="{4B2F988F-5468-4125-B0AE-13E32D64A89C}" type="slidenum">
              <a:rPr lang="en-IN" smtClean="0"/>
              <a:pPr/>
              <a:t>‹#›</a:t>
            </a:fld>
            <a:endParaRPr lang="en-IN"/>
          </a:p>
        </p:txBody>
      </p:sp>
    </p:spTree>
    <p:extLst>
      <p:ext uri="{BB962C8B-B14F-4D97-AF65-F5344CB8AC3E}">
        <p14:creationId xmlns:p14="http://schemas.microsoft.com/office/powerpoint/2010/main" val="2801833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78E97-11F9-4A95-B963-FF545A5D41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9687CEDB-CCDD-4051-B7B4-0FE6D4C68EB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5ACD36AC-0629-43BE-A544-06A8470F80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6BA382-3AC5-4BF6-B9F5-4D0060B277DD}"/>
              </a:ext>
            </a:extLst>
          </p:cNvPr>
          <p:cNvSpPr>
            <a:spLocks noGrp="1"/>
          </p:cNvSpPr>
          <p:nvPr>
            <p:ph type="dt" sz="half" idx="10"/>
          </p:nvPr>
        </p:nvSpPr>
        <p:spPr/>
        <p:txBody>
          <a:bodyPr/>
          <a:lstStyle/>
          <a:p>
            <a:fld id="{E569F61E-1E71-465E-BDEE-A8960CA95084}" type="datetimeFigureOut">
              <a:rPr lang="en-IN" smtClean="0"/>
              <a:pPr/>
              <a:t>11-01-2022</a:t>
            </a:fld>
            <a:endParaRPr lang="en-IN"/>
          </a:p>
        </p:txBody>
      </p:sp>
      <p:sp>
        <p:nvSpPr>
          <p:cNvPr id="6" name="Footer Placeholder 5">
            <a:extLst>
              <a:ext uri="{FF2B5EF4-FFF2-40B4-BE49-F238E27FC236}">
                <a16:creationId xmlns:a16="http://schemas.microsoft.com/office/drawing/2014/main" id="{230F9022-C76A-4654-96D7-4C583115BD4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86A501E-625E-4CC4-9B12-50DC7521684B}"/>
              </a:ext>
            </a:extLst>
          </p:cNvPr>
          <p:cNvSpPr>
            <a:spLocks noGrp="1"/>
          </p:cNvSpPr>
          <p:nvPr>
            <p:ph type="sldNum" sz="quarter" idx="12"/>
          </p:nvPr>
        </p:nvSpPr>
        <p:spPr/>
        <p:txBody>
          <a:bodyPr/>
          <a:lstStyle/>
          <a:p>
            <a:fld id="{4B2F988F-5468-4125-B0AE-13E32D64A89C}" type="slidenum">
              <a:rPr lang="en-IN" smtClean="0"/>
              <a:pPr/>
              <a:t>‹#›</a:t>
            </a:fld>
            <a:endParaRPr lang="en-IN"/>
          </a:p>
        </p:txBody>
      </p:sp>
    </p:spTree>
    <p:extLst>
      <p:ext uri="{BB962C8B-B14F-4D97-AF65-F5344CB8AC3E}">
        <p14:creationId xmlns:p14="http://schemas.microsoft.com/office/powerpoint/2010/main" val="1120954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BB207-2B9C-4243-810A-C81EEC8216DB}"/>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FCDD2B66-38FD-4A82-A7BB-A91EC21CDF3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4BA5E2F-0CBA-45A3-8C2A-936407BD9930}"/>
              </a:ext>
            </a:extLst>
          </p:cNvPr>
          <p:cNvSpPr>
            <a:spLocks noGrp="1"/>
          </p:cNvSpPr>
          <p:nvPr>
            <p:ph type="dt" sz="half" idx="10"/>
          </p:nvPr>
        </p:nvSpPr>
        <p:spPr/>
        <p:txBody>
          <a:bodyPr/>
          <a:lstStyle/>
          <a:p>
            <a:fld id="{E569F61E-1E71-465E-BDEE-A8960CA95084}" type="datetimeFigureOut">
              <a:rPr lang="en-IN" smtClean="0"/>
              <a:pPr/>
              <a:t>11-01-2022</a:t>
            </a:fld>
            <a:endParaRPr lang="en-IN"/>
          </a:p>
        </p:txBody>
      </p:sp>
      <p:sp>
        <p:nvSpPr>
          <p:cNvPr id="5" name="Footer Placeholder 4">
            <a:extLst>
              <a:ext uri="{FF2B5EF4-FFF2-40B4-BE49-F238E27FC236}">
                <a16:creationId xmlns:a16="http://schemas.microsoft.com/office/drawing/2014/main" id="{81EFB592-FA21-4D88-9760-F987E770F0F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7DB8D39-B125-4E25-9FEC-05CF58C1DCEB}"/>
              </a:ext>
            </a:extLst>
          </p:cNvPr>
          <p:cNvSpPr>
            <a:spLocks noGrp="1"/>
          </p:cNvSpPr>
          <p:nvPr>
            <p:ph type="sldNum" sz="quarter" idx="12"/>
          </p:nvPr>
        </p:nvSpPr>
        <p:spPr/>
        <p:txBody>
          <a:bodyPr/>
          <a:lstStyle/>
          <a:p>
            <a:fld id="{4B2F988F-5468-4125-B0AE-13E32D64A89C}" type="slidenum">
              <a:rPr lang="en-IN" smtClean="0"/>
              <a:pPr/>
              <a:t>‹#›</a:t>
            </a:fld>
            <a:endParaRPr lang="en-IN"/>
          </a:p>
        </p:txBody>
      </p:sp>
    </p:spTree>
    <p:extLst>
      <p:ext uri="{BB962C8B-B14F-4D97-AF65-F5344CB8AC3E}">
        <p14:creationId xmlns:p14="http://schemas.microsoft.com/office/powerpoint/2010/main" val="25007918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98326F-8183-484D-907F-9AAB1D89AB9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2FDA9114-93BE-47CB-8034-FBC9E26F079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6D939B6-DDD1-4954-8B49-9185B2943ED4}"/>
              </a:ext>
            </a:extLst>
          </p:cNvPr>
          <p:cNvSpPr>
            <a:spLocks noGrp="1"/>
          </p:cNvSpPr>
          <p:nvPr>
            <p:ph type="dt" sz="half" idx="10"/>
          </p:nvPr>
        </p:nvSpPr>
        <p:spPr/>
        <p:txBody>
          <a:bodyPr/>
          <a:lstStyle/>
          <a:p>
            <a:fld id="{E569F61E-1E71-465E-BDEE-A8960CA95084}" type="datetimeFigureOut">
              <a:rPr lang="en-IN" smtClean="0"/>
              <a:pPr/>
              <a:t>11-01-2022</a:t>
            </a:fld>
            <a:endParaRPr lang="en-IN"/>
          </a:p>
        </p:txBody>
      </p:sp>
      <p:sp>
        <p:nvSpPr>
          <p:cNvPr id="5" name="Footer Placeholder 4">
            <a:extLst>
              <a:ext uri="{FF2B5EF4-FFF2-40B4-BE49-F238E27FC236}">
                <a16:creationId xmlns:a16="http://schemas.microsoft.com/office/drawing/2014/main" id="{C866C014-DA4C-4DEB-A944-FEB39FB990A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451FF91-50B9-4880-ADE0-B643ACEF4C06}"/>
              </a:ext>
            </a:extLst>
          </p:cNvPr>
          <p:cNvSpPr>
            <a:spLocks noGrp="1"/>
          </p:cNvSpPr>
          <p:nvPr>
            <p:ph type="sldNum" sz="quarter" idx="12"/>
          </p:nvPr>
        </p:nvSpPr>
        <p:spPr/>
        <p:txBody>
          <a:bodyPr/>
          <a:lstStyle/>
          <a:p>
            <a:fld id="{4B2F988F-5468-4125-B0AE-13E32D64A89C}" type="slidenum">
              <a:rPr lang="en-IN" smtClean="0"/>
              <a:pPr/>
              <a:t>‹#›</a:t>
            </a:fld>
            <a:endParaRPr lang="en-IN"/>
          </a:p>
        </p:txBody>
      </p:sp>
    </p:spTree>
    <p:extLst>
      <p:ext uri="{BB962C8B-B14F-4D97-AF65-F5344CB8AC3E}">
        <p14:creationId xmlns:p14="http://schemas.microsoft.com/office/powerpoint/2010/main" val="28066215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1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FA6C09-F8ED-461D-966E-5F56138C32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416296B4-3702-4A43-BDAB-C8500E57847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769550E-8400-4D97-A528-644A0E5DB17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69F61E-1E71-465E-BDEE-A8960CA95084}" type="datetimeFigureOut">
              <a:rPr lang="en-IN" smtClean="0"/>
              <a:pPr/>
              <a:t>11-01-2022</a:t>
            </a:fld>
            <a:endParaRPr lang="en-IN"/>
          </a:p>
        </p:txBody>
      </p:sp>
      <p:sp>
        <p:nvSpPr>
          <p:cNvPr id="5" name="Footer Placeholder 4">
            <a:extLst>
              <a:ext uri="{FF2B5EF4-FFF2-40B4-BE49-F238E27FC236}">
                <a16:creationId xmlns:a16="http://schemas.microsoft.com/office/drawing/2014/main" id="{F23E969A-7F80-4180-AC05-8F8F45F31D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6B86985B-9153-43AA-B6BB-9CA724C67E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2F988F-5468-4125-B0AE-13E32D64A89C}" type="slidenum">
              <a:rPr lang="en-IN" smtClean="0"/>
              <a:pPr/>
              <a:t>‹#›</a:t>
            </a:fld>
            <a:endParaRPr lang="en-IN"/>
          </a:p>
        </p:txBody>
      </p:sp>
    </p:spTree>
    <p:extLst>
      <p:ext uri="{BB962C8B-B14F-4D97-AF65-F5344CB8AC3E}">
        <p14:creationId xmlns:p14="http://schemas.microsoft.com/office/powerpoint/2010/main" val="20840899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C152C-AF37-4B31-8B5F-5790517E1A13}"/>
              </a:ext>
            </a:extLst>
          </p:cNvPr>
          <p:cNvSpPr>
            <a:spLocks noGrp="1"/>
          </p:cNvSpPr>
          <p:nvPr>
            <p:ph type="ctrTitle"/>
          </p:nvPr>
        </p:nvSpPr>
        <p:spPr>
          <a:xfrm>
            <a:off x="2024743" y="-892629"/>
            <a:ext cx="9666514" cy="5442858"/>
          </a:xfrm>
          <a:noFill/>
        </p:spPr>
        <p:txBody>
          <a:bodyPr anchor="ctr">
            <a:noAutofit/>
          </a:bodyPr>
          <a:lstStyle/>
          <a:p>
            <a:pPr>
              <a:lnSpc>
                <a:spcPct val="150000"/>
              </a:lnSpc>
              <a:spcBef>
                <a:spcPts val="0"/>
              </a:spcBef>
            </a:pPr>
            <a:r>
              <a:rPr lang="en-US" sz="2800" b="1" dirty="0">
                <a:latin typeface="Times New Roman" pitchFamily="18" charset="0"/>
                <a:cs typeface="Times New Roman" pitchFamily="18" charset="0"/>
              </a:rPr>
              <a:t>PSYCHOLOGY IN HEALTH &amp; SOCIAL CARE</a:t>
            </a:r>
            <a:br>
              <a:rPr lang="en-US" sz="2800" b="1" dirty="0">
                <a:latin typeface="Times New Roman" pitchFamily="18" charset="0"/>
                <a:cs typeface="Times New Roman" pitchFamily="18" charset="0"/>
              </a:rPr>
            </a:br>
            <a:r>
              <a:rPr lang="en-US" sz="2800" b="1" dirty="0">
                <a:latin typeface="Times New Roman" pitchFamily="18" charset="0"/>
                <a:cs typeface="Times New Roman" pitchFamily="18" charset="0"/>
              </a:rPr>
              <a:t>COMPONENT 1: SOLO PRESENTATION</a:t>
            </a:r>
            <a:br>
              <a:rPr lang="en-US" sz="2800" b="1" dirty="0">
                <a:latin typeface="Times New Roman" pitchFamily="18" charset="0"/>
                <a:cs typeface="Times New Roman" pitchFamily="18" charset="0"/>
              </a:rPr>
            </a:br>
            <a:r>
              <a:rPr lang="en-US" sz="2800" b="1" dirty="0">
                <a:latin typeface="Times New Roman" pitchFamily="18" charset="0"/>
                <a:cs typeface="Times New Roman" pitchFamily="18" charset="0"/>
              </a:rPr>
              <a:t>STUDENT NAME: MADONA IGBINOBA</a:t>
            </a:r>
            <a:br>
              <a:rPr lang="en-US" sz="3200" b="1" dirty="0">
                <a:latin typeface="Abadi Extra Light" panose="020B0604020202020204" pitchFamily="34" charset="0"/>
                <a:cs typeface="Times New Roman" pitchFamily="18" charset="0"/>
              </a:rPr>
            </a:br>
            <a:r>
              <a:rPr lang="en-US" sz="2800" b="1" dirty="0">
                <a:latin typeface="Times New Roman" panose="02020603050405020304" pitchFamily="18" charset="0"/>
                <a:cs typeface="Times New Roman" panose="02020603050405020304" pitchFamily="18" charset="0"/>
              </a:rPr>
              <a:t>STUDENT ID</a:t>
            </a:r>
            <a:r>
              <a:rPr lang="en-US" sz="2800" b="1" dirty="0">
                <a:latin typeface="Abadi Extra Light" panose="020B0604020202020204" pitchFamily="34" charset="0"/>
                <a:cs typeface="Times New Roman" pitchFamily="18" charset="0"/>
              </a:rPr>
              <a:t>: </a:t>
            </a:r>
            <a:r>
              <a:rPr lang="en-US" sz="2800" b="1" dirty="0">
                <a:latin typeface="Times New Roman" panose="02020603050405020304" pitchFamily="18" charset="0"/>
                <a:cs typeface="Times New Roman" panose="02020603050405020304" pitchFamily="18" charset="0"/>
              </a:rPr>
              <a:t>1815861</a:t>
            </a:r>
            <a:br>
              <a:rPr lang="en-US" sz="2800" b="1" dirty="0">
                <a:latin typeface="Abadi Extra Light" panose="020B0604020202020204" pitchFamily="34" charset="0"/>
                <a:cs typeface="Times New Roman" pitchFamily="18" charset="0"/>
              </a:rPr>
            </a:br>
            <a:r>
              <a:rPr lang="en-US" sz="2800" b="1" dirty="0">
                <a:latin typeface="Times New Roman" panose="02020603050405020304" pitchFamily="18" charset="0"/>
                <a:cs typeface="Times New Roman" panose="02020603050405020304" pitchFamily="18" charset="0"/>
              </a:rPr>
              <a:t>LECTURER NAME</a:t>
            </a:r>
            <a:r>
              <a:rPr lang="en-US" sz="2800" b="1" dirty="0">
                <a:latin typeface="Abadi Extra Light" panose="020B0604020202020204" pitchFamily="34" charset="0"/>
                <a:cs typeface="Times New Roman" pitchFamily="18" charset="0"/>
              </a:rPr>
              <a:t>: </a:t>
            </a:r>
            <a:r>
              <a:rPr lang="en-US" sz="2800" b="1" dirty="0">
                <a:latin typeface="Times New Roman" panose="02020603050405020304" pitchFamily="18" charset="0"/>
                <a:cs typeface="Times New Roman" panose="02020603050405020304" pitchFamily="18" charset="0"/>
              </a:rPr>
              <a:t>EDWARD GOKA</a:t>
            </a:r>
          </a:p>
        </p:txBody>
      </p:sp>
    </p:spTree>
    <p:extLst>
      <p:ext uri="{BB962C8B-B14F-4D97-AF65-F5344CB8AC3E}">
        <p14:creationId xmlns:p14="http://schemas.microsoft.com/office/powerpoint/2010/main" val="12442161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C152C-AF37-4B31-8B5F-5790517E1A13}"/>
              </a:ext>
            </a:extLst>
          </p:cNvPr>
          <p:cNvSpPr>
            <a:spLocks noGrp="1"/>
          </p:cNvSpPr>
          <p:nvPr>
            <p:ph type="ctrTitle"/>
          </p:nvPr>
        </p:nvSpPr>
        <p:spPr>
          <a:xfrm>
            <a:off x="0" y="-1"/>
            <a:ext cx="12192000" cy="1132765"/>
          </a:xfrm>
          <a:noFill/>
        </p:spPr>
        <p:txBody>
          <a:bodyPr vert="horz" lIns="91440" tIns="45720" rIns="91440" bIns="45720" rtlCol="0" anchor="ctr">
            <a:noAutofit/>
          </a:bodyPr>
          <a:lstStyle/>
          <a:p>
            <a:pPr>
              <a:lnSpc>
                <a:spcPct val="150000"/>
              </a:lnSpc>
              <a:spcBef>
                <a:spcPts val="0"/>
              </a:spcBef>
            </a:pPr>
            <a:r>
              <a:rPr lang="en-IN" sz="3200" b="1" kern="0" dirty="0">
                <a:latin typeface="Times New Roman"/>
              </a:rPr>
              <a:t>Engagement with Literature Skills</a:t>
            </a:r>
          </a:p>
        </p:txBody>
      </p:sp>
      <p:sp>
        <p:nvSpPr>
          <p:cNvPr id="3" name="Subtitle 2">
            <a:extLst>
              <a:ext uri="{FF2B5EF4-FFF2-40B4-BE49-F238E27FC236}">
                <a16:creationId xmlns:a16="http://schemas.microsoft.com/office/drawing/2014/main" id="{3B5B574A-D0A8-4DFA-9A8F-57FD4EC33D34}"/>
              </a:ext>
            </a:extLst>
          </p:cNvPr>
          <p:cNvSpPr>
            <a:spLocks noGrp="1"/>
          </p:cNvSpPr>
          <p:nvPr>
            <p:ph type="subTitle" idx="1"/>
          </p:nvPr>
        </p:nvSpPr>
        <p:spPr>
          <a:xfrm>
            <a:off x="5586017" y="1473122"/>
            <a:ext cx="5927957" cy="5002323"/>
          </a:xfrm>
        </p:spPr>
        <p:txBody>
          <a:bodyPr>
            <a:normAutofit/>
          </a:bodyPr>
          <a:lstStyle/>
          <a:p>
            <a:pPr algn="just" fontAlgn="base">
              <a:lnSpc>
                <a:spcPct val="150000"/>
              </a:lnSpc>
              <a:spcBef>
                <a:spcPts val="0"/>
              </a:spcBef>
              <a:buFont typeface="Wingdings" pitchFamily="2" charset="2"/>
              <a:buChar char="v"/>
            </a:pPr>
            <a:r>
              <a:rPr lang="en-US" b="1" i="1" dirty="0">
                <a:solidFill>
                  <a:srgbClr val="000000"/>
                </a:solidFill>
                <a:latin typeface="Times New Roman" pitchFamily="18" charset="0"/>
                <a:cs typeface="Times New Roman" pitchFamily="18" charset="0"/>
              </a:rPr>
              <a:t>Erikson is the father of “psychology development theory” (</a:t>
            </a:r>
            <a:r>
              <a:rPr lang="en-US" b="1" i="1" dirty="0" err="1">
                <a:solidFill>
                  <a:srgbClr val="000000"/>
                </a:solidFill>
                <a:latin typeface="Times New Roman" pitchFamily="18" charset="0"/>
                <a:cs typeface="Times New Roman" pitchFamily="18" charset="0"/>
              </a:rPr>
              <a:t>Ntoumanis</a:t>
            </a:r>
            <a:r>
              <a:rPr lang="en-US" b="1" i="1" dirty="0">
                <a:solidFill>
                  <a:srgbClr val="000000"/>
                </a:solidFill>
                <a:latin typeface="Times New Roman" pitchFamily="18" charset="0"/>
                <a:cs typeface="Times New Roman" pitchFamily="18" charset="0"/>
              </a:rPr>
              <a:t> et al. 2021)</a:t>
            </a:r>
          </a:p>
          <a:p>
            <a:pPr algn="just" fontAlgn="base">
              <a:lnSpc>
                <a:spcPct val="150000"/>
              </a:lnSpc>
              <a:spcBef>
                <a:spcPts val="0"/>
              </a:spcBef>
              <a:buFont typeface="Wingdings" pitchFamily="2" charset="2"/>
              <a:buChar char="v"/>
            </a:pPr>
            <a:r>
              <a:rPr lang="en-US" b="1" i="1" dirty="0">
                <a:latin typeface="Times New Roman" pitchFamily="18" charset="0"/>
                <a:cs typeface="Times New Roman" pitchFamily="18" charset="0"/>
              </a:rPr>
              <a:t>His theory is an extended version of “Freud’s” theory.</a:t>
            </a:r>
            <a:r>
              <a:rPr lang="en-US" sz="2000" b="1" i="1" dirty="0">
                <a:latin typeface="Times New Roman" pitchFamily="18" charset="0"/>
                <a:cs typeface="Times New Roman" pitchFamily="18" charset="0"/>
              </a:rPr>
              <a:t> </a:t>
            </a:r>
            <a:r>
              <a:rPr lang="en-US" b="1" i="1" dirty="0">
                <a:latin typeface="Times New Roman" pitchFamily="18" charset="0"/>
                <a:cs typeface="Times New Roman" pitchFamily="18" charset="0"/>
              </a:rPr>
              <a:t>Eric Erikson was born  on the 15 of June 1902 in Frankfurt, Germany and he  Died on the 12 </a:t>
            </a:r>
            <a:r>
              <a:rPr lang="en-US" b="1" i="1">
                <a:latin typeface="Times New Roman" pitchFamily="18" charset="0"/>
                <a:cs typeface="Times New Roman" pitchFamily="18" charset="0"/>
              </a:rPr>
              <a:t>of 1994 </a:t>
            </a:r>
            <a:endParaRPr lang="en-US" b="1" i="1" dirty="0">
              <a:latin typeface="Times New Roman" pitchFamily="18" charset="0"/>
              <a:cs typeface="Times New Roman" pitchFamily="18" charset="0"/>
            </a:endParaRPr>
          </a:p>
          <a:p>
            <a:pPr algn="just" fontAlgn="base">
              <a:lnSpc>
                <a:spcPct val="150000"/>
              </a:lnSpc>
              <a:spcBef>
                <a:spcPts val="0"/>
              </a:spcBef>
              <a:buFont typeface="Wingdings" pitchFamily="2" charset="2"/>
              <a:buChar char="v"/>
            </a:pPr>
            <a:r>
              <a:rPr lang="en-US" b="1" i="1" dirty="0">
                <a:latin typeface="Times New Roman" pitchFamily="18" charset="0"/>
                <a:cs typeface="Times New Roman" pitchFamily="18" charset="0"/>
              </a:rPr>
              <a:t>This theory is a reflection of his own experiences (Pollock et al. 2020).</a:t>
            </a:r>
          </a:p>
        </p:txBody>
      </p:sp>
      <p:sp>
        <p:nvSpPr>
          <p:cNvPr id="5" name="TextBox 4"/>
          <p:cNvSpPr txBox="1"/>
          <p:nvPr/>
        </p:nvSpPr>
        <p:spPr>
          <a:xfrm>
            <a:off x="597160" y="4683968"/>
            <a:ext cx="4665306" cy="960328"/>
          </a:xfrm>
          <a:prstGeom prst="rect">
            <a:avLst/>
          </a:prstGeom>
          <a:noFill/>
        </p:spPr>
        <p:txBody>
          <a:bodyPr wrap="square" rtlCol="0">
            <a:spAutoFit/>
          </a:bodyPr>
          <a:lstStyle/>
          <a:p>
            <a:pPr algn="ctr">
              <a:lnSpc>
                <a:spcPct val="150000"/>
              </a:lnSpc>
            </a:pPr>
            <a:r>
              <a:rPr lang="en-US" sz="2000" b="1" dirty="0">
                <a:latin typeface="Times New Roman" pitchFamily="18" charset="0"/>
                <a:cs typeface="Times New Roman" pitchFamily="18" charset="0"/>
              </a:rPr>
              <a:t>Figure 1: stages of Psychological development</a:t>
            </a:r>
          </a:p>
        </p:txBody>
      </p:sp>
      <p:pic>
        <p:nvPicPr>
          <p:cNvPr id="6" name="Picture 5">
            <a:extLst>
              <a:ext uri="{FF2B5EF4-FFF2-40B4-BE49-F238E27FC236}">
                <a16:creationId xmlns:a16="http://schemas.microsoft.com/office/drawing/2014/main" id="{8AA0C836-198C-4A54-975A-5E79B58019EE}"/>
              </a:ext>
            </a:extLst>
          </p:cNvPr>
          <p:cNvPicPr>
            <a:picLocks noChangeAspect="1"/>
          </p:cNvPicPr>
          <p:nvPr/>
        </p:nvPicPr>
        <p:blipFill>
          <a:blip r:embed="rId4"/>
          <a:stretch>
            <a:fillRect/>
          </a:stretch>
        </p:blipFill>
        <p:spPr>
          <a:xfrm>
            <a:off x="597160" y="893278"/>
            <a:ext cx="4628292" cy="3790690"/>
          </a:xfrm>
          <a:prstGeom prst="rect">
            <a:avLst/>
          </a:prstGeom>
        </p:spPr>
      </p:pic>
    </p:spTree>
    <p:extLst>
      <p:ext uri="{BB962C8B-B14F-4D97-AF65-F5344CB8AC3E}">
        <p14:creationId xmlns:p14="http://schemas.microsoft.com/office/powerpoint/2010/main" val="3035330067"/>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B5B574A-D0A8-4DFA-9A8F-57FD4EC33D34}"/>
              </a:ext>
            </a:extLst>
          </p:cNvPr>
          <p:cNvSpPr>
            <a:spLocks noGrp="1"/>
          </p:cNvSpPr>
          <p:nvPr>
            <p:ph type="subTitle" idx="1"/>
          </p:nvPr>
        </p:nvSpPr>
        <p:spPr>
          <a:xfrm>
            <a:off x="254294" y="1404342"/>
            <a:ext cx="5568008" cy="4660556"/>
          </a:xfrm>
        </p:spPr>
        <p:txBody>
          <a:bodyPr>
            <a:noAutofit/>
          </a:bodyPr>
          <a:lstStyle/>
          <a:p>
            <a:pPr marL="342900" indent="-342900" algn="just">
              <a:lnSpc>
                <a:spcPct val="150000"/>
              </a:lnSpc>
              <a:spcBef>
                <a:spcPts val="0"/>
              </a:spcBef>
              <a:buFont typeface="Arial"/>
              <a:buChar char="❖"/>
            </a:pPr>
            <a:r>
              <a:rPr lang="en-US" b="1" i="1" dirty="0">
                <a:latin typeface="Times New Roman" pitchFamily="18" charset="0"/>
                <a:cs typeface="Times New Roman" pitchFamily="18" charset="0"/>
              </a:rPr>
              <a:t>The theory consists of eight stages (Wang, and </a:t>
            </a:r>
            <a:r>
              <a:rPr lang="en-US" b="1" i="1" dirty="0" err="1">
                <a:latin typeface="Times New Roman" pitchFamily="18" charset="0"/>
                <a:cs typeface="Times New Roman" pitchFamily="18" charset="0"/>
              </a:rPr>
              <a:t>Geng</a:t>
            </a:r>
            <a:r>
              <a:rPr lang="en-US" b="1" i="1" dirty="0">
                <a:latin typeface="Times New Roman" pitchFamily="18" charset="0"/>
                <a:cs typeface="Times New Roman" pitchFamily="18" charset="0"/>
              </a:rPr>
              <a:t>, 2019).</a:t>
            </a:r>
          </a:p>
          <a:p>
            <a:pPr marL="342900" indent="-342900" algn="just">
              <a:lnSpc>
                <a:spcPct val="150000"/>
              </a:lnSpc>
              <a:spcBef>
                <a:spcPts val="0"/>
              </a:spcBef>
              <a:buFont typeface="Arial"/>
              <a:buChar char="❖"/>
            </a:pPr>
            <a:r>
              <a:rPr lang="en-US" b="1" i="1" dirty="0">
                <a:latin typeface="Times New Roman" pitchFamily="18" charset="0"/>
                <a:cs typeface="Times New Roman" pitchFamily="18" charset="0"/>
              </a:rPr>
              <a:t>Adolescence is one of these eight stages (Sawyer et al. 2018).</a:t>
            </a:r>
          </a:p>
        </p:txBody>
      </p:sp>
      <p:sp>
        <p:nvSpPr>
          <p:cNvPr id="5" name="TextBox 4"/>
          <p:cNvSpPr txBox="1"/>
          <p:nvPr/>
        </p:nvSpPr>
        <p:spPr>
          <a:xfrm>
            <a:off x="6643396" y="5579706"/>
            <a:ext cx="5299788" cy="966290"/>
          </a:xfrm>
          <a:prstGeom prst="rect">
            <a:avLst/>
          </a:prstGeom>
          <a:noFill/>
        </p:spPr>
        <p:txBody>
          <a:bodyPr wrap="square" rtlCol="0">
            <a:spAutoFit/>
          </a:bodyPr>
          <a:lstStyle/>
          <a:p>
            <a:pPr algn="ctr">
              <a:lnSpc>
                <a:spcPct val="150000"/>
              </a:lnSpc>
            </a:pPr>
            <a:r>
              <a:rPr lang="en-US" sz="2000" b="1" dirty="0">
                <a:latin typeface="Times New Roman" pitchFamily="18" charset="0"/>
                <a:cs typeface="Times New Roman" pitchFamily="18" charset="0"/>
              </a:rPr>
              <a:t>Figure 2: Social learning theory</a:t>
            </a:r>
          </a:p>
          <a:p>
            <a:pPr algn="ctr">
              <a:lnSpc>
                <a:spcPct val="150000"/>
              </a:lnSpc>
            </a:pPr>
            <a:r>
              <a:rPr lang="en-US" sz="2000" dirty="0">
                <a:latin typeface="Times New Roman" pitchFamily="18" charset="0"/>
                <a:cs typeface="Times New Roman" pitchFamily="18" charset="0"/>
              </a:rPr>
              <a:t> </a:t>
            </a:r>
          </a:p>
        </p:txBody>
      </p:sp>
      <p:sp>
        <p:nvSpPr>
          <p:cNvPr id="7" name="TextBox 6"/>
          <p:cNvSpPr txBox="1"/>
          <p:nvPr/>
        </p:nvSpPr>
        <p:spPr>
          <a:xfrm>
            <a:off x="1679510" y="0"/>
            <a:ext cx="8658808" cy="954107"/>
          </a:xfrm>
          <a:prstGeom prst="rect">
            <a:avLst/>
          </a:prstGeom>
          <a:noFill/>
        </p:spPr>
        <p:txBody>
          <a:bodyPr wrap="square" rtlCol="0">
            <a:spAutoFit/>
          </a:bodyPr>
          <a:lstStyle/>
          <a:p>
            <a:pPr algn="ctr"/>
            <a:r>
              <a:rPr lang="en-US" sz="2000" b="1" dirty="0">
                <a:latin typeface="Times New Roman" pitchFamily="18" charset="0"/>
                <a:cs typeface="Times New Roman" pitchFamily="18" charset="0"/>
              </a:rPr>
              <a:t>Engagement with Literature Skills (</a:t>
            </a:r>
            <a:r>
              <a:rPr lang="en-US" sz="2000" b="1" dirty="0" err="1">
                <a:latin typeface="Times New Roman" pitchFamily="18" charset="0"/>
                <a:cs typeface="Times New Roman" pitchFamily="18" charset="0"/>
              </a:rPr>
              <a:t>contd</a:t>
            </a:r>
            <a:r>
              <a:rPr lang="en-US" sz="2000" b="1" dirty="0">
                <a:latin typeface="Times New Roman" pitchFamily="18" charset="0"/>
                <a:cs typeface="Times New Roman" pitchFamily="18" charset="0"/>
              </a:rPr>
              <a:t>…)</a:t>
            </a:r>
            <a:endParaRPr lang="en-US" sz="2000" dirty="0">
              <a:latin typeface="Times New Roman" pitchFamily="18" charset="0"/>
              <a:cs typeface="Times New Roman" pitchFamily="18" charset="0"/>
            </a:endParaRPr>
          </a:p>
          <a:p>
            <a:br>
              <a:rPr lang="en-US" dirty="0"/>
            </a:br>
            <a:endParaRPr lang="en-US" dirty="0"/>
          </a:p>
        </p:txBody>
      </p:sp>
      <p:pic>
        <p:nvPicPr>
          <p:cNvPr id="2" name="Picture 1">
            <a:extLst>
              <a:ext uri="{FF2B5EF4-FFF2-40B4-BE49-F238E27FC236}">
                <a16:creationId xmlns:a16="http://schemas.microsoft.com/office/drawing/2014/main" id="{274E9571-1786-4BC9-9605-586D1E4110E9}"/>
              </a:ext>
            </a:extLst>
          </p:cNvPr>
          <p:cNvPicPr>
            <a:picLocks noChangeAspect="1"/>
          </p:cNvPicPr>
          <p:nvPr/>
        </p:nvPicPr>
        <p:blipFill>
          <a:blip r:embed="rId3"/>
          <a:stretch>
            <a:fillRect/>
          </a:stretch>
        </p:blipFill>
        <p:spPr>
          <a:xfrm>
            <a:off x="5287710" y="1230923"/>
            <a:ext cx="6400199" cy="3844467"/>
          </a:xfrm>
          <a:prstGeom prst="rect">
            <a:avLst/>
          </a:prstGeom>
        </p:spPr>
      </p:pic>
    </p:spTree>
    <p:extLst>
      <p:ext uri="{BB962C8B-B14F-4D97-AF65-F5344CB8AC3E}">
        <p14:creationId xmlns:p14="http://schemas.microsoft.com/office/powerpoint/2010/main" val="1227791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1848" y="839755"/>
            <a:ext cx="10515600" cy="503854"/>
          </a:xfrm>
        </p:spPr>
        <p:txBody>
          <a:bodyPr>
            <a:normAutofit fontScale="90000"/>
          </a:bodyPr>
          <a:lstStyle/>
          <a:p>
            <a:pPr algn="ctr"/>
            <a:r>
              <a:rPr lang="en-US" sz="2700" b="1" dirty="0">
                <a:latin typeface="Times New Roman" pitchFamily="18" charset="0"/>
                <a:cs typeface="Times New Roman" pitchFamily="18" charset="0"/>
              </a:rPr>
              <a:t>Knowledge and Understanding Skills</a:t>
            </a:r>
            <a:br>
              <a:rPr lang="en-US" sz="2700" b="1" dirty="0">
                <a:latin typeface="Times New Roman" pitchFamily="18" charset="0"/>
                <a:cs typeface="Times New Roman" pitchFamily="18" charset="0"/>
              </a:rPr>
            </a:br>
            <a:br>
              <a:rPr lang="en-US" sz="2700" b="1" dirty="0">
                <a:latin typeface="Times New Roman" pitchFamily="18" charset="0"/>
                <a:cs typeface="Times New Roman" pitchFamily="18" charset="0"/>
              </a:rPr>
            </a:br>
            <a:br>
              <a:rPr lang="en-US" b="1" dirty="0"/>
            </a:br>
            <a:endParaRPr lang="en-US" dirty="0"/>
          </a:p>
        </p:txBody>
      </p:sp>
      <p:sp>
        <p:nvSpPr>
          <p:cNvPr id="3" name="Content Placeholder 2"/>
          <p:cNvSpPr>
            <a:spLocks noGrp="1"/>
          </p:cNvSpPr>
          <p:nvPr>
            <p:ph idx="1"/>
          </p:nvPr>
        </p:nvSpPr>
        <p:spPr>
          <a:xfrm>
            <a:off x="6231294" y="1620352"/>
            <a:ext cx="4962099" cy="3735419"/>
          </a:xfrm>
        </p:spPr>
        <p:txBody>
          <a:bodyPr>
            <a:normAutofit fontScale="92500" lnSpcReduction="10000"/>
          </a:bodyPr>
          <a:lstStyle/>
          <a:p>
            <a:pPr algn="just">
              <a:lnSpc>
                <a:spcPct val="150000"/>
              </a:lnSpc>
              <a:buFont typeface="Wingdings" pitchFamily="2" charset="2"/>
              <a:buChar char="v"/>
            </a:pPr>
            <a:r>
              <a:rPr lang="en-US" dirty="0">
                <a:latin typeface="Times New Roman" pitchFamily="18" charset="0"/>
                <a:cs typeface="Times New Roman" pitchFamily="18" charset="0"/>
              </a:rPr>
              <a:t> </a:t>
            </a:r>
            <a:r>
              <a:rPr lang="en-US" b="1" i="1" dirty="0">
                <a:latin typeface="Times New Roman" pitchFamily="18" charset="0"/>
                <a:cs typeface="Times New Roman" pitchFamily="18" charset="0"/>
              </a:rPr>
              <a:t>As per “Erikson” growth takes place through the “epigenetic principle” (Blakemore et al. 2019).</a:t>
            </a:r>
          </a:p>
          <a:p>
            <a:pPr algn="just">
              <a:lnSpc>
                <a:spcPct val="150000"/>
              </a:lnSpc>
              <a:buFont typeface="Wingdings" pitchFamily="2" charset="2"/>
              <a:buChar char="v"/>
            </a:pPr>
            <a:r>
              <a:rPr lang="en-US" b="1" i="1" dirty="0">
                <a:latin typeface="Times New Roman" pitchFamily="18" charset="0"/>
                <a:cs typeface="Times New Roman" pitchFamily="18" charset="0"/>
              </a:rPr>
              <a:t> This helps to identify the key issues.</a:t>
            </a:r>
          </a:p>
        </p:txBody>
      </p:sp>
      <p:sp>
        <p:nvSpPr>
          <p:cNvPr id="5" name="TextBox 4"/>
          <p:cNvSpPr txBox="1"/>
          <p:nvPr/>
        </p:nvSpPr>
        <p:spPr>
          <a:xfrm>
            <a:off x="391886" y="5318449"/>
            <a:ext cx="5635690" cy="369332"/>
          </a:xfrm>
          <a:prstGeom prst="rect">
            <a:avLst/>
          </a:prstGeom>
          <a:noFill/>
        </p:spPr>
        <p:txBody>
          <a:bodyPr wrap="square" rtlCol="0">
            <a:spAutoFit/>
          </a:bodyPr>
          <a:lstStyle/>
          <a:p>
            <a:pPr algn="ctr"/>
            <a:r>
              <a:rPr lang="en-US" b="1" dirty="0">
                <a:latin typeface="Times New Roman" pitchFamily="18" charset="0"/>
                <a:cs typeface="Times New Roman" pitchFamily="18" charset="0"/>
              </a:rPr>
              <a:t>Figure 3: Social influence in adolescent theory</a:t>
            </a:r>
          </a:p>
        </p:txBody>
      </p:sp>
      <p:pic>
        <p:nvPicPr>
          <p:cNvPr id="6" name="Picture 5">
            <a:extLst>
              <a:ext uri="{FF2B5EF4-FFF2-40B4-BE49-F238E27FC236}">
                <a16:creationId xmlns:a16="http://schemas.microsoft.com/office/drawing/2014/main" id="{780B8127-F335-40FF-AD9A-23ABCC9A2E08}"/>
              </a:ext>
            </a:extLst>
          </p:cNvPr>
          <p:cNvPicPr>
            <a:picLocks noChangeAspect="1"/>
          </p:cNvPicPr>
          <p:nvPr/>
        </p:nvPicPr>
        <p:blipFill>
          <a:blip r:embed="rId3" cstate="print"/>
          <a:stretch>
            <a:fillRect/>
          </a:stretch>
        </p:blipFill>
        <p:spPr>
          <a:xfrm>
            <a:off x="752807" y="990113"/>
            <a:ext cx="5207900" cy="432833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91885"/>
            <a:ext cx="10515600" cy="727787"/>
          </a:xfrm>
        </p:spPr>
        <p:txBody>
          <a:bodyPr>
            <a:normAutofit fontScale="90000"/>
          </a:bodyPr>
          <a:lstStyle/>
          <a:p>
            <a:pPr algn="ctr"/>
            <a:r>
              <a:rPr lang="en-US" sz="3100" b="1" dirty="0">
                <a:latin typeface="Times New Roman" pitchFamily="18" charset="0"/>
                <a:cs typeface="Times New Roman" pitchFamily="18" charset="0"/>
              </a:rPr>
              <a:t>Knowledge and Understanding Skills (</a:t>
            </a:r>
            <a:r>
              <a:rPr lang="en-US" sz="3100" b="1" dirty="0" err="1">
                <a:latin typeface="Times New Roman" pitchFamily="18" charset="0"/>
                <a:cs typeface="Times New Roman" pitchFamily="18" charset="0"/>
              </a:rPr>
              <a:t>contd</a:t>
            </a:r>
            <a:r>
              <a:rPr lang="en-US" sz="3100" b="1" dirty="0">
                <a:latin typeface="Times New Roman" pitchFamily="18" charset="0"/>
                <a:cs typeface="Times New Roman" pitchFamily="18" charset="0"/>
              </a:rPr>
              <a:t>…)</a:t>
            </a:r>
            <a:br>
              <a:rPr lang="en-US" sz="3100" b="1" dirty="0">
                <a:latin typeface="Times New Roman" pitchFamily="18" charset="0"/>
                <a:cs typeface="Times New Roman" pitchFamily="18" charset="0"/>
              </a:rPr>
            </a:br>
            <a:r>
              <a:rPr lang="en-US" sz="3100" b="1" dirty="0">
                <a:latin typeface="Times New Roman" pitchFamily="18" charset="0"/>
                <a:cs typeface="Times New Roman" pitchFamily="18" charset="0"/>
              </a:rPr>
              <a:t> </a:t>
            </a:r>
            <a:br>
              <a:rPr lang="en-US" b="1" dirty="0">
                <a:latin typeface="Times New Roman" pitchFamily="18" charset="0"/>
                <a:cs typeface="Times New Roman" pitchFamily="18" charset="0"/>
              </a:rPr>
            </a:br>
            <a:endParaRPr lang="en-US" dirty="0"/>
          </a:p>
        </p:txBody>
      </p:sp>
      <p:sp>
        <p:nvSpPr>
          <p:cNvPr id="3" name="Content Placeholder 2"/>
          <p:cNvSpPr>
            <a:spLocks noGrp="1"/>
          </p:cNvSpPr>
          <p:nvPr>
            <p:ph sz="half" idx="1"/>
          </p:nvPr>
        </p:nvSpPr>
        <p:spPr>
          <a:xfrm>
            <a:off x="782217" y="1601691"/>
            <a:ext cx="5181600" cy="2597085"/>
          </a:xfrm>
        </p:spPr>
        <p:txBody>
          <a:bodyPr>
            <a:normAutofit/>
          </a:bodyPr>
          <a:lstStyle/>
          <a:p>
            <a:pPr algn="just">
              <a:buFont typeface="Wingdings" pitchFamily="2" charset="2"/>
              <a:buChar char="v"/>
            </a:pPr>
            <a:r>
              <a:rPr lang="en-US" dirty="0">
                <a:latin typeface="Times New Roman" pitchFamily="18" charset="0"/>
                <a:cs typeface="Times New Roman" pitchFamily="18" charset="0"/>
              </a:rPr>
              <a:t>“</a:t>
            </a:r>
            <a:r>
              <a:rPr lang="en-US" b="1" i="1" dirty="0">
                <a:latin typeface="Times New Roman" pitchFamily="18" charset="0"/>
                <a:cs typeface="Times New Roman" pitchFamily="18" charset="0"/>
              </a:rPr>
              <a:t>Syntonic” and “dystonic” are the two conflict elements.</a:t>
            </a:r>
          </a:p>
          <a:p>
            <a:pPr algn="just">
              <a:buFont typeface="Wingdings" pitchFamily="2" charset="2"/>
              <a:buChar char="v"/>
            </a:pPr>
            <a:r>
              <a:rPr lang="en-US" b="1" i="1" dirty="0">
                <a:latin typeface="Times New Roman" pitchFamily="18" charset="0"/>
                <a:cs typeface="Times New Roman" pitchFamily="18" charset="0"/>
              </a:rPr>
              <a:t>Each stage of this theory has a conflict between them (</a:t>
            </a:r>
            <a:r>
              <a:rPr lang="en-US" b="1" i="1" dirty="0" err="1">
                <a:latin typeface="Times New Roman" pitchFamily="18" charset="0"/>
                <a:cs typeface="Times New Roman" pitchFamily="18" charset="0"/>
              </a:rPr>
              <a:t>Zoskiet</a:t>
            </a:r>
            <a:r>
              <a:rPr lang="en-US" b="1" i="1" dirty="0">
                <a:latin typeface="Times New Roman" pitchFamily="18" charset="0"/>
                <a:cs typeface="Times New Roman" pitchFamily="18" charset="0"/>
              </a:rPr>
              <a:t> al., 2018).</a:t>
            </a:r>
          </a:p>
        </p:txBody>
      </p:sp>
      <p:sp>
        <p:nvSpPr>
          <p:cNvPr id="6" name="TextBox 5"/>
          <p:cNvSpPr txBox="1"/>
          <p:nvPr/>
        </p:nvSpPr>
        <p:spPr>
          <a:xfrm>
            <a:off x="6627934" y="6110904"/>
            <a:ext cx="5225143" cy="369332"/>
          </a:xfrm>
          <a:prstGeom prst="rect">
            <a:avLst/>
          </a:prstGeom>
          <a:noFill/>
        </p:spPr>
        <p:txBody>
          <a:bodyPr wrap="square" rtlCol="0">
            <a:spAutoFit/>
          </a:bodyPr>
          <a:lstStyle/>
          <a:p>
            <a:pPr algn="ctr"/>
            <a:r>
              <a:rPr lang="en-US" b="1" dirty="0">
                <a:latin typeface="Times New Roman" pitchFamily="18" charset="0"/>
                <a:cs typeface="Times New Roman" pitchFamily="18" charset="0"/>
              </a:rPr>
              <a:t>Figure 4: Adolescent development task</a:t>
            </a:r>
          </a:p>
        </p:txBody>
      </p:sp>
      <p:pic>
        <p:nvPicPr>
          <p:cNvPr id="5" name="Picture 4">
            <a:extLst>
              <a:ext uri="{FF2B5EF4-FFF2-40B4-BE49-F238E27FC236}">
                <a16:creationId xmlns:a16="http://schemas.microsoft.com/office/drawing/2014/main" id="{5455EEBA-7364-4D6E-9BF5-4BDD24DACB8C}"/>
              </a:ext>
            </a:extLst>
          </p:cNvPr>
          <p:cNvPicPr>
            <a:picLocks noChangeAspect="1"/>
          </p:cNvPicPr>
          <p:nvPr/>
        </p:nvPicPr>
        <p:blipFill>
          <a:blip r:embed="rId3"/>
          <a:stretch>
            <a:fillRect/>
          </a:stretch>
        </p:blipFill>
        <p:spPr>
          <a:xfrm>
            <a:off x="6354955" y="747096"/>
            <a:ext cx="5498122" cy="536380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0586" y="240959"/>
            <a:ext cx="10515600" cy="877078"/>
          </a:xfrm>
        </p:spPr>
        <p:txBody>
          <a:bodyPr>
            <a:noAutofit/>
          </a:bodyPr>
          <a:lstStyle/>
          <a:p>
            <a:pPr algn="ctr"/>
            <a:r>
              <a:rPr lang="en-US" sz="2800" b="1" dirty="0">
                <a:latin typeface="Times New Roman" pitchFamily="18" charset="0"/>
                <a:cs typeface="Times New Roman" pitchFamily="18" charset="0"/>
              </a:rPr>
              <a:t>Cognitive and Intellectual Skills</a:t>
            </a:r>
            <a:br>
              <a:rPr lang="en-US" sz="2800" b="1" dirty="0">
                <a:latin typeface="Times New Roman" pitchFamily="18" charset="0"/>
                <a:cs typeface="Times New Roman" pitchFamily="18" charset="0"/>
              </a:rPr>
            </a:br>
            <a:br>
              <a:rPr lang="en-US" sz="2800" b="1" dirty="0">
                <a:latin typeface="Times New Roman" pitchFamily="18" charset="0"/>
                <a:cs typeface="Times New Roman" pitchFamily="18" charset="0"/>
              </a:rPr>
            </a:br>
            <a:endParaRPr lang="en-US" sz="2800" dirty="0">
              <a:latin typeface="Times New Roman" pitchFamily="18" charset="0"/>
              <a:cs typeface="Times New Roman" pitchFamily="18" charset="0"/>
            </a:endParaRPr>
          </a:p>
        </p:txBody>
      </p:sp>
      <p:sp>
        <p:nvSpPr>
          <p:cNvPr id="3" name="Content Placeholder 2"/>
          <p:cNvSpPr>
            <a:spLocks noGrp="1"/>
          </p:cNvSpPr>
          <p:nvPr>
            <p:ph idx="1"/>
          </p:nvPr>
        </p:nvSpPr>
        <p:spPr>
          <a:xfrm>
            <a:off x="6612294" y="1118037"/>
            <a:ext cx="4722845" cy="4351338"/>
          </a:xfrm>
        </p:spPr>
        <p:txBody>
          <a:bodyPr/>
          <a:lstStyle/>
          <a:p>
            <a:pPr algn="just">
              <a:lnSpc>
                <a:spcPct val="150000"/>
              </a:lnSpc>
              <a:buFont typeface="Wingdings" pitchFamily="2" charset="2"/>
              <a:buChar char="v"/>
            </a:pPr>
            <a:r>
              <a:rPr lang="en-US" b="1" i="1" dirty="0">
                <a:latin typeface="Times New Roman" pitchFamily="18" charset="0"/>
                <a:cs typeface="Times New Roman" pitchFamily="18" charset="0"/>
              </a:rPr>
              <a:t>They face societal demand with the absence of thinking in the emerging adults.</a:t>
            </a:r>
          </a:p>
          <a:p>
            <a:pPr algn="just">
              <a:lnSpc>
                <a:spcPct val="150000"/>
              </a:lnSpc>
              <a:buFont typeface="Wingdings" pitchFamily="2" charset="2"/>
              <a:buChar char="v"/>
            </a:pPr>
            <a:r>
              <a:rPr lang="en-US" b="1" i="1" dirty="0">
                <a:latin typeface="Times New Roman" pitchFamily="18" charset="0"/>
                <a:cs typeface="Times New Roman" pitchFamily="18" charset="0"/>
              </a:rPr>
              <a:t>The societal demands get a change in their pubescent ages (Sawyer et al. 2018).</a:t>
            </a:r>
          </a:p>
        </p:txBody>
      </p:sp>
      <p:sp>
        <p:nvSpPr>
          <p:cNvPr id="5" name="TextBox 4"/>
          <p:cNvSpPr txBox="1"/>
          <p:nvPr/>
        </p:nvSpPr>
        <p:spPr>
          <a:xfrm>
            <a:off x="908896" y="5534412"/>
            <a:ext cx="4646645" cy="646331"/>
          </a:xfrm>
          <a:prstGeom prst="rect">
            <a:avLst/>
          </a:prstGeom>
          <a:noFill/>
        </p:spPr>
        <p:txBody>
          <a:bodyPr wrap="square" rtlCol="0">
            <a:spAutoFit/>
          </a:bodyPr>
          <a:lstStyle/>
          <a:p>
            <a:pPr algn="ctr"/>
            <a:r>
              <a:rPr lang="en-US" b="1" dirty="0">
                <a:latin typeface="Times New Roman" pitchFamily="18" charset="0"/>
                <a:cs typeface="Times New Roman" pitchFamily="18" charset="0"/>
              </a:rPr>
              <a:t>Figure 4: General Intelligence factor</a:t>
            </a:r>
          </a:p>
          <a:p>
            <a:endParaRPr lang="en-US" dirty="0"/>
          </a:p>
        </p:txBody>
      </p:sp>
      <p:pic>
        <p:nvPicPr>
          <p:cNvPr id="4" name="Picture 3">
            <a:extLst>
              <a:ext uri="{FF2B5EF4-FFF2-40B4-BE49-F238E27FC236}">
                <a16:creationId xmlns:a16="http://schemas.microsoft.com/office/drawing/2014/main" id="{03AEA339-66C8-4316-B4CC-760C2EA4BC2D}"/>
              </a:ext>
            </a:extLst>
          </p:cNvPr>
          <p:cNvPicPr>
            <a:picLocks noChangeAspect="1"/>
          </p:cNvPicPr>
          <p:nvPr/>
        </p:nvPicPr>
        <p:blipFill>
          <a:blip r:embed="rId3"/>
          <a:stretch>
            <a:fillRect/>
          </a:stretch>
        </p:blipFill>
        <p:spPr>
          <a:xfrm>
            <a:off x="1291004" y="2171699"/>
            <a:ext cx="4349052" cy="2435469"/>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261257"/>
            <a:ext cx="10515600" cy="802432"/>
          </a:xfrm>
        </p:spPr>
        <p:txBody>
          <a:bodyPr>
            <a:noAutofit/>
          </a:bodyPr>
          <a:lstStyle/>
          <a:p>
            <a:pPr algn="ctr"/>
            <a:r>
              <a:rPr lang="en-US" sz="2400" b="1" dirty="0">
                <a:latin typeface="Times New Roman" pitchFamily="18" charset="0"/>
                <a:cs typeface="Times New Roman" pitchFamily="18" charset="0"/>
              </a:rPr>
              <a:t>Cognitive and Intellectual Skills (</a:t>
            </a:r>
            <a:r>
              <a:rPr lang="en-US" sz="2400" b="1" dirty="0" err="1">
                <a:latin typeface="Times New Roman" pitchFamily="18" charset="0"/>
                <a:cs typeface="Times New Roman" pitchFamily="18" charset="0"/>
              </a:rPr>
              <a:t>contd</a:t>
            </a:r>
            <a:r>
              <a:rPr lang="en-US" sz="2400" b="1" dirty="0">
                <a:latin typeface="Times New Roman" pitchFamily="18" charset="0"/>
                <a:cs typeface="Times New Roman" pitchFamily="18" charset="0"/>
              </a:rPr>
              <a:t>…)</a:t>
            </a:r>
            <a:br>
              <a:rPr lang="en-US" sz="2400" b="1" dirty="0">
                <a:latin typeface="Times New Roman" pitchFamily="18" charset="0"/>
                <a:cs typeface="Times New Roman" pitchFamily="18" charset="0"/>
              </a:rPr>
            </a:br>
            <a:r>
              <a:rPr lang="en-US" sz="2400" b="1" dirty="0">
                <a:latin typeface="Times New Roman" pitchFamily="18" charset="0"/>
                <a:cs typeface="Times New Roman" pitchFamily="18" charset="0"/>
              </a:rPr>
              <a:t> </a:t>
            </a:r>
          </a:p>
        </p:txBody>
      </p:sp>
      <p:sp>
        <p:nvSpPr>
          <p:cNvPr id="3" name="Content Placeholder 2"/>
          <p:cNvSpPr>
            <a:spLocks noGrp="1"/>
          </p:cNvSpPr>
          <p:nvPr>
            <p:ph idx="1"/>
          </p:nvPr>
        </p:nvSpPr>
        <p:spPr>
          <a:xfrm>
            <a:off x="151205" y="1073173"/>
            <a:ext cx="5084929" cy="4711653"/>
          </a:xfrm>
        </p:spPr>
        <p:txBody>
          <a:bodyPr>
            <a:noAutofit/>
          </a:bodyPr>
          <a:lstStyle/>
          <a:p>
            <a:pPr algn="just">
              <a:lnSpc>
                <a:spcPct val="150000"/>
              </a:lnSpc>
              <a:buFont typeface="Wingdings" pitchFamily="2" charset="2"/>
              <a:buChar char="v"/>
            </a:pPr>
            <a:r>
              <a:rPr lang="en-US" sz="2000" dirty="0">
                <a:latin typeface="Times New Roman" pitchFamily="18" charset="0"/>
                <a:cs typeface="Times New Roman" pitchFamily="18" charset="0"/>
              </a:rPr>
              <a:t> </a:t>
            </a:r>
            <a:r>
              <a:rPr lang="en-US" sz="2400" b="1" i="1" dirty="0">
                <a:latin typeface="Times New Roman" pitchFamily="18" charset="0"/>
                <a:cs typeface="Times New Roman" pitchFamily="18" charset="0"/>
              </a:rPr>
              <a:t>Erikson has divided the adolescence period into three stages (Pierce et al. 2020).</a:t>
            </a:r>
          </a:p>
          <a:p>
            <a:pPr marL="0" indent="0" algn="just">
              <a:lnSpc>
                <a:spcPct val="150000"/>
              </a:lnSpc>
              <a:buNone/>
            </a:pPr>
            <a:endParaRPr lang="en-US" sz="2400" b="1" i="1" dirty="0">
              <a:latin typeface="Times New Roman" pitchFamily="18" charset="0"/>
              <a:cs typeface="Times New Roman" pitchFamily="18" charset="0"/>
            </a:endParaRPr>
          </a:p>
          <a:p>
            <a:pPr algn="just">
              <a:lnSpc>
                <a:spcPct val="150000"/>
              </a:lnSpc>
              <a:buFont typeface="Wingdings" pitchFamily="2" charset="2"/>
              <a:buChar char="v"/>
            </a:pPr>
            <a:r>
              <a:rPr lang="en-US" sz="2400" b="1" i="1" dirty="0">
                <a:latin typeface="Times New Roman" pitchFamily="18" charset="0"/>
                <a:cs typeface="Times New Roman" pitchFamily="18" charset="0"/>
              </a:rPr>
              <a:t> The middle stage of adolescence is the most vulnerable one.</a:t>
            </a:r>
          </a:p>
          <a:p>
            <a:pPr marL="0" indent="0" algn="just">
              <a:lnSpc>
                <a:spcPct val="150000"/>
              </a:lnSpc>
              <a:buNone/>
            </a:pPr>
            <a:endParaRPr lang="en-US" sz="2400" dirty="0">
              <a:latin typeface="Times New Roman" pitchFamily="18" charset="0"/>
              <a:cs typeface="Times New Roman" pitchFamily="18" charset="0"/>
            </a:endParaRPr>
          </a:p>
        </p:txBody>
      </p:sp>
      <p:sp>
        <p:nvSpPr>
          <p:cNvPr id="5" name="TextBox 4"/>
          <p:cNvSpPr txBox="1"/>
          <p:nvPr/>
        </p:nvSpPr>
        <p:spPr>
          <a:xfrm>
            <a:off x="5979726" y="5630187"/>
            <a:ext cx="5505061" cy="498663"/>
          </a:xfrm>
          <a:prstGeom prst="rect">
            <a:avLst/>
          </a:prstGeom>
          <a:noFill/>
        </p:spPr>
        <p:txBody>
          <a:bodyPr wrap="square" rtlCol="0">
            <a:spAutoFit/>
          </a:bodyPr>
          <a:lstStyle/>
          <a:p>
            <a:pPr>
              <a:lnSpc>
                <a:spcPct val="150000"/>
              </a:lnSpc>
            </a:pPr>
            <a:r>
              <a:rPr lang="en-US" sz="2000" b="1" dirty="0">
                <a:latin typeface="Times New Roman" pitchFamily="18" charset="0"/>
                <a:cs typeface="Times New Roman" pitchFamily="18" charset="0"/>
              </a:rPr>
              <a:t>Figure 5: General intelligence psychology</a:t>
            </a:r>
          </a:p>
        </p:txBody>
      </p:sp>
      <p:pic>
        <p:nvPicPr>
          <p:cNvPr id="4" name="Picture 3">
            <a:extLst>
              <a:ext uri="{FF2B5EF4-FFF2-40B4-BE49-F238E27FC236}">
                <a16:creationId xmlns:a16="http://schemas.microsoft.com/office/drawing/2014/main" id="{98BD0CBB-0D2F-468A-9E72-B977318B4020}"/>
              </a:ext>
            </a:extLst>
          </p:cNvPr>
          <p:cNvPicPr>
            <a:picLocks noChangeAspect="1"/>
          </p:cNvPicPr>
          <p:nvPr/>
        </p:nvPicPr>
        <p:blipFill>
          <a:blip r:embed="rId3"/>
          <a:stretch>
            <a:fillRect/>
          </a:stretch>
        </p:blipFill>
        <p:spPr>
          <a:xfrm>
            <a:off x="6116513" y="566057"/>
            <a:ext cx="10046460" cy="506413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0586" y="240959"/>
            <a:ext cx="10515600" cy="877078"/>
          </a:xfrm>
        </p:spPr>
        <p:txBody>
          <a:bodyPr>
            <a:noAutofit/>
          </a:bodyPr>
          <a:lstStyle/>
          <a:p>
            <a:pPr algn="ctr"/>
            <a:r>
              <a:rPr lang="en-US" sz="2800" b="1" dirty="0">
                <a:latin typeface="Times New Roman" pitchFamily="18" charset="0"/>
                <a:cs typeface="Times New Roman" pitchFamily="18" charset="0"/>
              </a:rPr>
              <a:t>Practical Skills </a:t>
            </a:r>
            <a:br>
              <a:rPr lang="en-US" sz="2800" b="1" dirty="0">
                <a:latin typeface="Times New Roman" pitchFamily="18" charset="0"/>
                <a:cs typeface="Times New Roman" pitchFamily="18" charset="0"/>
              </a:rPr>
            </a:br>
            <a:br>
              <a:rPr lang="en-US" sz="2800" b="1" dirty="0">
                <a:latin typeface="Times New Roman" pitchFamily="18" charset="0"/>
                <a:cs typeface="Times New Roman" pitchFamily="18" charset="0"/>
              </a:rPr>
            </a:br>
            <a:endParaRPr lang="en-US" sz="2800" dirty="0">
              <a:latin typeface="Times New Roman" pitchFamily="18" charset="0"/>
              <a:cs typeface="Times New Roman" pitchFamily="18" charset="0"/>
            </a:endParaRPr>
          </a:p>
        </p:txBody>
      </p:sp>
      <p:sp>
        <p:nvSpPr>
          <p:cNvPr id="3" name="Content Placeholder 2"/>
          <p:cNvSpPr>
            <a:spLocks noGrp="1"/>
          </p:cNvSpPr>
          <p:nvPr>
            <p:ph idx="1"/>
          </p:nvPr>
        </p:nvSpPr>
        <p:spPr>
          <a:xfrm>
            <a:off x="6612294" y="1118037"/>
            <a:ext cx="4722845" cy="4351338"/>
          </a:xfrm>
        </p:spPr>
        <p:txBody>
          <a:bodyPr/>
          <a:lstStyle/>
          <a:p>
            <a:pPr algn="just">
              <a:lnSpc>
                <a:spcPct val="150000"/>
              </a:lnSpc>
              <a:buFont typeface="Wingdings" pitchFamily="2" charset="2"/>
              <a:buChar char="v"/>
            </a:pPr>
            <a:r>
              <a:rPr lang="en-US" b="1" i="1" dirty="0">
                <a:latin typeface="Times New Roman" pitchFamily="18" charset="0"/>
                <a:cs typeface="Times New Roman" pitchFamily="18" charset="0"/>
              </a:rPr>
              <a:t>Psychological theories are important to understand the concept of growth.</a:t>
            </a:r>
          </a:p>
          <a:p>
            <a:pPr algn="just">
              <a:lnSpc>
                <a:spcPct val="150000"/>
              </a:lnSpc>
              <a:buFont typeface="Wingdings" pitchFamily="2" charset="2"/>
              <a:buChar char="v"/>
            </a:pPr>
            <a:r>
              <a:rPr lang="en-US" b="1" i="1" dirty="0">
                <a:latin typeface="Times New Roman" pitchFamily="18" charset="0"/>
                <a:cs typeface="Times New Roman" pitchFamily="18" charset="0"/>
              </a:rPr>
              <a:t>This also helps to plan their growth stages (Esteban-</a:t>
            </a:r>
            <a:r>
              <a:rPr lang="en-US" b="1" i="1" dirty="0" err="1">
                <a:latin typeface="Times New Roman" pitchFamily="18" charset="0"/>
                <a:cs typeface="Times New Roman" pitchFamily="18" charset="0"/>
              </a:rPr>
              <a:t>Cornejo</a:t>
            </a:r>
            <a:r>
              <a:rPr lang="en-US" b="1" i="1" dirty="0">
                <a:latin typeface="Times New Roman" pitchFamily="18" charset="0"/>
                <a:cs typeface="Times New Roman" pitchFamily="18" charset="0"/>
              </a:rPr>
              <a:t> et al. 2019).</a:t>
            </a:r>
          </a:p>
        </p:txBody>
      </p:sp>
      <p:sp>
        <p:nvSpPr>
          <p:cNvPr id="5" name="TextBox 4"/>
          <p:cNvSpPr txBox="1"/>
          <p:nvPr/>
        </p:nvSpPr>
        <p:spPr>
          <a:xfrm>
            <a:off x="908896" y="5534412"/>
            <a:ext cx="4646645" cy="646331"/>
          </a:xfrm>
          <a:prstGeom prst="rect">
            <a:avLst/>
          </a:prstGeom>
          <a:noFill/>
        </p:spPr>
        <p:txBody>
          <a:bodyPr wrap="square" rtlCol="0">
            <a:spAutoFit/>
          </a:bodyPr>
          <a:lstStyle/>
          <a:p>
            <a:pPr algn="ctr"/>
            <a:r>
              <a:rPr lang="en-US" b="1" dirty="0">
                <a:latin typeface="Times New Roman" pitchFamily="18" charset="0"/>
                <a:cs typeface="Times New Roman" pitchFamily="18" charset="0"/>
              </a:rPr>
              <a:t>Figure 4:Psychological Theories</a:t>
            </a:r>
          </a:p>
          <a:p>
            <a:endParaRPr lang="en-US" dirty="0"/>
          </a:p>
        </p:txBody>
      </p:sp>
      <p:pic>
        <p:nvPicPr>
          <p:cNvPr id="6" name="Picture 5">
            <a:extLst>
              <a:ext uri="{FF2B5EF4-FFF2-40B4-BE49-F238E27FC236}">
                <a16:creationId xmlns:a16="http://schemas.microsoft.com/office/drawing/2014/main" id="{ABF4A281-431C-4BBB-B21B-5264BDFE9D3B}"/>
              </a:ext>
            </a:extLst>
          </p:cNvPr>
          <p:cNvPicPr>
            <a:picLocks noChangeAspect="1"/>
          </p:cNvPicPr>
          <p:nvPr/>
        </p:nvPicPr>
        <p:blipFill>
          <a:blip r:embed="rId3"/>
          <a:stretch>
            <a:fillRect/>
          </a:stretch>
        </p:blipFill>
        <p:spPr>
          <a:xfrm>
            <a:off x="204078" y="961292"/>
            <a:ext cx="5744308" cy="4308231"/>
          </a:xfrm>
          <a:prstGeom prst="rect">
            <a:avLst/>
          </a:prstGeom>
        </p:spPr>
      </p:pic>
    </p:spTree>
    <p:extLst>
      <p:ext uri="{BB962C8B-B14F-4D97-AF65-F5344CB8AC3E}">
        <p14:creationId xmlns:p14="http://schemas.microsoft.com/office/powerpoint/2010/main" val="34447843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90465"/>
            <a:ext cx="10515600" cy="503852"/>
          </a:xfrm>
        </p:spPr>
        <p:txBody>
          <a:bodyPr>
            <a:normAutofit fontScale="90000"/>
          </a:bodyPr>
          <a:lstStyle/>
          <a:p>
            <a:pPr algn="ctr"/>
            <a:br>
              <a:rPr lang="en-US" sz="2700" b="1" dirty="0">
                <a:latin typeface="Times New Roman" pitchFamily="18" charset="0"/>
                <a:cs typeface="Times New Roman" pitchFamily="18" charset="0"/>
              </a:rPr>
            </a:br>
            <a:r>
              <a:rPr lang="en-US" sz="2700" b="1" dirty="0">
                <a:latin typeface="Times New Roman" pitchFamily="18" charset="0"/>
                <a:cs typeface="Times New Roman" pitchFamily="18" charset="0"/>
              </a:rPr>
              <a:t>Practical Skills (</a:t>
            </a:r>
            <a:r>
              <a:rPr lang="en-US" sz="2700" b="1" dirty="0" err="1">
                <a:latin typeface="Times New Roman" pitchFamily="18" charset="0"/>
                <a:cs typeface="Times New Roman" pitchFamily="18" charset="0"/>
              </a:rPr>
              <a:t>contd</a:t>
            </a:r>
            <a:r>
              <a:rPr lang="en-US" sz="2700" b="1" dirty="0">
                <a:latin typeface="Times New Roman" pitchFamily="18" charset="0"/>
                <a:cs typeface="Times New Roman" pitchFamily="18" charset="0"/>
              </a:rPr>
              <a:t>…)</a:t>
            </a:r>
            <a:br>
              <a:rPr lang="en-US" sz="2700" b="1" dirty="0">
                <a:latin typeface="Times New Roman" pitchFamily="18" charset="0"/>
                <a:cs typeface="Times New Roman" pitchFamily="18" charset="0"/>
              </a:rPr>
            </a:br>
            <a:br>
              <a:rPr lang="en-US" sz="2700" b="1" dirty="0">
                <a:latin typeface="Times New Roman" pitchFamily="18" charset="0"/>
                <a:cs typeface="Times New Roman" pitchFamily="18" charset="0"/>
              </a:rPr>
            </a:br>
            <a:br>
              <a:rPr lang="en-US" sz="2700" dirty="0">
                <a:latin typeface="Times New Roman" pitchFamily="18" charset="0"/>
                <a:cs typeface="Times New Roman" pitchFamily="18" charset="0"/>
              </a:rPr>
            </a:br>
            <a:br>
              <a:rPr lang="en-US" sz="3600" dirty="0"/>
            </a:br>
            <a:endParaRPr lang="en-US" sz="3600" dirty="0">
              <a:latin typeface="Times New Roman" pitchFamily="18" charset="0"/>
              <a:cs typeface="Times New Roman" pitchFamily="18" charset="0"/>
            </a:endParaRPr>
          </a:p>
        </p:txBody>
      </p:sp>
      <p:sp>
        <p:nvSpPr>
          <p:cNvPr id="3" name="Content Placeholder 2"/>
          <p:cNvSpPr>
            <a:spLocks noGrp="1"/>
          </p:cNvSpPr>
          <p:nvPr>
            <p:ph idx="1"/>
          </p:nvPr>
        </p:nvSpPr>
        <p:spPr>
          <a:xfrm>
            <a:off x="401472" y="1388897"/>
            <a:ext cx="6586182" cy="5202972"/>
          </a:xfrm>
        </p:spPr>
        <p:txBody>
          <a:bodyPr>
            <a:normAutofit/>
          </a:bodyPr>
          <a:lstStyle/>
          <a:p>
            <a:pPr algn="just">
              <a:lnSpc>
                <a:spcPct val="150000"/>
              </a:lnSpc>
              <a:buFont typeface="Wingdings" pitchFamily="2" charset="2"/>
              <a:buChar char="v"/>
            </a:pPr>
            <a:r>
              <a:rPr lang="en-US" sz="2400" b="1" i="1" dirty="0">
                <a:latin typeface="Times New Roman" pitchFamily="18" charset="0"/>
                <a:cs typeface="Times New Roman" pitchFamily="18" charset="0"/>
              </a:rPr>
              <a:t>Importance of psychological theories.</a:t>
            </a:r>
          </a:p>
          <a:p>
            <a:pPr algn="just">
              <a:lnSpc>
                <a:spcPct val="150000"/>
              </a:lnSpc>
              <a:buFont typeface="Wingdings" pitchFamily="2" charset="2"/>
              <a:buChar char="v"/>
            </a:pPr>
            <a:r>
              <a:rPr lang="en-US" sz="2400" b="1" i="1" dirty="0">
                <a:latin typeface="Times New Roman" pitchFamily="18" charset="0"/>
                <a:cs typeface="Times New Roman" pitchFamily="18" charset="0"/>
              </a:rPr>
              <a:t> Social caregiver gets the benefit of learning about different theories of psychology (Erickson, 2021).</a:t>
            </a:r>
          </a:p>
          <a:p>
            <a:pPr marL="0" indent="0" algn="just">
              <a:lnSpc>
                <a:spcPct val="150000"/>
              </a:lnSpc>
              <a:buNone/>
            </a:pPr>
            <a:endParaRPr lang="en-US" sz="2400" dirty="0">
              <a:latin typeface="Times New Roman" pitchFamily="18" charset="0"/>
              <a:cs typeface="Times New Roman" pitchFamily="18" charset="0"/>
            </a:endParaRPr>
          </a:p>
          <a:p>
            <a:pPr algn="just">
              <a:lnSpc>
                <a:spcPct val="150000"/>
              </a:lnSpc>
              <a:buNone/>
            </a:pPr>
            <a:endParaRPr lang="en-US" sz="2400" dirty="0">
              <a:latin typeface="Times New Roman" pitchFamily="18" charset="0"/>
              <a:cs typeface="Times New Roman" pitchFamily="18" charset="0"/>
            </a:endParaRPr>
          </a:p>
        </p:txBody>
      </p:sp>
      <p:sp>
        <p:nvSpPr>
          <p:cNvPr id="5" name="TextBox 4"/>
          <p:cNvSpPr txBox="1"/>
          <p:nvPr/>
        </p:nvSpPr>
        <p:spPr>
          <a:xfrm>
            <a:off x="6885992" y="5262466"/>
            <a:ext cx="4236098" cy="806439"/>
          </a:xfrm>
          <a:prstGeom prst="rect">
            <a:avLst/>
          </a:prstGeom>
          <a:noFill/>
        </p:spPr>
        <p:txBody>
          <a:bodyPr wrap="square" rtlCol="0">
            <a:spAutoFit/>
          </a:bodyPr>
          <a:lstStyle/>
          <a:p>
            <a:pPr algn="ctr"/>
            <a:r>
              <a:rPr lang="en-US" sz="2000" b="1" dirty="0">
                <a:latin typeface="Times New Roman" pitchFamily="18" charset="0"/>
                <a:cs typeface="Times New Roman" pitchFamily="18" charset="0"/>
              </a:rPr>
              <a:t>Figure 6: Five psychological theories</a:t>
            </a:r>
          </a:p>
          <a:p>
            <a:pPr algn="ctr">
              <a:lnSpc>
                <a:spcPct val="150000"/>
              </a:lnSpc>
            </a:pPr>
            <a:endParaRPr lang="en-US" sz="2000" dirty="0">
              <a:latin typeface="Times New Roman" pitchFamily="18" charset="0"/>
              <a:cs typeface="Times New Roman" pitchFamily="18" charset="0"/>
            </a:endParaRPr>
          </a:p>
        </p:txBody>
      </p:sp>
      <p:pic>
        <p:nvPicPr>
          <p:cNvPr id="4" name="Picture 3">
            <a:extLst>
              <a:ext uri="{FF2B5EF4-FFF2-40B4-BE49-F238E27FC236}">
                <a16:creationId xmlns:a16="http://schemas.microsoft.com/office/drawing/2014/main" id="{AB71E5FB-21B9-44A3-8AF5-2C93F5FD23D3}"/>
              </a:ext>
            </a:extLst>
          </p:cNvPr>
          <p:cNvPicPr>
            <a:picLocks noChangeAspect="1"/>
          </p:cNvPicPr>
          <p:nvPr/>
        </p:nvPicPr>
        <p:blipFill>
          <a:blip r:embed="rId3"/>
          <a:stretch>
            <a:fillRect/>
          </a:stretch>
        </p:blipFill>
        <p:spPr>
          <a:xfrm>
            <a:off x="7236718" y="942391"/>
            <a:ext cx="4553810" cy="3950407"/>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90465"/>
            <a:ext cx="10515600" cy="503852"/>
          </a:xfrm>
        </p:spPr>
        <p:txBody>
          <a:bodyPr>
            <a:normAutofit fontScale="90000"/>
          </a:bodyPr>
          <a:lstStyle/>
          <a:p>
            <a:pPr algn="ctr"/>
            <a:br>
              <a:rPr lang="en-US" sz="2700" b="1" dirty="0">
                <a:latin typeface="Times New Roman" pitchFamily="18" charset="0"/>
                <a:cs typeface="Times New Roman" pitchFamily="18" charset="0"/>
              </a:rPr>
            </a:br>
            <a:r>
              <a:rPr lang="en-US" sz="2700" b="1" dirty="0">
                <a:latin typeface="Times New Roman" pitchFamily="18" charset="0"/>
                <a:cs typeface="Times New Roman" pitchFamily="18" charset="0"/>
              </a:rPr>
              <a:t>Practical Skills (</a:t>
            </a:r>
            <a:r>
              <a:rPr lang="en-US" sz="2700" b="1" dirty="0" err="1">
                <a:latin typeface="Times New Roman" pitchFamily="18" charset="0"/>
                <a:cs typeface="Times New Roman" pitchFamily="18" charset="0"/>
              </a:rPr>
              <a:t>contd</a:t>
            </a:r>
            <a:r>
              <a:rPr lang="en-US" sz="2700" b="1" dirty="0">
                <a:latin typeface="Times New Roman" pitchFamily="18" charset="0"/>
                <a:cs typeface="Times New Roman" pitchFamily="18" charset="0"/>
              </a:rPr>
              <a:t>…)</a:t>
            </a:r>
            <a:br>
              <a:rPr lang="en-US" sz="2700" b="1" dirty="0">
                <a:latin typeface="Times New Roman" pitchFamily="18" charset="0"/>
                <a:cs typeface="Times New Roman" pitchFamily="18" charset="0"/>
              </a:rPr>
            </a:br>
            <a:br>
              <a:rPr lang="en-US" sz="2700" b="1" dirty="0">
                <a:latin typeface="Times New Roman" pitchFamily="18" charset="0"/>
                <a:cs typeface="Times New Roman" pitchFamily="18" charset="0"/>
              </a:rPr>
            </a:br>
            <a:br>
              <a:rPr lang="en-US" sz="2700" dirty="0">
                <a:latin typeface="Times New Roman" pitchFamily="18" charset="0"/>
                <a:cs typeface="Times New Roman" pitchFamily="18" charset="0"/>
              </a:rPr>
            </a:br>
            <a:br>
              <a:rPr lang="en-US" sz="3600" dirty="0"/>
            </a:br>
            <a:endParaRPr lang="en-US" sz="3600" dirty="0">
              <a:latin typeface="Times New Roman" pitchFamily="18" charset="0"/>
              <a:cs typeface="Times New Roman" pitchFamily="18" charset="0"/>
            </a:endParaRPr>
          </a:p>
        </p:txBody>
      </p:sp>
      <p:sp>
        <p:nvSpPr>
          <p:cNvPr id="3" name="Content Placeholder 2"/>
          <p:cNvSpPr>
            <a:spLocks noGrp="1"/>
          </p:cNvSpPr>
          <p:nvPr>
            <p:ph idx="1"/>
          </p:nvPr>
        </p:nvSpPr>
        <p:spPr>
          <a:xfrm>
            <a:off x="5184488" y="827514"/>
            <a:ext cx="6586182" cy="5202972"/>
          </a:xfrm>
        </p:spPr>
        <p:txBody>
          <a:bodyPr>
            <a:normAutofit/>
          </a:bodyPr>
          <a:lstStyle/>
          <a:p>
            <a:pPr algn="just">
              <a:lnSpc>
                <a:spcPct val="150000"/>
              </a:lnSpc>
              <a:buFont typeface="Wingdings" pitchFamily="2" charset="2"/>
              <a:buChar char="v"/>
            </a:pPr>
            <a:r>
              <a:rPr lang="en-US" sz="2400" b="1" i="1" dirty="0">
                <a:latin typeface="Times New Roman" pitchFamily="18" charset="0"/>
                <a:cs typeface="Times New Roman" pitchFamily="18" charset="0"/>
              </a:rPr>
              <a:t>Psychological theories has several dimension.</a:t>
            </a:r>
          </a:p>
          <a:p>
            <a:pPr algn="just">
              <a:lnSpc>
                <a:spcPct val="150000"/>
              </a:lnSpc>
              <a:buFont typeface="Wingdings" pitchFamily="2" charset="2"/>
              <a:buChar char="v"/>
            </a:pPr>
            <a:r>
              <a:rPr lang="en-US" sz="2400" b="1" i="1" dirty="0">
                <a:latin typeface="Times New Roman" pitchFamily="18" charset="0"/>
                <a:cs typeface="Times New Roman" pitchFamily="18" charset="0"/>
              </a:rPr>
              <a:t>Clinical psychology helps the health and social care workers the most (</a:t>
            </a:r>
            <a:r>
              <a:rPr lang="en-US" sz="2400" b="1" i="1" dirty="0" err="1">
                <a:latin typeface="Times New Roman" pitchFamily="18" charset="0"/>
                <a:cs typeface="Times New Roman" pitchFamily="18" charset="0"/>
              </a:rPr>
              <a:t>Arandiaet</a:t>
            </a:r>
            <a:r>
              <a:rPr lang="en-US" sz="2400" b="1" i="1" dirty="0">
                <a:latin typeface="Times New Roman" pitchFamily="18" charset="0"/>
                <a:cs typeface="Times New Roman" pitchFamily="18" charset="0"/>
              </a:rPr>
              <a:t> al. 2020) .</a:t>
            </a:r>
          </a:p>
          <a:p>
            <a:pPr algn="just">
              <a:lnSpc>
                <a:spcPct val="150000"/>
              </a:lnSpc>
              <a:buNone/>
            </a:pPr>
            <a:endParaRPr lang="en-US" sz="2400" dirty="0">
              <a:latin typeface="Times New Roman" pitchFamily="18" charset="0"/>
              <a:cs typeface="Times New Roman" pitchFamily="18" charset="0"/>
            </a:endParaRPr>
          </a:p>
        </p:txBody>
      </p:sp>
      <p:sp>
        <p:nvSpPr>
          <p:cNvPr id="5" name="TextBox 4"/>
          <p:cNvSpPr txBox="1"/>
          <p:nvPr/>
        </p:nvSpPr>
        <p:spPr>
          <a:xfrm>
            <a:off x="421330" y="5736648"/>
            <a:ext cx="4236098" cy="707886"/>
          </a:xfrm>
          <a:prstGeom prst="rect">
            <a:avLst/>
          </a:prstGeom>
          <a:noFill/>
        </p:spPr>
        <p:txBody>
          <a:bodyPr wrap="square" rtlCol="0">
            <a:spAutoFit/>
          </a:bodyPr>
          <a:lstStyle/>
          <a:p>
            <a:pPr algn="ctr"/>
            <a:r>
              <a:rPr lang="en-US" sz="2000" b="1" dirty="0">
                <a:latin typeface="Times New Roman" pitchFamily="18" charset="0"/>
                <a:cs typeface="Times New Roman" pitchFamily="18" charset="0"/>
              </a:rPr>
              <a:t>Figure 6: concept of psychology in social care</a:t>
            </a:r>
          </a:p>
        </p:txBody>
      </p:sp>
      <p:pic>
        <p:nvPicPr>
          <p:cNvPr id="4" name="Picture 3">
            <a:extLst>
              <a:ext uri="{FF2B5EF4-FFF2-40B4-BE49-F238E27FC236}">
                <a16:creationId xmlns:a16="http://schemas.microsoft.com/office/drawing/2014/main" id="{82326299-CE51-432A-8571-0D96F85A2AF9}"/>
              </a:ext>
            </a:extLst>
          </p:cNvPr>
          <p:cNvPicPr>
            <a:picLocks noChangeAspect="1"/>
          </p:cNvPicPr>
          <p:nvPr/>
        </p:nvPicPr>
        <p:blipFill>
          <a:blip r:embed="rId3"/>
          <a:stretch>
            <a:fillRect/>
          </a:stretch>
        </p:blipFill>
        <p:spPr>
          <a:xfrm>
            <a:off x="421988" y="1515574"/>
            <a:ext cx="4762500" cy="3076575"/>
          </a:xfrm>
          <a:prstGeom prst="rect">
            <a:avLst/>
          </a:prstGeom>
        </p:spPr>
      </p:pic>
    </p:spTree>
    <p:extLst>
      <p:ext uri="{BB962C8B-B14F-4D97-AF65-F5344CB8AC3E}">
        <p14:creationId xmlns:p14="http://schemas.microsoft.com/office/powerpoint/2010/main" val="37984037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90465"/>
            <a:ext cx="10515600" cy="503852"/>
          </a:xfrm>
        </p:spPr>
        <p:txBody>
          <a:bodyPr>
            <a:normAutofit fontScale="90000"/>
          </a:bodyPr>
          <a:lstStyle/>
          <a:p>
            <a:pPr algn="ctr"/>
            <a:br>
              <a:rPr lang="en-US" sz="2700" b="1" dirty="0">
                <a:latin typeface="Times New Roman" pitchFamily="18" charset="0"/>
                <a:cs typeface="Times New Roman" pitchFamily="18" charset="0"/>
              </a:rPr>
            </a:br>
            <a:r>
              <a:rPr lang="en-US" sz="2700" b="1" dirty="0">
                <a:latin typeface="Times New Roman" pitchFamily="18" charset="0"/>
                <a:cs typeface="Times New Roman" pitchFamily="18" charset="0"/>
              </a:rPr>
              <a:t>Transferable Skills for Life and Professional Practice</a:t>
            </a:r>
            <a:br>
              <a:rPr lang="en-US" sz="2700" b="1" dirty="0">
                <a:latin typeface="Times New Roman" pitchFamily="18" charset="0"/>
                <a:cs typeface="Times New Roman" pitchFamily="18" charset="0"/>
              </a:rPr>
            </a:br>
            <a:br>
              <a:rPr lang="en-US" sz="2700" b="1" dirty="0">
                <a:latin typeface="Times New Roman" pitchFamily="18" charset="0"/>
                <a:cs typeface="Times New Roman" pitchFamily="18" charset="0"/>
              </a:rPr>
            </a:br>
            <a:br>
              <a:rPr lang="en-US" sz="2700" dirty="0">
                <a:latin typeface="Times New Roman" pitchFamily="18" charset="0"/>
                <a:cs typeface="Times New Roman" pitchFamily="18" charset="0"/>
              </a:rPr>
            </a:br>
            <a:br>
              <a:rPr lang="en-US" sz="3600" dirty="0"/>
            </a:br>
            <a:endParaRPr lang="en-US" sz="3600" dirty="0">
              <a:latin typeface="Times New Roman" pitchFamily="18" charset="0"/>
              <a:cs typeface="Times New Roman" pitchFamily="18" charset="0"/>
            </a:endParaRPr>
          </a:p>
        </p:txBody>
      </p:sp>
      <p:sp>
        <p:nvSpPr>
          <p:cNvPr id="3" name="Content Placeholder 2"/>
          <p:cNvSpPr>
            <a:spLocks noGrp="1"/>
          </p:cNvSpPr>
          <p:nvPr>
            <p:ph idx="1"/>
          </p:nvPr>
        </p:nvSpPr>
        <p:spPr>
          <a:xfrm>
            <a:off x="436642" y="827514"/>
            <a:ext cx="5835204" cy="3427963"/>
          </a:xfrm>
        </p:spPr>
        <p:txBody>
          <a:bodyPr>
            <a:normAutofit/>
          </a:bodyPr>
          <a:lstStyle/>
          <a:p>
            <a:pPr algn="just">
              <a:lnSpc>
                <a:spcPct val="150000"/>
              </a:lnSpc>
              <a:buFont typeface="Wingdings" pitchFamily="2" charset="2"/>
              <a:buChar char="v"/>
            </a:pPr>
            <a:r>
              <a:rPr lang="en-US" sz="2400" b="1" i="1" dirty="0">
                <a:latin typeface="Times New Roman" pitchFamily="18" charset="0"/>
                <a:cs typeface="Times New Roman" pitchFamily="18" charset="0"/>
              </a:rPr>
              <a:t>World health organization has put the emphasis on the knowledge of “psychology” is important.</a:t>
            </a:r>
            <a:r>
              <a:rPr lang="en-US" sz="2400" b="1" i="1" u="sng" dirty="0">
                <a:latin typeface="Times New Roman" pitchFamily="18" charset="0"/>
                <a:cs typeface="Times New Roman" pitchFamily="18" charset="0"/>
              </a:rPr>
              <a:t> </a:t>
            </a:r>
          </a:p>
          <a:p>
            <a:pPr algn="just">
              <a:lnSpc>
                <a:spcPct val="150000"/>
              </a:lnSpc>
              <a:buFont typeface="Wingdings" pitchFamily="2" charset="2"/>
              <a:buChar char="v"/>
            </a:pPr>
            <a:r>
              <a:rPr lang="en-US" sz="2400" b="1" i="1" u="sng" dirty="0">
                <a:latin typeface="Times New Roman" pitchFamily="18" charset="0"/>
                <a:cs typeface="Times New Roman" pitchFamily="18" charset="0"/>
              </a:rPr>
              <a:t>“</a:t>
            </a:r>
            <a:r>
              <a:rPr lang="en-US" sz="2400" b="1" i="1" dirty="0">
                <a:latin typeface="Times New Roman" pitchFamily="18" charset="0"/>
                <a:cs typeface="Times New Roman" pitchFamily="18" charset="0"/>
              </a:rPr>
              <a:t>Social” and “thinking” skills are a part of “psychology health” (Blakemore, 2019).</a:t>
            </a:r>
          </a:p>
          <a:p>
            <a:pPr algn="just">
              <a:lnSpc>
                <a:spcPct val="150000"/>
              </a:lnSpc>
              <a:buNone/>
            </a:pPr>
            <a:endParaRPr lang="en-US" sz="2400" u="sng" dirty="0">
              <a:latin typeface="Times New Roman" pitchFamily="18" charset="0"/>
              <a:cs typeface="Times New Roman" pitchFamily="18" charset="0"/>
            </a:endParaRPr>
          </a:p>
        </p:txBody>
      </p:sp>
      <p:sp>
        <p:nvSpPr>
          <p:cNvPr id="5" name="TextBox 4"/>
          <p:cNvSpPr txBox="1"/>
          <p:nvPr/>
        </p:nvSpPr>
        <p:spPr>
          <a:xfrm>
            <a:off x="7472145" y="5192128"/>
            <a:ext cx="4236098" cy="400110"/>
          </a:xfrm>
          <a:prstGeom prst="rect">
            <a:avLst/>
          </a:prstGeom>
          <a:noFill/>
        </p:spPr>
        <p:txBody>
          <a:bodyPr wrap="square" rtlCol="0">
            <a:spAutoFit/>
          </a:bodyPr>
          <a:lstStyle/>
          <a:p>
            <a:pPr algn="ctr"/>
            <a:r>
              <a:rPr lang="en-US" sz="2000" b="1" dirty="0">
                <a:latin typeface="Times New Roman" pitchFamily="18" charset="0"/>
                <a:cs typeface="Times New Roman" pitchFamily="18" charset="0"/>
              </a:rPr>
              <a:t>Figure 6: Importance of psychology</a:t>
            </a:r>
          </a:p>
        </p:txBody>
      </p:sp>
      <p:pic>
        <p:nvPicPr>
          <p:cNvPr id="7" name="Picture 6">
            <a:extLst>
              <a:ext uri="{FF2B5EF4-FFF2-40B4-BE49-F238E27FC236}">
                <a16:creationId xmlns:a16="http://schemas.microsoft.com/office/drawing/2014/main" id="{AB9A0B87-935C-4421-9C40-4B3A49CE9E4F}"/>
              </a:ext>
            </a:extLst>
          </p:cNvPr>
          <p:cNvPicPr>
            <a:picLocks noChangeAspect="1"/>
          </p:cNvPicPr>
          <p:nvPr/>
        </p:nvPicPr>
        <p:blipFill>
          <a:blip r:embed="rId3"/>
          <a:stretch>
            <a:fillRect/>
          </a:stretch>
        </p:blipFill>
        <p:spPr>
          <a:xfrm>
            <a:off x="7424382" y="1194317"/>
            <a:ext cx="3724264" cy="3565012"/>
          </a:xfrm>
          <a:prstGeom prst="rect">
            <a:avLst/>
          </a:prstGeom>
        </p:spPr>
      </p:pic>
    </p:spTree>
    <p:extLst>
      <p:ext uri="{BB962C8B-B14F-4D97-AF65-F5344CB8AC3E}">
        <p14:creationId xmlns:p14="http://schemas.microsoft.com/office/powerpoint/2010/main" val="33920650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90465"/>
            <a:ext cx="10515600" cy="503852"/>
          </a:xfrm>
        </p:spPr>
        <p:txBody>
          <a:bodyPr>
            <a:normAutofit fontScale="90000"/>
          </a:bodyPr>
          <a:lstStyle/>
          <a:p>
            <a:pPr algn="ctr"/>
            <a:br>
              <a:rPr lang="en-US" sz="2700" b="1" dirty="0">
                <a:latin typeface="Times New Roman" pitchFamily="18" charset="0"/>
                <a:cs typeface="Times New Roman" pitchFamily="18" charset="0"/>
              </a:rPr>
            </a:br>
            <a:r>
              <a:rPr lang="en-US" sz="2700" b="1" dirty="0">
                <a:latin typeface="Times New Roman" pitchFamily="18" charset="0"/>
                <a:cs typeface="Times New Roman" pitchFamily="18" charset="0"/>
              </a:rPr>
              <a:t>Transferable Skills for Life and Professional Practice (</a:t>
            </a:r>
            <a:r>
              <a:rPr lang="en-US" sz="2700" b="1" dirty="0" err="1">
                <a:latin typeface="Times New Roman" pitchFamily="18" charset="0"/>
                <a:cs typeface="Times New Roman" pitchFamily="18" charset="0"/>
              </a:rPr>
              <a:t>contd</a:t>
            </a:r>
            <a:r>
              <a:rPr lang="en-US" sz="2700" b="1" dirty="0">
                <a:latin typeface="Times New Roman" pitchFamily="18" charset="0"/>
                <a:cs typeface="Times New Roman" pitchFamily="18" charset="0"/>
              </a:rPr>
              <a:t>…)</a:t>
            </a:r>
            <a:br>
              <a:rPr lang="en-US" sz="2700" b="1" dirty="0">
                <a:latin typeface="Times New Roman" pitchFamily="18" charset="0"/>
                <a:cs typeface="Times New Roman" pitchFamily="18" charset="0"/>
              </a:rPr>
            </a:br>
            <a:br>
              <a:rPr lang="en-US" sz="2700" b="1" dirty="0">
                <a:latin typeface="Times New Roman" pitchFamily="18" charset="0"/>
                <a:cs typeface="Times New Roman" pitchFamily="18" charset="0"/>
              </a:rPr>
            </a:br>
            <a:br>
              <a:rPr lang="en-US" sz="2700" dirty="0">
                <a:latin typeface="Times New Roman" pitchFamily="18" charset="0"/>
                <a:cs typeface="Times New Roman" pitchFamily="18" charset="0"/>
              </a:rPr>
            </a:br>
            <a:br>
              <a:rPr lang="en-US" sz="3600" dirty="0"/>
            </a:br>
            <a:endParaRPr lang="en-US" sz="3600" dirty="0">
              <a:latin typeface="Times New Roman" pitchFamily="18" charset="0"/>
              <a:cs typeface="Times New Roman" pitchFamily="18" charset="0"/>
            </a:endParaRPr>
          </a:p>
        </p:txBody>
      </p:sp>
      <p:sp>
        <p:nvSpPr>
          <p:cNvPr id="3" name="Content Placeholder 2"/>
          <p:cNvSpPr>
            <a:spLocks noGrp="1"/>
          </p:cNvSpPr>
          <p:nvPr>
            <p:ph idx="1"/>
          </p:nvPr>
        </p:nvSpPr>
        <p:spPr>
          <a:xfrm>
            <a:off x="5605818" y="869582"/>
            <a:ext cx="5747982" cy="4030664"/>
          </a:xfrm>
        </p:spPr>
        <p:txBody>
          <a:bodyPr>
            <a:normAutofit/>
          </a:bodyPr>
          <a:lstStyle/>
          <a:p>
            <a:pPr algn="just">
              <a:lnSpc>
                <a:spcPct val="150000"/>
              </a:lnSpc>
              <a:buFont typeface="Wingdings" pitchFamily="2" charset="2"/>
              <a:buChar char="v"/>
            </a:pPr>
            <a:r>
              <a:rPr lang="en-US" sz="2400" b="1" i="1" dirty="0">
                <a:latin typeface="Times New Roman" pitchFamily="18" charset="0"/>
                <a:cs typeface="Times New Roman" pitchFamily="18" charset="0"/>
              </a:rPr>
              <a:t>Psychological understanding helps the health system to be beneficial.</a:t>
            </a:r>
          </a:p>
          <a:p>
            <a:pPr algn="just">
              <a:lnSpc>
                <a:spcPct val="150000"/>
              </a:lnSpc>
              <a:buFont typeface="Wingdings" pitchFamily="2" charset="2"/>
              <a:buChar char="v"/>
            </a:pPr>
            <a:r>
              <a:rPr lang="en-US" sz="2400" b="1" i="1" dirty="0">
                <a:latin typeface="Times New Roman" pitchFamily="18" charset="0"/>
                <a:cs typeface="Times New Roman" pitchFamily="18" charset="0"/>
              </a:rPr>
              <a:t>Psychology includes “behavior” and “trait” theories in them (</a:t>
            </a:r>
            <a:r>
              <a:rPr lang="en-US" sz="2400" b="1" i="1" dirty="0" err="1">
                <a:latin typeface="Times New Roman" pitchFamily="18" charset="0"/>
                <a:cs typeface="Times New Roman" pitchFamily="18" charset="0"/>
              </a:rPr>
              <a:t>Arandiaet</a:t>
            </a:r>
            <a:r>
              <a:rPr lang="en-US" sz="2400" b="1" i="1" dirty="0">
                <a:latin typeface="Times New Roman" pitchFamily="18" charset="0"/>
                <a:cs typeface="Times New Roman" pitchFamily="18" charset="0"/>
              </a:rPr>
              <a:t> al. 2020).</a:t>
            </a:r>
          </a:p>
        </p:txBody>
      </p:sp>
      <p:sp>
        <p:nvSpPr>
          <p:cNvPr id="5" name="TextBox 4"/>
          <p:cNvSpPr txBox="1"/>
          <p:nvPr/>
        </p:nvSpPr>
        <p:spPr>
          <a:xfrm>
            <a:off x="536116" y="5443571"/>
            <a:ext cx="4236098" cy="400110"/>
          </a:xfrm>
          <a:prstGeom prst="rect">
            <a:avLst/>
          </a:prstGeom>
          <a:noFill/>
        </p:spPr>
        <p:txBody>
          <a:bodyPr wrap="square" rtlCol="0">
            <a:spAutoFit/>
          </a:bodyPr>
          <a:lstStyle/>
          <a:p>
            <a:pPr algn="ctr"/>
            <a:r>
              <a:rPr lang="en-US" sz="2000" b="1" dirty="0">
                <a:latin typeface="Times New Roman" pitchFamily="18" charset="0"/>
                <a:cs typeface="Times New Roman" pitchFamily="18" charset="0"/>
              </a:rPr>
              <a:t>Figure 6: Cognitive psychology</a:t>
            </a:r>
          </a:p>
        </p:txBody>
      </p:sp>
      <p:pic>
        <p:nvPicPr>
          <p:cNvPr id="4" name="Picture 3">
            <a:extLst>
              <a:ext uri="{FF2B5EF4-FFF2-40B4-BE49-F238E27FC236}">
                <a16:creationId xmlns:a16="http://schemas.microsoft.com/office/drawing/2014/main" id="{75C9C415-8C80-46CC-AF19-70763E9DA5DB}"/>
              </a:ext>
            </a:extLst>
          </p:cNvPr>
          <p:cNvPicPr>
            <a:picLocks noChangeAspect="1"/>
          </p:cNvPicPr>
          <p:nvPr/>
        </p:nvPicPr>
        <p:blipFill>
          <a:blip r:embed="rId3"/>
          <a:stretch>
            <a:fillRect/>
          </a:stretch>
        </p:blipFill>
        <p:spPr>
          <a:xfrm>
            <a:off x="838200" y="1100533"/>
            <a:ext cx="4368522" cy="3272175"/>
          </a:xfrm>
          <a:prstGeom prst="rect">
            <a:avLst/>
          </a:prstGeom>
        </p:spPr>
      </p:pic>
    </p:spTree>
    <p:extLst>
      <p:ext uri="{BB962C8B-B14F-4D97-AF65-F5344CB8AC3E}">
        <p14:creationId xmlns:p14="http://schemas.microsoft.com/office/powerpoint/2010/main" val="32041356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C152C-AF37-4B31-8B5F-5790517E1A13}"/>
              </a:ext>
            </a:extLst>
          </p:cNvPr>
          <p:cNvSpPr>
            <a:spLocks noGrp="1"/>
          </p:cNvSpPr>
          <p:nvPr>
            <p:ph type="ctrTitle"/>
          </p:nvPr>
        </p:nvSpPr>
        <p:spPr>
          <a:xfrm>
            <a:off x="0" y="0"/>
            <a:ext cx="12192000" cy="607737"/>
          </a:xfrm>
          <a:noFill/>
        </p:spPr>
        <p:txBody>
          <a:bodyPr anchor="ctr">
            <a:normAutofit fontScale="90000"/>
          </a:bodyPr>
          <a:lstStyle/>
          <a:p>
            <a:pPr>
              <a:lnSpc>
                <a:spcPct val="150000"/>
              </a:lnSpc>
            </a:pPr>
            <a:r>
              <a:rPr lang="en-US" sz="2800" b="1" dirty="0">
                <a:latin typeface="Times New Roman" panose="02020603050405020304" pitchFamily="18" charset="0"/>
                <a:cs typeface="Times New Roman" panose="02020603050405020304" pitchFamily="18" charset="0"/>
              </a:rPr>
              <a:t>Reference List</a:t>
            </a:r>
            <a:endParaRPr lang="en-IN" sz="2800" b="1"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3B5B574A-D0A8-4DFA-9A8F-57FD4EC33D34}"/>
              </a:ext>
            </a:extLst>
          </p:cNvPr>
          <p:cNvSpPr>
            <a:spLocks noGrp="1"/>
          </p:cNvSpPr>
          <p:nvPr>
            <p:ph type="subTitle" idx="1"/>
          </p:nvPr>
        </p:nvSpPr>
        <p:spPr>
          <a:xfrm>
            <a:off x="-1" y="607737"/>
            <a:ext cx="12191999" cy="6250263"/>
          </a:xfrm>
        </p:spPr>
        <p:txBody>
          <a:bodyPr>
            <a:normAutofit fontScale="70000" lnSpcReduction="20000"/>
          </a:bodyPr>
          <a:lstStyle/>
          <a:p>
            <a:pPr algn="just">
              <a:lnSpc>
                <a:spcPct val="150000"/>
              </a:lnSpc>
              <a:buFont typeface="Wingdings" pitchFamily="2" charset="2"/>
              <a:buChar char="v"/>
            </a:pPr>
            <a:r>
              <a:rPr lang="en-US" b="1" i="1" dirty="0">
                <a:latin typeface="Times New Roman" pitchFamily="18" charset="0"/>
                <a:cs typeface="Times New Roman" pitchFamily="18" charset="0"/>
              </a:rPr>
              <a:t>Ntoumanis, N., Ng, J.Y., Prestwich, A., Quested, E., </a:t>
            </a:r>
            <a:r>
              <a:rPr lang="en-US" b="1" i="1" dirty="0" err="1">
                <a:latin typeface="Times New Roman" pitchFamily="18" charset="0"/>
                <a:cs typeface="Times New Roman" pitchFamily="18" charset="0"/>
              </a:rPr>
              <a:t>Hancox</a:t>
            </a:r>
            <a:r>
              <a:rPr lang="en-US" b="1" i="1" dirty="0">
                <a:latin typeface="Times New Roman" pitchFamily="18" charset="0"/>
                <a:cs typeface="Times New Roman" pitchFamily="18" charset="0"/>
              </a:rPr>
              <a:t>, J.E., </a:t>
            </a:r>
            <a:r>
              <a:rPr lang="en-US" b="1" i="1" dirty="0" err="1">
                <a:latin typeface="Times New Roman" pitchFamily="18" charset="0"/>
                <a:cs typeface="Times New Roman" pitchFamily="18" charset="0"/>
              </a:rPr>
              <a:t>Thøgersen-Ntoumani</a:t>
            </a:r>
            <a:r>
              <a:rPr lang="en-US" b="1" i="1" dirty="0">
                <a:latin typeface="Times New Roman" pitchFamily="18" charset="0"/>
                <a:cs typeface="Times New Roman" pitchFamily="18" charset="0"/>
              </a:rPr>
              <a:t>, C., Deci, E.L., Ryan, R.M., Lonsdale, C. and Williams, G.C., 2021. A meta-analysis of self-determination theory-informed intervention studies in the health domain: effects on motivation, health behavior, physical, and psychological health. Health psychology review, 15(2), pp.214-244.</a:t>
            </a:r>
          </a:p>
          <a:p>
            <a:pPr algn="just">
              <a:lnSpc>
                <a:spcPct val="150000"/>
              </a:lnSpc>
              <a:buFont typeface="Wingdings" pitchFamily="2" charset="2"/>
              <a:buChar char="v"/>
            </a:pPr>
            <a:r>
              <a:rPr lang="en-US" b="1" i="1" dirty="0">
                <a:latin typeface="Times New Roman" pitchFamily="18" charset="0"/>
                <a:cs typeface="Times New Roman" pitchFamily="18" charset="0"/>
              </a:rPr>
              <a:t>Wang, J. and </a:t>
            </a:r>
            <a:r>
              <a:rPr lang="en-US" b="1" i="1" dirty="0" err="1">
                <a:latin typeface="Times New Roman" pitchFamily="18" charset="0"/>
                <a:cs typeface="Times New Roman" pitchFamily="18" charset="0"/>
              </a:rPr>
              <a:t>Geng</a:t>
            </a:r>
            <a:r>
              <a:rPr lang="en-US" b="1" i="1" dirty="0">
                <a:latin typeface="Times New Roman" pitchFamily="18" charset="0"/>
                <a:cs typeface="Times New Roman" pitchFamily="18" charset="0"/>
              </a:rPr>
              <a:t>, L., 2019. Effects of socioeconomic status on physical and psychological health: lifestyle as a mediator. International journal of environmental research and public health, 16(2), p.281.</a:t>
            </a:r>
          </a:p>
          <a:p>
            <a:pPr algn="just">
              <a:lnSpc>
                <a:spcPct val="150000"/>
              </a:lnSpc>
              <a:buFont typeface="Wingdings" pitchFamily="2" charset="2"/>
              <a:buChar char="v"/>
            </a:pPr>
            <a:r>
              <a:rPr lang="en-US" b="1" i="1" dirty="0">
                <a:latin typeface="Times New Roman" pitchFamily="18" charset="0"/>
                <a:cs typeface="Times New Roman" pitchFamily="18" charset="0"/>
              </a:rPr>
              <a:t>Pollock, A., Campbell, P., Cheyne, J., Cowie, J., Davis, B., McCallum, J., McGill, K., Elders, A., Hagen, S., McClurg, D. and Torrens, C., 2020. Interventions to support the resilience and mental health of frontline health and social care professionals during and after a disease outbreak, epidemic or pandemic: a mixed methods systematic review. Cochrane Database of Systematic Reviews, (11).</a:t>
            </a:r>
          </a:p>
          <a:p>
            <a:pPr algn="just">
              <a:lnSpc>
                <a:spcPct val="150000"/>
              </a:lnSpc>
              <a:buFont typeface="Wingdings" pitchFamily="2" charset="2"/>
              <a:buChar char="v"/>
            </a:pPr>
            <a:r>
              <a:rPr lang="en-US" b="1" i="1" dirty="0">
                <a:latin typeface="Times New Roman" pitchFamily="18" charset="0"/>
                <a:cs typeface="Times New Roman" pitchFamily="18" charset="0"/>
              </a:rPr>
              <a:t>Bhat, B.A., Khan, S., Manzoor, S., Niyaz, A., </a:t>
            </a:r>
            <a:r>
              <a:rPr lang="en-US" b="1" i="1" dirty="0" err="1">
                <a:latin typeface="Times New Roman" pitchFamily="18" charset="0"/>
                <a:cs typeface="Times New Roman" pitchFamily="18" charset="0"/>
              </a:rPr>
              <a:t>Tak</a:t>
            </a:r>
            <a:r>
              <a:rPr lang="en-US" b="1" i="1" dirty="0">
                <a:latin typeface="Times New Roman" pitchFamily="18" charset="0"/>
                <a:cs typeface="Times New Roman" pitchFamily="18" charset="0"/>
              </a:rPr>
              <a:t>, H.J., </a:t>
            </a:r>
            <a:r>
              <a:rPr lang="en-US" b="1" i="1" dirty="0" err="1">
                <a:latin typeface="Times New Roman" pitchFamily="18" charset="0"/>
                <a:cs typeface="Times New Roman" pitchFamily="18" charset="0"/>
              </a:rPr>
              <a:t>Anees</a:t>
            </a:r>
            <a:r>
              <a:rPr lang="en-US" b="1" i="1" dirty="0">
                <a:latin typeface="Times New Roman" pitchFamily="18" charset="0"/>
                <a:cs typeface="Times New Roman" pitchFamily="18" charset="0"/>
              </a:rPr>
              <a:t>, S.U.M., Gull, S. and Ahmad, I., 2020. A study on impact of COVID-19 lockdown on psychological health, economy and social life of people in Kashmir. International Journal of Science and Healthcare Research, 5(2), pp.36-46.</a:t>
            </a:r>
          </a:p>
          <a:p>
            <a:pPr algn="just">
              <a:lnSpc>
                <a:spcPct val="150000"/>
              </a:lnSpc>
              <a:buFont typeface="Wingdings" pitchFamily="2" charset="2"/>
              <a:buChar char="v"/>
            </a:pPr>
            <a:r>
              <a:rPr lang="en-US" b="1" i="1" dirty="0">
                <a:latin typeface="Times New Roman" pitchFamily="18" charset="0"/>
                <a:cs typeface="Times New Roman" pitchFamily="18" charset="0"/>
              </a:rPr>
              <a:t>Sawyer, S.M., Azzopardi, P.S., </a:t>
            </a:r>
            <a:r>
              <a:rPr lang="en-US" b="1" i="1" dirty="0" err="1">
                <a:latin typeface="Times New Roman" pitchFamily="18" charset="0"/>
                <a:cs typeface="Times New Roman" pitchFamily="18" charset="0"/>
              </a:rPr>
              <a:t>Wickremarathne</a:t>
            </a:r>
            <a:r>
              <a:rPr lang="en-US" b="1" i="1" dirty="0">
                <a:latin typeface="Times New Roman" pitchFamily="18" charset="0"/>
                <a:cs typeface="Times New Roman" pitchFamily="18" charset="0"/>
              </a:rPr>
              <a:t>, D. and Patton, G.C., 2018. The age of adolescence. The Lancet Child &amp; Adolescent Health, 2(3), pp.223-228.</a:t>
            </a:r>
          </a:p>
          <a:p>
            <a:pPr algn="just">
              <a:lnSpc>
                <a:spcPct val="150000"/>
              </a:lnSpc>
              <a:buFont typeface="Wingdings" pitchFamily="2" charset="2"/>
              <a:buChar char="v"/>
            </a:pPr>
            <a:r>
              <a:rPr lang="en-US" b="1" i="1" dirty="0">
                <a:latin typeface="Times New Roman" pitchFamily="18" charset="0"/>
                <a:cs typeface="Times New Roman" pitchFamily="18" charset="0"/>
              </a:rPr>
              <a:t>Blakemore, S.J., 2019. Adolescence and mental health. The lancet, 393(10185), pp.2030-2031.</a:t>
            </a:r>
          </a:p>
          <a:p>
            <a:pPr>
              <a:lnSpc>
                <a:spcPct val="170000"/>
              </a:lnSpc>
              <a:buFont typeface="Wingdings" pitchFamily="2" charset="2"/>
              <a:buChar char="v"/>
            </a:pPr>
            <a:endParaRPr lang="en-IN" b="1"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164273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4 Thank You Page Examples to Boost Customer Loyalty">
            <a:extLst>
              <a:ext uri="{FF2B5EF4-FFF2-40B4-BE49-F238E27FC236}">
                <a16:creationId xmlns:a16="http://schemas.microsoft.com/office/drawing/2014/main" id="{D31E85BF-8BA2-4908-B094-0ECA5DE6FDE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33647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emplate/>
  <TotalTime>1029</TotalTime>
  <Words>2501</Words>
  <Application>Microsoft Office PowerPoint</Application>
  <PresentationFormat>Widescreen</PresentationFormat>
  <Paragraphs>83</Paragraphs>
  <Slides>14</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Abadi Extra Light</vt:lpstr>
      <vt:lpstr>Arial</vt:lpstr>
      <vt:lpstr>Calibri</vt:lpstr>
      <vt:lpstr>Calibri Light</vt:lpstr>
      <vt:lpstr>Times New Roman</vt:lpstr>
      <vt:lpstr>Wingdings</vt:lpstr>
      <vt:lpstr>Office Theme</vt:lpstr>
      <vt:lpstr>PSYCHOLOGY IN HEALTH &amp; SOCIAL CARE COMPONENT 1: SOLO PRESENTATION STUDENT NAME: MADONA IGBINOBA STUDENT ID: 1815861 LECTURER NAME: EDWARD GOKA</vt:lpstr>
      <vt:lpstr>Engagement with Literature Skills</vt:lpstr>
      <vt:lpstr>PowerPoint Presentation</vt:lpstr>
      <vt:lpstr>Knowledge and Understanding Skills   </vt:lpstr>
      <vt:lpstr>Knowledge and Understanding Skills (contd…)   </vt:lpstr>
      <vt:lpstr>Cognitive and Intellectual Skills  </vt:lpstr>
      <vt:lpstr>Cognitive and Intellectual Skills (contd…)  </vt:lpstr>
      <vt:lpstr>Practical Skills   </vt:lpstr>
      <vt:lpstr> Practical Skills (contd…)    </vt:lpstr>
      <vt:lpstr> Practical Skills (contd…)    </vt:lpstr>
      <vt:lpstr> Transferable Skills for Life and Professional Practice    </vt:lpstr>
      <vt:lpstr> Transferable Skills for Life and Professional Practice (contd…)    </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imadegospel@yahoo.com</cp:lastModifiedBy>
  <cp:revision>439</cp:revision>
  <dcterms:created xsi:type="dcterms:W3CDTF">2021-05-28T09:18:11Z</dcterms:created>
  <dcterms:modified xsi:type="dcterms:W3CDTF">2022-01-11T21:48:34Z</dcterms:modified>
</cp:coreProperties>
</file>