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9" r:id="rId4"/>
    <p:sldId id="258" r:id="rId5"/>
    <p:sldId id="260" r:id="rId6"/>
    <p:sldId id="261" r:id="rId7"/>
    <p:sldId id="594" r:id="rId8"/>
    <p:sldId id="263" r:id="rId9"/>
    <p:sldId id="262" r:id="rId10"/>
    <p:sldId id="264" r:id="rId11"/>
    <p:sldId id="266" r:id="rId12"/>
    <p:sldId id="267" r:id="rId13"/>
    <p:sldId id="268" r:id="rId14"/>
    <p:sldId id="59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919" autoAdjust="0"/>
    <p:restoredTop sz="81946" autoAdjust="0"/>
  </p:normalViewPr>
  <p:slideViewPr>
    <p:cSldViewPr snapToGrid="0">
      <p:cViewPr varScale="1">
        <p:scale>
          <a:sx n="91" d="100"/>
          <a:sy n="91" d="100"/>
        </p:scale>
        <p:origin x="216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0E4AA9-7D79-D34D-B68E-D50DE24F2FCD}" type="doc">
      <dgm:prSet loTypeId="urn:microsoft.com/office/officeart/2005/8/layout/hierarchy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0C30D0E-BD33-1647-B485-DDE44B5DAF37}">
      <dgm:prSet phldrT="[Text]"/>
      <dgm:spPr/>
      <dgm:t>
        <a:bodyPr/>
        <a:lstStyle/>
        <a:p>
          <a:r>
            <a:rPr lang="en-GB" dirty="0"/>
            <a:t>Nikolas Cruz</a:t>
          </a:r>
        </a:p>
      </dgm:t>
    </dgm:pt>
    <dgm:pt modelId="{4FDE6098-059F-4344-8A4D-A6792D8167B3}" type="parTrans" cxnId="{78EB31A7-253F-3049-AA71-35FB6ACF1276}">
      <dgm:prSet/>
      <dgm:spPr/>
      <dgm:t>
        <a:bodyPr/>
        <a:lstStyle/>
        <a:p>
          <a:endParaRPr lang="en-GB"/>
        </a:p>
      </dgm:t>
    </dgm:pt>
    <dgm:pt modelId="{51ACBCF5-2272-0540-888A-92B0CA01ABAA}" type="sibTrans" cxnId="{78EB31A7-253F-3049-AA71-35FB6ACF1276}">
      <dgm:prSet/>
      <dgm:spPr/>
      <dgm:t>
        <a:bodyPr/>
        <a:lstStyle/>
        <a:p>
          <a:endParaRPr lang="en-GB"/>
        </a:p>
      </dgm:t>
    </dgm:pt>
    <dgm:pt modelId="{2AF555D3-E41B-4C44-BB10-A512B483F329}">
      <dgm:prSet phldrT="[Text]"/>
      <dgm:spPr/>
      <dgm:t>
        <a:bodyPr/>
        <a:lstStyle/>
        <a:p>
          <a:r>
            <a:rPr lang="en-GB" dirty="0"/>
            <a:t>Head Barista</a:t>
          </a:r>
        </a:p>
      </dgm:t>
    </dgm:pt>
    <dgm:pt modelId="{3E87AE17-2701-0F42-BF4A-4D732BAB497A}" type="parTrans" cxnId="{3C635274-6F1B-4B4E-8117-CA11C524D0F4}">
      <dgm:prSet/>
      <dgm:spPr/>
      <dgm:t>
        <a:bodyPr/>
        <a:lstStyle/>
        <a:p>
          <a:endParaRPr lang="en-GB"/>
        </a:p>
      </dgm:t>
    </dgm:pt>
    <dgm:pt modelId="{6EDCB3DB-C097-2642-9757-2FD3D21765C9}" type="sibTrans" cxnId="{3C635274-6F1B-4B4E-8117-CA11C524D0F4}">
      <dgm:prSet/>
      <dgm:spPr/>
      <dgm:t>
        <a:bodyPr/>
        <a:lstStyle/>
        <a:p>
          <a:endParaRPr lang="en-GB"/>
        </a:p>
      </dgm:t>
    </dgm:pt>
    <dgm:pt modelId="{CD61A4D1-6319-CB4A-B8C9-16C052CEAA23}">
      <dgm:prSet phldrT="[Text]"/>
      <dgm:spPr/>
      <dgm:t>
        <a:bodyPr/>
        <a:lstStyle/>
        <a:p>
          <a:r>
            <a:rPr lang="en-GB" dirty="0"/>
            <a:t>Barista</a:t>
          </a:r>
        </a:p>
      </dgm:t>
    </dgm:pt>
    <dgm:pt modelId="{7545AED1-0BC0-4E43-A140-466F1ED3118A}" type="parTrans" cxnId="{C111575F-DE43-0549-9C1C-802FAC418853}">
      <dgm:prSet/>
      <dgm:spPr/>
      <dgm:t>
        <a:bodyPr/>
        <a:lstStyle/>
        <a:p>
          <a:endParaRPr lang="en-GB"/>
        </a:p>
      </dgm:t>
    </dgm:pt>
    <dgm:pt modelId="{A9D22B47-B1AE-2D48-8830-E51DC6F8700A}" type="sibTrans" cxnId="{C111575F-DE43-0549-9C1C-802FAC418853}">
      <dgm:prSet/>
      <dgm:spPr/>
      <dgm:t>
        <a:bodyPr/>
        <a:lstStyle/>
        <a:p>
          <a:endParaRPr lang="en-GB"/>
        </a:p>
      </dgm:t>
    </dgm:pt>
    <dgm:pt modelId="{E8349D70-C8FE-5043-91B5-84F3DE8CB4B5}">
      <dgm:prSet phldrT="[Text]"/>
      <dgm:spPr/>
      <dgm:t>
        <a:bodyPr/>
        <a:lstStyle/>
        <a:p>
          <a:r>
            <a:rPr lang="en-GB" dirty="0"/>
            <a:t>Kitchen Supervisor</a:t>
          </a:r>
        </a:p>
      </dgm:t>
    </dgm:pt>
    <dgm:pt modelId="{786909CC-F830-EF43-B6ED-19D30AF5D987}" type="parTrans" cxnId="{BFD1C8C1-97DA-C44A-A680-0F0B08EA8611}">
      <dgm:prSet/>
      <dgm:spPr/>
      <dgm:t>
        <a:bodyPr/>
        <a:lstStyle/>
        <a:p>
          <a:endParaRPr lang="en-GB"/>
        </a:p>
      </dgm:t>
    </dgm:pt>
    <dgm:pt modelId="{5510D464-1708-0D4B-8D1C-4B939DD83C2F}" type="sibTrans" cxnId="{BFD1C8C1-97DA-C44A-A680-0F0B08EA8611}">
      <dgm:prSet/>
      <dgm:spPr/>
      <dgm:t>
        <a:bodyPr/>
        <a:lstStyle/>
        <a:p>
          <a:endParaRPr lang="en-GB"/>
        </a:p>
      </dgm:t>
    </dgm:pt>
    <dgm:pt modelId="{055C5D8E-1365-1B43-B6FD-580FEDD8F399}">
      <dgm:prSet phldrT="[Text]"/>
      <dgm:spPr/>
      <dgm:t>
        <a:bodyPr/>
        <a:lstStyle/>
        <a:p>
          <a:r>
            <a:rPr lang="en-GB" dirty="0"/>
            <a:t>Kitchen staff</a:t>
          </a:r>
        </a:p>
      </dgm:t>
    </dgm:pt>
    <dgm:pt modelId="{4D3963B3-D966-DF43-B425-F2E821DE900C}" type="parTrans" cxnId="{75BDFF74-5FD4-DD42-AB24-3A70A10EC92A}">
      <dgm:prSet/>
      <dgm:spPr/>
      <dgm:t>
        <a:bodyPr/>
        <a:lstStyle/>
        <a:p>
          <a:endParaRPr lang="en-GB"/>
        </a:p>
      </dgm:t>
    </dgm:pt>
    <dgm:pt modelId="{FFFF81D0-B230-A748-8753-F634291DD209}" type="sibTrans" cxnId="{75BDFF74-5FD4-DD42-AB24-3A70A10EC92A}">
      <dgm:prSet/>
      <dgm:spPr/>
      <dgm:t>
        <a:bodyPr/>
        <a:lstStyle/>
        <a:p>
          <a:endParaRPr lang="en-GB"/>
        </a:p>
      </dgm:t>
    </dgm:pt>
    <dgm:pt modelId="{C9E76B96-F9BE-C14D-944E-11ABFEE53360}">
      <dgm:prSet phldrT="[Text]"/>
      <dgm:spPr/>
      <dgm:t>
        <a:bodyPr/>
        <a:lstStyle/>
        <a:p>
          <a:r>
            <a:rPr lang="en-GB" dirty="0"/>
            <a:t>Founder &amp; Managing Director</a:t>
          </a:r>
        </a:p>
      </dgm:t>
    </dgm:pt>
    <dgm:pt modelId="{90E948D5-742C-C345-9B89-46F10426EF7F}" type="parTrans" cxnId="{5704FE55-56A7-4F4D-AE64-1C67CFC5E684}">
      <dgm:prSet/>
      <dgm:spPr/>
      <dgm:t>
        <a:bodyPr/>
        <a:lstStyle/>
        <a:p>
          <a:endParaRPr lang="en-GB"/>
        </a:p>
      </dgm:t>
    </dgm:pt>
    <dgm:pt modelId="{C90BEC16-D19F-A14D-B497-E3659A81D0BC}" type="sibTrans" cxnId="{5704FE55-56A7-4F4D-AE64-1C67CFC5E684}">
      <dgm:prSet/>
      <dgm:spPr/>
      <dgm:t>
        <a:bodyPr/>
        <a:lstStyle/>
        <a:p>
          <a:endParaRPr lang="en-GB"/>
        </a:p>
      </dgm:t>
    </dgm:pt>
    <dgm:pt modelId="{3A5C433C-5F6C-CB4E-8A5C-2029C30939B8}">
      <dgm:prSet phldrT="[Text]"/>
      <dgm:spPr/>
      <dgm:t>
        <a:bodyPr/>
        <a:lstStyle/>
        <a:p>
          <a:r>
            <a:rPr lang="en-GB" dirty="0"/>
            <a:t>Store Managers</a:t>
          </a:r>
        </a:p>
      </dgm:t>
    </dgm:pt>
    <dgm:pt modelId="{6048FFFC-B9D6-984D-A388-C346019DE347}" type="parTrans" cxnId="{B33AA47C-9E8A-4A48-B16E-69C74EA21BD2}">
      <dgm:prSet/>
      <dgm:spPr/>
      <dgm:t>
        <a:bodyPr/>
        <a:lstStyle/>
        <a:p>
          <a:endParaRPr lang="en-GB"/>
        </a:p>
      </dgm:t>
    </dgm:pt>
    <dgm:pt modelId="{EFE5DDCC-E0E4-8C4B-ACB4-9404AD8F2522}" type="sibTrans" cxnId="{B33AA47C-9E8A-4A48-B16E-69C74EA21BD2}">
      <dgm:prSet/>
      <dgm:spPr/>
      <dgm:t>
        <a:bodyPr/>
        <a:lstStyle/>
        <a:p>
          <a:endParaRPr lang="en-GB"/>
        </a:p>
      </dgm:t>
    </dgm:pt>
    <dgm:pt modelId="{B5F0642B-5091-CE44-9F3E-59A2370E9A0C}">
      <dgm:prSet phldrT="[Text]"/>
      <dgm:spPr/>
      <dgm:t>
        <a:bodyPr/>
        <a:lstStyle/>
        <a:p>
          <a:r>
            <a:rPr lang="en-GB" dirty="0"/>
            <a:t>Team members </a:t>
          </a:r>
        </a:p>
      </dgm:t>
    </dgm:pt>
    <dgm:pt modelId="{E282E2C4-D735-C44E-8995-D53BCFAF6CE2}" type="parTrans" cxnId="{5129E978-8793-814D-A1F4-4CF7AC50C121}">
      <dgm:prSet/>
      <dgm:spPr/>
      <dgm:t>
        <a:bodyPr/>
        <a:lstStyle/>
        <a:p>
          <a:endParaRPr lang="en-GB"/>
        </a:p>
      </dgm:t>
    </dgm:pt>
    <dgm:pt modelId="{556A6C85-BB23-324A-9ADF-89AE7281C9E1}" type="sibTrans" cxnId="{5129E978-8793-814D-A1F4-4CF7AC50C121}">
      <dgm:prSet/>
      <dgm:spPr/>
      <dgm:t>
        <a:bodyPr/>
        <a:lstStyle/>
        <a:p>
          <a:endParaRPr lang="en-GB"/>
        </a:p>
      </dgm:t>
    </dgm:pt>
    <dgm:pt modelId="{253D947C-F1D8-CA4B-9EFC-7044AEC56EC5}" type="pres">
      <dgm:prSet presAssocID="{8E0E4AA9-7D79-D34D-B68E-D50DE24F2FCD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4EC42C46-5076-B040-8DB5-5E7D5ED58681}" type="pres">
      <dgm:prSet presAssocID="{8E0E4AA9-7D79-D34D-B68E-D50DE24F2FCD}" presName="hierFlow" presStyleCnt="0"/>
      <dgm:spPr/>
    </dgm:pt>
    <dgm:pt modelId="{A787CCCD-BE08-0D42-A365-3428599E0603}" type="pres">
      <dgm:prSet presAssocID="{8E0E4AA9-7D79-D34D-B68E-D50DE24F2FCD}" presName="firstBuf" presStyleCnt="0"/>
      <dgm:spPr/>
    </dgm:pt>
    <dgm:pt modelId="{CFE77D7F-158B-224B-9157-05B3F6755334}" type="pres">
      <dgm:prSet presAssocID="{8E0E4AA9-7D79-D34D-B68E-D50DE24F2FCD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11CD09AC-FC13-8040-8E91-8840FB048AB3}" type="pres">
      <dgm:prSet presAssocID="{F0C30D0E-BD33-1647-B485-DDE44B5DAF37}" presName="Name14" presStyleCnt="0"/>
      <dgm:spPr/>
    </dgm:pt>
    <dgm:pt modelId="{1BBB2D46-3FCE-3442-A210-1CE82EF18EE7}" type="pres">
      <dgm:prSet presAssocID="{F0C30D0E-BD33-1647-B485-DDE44B5DAF37}" presName="level1Shape" presStyleLbl="node0" presStyleIdx="0" presStyleCnt="1">
        <dgm:presLayoutVars>
          <dgm:chPref val="3"/>
        </dgm:presLayoutVars>
      </dgm:prSet>
      <dgm:spPr/>
    </dgm:pt>
    <dgm:pt modelId="{97079A37-E9E8-3E4A-98C6-529E6CDB8809}" type="pres">
      <dgm:prSet presAssocID="{F0C30D0E-BD33-1647-B485-DDE44B5DAF37}" presName="hierChild2" presStyleCnt="0"/>
      <dgm:spPr/>
    </dgm:pt>
    <dgm:pt modelId="{A8F96518-929C-F04D-84DA-5F0D3446A89F}" type="pres">
      <dgm:prSet presAssocID="{3E87AE17-2701-0F42-BF4A-4D732BAB497A}" presName="Name19" presStyleLbl="parChTrans1D2" presStyleIdx="0" presStyleCnt="2"/>
      <dgm:spPr/>
    </dgm:pt>
    <dgm:pt modelId="{9B370EED-58CC-4B45-B6FC-651BD460E3D1}" type="pres">
      <dgm:prSet presAssocID="{2AF555D3-E41B-4C44-BB10-A512B483F329}" presName="Name21" presStyleCnt="0"/>
      <dgm:spPr/>
    </dgm:pt>
    <dgm:pt modelId="{2DF76636-534D-C849-9140-F72736636B3D}" type="pres">
      <dgm:prSet presAssocID="{2AF555D3-E41B-4C44-BB10-A512B483F329}" presName="level2Shape" presStyleLbl="node2" presStyleIdx="0" presStyleCnt="2"/>
      <dgm:spPr/>
    </dgm:pt>
    <dgm:pt modelId="{9B1B8BE2-41EE-1F44-AD7C-3BF331D07982}" type="pres">
      <dgm:prSet presAssocID="{2AF555D3-E41B-4C44-BB10-A512B483F329}" presName="hierChild3" presStyleCnt="0"/>
      <dgm:spPr/>
    </dgm:pt>
    <dgm:pt modelId="{2CB553F6-8D48-3745-A522-AD1724BE45A7}" type="pres">
      <dgm:prSet presAssocID="{7545AED1-0BC0-4E43-A140-466F1ED3118A}" presName="Name19" presStyleLbl="parChTrans1D3" presStyleIdx="0" presStyleCnt="2"/>
      <dgm:spPr/>
    </dgm:pt>
    <dgm:pt modelId="{F2BA8282-ED01-CF43-9D12-797346F12058}" type="pres">
      <dgm:prSet presAssocID="{CD61A4D1-6319-CB4A-B8C9-16C052CEAA23}" presName="Name21" presStyleCnt="0"/>
      <dgm:spPr/>
    </dgm:pt>
    <dgm:pt modelId="{56798DB7-56F9-3642-949F-0BCB26144DA7}" type="pres">
      <dgm:prSet presAssocID="{CD61A4D1-6319-CB4A-B8C9-16C052CEAA23}" presName="level2Shape" presStyleLbl="node3" presStyleIdx="0" presStyleCnt="2"/>
      <dgm:spPr/>
    </dgm:pt>
    <dgm:pt modelId="{292384FC-1E72-B647-AA03-27863D89B386}" type="pres">
      <dgm:prSet presAssocID="{CD61A4D1-6319-CB4A-B8C9-16C052CEAA23}" presName="hierChild3" presStyleCnt="0"/>
      <dgm:spPr/>
    </dgm:pt>
    <dgm:pt modelId="{2A14BF64-DE2D-A442-A299-B7B9E8163297}" type="pres">
      <dgm:prSet presAssocID="{786909CC-F830-EF43-B6ED-19D30AF5D987}" presName="Name19" presStyleLbl="parChTrans1D2" presStyleIdx="1" presStyleCnt="2"/>
      <dgm:spPr/>
    </dgm:pt>
    <dgm:pt modelId="{E43DDCE0-75C6-144A-A2AB-CFA9E24B24CD}" type="pres">
      <dgm:prSet presAssocID="{E8349D70-C8FE-5043-91B5-84F3DE8CB4B5}" presName="Name21" presStyleCnt="0"/>
      <dgm:spPr/>
    </dgm:pt>
    <dgm:pt modelId="{5C48E07D-41FD-2F44-A077-8C32137A2EA0}" type="pres">
      <dgm:prSet presAssocID="{E8349D70-C8FE-5043-91B5-84F3DE8CB4B5}" presName="level2Shape" presStyleLbl="node2" presStyleIdx="1" presStyleCnt="2"/>
      <dgm:spPr/>
    </dgm:pt>
    <dgm:pt modelId="{BE95A959-23B9-8846-B504-2028106C9E89}" type="pres">
      <dgm:prSet presAssocID="{E8349D70-C8FE-5043-91B5-84F3DE8CB4B5}" presName="hierChild3" presStyleCnt="0"/>
      <dgm:spPr/>
    </dgm:pt>
    <dgm:pt modelId="{7D53ED62-F243-0047-8DA2-F474088A688C}" type="pres">
      <dgm:prSet presAssocID="{4D3963B3-D966-DF43-B425-F2E821DE900C}" presName="Name19" presStyleLbl="parChTrans1D3" presStyleIdx="1" presStyleCnt="2"/>
      <dgm:spPr/>
    </dgm:pt>
    <dgm:pt modelId="{C0C303D4-D4DA-8E45-9423-023FCFD784E0}" type="pres">
      <dgm:prSet presAssocID="{055C5D8E-1365-1B43-B6FD-580FEDD8F399}" presName="Name21" presStyleCnt="0"/>
      <dgm:spPr/>
    </dgm:pt>
    <dgm:pt modelId="{49880F55-8A43-4D43-8820-55297E9DAA26}" type="pres">
      <dgm:prSet presAssocID="{055C5D8E-1365-1B43-B6FD-580FEDD8F399}" presName="level2Shape" presStyleLbl="node3" presStyleIdx="1" presStyleCnt="2"/>
      <dgm:spPr/>
    </dgm:pt>
    <dgm:pt modelId="{31CD76A4-D6C7-0B4B-B7D3-C44D00947023}" type="pres">
      <dgm:prSet presAssocID="{055C5D8E-1365-1B43-B6FD-580FEDD8F399}" presName="hierChild3" presStyleCnt="0"/>
      <dgm:spPr/>
    </dgm:pt>
    <dgm:pt modelId="{1D27E164-3748-4B45-88A3-E31E6F6E254D}" type="pres">
      <dgm:prSet presAssocID="{8E0E4AA9-7D79-D34D-B68E-D50DE24F2FCD}" presName="bgShapesFlow" presStyleCnt="0"/>
      <dgm:spPr/>
    </dgm:pt>
    <dgm:pt modelId="{B5E6C89E-E1B6-6A4B-980D-0417DCF0F903}" type="pres">
      <dgm:prSet presAssocID="{C9E76B96-F9BE-C14D-944E-11ABFEE53360}" presName="rectComp" presStyleCnt="0"/>
      <dgm:spPr/>
    </dgm:pt>
    <dgm:pt modelId="{29EE128D-E9A9-6647-8C2F-5D67E602B450}" type="pres">
      <dgm:prSet presAssocID="{C9E76B96-F9BE-C14D-944E-11ABFEE53360}" presName="bgRect" presStyleLbl="bgShp" presStyleIdx="0" presStyleCnt="3"/>
      <dgm:spPr/>
    </dgm:pt>
    <dgm:pt modelId="{90CBEF41-231D-E64D-A876-48757E95C937}" type="pres">
      <dgm:prSet presAssocID="{C9E76B96-F9BE-C14D-944E-11ABFEE53360}" presName="bgRectTx" presStyleLbl="bgShp" presStyleIdx="0" presStyleCnt="3">
        <dgm:presLayoutVars>
          <dgm:bulletEnabled val="1"/>
        </dgm:presLayoutVars>
      </dgm:prSet>
      <dgm:spPr/>
    </dgm:pt>
    <dgm:pt modelId="{4540DFDF-4B0F-8047-974E-1C6C43858B90}" type="pres">
      <dgm:prSet presAssocID="{C9E76B96-F9BE-C14D-944E-11ABFEE53360}" presName="spComp" presStyleCnt="0"/>
      <dgm:spPr/>
    </dgm:pt>
    <dgm:pt modelId="{226A7F08-4540-C243-8C99-5CDEA0005040}" type="pres">
      <dgm:prSet presAssocID="{C9E76B96-F9BE-C14D-944E-11ABFEE53360}" presName="vSp" presStyleCnt="0"/>
      <dgm:spPr/>
    </dgm:pt>
    <dgm:pt modelId="{D213AC91-FFBD-A54E-8747-73A3FCD047C2}" type="pres">
      <dgm:prSet presAssocID="{3A5C433C-5F6C-CB4E-8A5C-2029C30939B8}" presName="rectComp" presStyleCnt="0"/>
      <dgm:spPr/>
    </dgm:pt>
    <dgm:pt modelId="{33018A80-53CC-9A4B-BEAE-672AE94E515F}" type="pres">
      <dgm:prSet presAssocID="{3A5C433C-5F6C-CB4E-8A5C-2029C30939B8}" presName="bgRect" presStyleLbl="bgShp" presStyleIdx="1" presStyleCnt="3"/>
      <dgm:spPr/>
    </dgm:pt>
    <dgm:pt modelId="{DD218946-0559-C046-BCB9-EA515373A53B}" type="pres">
      <dgm:prSet presAssocID="{3A5C433C-5F6C-CB4E-8A5C-2029C30939B8}" presName="bgRectTx" presStyleLbl="bgShp" presStyleIdx="1" presStyleCnt="3">
        <dgm:presLayoutVars>
          <dgm:bulletEnabled val="1"/>
        </dgm:presLayoutVars>
      </dgm:prSet>
      <dgm:spPr/>
    </dgm:pt>
    <dgm:pt modelId="{B281E254-4330-3F47-A9C5-C5A8D73263C7}" type="pres">
      <dgm:prSet presAssocID="{3A5C433C-5F6C-CB4E-8A5C-2029C30939B8}" presName="spComp" presStyleCnt="0"/>
      <dgm:spPr/>
    </dgm:pt>
    <dgm:pt modelId="{71082A93-B049-DF46-9E7E-9FA613D32666}" type="pres">
      <dgm:prSet presAssocID="{3A5C433C-5F6C-CB4E-8A5C-2029C30939B8}" presName="vSp" presStyleCnt="0"/>
      <dgm:spPr/>
    </dgm:pt>
    <dgm:pt modelId="{5B2DEC2D-CF6C-9445-9D08-9172020B4D1C}" type="pres">
      <dgm:prSet presAssocID="{B5F0642B-5091-CE44-9F3E-59A2370E9A0C}" presName="rectComp" presStyleCnt="0"/>
      <dgm:spPr/>
    </dgm:pt>
    <dgm:pt modelId="{1A452D41-453C-5844-86B6-C923376B25D8}" type="pres">
      <dgm:prSet presAssocID="{B5F0642B-5091-CE44-9F3E-59A2370E9A0C}" presName="bgRect" presStyleLbl="bgShp" presStyleIdx="2" presStyleCnt="3"/>
      <dgm:spPr/>
    </dgm:pt>
    <dgm:pt modelId="{4951A9DF-05A2-0949-AD7F-4C87FEA209CA}" type="pres">
      <dgm:prSet presAssocID="{B5F0642B-5091-CE44-9F3E-59A2370E9A0C}" presName="bgRectTx" presStyleLbl="bgShp" presStyleIdx="2" presStyleCnt="3">
        <dgm:presLayoutVars>
          <dgm:bulletEnabled val="1"/>
        </dgm:presLayoutVars>
      </dgm:prSet>
      <dgm:spPr/>
    </dgm:pt>
  </dgm:ptLst>
  <dgm:cxnLst>
    <dgm:cxn modelId="{DF0C7704-F18A-A747-B758-FB366C6B90AD}" type="presOf" srcId="{3E87AE17-2701-0F42-BF4A-4D732BAB497A}" destId="{A8F96518-929C-F04D-84DA-5F0D3446A89F}" srcOrd="0" destOrd="0" presId="urn:microsoft.com/office/officeart/2005/8/layout/hierarchy6"/>
    <dgm:cxn modelId="{99006D17-B98D-8643-A5E4-05403ACB18D2}" type="presOf" srcId="{786909CC-F830-EF43-B6ED-19D30AF5D987}" destId="{2A14BF64-DE2D-A442-A299-B7B9E8163297}" srcOrd="0" destOrd="0" presId="urn:microsoft.com/office/officeart/2005/8/layout/hierarchy6"/>
    <dgm:cxn modelId="{7F59D318-7DB6-4546-B725-66F3CFC83F6F}" type="presOf" srcId="{C9E76B96-F9BE-C14D-944E-11ABFEE53360}" destId="{90CBEF41-231D-E64D-A876-48757E95C937}" srcOrd="1" destOrd="0" presId="urn:microsoft.com/office/officeart/2005/8/layout/hierarchy6"/>
    <dgm:cxn modelId="{0800C71D-049F-CC4B-84E4-E3CB5B97D73F}" type="presOf" srcId="{2AF555D3-E41B-4C44-BB10-A512B483F329}" destId="{2DF76636-534D-C849-9140-F72736636B3D}" srcOrd="0" destOrd="0" presId="urn:microsoft.com/office/officeart/2005/8/layout/hierarchy6"/>
    <dgm:cxn modelId="{59BE1825-A8AB-1047-9608-69F73FB8587D}" type="presOf" srcId="{E8349D70-C8FE-5043-91B5-84F3DE8CB4B5}" destId="{5C48E07D-41FD-2F44-A077-8C32137A2EA0}" srcOrd="0" destOrd="0" presId="urn:microsoft.com/office/officeart/2005/8/layout/hierarchy6"/>
    <dgm:cxn modelId="{9913832C-2493-7148-8AB7-EE8CF513DF57}" type="presOf" srcId="{CD61A4D1-6319-CB4A-B8C9-16C052CEAA23}" destId="{56798DB7-56F9-3642-949F-0BCB26144DA7}" srcOrd="0" destOrd="0" presId="urn:microsoft.com/office/officeart/2005/8/layout/hierarchy6"/>
    <dgm:cxn modelId="{21DC424F-ADDA-1148-9057-B542E62E63E8}" type="presOf" srcId="{8E0E4AA9-7D79-D34D-B68E-D50DE24F2FCD}" destId="{253D947C-F1D8-CA4B-9EFC-7044AEC56EC5}" srcOrd="0" destOrd="0" presId="urn:microsoft.com/office/officeart/2005/8/layout/hierarchy6"/>
    <dgm:cxn modelId="{5704FE55-56A7-4F4D-AE64-1C67CFC5E684}" srcId="{8E0E4AA9-7D79-D34D-B68E-D50DE24F2FCD}" destId="{C9E76B96-F9BE-C14D-944E-11ABFEE53360}" srcOrd="1" destOrd="0" parTransId="{90E948D5-742C-C345-9B89-46F10426EF7F}" sibTransId="{C90BEC16-D19F-A14D-B497-E3659A81D0BC}"/>
    <dgm:cxn modelId="{C111575F-DE43-0549-9C1C-802FAC418853}" srcId="{2AF555D3-E41B-4C44-BB10-A512B483F329}" destId="{CD61A4D1-6319-CB4A-B8C9-16C052CEAA23}" srcOrd="0" destOrd="0" parTransId="{7545AED1-0BC0-4E43-A140-466F1ED3118A}" sibTransId="{A9D22B47-B1AE-2D48-8830-E51DC6F8700A}"/>
    <dgm:cxn modelId="{7E8CD362-E0E1-504A-B2D7-EBA65A956B77}" type="presOf" srcId="{7545AED1-0BC0-4E43-A140-466F1ED3118A}" destId="{2CB553F6-8D48-3745-A522-AD1724BE45A7}" srcOrd="0" destOrd="0" presId="urn:microsoft.com/office/officeart/2005/8/layout/hierarchy6"/>
    <dgm:cxn modelId="{A993DC73-ACCD-4A4D-9DE4-7F25198A11E1}" type="presOf" srcId="{3A5C433C-5F6C-CB4E-8A5C-2029C30939B8}" destId="{DD218946-0559-C046-BCB9-EA515373A53B}" srcOrd="1" destOrd="0" presId="urn:microsoft.com/office/officeart/2005/8/layout/hierarchy6"/>
    <dgm:cxn modelId="{3C635274-6F1B-4B4E-8117-CA11C524D0F4}" srcId="{F0C30D0E-BD33-1647-B485-DDE44B5DAF37}" destId="{2AF555D3-E41B-4C44-BB10-A512B483F329}" srcOrd="0" destOrd="0" parTransId="{3E87AE17-2701-0F42-BF4A-4D732BAB497A}" sibTransId="{6EDCB3DB-C097-2642-9757-2FD3D21765C9}"/>
    <dgm:cxn modelId="{75BDFF74-5FD4-DD42-AB24-3A70A10EC92A}" srcId="{E8349D70-C8FE-5043-91B5-84F3DE8CB4B5}" destId="{055C5D8E-1365-1B43-B6FD-580FEDD8F399}" srcOrd="0" destOrd="0" parTransId="{4D3963B3-D966-DF43-B425-F2E821DE900C}" sibTransId="{FFFF81D0-B230-A748-8753-F634291DD209}"/>
    <dgm:cxn modelId="{5129E978-8793-814D-A1F4-4CF7AC50C121}" srcId="{8E0E4AA9-7D79-D34D-B68E-D50DE24F2FCD}" destId="{B5F0642B-5091-CE44-9F3E-59A2370E9A0C}" srcOrd="3" destOrd="0" parTransId="{E282E2C4-D735-C44E-8995-D53BCFAF6CE2}" sibTransId="{556A6C85-BB23-324A-9ADF-89AE7281C9E1}"/>
    <dgm:cxn modelId="{B33AA47C-9E8A-4A48-B16E-69C74EA21BD2}" srcId="{8E0E4AA9-7D79-D34D-B68E-D50DE24F2FCD}" destId="{3A5C433C-5F6C-CB4E-8A5C-2029C30939B8}" srcOrd="2" destOrd="0" parTransId="{6048FFFC-B9D6-984D-A388-C346019DE347}" sibTransId="{EFE5DDCC-E0E4-8C4B-ACB4-9404AD8F2522}"/>
    <dgm:cxn modelId="{4F651E9D-A171-454B-B411-A990BD5D6FCF}" type="presOf" srcId="{4D3963B3-D966-DF43-B425-F2E821DE900C}" destId="{7D53ED62-F243-0047-8DA2-F474088A688C}" srcOrd="0" destOrd="0" presId="urn:microsoft.com/office/officeart/2005/8/layout/hierarchy6"/>
    <dgm:cxn modelId="{78EB31A7-253F-3049-AA71-35FB6ACF1276}" srcId="{8E0E4AA9-7D79-D34D-B68E-D50DE24F2FCD}" destId="{F0C30D0E-BD33-1647-B485-DDE44B5DAF37}" srcOrd="0" destOrd="0" parTransId="{4FDE6098-059F-4344-8A4D-A6792D8167B3}" sibTransId="{51ACBCF5-2272-0540-888A-92B0CA01ABAA}"/>
    <dgm:cxn modelId="{9B7290AE-90CF-834A-A531-5F84D3FD7D46}" type="presOf" srcId="{F0C30D0E-BD33-1647-B485-DDE44B5DAF37}" destId="{1BBB2D46-3FCE-3442-A210-1CE82EF18EE7}" srcOrd="0" destOrd="0" presId="urn:microsoft.com/office/officeart/2005/8/layout/hierarchy6"/>
    <dgm:cxn modelId="{BFD1C8C1-97DA-C44A-A680-0F0B08EA8611}" srcId="{F0C30D0E-BD33-1647-B485-DDE44B5DAF37}" destId="{E8349D70-C8FE-5043-91B5-84F3DE8CB4B5}" srcOrd="1" destOrd="0" parTransId="{786909CC-F830-EF43-B6ED-19D30AF5D987}" sibTransId="{5510D464-1708-0D4B-8D1C-4B939DD83C2F}"/>
    <dgm:cxn modelId="{D0EE76CC-5B44-8A4A-BB85-1A9F1D7AF28F}" type="presOf" srcId="{055C5D8E-1365-1B43-B6FD-580FEDD8F399}" destId="{49880F55-8A43-4D43-8820-55297E9DAA26}" srcOrd="0" destOrd="0" presId="urn:microsoft.com/office/officeart/2005/8/layout/hierarchy6"/>
    <dgm:cxn modelId="{9C4D64D2-79A6-C243-B956-7BD8B84240DA}" type="presOf" srcId="{C9E76B96-F9BE-C14D-944E-11ABFEE53360}" destId="{29EE128D-E9A9-6647-8C2F-5D67E602B450}" srcOrd="0" destOrd="0" presId="urn:microsoft.com/office/officeart/2005/8/layout/hierarchy6"/>
    <dgm:cxn modelId="{FB96B8D6-D74C-2448-B8F3-2192B8B13184}" type="presOf" srcId="{B5F0642B-5091-CE44-9F3E-59A2370E9A0C}" destId="{1A452D41-453C-5844-86B6-C923376B25D8}" srcOrd="0" destOrd="0" presId="urn:microsoft.com/office/officeart/2005/8/layout/hierarchy6"/>
    <dgm:cxn modelId="{21564DE8-4E9F-0244-A2B3-B96BC583384E}" type="presOf" srcId="{B5F0642B-5091-CE44-9F3E-59A2370E9A0C}" destId="{4951A9DF-05A2-0949-AD7F-4C87FEA209CA}" srcOrd="1" destOrd="0" presId="urn:microsoft.com/office/officeart/2005/8/layout/hierarchy6"/>
    <dgm:cxn modelId="{9095E9EA-ECCD-C54E-939D-EC626CDD8C0B}" type="presOf" srcId="{3A5C433C-5F6C-CB4E-8A5C-2029C30939B8}" destId="{33018A80-53CC-9A4B-BEAE-672AE94E515F}" srcOrd="0" destOrd="0" presId="urn:microsoft.com/office/officeart/2005/8/layout/hierarchy6"/>
    <dgm:cxn modelId="{24D44860-C33E-134B-9DD5-158838C483DD}" type="presParOf" srcId="{253D947C-F1D8-CA4B-9EFC-7044AEC56EC5}" destId="{4EC42C46-5076-B040-8DB5-5E7D5ED58681}" srcOrd="0" destOrd="0" presId="urn:microsoft.com/office/officeart/2005/8/layout/hierarchy6"/>
    <dgm:cxn modelId="{B275A3F7-6577-F244-B7EB-4878A49DECA8}" type="presParOf" srcId="{4EC42C46-5076-B040-8DB5-5E7D5ED58681}" destId="{A787CCCD-BE08-0D42-A365-3428599E0603}" srcOrd="0" destOrd="0" presId="urn:microsoft.com/office/officeart/2005/8/layout/hierarchy6"/>
    <dgm:cxn modelId="{430E2FA4-8A27-9C4A-89F1-3497EFEAE44C}" type="presParOf" srcId="{4EC42C46-5076-B040-8DB5-5E7D5ED58681}" destId="{CFE77D7F-158B-224B-9157-05B3F6755334}" srcOrd="1" destOrd="0" presId="urn:microsoft.com/office/officeart/2005/8/layout/hierarchy6"/>
    <dgm:cxn modelId="{3032E133-575E-1646-850F-0DE19BFEE2C0}" type="presParOf" srcId="{CFE77D7F-158B-224B-9157-05B3F6755334}" destId="{11CD09AC-FC13-8040-8E91-8840FB048AB3}" srcOrd="0" destOrd="0" presId="urn:microsoft.com/office/officeart/2005/8/layout/hierarchy6"/>
    <dgm:cxn modelId="{F2F6B668-99C7-0446-BC02-90348E3FF883}" type="presParOf" srcId="{11CD09AC-FC13-8040-8E91-8840FB048AB3}" destId="{1BBB2D46-3FCE-3442-A210-1CE82EF18EE7}" srcOrd="0" destOrd="0" presId="urn:microsoft.com/office/officeart/2005/8/layout/hierarchy6"/>
    <dgm:cxn modelId="{E8C3C7C8-8732-8B48-B4D1-27B57887907D}" type="presParOf" srcId="{11CD09AC-FC13-8040-8E91-8840FB048AB3}" destId="{97079A37-E9E8-3E4A-98C6-529E6CDB8809}" srcOrd="1" destOrd="0" presId="urn:microsoft.com/office/officeart/2005/8/layout/hierarchy6"/>
    <dgm:cxn modelId="{8D5C92CF-1618-1C4F-8C61-A2E43D26CAFD}" type="presParOf" srcId="{97079A37-E9E8-3E4A-98C6-529E6CDB8809}" destId="{A8F96518-929C-F04D-84DA-5F0D3446A89F}" srcOrd="0" destOrd="0" presId="urn:microsoft.com/office/officeart/2005/8/layout/hierarchy6"/>
    <dgm:cxn modelId="{A08BD288-C04D-E64F-B93B-9E6189797B05}" type="presParOf" srcId="{97079A37-E9E8-3E4A-98C6-529E6CDB8809}" destId="{9B370EED-58CC-4B45-B6FC-651BD460E3D1}" srcOrd="1" destOrd="0" presId="urn:microsoft.com/office/officeart/2005/8/layout/hierarchy6"/>
    <dgm:cxn modelId="{BC2D7ED5-86F5-184E-B5E8-92DF4A72CC45}" type="presParOf" srcId="{9B370EED-58CC-4B45-B6FC-651BD460E3D1}" destId="{2DF76636-534D-C849-9140-F72736636B3D}" srcOrd="0" destOrd="0" presId="urn:microsoft.com/office/officeart/2005/8/layout/hierarchy6"/>
    <dgm:cxn modelId="{12540C25-7AA8-6B4C-A185-FD28A9102328}" type="presParOf" srcId="{9B370EED-58CC-4B45-B6FC-651BD460E3D1}" destId="{9B1B8BE2-41EE-1F44-AD7C-3BF331D07982}" srcOrd="1" destOrd="0" presId="urn:microsoft.com/office/officeart/2005/8/layout/hierarchy6"/>
    <dgm:cxn modelId="{43CD9FB6-4B90-3D4C-A334-67659F5AEF2E}" type="presParOf" srcId="{9B1B8BE2-41EE-1F44-AD7C-3BF331D07982}" destId="{2CB553F6-8D48-3745-A522-AD1724BE45A7}" srcOrd="0" destOrd="0" presId="urn:microsoft.com/office/officeart/2005/8/layout/hierarchy6"/>
    <dgm:cxn modelId="{5EDBACD9-A088-0B46-BA47-D19A352489DD}" type="presParOf" srcId="{9B1B8BE2-41EE-1F44-AD7C-3BF331D07982}" destId="{F2BA8282-ED01-CF43-9D12-797346F12058}" srcOrd="1" destOrd="0" presId="urn:microsoft.com/office/officeart/2005/8/layout/hierarchy6"/>
    <dgm:cxn modelId="{F84A6D1C-151B-2448-9C82-6AA8C6148D8B}" type="presParOf" srcId="{F2BA8282-ED01-CF43-9D12-797346F12058}" destId="{56798DB7-56F9-3642-949F-0BCB26144DA7}" srcOrd="0" destOrd="0" presId="urn:microsoft.com/office/officeart/2005/8/layout/hierarchy6"/>
    <dgm:cxn modelId="{A9A2A6E0-3AA1-0649-9165-553B17DB79D9}" type="presParOf" srcId="{F2BA8282-ED01-CF43-9D12-797346F12058}" destId="{292384FC-1E72-B647-AA03-27863D89B386}" srcOrd="1" destOrd="0" presId="urn:microsoft.com/office/officeart/2005/8/layout/hierarchy6"/>
    <dgm:cxn modelId="{A61ADDC9-B795-A548-BEE5-DE0BB2709DCB}" type="presParOf" srcId="{97079A37-E9E8-3E4A-98C6-529E6CDB8809}" destId="{2A14BF64-DE2D-A442-A299-B7B9E8163297}" srcOrd="2" destOrd="0" presId="urn:microsoft.com/office/officeart/2005/8/layout/hierarchy6"/>
    <dgm:cxn modelId="{744C2AFE-837C-7346-AB55-5ABFEA2CC3F5}" type="presParOf" srcId="{97079A37-E9E8-3E4A-98C6-529E6CDB8809}" destId="{E43DDCE0-75C6-144A-A2AB-CFA9E24B24CD}" srcOrd="3" destOrd="0" presId="urn:microsoft.com/office/officeart/2005/8/layout/hierarchy6"/>
    <dgm:cxn modelId="{4CFA46CA-EC38-0E4B-9007-B6C067B269EE}" type="presParOf" srcId="{E43DDCE0-75C6-144A-A2AB-CFA9E24B24CD}" destId="{5C48E07D-41FD-2F44-A077-8C32137A2EA0}" srcOrd="0" destOrd="0" presId="urn:microsoft.com/office/officeart/2005/8/layout/hierarchy6"/>
    <dgm:cxn modelId="{B8A55CA8-F6AB-2446-A757-5813001A6300}" type="presParOf" srcId="{E43DDCE0-75C6-144A-A2AB-CFA9E24B24CD}" destId="{BE95A959-23B9-8846-B504-2028106C9E89}" srcOrd="1" destOrd="0" presId="urn:microsoft.com/office/officeart/2005/8/layout/hierarchy6"/>
    <dgm:cxn modelId="{4A9CF6AF-C338-2440-B92B-5064FA4910E1}" type="presParOf" srcId="{BE95A959-23B9-8846-B504-2028106C9E89}" destId="{7D53ED62-F243-0047-8DA2-F474088A688C}" srcOrd="0" destOrd="0" presId="urn:microsoft.com/office/officeart/2005/8/layout/hierarchy6"/>
    <dgm:cxn modelId="{FE493C90-BD73-D949-BA81-A0A540C3138C}" type="presParOf" srcId="{BE95A959-23B9-8846-B504-2028106C9E89}" destId="{C0C303D4-D4DA-8E45-9423-023FCFD784E0}" srcOrd="1" destOrd="0" presId="urn:microsoft.com/office/officeart/2005/8/layout/hierarchy6"/>
    <dgm:cxn modelId="{EDE40C19-BCB9-D748-916D-2A0F12738DE2}" type="presParOf" srcId="{C0C303D4-D4DA-8E45-9423-023FCFD784E0}" destId="{49880F55-8A43-4D43-8820-55297E9DAA26}" srcOrd="0" destOrd="0" presId="urn:microsoft.com/office/officeart/2005/8/layout/hierarchy6"/>
    <dgm:cxn modelId="{ED8E780B-E17B-9946-8124-6FEC3CF78478}" type="presParOf" srcId="{C0C303D4-D4DA-8E45-9423-023FCFD784E0}" destId="{31CD76A4-D6C7-0B4B-B7D3-C44D00947023}" srcOrd="1" destOrd="0" presId="urn:microsoft.com/office/officeart/2005/8/layout/hierarchy6"/>
    <dgm:cxn modelId="{21BE2CFC-FC81-F244-A34A-697375B1BE8D}" type="presParOf" srcId="{253D947C-F1D8-CA4B-9EFC-7044AEC56EC5}" destId="{1D27E164-3748-4B45-88A3-E31E6F6E254D}" srcOrd="1" destOrd="0" presId="urn:microsoft.com/office/officeart/2005/8/layout/hierarchy6"/>
    <dgm:cxn modelId="{C01950FA-7719-AE4E-9CCC-F09CF75A9D4D}" type="presParOf" srcId="{1D27E164-3748-4B45-88A3-E31E6F6E254D}" destId="{B5E6C89E-E1B6-6A4B-980D-0417DCF0F903}" srcOrd="0" destOrd="0" presId="urn:microsoft.com/office/officeart/2005/8/layout/hierarchy6"/>
    <dgm:cxn modelId="{F6B7D739-234C-C64B-BBA1-43A3B81DCBC3}" type="presParOf" srcId="{B5E6C89E-E1B6-6A4B-980D-0417DCF0F903}" destId="{29EE128D-E9A9-6647-8C2F-5D67E602B450}" srcOrd="0" destOrd="0" presId="urn:microsoft.com/office/officeart/2005/8/layout/hierarchy6"/>
    <dgm:cxn modelId="{C1B4FF57-32F5-9A4A-B9F9-EA21448B8156}" type="presParOf" srcId="{B5E6C89E-E1B6-6A4B-980D-0417DCF0F903}" destId="{90CBEF41-231D-E64D-A876-48757E95C937}" srcOrd="1" destOrd="0" presId="urn:microsoft.com/office/officeart/2005/8/layout/hierarchy6"/>
    <dgm:cxn modelId="{F133EAC5-160B-0843-BFA2-7ACB873DB604}" type="presParOf" srcId="{1D27E164-3748-4B45-88A3-E31E6F6E254D}" destId="{4540DFDF-4B0F-8047-974E-1C6C43858B90}" srcOrd="1" destOrd="0" presId="urn:microsoft.com/office/officeart/2005/8/layout/hierarchy6"/>
    <dgm:cxn modelId="{5774B682-7FC8-2F40-9BEA-5454ECB4C4A4}" type="presParOf" srcId="{4540DFDF-4B0F-8047-974E-1C6C43858B90}" destId="{226A7F08-4540-C243-8C99-5CDEA0005040}" srcOrd="0" destOrd="0" presId="urn:microsoft.com/office/officeart/2005/8/layout/hierarchy6"/>
    <dgm:cxn modelId="{07D57A9D-2EE7-D04A-AB54-7FB0FF6010B8}" type="presParOf" srcId="{1D27E164-3748-4B45-88A3-E31E6F6E254D}" destId="{D213AC91-FFBD-A54E-8747-73A3FCD047C2}" srcOrd="2" destOrd="0" presId="urn:microsoft.com/office/officeart/2005/8/layout/hierarchy6"/>
    <dgm:cxn modelId="{09B679D5-CDC3-4348-8840-E2A9052451B2}" type="presParOf" srcId="{D213AC91-FFBD-A54E-8747-73A3FCD047C2}" destId="{33018A80-53CC-9A4B-BEAE-672AE94E515F}" srcOrd="0" destOrd="0" presId="urn:microsoft.com/office/officeart/2005/8/layout/hierarchy6"/>
    <dgm:cxn modelId="{1345731F-B4D6-0842-BBD2-28501BC73462}" type="presParOf" srcId="{D213AC91-FFBD-A54E-8747-73A3FCD047C2}" destId="{DD218946-0559-C046-BCB9-EA515373A53B}" srcOrd="1" destOrd="0" presId="urn:microsoft.com/office/officeart/2005/8/layout/hierarchy6"/>
    <dgm:cxn modelId="{8B3DABA4-DEF0-7B4B-B546-210DB0C5F713}" type="presParOf" srcId="{1D27E164-3748-4B45-88A3-E31E6F6E254D}" destId="{B281E254-4330-3F47-A9C5-C5A8D73263C7}" srcOrd="3" destOrd="0" presId="urn:microsoft.com/office/officeart/2005/8/layout/hierarchy6"/>
    <dgm:cxn modelId="{1F9B2E6F-5EFF-9F46-8B0B-1AFBB23DBFA4}" type="presParOf" srcId="{B281E254-4330-3F47-A9C5-C5A8D73263C7}" destId="{71082A93-B049-DF46-9E7E-9FA613D32666}" srcOrd="0" destOrd="0" presId="urn:microsoft.com/office/officeart/2005/8/layout/hierarchy6"/>
    <dgm:cxn modelId="{63CB60A2-935D-0245-8C38-4F88E7A057C0}" type="presParOf" srcId="{1D27E164-3748-4B45-88A3-E31E6F6E254D}" destId="{5B2DEC2D-CF6C-9445-9D08-9172020B4D1C}" srcOrd="4" destOrd="0" presId="urn:microsoft.com/office/officeart/2005/8/layout/hierarchy6"/>
    <dgm:cxn modelId="{07D9B136-69C7-AC47-A589-26785B81464A}" type="presParOf" srcId="{5B2DEC2D-CF6C-9445-9D08-9172020B4D1C}" destId="{1A452D41-453C-5844-86B6-C923376B25D8}" srcOrd="0" destOrd="0" presId="urn:microsoft.com/office/officeart/2005/8/layout/hierarchy6"/>
    <dgm:cxn modelId="{8A1F1BEB-AD5E-934D-899F-9139E0E7332A}" type="presParOf" srcId="{5B2DEC2D-CF6C-9445-9D08-9172020B4D1C}" destId="{4951A9DF-05A2-0949-AD7F-4C87FEA209CA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452D41-453C-5844-86B6-C923376B25D8}">
      <dsp:nvSpPr>
        <dsp:cNvPr id="0" name=""/>
        <dsp:cNvSpPr/>
      </dsp:nvSpPr>
      <dsp:spPr>
        <a:xfrm>
          <a:off x="0" y="3046033"/>
          <a:ext cx="10515600" cy="130394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Team members </a:t>
          </a:r>
        </a:p>
      </dsp:txBody>
      <dsp:txXfrm>
        <a:off x="0" y="3046033"/>
        <a:ext cx="3154680" cy="1303949"/>
      </dsp:txXfrm>
    </dsp:sp>
    <dsp:sp modelId="{33018A80-53CC-9A4B-BEAE-672AE94E515F}">
      <dsp:nvSpPr>
        <dsp:cNvPr id="0" name=""/>
        <dsp:cNvSpPr/>
      </dsp:nvSpPr>
      <dsp:spPr>
        <a:xfrm>
          <a:off x="0" y="1523694"/>
          <a:ext cx="10515600" cy="130394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Store Managers</a:t>
          </a:r>
        </a:p>
      </dsp:txBody>
      <dsp:txXfrm>
        <a:off x="0" y="1523694"/>
        <a:ext cx="3154680" cy="1303949"/>
      </dsp:txXfrm>
    </dsp:sp>
    <dsp:sp modelId="{29EE128D-E9A9-6647-8C2F-5D67E602B450}">
      <dsp:nvSpPr>
        <dsp:cNvPr id="0" name=""/>
        <dsp:cNvSpPr/>
      </dsp:nvSpPr>
      <dsp:spPr>
        <a:xfrm>
          <a:off x="0" y="1354"/>
          <a:ext cx="10515600" cy="130394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Founder &amp; Managing Director</a:t>
          </a:r>
        </a:p>
      </dsp:txBody>
      <dsp:txXfrm>
        <a:off x="0" y="1354"/>
        <a:ext cx="3154680" cy="1303949"/>
      </dsp:txXfrm>
    </dsp:sp>
    <dsp:sp modelId="{1BBB2D46-3FCE-3442-A210-1CE82EF18EE7}">
      <dsp:nvSpPr>
        <dsp:cNvPr id="0" name=""/>
        <dsp:cNvSpPr/>
      </dsp:nvSpPr>
      <dsp:spPr>
        <a:xfrm>
          <a:off x="5911020" y="110550"/>
          <a:ext cx="1637927" cy="10919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Nikolas Cruz</a:t>
          </a:r>
        </a:p>
      </dsp:txBody>
      <dsp:txXfrm>
        <a:off x="5943002" y="142532"/>
        <a:ext cx="1573963" cy="1027987"/>
      </dsp:txXfrm>
    </dsp:sp>
    <dsp:sp modelId="{A8F96518-929C-F04D-84DA-5F0D3446A89F}">
      <dsp:nvSpPr>
        <dsp:cNvPr id="0" name=""/>
        <dsp:cNvSpPr/>
      </dsp:nvSpPr>
      <dsp:spPr>
        <a:xfrm>
          <a:off x="5665330" y="1202501"/>
          <a:ext cx="1064653" cy="436780"/>
        </a:xfrm>
        <a:custGeom>
          <a:avLst/>
          <a:gdLst/>
          <a:ahLst/>
          <a:cxnLst/>
          <a:rect l="0" t="0" r="0" b="0"/>
          <a:pathLst>
            <a:path>
              <a:moveTo>
                <a:pt x="1064653" y="0"/>
              </a:moveTo>
              <a:lnTo>
                <a:pt x="1064653" y="218390"/>
              </a:lnTo>
              <a:lnTo>
                <a:pt x="0" y="218390"/>
              </a:lnTo>
              <a:lnTo>
                <a:pt x="0" y="43678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F76636-534D-C849-9140-F72736636B3D}">
      <dsp:nvSpPr>
        <dsp:cNvPr id="0" name=""/>
        <dsp:cNvSpPr/>
      </dsp:nvSpPr>
      <dsp:spPr>
        <a:xfrm>
          <a:off x="4846366" y="1639282"/>
          <a:ext cx="1637927" cy="10919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Head Barista</a:t>
          </a:r>
        </a:p>
      </dsp:txBody>
      <dsp:txXfrm>
        <a:off x="4878348" y="1671264"/>
        <a:ext cx="1573963" cy="1027987"/>
      </dsp:txXfrm>
    </dsp:sp>
    <dsp:sp modelId="{2CB553F6-8D48-3745-A522-AD1724BE45A7}">
      <dsp:nvSpPr>
        <dsp:cNvPr id="0" name=""/>
        <dsp:cNvSpPr/>
      </dsp:nvSpPr>
      <dsp:spPr>
        <a:xfrm>
          <a:off x="5619610" y="2731234"/>
          <a:ext cx="91440" cy="43678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3678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6798DB7-56F9-3642-949F-0BCB26144DA7}">
      <dsp:nvSpPr>
        <dsp:cNvPr id="0" name=""/>
        <dsp:cNvSpPr/>
      </dsp:nvSpPr>
      <dsp:spPr>
        <a:xfrm>
          <a:off x="4846366" y="3168015"/>
          <a:ext cx="1637927" cy="10919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Barista</a:t>
          </a:r>
        </a:p>
      </dsp:txBody>
      <dsp:txXfrm>
        <a:off x="4878348" y="3199997"/>
        <a:ext cx="1573963" cy="1027987"/>
      </dsp:txXfrm>
    </dsp:sp>
    <dsp:sp modelId="{2A14BF64-DE2D-A442-A299-B7B9E8163297}">
      <dsp:nvSpPr>
        <dsp:cNvPr id="0" name=""/>
        <dsp:cNvSpPr/>
      </dsp:nvSpPr>
      <dsp:spPr>
        <a:xfrm>
          <a:off x="6729984" y="1202501"/>
          <a:ext cx="1064653" cy="4367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8390"/>
              </a:lnTo>
              <a:lnTo>
                <a:pt x="1064653" y="218390"/>
              </a:lnTo>
              <a:lnTo>
                <a:pt x="1064653" y="43678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48E07D-41FD-2F44-A077-8C32137A2EA0}">
      <dsp:nvSpPr>
        <dsp:cNvPr id="0" name=""/>
        <dsp:cNvSpPr/>
      </dsp:nvSpPr>
      <dsp:spPr>
        <a:xfrm>
          <a:off x="6975673" y="1639282"/>
          <a:ext cx="1637927" cy="10919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Kitchen Supervisor</a:t>
          </a:r>
        </a:p>
      </dsp:txBody>
      <dsp:txXfrm>
        <a:off x="7007655" y="1671264"/>
        <a:ext cx="1573963" cy="1027987"/>
      </dsp:txXfrm>
    </dsp:sp>
    <dsp:sp modelId="{7D53ED62-F243-0047-8DA2-F474088A688C}">
      <dsp:nvSpPr>
        <dsp:cNvPr id="0" name=""/>
        <dsp:cNvSpPr/>
      </dsp:nvSpPr>
      <dsp:spPr>
        <a:xfrm>
          <a:off x="7748917" y="2731234"/>
          <a:ext cx="91440" cy="43678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3678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880F55-8A43-4D43-8820-55297E9DAA26}">
      <dsp:nvSpPr>
        <dsp:cNvPr id="0" name=""/>
        <dsp:cNvSpPr/>
      </dsp:nvSpPr>
      <dsp:spPr>
        <a:xfrm>
          <a:off x="6975673" y="3168015"/>
          <a:ext cx="1637927" cy="10919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Kitchen staff</a:t>
          </a:r>
        </a:p>
      </dsp:txBody>
      <dsp:txXfrm>
        <a:off x="7007655" y="3199997"/>
        <a:ext cx="1573963" cy="10279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A335A-4ED0-4E32-95C0-3B700651357B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A1913-6DB5-475A-8BAA-6F28904B4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7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1512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007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8811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792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342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410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0512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330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7BFB0-6CD1-28E6-B24A-FDAC4EEC5C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AA62F5-9C75-A290-98BC-F9ACB7B99E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C7072-693F-7341-FF65-32C349CE8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FE0DA-F4BE-9C90-5B48-0695C8580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81D2F-4179-1AD3-E213-FC33197B4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983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49946-2FC8-EC64-1E92-F78DFD873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76E7-B870-3099-50BD-6831DC9F6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A5F41-42B6-92B4-EAE4-94FA6F61C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CD45C-0535-BCF4-7331-C382FFB28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74ADA-4FFD-2843-54D9-4781FE772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842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F56A6-B387-5D58-907E-F8C1F4AE3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3649AA-94C1-FC1C-BCC4-29852977B5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64E7E-CAFE-039C-959B-23FDAE05F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FE8D3-07CB-A433-C05F-5A64F4124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EB137-970E-E462-5149-7AAB584F6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926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8E021-FD2A-7D25-A251-E22EF211D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73915-1286-26B2-479A-2E19CC171E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F369D5-24D9-E477-4A38-72D057E69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724E2-23DB-A6B6-92CC-1D69CDE43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A7340F-A99F-9578-B939-B87A55A23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5FB51C-F754-3A05-5956-9C2A3AB31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88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EFE75-0990-25FF-2D46-A44D93B26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5C23F-6AF4-2ACE-465F-D1BCD3118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82E86-577F-EC2E-D963-A5B3FDA999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A546D5-C2DE-8E40-C61D-4BF1E14CEC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D2EBFA-6491-F8D9-4BC5-25916E35B7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BFF43F-828C-FD39-438C-F0EE9AD4D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DEB390-D3C7-B6B6-0FDD-1C15862C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951E1C-B869-A84C-1FD2-09EE11270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090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F3720-90FA-8601-91E5-96D1D4022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137C09-FD56-DEB9-5513-E013049FC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CE7E77-C068-EE6C-F445-948D2A401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86D30F-74B1-972D-10BA-82831FA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271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1BBD48-82C0-0606-6E8A-4E2BAAEE1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03D6A2-677E-7BE1-F9C1-7BF8CE44E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E27C1-3425-D2E9-E742-9AA9F8C1E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130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A363B-FDE8-6D98-CABC-7EB514D5A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6C82E-7076-2289-BB9D-2D0F42AA1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FFB50D-9B05-B0BF-2BD1-B8A68302D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C0FAF6-7BC3-B2E0-8D0B-7A2FCCFF8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1B022-9AF5-7FAF-1AA2-1FF294AA8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4AF446-EFF1-2397-D097-9CF0E0F7E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871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AFF6B-0A80-1396-AFEC-EB93674EC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6DEC6D-9AB4-A1CB-DDE3-1E5D82D05D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AE6DB1-5C72-4D73-D061-02414F0CF1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1AB03A-FB7E-F364-5B79-75DCE8E31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F66DF0-D91F-75C8-F105-EEE912E67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202980-0966-BFF9-1935-9F7625855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718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9130D-D6DE-68A5-940C-6888DEB03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0E0D19-9823-34E2-350B-2A94809C8A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8DCECB-6880-5C4C-B7DF-EEE2D0DB5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D72A0-7EF8-5FFA-0D80-D821977C5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CF0812-A2D1-8EFC-7F4E-A851BDE2C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59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579629-CB8B-5320-5332-BE118258F9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83A5D5-D791-311E-1BD7-4A1A8D6FF6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28D98-1A00-7902-0DAA-A4837DF8A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B3B61-EE05-CA59-DE59-1BE7DE3B8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5DBD0B-42AD-CA6E-3B63-48479505C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25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59CC87-9A85-48E2-704A-7C6B0CD80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FCC6C5-C2D4-C53B-6875-BA48D7D105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FC00C-BEF3-76A3-7FE5-3552E1A82B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24A7F-636A-4441-8E5A-F364BBDE539F}" type="datetimeFigureOut">
              <a:rPr lang="en-GB" smtClean="0"/>
              <a:t>28/07/2026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FEA737-F782-54F3-378D-4DBF807443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CA97C-2375-E488-470B-F779F9ED56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067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awpixel.com/image/1133/free-photo-image-business-coffee-bear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ww.hrconnect.cl/engagement/comunicacion-liderazgo-cuando-problema-agenda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businessideasdb.com/blog/business-ideas-2026" TargetMode="External"/><Relationship Id="rId3" Type="http://schemas.openxmlformats.org/officeDocument/2006/relationships/image" Target="../media/image3.sv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508E7-EE09-3285-416C-4FC3E6676B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9614" y="2273354"/>
            <a:ext cx="9144000" cy="1155646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00B0F0"/>
                </a:solidFill>
              </a:rPr>
              <a:t>Assessment Task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983A45-ACFA-A201-DF55-C3FDC03B71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02154"/>
            <a:ext cx="9144000" cy="1655762"/>
          </a:xfrm>
        </p:spPr>
        <p:txBody>
          <a:bodyPr/>
          <a:lstStyle/>
          <a:p>
            <a:r>
              <a:rPr lang="en-GB" b="1" dirty="0"/>
              <a:t>Presentation Template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777F1C-B44B-A193-8A06-0E783FADF3A6}"/>
              </a:ext>
            </a:extLst>
          </p:cNvPr>
          <p:cNvSpPr txBox="1"/>
          <p:nvPr/>
        </p:nvSpPr>
        <p:spPr>
          <a:xfrm>
            <a:off x="1240221" y="519028"/>
            <a:ext cx="95433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/>
              <a:t>Enterprise and 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400908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A1C7D-490A-FCDC-5862-E6085BB3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6761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Business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39730-A320-D7B7-CFA7-FEBDED203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055335"/>
            <a:ext cx="10515600" cy="26728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Title:business</a:t>
            </a:r>
            <a:r>
              <a:rPr lang="en-GB" dirty="0"/>
              <a:t> plan- The Daily Grind</a:t>
            </a:r>
          </a:p>
          <a:p>
            <a:pPr marL="0" indent="0">
              <a:buNone/>
            </a:pPr>
            <a:r>
              <a:rPr lang="en-GB" dirty="0"/>
              <a:t>Student </a:t>
            </a:r>
            <a:r>
              <a:rPr lang="en-GB" dirty="0" err="1"/>
              <a:t>name:Nikolas</a:t>
            </a:r>
            <a:r>
              <a:rPr lang="en-GB" dirty="0"/>
              <a:t> Cruz</a:t>
            </a:r>
          </a:p>
          <a:p>
            <a:pPr marL="0" indent="0">
              <a:buNone/>
            </a:pPr>
            <a:r>
              <a:rPr lang="en-GB" dirty="0"/>
              <a:t>Student id:2512830</a:t>
            </a:r>
          </a:p>
          <a:p>
            <a:pPr marL="0" indent="0">
              <a:buNone/>
            </a:pPr>
            <a:r>
              <a:rPr lang="en-GB" dirty="0" err="1"/>
              <a:t>Moudle</a:t>
            </a:r>
            <a:r>
              <a:rPr lang="en-GB" dirty="0"/>
              <a:t> code:LCLM4006</a:t>
            </a:r>
          </a:p>
          <a:p>
            <a:pPr marL="0" indent="0">
              <a:buNone/>
            </a:pPr>
            <a:r>
              <a:rPr lang="en-GB" dirty="0" err="1"/>
              <a:t>Moudle</a:t>
            </a:r>
            <a:r>
              <a:rPr lang="en-GB" dirty="0"/>
              <a:t> </a:t>
            </a:r>
            <a:r>
              <a:rPr lang="en-GB" dirty="0" err="1"/>
              <a:t>Title:Enterprise</a:t>
            </a:r>
            <a:r>
              <a:rPr lang="en-GB" dirty="0"/>
              <a:t> and Entrepreneurship</a:t>
            </a:r>
          </a:p>
          <a:p>
            <a:pPr marL="0" indent="0">
              <a:buNone/>
            </a:pPr>
            <a:r>
              <a:rPr lang="en-GB" dirty="0" err="1"/>
              <a:t>Lectuer:Dr</a:t>
            </a:r>
            <a:r>
              <a:rPr lang="en-GB" dirty="0"/>
              <a:t> Charles </a:t>
            </a:r>
            <a:r>
              <a:rPr lang="en-GB" dirty="0" err="1"/>
              <a:t>Oham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A4051A-3539-8A3B-0EEC-8B49820AF427}"/>
              </a:ext>
            </a:extLst>
          </p:cNvPr>
          <p:cNvSpPr txBox="1"/>
          <p:nvPr/>
        </p:nvSpPr>
        <p:spPr>
          <a:xfrm>
            <a:off x="1471448" y="851338"/>
            <a:ext cx="34626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Slide 1 - cover page</a:t>
            </a:r>
          </a:p>
        </p:txBody>
      </p:sp>
    </p:spTree>
    <p:extLst>
      <p:ext uri="{BB962C8B-B14F-4D97-AF65-F5344CB8AC3E}">
        <p14:creationId xmlns:p14="http://schemas.microsoft.com/office/powerpoint/2010/main" val="383219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D14DB-EC94-B394-2340-BDCEC7C1CC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Nikolas Cruz- Founder &amp; Managing Director</a:t>
            </a:r>
          </a:p>
          <a:p>
            <a:r>
              <a:rPr lang="en-GB" dirty="0"/>
              <a:t>Hospitality and Barista experience</a:t>
            </a:r>
          </a:p>
          <a:p>
            <a:r>
              <a:rPr lang="en-GB" dirty="0"/>
              <a:t>Passionate about specialty coffee and customer service</a:t>
            </a:r>
          </a:p>
          <a:p>
            <a:r>
              <a:rPr lang="en-GB" dirty="0" err="1"/>
              <a:t>Aim:present</a:t>
            </a:r>
            <a:r>
              <a:rPr lang="en-GB" dirty="0"/>
              <a:t> The Daily Grind business plan and demonstrate its potential for success.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957E82-7305-647C-4919-676C7AE35DAB}"/>
              </a:ext>
            </a:extLst>
          </p:cNvPr>
          <p:cNvSpPr txBox="1"/>
          <p:nvPr/>
        </p:nvSpPr>
        <p:spPr>
          <a:xfrm>
            <a:off x="977461" y="681037"/>
            <a:ext cx="230947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i="0" dirty="0">
                <a:effectLst/>
                <a:latin typeface="Söhne"/>
              </a:rPr>
              <a:t>Introduction</a:t>
            </a:r>
            <a:endParaRPr lang="en-GB" sz="3200" dirty="0"/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55182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635FF-B9DD-CA2B-F18A-8979D68BF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8557"/>
            <a:ext cx="10515600" cy="4248406"/>
          </a:xfrm>
        </p:spPr>
        <p:txBody>
          <a:bodyPr/>
          <a:lstStyle/>
          <a:p>
            <a:r>
              <a:rPr lang="en-GB" dirty="0">
                <a:solidFill>
                  <a:srgbClr val="374151"/>
                </a:solidFill>
                <a:latin typeface="Söhne"/>
              </a:rPr>
              <a:t>Introduction</a:t>
            </a:r>
          </a:p>
          <a:p>
            <a:r>
              <a:rPr lang="en-GB" dirty="0">
                <a:solidFill>
                  <a:srgbClr val="374151"/>
                </a:solidFill>
                <a:latin typeface="Söhne"/>
              </a:rPr>
              <a:t>Business Idea</a:t>
            </a:r>
          </a:p>
          <a:p>
            <a:r>
              <a:rPr lang="en-GB" dirty="0">
                <a:solidFill>
                  <a:srgbClr val="374151"/>
                </a:solidFill>
                <a:latin typeface="Söhne"/>
              </a:rPr>
              <a:t>Legal Structure &amp; Management structure</a:t>
            </a:r>
          </a:p>
          <a:p>
            <a:r>
              <a:rPr lang="en-GB" dirty="0">
                <a:solidFill>
                  <a:srgbClr val="374151"/>
                </a:solidFill>
                <a:latin typeface="Söhne"/>
              </a:rPr>
              <a:t>PESTEL Analysis</a:t>
            </a:r>
          </a:p>
          <a:p>
            <a:r>
              <a:rPr lang="en-GB" dirty="0">
                <a:solidFill>
                  <a:srgbClr val="374151"/>
                </a:solidFill>
                <a:latin typeface="Söhne"/>
              </a:rPr>
              <a:t>Marketing strategy</a:t>
            </a:r>
          </a:p>
          <a:p>
            <a:r>
              <a:rPr lang="en-GB" dirty="0">
                <a:solidFill>
                  <a:srgbClr val="374151"/>
                </a:solidFill>
                <a:latin typeface="Söhne"/>
              </a:rPr>
              <a:t>Funding Requirements &amp; Financial Forecast</a:t>
            </a:r>
          </a:p>
          <a:p>
            <a:r>
              <a:rPr lang="en-GB" dirty="0">
                <a:solidFill>
                  <a:srgbClr val="374151"/>
                </a:solidFill>
                <a:latin typeface="Söhne"/>
              </a:rPr>
              <a:t>Questions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814FB2-2CDA-1252-EC0E-5A2D8190D60E}"/>
              </a:ext>
            </a:extLst>
          </p:cNvPr>
          <p:cNvSpPr txBox="1"/>
          <p:nvPr/>
        </p:nvSpPr>
        <p:spPr>
          <a:xfrm>
            <a:off x="1471448" y="851338"/>
            <a:ext cx="457978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Slide 2 - </a:t>
            </a:r>
            <a:r>
              <a:rPr lang="en-GB" sz="3200" b="1" i="0" dirty="0">
                <a:effectLst/>
                <a:latin typeface="Söhne"/>
              </a:rPr>
              <a:t>Table of Contents</a:t>
            </a:r>
            <a:endParaRPr lang="en-GB" sz="3200" dirty="0"/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051806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16EA78-2872-4151-ACDE-85DE92917660}"/>
              </a:ext>
            </a:extLst>
          </p:cNvPr>
          <p:cNvSpPr txBox="1"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b="1">
                <a:latin typeface="+mj-lt"/>
                <a:ea typeface="+mj-ea"/>
                <a:cs typeface="+mj-cs"/>
              </a:rPr>
              <a:t>Section 1 - </a:t>
            </a:r>
            <a:r>
              <a:rPr lang="en-US" sz="4200" b="1" i="0">
                <a:effectLst/>
                <a:latin typeface="+mj-lt"/>
                <a:ea typeface="+mj-ea"/>
                <a:cs typeface="+mj-cs"/>
              </a:rPr>
              <a:t>Overview of the Business Idea</a:t>
            </a:r>
            <a:endParaRPr lang="en-US" sz="4200" b="1">
              <a:latin typeface="+mj-lt"/>
              <a:ea typeface="+mj-ea"/>
              <a:cs typeface="+mj-cs"/>
            </a:endParaRP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E1903-7C68-2C6F-2D1E-D8A37D30E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 dirty="0"/>
              <a:t>The Daily Grind is a modern coffee shop offering high-quality coffee, fresh pastries, breakfast and lunch meals, and a comfortable workspace with free Wi-Fi for students, professionals, and local residents.</a:t>
            </a:r>
          </a:p>
          <a:p>
            <a:endParaRPr lang="en-US" sz="1700" dirty="0"/>
          </a:p>
          <a:p>
            <a:r>
              <a:rPr lang="en-US" sz="1700" dirty="0"/>
              <a:t>The business meets the growing demand for affordable, high-quality coffee and a welcoming environment where customers can work, study, hold meetings, or socialize in one location.</a:t>
            </a:r>
          </a:p>
        </p:txBody>
      </p:sp>
      <p:pic>
        <p:nvPicPr>
          <p:cNvPr id="5" name="Picture 4" descr="People hangout together at coffee shop | Free stock photo - 1133">
            <a:extLst>
              <a:ext uri="{FF2B5EF4-FFF2-40B4-BE49-F238E27FC236}">
                <a16:creationId xmlns:a16="http://schemas.microsoft.com/office/drawing/2014/main" id="{A2729DF5-617B-0E9C-A446-84516BC0D7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30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34853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58256" y="-358254"/>
            <a:ext cx="6858000" cy="7574507"/>
          </a:xfrm>
          <a:prstGeom prst="rect">
            <a:avLst/>
          </a:prstGeom>
          <a:ln>
            <a:noFill/>
          </a:ln>
          <a:effectLst>
            <a:outerShdw blurRad="457200" dist="63500" sx="99000" sy="99000" algn="l" rotWithShape="0">
              <a:prstClr val="black">
                <a:alpha val="1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4F5224-38DF-9A0E-ED62-37C8785B3FBD}"/>
              </a:ext>
            </a:extLst>
          </p:cNvPr>
          <p:cNvSpPr txBox="1"/>
          <p:nvPr/>
        </p:nvSpPr>
        <p:spPr>
          <a:xfrm>
            <a:off x="523845" y="5546162"/>
            <a:ext cx="6661702" cy="9536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>
                <a:latin typeface="+mj-lt"/>
                <a:ea typeface="+mj-ea"/>
                <a:cs typeface="+mj-cs"/>
              </a:rPr>
              <a:t>Section 2 - </a:t>
            </a:r>
            <a:r>
              <a:rPr lang="en-US" sz="2800">
                <a:latin typeface="+mj-lt"/>
                <a:ea typeface="+mj-ea"/>
                <a:cs typeface="+mj-cs"/>
              </a:rPr>
              <a:t>Legal Format and Management Structure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b="1"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 descr="Líderes alineados: una cuestión de agenda - HR Connect">
            <a:extLst>
              <a:ext uri="{FF2B5EF4-FFF2-40B4-BE49-F238E27FC236}">
                <a16:creationId xmlns:a16="http://schemas.microsoft.com/office/drawing/2014/main" id="{076F2238-6135-9ED4-3B76-84E7EC5B46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147" r="-2" b="-2"/>
          <a:stretch>
            <a:fillRect/>
          </a:stretch>
        </p:blipFill>
        <p:spPr>
          <a:xfrm>
            <a:off x="20" y="-1"/>
            <a:ext cx="7574488" cy="51615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6C52F-D988-84DD-FE73-C0508DC81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3632" y="691912"/>
            <a:ext cx="3144523" cy="5474173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endParaRPr lang="en-US" sz="800" dirty="0"/>
          </a:p>
          <a:p>
            <a:pPr marL="0"/>
            <a:r>
              <a:rPr lang="en-US" sz="5500" b="1" dirty="0"/>
              <a:t>Limited Company(LTD)</a:t>
            </a:r>
          </a:p>
          <a:p>
            <a:pPr marL="0"/>
            <a:r>
              <a:rPr lang="en-US" sz="5500" b="1" dirty="0"/>
              <a:t>WHY?</a:t>
            </a:r>
          </a:p>
          <a:p>
            <a:r>
              <a:rPr lang="en-US" sz="5500" dirty="0"/>
              <a:t>Protects the owners personal assets.</a:t>
            </a:r>
          </a:p>
          <a:p>
            <a:r>
              <a:rPr lang="en-US" sz="5500" dirty="0"/>
              <a:t>Easier to attract investors and funding.</a:t>
            </a:r>
          </a:p>
          <a:p>
            <a:r>
              <a:rPr lang="en-US" sz="5500" dirty="0"/>
              <a:t>Builds trust with customers and suppliers.</a:t>
            </a:r>
          </a:p>
          <a:p>
            <a:r>
              <a:rPr lang="en-US" sz="5500" dirty="0"/>
              <a:t>Suitable for long term business growth.</a:t>
            </a:r>
            <a:br>
              <a:rPr lang="en-US" sz="5500" dirty="0"/>
            </a:br>
            <a:endParaRPr lang="en-US" sz="5500" dirty="0"/>
          </a:p>
          <a:p>
            <a:pPr marL="0"/>
            <a:r>
              <a:rPr lang="en-US" sz="5500" b="1" i="1" dirty="0"/>
              <a:t>Management structure</a:t>
            </a:r>
          </a:p>
          <a:p>
            <a:pPr marL="0"/>
            <a:r>
              <a:rPr lang="en-US" sz="5500" b="1" dirty="0"/>
              <a:t>Founders &amp; Managing Director-Nikolas Cruz</a:t>
            </a:r>
          </a:p>
          <a:p>
            <a:r>
              <a:rPr lang="en-US" sz="5500" dirty="0"/>
              <a:t>Oversees the business and strategic decisions.</a:t>
            </a:r>
          </a:p>
          <a:p>
            <a:pPr marL="0" indent="0">
              <a:buNone/>
            </a:pPr>
            <a:r>
              <a:rPr lang="en-US" sz="5500" b="1" dirty="0"/>
              <a:t>Store Manager</a:t>
            </a:r>
            <a:endParaRPr lang="en-US" sz="5500" dirty="0"/>
          </a:p>
          <a:p>
            <a:r>
              <a:rPr lang="en-US" sz="5500" dirty="0"/>
              <a:t>Manages daily operations and staff.</a:t>
            </a:r>
          </a:p>
          <a:p>
            <a:pPr marL="0"/>
            <a:r>
              <a:rPr lang="en-US" sz="5500" dirty="0"/>
              <a:t>Head barista</a:t>
            </a:r>
          </a:p>
          <a:p>
            <a:r>
              <a:rPr lang="en-US" sz="5500" dirty="0"/>
              <a:t>Ensures coffee quality and trains baristas.</a:t>
            </a:r>
          </a:p>
          <a:p>
            <a:pPr marL="0"/>
            <a:r>
              <a:rPr lang="en-US" sz="5500" dirty="0"/>
              <a:t>Kitchen supervisor</a:t>
            </a:r>
          </a:p>
          <a:p>
            <a:r>
              <a:rPr lang="en-US" sz="5500" dirty="0"/>
              <a:t>Oversee food preparation and hygiene.</a:t>
            </a:r>
          </a:p>
          <a:p>
            <a:pPr marL="0"/>
            <a:r>
              <a:rPr lang="en-US" sz="5500" dirty="0"/>
              <a:t>Barista &amp; kitchen staff</a:t>
            </a:r>
          </a:p>
          <a:p>
            <a:r>
              <a:rPr lang="en-US" sz="5500" dirty="0"/>
              <a:t>Prepare drinks and food while providing excellent customer service</a:t>
            </a:r>
          </a:p>
          <a:p>
            <a:endParaRPr lang="en-US" sz="1400" dirty="0"/>
          </a:p>
          <a:p>
            <a:pPr marL="0"/>
            <a:br>
              <a:rPr lang="en-US" sz="800" dirty="0"/>
            </a:br>
            <a:endParaRPr lang="en-US" sz="800" dirty="0"/>
          </a:p>
          <a:p>
            <a:endParaRPr lang="en-US" sz="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127357-F693-0677-AFB9-F049FAF5FDD9}"/>
              </a:ext>
            </a:extLst>
          </p:cNvPr>
          <p:cNvSpPr txBox="1"/>
          <p:nvPr/>
        </p:nvSpPr>
        <p:spPr>
          <a:xfrm>
            <a:off x="5115181" y="4961531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www.hrconnect.cl/engagement/comunicacion-liderazgo-cuando-problema-agend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6940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F78E2-EAFE-AE2C-35B9-A1C18FCF4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/>
              <a:t>Example: An organisational chart of a restaurant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085429-DA6B-D929-A9B1-EA640DF4F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CE5A2A-49E8-A46F-103B-3028DB094F2C}"/>
              </a:ext>
            </a:extLst>
          </p:cNvPr>
          <p:cNvSpPr txBox="1"/>
          <p:nvPr/>
        </p:nvSpPr>
        <p:spPr>
          <a:xfrm>
            <a:off x="922564" y="5270336"/>
            <a:ext cx="6915150" cy="3673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Created using MS Visio – refer to week 3 lecture recording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DB10AC0-F5A7-58E2-892C-162C8A8D92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503588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48504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19FB4DE-DBB1-0BF2-DBFA-00D692BAF33E}"/>
              </a:ext>
            </a:extLst>
          </p:cNvPr>
          <p:cNvSpPr txBox="1"/>
          <p:nvPr/>
        </p:nvSpPr>
        <p:spPr>
          <a:xfrm>
            <a:off x="838200" y="510760"/>
            <a:ext cx="11030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Section 3 – </a:t>
            </a:r>
            <a:r>
              <a:rPr lang="en-GB" sz="3200" dirty="0"/>
              <a:t>PESTEL Analysis</a:t>
            </a:r>
            <a:endParaRPr lang="en-GB" sz="32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BF6541-B0FA-9297-3DE4-B13C722629AE}"/>
              </a:ext>
            </a:extLst>
          </p:cNvPr>
          <p:cNvSpPr txBox="1"/>
          <p:nvPr/>
        </p:nvSpPr>
        <p:spPr>
          <a:xfrm>
            <a:off x="979081" y="1212112"/>
            <a:ext cx="1063718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Conduct a PESTEL Analysis and Align it with Business Strategy</a:t>
            </a:r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19CF4F1-72B0-7D55-DC6C-DB85E6FAA947}"/>
              </a:ext>
            </a:extLst>
          </p:cNvPr>
          <p:cNvSpPr/>
          <p:nvPr/>
        </p:nvSpPr>
        <p:spPr>
          <a:xfrm>
            <a:off x="1246909" y="179928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C32569-814A-6A73-FCC1-B3E2A49E1E1B}"/>
              </a:ext>
            </a:extLst>
          </p:cNvPr>
          <p:cNvSpPr txBox="1"/>
          <p:nvPr/>
        </p:nvSpPr>
        <p:spPr>
          <a:xfrm>
            <a:off x="2341496" y="1656319"/>
            <a:ext cx="40120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Political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Food hygiene regulations.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Business taxes and employment laws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648388A-C16F-9653-163B-8E099B8E0981}"/>
              </a:ext>
            </a:extLst>
          </p:cNvPr>
          <p:cNvSpPr/>
          <p:nvPr/>
        </p:nvSpPr>
        <p:spPr>
          <a:xfrm>
            <a:off x="1246909" y="2898212"/>
            <a:ext cx="914400" cy="91440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283438-76C0-493C-8A51-022E21BB4879}"/>
              </a:ext>
            </a:extLst>
          </p:cNvPr>
          <p:cNvSpPr txBox="1"/>
          <p:nvPr/>
        </p:nvSpPr>
        <p:spPr>
          <a:xfrm>
            <a:off x="2341496" y="2755247"/>
            <a:ext cx="427008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Economic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Inflation increase coffee and food costs.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Consumer spending affects sales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46A851B-2EC8-0547-1151-B1F752F6B705}"/>
              </a:ext>
            </a:extLst>
          </p:cNvPr>
          <p:cNvSpPr/>
          <p:nvPr/>
        </p:nvSpPr>
        <p:spPr>
          <a:xfrm>
            <a:off x="1246909" y="3997140"/>
            <a:ext cx="914400" cy="91440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11AA5B-BDA5-3D1E-C735-4C1D56179CB6}"/>
              </a:ext>
            </a:extLst>
          </p:cNvPr>
          <p:cNvSpPr txBox="1"/>
          <p:nvPr/>
        </p:nvSpPr>
        <p:spPr>
          <a:xfrm>
            <a:off x="2230582" y="3812612"/>
            <a:ext cx="52585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Growing demand for </a:t>
            </a:r>
            <a:r>
              <a:rPr lang="en-US" dirty="0" err="1"/>
              <a:t>speciality</a:t>
            </a:r>
            <a:r>
              <a:rPr lang="en-US" dirty="0"/>
              <a:t> coffee.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Customers want study and remote-working spaces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5DA894-7C69-3FC2-1F8C-FA85DF0DFDEB}"/>
              </a:ext>
            </a:extLst>
          </p:cNvPr>
          <p:cNvSpPr/>
          <p:nvPr/>
        </p:nvSpPr>
        <p:spPr>
          <a:xfrm>
            <a:off x="1246909" y="5096068"/>
            <a:ext cx="914400" cy="9144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854D81-A5F9-6FE7-1D59-FFE5AD498CF0}"/>
              </a:ext>
            </a:extLst>
          </p:cNvPr>
          <p:cNvSpPr txBox="1"/>
          <p:nvPr/>
        </p:nvSpPr>
        <p:spPr>
          <a:xfrm>
            <a:off x="2535382" y="5167745"/>
            <a:ext cx="409163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Technological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Online ordering and delivery apps.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Contactless payments and loyalty apps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D8E247-5FF6-A7ED-1201-02BD532464AA}"/>
              </a:ext>
            </a:extLst>
          </p:cNvPr>
          <p:cNvSpPr/>
          <p:nvPr/>
        </p:nvSpPr>
        <p:spPr>
          <a:xfrm>
            <a:off x="6901182" y="2382723"/>
            <a:ext cx="914400" cy="91440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56FEA39-1F40-D0A5-43F4-EF9BD980C142}"/>
              </a:ext>
            </a:extLst>
          </p:cNvPr>
          <p:cNvSpPr txBox="1"/>
          <p:nvPr/>
        </p:nvSpPr>
        <p:spPr>
          <a:xfrm>
            <a:off x="8037730" y="2213111"/>
            <a:ext cx="40173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err="1"/>
              <a:t>Enviromental</a:t>
            </a:r>
            <a:endParaRPr lang="en-US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Use recyclable cups and reduce waste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Source coffee sustainably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376F61-1687-0928-196C-023C1CBBF9B2}"/>
              </a:ext>
            </a:extLst>
          </p:cNvPr>
          <p:cNvSpPr/>
          <p:nvPr/>
        </p:nvSpPr>
        <p:spPr>
          <a:xfrm>
            <a:off x="6873473" y="3598228"/>
            <a:ext cx="914400" cy="91440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E02E891-B436-7BC9-769A-F8C517F8EB73}"/>
              </a:ext>
            </a:extLst>
          </p:cNvPr>
          <p:cNvSpPr txBox="1"/>
          <p:nvPr/>
        </p:nvSpPr>
        <p:spPr>
          <a:xfrm>
            <a:off x="8101266" y="3598106"/>
            <a:ext cx="35150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Legal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Health &amp; safety regulations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GDPR and food safety </a:t>
            </a:r>
            <a:r>
              <a:rPr lang="en-US" dirty="0" err="1"/>
              <a:t>comliance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4246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FDE8E-B325-0DB0-C8C4-FBDD3F359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A7CFC1-D7AD-1D38-BE48-0537EF316731}"/>
              </a:ext>
            </a:extLst>
          </p:cNvPr>
          <p:cNvSpPr txBox="1"/>
          <p:nvPr/>
        </p:nvSpPr>
        <p:spPr>
          <a:xfrm>
            <a:off x="838200" y="681037"/>
            <a:ext cx="11030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Section 4 - </a:t>
            </a:r>
            <a:r>
              <a:rPr lang="en-GB" sz="3200" dirty="0"/>
              <a:t>Marketing Strategies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6D92836-4B0D-2032-72EF-CA5785454FF4}"/>
              </a:ext>
            </a:extLst>
          </p:cNvPr>
          <p:cNvSpPr txBox="1"/>
          <p:nvPr/>
        </p:nvSpPr>
        <p:spPr>
          <a:xfrm>
            <a:off x="1600199" y="1643896"/>
            <a:ext cx="189114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Target Market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Students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Professionals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Local residents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4BF24D-98A3-C167-0E71-EBD905B53488}"/>
              </a:ext>
            </a:extLst>
          </p:cNvPr>
          <p:cNvSpPr txBox="1"/>
          <p:nvPr/>
        </p:nvSpPr>
        <p:spPr>
          <a:xfrm>
            <a:off x="1812521" y="3487618"/>
            <a:ext cx="33576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Unique selling Points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High-quality coffee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Free wi-fi &amp; workspace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Fresh food and friendly service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E61DC83-FD5A-1B46-ADB6-2F7EE8259079}"/>
              </a:ext>
            </a:extLst>
          </p:cNvPr>
          <p:cNvSpPr txBox="1"/>
          <p:nvPr/>
        </p:nvSpPr>
        <p:spPr>
          <a:xfrm>
            <a:off x="5908965" y="1643896"/>
            <a:ext cx="41885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Marketing Channels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Instagram &amp; TikTok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Google Maps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Flyers to nearby businesses/universities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1F6B9DD-02F1-B942-656E-95A027799FB2}"/>
              </a:ext>
            </a:extLst>
          </p:cNvPr>
          <p:cNvSpPr txBox="1"/>
          <p:nvPr/>
        </p:nvSpPr>
        <p:spPr>
          <a:xfrm>
            <a:off x="6174620" y="2844225"/>
            <a:ext cx="460395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Promotions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Student discounts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Loyalty card(buy 7 coffees, get the 10</a:t>
            </a:r>
            <a:r>
              <a:rPr lang="en-US" baseline="30000" dirty="0"/>
              <a:t>th</a:t>
            </a:r>
            <a:r>
              <a:rPr lang="en-US" dirty="0"/>
              <a:t> free)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Seasonal offers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6" name="Graphic 15" descr="Bullseye with solid fill">
            <a:extLst>
              <a:ext uri="{FF2B5EF4-FFF2-40B4-BE49-F238E27FC236}">
                <a16:creationId xmlns:a16="http://schemas.microsoft.com/office/drawing/2014/main" id="{9A001B4A-B05B-C8FF-A865-3ABCE9E2FB7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3899" y="1667747"/>
            <a:ext cx="914400" cy="914400"/>
          </a:xfrm>
          <a:prstGeom prst="rect">
            <a:avLst/>
          </a:prstGeom>
        </p:spPr>
      </p:pic>
      <p:pic>
        <p:nvPicPr>
          <p:cNvPr id="20" name="Graphic 19" descr="Present with solid fill">
            <a:extLst>
              <a:ext uri="{FF2B5EF4-FFF2-40B4-BE49-F238E27FC236}">
                <a16:creationId xmlns:a16="http://schemas.microsoft.com/office/drawing/2014/main" id="{7C25BA35-5CE4-E382-B0B8-BB7E21A3403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918364" y="2827220"/>
            <a:ext cx="914400" cy="914400"/>
          </a:xfrm>
          <a:prstGeom prst="rect">
            <a:avLst/>
          </a:prstGeom>
        </p:spPr>
      </p:pic>
      <p:pic>
        <p:nvPicPr>
          <p:cNvPr id="22" name="Graphic 21" descr="Rating 3 Star with solid fill">
            <a:extLst>
              <a:ext uri="{FF2B5EF4-FFF2-40B4-BE49-F238E27FC236}">
                <a16:creationId xmlns:a16="http://schemas.microsoft.com/office/drawing/2014/main" id="{AE6E9364-B204-1CB9-F523-DE75F0EE093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85799" y="3487618"/>
            <a:ext cx="914400" cy="914400"/>
          </a:xfrm>
          <a:prstGeom prst="rect">
            <a:avLst/>
          </a:prstGeom>
        </p:spPr>
      </p:pic>
      <p:pic>
        <p:nvPicPr>
          <p:cNvPr id="24" name="Graphic 23" descr="Connections outline">
            <a:extLst>
              <a:ext uri="{FF2B5EF4-FFF2-40B4-BE49-F238E27FC236}">
                <a16:creationId xmlns:a16="http://schemas.microsoft.com/office/drawing/2014/main" id="{B868533B-8DF0-3495-613F-6617DEF092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823639" y="1742222"/>
            <a:ext cx="914400" cy="914400"/>
          </a:xfrm>
          <a:prstGeom prst="rect">
            <a:avLst/>
          </a:prstGeom>
        </p:spPr>
      </p:pic>
      <p:pic>
        <p:nvPicPr>
          <p:cNvPr id="26" name="Picture 25" descr="Business Ideas 2026: 12 Validated Opportunities From Real Demand | Blog ...">
            <a:extLst>
              <a:ext uri="{FF2B5EF4-FFF2-40B4-BE49-F238E27FC236}">
                <a16:creationId xmlns:a16="http://schemas.microsoft.com/office/drawing/2014/main" id="{F26E9DCC-FD5E-B343-07D5-B9DFC4A7C2C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583680" y="4651400"/>
            <a:ext cx="5608320" cy="220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281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eople with tablet">
            <a:extLst>
              <a:ext uri="{FF2B5EF4-FFF2-40B4-BE49-F238E27FC236}">
                <a16:creationId xmlns:a16="http://schemas.microsoft.com/office/drawing/2014/main" id="{5AB3FE17-0D42-F7F4-3DEF-1EB6E80903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01" r="20723" b="1337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088BB7-3F9E-6D74-6077-0A34CDDDE233}"/>
              </a:ext>
            </a:extLst>
          </p:cNvPr>
          <p:cNvSpPr txBox="1"/>
          <p:nvPr/>
        </p:nvSpPr>
        <p:spPr>
          <a:xfrm>
            <a:off x="371094" y="1161288"/>
            <a:ext cx="3438144" cy="11247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>
                <a:latin typeface="+mj-lt"/>
                <a:ea typeface="+mj-ea"/>
                <a:cs typeface="+mj-cs"/>
              </a:rPr>
              <a:t>Section 5 - </a:t>
            </a:r>
            <a:r>
              <a:rPr lang="en-US" sz="2400" b="1" i="0">
                <a:effectLst/>
                <a:latin typeface="+mj-lt"/>
                <a:ea typeface="+mj-ea"/>
                <a:cs typeface="+mj-cs"/>
              </a:rPr>
              <a:t>Funding Requirements and Allocation</a:t>
            </a:r>
            <a:endParaRPr lang="en-US" sz="2400" b="1">
              <a:latin typeface="+mj-lt"/>
              <a:ea typeface="+mj-ea"/>
              <a:cs typeface="+mj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2D8C8-03B0-FF56-CFE5-5F2528033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815" y="2610104"/>
            <a:ext cx="3438906" cy="320725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endParaRPr lang="en-US" sz="1700" dirty="0"/>
          </a:p>
          <a:p>
            <a:pPr marL="0" indent="0">
              <a:buNone/>
            </a:pPr>
            <a:r>
              <a:rPr lang="en-US" b="1" dirty="0"/>
              <a:t>Funding overview</a:t>
            </a:r>
          </a:p>
          <a:p>
            <a:r>
              <a:rPr lang="en-US" sz="1700" dirty="0"/>
              <a:t>Total investment:£60,000</a:t>
            </a:r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700" dirty="0"/>
              <a:t>Allocation</a:t>
            </a:r>
          </a:p>
          <a:p>
            <a:r>
              <a:rPr lang="en-US" sz="1700" dirty="0"/>
              <a:t>Startup costs</a:t>
            </a:r>
          </a:p>
          <a:p>
            <a:r>
              <a:rPr lang="en-US" sz="1700" dirty="0"/>
              <a:t>Fixed costs</a:t>
            </a:r>
          </a:p>
          <a:p>
            <a:r>
              <a:rPr lang="en-US" sz="1700" dirty="0"/>
              <a:t>Variable costs</a:t>
            </a:r>
          </a:p>
          <a:p>
            <a:r>
              <a:rPr lang="en-US" sz="1700" dirty="0"/>
              <a:t>Working capital</a:t>
            </a:r>
          </a:p>
        </p:txBody>
      </p:sp>
    </p:spTree>
    <p:extLst>
      <p:ext uri="{BB962C8B-B14F-4D97-AF65-F5344CB8AC3E}">
        <p14:creationId xmlns:p14="http://schemas.microsoft.com/office/powerpoint/2010/main" val="3278303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4AB0C6C-1B62-BD5B-4E39-AC5A070018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1339438"/>
              </p:ext>
            </p:extLst>
          </p:nvPr>
        </p:nvGraphicFramePr>
        <p:xfrm>
          <a:off x="6648888" y="295101"/>
          <a:ext cx="4551362" cy="672251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109029">
                  <a:extLst>
                    <a:ext uri="{9D8B030D-6E8A-4147-A177-3AD203B41FA5}">
                      <a16:colId xmlns:a16="http://schemas.microsoft.com/office/drawing/2014/main" val="4078324115"/>
                    </a:ext>
                  </a:extLst>
                </a:gridCol>
                <a:gridCol w="1442333">
                  <a:extLst>
                    <a:ext uri="{9D8B030D-6E8A-4147-A177-3AD203B41FA5}">
                      <a16:colId xmlns:a16="http://schemas.microsoft.com/office/drawing/2014/main" val="3261734122"/>
                    </a:ext>
                  </a:extLst>
                </a:gridCol>
              </a:tblGrid>
              <a:tr h="11913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Monthly Fixed Costs</a:t>
                      </a:r>
                      <a:endParaRPr lang="en-GB" sz="33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per month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3919177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Rent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£1,500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3366274579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Business Rates 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£300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957750995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Utilities(Gas &amp; Electricity)</a:t>
                      </a: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£350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3343916940"/>
                  </a:ext>
                </a:extLst>
              </a:tr>
              <a:tr h="11913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 salaries(2 emp)</a:t>
                      </a: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£3,600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042499348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Insuarance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&amp; Accounting</a:t>
                      </a: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£450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911577121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Total monthly costs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£6,200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246753763"/>
                  </a:ext>
                </a:extLst>
              </a:tr>
            </a:tbl>
          </a:graphicData>
        </a:graphic>
      </p:graphicFrame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BF6B87C-753B-0606-B7C1-F526C69EB0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2112205"/>
              </p:ext>
            </p:extLst>
          </p:nvPr>
        </p:nvGraphicFramePr>
        <p:xfrm>
          <a:off x="991752" y="458895"/>
          <a:ext cx="4551362" cy="6394929"/>
        </p:xfrm>
        <a:graphic>
          <a:graphicData uri="http://schemas.openxmlformats.org/drawingml/2006/table">
            <a:tbl>
              <a:tblPr firstRow="1"/>
              <a:tblGrid>
                <a:gridCol w="2625291">
                  <a:extLst>
                    <a:ext uri="{9D8B030D-6E8A-4147-A177-3AD203B41FA5}">
                      <a16:colId xmlns:a16="http://schemas.microsoft.com/office/drawing/2014/main" val="3173173661"/>
                    </a:ext>
                  </a:extLst>
                </a:gridCol>
                <a:gridCol w="1926071">
                  <a:extLst>
                    <a:ext uri="{9D8B030D-6E8A-4147-A177-3AD203B41FA5}">
                      <a16:colId xmlns:a16="http://schemas.microsoft.com/office/drawing/2014/main" val="896379705"/>
                    </a:ext>
                  </a:extLst>
                </a:gridCol>
              </a:tblGrid>
              <a:tr h="1048121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Startup</a:t>
                      </a: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Costs</a:t>
                      </a:r>
                      <a:endParaRPr lang="en-GB" sz="2500" b="0" i="0" u="none" strike="noStrike" dirty="0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 </a:t>
                      </a:r>
                      <a:endParaRPr lang="en-GB" sz="2500" b="0" i="0" u="none" strike="noStrike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5073799"/>
                  </a:ext>
                </a:extLst>
              </a:tr>
              <a:tr h="1052141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Furniture &amp; seating</a:t>
                      </a:r>
                      <a:endParaRPr lang="en-GB" sz="24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£10,000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8123093"/>
                  </a:ext>
                </a:extLst>
              </a:tr>
              <a:tr h="1048121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Coffee equipment &amp; Accessories</a:t>
                      </a:r>
                      <a:endParaRPr lang="en-GB" sz="24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£15,000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7427567"/>
                  </a:ext>
                </a:extLst>
              </a:tr>
              <a:tr h="1048121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b="0" i="0" u="none" strike="noStrike" dirty="0" err="1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Intial</a:t>
                      </a:r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 stock</a:t>
                      </a:r>
                      <a:endParaRPr lang="en-GB" sz="28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£5,000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5424853"/>
                  </a:ext>
                </a:extLst>
              </a:tr>
              <a:tr h="1048121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b="0" i="0" u="none" strike="noStrike" dirty="0" err="1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Renovations,Licenes&amp;Marketing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highlight>
                          <a:srgbClr val="CAEDFB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£30k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9220869"/>
                  </a:ext>
                </a:extLst>
              </a:tr>
              <a:tr h="1150304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 Startup Costs</a:t>
                      </a:r>
                      <a:endParaRPr lang="en-GB" sz="2500" b="0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£60,000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08913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38722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153EDB2-4AAD-43F4-AE78-4D326C813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3CB7779-72E2-4E92-AE18-6BBC335DD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7625" y="0"/>
            <a:ext cx="11097905" cy="6858000"/>
            <a:chOff x="547625" y="0"/>
            <a:chExt cx="11097905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175B9DA5-08BD-40EA-B06C-3D3CCD06A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07575" y="0"/>
              <a:ext cx="10345003" cy="6858000"/>
            </a:xfrm>
            <a:custGeom>
              <a:avLst/>
              <a:gdLst>
                <a:gd name="connsiteX0" fmla="*/ 7551973 w 9174595"/>
                <a:gd name="connsiteY0" fmla="*/ 0 h 6858000"/>
                <a:gd name="connsiteX1" fmla="*/ 5634635 w 9174595"/>
                <a:gd name="connsiteY1" fmla="*/ 0 h 6858000"/>
                <a:gd name="connsiteX2" fmla="*/ 5550590 w 9174595"/>
                <a:gd name="connsiteY2" fmla="*/ 0 h 6858000"/>
                <a:gd name="connsiteX3" fmla="*/ 5480986 w 9174595"/>
                <a:gd name="connsiteY3" fmla="*/ 0 h 6858000"/>
                <a:gd name="connsiteX4" fmla="*/ 4886240 w 9174595"/>
                <a:gd name="connsiteY4" fmla="*/ 0 h 6858000"/>
                <a:gd name="connsiteX5" fmla="*/ 4816638 w 9174595"/>
                <a:gd name="connsiteY5" fmla="*/ 0 h 6858000"/>
                <a:gd name="connsiteX6" fmla="*/ 4357958 w 9174595"/>
                <a:gd name="connsiteY6" fmla="*/ 0 h 6858000"/>
                <a:gd name="connsiteX7" fmla="*/ 4288354 w 9174595"/>
                <a:gd name="connsiteY7" fmla="*/ 0 h 6858000"/>
                <a:gd name="connsiteX8" fmla="*/ 3693608 w 9174595"/>
                <a:gd name="connsiteY8" fmla="*/ 0 h 6858000"/>
                <a:gd name="connsiteX9" fmla="*/ 3624006 w 9174595"/>
                <a:gd name="connsiteY9" fmla="*/ 0 h 6858000"/>
                <a:gd name="connsiteX10" fmla="*/ 3276448 w 9174595"/>
                <a:gd name="connsiteY10" fmla="*/ 0 h 6858000"/>
                <a:gd name="connsiteX11" fmla="*/ 1622622 w 9174595"/>
                <a:gd name="connsiteY11" fmla="*/ 0 h 6858000"/>
                <a:gd name="connsiteX12" fmla="*/ 1600504 w 9174595"/>
                <a:gd name="connsiteY12" fmla="*/ 14997 h 6858000"/>
                <a:gd name="connsiteX13" fmla="*/ 0 w 9174595"/>
                <a:gd name="connsiteY13" fmla="*/ 3621656 h 6858000"/>
                <a:gd name="connsiteX14" fmla="*/ 1873886 w 9174595"/>
                <a:gd name="connsiteY14" fmla="*/ 6374814 h 6858000"/>
                <a:gd name="connsiteX15" fmla="*/ 2390406 w 9174595"/>
                <a:gd name="connsiteY15" fmla="*/ 6780599 h 6858000"/>
                <a:gd name="connsiteX16" fmla="*/ 2502136 w 9174595"/>
                <a:gd name="connsiteY16" fmla="*/ 6858000 h 6858000"/>
                <a:gd name="connsiteX17" fmla="*/ 3276448 w 9174595"/>
                <a:gd name="connsiteY17" fmla="*/ 6858000 h 6858000"/>
                <a:gd name="connsiteX18" fmla="*/ 3624006 w 9174595"/>
                <a:gd name="connsiteY18" fmla="*/ 6858000 h 6858000"/>
                <a:gd name="connsiteX19" fmla="*/ 3693608 w 9174595"/>
                <a:gd name="connsiteY19" fmla="*/ 6858000 h 6858000"/>
                <a:gd name="connsiteX20" fmla="*/ 4288354 w 9174595"/>
                <a:gd name="connsiteY20" fmla="*/ 6858000 h 6858000"/>
                <a:gd name="connsiteX21" fmla="*/ 4357958 w 9174595"/>
                <a:gd name="connsiteY21" fmla="*/ 6858000 h 6858000"/>
                <a:gd name="connsiteX22" fmla="*/ 4816638 w 9174595"/>
                <a:gd name="connsiteY22" fmla="*/ 6858000 h 6858000"/>
                <a:gd name="connsiteX23" fmla="*/ 4886240 w 9174595"/>
                <a:gd name="connsiteY23" fmla="*/ 6858000 h 6858000"/>
                <a:gd name="connsiteX24" fmla="*/ 5480986 w 9174595"/>
                <a:gd name="connsiteY24" fmla="*/ 6858000 h 6858000"/>
                <a:gd name="connsiteX25" fmla="*/ 5550590 w 9174595"/>
                <a:gd name="connsiteY25" fmla="*/ 6858000 h 6858000"/>
                <a:gd name="connsiteX26" fmla="*/ 5634635 w 9174595"/>
                <a:gd name="connsiteY26" fmla="*/ 6858000 h 6858000"/>
                <a:gd name="connsiteX27" fmla="*/ 6672460 w 9174595"/>
                <a:gd name="connsiteY27" fmla="*/ 6858000 h 6858000"/>
                <a:gd name="connsiteX28" fmla="*/ 6784188 w 9174595"/>
                <a:gd name="connsiteY28" fmla="*/ 6780599 h 6858000"/>
                <a:gd name="connsiteX29" fmla="*/ 7300708 w 9174595"/>
                <a:gd name="connsiteY29" fmla="*/ 6374814 h 6858000"/>
                <a:gd name="connsiteX30" fmla="*/ 9174595 w 9174595"/>
                <a:gd name="connsiteY30" fmla="*/ 3621656 h 6858000"/>
                <a:gd name="connsiteX31" fmla="*/ 7574092 w 9174595"/>
                <a:gd name="connsiteY3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9174595" h="6858000">
                  <a:moveTo>
                    <a:pt x="7551973" y="0"/>
                  </a:moveTo>
                  <a:lnTo>
                    <a:pt x="5634635" y="0"/>
                  </a:lnTo>
                  <a:lnTo>
                    <a:pt x="5550590" y="0"/>
                  </a:lnTo>
                  <a:lnTo>
                    <a:pt x="5480986" y="0"/>
                  </a:lnTo>
                  <a:lnTo>
                    <a:pt x="4886240" y="0"/>
                  </a:lnTo>
                  <a:lnTo>
                    <a:pt x="4816638" y="0"/>
                  </a:lnTo>
                  <a:lnTo>
                    <a:pt x="4357958" y="0"/>
                  </a:lnTo>
                  <a:lnTo>
                    <a:pt x="4288354" y="0"/>
                  </a:lnTo>
                  <a:lnTo>
                    <a:pt x="3693608" y="0"/>
                  </a:lnTo>
                  <a:lnTo>
                    <a:pt x="3624006" y="0"/>
                  </a:lnTo>
                  <a:lnTo>
                    <a:pt x="3276448" y="0"/>
                  </a:lnTo>
                  <a:lnTo>
                    <a:pt x="1622622" y="0"/>
                  </a:lnTo>
                  <a:lnTo>
                    <a:pt x="1600504" y="14997"/>
                  </a:lnTo>
                  <a:cubicBezTo>
                    <a:pt x="573594" y="754641"/>
                    <a:pt x="0" y="2093192"/>
                    <a:pt x="0" y="3621656"/>
                  </a:cubicBezTo>
                  <a:cubicBezTo>
                    <a:pt x="0" y="4969131"/>
                    <a:pt x="928496" y="5602839"/>
                    <a:pt x="1873886" y="6374814"/>
                  </a:cubicBezTo>
                  <a:cubicBezTo>
                    <a:pt x="2046046" y="6515397"/>
                    <a:pt x="2216632" y="6653108"/>
                    <a:pt x="2390406" y="6780599"/>
                  </a:cubicBezTo>
                  <a:lnTo>
                    <a:pt x="2502136" y="6858000"/>
                  </a:lnTo>
                  <a:lnTo>
                    <a:pt x="3276448" y="6858000"/>
                  </a:lnTo>
                  <a:lnTo>
                    <a:pt x="3624006" y="6858000"/>
                  </a:lnTo>
                  <a:lnTo>
                    <a:pt x="3693608" y="6858000"/>
                  </a:lnTo>
                  <a:lnTo>
                    <a:pt x="4288354" y="6858000"/>
                  </a:lnTo>
                  <a:lnTo>
                    <a:pt x="4357958" y="6858000"/>
                  </a:lnTo>
                  <a:lnTo>
                    <a:pt x="4816638" y="6858000"/>
                  </a:lnTo>
                  <a:lnTo>
                    <a:pt x="4886240" y="6858000"/>
                  </a:lnTo>
                  <a:lnTo>
                    <a:pt x="5480986" y="6858000"/>
                  </a:lnTo>
                  <a:lnTo>
                    <a:pt x="5550590" y="6858000"/>
                  </a:lnTo>
                  <a:lnTo>
                    <a:pt x="5634635" y="6858000"/>
                  </a:lnTo>
                  <a:lnTo>
                    <a:pt x="6672460" y="6858000"/>
                  </a:lnTo>
                  <a:lnTo>
                    <a:pt x="6784188" y="6780599"/>
                  </a:lnTo>
                  <a:cubicBezTo>
                    <a:pt x="6957963" y="6653108"/>
                    <a:pt x="7128548" y="6515397"/>
                    <a:pt x="7300708" y="6374814"/>
                  </a:cubicBezTo>
                  <a:cubicBezTo>
                    <a:pt x="8246100" y="5602839"/>
                    <a:pt x="9174595" y="4969131"/>
                    <a:pt x="9174595" y="3621656"/>
                  </a:cubicBezTo>
                  <a:cubicBezTo>
                    <a:pt x="9174595" y="2093192"/>
                    <a:pt x="8601001" y="754641"/>
                    <a:pt x="7574092" y="1499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EE62D72-11EF-40E9-BF23-0FCAEACD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08673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76336F2-6633-4E26-8760-05F94D87D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75235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9F3102E-7749-422F-8F51-A148252B8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47625" y="0"/>
              <a:ext cx="2209181" cy="6858000"/>
            </a:xfrm>
            <a:custGeom>
              <a:avLst/>
              <a:gdLst>
                <a:gd name="connsiteX0" fmla="*/ 955085 w 2209181"/>
                <a:gd name="connsiteY0" fmla="*/ 0 h 6858000"/>
                <a:gd name="connsiteX1" fmla="*/ 937727 w 2209181"/>
                <a:gd name="connsiteY1" fmla="*/ 0 h 6858000"/>
                <a:gd name="connsiteX2" fmla="*/ 963738 w 2209181"/>
                <a:gd name="connsiteY2" fmla="*/ 24346 h 6858000"/>
                <a:gd name="connsiteX3" fmla="*/ 2184004 w 2209181"/>
                <a:gd name="connsiteY3" fmla="*/ 3809420 h 6858000"/>
                <a:gd name="connsiteX4" fmla="*/ 218679 w 2209181"/>
                <a:gd name="connsiteY4" fmla="*/ 6681644 h 6858000"/>
                <a:gd name="connsiteX5" fmla="*/ 0 w 2209181"/>
                <a:gd name="connsiteY5" fmla="*/ 6858000 h 6858000"/>
                <a:gd name="connsiteX6" fmla="*/ 19349 w 2209181"/>
                <a:gd name="connsiteY6" fmla="*/ 6858000 h 6858000"/>
                <a:gd name="connsiteX7" fmla="*/ 236958 w 2209181"/>
                <a:gd name="connsiteY7" fmla="*/ 6682507 h 6858000"/>
                <a:gd name="connsiteX8" fmla="*/ 2202283 w 2209181"/>
                <a:gd name="connsiteY8" fmla="*/ 3810283 h 6858000"/>
                <a:gd name="connsiteX9" fmla="*/ 982018 w 2209181"/>
                <a:gd name="connsiteY9" fmla="*/ 2521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55085" y="0"/>
                  </a:moveTo>
                  <a:lnTo>
                    <a:pt x="937727" y="0"/>
                  </a:lnTo>
                  <a:lnTo>
                    <a:pt x="963738" y="24346"/>
                  </a:lnTo>
                  <a:cubicBezTo>
                    <a:pt x="1818009" y="885455"/>
                    <a:pt x="2251801" y="2269402"/>
                    <a:pt x="2184004" y="3809420"/>
                  </a:cubicBezTo>
                  <a:cubicBezTo>
                    <a:pt x="2120250" y="5257592"/>
                    <a:pt x="1181008" y="5895709"/>
                    <a:pt x="218679" y="6681644"/>
                  </a:cubicBezTo>
                  <a:lnTo>
                    <a:pt x="0" y="6858000"/>
                  </a:lnTo>
                  <a:lnTo>
                    <a:pt x="19349" y="6858000"/>
                  </a:lnTo>
                  <a:lnTo>
                    <a:pt x="236958" y="6682507"/>
                  </a:lnTo>
                  <a:cubicBezTo>
                    <a:pt x="1199288" y="5896573"/>
                    <a:pt x="2138530" y="5258455"/>
                    <a:pt x="2202283" y="3810283"/>
                  </a:cubicBezTo>
                  <a:cubicBezTo>
                    <a:pt x="2270080" y="2270266"/>
                    <a:pt x="1836289" y="886318"/>
                    <a:pt x="982018" y="2521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71191CD-1211-4C40-9D45-449D9BE65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36349" y="0"/>
              <a:ext cx="2209181" cy="6858000"/>
            </a:xfrm>
            <a:custGeom>
              <a:avLst/>
              <a:gdLst>
                <a:gd name="connsiteX0" fmla="*/ 937727 w 2209181"/>
                <a:gd name="connsiteY0" fmla="*/ 0 h 6858000"/>
                <a:gd name="connsiteX1" fmla="*/ 955085 w 2209181"/>
                <a:gd name="connsiteY1" fmla="*/ 0 h 6858000"/>
                <a:gd name="connsiteX2" fmla="*/ 982018 w 2209181"/>
                <a:gd name="connsiteY2" fmla="*/ 25210 h 6858000"/>
                <a:gd name="connsiteX3" fmla="*/ 2202283 w 2209181"/>
                <a:gd name="connsiteY3" fmla="*/ 3810283 h 6858000"/>
                <a:gd name="connsiteX4" fmla="*/ 236958 w 2209181"/>
                <a:gd name="connsiteY4" fmla="*/ 6682507 h 6858000"/>
                <a:gd name="connsiteX5" fmla="*/ 19349 w 2209181"/>
                <a:gd name="connsiteY5" fmla="*/ 6858000 h 6858000"/>
                <a:gd name="connsiteX6" fmla="*/ 0 w 2209181"/>
                <a:gd name="connsiteY6" fmla="*/ 6858000 h 6858000"/>
                <a:gd name="connsiteX7" fmla="*/ 218679 w 2209181"/>
                <a:gd name="connsiteY7" fmla="*/ 6681644 h 6858000"/>
                <a:gd name="connsiteX8" fmla="*/ 2184004 w 2209181"/>
                <a:gd name="connsiteY8" fmla="*/ 3809420 h 6858000"/>
                <a:gd name="connsiteX9" fmla="*/ 963738 w 2209181"/>
                <a:gd name="connsiteY9" fmla="*/ 2434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37727" y="0"/>
                  </a:moveTo>
                  <a:lnTo>
                    <a:pt x="955085" y="0"/>
                  </a:lnTo>
                  <a:lnTo>
                    <a:pt x="982018" y="25210"/>
                  </a:lnTo>
                  <a:cubicBezTo>
                    <a:pt x="1836289" y="886318"/>
                    <a:pt x="2270080" y="2270266"/>
                    <a:pt x="2202283" y="3810283"/>
                  </a:cubicBezTo>
                  <a:cubicBezTo>
                    <a:pt x="2138530" y="5258455"/>
                    <a:pt x="1199288" y="5896573"/>
                    <a:pt x="236958" y="6682507"/>
                  </a:cubicBezTo>
                  <a:lnTo>
                    <a:pt x="19349" y="6858000"/>
                  </a:lnTo>
                  <a:lnTo>
                    <a:pt x="0" y="6858000"/>
                  </a:lnTo>
                  <a:lnTo>
                    <a:pt x="218679" y="6681644"/>
                  </a:lnTo>
                  <a:cubicBezTo>
                    <a:pt x="1181008" y="5895709"/>
                    <a:pt x="2120250" y="5257592"/>
                    <a:pt x="2184004" y="3809420"/>
                  </a:cubicBezTo>
                  <a:cubicBezTo>
                    <a:pt x="2251801" y="2269402"/>
                    <a:pt x="1818009" y="885455"/>
                    <a:pt x="963738" y="24346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F6F19B2-8C3F-D75A-7C23-E7E461F14C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0423231"/>
              </p:ext>
            </p:extLst>
          </p:nvPr>
        </p:nvGraphicFramePr>
        <p:xfrm>
          <a:off x="698596" y="322112"/>
          <a:ext cx="7560863" cy="5287498"/>
        </p:xfrm>
        <a:graphic>
          <a:graphicData uri="http://schemas.openxmlformats.org/drawingml/2006/table">
            <a:tbl>
              <a:tblPr firstRow="1" bandRow="1"/>
              <a:tblGrid>
                <a:gridCol w="1573340">
                  <a:extLst>
                    <a:ext uri="{9D8B030D-6E8A-4147-A177-3AD203B41FA5}">
                      <a16:colId xmlns:a16="http://schemas.microsoft.com/office/drawing/2014/main" val="2167734324"/>
                    </a:ext>
                  </a:extLst>
                </a:gridCol>
                <a:gridCol w="805903">
                  <a:extLst>
                    <a:ext uri="{9D8B030D-6E8A-4147-A177-3AD203B41FA5}">
                      <a16:colId xmlns:a16="http://schemas.microsoft.com/office/drawing/2014/main" val="2955019756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4290968929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1994572689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2634358367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1333549612"/>
                    </a:ext>
                  </a:extLst>
                </a:gridCol>
                <a:gridCol w="1036324">
                  <a:extLst>
                    <a:ext uri="{9D8B030D-6E8A-4147-A177-3AD203B41FA5}">
                      <a16:colId xmlns:a16="http://schemas.microsoft.com/office/drawing/2014/main" val="2091956516"/>
                    </a:ext>
                  </a:extLst>
                </a:gridCol>
              </a:tblGrid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Variable Costs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Jan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Feb</a:t>
                      </a:r>
                      <a:endParaRPr lang="en-GB" sz="22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Mar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Apr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May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June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3295777"/>
                  </a:ext>
                </a:extLst>
              </a:tr>
              <a:tr h="41376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Coffee </a:t>
                      </a:r>
                      <a:r>
                        <a:rPr lang="en-GB" sz="2400" b="0" i="0" u="none" strike="noStrike" dirty="0" err="1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beans,milk</a:t>
                      </a: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 &amp; food </a:t>
                      </a:r>
                      <a:r>
                        <a:rPr lang="en-GB" sz="2400" b="0" i="0" u="none" strike="noStrike" dirty="0" err="1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suplies</a:t>
                      </a:r>
                      <a:endParaRPr lang="en-GB" sz="24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£600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£800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£1,000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£1,200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£1,400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5191722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Cups, napkins &amp; takeaway packaging</a:t>
                      </a:r>
                      <a:endParaRPr lang="en-GB" sz="22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£250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£350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£450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9915193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Marketing &amp; promotions</a:t>
                      </a:r>
                      <a:endParaRPr lang="en-GB" sz="22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£150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£250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£350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2338931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 Var cost</a:t>
                      </a:r>
                      <a:endParaRPr lang="en-GB" sz="2200" b="0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£700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£1,000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£1,300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£1,600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£1,900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£2,200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8319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2727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ED89189-FB6E-F6A5-FE8F-2CDDE5D6F9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3864659"/>
              </p:ext>
            </p:extLst>
          </p:nvPr>
        </p:nvGraphicFramePr>
        <p:xfrm>
          <a:off x="750302" y="810693"/>
          <a:ext cx="10421895" cy="3871518"/>
        </p:xfrm>
        <a:graphic>
          <a:graphicData uri="http://schemas.openxmlformats.org/drawingml/2006/table">
            <a:tbl>
              <a:tblPr/>
              <a:tblGrid>
                <a:gridCol w="2045531">
                  <a:extLst>
                    <a:ext uri="{9D8B030D-6E8A-4147-A177-3AD203B41FA5}">
                      <a16:colId xmlns:a16="http://schemas.microsoft.com/office/drawing/2014/main" val="2231490072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188148330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562362153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352855495"/>
                    </a:ext>
                  </a:extLst>
                </a:gridCol>
                <a:gridCol w="1394718">
                  <a:extLst>
                    <a:ext uri="{9D8B030D-6E8A-4147-A177-3AD203B41FA5}">
                      <a16:colId xmlns:a16="http://schemas.microsoft.com/office/drawing/2014/main" val="1421131222"/>
                    </a:ext>
                  </a:extLst>
                </a:gridCol>
                <a:gridCol w="1394718">
                  <a:extLst>
                    <a:ext uri="{9D8B030D-6E8A-4147-A177-3AD203B41FA5}">
                      <a16:colId xmlns:a16="http://schemas.microsoft.com/office/drawing/2014/main" val="1789028460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007591605"/>
                    </a:ext>
                  </a:extLst>
                </a:gridCol>
              </a:tblGrid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Jan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Feb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Mar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Apr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May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Jun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5798917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Fixed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£6,200</a:t>
                      </a:r>
                      <a:endParaRPr lang="en-GB" sz="23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£6,200</a:t>
                      </a:r>
                      <a:endParaRPr lang="en-GB" sz="23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£6,200</a:t>
                      </a:r>
                      <a:endParaRPr lang="en-GB" sz="23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£6,200</a:t>
                      </a:r>
                      <a:endParaRPr lang="en-GB" sz="23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£6,200</a:t>
                      </a:r>
                      <a:endParaRPr lang="en-GB" sz="23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£6,200</a:t>
                      </a:r>
                      <a:endParaRPr lang="en-GB" sz="23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318362"/>
                  </a:ext>
                </a:extLst>
              </a:tr>
              <a:tr h="10643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Variable cost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£700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£1,000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£1,300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£1,600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£1,900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£2,200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9448225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FF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Total cost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£6,900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£7,200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£7,500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£7,800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£8,100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£8,400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5319405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Revenue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£3,000</a:t>
                      </a: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£4,500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£6,000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£8,000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£8,600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£9,500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54665380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Aptos Narrow" panose="020B0004020202020204" pitchFamily="34" charset="0"/>
                        </a:rPr>
                        <a:t>Profit/loss</a:t>
                      </a:r>
                      <a:endParaRPr lang="en-GB" sz="23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-£3,900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-£2,700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-£1,500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£200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£500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£1,100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921308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48ED22E-60CB-C575-C560-F579BE600A27}"/>
              </a:ext>
            </a:extLst>
          </p:cNvPr>
          <p:cNvSpPr txBox="1"/>
          <p:nvPr/>
        </p:nvSpPr>
        <p:spPr>
          <a:xfrm>
            <a:off x="914400" y="4793381"/>
            <a:ext cx="102412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ptos Narrow" panose="020B0004020202020204" pitchFamily="34" charset="0"/>
              </a:rPr>
              <a:t>Investment capital needed = </a:t>
            </a:r>
            <a:r>
              <a:rPr lang="en-GB" sz="4000" b="1" dirty="0">
                <a:solidFill>
                  <a:srgbClr val="000000"/>
                </a:solidFill>
                <a:latin typeface="Aptos Narrow" panose="020B0004020202020204" pitchFamily="34" charset="0"/>
              </a:rPr>
              <a:t>£68,100</a:t>
            </a:r>
            <a:r>
              <a:rPr lang="en-GB" sz="4000" dirty="0"/>
              <a:t>                 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 Narrow" panose="020B0004020202020204" pitchFamily="34" charset="0"/>
              </a:rPr>
              <a:t>(£60,000 + £3,900 + £2,700 + £1,500)</a:t>
            </a:r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95F13B-A6A0-47E2-82A6-F316CAD0016A}"/>
              </a:ext>
            </a:extLst>
          </p:cNvPr>
          <p:cNvSpPr txBox="1"/>
          <p:nvPr/>
        </p:nvSpPr>
        <p:spPr>
          <a:xfrm>
            <a:off x="914399" y="5778266"/>
            <a:ext cx="102577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Investment needed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= </a:t>
            </a:r>
            <a:r>
              <a:rPr lang="en-GB" sz="1800" kern="100" dirty="0">
                <a:effectLst/>
                <a:highlight>
                  <a:srgbClr val="00FF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Total Startup Cost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+ (</a:t>
            </a:r>
            <a:r>
              <a:rPr lang="en-GB" sz="1800" kern="100" dirty="0">
                <a:effectLst/>
                <a:highlight>
                  <a:srgbClr val="00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Operational Cost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– </a:t>
            </a:r>
            <a:r>
              <a:rPr lang="en-GB" sz="1800" kern="100" dirty="0">
                <a:effectLst/>
                <a:highlight>
                  <a:srgbClr val="FF00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Revenue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up to the break-even point)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1533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E51F8-82C2-26DC-2B70-95275B791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Questions? </a:t>
            </a:r>
          </a:p>
        </p:txBody>
      </p:sp>
      <p:pic>
        <p:nvPicPr>
          <p:cNvPr id="5" name="Content Placeholder 4" descr="Question mark boxes">
            <a:extLst>
              <a:ext uri="{FF2B5EF4-FFF2-40B4-BE49-F238E27FC236}">
                <a16:creationId xmlns:a16="http://schemas.microsoft.com/office/drawing/2014/main" id="{E21C1DA0-2878-AF0F-EFB1-7173236AC6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287" y="1825625"/>
            <a:ext cx="7735426" cy="4351338"/>
          </a:xfrm>
        </p:spPr>
      </p:pic>
    </p:spTree>
    <p:extLst>
      <p:ext uri="{BB962C8B-B14F-4D97-AF65-F5344CB8AC3E}">
        <p14:creationId xmlns:p14="http://schemas.microsoft.com/office/powerpoint/2010/main" val="22332151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20039</TotalTime>
  <Words>745</Words>
  <Application>Microsoft Macintosh PowerPoint</Application>
  <PresentationFormat>Widescreen</PresentationFormat>
  <Paragraphs>224</Paragraphs>
  <Slides>14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Meiryo</vt:lpstr>
      <vt:lpstr>Aptos</vt:lpstr>
      <vt:lpstr>Aptos Narrow</vt:lpstr>
      <vt:lpstr>Arial</vt:lpstr>
      <vt:lpstr>Calibri</vt:lpstr>
      <vt:lpstr>Calibri Light</vt:lpstr>
      <vt:lpstr>Söhne</vt:lpstr>
      <vt:lpstr>Office Theme</vt:lpstr>
      <vt:lpstr>Assessment Task 2</vt:lpstr>
      <vt:lpstr>Business Plan</vt:lpstr>
      <vt:lpstr>PowerPoint Presentation</vt:lpstr>
      <vt:lpstr>PowerPoint Presentation</vt:lpstr>
      <vt:lpstr>PowerPoint Presentation</vt:lpstr>
      <vt:lpstr>PowerPoint Presentation</vt:lpstr>
      <vt:lpstr>Example: An organisational chart of a restaurant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2</dc:title>
  <dc:creator>Balendran Kandasamy</dc:creator>
  <cp:lastModifiedBy>Nikolas Cruz (2512830)</cp:lastModifiedBy>
  <cp:revision>54</cp:revision>
  <dcterms:created xsi:type="dcterms:W3CDTF">2023-07-31T07:37:43Z</dcterms:created>
  <dcterms:modified xsi:type="dcterms:W3CDTF">2026-08-11T08:48:52Z</dcterms:modified>
</cp:coreProperties>
</file>