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sldIdLst>
    <p:sldId id="256" r:id="rId2"/>
    <p:sldId id="276" r:id="rId3"/>
    <p:sldId id="257" r:id="rId4"/>
    <p:sldId id="267" r:id="rId5"/>
    <p:sldId id="271" r:id="rId6"/>
    <p:sldId id="272" r:id="rId7"/>
    <p:sldId id="283" r:id="rId8"/>
    <p:sldId id="273" r:id="rId9"/>
    <p:sldId id="282" r:id="rId10"/>
    <p:sldId id="277" r:id="rId11"/>
    <p:sldId id="286" r:id="rId12"/>
    <p:sldId id="289" r:id="rId13"/>
    <p:sldId id="287" r:id="rId14"/>
    <p:sldId id="288" r:id="rId15"/>
    <p:sldId id="285" r:id="rId16"/>
    <p:sldId id="268" r:id="rId17"/>
    <p:sldId id="269" r:id="rId18"/>
    <p:sldId id="259" r:id="rId19"/>
    <p:sldId id="263" r:id="rId20"/>
    <p:sldId id="264" r:id="rId21"/>
    <p:sldId id="265" r:id="rId22"/>
    <p:sldId id="258" r:id="rId23"/>
    <p:sldId id="260" r:id="rId24"/>
    <p:sldId id="280" r:id="rId25"/>
    <p:sldId id="261" r:id="rId26"/>
    <p:sldId id="262" r:id="rId27"/>
    <p:sldId id="270" r:id="rId28"/>
    <p:sldId id="275" r:id="rId29"/>
    <p:sldId id="274" r:id="rId30"/>
    <p:sldId id="281" r:id="rId31"/>
    <p:sldId id="284"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7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02F57F10-51CF-457F-AF61-B16B5E74063A}" type="datetimeFigureOut">
              <a:rPr lang="en-GB" smtClean="0"/>
              <a:t>02/03/2020</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FC722153-AED8-4D21-B7AA-2DEE4E1C4F06}" type="slidenum">
              <a:rPr lang="en-GB" smtClean="0"/>
              <a:t>‹#›</a:t>
            </a:fld>
            <a:endParaRPr lang="en-GB"/>
          </a:p>
        </p:txBody>
      </p:sp>
      <p:cxnSp>
        <p:nvCxnSpPr>
          <p:cNvPr id="15" name="Straight Connector 14"/>
          <p:cNvCxnSpPr/>
          <p:nvPr/>
        </p:nvCxnSpPr>
        <p:spPr>
          <a:xfrm>
            <a:off x="2019825" y="3471329"/>
            <a:ext cx="511308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0287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2F57F10-51CF-457F-AF61-B16B5E74063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722153-AED8-4D21-B7AA-2DEE4E1C4F06}" type="slidenum">
              <a:rPr lang="en-GB" smtClean="0"/>
              <a:t>‹#›</a:t>
            </a:fld>
            <a:endParaRPr lang="en-GB"/>
          </a:p>
        </p:txBody>
      </p:sp>
    </p:spTree>
    <p:extLst>
      <p:ext uri="{BB962C8B-B14F-4D97-AF65-F5344CB8AC3E}">
        <p14:creationId xmlns:p14="http://schemas.microsoft.com/office/powerpoint/2010/main" val="1103126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2F57F10-51CF-457F-AF61-B16B5E74063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722153-AED8-4D21-B7AA-2DEE4E1C4F06}" type="slidenum">
              <a:rPr lang="en-GB" smtClean="0"/>
              <a:t>‹#›</a:t>
            </a:fld>
            <a:endParaRPr lang="en-GB"/>
          </a:p>
        </p:txBody>
      </p:sp>
      <p:cxnSp>
        <p:nvCxnSpPr>
          <p:cNvPr id="31" name="Straight Connector 30"/>
          <p:cNvCxnSpPr/>
          <p:nvPr/>
        </p:nvCxnSpPr>
        <p:spPr>
          <a:xfrm>
            <a:off x="1278466" y="3599392"/>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68933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2F57F10-51CF-457F-AF61-B16B5E74063A}" type="datetimeFigureOut">
              <a:rPr lang="en-GB" smtClean="0"/>
              <a:t>02/03/2020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722153-AED8-4D21-B7AA-2DEE4E1C4F06}" type="slidenum">
              <a:rPr lang="en-GB" smtClean="0"/>
              <a:t>‹#›</a:t>
            </a:fld>
            <a:endParaRPr lang="en-GB"/>
          </a:p>
        </p:txBody>
      </p:sp>
    </p:spTree>
    <p:extLst>
      <p:ext uri="{BB962C8B-B14F-4D97-AF65-F5344CB8AC3E}">
        <p14:creationId xmlns:p14="http://schemas.microsoft.com/office/powerpoint/2010/main" val="2856723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F57F10-51CF-457F-AF61-B16B5E74063A}" type="datetimeFigureOut">
              <a:rPr lang="en-GB" smtClean="0"/>
              <a:t>02/03/2020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722153-AED8-4D21-B7AA-2DEE4E1C4F06}" type="slidenum">
              <a:rPr lang="en-GB" smtClean="0"/>
              <a:t>‹#›</a:t>
            </a:fld>
            <a:endParaRPr lang="en-GB"/>
          </a:p>
        </p:txBody>
      </p:sp>
      <p:cxnSp>
        <p:nvCxnSpPr>
          <p:cNvPr id="41" name="Straight Connector 40"/>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67817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2F57F10-51CF-457F-AF61-B16B5E74063A}" type="datetimeFigureOut">
              <a:rPr lang="en-GB" smtClean="0"/>
              <a:t>02/03/2020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722153-AED8-4D21-B7AA-2DEE4E1C4F06}" type="slidenum">
              <a:rPr lang="en-GB" smtClean="0"/>
              <a:t>‹#›</a:t>
            </a:fld>
            <a:endParaRPr lang="en-GB"/>
          </a:p>
        </p:txBody>
      </p:sp>
      <p:cxnSp>
        <p:nvCxnSpPr>
          <p:cNvPr id="14" name="Straight Connector 13"/>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21866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F57F10-51CF-457F-AF61-B16B5E74063A}" type="datetimeFigureOut">
              <a:rPr lang="en-GB" smtClean="0"/>
              <a:t>02/03/2020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722153-AED8-4D21-B7AA-2DEE4E1C4F06}" type="slidenum">
              <a:rPr lang="en-GB" smtClean="0"/>
              <a:t>‹#›</a:t>
            </a:fld>
            <a:endParaRPr lang="en-GB"/>
          </a:p>
        </p:txBody>
      </p:sp>
    </p:spTree>
    <p:extLst>
      <p:ext uri="{BB962C8B-B14F-4D97-AF65-F5344CB8AC3E}">
        <p14:creationId xmlns:p14="http://schemas.microsoft.com/office/powerpoint/2010/main" val="3708423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2F57F10-51CF-457F-AF61-B16B5E74063A}" type="datetimeFigureOut">
              <a:rPr lang="en-GB" smtClean="0"/>
              <a:t>02/03/2020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722153-AED8-4D21-B7AA-2DEE4E1C4F06}" type="slidenum">
              <a:rPr lang="en-GB" smtClean="0"/>
              <a:t>‹#›</a:t>
            </a:fld>
            <a:endParaRPr lang="en-GB"/>
          </a:p>
        </p:txBody>
      </p:sp>
      <p:cxnSp>
        <p:nvCxnSpPr>
          <p:cNvPr id="16" name="Straight Connector 15"/>
          <p:cNvCxnSpPr/>
          <p:nvPr/>
        </p:nvCxnSpPr>
        <p:spPr>
          <a:xfrm>
            <a:off x="1278466" y="2912533"/>
            <a:ext cx="233359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74735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218221"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2F57F10-51CF-457F-AF61-B16B5E74063A}" type="datetimeFigureOut">
              <a:rPr lang="en-GB" smtClean="0"/>
              <a:t>02/03/2020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722153-AED8-4D21-B7AA-2DEE4E1C4F06}" type="slidenum">
              <a:rPr lang="en-GB" smtClean="0"/>
              <a:t>‹#›</a:t>
            </a:fld>
            <a:endParaRPr lang="en-GB"/>
          </a:p>
        </p:txBody>
      </p:sp>
    </p:spTree>
    <p:extLst>
      <p:ext uri="{BB962C8B-B14F-4D97-AF65-F5344CB8AC3E}">
        <p14:creationId xmlns:p14="http://schemas.microsoft.com/office/powerpoint/2010/main" val="153696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2F57F10-51CF-457F-AF61-B16B5E74063A}" type="datetimeFigureOut">
              <a:rPr lang="en-GB" smtClean="0"/>
              <a:t>02/03/2020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722153-AED8-4D21-B7AA-2DEE4E1C4F06}" type="slidenum">
              <a:rPr lang="en-GB" smtClean="0"/>
              <a:t>‹#›</a:t>
            </a:fld>
            <a:endParaRPr lang="en-GB"/>
          </a:p>
        </p:txBody>
      </p:sp>
    </p:spTree>
    <p:extLst>
      <p:ext uri="{BB962C8B-B14F-4D97-AF65-F5344CB8AC3E}">
        <p14:creationId xmlns:p14="http://schemas.microsoft.com/office/powerpoint/2010/main" val="400348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2F57F10-51CF-457F-AF61-B16B5E74063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722153-AED8-4D21-B7AA-2DEE4E1C4F06}" type="slidenum">
              <a:rPr lang="en-GB" smtClean="0"/>
              <a:t>‹#›</a:t>
            </a:fld>
            <a:endParaRPr lang="en-GB"/>
          </a:p>
        </p:txBody>
      </p:sp>
      <p:cxnSp>
        <p:nvCxnSpPr>
          <p:cNvPr id="15" name="Straight Connector 14"/>
          <p:cNvCxnSpPr/>
          <p:nvPr/>
        </p:nvCxnSpPr>
        <p:spPr>
          <a:xfrm>
            <a:off x="1278465" y="4140199"/>
            <a:ext cx="66064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6642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2F57F10-51CF-457F-AF61-B16B5E74063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722153-AED8-4D21-B7AA-2DEE4E1C4F06}" type="slidenum">
              <a:rPr lang="en-GB" smtClean="0"/>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82777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2F57F10-51CF-457F-AF61-B16B5E74063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722153-AED8-4D21-B7AA-2DEE4E1C4F06}" type="slidenum">
              <a:rPr lang="en-GB" smtClean="0"/>
              <a:t>‹#›</a:t>
            </a:fld>
            <a:endParaRPr lang="en-GB"/>
          </a:p>
        </p:txBody>
      </p:sp>
    </p:spTree>
    <p:extLst>
      <p:ext uri="{BB962C8B-B14F-4D97-AF65-F5344CB8AC3E}">
        <p14:creationId xmlns:p14="http://schemas.microsoft.com/office/powerpoint/2010/main" val="30172223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2F57F10-51CF-457F-AF61-B16B5E74063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722153-AED8-4D21-B7AA-2DEE4E1C4F06}" type="slidenum">
              <a:rPr lang="en-GB" smtClean="0"/>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31355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2F57F10-51CF-457F-AF61-B16B5E74063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722153-AED8-4D21-B7AA-2DEE4E1C4F06}" type="slidenum">
              <a:rPr lang="en-GB" smtClean="0"/>
              <a:t>‹#›</a:t>
            </a:fld>
            <a:endParaRPr lang="en-GB"/>
          </a:p>
        </p:txBody>
      </p:sp>
      <p:cxnSp>
        <p:nvCxnSpPr>
          <p:cNvPr id="15" name="Straight Connector 14"/>
          <p:cNvCxnSpPr/>
          <p:nvPr/>
        </p:nvCxnSpPr>
        <p:spPr>
          <a:xfrm>
            <a:off x="1278469" y="3429000"/>
            <a:ext cx="6606421"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446230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2F57F10-51CF-457F-AF61-B16B5E74063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722153-AED8-4D21-B7AA-2DEE4E1C4F06}" type="slidenum">
              <a:rPr lang="en-GB" smtClean="0"/>
              <a:t>‹#›</a:t>
            </a:fld>
            <a:endParaRPr lang="en-GB"/>
          </a:p>
        </p:txBody>
      </p:sp>
      <p:cxnSp>
        <p:nvCxnSpPr>
          <p:cNvPr id="14" name="Straight Connector 13"/>
          <p:cNvCxnSpPr/>
          <p:nvPr/>
        </p:nvCxnSpPr>
        <p:spPr>
          <a:xfrm>
            <a:off x="1278466" y="2354670"/>
            <a:ext cx="660642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47012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2F57F10-51CF-457F-AF61-B16B5E74063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722153-AED8-4D21-B7AA-2DEE4E1C4F06}" type="slidenum">
              <a:rPr lang="en-GB" smtClean="0"/>
              <a:t>‹#›</a:t>
            </a:fld>
            <a:endParaRPr lang="en-GB"/>
          </a:p>
        </p:txBody>
      </p:sp>
      <p:cxnSp>
        <p:nvCxnSpPr>
          <p:cNvPr id="14" name="Straight Connector 13"/>
          <p:cNvCxnSpPr/>
          <p:nvPr/>
        </p:nvCxnSpPr>
        <p:spPr>
          <a:xfrm>
            <a:off x="6245512" y="906873"/>
            <a:ext cx="0" cy="4968993"/>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21822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2F57F10-51CF-457F-AF61-B16B5E74063A}" type="datetimeFigureOut">
              <a:rPr lang="en-GB" smtClean="0"/>
              <a:t>02/03/2020</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C722153-AED8-4D21-B7AA-2DEE4E1C4F06}" type="slidenum">
              <a:rPr lang="en-GB" smtClean="0"/>
              <a:t>‹#›</a:t>
            </a:fld>
            <a:endParaRPr lang="en-GB"/>
          </a:p>
        </p:txBody>
      </p:sp>
    </p:spTree>
    <p:extLst>
      <p:ext uri="{BB962C8B-B14F-4D97-AF65-F5344CB8AC3E}">
        <p14:creationId xmlns:p14="http://schemas.microsoft.com/office/powerpoint/2010/main" val="775144822"/>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righttocommunicate.com/?q=human_right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blog.skepticallibertarian.com/2014/09/30/christopher-hitchens-freedom-of-speech-means-freedom-to-hate/" TargetMode="External"/><Relationship Id="rId1" Type="http://schemas.openxmlformats.org/officeDocument/2006/relationships/slideLayout" Target="../slideLayouts/slideLayout2.xml"/><Relationship Id="rId4" Type="http://schemas.openxmlformats.org/officeDocument/2006/relationships/hyperlink" Target="https://www.youtube.com/watch?v=7oCmhZ-1gGc"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plato.stanford.edu/entries/freedom-speech/" TargetMode="External"/><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un.org/en/universal-declaration-human-right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hyperlink" Target="https://www.pressreader.com/search?query=safe%20spaces%20and%20the%20death%20of%20free%20speech&amp;in=ALL&amp;date=Anytime&amp;hideSimilar=0&amp;type=2&amp;state=2" TargetMode="External"/><Relationship Id="rId4" Type="http://schemas.openxmlformats.org/officeDocument/2006/relationships/hyperlink" Target="https://www.echr.coe.int/Documents/FS_Hate_speech_ENG.pdf"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hyperlink" Target="https://www.theguardian.com/world/2016/oct/05/ten-years-putin-press-kremlin-grip-russia-media-tightens"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en.greatfire.org/" TargetMode="External"/><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cpj.org/reports/2017/12/journalists-prison-jail-record-number-turkey-china-egypt.php" TargetMode="External"/><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rsf.org/en/ranking"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ac.els-cdn.com/S1877042815010319/1-s2.0-S1877042815010319-main.pdf?_tid=e9c3aae2-17b4-11e8-a178-00000aacb360&amp;acdnat=1519292822_1dfaa9a23084a8ccd4c982f71a4945c5"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un.org/development/desa/disabilities/convention-on-the-rights-of-persons-with-disabilities/article-21-freedom-of-expression-and-opinion-and-access-to-information.html" TargetMode="External"/><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rm.coe.int/handbook-freedom-of-expression-eng/1680732814" TargetMode="External"/><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2750537"/>
            <a:ext cx="7406640" cy="1472184"/>
          </a:xfrm>
        </p:spPr>
        <p:txBody>
          <a:bodyPr>
            <a:normAutofit fontScale="90000"/>
          </a:bodyPr>
          <a:lstStyle/>
          <a:p>
            <a:r>
              <a:rPr lang="en-GB" sz="4400" b="1" dirty="0">
                <a:effectLst/>
              </a:rPr>
              <a:t>Communication and Communities in a Connected World (SJSS5001)</a:t>
            </a:r>
            <a:r>
              <a:rPr lang="en-GB" b="1" dirty="0">
                <a:effectLst/>
              </a:rPr>
              <a:t/>
            </a:r>
            <a:br>
              <a:rPr lang="en-GB" b="1" dirty="0">
                <a:effectLst/>
              </a:rPr>
            </a:br>
            <a:endParaRPr lang="en-GB" dirty="0"/>
          </a:p>
        </p:txBody>
      </p:sp>
      <p:sp>
        <p:nvSpPr>
          <p:cNvPr id="3" name="Subtitle 2"/>
          <p:cNvSpPr>
            <a:spLocks noGrp="1"/>
          </p:cNvSpPr>
          <p:nvPr>
            <p:ph type="subTitle" idx="1"/>
          </p:nvPr>
        </p:nvSpPr>
        <p:spPr>
          <a:xfrm>
            <a:off x="2802712" y="3933056"/>
            <a:ext cx="3456384" cy="1066800"/>
          </a:xfrm>
        </p:spPr>
        <p:txBody>
          <a:bodyPr>
            <a:normAutofit/>
          </a:bodyPr>
          <a:lstStyle/>
          <a:p>
            <a:r>
              <a:rPr lang="en-GB" sz="2800" b="1" dirty="0" smtClean="0"/>
              <a:t>International Policies &amp; Free </a:t>
            </a:r>
            <a:r>
              <a:rPr lang="en-GB" sz="2800" b="1" dirty="0" smtClean="0"/>
              <a:t>Speech</a:t>
            </a:r>
            <a:endParaRPr lang="en-GB" sz="2800" b="1" dirty="0" smtClean="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8304" y="5589240"/>
            <a:ext cx="1584176" cy="11443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456596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76672"/>
            <a:ext cx="8460432" cy="1143000"/>
          </a:xfrm>
        </p:spPr>
        <p:txBody>
          <a:bodyPr/>
          <a:lstStyle/>
          <a:p>
            <a:r>
              <a:rPr lang="en-GB" sz="4000" dirty="0" smtClean="0"/>
              <a:t>Do you have a </a:t>
            </a:r>
            <a:r>
              <a:rPr lang="en-GB" sz="4000" dirty="0" smtClean="0"/>
              <a:t>Right </a:t>
            </a:r>
            <a:r>
              <a:rPr lang="en-GB" sz="4000" dirty="0" smtClean="0"/>
              <a:t>to </a:t>
            </a:r>
            <a:r>
              <a:rPr lang="en-GB" sz="4000" dirty="0" smtClean="0"/>
              <a:t>Communicate</a:t>
            </a:r>
            <a:r>
              <a:rPr lang="en-GB" sz="4000" dirty="0" smtClean="0"/>
              <a:t>?</a:t>
            </a:r>
            <a:endParaRPr lang="en-GB" sz="4000"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098756" y="2490788"/>
            <a:ext cx="4954426" cy="3444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88339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681112"/>
            <a:ext cx="6798734" cy="1303867"/>
          </a:xfrm>
        </p:spPr>
        <p:txBody>
          <a:bodyPr>
            <a:noAutofit/>
          </a:bodyPr>
          <a:lstStyle/>
          <a:p>
            <a:r>
              <a:rPr lang="en-GB" dirty="0" smtClean="0"/>
              <a:t>Declaration of Human Rights 1948</a:t>
            </a:r>
            <a:endParaRPr lang="en-GB" dirty="0"/>
          </a:p>
        </p:txBody>
      </p:sp>
      <p:sp>
        <p:nvSpPr>
          <p:cNvPr id="3" name="Content Placeholder 2"/>
          <p:cNvSpPr>
            <a:spLocks noGrp="1"/>
          </p:cNvSpPr>
          <p:nvPr>
            <p:ph idx="1"/>
          </p:nvPr>
        </p:nvSpPr>
        <p:spPr>
          <a:xfrm>
            <a:off x="611560" y="2348880"/>
            <a:ext cx="7620000" cy="3456384"/>
          </a:xfrm>
        </p:spPr>
        <p:txBody>
          <a:bodyPr/>
          <a:lstStyle/>
          <a:p>
            <a:r>
              <a:rPr lang="en-GB" dirty="0" smtClean="0"/>
              <a:t>Article 19 of UNDHR:</a:t>
            </a:r>
          </a:p>
          <a:p>
            <a:pPr marL="82296" indent="0">
              <a:buNone/>
            </a:pPr>
            <a:r>
              <a:rPr lang="en-GB" i="1" dirty="0" smtClean="0"/>
              <a:t>Everyone has the right to freedom of opinion and expression; this right includes freedom to hold opinions without interference and to seek, receive and impart information and ideas through any media and regardless of frontiers.</a:t>
            </a:r>
            <a:endParaRPr lang="en-GB" i="1"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6731" y="4365104"/>
            <a:ext cx="4680520" cy="1641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4412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However..</a:t>
            </a:r>
            <a:endParaRPr lang="en-GB" dirty="0"/>
          </a:p>
        </p:txBody>
      </p:sp>
      <p:sp>
        <p:nvSpPr>
          <p:cNvPr id="3" name="Content Placeholder 2"/>
          <p:cNvSpPr>
            <a:spLocks noGrp="1"/>
          </p:cNvSpPr>
          <p:nvPr>
            <p:ph idx="1"/>
          </p:nvPr>
        </p:nvSpPr>
        <p:spPr/>
        <p:txBody>
          <a:bodyPr>
            <a:normAutofit fontScale="77500" lnSpcReduction="20000"/>
          </a:bodyPr>
          <a:lstStyle/>
          <a:p>
            <a:pPr marL="114300" indent="0">
              <a:buNone/>
            </a:pPr>
            <a:r>
              <a:rPr lang="en-GB" b="1" dirty="0"/>
              <a:t>Resolutions on the right to communicate</a:t>
            </a:r>
          </a:p>
          <a:p>
            <a:r>
              <a:rPr lang="en-GB" dirty="0"/>
              <a:t>At this time, there are no formal United Nations instruments directly on the right to communicate. However, there are a number of 'non-binding resolutions' that contribute to a common understanding of the right to communicate and, usually, propose a course of action</a:t>
            </a:r>
            <a:r>
              <a:rPr lang="en-GB" dirty="0" smtClean="0"/>
              <a:t>.</a:t>
            </a:r>
          </a:p>
          <a:p>
            <a:endParaRPr lang="en-GB" dirty="0"/>
          </a:p>
          <a:p>
            <a:r>
              <a:rPr lang="en-GB" dirty="0" smtClean="0"/>
              <a:t>For example, one of these resolutions is </a:t>
            </a:r>
            <a:r>
              <a:rPr lang="en-GB" b="1" dirty="0" smtClean="0"/>
              <a:t>UNESCO </a:t>
            </a:r>
            <a:r>
              <a:rPr lang="en-GB" b="1" dirty="0"/>
              <a:t>Resolution 4.121: Right to Communicate, </a:t>
            </a:r>
            <a:r>
              <a:rPr lang="en-GB" b="1" dirty="0" smtClean="0"/>
              <a:t>1974</a:t>
            </a:r>
          </a:p>
          <a:p>
            <a:endParaRPr lang="en-GB" b="1" dirty="0"/>
          </a:p>
          <a:p>
            <a:r>
              <a:rPr lang="en-GB" dirty="0">
                <a:hlinkClick r:id="rId2"/>
              </a:rPr>
              <a:t>http://righttocommunicate.com/?</a:t>
            </a:r>
            <a:r>
              <a:rPr lang="en-GB" dirty="0" smtClean="0">
                <a:hlinkClick r:id="rId2"/>
              </a:rPr>
              <a:t>q=human_rights</a:t>
            </a:r>
            <a:r>
              <a:rPr lang="en-GB" dirty="0" smtClean="0"/>
              <a:t> </a:t>
            </a:r>
            <a:endParaRPr lang="en-GB" dirty="0"/>
          </a:p>
          <a:p>
            <a:endParaRPr lang="en-GB" dirty="0"/>
          </a:p>
        </p:txBody>
      </p:sp>
    </p:spTree>
    <p:extLst>
      <p:ext uri="{BB962C8B-B14F-4D97-AF65-F5344CB8AC3E}">
        <p14:creationId xmlns:p14="http://schemas.microsoft.com/office/powerpoint/2010/main" val="32379604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examples are there of limits on free speech?</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Hate Speech Laws</a:t>
            </a:r>
          </a:p>
          <a:p>
            <a:r>
              <a:rPr lang="en-GB" dirty="0" smtClean="0"/>
              <a:t>Blasphemy Laws</a:t>
            </a:r>
          </a:p>
          <a:p>
            <a:r>
              <a:rPr lang="en-GB" dirty="0" err="1" smtClean="0"/>
              <a:t>Wikileaks</a:t>
            </a:r>
            <a:r>
              <a:rPr lang="en-GB" dirty="0" smtClean="0"/>
              <a:t> &amp; Edward Snowden – Limits for Security (or PR?)</a:t>
            </a:r>
          </a:p>
          <a:p>
            <a:r>
              <a:rPr lang="en-GB" dirty="0" err="1" smtClean="0"/>
              <a:t>Westboro</a:t>
            </a:r>
            <a:r>
              <a:rPr lang="en-GB" dirty="0" smtClean="0"/>
              <a:t> Baptist Church ( dubbed ‘</a:t>
            </a:r>
            <a:r>
              <a:rPr lang="en-GB" i="1" dirty="0" smtClean="0"/>
              <a:t>The Most Hated Family in America’</a:t>
            </a:r>
            <a:r>
              <a:rPr lang="en-GB" dirty="0" smtClean="0"/>
              <a:t>)</a:t>
            </a:r>
          </a:p>
          <a:p>
            <a:r>
              <a:rPr lang="en-GB" dirty="0" smtClean="0"/>
              <a:t>Radical / Extremist groups or political parties</a:t>
            </a:r>
          </a:p>
          <a:p>
            <a:r>
              <a:rPr lang="en-GB" dirty="0" smtClean="0"/>
              <a:t>Controversial speakers such as historian David Irving, ethicist Peter Singer</a:t>
            </a:r>
          </a:p>
          <a:p>
            <a:r>
              <a:rPr lang="en-GB" dirty="0" smtClean="0"/>
              <a:t>Controversial or provocative artistic works, e.g. </a:t>
            </a:r>
            <a:r>
              <a:rPr lang="en-GB" i="1" dirty="0" smtClean="0"/>
              <a:t>The Satanic Verses</a:t>
            </a:r>
            <a:r>
              <a:rPr lang="en-GB" dirty="0" smtClean="0"/>
              <a:t> by Salman Rushdie, </a:t>
            </a:r>
            <a:r>
              <a:rPr lang="en-GB" i="1" dirty="0" smtClean="0"/>
              <a:t>Lolita</a:t>
            </a:r>
            <a:r>
              <a:rPr lang="en-GB" dirty="0"/>
              <a:t> </a:t>
            </a:r>
            <a:r>
              <a:rPr lang="en-GB" dirty="0" smtClean="0"/>
              <a:t>by Vladimir Nabokov</a:t>
            </a:r>
          </a:p>
          <a:p>
            <a:r>
              <a:rPr lang="en-GB" dirty="0" smtClean="0"/>
              <a:t>Net Neutrality vs State censorship</a:t>
            </a:r>
          </a:p>
          <a:p>
            <a:endParaRPr lang="en-GB" dirty="0" smtClean="0"/>
          </a:p>
        </p:txBody>
      </p:sp>
    </p:spTree>
    <p:extLst>
      <p:ext uri="{BB962C8B-B14F-4D97-AF65-F5344CB8AC3E}">
        <p14:creationId xmlns:p14="http://schemas.microsoft.com/office/powerpoint/2010/main" val="1544174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74616"/>
            <a:ext cx="1962150" cy="2262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3704" y="555467"/>
            <a:ext cx="4120743" cy="2747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47620" y="3007643"/>
            <a:ext cx="3694877" cy="23489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584" y="2421209"/>
            <a:ext cx="3610715" cy="20368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7"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6161" y="4444893"/>
            <a:ext cx="3035430" cy="19517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8"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95266" y="4512947"/>
            <a:ext cx="2699792" cy="16873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9"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53148" y="548680"/>
            <a:ext cx="1979712" cy="2706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12568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6781" y="188640"/>
            <a:ext cx="7620000" cy="829475"/>
          </a:xfrm>
        </p:spPr>
        <p:txBody>
          <a:bodyPr/>
          <a:lstStyle/>
          <a:p>
            <a:r>
              <a:rPr lang="en-GB" sz="3600" dirty="0" smtClean="0"/>
              <a:t>Net Neutrality &amp; Global Surveillance</a:t>
            </a:r>
            <a:endParaRPr lang="en-GB" sz="3600" dirty="0"/>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8584" y="1018115"/>
            <a:ext cx="3131713" cy="51164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1835" y="3346313"/>
            <a:ext cx="2297843" cy="2602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9208" y="976557"/>
            <a:ext cx="2088232" cy="20882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9"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66967" y="3988353"/>
            <a:ext cx="2095500"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00"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0152" y="1175474"/>
            <a:ext cx="209550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944458" y="2851874"/>
            <a:ext cx="2731998" cy="1015663"/>
          </a:xfrm>
          <a:prstGeom prst="rect">
            <a:avLst/>
          </a:prstGeom>
          <a:noFill/>
        </p:spPr>
        <p:txBody>
          <a:bodyPr wrap="square" rtlCol="0">
            <a:spAutoFit/>
          </a:bodyPr>
          <a:lstStyle/>
          <a:p>
            <a:r>
              <a:rPr lang="en-GB" sz="1200" dirty="0" smtClean="0"/>
              <a:t>Aaron Swartz &amp; the Open Access </a:t>
            </a:r>
            <a:r>
              <a:rPr lang="en-GB" sz="1200" dirty="0" smtClean="0"/>
              <a:t>Movement http</a:t>
            </a:r>
            <a:r>
              <a:rPr lang="en-GB" sz="1200" dirty="0"/>
              <a:t>://www.capitalaspower.com/2019/12/the-legacy-of-aaron-swartz-the-fight-for-open-access/</a:t>
            </a:r>
            <a:endParaRPr lang="en-GB" sz="1200" dirty="0"/>
          </a:p>
        </p:txBody>
      </p:sp>
      <p:sp>
        <p:nvSpPr>
          <p:cNvPr id="3" name="TextBox 2"/>
          <p:cNvSpPr txBox="1"/>
          <p:nvPr/>
        </p:nvSpPr>
        <p:spPr>
          <a:xfrm>
            <a:off x="6769006" y="5610850"/>
            <a:ext cx="1584176" cy="830997"/>
          </a:xfrm>
          <a:prstGeom prst="rect">
            <a:avLst/>
          </a:prstGeom>
          <a:noFill/>
        </p:spPr>
        <p:txBody>
          <a:bodyPr wrap="square" rtlCol="0">
            <a:spAutoFit/>
          </a:bodyPr>
          <a:lstStyle/>
          <a:p>
            <a:r>
              <a:rPr lang="en-GB" sz="1600" dirty="0" smtClean="0"/>
              <a:t>NSA Prism Surveillance Programme</a:t>
            </a:r>
            <a:endParaRPr lang="en-GB" sz="1600" dirty="0"/>
          </a:p>
        </p:txBody>
      </p:sp>
      <p:sp>
        <p:nvSpPr>
          <p:cNvPr id="5" name="TextBox 4"/>
          <p:cNvSpPr txBox="1"/>
          <p:nvPr/>
        </p:nvSpPr>
        <p:spPr>
          <a:xfrm>
            <a:off x="3468760" y="3038536"/>
            <a:ext cx="2274621" cy="307777"/>
          </a:xfrm>
          <a:prstGeom prst="rect">
            <a:avLst/>
          </a:prstGeom>
          <a:noFill/>
        </p:spPr>
        <p:txBody>
          <a:bodyPr wrap="square" rtlCol="0">
            <a:spAutoFit/>
          </a:bodyPr>
          <a:lstStyle/>
          <a:p>
            <a:r>
              <a:rPr lang="en-GB" sz="1400" i="1" dirty="0" smtClean="0"/>
              <a:t>Anonymous </a:t>
            </a:r>
            <a:r>
              <a:rPr lang="en-GB" sz="1400" dirty="0" smtClean="0"/>
              <a:t>Hacker collective</a:t>
            </a:r>
            <a:endParaRPr lang="en-GB" sz="1400" i="1" dirty="0"/>
          </a:p>
        </p:txBody>
      </p:sp>
      <p:sp>
        <p:nvSpPr>
          <p:cNvPr id="6" name="TextBox 5"/>
          <p:cNvSpPr txBox="1"/>
          <p:nvPr/>
        </p:nvSpPr>
        <p:spPr>
          <a:xfrm>
            <a:off x="3591835" y="5948841"/>
            <a:ext cx="3035254" cy="369332"/>
          </a:xfrm>
          <a:prstGeom prst="rect">
            <a:avLst/>
          </a:prstGeom>
          <a:noFill/>
        </p:spPr>
        <p:txBody>
          <a:bodyPr wrap="none" rtlCol="0">
            <a:spAutoFit/>
          </a:bodyPr>
          <a:lstStyle/>
          <a:p>
            <a:r>
              <a:rPr lang="en-GB" i="1" dirty="0" smtClean="0"/>
              <a:t>The Pirate Bay</a:t>
            </a:r>
            <a:r>
              <a:rPr lang="en-GB" dirty="0" smtClean="0"/>
              <a:t> torrent website</a:t>
            </a:r>
            <a:endParaRPr lang="en-GB" i="1" dirty="0"/>
          </a:p>
        </p:txBody>
      </p:sp>
    </p:spTree>
    <p:extLst>
      <p:ext uri="{BB962C8B-B14F-4D97-AF65-F5344CB8AC3E}">
        <p14:creationId xmlns:p14="http://schemas.microsoft.com/office/powerpoint/2010/main" val="27475601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a:t>
            </a:r>
            <a:r>
              <a:rPr lang="en-GB" dirty="0"/>
              <a:t>D</a:t>
            </a:r>
            <a:r>
              <a:rPr lang="en-GB" dirty="0" smtClean="0"/>
              <a:t>ecides What </a:t>
            </a:r>
            <a:r>
              <a:rPr lang="en-GB" dirty="0" smtClean="0"/>
              <a:t>is </a:t>
            </a:r>
            <a:r>
              <a:rPr lang="en-GB" dirty="0" smtClean="0"/>
              <a:t>Harmful</a:t>
            </a:r>
            <a:r>
              <a:rPr lang="en-GB" dirty="0" smtClean="0"/>
              <a:t>?</a:t>
            </a:r>
            <a:endParaRPr lang="en-GB" dirty="0"/>
          </a:p>
        </p:txBody>
      </p:sp>
      <p:sp>
        <p:nvSpPr>
          <p:cNvPr id="4" name="Content Placeholder 3"/>
          <p:cNvSpPr>
            <a:spLocks noGrp="1"/>
          </p:cNvSpPr>
          <p:nvPr>
            <p:ph idx="1"/>
          </p:nvPr>
        </p:nvSpPr>
        <p:spPr>
          <a:xfrm>
            <a:off x="514751" y="2957602"/>
            <a:ext cx="8352928" cy="2952328"/>
          </a:xfrm>
        </p:spPr>
        <p:txBody>
          <a:bodyPr>
            <a:normAutofit/>
          </a:bodyPr>
          <a:lstStyle/>
          <a:p>
            <a:pPr marL="114300" indent="0">
              <a:buNone/>
            </a:pPr>
            <a:r>
              <a:rPr lang="en-GB" sz="1900" i="1" dirty="0" smtClean="0"/>
              <a:t>‘Bear </a:t>
            </a:r>
            <a:r>
              <a:rPr lang="en-GB" sz="1900" i="1" dirty="0"/>
              <a:t>in mind, ladies and gentlemen, that </a:t>
            </a:r>
            <a:r>
              <a:rPr lang="en-GB" sz="1900" b="1" i="1" dirty="0"/>
              <a:t>every time you violate or propose to violate the free speech of someone else, </a:t>
            </a:r>
            <a:r>
              <a:rPr lang="en-GB" sz="1900" b="1" i="1" dirty="0" smtClean="0"/>
              <a:t>(...), </a:t>
            </a:r>
            <a:r>
              <a:rPr lang="en-GB" sz="1900" b="1" i="1" dirty="0"/>
              <a:t>you’re making a rod for own back</a:t>
            </a:r>
            <a:r>
              <a:rPr lang="en-GB" sz="1900" i="1" dirty="0"/>
              <a:t>. Because the other question </a:t>
            </a:r>
            <a:r>
              <a:rPr lang="en-GB" sz="1900" i="1" dirty="0" smtClean="0"/>
              <a:t>raised (…) is </a:t>
            </a:r>
            <a:r>
              <a:rPr lang="en-GB" sz="1900" i="1" dirty="0"/>
              <a:t>simply this: </a:t>
            </a:r>
            <a:r>
              <a:rPr lang="en-GB" sz="1900" b="1" i="1" dirty="0"/>
              <a:t>who’s going to decide</a:t>
            </a:r>
            <a:r>
              <a:rPr lang="en-GB" sz="1900" i="1" dirty="0" smtClean="0"/>
              <a:t>?</a:t>
            </a:r>
          </a:p>
          <a:p>
            <a:pPr marL="114300" indent="0">
              <a:buNone/>
            </a:pPr>
            <a:r>
              <a:rPr lang="en-GB" sz="1900" i="1" dirty="0" smtClean="0"/>
              <a:t>Do </a:t>
            </a:r>
            <a:r>
              <a:rPr lang="en-GB" sz="1900" i="1" dirty="0"/>
              <a:t>you know anyone — hands up — do you know anyone to </a:t>
            </a:r>
            <a:r>
              <a:rPr lang="en-GB" sz="1900" i="1" dirty="0" smtClean="0"/>
              <a:t>whom </a:t>
            </a:r>
            <a:r>
              <a:rPr lang="en-GB" sz="1900" i="1" dirty="0"/>
              <a:t>you’d give this job? Does anyone have a nominee? You mean there’s no one in Canada good enough to decide what I can read? Or hear? I had no idea. But there’s a law that says there must be such a person. Or there’s a subsection of some piddling law that says it. Well, the hell with that law then. It’s inviting you to be liars and hypocrites and to deny what you evidently know already</a:t>
            </a:r>
            <a:r>
              <a:rPr lang="en-GB" sz="1900" i="1" dirty="0" smtClean="0"/>
              <a:t>.’</a:t>
            </a:r>
          </a:p>
          <a:p>
            <a:pPr marL="114300" indent="0">
              <a:buNone/>
            </a:pPr>
            <a:r>
              <a:rPr lang="en-GB" sz="1200" dirty="0" smtClean="0">
                <a:hlinkClick r:id="rId2"/>
              </a:rPr>
              <a:t>http</a:t>
            </a:r>
            <a:r>
              <a:rPr lang="en-GB" sz="1200" dirty="0">
                <a:hlinkClick r:id="rId2"/>
              </a:rPr>
              <a:t>://blog.skepticallibertarian.com/2014/09/30/christopher-hitchens-freedom-of-speech-means-freedom-to-hate</a:t>
            </a:r>
            <a:r>
              <a:rPr lang="en-GB" sz="1200" dirty="0" smtClean="0">
                <a:hlinkClick r:id="rId2"/>
              </a:rPr>
              <a:t>/</a:t>
            </a:r>
            <a:r>
              <a:rPr lang="en-GB" sz="1200" dirty="0" smtClean="0"/>
              <a:t> </a:t>
            </a:r>
            <a:endParaRPr lang="en-GB" sz="1200" dirty="0"/>
          </a:p>
        </p:txBody>
      </p:sp>
      <p:pic>
        <p:nvPicPr>
          <p:cNvPr id="1126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40552" y="3951431"/>
            <a:ext cx="1741078" cy="22317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611560" y="5723667"/>
            <a:ext cx="5112568" cy="276999"/>
          </a:xfrm>
          <a:prstGeom prst="rect">
            <a:avLst/>
          </a:prstGeom>
        </p:spPr>
        <p:txBody>
          <a:bodyPr wrap="square">
            <a:spAutoFit/>
          </a:bodyPr>
          <a:lstStyle/>
          <a:p>
            <a:r>
              <a:rPr lang="en-GB" sz="1200" dirty="0">
                <a:hlinkClick r:id="rId4"/>
              </a:rPr>
              <a:t>https://</a:t>
            </a:r>
            <a:r>
              <a:rPr lang="en-GB" sz="1200" dirty="0" smtClean="0">
                <a:hlinkClick r:id="rId4"/>
              </a:rPr>
              <a:t>www.youtube.com/watch?v=7oCmhZ-1gGc</a:t>
            </a:r>
            <a:r>
              <a:rPr lang="en-GB" sz="1200" dirty="0" smtClean="0"/>
              <a:t> </a:t>
            </a:r>
            <a:endParaRPr lang="en-GB" sz="1200" dirty="0"/>
          </a:p>
        </p:txBody>
      </p:sp>
      <p:sp>
        <p:nvSpPr>
          <p:cNvPr id="5" name="TextBox 4"/>
          <p:cNvSpPr txBox="1"/>
          <p:nvPr/>
        </p:nvSpPr>
        <p:spPr>
          <a:xfrm>
            <a:off x="2195736" y="1848562"/>
            <a:ext cx="4608512" cy="369332"/>
          </a:xfrm>
          <a:prstGeom prst="rect">
            <a:avLst/>
          </a:prstGeom>
          <a:noFill/>
        </p:spPr>
        <p:txBody>
          <a:bodyPr wrap="square" rtlCol="0">
            <a:spAutoFit/>
          </a:bodyPr>
          <a:lstStyle/>
          <a:p>
            <a:r>
              <a:rPr lang="en-GB" i="1" dirty="0" smtClean="0"/>
              <a:t>‘Freedom of speech must include the right to offend’</a:t>
            </a:r>
            <a:endParaRPr lang="en-GB" i="1" dirty="0"/>
          </a:p>
        </p:txBody>
      </p:sp>
      <p:sp>
        <p:nvSpPr>
          <p:cNvPr id="6" name="Rectangle 5"/>
          <p:cNvSpPr/>
          <p:nvPr/>
        </p:nvSpPr>
        <p:spPr>
          <a:xfrm>
            <a:off x="1210030" y="2407357"/>
            <a:ext cx="6962370" cy="461665"/>
          </a:xfrm>
          <a:prstGeom prst="rect">
            <a:avLst/>
          </a:prstGeom>
        </p:spPr>
        <p:txBody>
          <a:bodyPr wrap="square">
            <a:spAutoFit/>
          </a:bodyPr>
          <a:lstStyle/>
          <a:p>
            <a:r>
              <a:rPr lang="en-GB" sz="2400" b="1" dirty="0"/>
              <a:t>Christopher Hitchens </a:t>
            </a:r>
            <a:r>
              <a:rPr lang="en-GB" sz="2400" dirty="0"/>
              <a:t>in debate on free speech, 2006</a:t>
            </a:r>
          </a:p>
        </p:txBody>
      </p:sp>
    </p:spTree>
    <p:extLst>
      <p:ext uri="{BB962C8B-B14F-4D97-AF65-F5344CB8AC3E}">
        <p14:creationId xmlns:p14="http://schemas.microsoft.com/office/powerpoint/2010/main" val="111725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Case study: My Lai, Vietnam, 1968.</a:t>
            </a:r>
            <a:endParaRPr lang="en-GB" dirty="0"/>
          </a:p>
        </p:txBody>
      </p:sp>
      <p:sp>
        <p:nvSpPr>
          <p:cNvPr id="4" name="AutoShape 2" descr="Image result for hugh thompson j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hugh thompson j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952937"/>
            <a:ext cx="2095500" cy="3038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612775" y="5085184"/>
            <a:ext cx="3312368" cy="1200329"/>
          </a:xfrm>
          <a:prstGeom prst="rect">
            <a:avLst/>
          </a:prstGeom>
          <a:noFill/>
        </p:spPr>
        <p:txBody>
          <a:bodyPr wrap="square" rtlCol="0">
            <a:spAutoFit/>
          </a:bodyPr>
          <a:lstStyle/>
          <a:p>
            <a:r>
              <a:rPr lang="en-GB" dirty="0" smtClean="0"/>
              <a:t>Hugh Thompson Jr.</a:t>
            </a:r>
          </a:p>
          <a:p>
            <a:r>
              <a:rPr lang="en-GB" dirty="0" smtClean="0"/>
              <a:t>25 years old at the time, prevented the killing of Vietnamese civilians.</a:t>
            </a:r>
            <a:endParaRPr lang="en-GB" dirty="0"/>
          </a:p>
        </p:txBody>
      </p:sp>
      <p:sp>
        <p:nvSpPr>
          <p:cNvPr id="8" name="TextBox 7"/>
          <p:cNvSpPr txBox="1"/>
          <p:nvPr/>
        </p:nvSpPr>
        <p:spPr>
          <a:xfrm>
            <a:off x="4067944" y="3891922"/>
            <a:ext cx="4855648" cy="2400657"/>
          </a:xfrm>
          <a:prstGeom prst="rect">
            <a:avLst/>
          </a:prstGeom>
          <a:noFill/>
        </p:spPr>
        <p:txBody>
          <a:bodyPr wrap="square" rtlCol="0">
            <a:spAutoFit/>
          </a:bodyPr>
          <a:lstStyle/>
          <a:p>
            <a:r>
              <a:rPr lang="en-GB" dirty="0" smtClean="0"/>
              <a:t>It took nearly a year for the story to break in the media. The army tried to discredit and fabricate reports about Thompson, considering him a traitor who was seen as undermining the war effort and endangering American lives.</a:t>
            </a:r>
          </a:p>
          <a:p>
            <a:r>
              <a:rPr lang="en-GB" sz="2000" b="1" dirty="0" smtClean="0"/>
              <a:t>Question</a:t>
            </a:r>
            <a:r>
              <a:rPr lang="en-GB" sz="2000" b="1" dirty="0" smtClean="0"/>
              <a:t>: Should freedom of speech &amp; press be as important during wartime or terrorism? Who decides what is ‘harmful?’</a:t>
            </a:r>
            <a:endParaRPr lang="en-GB" sz="2000" b="1" dirty="0"/>
          </a:p>
        </p:txBody>
      </p:sp>
      <p:pic>
        <p:nvPicPr>
          <p:cNvPr id="5126"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1825115"/>
            <a:ext cx="2929708" cy="19089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0634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48680"/>
            <a:ext cx="7620000" cy="1143000"/>
          </a:xfrm>
        </p:spPr>
        <p:txBody>
          <a:bodyPr>
            <a:normAutofit fontScale="90000"/>
          </a:bodyPr>
          <a:lstStyle/>
          <a:p>
            <a:r>
              <a:rPr lang="en-GB" sz="4400" dirty="0" smtClean="0"/>
              <a:t>Who </a:t>
            </a:r>
            <a:r>
              <a:rPr lang="en-GB" sz="4400" dirty="0" smtClean="0"/>
              <a:t>Decides </a:t>
            </a:r>
            <a:r>
              <a:rPr lang="en-GB" sz="4400" dirty="0" smtClean="0"/>
              <a:t>what is </a:t>
            </a:r>
            <a:r>
              <a:rPr lang="en-GB" sz="4400" dirty="0" smtClean="0"/>
              <a:t>Acceptable  </a:t>
            </a:r>
            <a:r>
              <a:rPr lang="en-GB" sz="4400" dirty="0"/>
              <a:t>S</a:t>
            </a:r>
            <a:r>
              <a:rPr lang="en-GB" sz="4400" dirty="0" smtClean="0"/>
              <a:t>peech </a:t>
            </a:r>
            <a:r>
              <a:rPr lang="en-GB" sz="4400" dirty="0" smtClean="0"/>
              <a:t>in the </a:t>
            </a:r>
            <a:r>
              <a:rPr lang="en-GB" sz="4400" dirty="0" smtClean="0"/>
              <a:t>Global </a:t>
            </a:r>
            <a:r>
              <a:rPr lang="en-GB" sz="4400" dirty="0"/>
              <a:t>S</a:t>
            </a:r>
            <a:r>
              <a:rPr lang="en-GB" sz="4400" dirty="0" smtClean="0"/>
              <a:t>phere</a:t>
            </a:r>
            <a:r>
              <a:rPr lang="en-GB" sz="4400" dirty="0" smtClean="0"/>
              <a:t>?</a:t>
            </a:r>
            <a:endParaRPr lang="en-GB" sz="4400" dirty="0"/>
          </a:p>
        </p:txBody>
      </p:sp>
      <p:pic>
        <p:nvPicPr>
          <p:cNvPr id="1029"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3140968"/>
            <a:ext cx="2320863" cy="30944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5364088" y="2420888"/>
            <a:ext cx="3093237" cy="646331"/>
          </a:xfrm>
          <a:prstGeom prst="rect">
            <a:avLst/>
          </a:prstGeom>
        </p:spPr>
        <p:txBody>
          <a:bodyPr wrap="square">
            <a:spAutoFit/>
          </a:bodyPr>
          <a:lstStyle/>
          <a:p>
            <a:pPr algn="ctr"/>
            <a:r>
              <a:rPr lang="en-GB" dirty="0">
                <a:hlinkClick r:id="rId3"/>
              </a:rPr>
              <a:t>https://plato.stanford.edu/entries/freedom-speech</a:t>
            </a:r>
            <a:r>
              <a:rPr lang="en-GB" dirty="0" smtClean="0">
                <a:hlinkClick r:id="rId3"/>
              </a:rPr>
              <a:t>/</a:t>
            </a:r>
            <a:r>
              <a:rPr lang="en-GB" dirty="0" smtClean="0"/>
              <a:t> </a:t>
            </a:r>
            <a:endParaRPr lang="en-GB" dirty="0"/>
          </a:p>
        </p:txBody>
      </p:sp>
      <p:sp>
        <p:nvSpPr>
          <p:cNvPr id="5" name="TextBox 4"/>
          <p:cNvSpPr txBox="1"/>
          <p:nvPr/>
        </p:nvSpPr>
        <p:spPr>
          <a:xfrm>
            <a:off x="840065" y="2744053"/>
            <a:ext cx="5135583" cy="2677656"/>
          </a:xfrm>
          <a:prstGeom prst="rect">
            <a:avLst/>
          </a:prstGeom>
          <a:noFill/>
        </p:spPr>
        <p:txBody>
          <a:bodyPr wrap="square" rtlCol="0">
            <a:spAutoFit/>
          </a:bodyPr>
          <a:lstStyle/>
          <a:p>
            <a:r>
              <a:rPr lang="en-GB" sz="2400" dirty="0" smtClean="0"/>
              <a:t>The Right to communicate is therefore particularly linked to:</a:t>
            </a:r>
          </a:p>
          <a:p>
            <a:pPr marL="285750" indent="-285750">
              <a:buFont typeface="Arial" panose="020B0604020202020204" pitchFamily="34" charset="0"/>
              <a:buChar char="•"/>
            </a:pPr>
            <a:r>
              <a:rPr lang="en-GB" sz="2400" dirty="0" smtClean="0"/>
              <a:t>Right to religious expression</a:t>
            </a:r>
          </a:p>
          <a:p>
            <a:pPr marL="285750" indent="-285750">
              <a:buFont typeface="Arial" panose="020B0604020202020204" pitchFamily="34" charset="0"/>
              <a:buChar char="•"/>
            </a:pPr>
            <a:r>
              <a:rPr lang="en-GB" sz="2400" dirty="0" smtClean="0"/>
              <a:t>The increasing spread of technology</a:t>
            </a:r>
          </a:p>
          <a:p>
            <a:pPr marL="285750" indent="-285750">
              <a:buFont typeface="Arial" panose="020B0604020202020204" pitchFamily="34" charset="0"/>
              <a:buChar char="•"/>
            </a:pPr>
            <a:r>
              <a:rPr lang="en-GB" sz="2400" dirty="0" smtClean="0"/>
              <a:t>Right to privacy</a:t>
            </a:r>
          </a:p>
          <a:p>
            <a:pPr marL="285750" indent="-285750">
              <a:buFont typeface="Arial" panose="020B0604020202020204" pitchFamily="34" charset="0"/>
              <a:buChar char="•"/>
            </a:pPr>
            <a:r>
              <a:rPr lang="en-GB" sz="2400" dirty="0" smtClean="0"/>
              <a:t>Right to fair trail</a:t>
            </a:r>
          </a:p>
          <a:p>
            <a:pPr marL="285750" indent="-285750">
              <a:buFont typeface="Arial" panose="020B0604020202020204" pitchFamily="34" charset="0"/>
              <a:buChar char="•"/>
            </a:pPr>
            <a:r>
              <a:rPr lang="en-GB" sz="2400" dirty="0" smtClean="0"/>
              <a:t>Democracy as a political system</a:t>
            </a:r>
            <a:endParaRPr lang="en-GB" sz="2400" dirty="0"/>
          </a:p>
        </p:txBody>
      </p:sp>
    </p:spTree>
    <p:extLst>
      <p:ext uri="{BB962C8B-B14F-4D97-AF65-F5344CB8AC3E}">
        <p14:creationId xmlns:p14="http://schemas.microsoft.com/office/powerpoint/2010/main" val="1972261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Freedom of Speech</a:t>
            </a:r>
            <a:endParaRPr lang="en-GB" dirty="0"/>
          </a:p>
        </p:txBody>
      </p:sp>
      <p:sp>
        <p:nvSpPr>
          <p:cNvPr id="3" name="Content Placeholder 2"/>
          <p:cNvSpPr>
            <a:spLocks noGrp="1"/>
          </p:cNvSpPr>
          <p:nvPr>
            <p:ph idx="1"/>
          </p:nvPr>
        </p:nvSpPr>
        <p:spPr>
          <a:xfrm>
            <a:off x="1176864" y="2490135"/>
            <a:ext cx="7283567" cy="3891193"/>
          </a:xfrm>
        </p:spPr>
        <p:txBody>
          <a:bodyPr>
            <a:normAutofit fontScale="92500"/>
          </a:bodyPr>
          <a:lstStyle/>
          <a:p>
            <a:r>
              <a:rPr lang="en-GB" dirty="0">
                <a:solidFill>
                  <a:srgbClr val="444444"/>
                </a:solidFill>
                <a:latin typeface="+mj-lt"/>
              </a:rPr>
              <a:t>Freedom of speech is the right for an individual or community to express any opinions without censorship or restraint and without fear of retaliation or legal sanction. </a:t>
            </a:r>
            <a:endParaRPr lang="en-GB" dirty="0" smtClean="0">
              <a:solidFill>
                <a:srgbClr val="444444"/>
              </a:solidFill>
              <a:latin typeface="+mj-lt"/>
            </a:endParaRPr>
          </a:p>
          <a:p>
            <a:r>
              <a:rPr lang="en-GB" dirty="0" smtClean="0">
                <a:solidFill>
                  <a:srgbClr val="444444"/>
                </a:solidFill>
                <a:latin typeface="+mj-lt"/>
              </a:rPr>
              <a:t>This </a:t>
            </a:r>
            <a:r>
              <a:rPr lang="en-GB" dirty="0">
                <a:solidFill>
                  <a:srgbClr val="444444"/>
                </a:solidFill>
                <a:latin typeface="+mj-lt"/>
              </a:rPr>
              <a:t>is not limited to “speech” specifically as it includes other forms of expression</a:t>
            </a:r>
            <a:r>
              <a:rPr lang="en-GB" dirty="0" smtClean="0">
                <a:solidFill>
                  <a:srgbClr val="444444"/>
                </a:solidFill>
                <a:latin typeface="+mj-lt"/>
              </a:rPr>
              <a:t>.</a:t>
            </a:r>
          </a:p>
          <a:p>
            <a:r>
              <a:rPr lang="en-GB" dirty="0" smtClean="0">
                <a:solidFill>
                  <a:srgbClr val="444444"/>
                </a:solidFill>
                <a:latin typeface="+mj-lt"/>
              </a:rPr>
              <a:t> </a:t>
            </a:r>
            <a:r>
              <a:rPr lang="en-GB" dirty="0">
                <a:solidFill>
                  <a:srgbClr val="444444"/>
                </a:solidFill>
                <a:latin typeface="+mj-lt"/>
              </a:rPr>
              <a:t>There is an ongoing debate about where to draw the line between freedom of speech and offensive </a:t>
            </a:r>
            <a:r>
              <a:rPr lang="en-GB" dirty="0" smtClean="0">
                <a:solidFill>
                  <a:srgbClr val="444444"/>
                </a:solidFill>
                <a:latin typeface="+mj-lt"/>
              </a:rPr>
              <a:t>comments.</a:t>
            </a:r>
          </a:p>
          <a:p>
            <a:r>
              <a:rPr lang="en-GB" dirty="0" smtClean="0">
                <a:solidFill>
                  <a:srgbClr val="444444"/>
                </a:solidFill>
                <a:latin typeface="+mj-lt"/>
              </a:rPr>
              <a:t>In </a:t>
            </a:r>
            <a:r>
              <a:rPr lang="en-GB" dirty="0">
                <a:solidFill>
                  <a:srgbClr val="444444"/>
                </a:solidFill>
                <a:latin typeface="+mj-lt"/>
              </a:rPr>
              <a:t>the age of social media, concerns have arisen over whether freedom of speech is causing more harm than it is good</a:t>
            </a:r>
            <a:endParaRPr lang="en-GB" dirty="0">
              <a:latin typeface="+mj-lt"/>
            </a:endParaRPr>
          </a:p>
        </p:txBody>
      </p:sp>
      <p:sp>
        <p:nvSpPr>
          <p:cNvPr id="4" name="Rectangle 3"/>
          <p:cNvSpPr/>
          <p:nvPr/>
        </p:nvSpPr>
        <p:spPr>
          <a:xfrm>
            <a:off x="6156176" y="6104329"/>
            <a:ext cx="2122825" cy="276999"/>
          </a:xfrm>
          <a:prstGeom prst="rect">
            <a:avLst/>
          </a:prstGeom>
        </p:spPr>
        <p:txBody>
          <a:bodyPr wrap="none">
            <a:spAutoFit/>
          </a:bodyPr>
          <a:lstStyle/>
          <a:p>
            <a:pPr lvl="0"/>
            <a:r>
              <a:rPr lang="en-GB" sz="1200" dirty="0">
                <a:solidFill>
                  <a:prstClr val="black"/>
                </a:solidFill>
              </a:rPr>
              <a:t>(World Population Review 2020)</a:t>
            </a:r>
            <a:endParaRPr lang="en-GB" sz="1200" dirty="0">
              <a:solidFill>
                <a:prstClr val="black"/>
              </a:solidFill>
            </a:endParaRPr>
          </a:p>
        </p:txBody>
      </p:sp>
    </p:spTree>
    <p:extLst>
      <p:ext uri="{BB962C8B-B14F-4D97-AF65-F5344CB8AC3E}">
        <p14:creationId xmlns:p14="http://schemas.microsoft.com/office/powerpoint/2010/main" val="332832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Freedom of Speech</a:t>
            </a:r>
            <a:endParaRPr lang="en-GB" dirty="0"/>
          </a:p>
        </p:txBody>
      </p:sp>
      <p:sp>
        <p:nvSpPr>
          <p:cNvPr id="3" name="Content Placeholder 2"/>
          <p:cNvSpPr>
            <a:spLocks noGrp="1"/>
          </p:cNvSpPr>
          <p:nvPr>
            <p:ph idx="1"/>
          </p:nvPr>
        </p:nvSpPr>
        <p:spPr>
          <a:xfrm>
            <a:off x="539552" y="2490135"/>
            <a:ext cx="8208912" cy="3891193"/>
          </a:xfrm>
        </p:spPr>
        <p:txBody>
          <a:bodyPr>
            <a:normAutofit lnSpcReduction="10000"/>
          </a:bodyPr>
          <a:lstStyle/>
          <a:p>
            <a:r>
              <a:rPr lang="en-GB" dirty="0"/>
              <a:t>Freedom of speech is a right preserved in the </a:t>
            </a:r>
            <a:r>
              <a:rPr lang="en-GB" dirty="0">
                <a:hlinkClick r:id="rId2"/>
              </a:rPr>
              <a:t>United Nations Universal Declaration of Human Rights</a:t>
            </a:r>
            <a:r>
              <a:rPr lang="en-GB" dirty="0"/>
              <a:t> and is granted formal recognition by the laws of most nations; however, the degree to which this right is upheld varies greatly from one country to another</a:t>
            </a:r>
            <a:r>
              <a:rPr lang="en-GB" dirty="0" smtClean="0"/>
              <a:t>.</a:t>
            </a:r>
          </a:p>
          <a:p>
            <a:r>
              <a:rPr lang="en-GB" dirty="0"/>
              <a:t>Researchers asked participants of 38 countries a series of five questions with answers ranging from 0-8. Zero representing the least support for freedom of expression and 8 representing the most supportive for freedom of expression. A median score was calculated for each country</a:t>
            </a:r>
            <a:endParaRPr lang="en-GB" dirty="0"/>
          </a:p>
        </p:txBody>
      </p:sp>
      <p:sp>
        <p:nvSpPr>
          <p:cNvPr id="4" name="TextBox 3"/>
          <p:cNvSpPr txBox="1"/>
          <p:nvPr/>
        </p:nvSpPr>
        <p:spPr>
          <a:xfrm>
            <a:off x="5923372" y="5949280"/>
            <a:ext cx="4104456" cy="276999"/>
          </a:xfrm>
          <a:prstGeom prst="rect">
            <a:avLst/>
          </a:prstGeom>
          <a:noFill/>
        </p:spPr>
        <p:txBody>
          <a:bodyPr wrap="square" rtlCol="0">
            <a:spAutoFit/>
          </a:bodyPr>
          <a:lstStyle/>
          <a:p>
            <a:r>
              <a:rPr lang="en-GB" sz="1200" dirty="0" smtClean="0"/>
              <a:t>(World Population Review 2020)</a:t>
            </a:r>
            <a:endParaRPr lang="en-GB" sz="1200" dirty="0"/>
          </a:p>
        </p:txBody>
      </p:sp>
    </p:spTree>
    <p:extLst>
      <p:ext uri="{BB962C8B-B14F-4D97-AF65-F5344CB8AC3E}">
        <p14:creationId xmlns:p14="http://schemas.microsoft.com/office/powerpoint/2010/main" val="223495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63153" t="20007" r="16327" b="13588"/>
          <a:stretch/>
        </p:blipFill>
        <p:spPr bwMode="auto">
          <a:xfrm>
            <a:off x="2411760" y="1340768"/>
            <a:ext cx="4172585" cy="4556517"/>
          </a:xfrm>
          <a:prstGeom prst="rect">
            <a:avLst/>
          </a:prstGeom>
          <a:ln>
            <a:noFill/>
          </a:ln>
          <a:extLst>
            <a:ext uri="{53640926-AAD7-44D8-BBD7-CCE9431645EC}">
              <a14:shadowObscured xmlns:a14="http://schemas.microsoft.com/office/drawing/2010/main"/>
            </a:ext>
          </a:extLst>
        </p:spPr>
      </p:pic>
      <p:sp>
        <p:nvSpPr>
          <p:cNvPr id="5" name="Rectangle 4"/>
          <p:cNvSpPr/>
          <p:nvPr/>
        </p:nvSpPr>
        <p:spPr>
          <a:xfrm>
            <a:off x="1475656" y="692696"/>
            <a:ext cx="6878486" cy="584775"/>
          </a:xfrm>
          <a:prstGeom prst="rect">
            <a:avLst/>
          </a:prstGeom>
        </p:spPr>
        <p:txBody>
          <a:bodyPr wrap="none">
            <a:spAutoFit/>
          </a:bodyPr>
          <a:lstStyle/>
          <a:p>
            <a:r>
              <a:rPr lang="en-GB" sz="3200" dirty="0">
                <a:solidFill>
                  <a:srgbClr val="444444"/>
                </a:solidFill>
                <a:latin typeface="+mj-lt"/>
              </a:rPr>
              <a:t>Countries With Freedom Of Speech 2020</a:t>
            </a:r>
            <a:endParaRPr lang="en-GB" sz="3200" b="0" i="0" dirty="0">
              <a:solidFill>
                <a:srgbClr val="444444"/>
              </a:solidFill>
              <a:effectLst/>
              <a:latin typeface="+mj-lt"/>
            </a:endParaRPr>
          </a:p>
        </p:txBody>
      </p:sp>
      <p:sp>
        <p:nvSpPr>
          <p:cNvPr id="6" name="Rectangle 5"/>
          <p:cNvSpPr/>
          <p:nvPr/>
        </p:nvSpPr>
        <p:spPr>
          <a:xfrm>
            <a:off x="6156176" y="6093296"/>
            <a:ext cx="2122825" cy="276999"/>
          </a:xfrm>
          <a:prstGeom prst="rect">
            <a:avLst/>
          </a:prstGeom>
        </p:spPr>
        <p:txBody>
          <a:bodyPr wrap="none">
            <a:spAutoFit/>
          </a:bodyPr>
          <a:lstStyle/>
          <a:p>
            <a:pPr lvl="0"/>
            <a:r>
              <a:rPr lang="en-GB" sz="1200" dirty="0">
                <a:solidFill>
                  <a:prstClr val="black"/>
                </a:solidFill>
              </a:rPr>
              <a:t>(World Population Review 2020)</a:t>
            </a:r>
            <a:endParaRPr lang="en-GB" sz="1200" dirty="0">
              <a:solidFill>
                <a:prstClr val="black"/>
              </a:solidFill>
            </a:endParaRPr>
          </a:p>
        </p:txBody>
      </p:sp>
    </p:spTree>
    <p:extLst>
      <p:ext uri="{BB962C8B-B14F-4D97-AF65-F5344CB8AC3E}">
        <p14:creationId xmlns:p14="http://schemas.microsoft.com/office/powerpoint/2010/main" val="27693988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63171" t="12389" r="16121" b="30071"/>
          <a:stretch/>
        </p:blipFill>
        <p:spPr bwMode="auto">
          <a:xfrm>
            <a:off x="2276475" y="1276350"/>
            <a:ext cx="4591050" cy="4305300"/>
          </a:xfrm>
          <a:prstGeom prst="rect">
            <a:avLst/>
          </a:prstGeom>
          <a:ln>
            <a:noFill/>
          </a:ln>
          <a:extLst>
            <a:ext uri="{53640926-AAD7-44D8-BBD7-CCE9431645EC}">
              <a14:shadowObscured xmlns:a14="http://schemas.microsoft.com/office/drawing/2010/main"/>
            </a:ext>
          </a:extLst>
        </p:spPr>
      </p:pic>
      <p:sp>
        <p:nvSpPr>
          <p:cNvPr id="3" name="Rectangle 2"/>
          <p:cNvSpPr/>
          <p:nvPr/>
        </p:nvSpPr>
        <p:spPr>
          <a:xfrm>
            <a:off x="1763688" y="620688"/>
            <a:ext cx="6026650" cy="523220"/>
          </a:xfrm>
          <a:prstGeom prst="rect">
            <a:avLst/>
          </a:prstGeom>
        </p:spPr>
        <p:txBody>
          <a:bodyPr wrap="none">
            <a:spAutoFit/>
          </a:bodyPr>
          <a:lstStyle/>
          <a:p>
            <a:r>
              <a:rPr lang="en-GB" sz="2800" dirty="0">
                <a:solidFill>
                  <a:srgbClr val="444444"/>
                </a:solidFill>
                <a:latin typeface="+mj-lt"/>
              </a:rPr>
              <a:t>Countries With Freedom Of Speech 2020</a:t>
            </a:r>
            <a:endParaRPr lang="en-GB" sz="2800" b="0" i="0" dirty="0">
              <a:solidFill>
                <a:srgbClr val="444444"/>
              </a:solidFill>
              <a:effectLst/>
              <a:latin typeface="+mj-lt"/>
            </a:endParaRPr>
          </a:p>
        </p:txBody>
      </p:sp>
      <p:sp>
        <p:nvSpPr>
          <p:cNvPr id="4" name="Rectangle 3"/>
          <p:cNvSpPr/>
          <p:nvPr/>
        </p:nvSpPr>
        <p:spPr>
          <a:xfrm>
            <a:off x="6372200" y="5877272"/>
            <a:ext cx="2122825" cy="276999"/>
          </a:xfrm>
          <a:prstGeom prst="rect">
            <a:avLst/>
          </a:prstGeom>
        </p:spPr>
        <p:txBody>
          <a:bodyPr wrap="none">
            <a:spAutoFit/>
          </a:bodyPr>
          <a:lstStyle/>
          <a:p>
            <a:pPr lvl="0"/>
            <a:r>
              <a:rPr lang="en-GB" sz="1200" dirty="0">
                <a:solidFill>
                  <a:prstClr val="black"/>
                </a:solidFill>
              </a:rPr>
              <a:t>(World Population Review 2020)</a:t>
            </a:r>
            <a:endParaRPr lang="en-GB" sz="1200" dirty="0">
              <a:solidFill>
                <a:prstClr val="black"/>
              </a:solidFill>
            </a:endParaRPr>
          </a:p>
        </p:txBody>
      </p:sp>
    </p:spTree>
    <p:extLst>
      <p:ext uri="{BB962C8B-B14F-4D97-AF65-F5344CB8AC3E}">
        <p14:creationId xmlns:p14="http://schemas.microsoft.com/office/powerpoint/2010/main" val="41520162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prstClr val="black">
                    <a:lumMod val="85000"/>
                    <a:lumOff val="15000"/>
                  </a:prstClr>
                </a:solidFill>
              </a:rPr>
              <a:t>Who Decides what is Acceptable  Speech in the Global Sphere?</a:t>
            </a:r>
            <a:endParaRPr lang="en-GB" dirty="0"/>
          </a:p>
        </p:txBody>
      </p:sp>
      <p:pic>
        <p:nvPicPr>
          <p:cNvPr id="7" name="Picture 6"/>
          <p:cNvPicPr/>
          <p:nvPr/>
        </p:nvPicPr>
        <p:blipFill rotWithShape="1">
          <a:blip r:embed="rId2"/>
          <a:srcRect l="70071" t="13607" r="194" b="13395"/>
          <a:stretch/>
        </p:blipFill>
        <p:spPr bwMode="auto">
          <a:xfrm>
            <a:off x="720599" y="2326630"/>
            <a:ext cx="4469036" cy="3705860"/>
          </a:xfrm>
          <a:prstGeom prst="rect">
            <a:avLst/>
          </a:prstGeom>
          <a:ln>
            <a:noFill/>
          </a:ln>
          <a:extLst>
            <a:ext uri="{53640926-AAD7-44D8-BBD7-CCE9431645EC}">
              <a14:shadowObscured xmlns:a14="http://schemas.microsoft.com/office/drawing/2010/main"/>
            </a:ext>
          </a:extLst>
        </p:spPr>
      </p:pic>
      <p:pic>
        <p:nvPicPr>
          <p:cNvPr id="9" name="Content Placeholder 8"/>
          <p:cNvPicPr>
            <a:picLocks noGrp="1" noChangeAspect="1"/>
          </p:cNvPicPr>
          <p:nvPr>
            <p:ph idx="1"/>
          </p:nvPr>
        </p:nvPicPr>
        <p:blipFill>
          <a:blip r:embed="rId3"/>
          <a:stretch>
            <a:fillRect/>
          </a:stretch>
        </p:blipFill>
        <p:spPr>
          <a:xfrm>
            <a:off x="4908725" y="4653136"/>
            <a:ext cx="3767731" cy="1106643"/>
          </a:xfrm>
          <a:prstGeom prst="rect">
            <a:avLst/>
          </a:prstGeom>
        </p:spPr>
      </p:pic>
      <p:sp>
        <p:nvSpPr>
          <p:cNvPr id="10" name="Rectangle 9"/>
          <p:cNvSpPr/>
          <p:nvPr/>
        </p:nvSpPr>
        <p:spPr>
          <a:xfrm>
            <a:off x="5596674" y="3390141"/>
            <a:ext cx="2653163" cy="523220"/>
          </a:xfrm>
          <a:prstGeom prst="rect">
            <a:avLst/>
          </a:prstGeom>
        </p:spPr>
        <p:txBody>
          <a:bodyPr wrap="square">
            <a:spAutoFit/>
          </a:bodyPr>
          <a:lstStyle/>
          <a:p>
            <a:r>
              <a:rPr lang="en-GB" sz="1400" dirty="0">
                <a:hlinkClick r:id="rId4"/>
              </a:rPr>
              <a:t>https://www.echr.coe.int/Documents/FS_Hate_speech_ENG.pdf</a:t>
            </a:r>
            <a:endParaRPr lang="en-GB" sz="1400" dirty="0"/>
          </a:p>
        </p:txBody>
      </p:sp>
      <p:sp>
        <p:nvSpPr>
          <p:cNvPr id="11" name="TextBox 10"/>
          <p:cNvSpPr txBox="1"/>
          <p:nvPr/>
        </p:nvSpPr>
        <p:spPr>
          <a:xfrm>
            <a:off x="5292080" y="2759725"/>
            <a:ext cx="3384376" cy="646331"/>
          </a:xfrm>
          <a:prstGeom prst="rect">
            <a:avLst/>
          </a:prstGeom>
          <a:noFill/>
        </p:spPr>
        <p:txBody>
          <a:bodyPr wrap="square" rtlCol="0">
            <a:spAutoFit/>
          </a:bodyPr>
          <a:lstStyle/>
          <a:p>
            <a:r>
              <a:rPr lang="en-GB" dirty="0" smtClean="0"/>
              <a:t>European Court of Human Rights- </a:t>
            </a:r>
            <a:r>
              <a:rPr lang="en-GB" b="1" dirty="0" smtClean="0"/>
              <a:t>Hate Speech</a:t>
            </a:r>
            <a:endParaRPr lang="en-GB" b="1" dirty="0"/>
          </a:p>
        </p:txBody>
      </p:sp>
      <p:sp>
        <p:nvSpPr>
          <p:cNvPr id="12" name="Rectangle 11"/>
          <p:cNvSpPr/>
          <p:nvPr/>
        </p:nvSpPr>
        <p:spPr>
          <a:xfrm>
            <a:off x="2267744" y="5678547"/>
            <a:ext cx="2538536" cy="707886"/>
          </a:xfrm>
          <a:prstGeom prst="rect">
            <a:avLst/>
          </a:prstGeom>
        </p:spPr>
        <p:txBody>
          <a:bodyPr wrap="square">
            <a:spAutoFit/>
          </a:bodyPr>
          <a:lstStyle/>
          <a:p>
            <a:r>
              <a:rPr lang="en-GB" sz="1000" dirty="0">
                <a:hlinkClick r:id="rId5"/>
              </a:rPr>
              <a:t>https://www.pressreader.com/search?query=safe%20spaces%20and%20the%20death%20of%20free%20speech&amp;in=ALL&amp;date=Anytime&amp;hideSimilar=0&amp;type=2&amp;state=2</a:t>
            </a:r>
            <a:endParaRPr lang="en-GB" sz="1000" dirty="0"/>
          </a:p>
        </p:txBody>
      </p:sp>
    </p:spTree>
    <p:extLst>
      <p:ext uri="{BB962C8B-B14F-4D97-AF65-F5344CB8AC3E}">
        <p14:creationId xmlns:p14="http://schemas.microsoft.com/office/powerpoint/2010/main" val="3608169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Human Rights Act 1998 UK</a:t>
            </a:r>
            <a:endParaRPr lang="en-GB" dirty="0"/>
          </a:p>
        </p:txBody>
      </p:sp>
      <p:sp>
        <p:nvSpPr>
          <p:cNvPr id="3" name="Content Placeholder 2"/>
          <p:cNvSpPr>
            <a:spLocks noGrp="1"/>
          </p:cNvSpPr>
          <p:nvPr>
            <p:ph idx="1"/>
          </p:nvPr>
        </p:nvSpPr>
        <p:spPr/>
        <p:txBody>
          <a:bodyPr/>
          <a:lstStyle/>
          <a:p>
            <a:pPr fontAlgn="base"/>
            <a:r>
              <a:rPr lang="en-GB" b="1" dirty="0" smtClean="0"/>
              <a:t>Freedom </a:t>
            </a:r>
            <a:r>
              <a:rPr lang="en-GB" b="1" dirty="0"/>
              <a:t>of expression – protected by Article 10 of the Human Rights Act – is fundamental to our democracy</a:t>
            </a:r>
            <a:r>
              <a:rPr lang="en-GB" b="1" dirty="0" smtClean="0"/>
              <a:t>.</a:t>
            </a:r>
          </a:p>
          <a:p>
            <a:pPr fontAlgn="base"/>
            <a:endParaRPr lang="en-GB" dirty="0"/>
          </a:p>
          <a:p>
            <a:pPr fontAlgn="base"/>
            <a:r>
              <a:rPr lang="en-GB" b="1" dirty="0"/>
              <a:t>F</a:t>
            </a:r>
            <a:r>
              <a:rPr lang="en-GB" b="1" dirty="0" smtClean="0"/>
              <a:t>ree </a:t>
            </a:r>
            <a:r>
              <a:rPr lang="en-GB" b="1" dirty="0"/>
              <a:t>to hold opinions and ideas and share them with others without the State </a:t>
            </a:r>
            <a:r>
              <a:rPr lang="en-GB" b="1" dirty="0" smtClean="0"/>
              <a:t>interfering.</a:t>
            </a:r>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3808" y="4221088"/>
            <a:ext cx="3770784" cy="17974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0096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Limitations on the Human Rights Act</a:t>
            </a:r>
            <a:endParaRPr lang="en-GB" dirty="0"/>
          </a:p>
        </p:txBody>
      </p:sp>
      <p:sp>
        <p:nvSpPr>
          <p:cNvPr id="3" name="Content Placeholder 2"/>
          <p:cNvSpPr>
            <a:spLocks noGrp="1"/>
          </p:cNvSpPr>
          <p:nvPr>
            <p:ph idx="1"/>
          </p:nvPr>
        </p:nvSpPr>
        <p:spPr/>
        <p:txBody>
          <a:bodyPr>
            <a:normAutofit fontScale="70000" lnSpcReduction="20000"/>
          </a:bodyPr>
          <a:lstStyle/>
          <a:p>
            <a:pPr marL="114300" indent="0" fontAlgn="base">
              <a:buNone/>
            </a:pPr>
            <a:r>
              <a:rPr lang="en-GB" dirty="0" smtClean="0"/>
              <a:t>Article </a:t>
            </a:r>
            <a:r>
              <a:rPr lang="en-GB" dirty="0"/>
              <a:t>10 may be limited in certain circumstances. Any limitation must:</a:t>
            </a:r>
          </a:p>
          <a:p>
            <a:pPr fontAlgn="base"/>
            <a:r>
              <a:rPr lang="en-GB" dirty="0"/>
              <a:t>B</a:t>
            </a:r>
            <a:r>
              <a:rPr lang="en-GB" dirty="0" smtClean="0"/>
              <a:t>e </a:t>
            </a:r>
            <a:r>
              <a:rPr lang="en-GB" dirty="0"/>
              <a:t>covered by law</a:t>
            </a:r>
          </a:p>
          <a:p>
            <a:pPr fontAlgn="base"/>
            <a:r>
              <a:rPr lang="en-GB" dirty="0" smtClean="0"/>
              <a:t>Be necessary </a:t>
            </a:r>
            <a:r>
              <a:rPr lang="en-GB" dirty="0"/>
              <a:t>and proportionate</a:t>
            </a:r>
          </a:p>
          <a:p>
            <a:pPr fontAlgn="base"/>
            <a:r>
              <a:rPr lang="en-GB" dirty="0"/>
              <a:t>F</a:t>
            </a:r>
            <a:r>
              <a:rPr lang="en-GB" dirty="0" smtClean="0"/>
              <a:t>or </a:t>
            </a:r>
            <a:r>
              <a:rPr lang="en-GB" dirty="0"/>
              <a:t>one or more of the following aims:</a:t>
            </a:r>
            <a:br>
              <a:rPr lang="en-GB" dirty="0"/>
            </a:br>
            <a:endParaRPr lang="en-GB" dirty="0"/>
          </a:p>
          <a:p>
            <a:pPr lvl="1" fontAlgn="base"/>
            <a:r>
              <a:rPr lang="en-GB" b="1" dirty="0"/>
              <a:t>national security, territorial integrity or public safety</a:t>
            </a:r>
          </a:p>
          <a:p>
            <a:pPr lvl="1" fontAlgn="base"/>
            <a:r>
              <a:rPr lang="en-GB" b="1" dirty="0"/>
              <a:t>preventing disorder or crime</a:t>
            </a:r>
          </a:p>
          <a:p>
            <a:pPr lvl="1" fontAlgn="base"/>
            <a:r>
              <a:rPr lang="en-GB" b="1" dirty="0"/>
              <a:t>protecting health or morals</a:t>
            </a:r>
          </a:p>
          <a:p>
            <a:pPr lvl="1" fontAlgn="base"/>
            <a:r>
              <a:rPr lang="en-GB" dirty="0"/>
              <a:t>protecting other people's reputation or rights</a:t>
            </a:r>
          </a:p>
          <a:p>
            <a:pPr lvl="1" fontAlgn="base"/>
            <a:r>
              <a:rPr lang="en-GB" dirty="0"/>
              <a:t>preventing the disclosure of information received in confidence</a:t>
            </a:r>
          </a:p>
          <a:p>
            <a:pPr lvl="1" fontAlgn="base"/>
            <a:r>
              <a:rPr lang="en-GB" dirty="0"/>
              <a:t>maintaining the authority and impartiality of the judiciary.</a:t>
            </a:r>
          </a:p>
          <a:p>
            <a:endParaRPr lang="en-GB" dirty="0"/>
          </a:p>
        </p:txBody>
      </p:sp>
    </p:spTree>
    <p:extLst>
      <p:ext uri="{BB962C8B-B14F-4D97-AF65-F5344CB8AC3E}">
        <p14:creationId xmlns:p14="http://schemas.microsoft.com/office/powerpoint/2010/main" val="146194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Right to Communicate / Communication Rights</a:t>
            </a:r>
            <a:endParaRPr lang="en-GB" dirty="0"/>
          </a:p>
        </p:txBody>
      </p:sp>
      <p:sp>
        <p:nvSpPr>
          <p:cNvPr id="3" name="Content Placeholder 2"/>
          <p:cNvSpPr>
            <a:spLocks noGrp="1"/>
          </p:cNvSpPr>
          <p:nvPr>
            <p:ph idx="1"/>
          </p:nvPr>
        </p:nvSpPr>
        <p:spPr/>
        <p:txBody>
          <a:bodyPr/>
          <a:lstStyle/>
          <a:p>
            <a:r>
              <a:rPr lang="en-GB" u="sng" dirty="0"/>
              <a:t>Freedom requires access to resources.</a:t>
            </a:r>
            <a:r>
              <a:rPr lang="en-GB" dirty="0"/>
              <a:t> The full recognition of the right to communicate requires that the communication resources be available to meet the basic communication needs of </a:t>
            </a:r>
            <a:r>
              <a:rPr lang="en-GB" dirty="0" smtClean="0"/>
              <a:t>everyone.</a:t>
            </a:r>
          </a:p>
          <a:p>
            <a:endParaRPr lang="en-GB" dirty="0"/>
          </a:p>
          <a:p>
            <a:r>
              <a:rPr lang="en-GB" dirty="0" smtClean="0"/>
              <a:t>The right to communicate can be broken down into 3 parts; </a:t>
            </a:r>
            <a:r>
              <a:rPr lang="en-GB" b="1" dirty="0" smtClean="0"/>
              <a:t>fundamental, inclusive and comprehensive.</a:t>
            </a:r>
            <a:endParaRPr lang="en-GB" b="1" dirty="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5157192"/>
            <a:ext cx="1109534" cy="1109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61976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Fundamental</a:t>
            </a:r>
            <a:endParaRPr lang="en-GB" dirty="0"/>
          </a:p>
        </p:txBody>
      </p:sp>
      <p:sp>
        <p:nvSpPr>
          <p:cNvPr id="3" name="Content Placeholder 2"/>
          <p:cNvSpPr>
            <a:spLocks noGrp="1"/>
          </p:cNvSpPr>
          <p:nvPr>
            <p:ph idx="1"/>
          </p:nvPr>
        </p:nvSpPr>
        <p:spPr/>
        <p:txBody>
          <a:bodyPr>
            <a:normAutofit fontScale="85000" lnSpcReduction="20000"/>
          </a:bodyPr>
          <a:lstStyle/>
          <a:p>
            <a:pPr marL="114300" indent="0">
              <a:buNone/>
            </a:pPr>
            <a:r>
              <a:rPr lang="en-GB" dirty="0"/>
              <a:t>In this multi-layer framework, the first layer differentiates the right to communicate from the other human rights included in the Universal Declaration of Human Rights</a:t>
            </a:r>
            <a:r>
              <a:rPr lang="en-GB" dirty="0" smtClean="0"/>
              <a:t>.</a:t>
            </a:r>
          </a:p>
          <a:p>
            <a:pPr marL="114300" indent="0">
              <a:buNone/>
            </a:pPr>
            <a:endParaRPr lang="en-GB" dirty="0"/>
          </a:p>
          <a:p>
            <a:r>
              <a:rPr lang="en-GB" b="1" dirty="0"/>
              <a:t>The right to communicate is a fundamental and inclusive human right; it is both a</a:t>
            </a:r>
          </a:p>
          <a:p>
            <a:pPr>
              <a:buFont typeface="Courier New" panose="02070309020205020404" pitchFamily="49" charset="0"/>
              <a:buChar char="o"/>
            </a:pPr>
            <a:r>
              <a:rPr lang="en-GB" b="1" i="1" dirty="0"/>
              <a:t>natural right of the human person and a</a:t>
            </a:r>
            <a:endParaRPr lang="en-GB" b="1" dirty="0"/>
          </a:p>
          <a:p>
            <a:pPr>
              <a:buFont typeface="Courier New" panose="02070309020205020404" pitchFamily="49" charset="0"/>
              <a:buChar char="o"/>
            </a:pPr>
            <a:r>
              <a:rPr lang="en-GB" b="1" i="1" dirty="0"/>
              <a:t>prerequisite for the exercise of the other human rights.</a:t>
            </a:r>
            <a:endParaRPr lang="en-GB" b="1" dirty="0"/>
          </a:p>
          <a:p>
            <a:r>
              <a:rPr lang="en-GB" b="1" dirty="0"/>
              <a:t>This fundamental right enriches the cultural heritage of humankind.</a:t>
            </a:r>
          </a:p>
          <a:p>
            <a:endParaRPr lang="en-GB" dirty="0"/>
          </a:p>
        </p:txBody>
      </p:sp>
    </p:spTree>
    <p:extLst>
      <p:ext uri="{BB962C8B-B14F-4D97-AF65-F5344CB8AC3E}">
        <p14:creationId xmlns:p14="http://schemas.microsoft.com/office/powerpoint/2010/main" val="41056339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Inclusive</a:t>
            </a:r>
            <a:endParaRPr lang="en-GB" dirty="0"/>
          </a:p>
        </p:txBody>
      </p:sp>
      <p:sp>
        <p:nvSpPr>
          <p:cNvPr id="3" name="Content Placeholder 2"/>
          <p:cNvSpPr>
            <a:spLocks noGrp="1"/>
          </p:cNvSpPr>
          <p:nvPr>
            <p:ph idx="1"/>
          </p:nvPr>
        </p:nvSpPr>
        <p:spPr>
          <a:xfrm>
            <a:off x="395536" y="2564904"/>
            <a:ext cx="8147663" cy="3444997"/>
          </a:xfrm>
        </p:spPr>
        <p:txBody>
          <a:bodyPr/>
          <a:lstStyle/>
          <a:p>
            <a:r>
              <a:rPr lang="en-GB" dirty="0" smtClean="0"/>
              <a:t>At </a:t>
            </a:r>
            <a:r>
              <a:rPr lang="en-GB" dirty="0"/>
              <a:t>the core of this fundamental right is the basic and universal claim that everyone has the right to communicate. Attached closely to this core and inseparable from it emerge three classes of specific communication rights: association rights, information rights, and global rights.</a:t>
            </a:r>
          </a:p>
          <a:p>
            <a:endParaRPr lang="en-GB"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1407" y="4869160"/>
            <a:ext cx="6509652"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20660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Comprehensive</a:t>
            </a:r>
            <a:endParaRPr lang="en-GB" dirty="0"/>
          </a:p>
        </p:txBody>
      </p:sp>
      <p:sp>
        <p:nvSpPr>
          <p:cNvPr id="3" name="Content Placeholder 2"/>
          <p:cNvSpPr>
            <a:spLocks noGrp="1"/>
          </p:cNvSpPr>
          <p:nvPr>
            <p:ph idx="1"/>
          </p:nvPr>
        </p:nvSpPr>
        <p:spPr/>
        <p:txBody>
          <a:bodyPr>
            <a:normAutofit fontScale="85000" lnSpcReduction="20000"/>
          </a:bodyPr>
          <a:lstStyle/>
          <a:p>
            <a:pPr marL="114300" indent="0">
              <a:buNone/>
            </a:pPr>
            <a:r>
              <a:rPr lang="en-GB" dirty="0"/>
              <a:t>The third layer of the right to communicate may be described as follows.</a:t>
            </a:r>
          </a:p>
          <a:p>
            <a:pPr marL="114300" indent="0">
              <a:buNone/>
            </a:pPr>
            <a:r>
              <a:rPr lang="en-GB" b="1" dirty="0"/>
              <a:t>Everyone has the right to communicate; this fundamental human right includes but is not limited to the following specific communication rights:</a:t>
            </a:r>
          </a:p>
          <a:p>
            <a:r>
              <a:rPr lang="en-GB" i="1" dirty="0"/>
              <a:t>a right to assemble, a right to speech, a right to participate and related association rights;</a:t>
            </a:r>
            <a:endParaRPr lang="en-GB" dirty="0"/>
          </a:p>
          <a:p>
            <a:r>
              <a:rPr lang="en-GB" i="1" dirty="0"/>
              <a:t>a right to inform, a right to be informed, a right to inquire and related information rights;</a:t>
            </a:r>
            <a:endParaRPr lang="en-GB" dirty="0"/>
          </a:p>
          <a:p>
            <a:r>
              <a:rPr lang="en-GB" i="1" dirty="0"/>
              <a:t>a right to privacy, a right to choose, a right to culture and related global rights</a:t>
            </a:r>
            <a:endParaRPr lang="en-GB" dirty="0"/>
          </a:p>
          <a:p>
            <a:endParaRPr lang="en-GB" dirty="0"/>
          </a:p>
        </p:txBody>
      </p:sp>
    </p:spTree>
    <p:extLst>
      <p:ext uri="{BB962C8B-B14F-4D97-AF65-F5344CB8AC3E}">
        <p14:creationId xmlns:p14="http://schemas.microsoft.com/office/powerpoint/2010/main" val="1687096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980728"/>
            <a:ext cx="6798734" cy="1303867"/>
          </a:xfrm>
        </p:spPr>
        <p:txBody>
          <a:bodyPr/>
          <a:lstStyle/>
          <a:p>
            <a:r>
              <a:rPr lang="en-GB" dirty="0" smtClean="0"/>
              <a:t>Freedom of Media</a:t>
            </a:r>
            <a:endParaRPr lang="en-GB" dirty="0"/>
          </a:p>
        </p:txBody>
      </p:sp>
      <p:sp>
        <p:nvSpPr>
          <p:cNvPr id="3" name="Content Placeholder 2"/>
          <p:cNvSpPr>
            <a:spLocks noGrp="1"/>
          </p:cNvSpPr>
          <p:nvPr>
            <p:ph idx="1"/>
          </p:nvPr>
        </p:nvSpPr>
        <p:spPr/>
        <p:txBody>
          <a:bodyPr>
            <a:normAutofit fontScale="70000" lnSpcReduction="20000"/>
          </a:bodyPr>
          <a:lstStyle/>
          <a:p>
            <a:r>
              <a:rPr lang="en-GB" sz="2900" b="1" u="sng" dirty="0" smtClean="0"/>
              <a:t>Accountable</a:t>
            </a:r>
            <a:r>
              <a:rPr lang="en-GB" sz="2900" b="1" dirty="0"/>
              <a:t> </a:t>
            </a:r>
            <a:r>
              <a:rPr lang="en-GB" sz="2900" b="1" dirty="0" smtClean="0"/>
              <a:t>media is not necessarily </a:t>
            </a:r>
            <a:r>
              <a:rPr lang="en-GB" sz="2900" b="1" u="sng" dirty="0" smtClean="0"/>
              <a:t>free</a:t>
            </a:r>
            <a:r>
              <a:rPr lang="en-GB" sz="2900" b="1" dirty="0" smtClean="0"/>
              <a:t> media.</a:t>
            </a:r>
          </a:p>
          <a:p>
            <a:endParaRPr lang="en-GB" dirty="0"/>
          </a:p>
          <a:p>
            <a:r>
              <a:rPr lang="en-GB" dirty="0" smtClean="0"/>
              <a:t>Equal </a:t>
            </a:r>
            <a:r>
              <a:rPr lang="en-GB" dirty="0"/>
              <a:t>access to communication media implies inasmuch a negative duty, to not restrict access to media, as a positive duty, to assure pluralism and diversity. Therefore, when pluralism and diversity are not respected, or not fulfilled, </a:t>
            </a:r>
            <a:r>
              <a:rPr lang="en-GB" b="1" dirty="0"/>
              <a:t>not only has the right to equality been violated, but the right to freedom of expression has been violated as well</a:t>
            </a:r>
            <a:r>
              <a:rPr lang="en-GB" b="1" dirty="0" smtClean="0"/>
              <a:t>.</a:t>
            </a:r>
          </a:p>
          <a:p>
            <a:endParaRPr lang="en-GB" dirty="0"/>
          </a:p>
          <a:p>
            <a:r>
              <a:rPr lang="en-GB" dirty="0" smtClean="0"/>
              <a:t>Controlling </a:t>
            </a:r>
            <a:r>
              <a:rPr lang="en-GB" dirty="0"/>
              <a:t>news content, whether through the physical harassment of journalists covering protest movements or other sensitive news stories; restrictions on foreign reporters; </a:t>
            </a:r>
            <a:r>
              <a:rPr lang="en-GB" dirty="0" smtClean="0"/>
              <a:t>tightened </a:t>
            </a:r>
            <a:r>
              <a:rPr lang="en-GB" dirty="0"/>
              <a:t>constraints on online news outlets and social </a:t>
            </a:r>
            <a:r>
              <a:rPr lang="en-GB" dirty="0" smtClean="0"/>
              <a:t>media. Additionally, press </a:t>
            </a:r>
            <a:r>
              <a:rPr lang="en-GB" dirty="0"/>
              <a:t>freedom in a number of countries </a:t>
            </a:r>
            <a:r>
              <a:rPr lang="en-GB" dirty="0" smtClean="0"/>
              <a:t>threatened </a:t>
            </a:r>
            <a:r>
              <a:rPr lang="en-GB" dirty="0"/>
              <a:t>by private </a:t>
            </a:r>
            <a:r>
              <a:rPr lang="en-GB" dirty="0" smtClean="0"/>
              <a:t>owners.</a:t>
            </a:r>
          </a:p>
          <a:p>
            <a:endParaRPr lang="en-GB" i="1"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1174877"/>
            <a:ext cx="1923900" cy="10828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79558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 example..</a:t>
            </a:r>
            <a:endParaRPr lang="en-GB" dirty="0"/>
          </a:p>
        </p:txBody>
      </p:sp>
      <p:sp>
        <p:nvSpPr>
          <p:cNvPr id="3" name="Content Placeholder 2"/>
          <p:cNvSpPr>
            <a:spLocks noGrp="1"/>
          </p:cNvSpPr>
          <p:nvPr>
            <p:ph idx="1"/>
          </p:nvPr>
        </p:nvSpPr>
        <p:spPr>
          <a:xfrm>
            <a:off x="1176864" y="2490135"/>
            <a:ext cx="7138641" cy="3444997"/>
          </a:xfrm>
        </p:spPr>
        <p:txBody>
          <a:bodyPr/>
          <a:lstStyle/>
          <a:p>
            <a:pPr marL="0" indent="0">
              <a:buNone/>
            </a:pPr>
            <a:endParaRPr lang="en-GB" sz="2200" dirty="0"/>
          </a:p>
        </p:txBody>
      </p:sp>
      <p:sp>
        <p:nvSpPr>
          <p:cNvPr id="4" name="AutoShape 2" descr="Image result for china internet censorshi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2458414"/>
            <a:ext cx="3456384" cy="2304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2636912"/>
            <a:ext cx="3167441" cy="2886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80518" y="5157192"/>
            <a:ext cx="4572000" cy="923330"/>
          </a:xfrm>
          <a:prstGeom prst="rect">
            <a:avLst/>
          </a:prstGeom>
        </p:spPr>
        <p:txBody>
          <a:bodyPr>
            <a:spAutoFit/>
          </a:bodyPr>
          <a:lstStyle/>
          <a:p>
            <a:r>
              <a:rPr lang="en-GB" dirty="0" smtClean="0">
                <a:hlinkClick r:id="rId4"/>
              </a:rPr>
              <a:t>https://www.theguardian.com/world/2016/oct/05/ten-years-putin-press-kremlin-grip-russia-media-tightens</a:t>
            </a:r>
            <a:r>
              <a:rPr lang="en-GB" dirty="0" smtClean="0"/>
              <a:t> </a:t>
            </a:r>
            <a:endParaRPr lang="en-GB" dirty="0"/>
          </a:p>
        </p:txBody>
      </p:sp>
    </p:spTree>
    <p:extLst>
      <p:ext uri="{BB962C8B-B14F-4D97-AF65-F5344CB8AC3E}">
        <p14:creationId xmlns:p14="http://schemas.microsoft.com/office/powerpoint/2010/main" val="8313388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GreatFire.org &amp; ‘Charlie Smith’</a:t>
            </a:r>
            <a:endParaRPr lang="en-GB"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057" y="1893379"/>
            <a:ext cx="7287543" cy="41279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771800" y="6021288"/>
            <a:ext cx="2520177" cy="369332"/>
          </a:xfrm>
          <a:prstGeom prst="rect">
            <a:avLst/>
          </a:prstGeom>
        </p:spPr>
        <p:txBody>
          <a:bodyPr wrap="none">
            <a:spAutoFit/>
          </a:bodyPr>
          <a:lstStyle/>
          <a:p>
            <a:r>
              <a:rPr lang="en-GB" dirty="0">
                <a:hlinkClick r:id="rId3"/>
              </a:rPr>
              <a:t>https://en.greatfire.org</a:t>
            </a:r>
            <a:r>
              <a:rPr lang="en-GB" dirty="0" smtClean="0">
                <a:hlinkClick r:id="rId3"/>
              </a:rPr>
              <a:t>/</a:t>
            </a:r>
            <a:r>
              <a:rPr lang="en-GB" dirty="0" smtClean="0"/>
              <a:t> </a:t>
            </a:r>
            <a:endParaRPr lang="en-GB" dirty="0"/>
          </a:p>
        </p:txBody>
      </p:sp>
    </p:spTree>
    <p:extLst>
      <p:ext uri="{BB962C8B-B14F-4D97-AF65-F5344CB8AC3E}">
        <p14:creationId xmlns:p14="http://schemas.microsoft.com/office/powerpoint/2010/main" val="26005638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Committee for the Protection of Journalists</a:t>
            </a:r>
            <a:endParaRPr lang="en-GB" dirty="0"/>
          </a:p>
        </p:txBody>
      </p:sp>
      <p:sp>
        <p:nvSpPr>
          <p:cNvPr id="3" name="Content Placeholder 2"/>
          <p:cNvSpPr>
            <a:spLocks noGrp="1"/>
          </p:cNvSpPr>
          <p:nvPr>
            <p:ph idx="1"/>
          </p:nvPr>
        </p:nvSpPr>
        <p:spPr>
          <a:xfrm>
            <a:off x="4932040" y="2874533"/>
            <a:ext cx="3391968" cy="2016224"/>
          </a:xfrm>
        </p:spPr>
        <p:txBody>
          <a:bodyPr/>
          <a:lstStyle/>
          <a:p>
            <a:r>
              <a:rPr lang="en-GB" dirty="0" smtClean="0"/>
              <a:t>2017 was the worst year on record for journalists in detention, at 262 journalists jailed for their work.</a:t>
            </a:r>
            <a:endParaRPr lang="en-GB"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2420888"/>
            <a:ext cx="2808312" cy="2460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83568" y="5381036"/>
            <a:ext cx="5652120" cy="646331"/>
          </a:xfrm>
          <a:prstGeom prst="rect">
            <a:avLst/>
          </a:prstGeom>
        </p:spPr>
        <p:txBody>
          <a:bodyPr wrap="square">
            <a:spAutoFit/>
          </a:bodyPr>
          <a:lstStyle/>
          <a:p>
            <a:r>
              <a:rPr lang="en-GB" dirty="0" smtClean="0">
                <a:hlinkClick r:id="rId3"/>
              </a:rPr>
              <a:t>https://cpj.org/reports/2017/12/journalists-prison-jail-record-number-turkey-china-egypt.php</a:t>
            </a:r>
            <a:r>
              <a:rPr lang="en-GB" dirty="0" smtClean="0"/>
              <a:t> </a:t>
            </a:r>
            <a:endParaRPr lang="en-GB" dirty="0"/>
          </a:p>
        </p:txBody>
      </p:sp>
    </p:spTree>
    <p:extLst>
      <p:ext uri="{BB962C8B-B14F-4D97-AF65-F5344CB8AC3E}">
        <p14:creationId xmlns:p14="http://schemas.microsoft.com/office/powerpoint/2010/main" val="10907064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Reporters </a:t>
            </a:r>
            <a:r>
              <a:rPr lang="en-GB" dirty="0"/>
              <a:t>W</a:t>
            </a:r>
            <a:r>
              <a:rPr lang="en-GB" dirty="0" smtClean="0"/>
              <a:t>ithout Borders</a:t>
            </a:r>
            <a:endParaRPr lang="en-GB" dirty="0"/>
          </a:p>
        </p:txBody>
      </p:sp>
      <p:sp>
        <p:nvSpPr>
          <p:cNvPr id="3" name="Content Placeholder 2"/>
          <p:cNvSpPr>
            <a:spLocks noGrp="1"/>
          </p:cNvSpPr>
          <p:nvPr>
            <p:ph idx="1"/>
          </p:nvPr>
        </p:nvSpPr>
        <p:spPr/>
        <p:txBody>
          <a:bodyPr>
            <a:normAutofit fontScale="40000" lnSpcReduction="20000"/>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pPr marL="114300" indent="0">
              <a:buNone/>
            </a:pPr>
            <a:endParaRPr lang="en-GB" dirty="0" smtClean="0"/>
          </a:p>
          <a:p>
            <a:pPr marL="114300" indent="0">
              <a:buNone/>
            </a:pPr>
            <a:endParaRPr lang="en-GB" dirty="0"/>
          </a:p>
          <a:p>
            <a:pPr marL="114300" indent="0">
              <a:buNone/>
            </a:pPr>
            <a:r>
              <a:rPr lang="en-GB" dirty="0" smtClean="0"/>
              <a:t>Press </a:t>
            </a:r>
            <a:r>
              <a:rPr lang="en-GB" dirty="0"/>
              <a:t>Freedom Index - </a:t>
            </a:r>
            <a:r>
              <a:rPr lang="en-GB" dirty="0">
                <a:hlinkClick r:id="rId2"/>
              </a:rPr>
              <a:t>https://</a:t>
            </a:r>
            <a:r>
              <a:rPr lang="en-GB" dirty="0" smtClean="0">
                <a:hlinkClick r:id="rId2"/>
              </a:rPr>
              <a:t>rsf.org/en/ranking</a:t>
            </a:r>
            <a:r>
              <a:rPr lang="en-GB" dirty="0" smtClean="0"/>
              <a:t> </a:t>
            </a:r>
            <a:endParaRPr lang="en-GB"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2348880"/>
            <a:ext cx="5769414" cy="3343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87638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smtClean="0"/>
              <a:t>Communication &amp; Human Rights</a:t>
            </a:r>
            <a:endParaRPr lang="en-GB" sz="4000" dirty="0"/>
          </a:p>
        </p:txBody>
      </p:sp>
      <p:sp>
        <p:nvSpPr>
          <p:cNvPr id="3" name="Content Placeholder 2"/>
          <p:cNvSpPr>
            <a:spLocks noGrp="1"/>
          </p:cNvSpPr>
          <p:nvPr>
            <p:ph idx="1"/>
          </p:nvPr>
        </p:nvSpPr>
        <p:spPr/>
        <p:txBody>
          <a:bodyPr>
            <a:normAutofit fontScale="92500" lnSpcReduction="20000"/>
          </a:bodyPr>
          <a:lstStyle/>
          <a:p>
            <a:r>
              <a:rPr lang="en-GB" dirty="0" smtClean="0"/>
              <a:t>‘Communications </a:t>
            </a:r>
            <a:r>
              <a:rPr lang="en-GB" dirty="0"/>
              <a:t>must be regarded as a fundamental tool for participation in local, national and international development plans. Such plans must take into account its </a:t>
            </a:r>
            <a:r>
              <a:rPr lang="en-GB" b="1" dirty="0"/>
              <a:t>economic</a:t>
            </a:r>
            <a:r>
              <a:rPr lang="en-GB" dirty="0"/>
              <a:t> dimensions because communication is strongly related to the access to electronic media, its </a:t>
            </a:r>
            <a:r>
              <a:rPr lang="en-GB" b="1" dirty="0"/>
              <a:t>social</a:t>
            </a:r>
            <a:r>
              <a:rPr lang="en-GB" dirty="0"/>
              <a:t> dimensions because of the means it provides to building citizenship, and </a:t>
            </a:r>
            <a:r>
              <a:rPr lang="en-GB" b="1" dirty="0"/>
              <a:t>political</a:t>
            </a:r>
            <a:r>
              <a:rPr lang="en-GB" dirty="0"/>
              <a:t> dimensions because it involves the participation </a:t>
            </a:r>
            <a:r>
              <a:rPr lang="en-GB" dirty="0" smtClean="0"/>
              <a:t>of </a:t>
            </a:r>
            <a:r>
              <a:rPr lang="en-GB" dirty="0"/>
              <a:t>all</a:t>
            </a:r>
            <a:r>
              <a:rPr lang="en-GB" dirty="0" smtClean="0"/>
              <a:t>.’ </a:t>
            </a:r>
          </a:p>
          <a:p>
            <a:r>
              <a:rPr lang="en-GB" b="1" dirty="0" smtClean="0"/>
              <a:t>A. </a:t>
            </a:r>
            <a:r>
              <a:rPr lang="en-GB" b="1" dirty="0" err="1" smtClean="0"/>
              <a:t>Fulya</a:t>
            </a:r>
            <a:r>
              <a:rPr lang="en-GB" b="1" dirty="0" smtClean="0"/>
              <a:t> - </a:t>
            </a:r>
            <a:r>
              <a:rPr lang="en-GB" b="1" i="1" dirty="0" smtClean="0"/>
              <a:t>Communication </a:t>
            </a:r>
            <a:r>
              <a:rPr lang="en-GB" b="1" i="1" dirty="0"/>
              <a:t>and human </a:t>
            </a:r>
            <a:r>
              <a:rPr lang="en-GB" b="1" i="1" dirty="0" smtClean="0"/>
              <a:t>rights, </a:t>
            </a:r>
            <a:r>
              <a:rPr lang="en-GB" b="1" dirty="0" smtClean="0"/>
              <a:t>2014</a:t>
            </a:r>
            <a:endParaRPr lang="en-GB" b="1" i="1" dirty="0" smtClean="0"/>
          </a:p>
          <a:p>
            <a:r>
              <a:rPr lang="en-GB" sz="1400" b="1" dirty="0">
                <a:hlinkClick r:id="rId2"/>
              </a:rPr>
              <a:t>https://ac.els-cdn.com/S1877042815010319/1-s2.0-S1877042815010319-main.pdf?_</a:t>
            </a:r>
            <a:r>
              <a:rPr lang="en-GB" sz="1400" b="1" dirty="0" smtClean="0">
                <a:hlinkClick r:id="rId2"/>
              </a:rPr>
              <a:t>tid=e9c3aae2-17b4-11e8-a178-00000aacb360&amp;acdnat=1519292822_1dfaa9a23084a8ccd4c982f71a4945c5</a:t>
            </a:r>
            <a:r>
              <a:rPr lang="en-GB" sz="1400" b="1" dirty="0" smtClean="0"/>
              <a:t> </a:t>
            </a:r>
            <a:endParaRPr lang="en-GB" sz="1400" b="1" dirty="0"/>
          </a:p>
        </p:txBody>
      </p:sp>
    </p:spTree>
    <p:extLst>
      <p:ext uri="{BB962C8B-B14F-4D97-AF65-F5344CB8AC3E}">
        <p14:creationId xmlns:p14="http://schemas.microsoft.com/office/powerpoint/2010/main" val="239909477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07704" y="620688"/>
            <a:ext cx="5544616" cy="4890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275856" y="5661248"/>
            <a:ext cx="3744416" cy="553998"/>
          </a:xfrm>
          <a:prstGeom prst="rect">
            <a:avLst/>
          </a:prstGeom>
        </p:spPr>
        <p:txBody>
          <a:bodyPr wrap="square">
            <a:spAutoFit/>
          </a:bodyPr>
          <a:lstStyle/>
          <a:p>
            <a:r>
              <a:rPr lang="en-GB" sz="1000" dirty="0">
                <a:hlinkClick r:id="rId3"/>
              </a:rPr>
              <a:t>https://</a:t>
            </a:r>
            <a:r>
              <a:rPr lang="en-GB" sz="1000" dirty="0" smtClean="0">
                <a:hlinkClick r:id="rId3"/>
              </a:rPr>
              <a:t>www.un.org/development/desa/disabilities/convention-on-the-rights-of-persons-with-disabilities/article-21-freedom-of-expression-and-opinion-and-access-to-information.html</a:t>
            </a:r>
            <a:r>
              <a:rPr lang="en-GB" sz="1000" dirty="0" smtClean="0"/>
              <a:t> </a:t>
            </a:r>
            <a:endParaRPr lang="en-GB" sz="1000" dirty="0"/>
          </a:p>
        </p:txBody>
      </p:sp>
    </p:spTree>
    <p:extLst>
      <p:ext uri="{BB962C8B-B14F-4D97-AF65-F5344CB8AC3E}">
        <p14:creationId xmlns:p14="http://schemas.microsoft.com/office/powerpoint/2010/main" val="13710311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Human Rights Law</a:t>
            </a:r>
            <a:endParaRPr lang="en-GB" dirty="0"/>
          </a:p>
        </p:txBody>
      </p:sp>
      <p:sp>
        <p:nvSpPr>
          <p:cNvPr id="3" name="Content Placeholder 2"/>
          <p:cNvSpPr>
            <a:spLocks noGrp="1"/>
          </p:cNvSpPr>
          <p:nvPr>
            <p:ph idx="1"/>
          </p:nvPr>
        </p:nvSpPr>
        <p:spPr/>
        <p:txBody>
          <a:bodyPr/>
          <a:lstStyle/>
          <a:p>
            <a:endParaRPr lang="en-GB" dirty="0"/>
          </a:p>
          <a:p>
            <a:endParaRPr lang="en-GB" dirty="0"/>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2700240"/>
            <a:ext cx="1902584" cy="2695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123728" y="5562466"/>
            <a:ext cx="4572000" cy="646331"/>
          </a:xfrm>
          <a:prstGeom prst="rect">
            <a:avLst/>
          </a:prstGeom>
        </p:spPr>
        <p:txBody>
          <a:bodyPr>
            <a:spAutoFit/>
          </a:bodyPr>
          <a:lstStyle/>
          <a:p>
            <a:r>
              <a:rPr lang="en-GB" dirty="0">
                <a:hlinkClick r:id="rId3"/>
              </a:rPr>
              <a:t>https://</a:t>
            </a:r>
            <a:r>
              <a:rPr lang="en-GB" dirty="0" smtClean="0">
                <a:hlinkClick r:id="rId3"/>
              </a:rPr>
              <a:t>rm.coe.int/handbook-freedom-of-expression-eng/1680732814</a:t>
            </a:r>
            <a:r>
              <a:rPr lang="en-GB" dirty="0" smtClean="0"/>
              <a:t> </a:t>
            </a:r>
            <a:endParaRPr lang="en-GB" dirty="0"/>
          </a:p>
        </p:txBody>
      </p:sp>
      <p:sp>
        <p:nvSpPr>
          <p:cNvPr id="5" name="Rectangle 4"/>
          <p:cNvSpPr/>
          <p:nvPr/>
        </p:nvSpPr>
        <p:spPr>
          <a:xfrm>
            <a:off x="3347864" y="3017132"/>
            <a:ext cx="5082162" cy="1938992"/>
          </a:xfrm>
          <a:prstGeom prst="rect">
            <a:avLst/>
          </a:prstGeom>
        </p:spPr>
        <p:txBody>
          <a:bodyPr wrap="square">
            <a:spAutoFit/>
          </a:bodyPr>
          <a:lstStyle/>
          <a:p>
            <a:r>
              <a:rPr lang="en-GB" sz="2000" dirty="0" smtClean="0"/>
              <a:t>Without </a:t>
            </a:r>
            <a:r>
              <a:rPr lang="en-GB" sz="2000" dirty="0"/>
              <a:t>a broad guarantee</a:t>
            </a:r>
          </a:p>
          <a:p>
            <a:r>
              <a:rPr lang="en-GB" sz="2000" dirty="0"/>
              <a:t>of the right to freedom of expression protected by independent and impartial</a:t>
            </a:r>
          </a:p>
          <a:p>
            <a:r>
              <a:rPr lang="en-GB" sz="2000" dirty="0"/>
              <a:t>courts, there is no free country, there is no democracy. This general proposition</a:t>
            </a:r>
          </a:p>
          <a:p>
            <a:r>
              <a:rPr lang="en-GB" sz="2000" dirty="0"/>
              <a:t>is </a:t>
            </a:r>
            <a:r>
              <a:rPr lang="en-GB" sz="2000" dirty="0" smtClean="0"/>
              <a:t>undeniable.’</a:t>
            </a:r>
            <a:endParaRPr lang="en-GB" sz="2000" dirty="0"/>
          </a:p>
        </p:txBody>
      </p:sp>
    </p:spTree>
    <p:extLst>
      <p:ext uri="{BB962C8B-B14F-4D97-AF65-F5344CB8AC3E}">
        <p14:creationId xmlns:p14="http://schemas.microsoft.com/office/powerpoint/2010/main" val="29898170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conclude…</a:t>
            </a:r>
            <a:endParaRPr lang="en-GB" dirty="0"/>
          </a:p>
        </p:txBody>
      </p:sp>
      <p:sp>
        <p:nvSpPr>
          <p:cNvPr id="3" name="Content Placeholder 2"/>
          <p:cNvSpPr>
            <a:spLocks noGrp="1"/>
          </p:cNvSpPr>
          <p:nvPr>
            <p:ph idx="1"/>
          </p:nvPr>
        </p:nvSpPr>
        <p:spPr/>
        <p:txBody>
          <a:bodyPr>
            <a:normAutofit fontScale="70000" lnSpcReduction="20000"/>
          </a:bodyPr>
          <a:lstStyle/>
          <a:p>
            <a:pPr marL="114300" indent="0">
              <a:buNone/>
            </a:pPr>
            <a:r>
              <a:rPr lang="en-GB" dirty="0" smtClean="0"/>
              <a:t>We must also consider that the right to communicate is only </a:t>
            </a:r>
            <a:r>
              <a:rPr lang="en-GB" u="sng" dirty="0" smtClean="0"/>
              <a:t>one</a:t>
            </a:r>
            <a:r>
              <a:rPr lang="en-GB" dirty="0" smtClean="0"/>
              <a:t> very broad aspect of international communication. There are numerous other questions to consider, such as:</a:t>
            </a:r>
          </a:p>
          <a:p>
            <a:r>
              <a:rPr lang="en-GB" dirty="0" smtClean="0"/>
              <a:t>To what extent are people in more affluent countries able to exercise the right to communicate more than those in less affluent countries?</a:t>
            </a:r>
          </a:p>
          <a:p>
            <a:r>
              <a:rPr lang="en-GB" dirty="0" smtClean="0"/>
              <a:t>Is the right to communicate a fundamentally Western concept, and masks its ideological imperialism?</a:t>
            </a:r>
          </a:p>
          <a:p>
            <a:r>
              <a:rPr lang="en-GB" dirty="0" smtClean="0"/>
              <a:t>Who does / should police the issue of free speech? The UN? the European Convention? UK Government?</a:t>
            </a:r>
          </a:p>
          <a:p>
            <a:r>
              <a:rPr lang="en-GB" dirty="0" smtClean="0"/>
              <a:t>How does technology provide opportunities and new challenges for communication?</a:t>
            </a:r>
          </a:p>
          <a:p>
            <a:r>
              <a:rPr lang="en-GB" dirty="0" smtClean="0"/>
              <a:t>The problem of intellectual property: who owns material on the internet?</a:t>
            </a:r>
          </a:p>
          <a:p>
            <a:endParaRPr lang="en-GB" dirty="0" smtClean="0"/>
          </a:p>
          <a:p>
            <a:endParaRPr lang="en-GB" dirty="0" smtClean="0"/>
          </a:p>
          <a:p>
            <a:endParaRPr lang="en-GB" dirty="0"/>
          </a:p>
        </p:txBody>
      </p:sp>
      <p:sp>
        <p:nvSpPr>
          <p:cNvPr id="4" name="AutoShape 2" descr="Image result for right to communic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596838"/>
            <a:ext cx="1596543" cy="1596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431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40000" lnSpcReduction="20000"/>
          </a:bodyPr>
          <a:lstStyle/>
          <a:p>
            <a:pPr marL="114300" indent="0">
              <a:buNone/>
            </a:pPr>
            <a:endParaRPr lang="en-GB" b="1" dirty="0"/>
          </a:p>
          <a:p>
            <a:r>
              <a:rPr lang="en-US" dirty="0" err="1"/>
              <a:t>Bychawska-Siniarska</a:t>
            </a:r>
            <a:r>
              <a:rPr lang="en-US" dirty="0"/>
              <a:t>, D. (2017). </a:t>
            </a:r>
            <a:r>
              <a:rPr lang="en-US" i="1" dirty="0"/>
              <a:t>Protecting the Right to Freedom of Expression Under the European Convention on Human Rights.</a:t>
            </a:r>
            <a:r>
              <a:rPr lang="en-US" dirty="0"/>
              <a:t> Council of Europe.</a:t>
            </a:r>
            <a:endParaRPr lang="en-GB" dirty="0"/>
          </a:p>
          <a:p>
            <a:r>
              <a:rPr lang="en-US" dirty="0"/>
              <a:t>Committee to Protect Journalists. (2017, December 13). </a:t>
            </a:r>
            <a:r>
              <a:rPr lang="en-US" i="1" dirty="0"/>
              <a:t>Record number of journalists jailed as Turkey, China, Egypt pay scant price for repression</a:t>
            </a:r>
            <a:r>
              <a:rPr lang="en-US" dirty="0"/>
              <a:t>. Retrieved March 05, 2018, from Committee to Protect Journalists: https://cpj.org/reports/2017/12/journalists-prison-jail-record-number-turkey-china-egypt.php</a:t>
            </a:r>
            <a:endParaRPr lang="en-GB" dirty="0"/>
          </a:p>
          <a:p>
            <a:r>
              <a:rPr lang="en-US" dirty="0" err="1"/>
              <a:t>Fulya</a:t>
            </a:r>
            <a:r>
              <a:rPr lang="en-US" dirty="0"/>
              <a:t> Sen, A. (2015, </a:t>
            </a:r>
            <a:r>
              <a:rPr lang="en-US" dirty="0" err="1"/>
              <a:t>Febuary</a:t>
            </a:r>
            <a:r>
              <a:rPr lang="en-US" dirty="0"/>
              <a:t> 12). Communication and Human Rights. </a:t>
            </a:r>
            <a:r>
              <a:rPr lang="en-US" i="1" dirty="0" err="1"/>
              <a:t>Procedia</a:t>
            </a:r>
            <a:r>
              <a:rPr lang="en-US" i="1" dirty="0"/>
              <a:t> - Social and </a:t>
            </a:r>
            <a:r>
              <a:rPr lang="en-US" i="1" dirty="0" err="1"/>
              <a:t>Behavioural</a:t>
            </a:r>
            <a:r>
              <a:rPr lang="en-US" i="1" dirty="0"/>
              <a:t> Sciences, 174</a:t>
            </a:r>
            <a:r>
              <a:rPr lang="en-US" dirty="0"/>
              <a:t>, 2813-2817.</a:t>
            </a:r>
            <a:endParaRPr lang="en-GB" dirty="0"/>
          </a:p>
          <a:p>
            <a:r>
              <a:rPr lang="en-US" dirty="0"/>
              <a:t>Oppenheim, M. (2018, March 03). China bans George Orwell's Animal Farm and letter 'N' as censors bolster Xi Jinping's plan to keep power indefinitely. </a:t>
            </a:r>
            <a:r>
              <a:rPr lang="en-US" i="1" dirty="0"/>
              <a:t>The Independent</a:t>
            </a:r>
            <a:r>
              <a:rPr lang="en-US" dirty="0"/>
              <a:t>.</a:t>
            </a:r>
            <a:endParaRPr lang="en-GB" dirty="0"/>
          </a:p>
          <a:p>
            <a:r>
              <a:rPr lang="en-US" dirty="0"/>
              <a:t>The Skeptical Libertarian. (2014, September 30). </a:t>
            </a:r>
            <a:r>
              <a:rPr lang="en-US" i="1" dirty="0"/>
              <a:t>Christopher Hitchens: “Freedom of speech means freedom to hate.”</a:t>
            </a:r>
            <a:r>
              <a:rPr lang="en-US" dirty="0"/>
              <a:t>. Retrieved March 04, 2018, from The Skeptical Libertarian: http://blog.skepticallibertarian.com/2014/09/30/christopher-hitchens-freedom-of-speech-means-freedom-to-hate/</a:t>
            </a:r>
            <a:endParaRPr lang="en-GB" dirty="0"/>
          </a:p>
          <a:p>
            <a:r>
              <a:rPr lang="en-US" dirty="0"/>
              <a:t>Van Mill, D. (2017). </a:t>
            </a:r>
            <a:r>
              <a:rPr lang="en-US" i="1" dirty="0"/>
              <a:t>Freedom of Speech</a:t>
            </a:r>
            <a:r>
              <a:rPr lang="en-US" dirty="0"/>
              <a:t>. Retrieved March 05, 2018, from Stanford Encyclopedia of Philosophy: https://plato.stanford.edu/entries/freedom-speech/</a:t>
            </a:r>
            <a:endParaRPr lang="en-GB" dirty="0"/>
          </a:p>
          <a:p>
            <a:r>
              <a:rPr lang="en-US" dirty="0"/>
              <a:t>Walker, S. (2016, October 05). The murder that killed free media in Russia. </a:t>
            </a:r>
            <a:r>
              <a:rPr lang="en-US" i="1" dirty="0"/>
              <a:t>The Guardian</a:t>
            </a:r>
            <a:r>
              <a:rPr lang="en-US" dirty="0"/>
              <a:t>.</a:t>
            </a:r>
            <a:endParaRPr lang="en-GB" dirty="0"/>
          </a:p>
          <a:p>
            <a:r>
              <a:rPr lang="en-US" dirty="0"/>
              <a:t>YouTube. (2012, July 25). </a:t>
            </a:r>
            <a:r>
              <a:rPr lang="en-US" i="1" dirty="0"/>
              <a:t>Christopher Hitchens - Freedom of expression must include the license to offend [2006]</a:t>
            </a:r>
            <a:r>
              <a:rPr lang="en-US" dirty="0"/>
              <a:t>. Retrieved March 05, 2018, from YouTube: https://www.youtube.com/watch?v=7oCmhZ-1gGc</a:t>
            </a:r>
            <a:endParaRPr lang="en-GB" dirty="0"/>
          </a:p>
          <a:p>
            <a:endParaRPr lang="en-GB" dirty="0"/>
          </a:p>
          <a:p>
            <a:endParaRPr lang="en-GB" dirty="0"/>
          </a:p>
        </p:txBody>
      </p:sp>
    </p:spTree>
    <p:extLst>
      <p:ext uri="{BB962C8B-B14F-4D97-AF65-F5344CB8AC3E}">
        <p14:creationId xmlns:p14="http://schemas.microsoft.com/office/powerpoint/2010/main" val="375723806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4"/>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1013</TotalTime>
  <Words>1902</Words>
  <Application>Microsoft Office PowerPoint</Application>
  <PresentationFormat>On-screen Show (4:3)</PresentationFormat>
  <Paragraphs>157</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Courier New</vt:lpstr>
      <vt:lpstr>Garamond</vt:lpstr>
      <vt:lpstr>Organic</vt:lpstr>
      <vt:lpstr>Communication and Communities in a Connected World (SJSS5001) </vt:lpstr>
      <vt:lpstr>Do you have a Right to Communicate?</vt:lpstr>
      <vt:lpstr>Declaration of Human Rights 1948</vt:lpstr>
      <vt:lpstr>However..</vt:lpstr>
      <vt:lpstr>What examples are there of limits on free speech?</vt:lpstr>
      <vt:lpstr>PowerPoint Presentation</vt:lpstr>
      <vt:lpstr>Net Neutrality &amp; Global Surveillance</vt:lpstr>
      <vt:lpstr>Who Decides What is Harmful?</vt:lpstr>
      <vt:lpstr>Case study: My Lai, Vietnam, 1968.</vt:lpstr>
      <vt:lpstr>Who Decides what is Acceptable  Speech in the Global Sphere?</vt:lpstr>
      <vt:lpstr>Freedom of Speech</vt:lpstr>
      <vt:lpstr>Freedom of Speech</vt:lpstr>
      <vt:lpstr>PowerPoint Presentation</vt:lpstr>
      <vt:lpstr>PowerPoint Presentation</vt:lpstr>
      <vt:lpstr>Who Decides what is Acceptable  Speech in the Global Sphere?</vt:lpstr>
      <vt:lpstr>Human Rights Act 1998 UK</vt:lpstr>
      <vt:lpstr>Limitations on the Human Rights Act</vt:lpstr>
      <vt:lpstr>Right to Communicate / Communication Rights</vt:lpstr>
      <vt:lpstr>Fundamental</vt:lpstr>
      <vt:lpstr>Inclusive</vt:lpstr>
      <vt:lpstr>Comprehensive</vt:lpstr>
      <vt:lpstr>Freedom of Media</vt:lpstr>
      <vt:lpstr>For example..</vt:lpstr>
      <vt:lpstr>GreatFire.org &amp; ‘Charlie Smith’</vt:lpstr>
      <vt:lpstr>Committee for the Protection of Journalists</vt:lpstr>
      <vt:lpstr>Reporters Without Borders</vt:lpstr>
      <vt:lpstr>Communication &amp; Human Rights</vt:lpstr>
      <vt:lpstr>PowerPoint Presentation</vt:lpstr>
      <vt:lpstr>In Human Rights Law</vt:lpstr>
      <vt:lpstr>To conclude…</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and Communities in a Connected World (SJSS5001)</dc:title>
  <dc:creator>Administrator</dc:creator>
  <cp:lastModifiedBy>Joanne Davies (Yr Athrofa)</cp:lastModifiedBy>
  <cp:revision>65</cp:revision>
  <dcterms:created xsi:type="dcterms:W3CDTF">2018-02-22T08:48:51Z</dcterms:created>
  <dcterms:modified xsi:type="dcterms:W3CDTF">2020-03-02T14:53:06Z</dcterms:modified>
</cp:coreProperties>
</file>