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Lato" panose="020F0502020204030204" pitchFamily="34" charset="0"/>
      <p:regular r:id="rId16"/>
      <p:bold r:id="rId17"/>
      <p:italic r:id="rId18"/>
      <p:boldItalic r:id="rId19"/>
    </p:embeddedFont>
    <p:embeddedFont>
      <p:font typeface="Playfair Display" panose="020F0502020204030204"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660"/>
  </p:normalViewPr>
  <p:slideViewPr>
    <p:cSldViewPr snapToGrid="0">
      <p:cViewPr varScale="1">
        <p:scale>
          <a:sx n="107" d="100"/>
          <a:sy n="107" d="100"/>
        </p:scale>
        <p:origin x="7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According to the SHRM (2023), Talent Acquisition is a part of the Human Resources part of an organisation which “</a:t>
            </a:r>
            <a:r>
              <a:rPr lang="en">
                <a:solidFill>
                  <a:schemeClr val="dk1"/>
                </a:solidFill>
              </a:rPr>
              <a:t>deals with the strategies, tactics and processes for identifying, recruiting and retaining the human resources a company needs.” (SHRM, 2023). The reason talent acquisition has become a crucial part of HR and the company’s performance as a whole, is the fact that the job market is experiencing a global shift in the hiring models, where the notion of the ‘company’ as the primary decision-maker during a hiring process is now being replaced by more powerful ‘job seekers’ whose power has grown due to more available information which allows them to estimate their market value (Phillips-Wren, Doran and Merrill, 2016).</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Employee referrals are a good practice through which both employees and the employer can benefit in the short-term. Although they do not often guarantee a wider pool of candidates, or a more qualified one, referrals allows existing employees to refer someone for a certain vacancy and, if the referral is successful, they are often compensated monetarily for their effort. This type of practice is a good acquisition strategy as it allows for lower turnover rates and it also creates a good homophily environment where people are more like minded, helping the organisation to “leverage homophily with respect to desirable characteristics, such as productivity, attrition risk, or overall fit for the firm” (Hoffman, 2017).</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Differentiating the recruitment process for individuals who have no previous experience in the restaurant sphere and those that do can help better assess what the individual can bring to the company, plus it will allow experienced individuals to be better appreciated. Similarly, by introducing AI into the application process, the long-term talent acquisition can be more through as it will increase the quality of hiring, make unbiased decision and make the process much faster (Choubey, 2023). In doing so, the talent that will be hired will be more suitable to the specific position.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To draw applicants with comparable goals job postings must reflect the organization's aims and beliefs. The corporate website should provide details about the company's culture and working environment to increase visibility and make it simpler for job seekers to locate pertinent information when conducting a Google search. Highlighting company perks and advantages that set your company apart from competitors in your field will help you recruit top personnel. You should also provide the pay range or a specific pay rate on all job posts.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An employer brand is essentially how an organisation conveys its identity to both future and present employees. It is a crucial component of the employee value proposition and it encompasses the goals, principles, character, and culture of an organisation. Principles such as transparency and fairness are considered positive whereas underdeveloped communication channels and lack of flexibility can be harmful to a company’s image. In order to create a more desirable employer branding and attract talent in the long-term, targeting organisational diversity and the brand’s social responsibility is essential (Yu et al, 2021). For example, introducing a mentorship programs for individuals with no previous experience or education can allow more minority hiring, whilst environmentally-friendly corporate goals such as lowering food waste can help increase brand popularity.</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Talent management is a long-term aspect of talent acquisition that “is a strategic and systematic approach to acquiring, nurturing and retention of potential talents to meet expected level of business performance by facing global challengers effectively” (Karunathilaka, 2020: 142). The process begins by identifying talent gaps and vacancies within the organisation, then goes on to grow the talent within the company’s specific environment, after which it looks towards engaining, retaining and motivating the employee in order to work towards the long-term corporate goals (Gosh, 2021). Collecting employee opinion on what can be improved within the restaurants can help restaurant operations better manage their talent.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 name="Google Shape;11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By establishing a flexible working environment, such as flexible working hours or compressed work week and pay rates that are based on individual performance, along with benefits such as cash rewards, gift cards and learning and development programmes with various courses, the organization can increase the interest both new and existing employees have towards the company. Furthermore, these types of factors can create a stronger employee-employer bond which will further strengthen the Employer Branding and enhancement and retainment of employees (Grobler and De Bruyn, 2011).</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As put forward by the reinforcement theory, "cash rewards increase the likelihood of desirable behaviour, including employee retention and performance" (Sager, 2018: 212). Cash incentives may boost motivation, productivity, and job satisfaction (Lee and Bruvold, 2003). Cash incentives can also be adjusted based on employee performance, fostering a sense of equity and fairness (Armstrong, 2014). Cash incentives can aid restaurants in luring and keeping top performers when employed as a part of a full pay plan (Tremblay &amp; Roger, 2006).</a:t>
            </a:r>
            <a:br>
              <a:rPr lang="en"/>
            </a:br>
            <a:r>
              <a:rPr lang="en"/>
              <a:t>According to Heyes and Liston-Heyes (2016), "retention bonuses can be used to encourage key employees to stay with the organisation for a specific period of time" (p. 63). Employees who have been with the company for a particular amount of time and have performed well generally receive retention bonuses. Restaurants can enhance retention rates, inspire staff to stay with the company, and raise employee satisfaction by giving lump-sum bonuses to employees. According to research, retention bonuses can be especially useful for keeping hold of high-performing workers who might otherwise be courted by other companies (Gallagher &amp; Robinson, 2014).</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8" name="Google Shape;12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solidFill>
                  <a:schemeClr val="dk1"/>
                </a:solidFill>
              </a:rPr>
              <a:t>According to Martin and Wilson (2019), "non-monetary rewards can be effective at building employee loyalty and fostering positive attitudes towards work" (Martin and Wilson, 2019:301). Fringe benefits give workers the chance to participate in extracurricular activities and can support a better work-life balance, which may improve job satisfaction and motivation. Furthermore, fringe benefits can be tailored to the desires of certain employees and provided to the organisation at a relatively low cost. Restaurants may stand out from rivals, draw in top talent, and keep it by providing distinctive and desired fringe benefits.</a:t>
            </a:r>
            <a:br>
              <a:rPr lang="en">
                <a:solidFill>
                  <a:schemeClr val="dk1"/>
                </a:solidFill>
              </a:rPr>
            </a:br>
            <a:r>
              <a:rPr lang="en">
                <a:solidFill>
                  <a:schemeClr val="dk1"/>
                </a:solidFill>
              </a:rPr>
              <a:t>Additional vacation time can give workers the chance to rest and rejuvenate, boosting their motivation and job satisfaction in the short-term. Additionally, extra vacation time can be provided at a reasonably-low cost to the company and can be tailored to the needs of the employees. A restaurant can distinguish itself from rivals and show their dedication to the well-being of their staff by providing more time off, making it simpler to recruit and retain valuable staff.</a:t>
            </a:r>
            <a:endParaRPr>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a:solidFill>
                  <a:schemeClr val="dk1"/>
                </a:solidFill>
              </a:rPr>
              <a:t>In conclusion, there are varying talent acquisition strategies that organisation such as a fine dining restaurant can resort to in order to battle staffing shortages. When it comes to short-term talent acquisition, optimizing the hiring process and the job posting is something that can be done swiftly in order to maximise the candidate pool and take on board the correct employees. Similarly, introducing employee referral programmes can also be beneficial for short-term talent acquisition, whilst also benefiting the existing employees.</a:t>
            </a:r>
            <a:endParaRPr>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a:solidFill>
                <a:schemeClr val="dk1"/>
              </a:solidFill>
            </a:endParaRPr>
          </a:p>
          <a:p>
            <a:pPr marL="0" lvl="0" indent="0" algn="l" rtl="0">
              <a:lnSpc>
                <a:spcPct val="100000"/>
              </a:lnSpc>
              <a:spcBef>
                <a:spcPts val="0"/>
              </a:spcBef>
              <a:spcAft>
                <a:spcPts val="0"/>
              </a:spcAft>
              <a:buClr>
                <a:schemeClr val="dk1"/>
              </a:buClr>
              <a:buSzPts val="1100"/>
              <a:buFont typeface="Arial"/>
              <a:buNone/>
            </a:pPr>
            <a:r>
              <a:rPr lang="en">
                <a:solidFill>
                  <a:schemeClr val="dk1"/>
                </a:solidFill>
              </a:rPr>
              <a:t>Long-term talent acquisition will take more investment and can be a slow process, however these strategies will work towards building a more solid candidate pool for the future, whilst also maximising employee retention. Long-term strategies include Employer Branding and Talent Management, amongst others.</a:t>
            </a:r>
            <a:endParaRPr>
              <a:solidFill>
                <a:schemeClr val="dk1"/>
              </a:solidFill>
            </a:endParaRPr>
          </a:p>
          <a:p>
            <a:pPr marL="0" lvl="0" indent="0" algn="l" rtl="0">
              <a:lnSpc>
                <a:spcPct val="100000"/>
              </a:lnSpc>
              <a:spcBef>
                <a:spcPts val="0"/>
              </a:spcBef>
              <a:spcAft>
                <a:spcPts val="0"/>
              </a:spcAft>
              <a:buClr>
                <a:schemeClr val="dk1"/>
              </a:buClr>
              <a:buSzPts val="1100"/>
              <a:buFont typeface="Arial"/>
              <a:buNone/>
            </a:pPr>
            <a:endParaRPr>
              <a:solidFill>
                <a:schemeClr val="dk1"/>
              </a:solidFill>
            </a:endParaRPr>
          </a:p>
          <a:p>
            <a:pPr marL="0" lvl="0" indent="0" algn="l" rtl="0">
              <a:lnSpc>
                <a:spcPct val="100000"/>
              </a:lnSpc>
              <a:spcBef>
                <a:spcPts val="0"/>
              </a:spcBef>
              <a:spcAft>
                <a:spcPts val="0"/>
              </a:spcAft>
              <a:buSzPts val="1100"/>
              <a:buNone/>
            </a:pPr>
            <a:r>
              <a:rPr lang="en">
                <a:solidFill>
                  <a:schemeClr val="dk1"/>
                </a:solidFill>
              </a:rPr>
              <a:t>Lastly, there are various incentive methods restaurant venues can employ in order to retain and attract employees, with the most effective ones being Cash Rewards and Retention Bonuses, and Fringe Benefits and Additional Time Off.</a:t>
            </a: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2" name="Google Shape;14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8" name="Google Shape;14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
          <p:cNvSpPr txBox="1">
            <a:spLocks noGrp="1"/>
          </p:cNvSpPr>
          <p:nvPr>
            <p:ph type="ctrTitle"/>
          </p:nvPr>
        </p:nvSpPr>
        <p:spPr>
          <a:xfrm>
            <a:off x="3096250" y="1627200"/>
            <a:ext cx="2951400" cy="1584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lnSpc>
                <a:spcPct val="100000"/>
              </a:lnSpc>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5"/>
        <p:cNvGrpSpPr/>
        <p:nvPr/>
      </p:nvGrpSpPr>
      <p:grpSpPr>
        <a:xfrm>
          <a:off x="0" y="0"/>
          <a:ext cx="0" cy="0"/>
          <a:chOff x="0" y="0"/>
          <a:chExt cx="0" cy="0"/>
        </a:xfrm>
      </p:grpSpPr>
      <p:sp>
        <p:nvSpPr>
          <p:cNvPr id="16" name="Google Shape;16;p3"/>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17" name="Google Shape;17;p3"/>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18" name="Google Shape;18;p3"/>
          <p:cNvSpPr txBox="1">
            <a:spLocks noGrp="1"/>
          </p:cNvSpPr>
          <p:nvPr>
            <p:ph type="title"/>
          </p:nvPr>
        </p:nvSpPr>
        <p:spPr>
          <a:xfrm>
            <a:off x="265500" y="1107950"/>
            <a:ext cx="4045200" cy="1683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19" name="Google Shape;19;p3"/>
          <p:cNvSpPr txBox="1">
            <a:spLocks noGrp="1"/>
          </p:cNvSpPr>
          <p:nvPr>
            <p:ph type="subTitle" idx="1"/>
          </p:nvPr>
        </p:nvSpPr>
        <p:spPr>
          <a:xfrm>
            <a:off x="265500" y="2845201"/>
            <a:ext cx="4045200" cy="13455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0" name="Google Shape;20;p3"/>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21" name="Google Shape;21;p3"/>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sp>
        <p:nvSpPr>
          <p:cNvPr id="23" name="Google Shape;23;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4"/>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509550" y="1423875"/>
            <a:ext cx="8124900" cy="1798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29" name="Google Shape;29;p5"/>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32" name="Google Shape;32;p6"/>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3" name="Google Shape;33;p6"/>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4" name="Google Shape;34;p6"/>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7"/>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37" name="Google Shape;37;p7"/>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0" name="Google Shape;40;p8"/>
          <p:cNvSpPr txBox="1">
            <a:spLocks noGrp="1"/>
          </p:cNvSpPr>
          <p:nvPr>
            <p:ph type="body" idx="1"/>
          </p:nvPr>
        </p:nvSpPr>
        <p:spPr>
          <a:xfrm>
            <a:off x="311700" y="1391378"/>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1" name="Google Shape;41;p8"/>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l">
              <a:lnSpc>
                <a:spcPct val="100000"/>
              </a:lnSpc>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11"/>
          <p:cNvSpPr txBox="1">
            <a:spLocks noGrp="1"/>
          </p:cNvSpPr>
          <p:nvPr>
            <p:ph type="title" hasCustomPrompt="1"/>
          </p:nvPr>
        </p:nvSpPr>
        <p:spPr>
          <a:xfrm>
            <a:off x="311700" y="1233100"/>
            <a:ext cx="8520600" cy="16101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0000"/>
              <a:buFont typeface="Lato"/>
              <a:buNone/>
              <a:defRPr sz="10000">
                <a:latin typeface="Lato"/>
                <a:ea typeface="Lato"/>
                <a:cs typeface="Lato"/>
                <a:sym typeface="Lato"/>
              </a:defRPr>
            </a:lvl1pPr>
            <a:lvl2pPr lvl="1" algn="ctr">
              <a:lnSpc>
                <a:spcPct val="100000"/>
              </a:lnSpc>
              <a:spcBef>
                <a:spcPts val="0"/>
              </a:spcBef>
              <a:spcAft>
                <a:spcPts val="0"/>
              </a:spcAft>
              <a:buSzPts val="10000"/>
              <a:buFont typeface="Lato"/>
              <a:buNone/>
              <a:defRPr sz="10000">
                <a:latin typeface="Lato"/>
                <a:ea typeface="Lato"/>
                <a:cs typeface="Lato"/>
                <a:sym typeface="Lato"/>
              </a:defRPr>
            </a:lvl2pPr>
            <a:lvl3pPr lvl="2" algn="ctr">
              <a:lnSpc>
                <a:spcPct val="100000"/>
              </a:lnSpc>
              <a:spcBef>
                <a:spcPts val="0"/>
              </a:spcBef>
              <a:spcAft>
                <a:spcPts val="0"/>
              </a:spcAft>
              <a:buSzPts val="10000"/>
              <a:buFont typeface="Lato"/>
              <a:buNone/>
              <a:defRPr sz="10000">
                <a:latin typeface="Lato"/>
                <a:ea typeface="Lato"/>
                <a:cs typeface="Lato"/>
                <a:sym typeface="Lato"/>
              </a:defRPr>
            </a:lvl3pPr>
            <a:lvl4pPr lvl="3" algn="ctr">
              <a:lnSpc>
                <a:spcPct val="100000"/>
              </a:lnSpc>
              <a:spcBef>
                <a:spcPts val="0"/>
              </a:spcBef>
              <a:spcAft>
                <a:spcPts val="0"/>
              </a:spcAft>
              <a:buSzPts val="10000"/>
              <a:buFont typeface="Lato"/>
              <a:buNone/>
              <a:defRPr sz="10000">
                <a:latin typeface="Lato"/>
                <a:ea typeface="Lato"/>
                <a:cs typeface="Lato"/>
                <a:sym typeface="Lato"/>
              </a:defRPr>
            </a:lvl4pPr>
            <a:lvl5pPr lvl="4" algn="ctr">
              <a:lnSpc>
                <a:spcPct val="100000"/>
              </a:lnSpc>
              <a:spcBef>
                <a:spcPts val="0"/>
              </a:spcBef>
              <a:spcAft>
                <a:spcPts val="0"/>
              </a:spcAft>
              <a:buSzPts val="10000"/>
              <a:buFont typeface="Lato"/>
              <a:buNone/>
              <a:defRPr sz="10000">
                <a:latin typeface="Lato"/>
                <a:ea typeface="Lato"/>
                <a:cs typeface="Lato"/>
                <a:sym typeface="Lato"/>
              </a:defRPr>
            </a:lvl5pPr>
            <a:lvl6pPr lvl="5" algn="ctr">
              <a:lnSpc>
                <a:spcPct val="100000"/>
              </a:lnSpc>
              <a:spcBef>
                <a:spcPts val="0"/>
              </a:spcBef>
              <a:spcAft>
                <a:spcPts val="0"/>
              </a:spcAft>
              <a:buSzPts val="10000"/>
              <a:buFont typeface="Lato"/>
              <a:buNone/>
              <a:defRPr sz="10000">
                <a:latin typeface="Lato"/>
                <a:ea typeface="Lato"/>
                <a:cs typeface="Lato"/>
                <a:sym typeface="Lato"/>
              </a:defRPr>
            </a:lvl6pPr>
            <a:lvl7pPr lvl="6" algn="ctr">
              <a:lnSpc>
                <a:spcPct val="100000"/>
              </a:lnSpc>
              <a:spcBef>
                <a:spcPts val="0"/>
              </a:spcBef>
              <a:spcAft>
                <a:spcPts val="0"/>
              </a:spcAft>
              <a:buSzPts val="10000"/>
              <a:buFont typeface="Lato"/>
              <a:buNone/>
              <a:defRPr sz="10000">
                <a:latin typeface="Lato"/>
                <a:ea typeface="Lato"/>
                <a:cs typeface="Lato"/>
                <a:sym typeface="Lato"/>
              </a:defRPr>
            </a:lvl7pPr>
            <a:lvl8pPr lvl="7" algn="ctr">
              <a:lnSpc>
                <a:spcPct val="100000"/>
              </a:lnSpc>
              <a:spcBef>
                <a:spcPts val="0"/>
              </a:spcBef>
              <a:spcAft>
                <a:spcPts val="0"/>
              </a:spcAft>
              <a:buSzPts val="10000"/>
              <a:buFont typeface="Lato"/>
              <a:buNone/>
              <a:defRPr sz="10000">
                <a:latin typeface="Lato"/>
                <a:ea typeface="Lato"/>
                <a:cs typeface="Lato"/>
                <a:sym typeface="Lato"/>
              </a:defRPr>
            </a:lvl8pPr>
            <a:lvl9pPr lvl="8" algn="ctr">
              <a:lnSpc>
                <a:spcPct val="100000"/>
              </a:lnSpc>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1pPr>
            <a:lvl2pPr marR="0" lvl="1"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2pPr>
            <a:lvl3pPr marR="0" lvl="2"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3pPr>
            <a:lvl4pPr marR="0" lvl="3"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4pPr>
            <a:lvl5pPr marR="0" lvl="4"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5pPr>
            <a:lvl6pPr marR="0" lvl="5"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6pPr>
            <a:lvl7pPr marR="0" lvl="6"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7pPr>
            <a:lvl8pPr marR="0" lvl="7"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8pPr>
            <a:lvl9pPr marR="0" lvl="8" algn="l" rtl="0">
              <a:lnSpc>
                <a:spcPct val="100000"/>
              </a:lnSpc>
              <a:spcBef>
                <a:spcPts val="0"/>
              </a:spcBef>
              <a:spcAft>
                <a:spcPts val="0"/>
              </a:spcAft>
              <a:buClr>
                <a:schemeClr val="dk1"/>
              </a:buClr>
              <a:buSzPts val="3200"/>
              <a:buFont typeface="Playfair Display"/>
              <a:buNone/>
              <a:defRPr sz="3200" b="1" i="0" u="none" strike="noStrike" cap="none">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Lato"/>
              <a:buChar char="●"/>
              <a:defRPr sz="18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024867" y="1027650"/>
            <a:ext cx="3094265" cy="30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200"/>
              <a:buNone/>
            </a:pPr>
            <a:r>
              <a:rPr lang="en" sz="2800" dirty="0"/>
              <a:t>Talent Acquisition Strategies &amp; Incentive Methods</a:t>
            </a:r>
            <a:br>
              <a:rPr lang="en" sz="2800" dirty="0"/>
            </a:br>
            <a:r>
              <a:rPr lang="en" sz="2400" i="1" dirty="0">
                <a:solidFill>
                  <a:schemeClr val="accent4"/>
                </a:solidFill>
              </a:rPr>
              <a:t>Ivan Gunchev</a:t>
            </a:r>
            <a:endParaRPr sz="2800" i="1" dirty="0">
              <a:solidFill>
                <a:schemeClr val="accent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4835400" y="111375"/>
            <a:ext cx="4045200" cy="8607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990"/>
              <a:buNone/>
            </a:pPr>
            <a:r>
              <a:rPr lang="en" sz="2000">
                <a:solidFill>
                  <a:schemeClr val="lt1"/>
                </a:solidFill>
              </a:rPr>
              <a:t>What is Talent Acquisition and why is it evolving?</a:t>
            </a:r>
            <a:endParaRPr sz="2000">
              <a:solidFill>
                <a:schemeClr val="lt1"/>
              </a:solidFill>
            </a:endParaRPr>
          </a:p>
        </p:txBody>
      </p:sp>
      <p:sp>
        <p:nvSpPr>
          <p:cNvPr id="65" name="Google Shape;65;p14"/>
          <p:cNvSpPr txBox="1">
            <a:spLocks noGrp="1"/>
          </p:cNvSpPr>
          <p:nvPr>
            <p:ph type="body" idx="2"/>
          </p:nvPr>
        </p:nvSpPr>
        <p:spPr>
          <a:xfrm>
            <a:off x="4740000" y="891075"/>
            <a:ext cx="4236000" cy="3720600"/>
          </a:xfrm>
          <a:prstGeom prst="rect">
            <a:avLst/>
          </a:prstGeom>
          <a:noFill/>
          <a:ln>
            <a:noFill/>
          </a:ln>
        </p:spPr>
        <p:txBody>
          <a:bodyPr spcFirstLastPara="1" wrap="square" lIns="91425" tIns="91425" rIns="91425" bIns="91425" anchor="ctr" anchorCtr="0">
            <a:normAutofit/>
          </a:bodyPr>
          <a:lstStyle/>
          <a:p>
            <a:pPr marL="457200" lvl="0" indent="-323850" algn="l" rtl="0">
              <a:lnSpc>
                <a:spcPct val="150000"/>
              </a:lnSpc>
              <a:spcBef>
                <a:spcPts val="0"/>
              </a:spcBef>
              <a:spcAft>
                <a:spcPts val="0"/>
              </a:spcAft>
              <a:buSzPts val="1500"/>
              <a:buChar char="●"/>
            </a:pPr>
            <a:r>
              <a:rPr lang="en" sz="1500">
                <a:latin typeface="Times New Roman"/>
                <a:ea typeface="Times New Roman"/>
                <a:cs typeface="Times New Roman"/>
                <a:sym typeface="Times New Roman"/>
              </a:rPr>
              <a:t>A global shift in hiring models → from the ‘Company’ as a primary decision-maker to more power held by job seekers</a:t>
            </a:r>
            <a:r>
              <a:rPr lang="en" sz="1500" b="1">
                <a:latin typeface="Times New Roman"/>
                <a:ea typeface="Times New Roman"/>
                <a:cs typeface="Times New Roman"/>
                <a:sym typeface="Times New Roman"/>
              </a:rPr>
              <a:t> </a:t>
            </a:r>
            <a:r>
              <a:rPr lang="en" sz="1500" i="1">
                <a:latin typeface="Times New Roman"/>
                <a:ea typeface="Times New Roman"/>
                <a:cs typeface="Times New Roman"/>
                <a:sym typeface="Times New Roman"/>
              </a:rPr>
              <a:t>(Phillips-Wren, Doran and Merrill, 2016)</a:t>
            </a:r>
            <a:br>
              <a:rPr lang="en" sz="1500" i="1">
                <a:latin typeface="Times New Roman"/>
                <a:ea typeface="Times New Roman"/>
                <a:cs typeface="Times New Roman"/>
                <a:sym typeface="Times New Roman"/>
              </a:rPr>
            </a:br>
            <a:endParaRPr sz="1500" i="1">
              <a:latin typeface="Times New Roman"/>
              <a:ea typeface="Times New Roman"/>
              <a:cs typeface="Times New Roman"/>
              <a:sym typeface="Times New Roman"/>
            </a:endParaRPr>
          </a:p>
          <a:p>
            <a:pPr marL="457200" lvl="0" indent="-323850" algn="l"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Job seekers are more informed &amp; can estimate their market value </a:t>
            </a:r>
            <a:r>
              <a:rPr lang="en" sz="1500" i="1">
                <a:latin typeface="Times New Roman"/>
                <a:ea typeface="Times New Roman"/>
                <a:cs typeface="Times New Roman"/>
                <a:sym typeface="Times New Roman"/>
              </a:rPr>
              <a:t>(Phillips-Wren, Doran and Merrill, 2016)</a:t>
            </a:r>
            <a:endParaRPr sz="1500">
              <a:latin typeface="Times New Roman"/>
              <a:ea typeface="Times New Roman"/>
              <a:cs typeface="Times New Roman"/>
              <a:sym typeface="Times New Roman"/>
            </a:endParaRPr>
          </a:p>
        </p:txBody>
      </p:sp>
      <p:pic>
        <p:nvPicPr>
          <p:cNvPr id="66" name="Google Shape;66;p14"/>
          <p:cNvPicPr preferRelativeResize="0"/>
          <p:nvPr/>
        </p:nvPicPr>
        <p:blipFill rotWithShape="1">
          <a:blip r:embed="rId3">
            <a:alphaModFix/>
          </a:blip>
          <a:srcRect l="5025" r="4753"/>
          <a:stretch/>
        </p:blipFill>
        <p:spPr>
          <a:xfrm>
            <a:off x="212638" y="318100"/>
            <a:ext cx="4181625" cy="3089801"/>
          </a:xfrm>
          <a:prstGeom prst="rect">
            <a:avLst/>
          </a:prstGeom>
          <a:noFill/>
          <a:ln>
            <a:noFill/>
          </a:ln>
        </p:spPr>
      </p:pic>
      <p:sp>
        <p:nvSpPr>
          <p:cNvPr id="67" name="Google Shape;67;p14"/>
          <p:cNvSpPr txBox="1"/>
          <p:nvPr/>
        </p:nvSpPr>
        <p:spPr>
          <a:xfrm>
            <a:off x="318963" y="3407900"/>
            <a:ext cx="3969000" cy="13698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1200"/>
              </a:spcAft>
              <a:buClr>
                <a:srgbClr val="000000"/>
              </a:buClr>
              <a:buSzPts val="1400"/>
              <a:buFont typeface="Arial"/>
              <a:buNone/>
            </a:pPr>
            <a:r>
              <a:rPr lang="en" sz="1400" b="1" i="0" u="none" strike="noStrike" cap="none">
                <a:solidFill>
                  <a:schemeClr val="dk1"/>
                </a:solidFill>
                <a:highlight>
                  <a:schemeClr val="lt1"/>
                </a:highlight>
                <a:latin typeface="Times New Roman"/>
                <a:ea typeface="Times New Roman"/>
                <a:cs typeface="Times New Roman"/>
                <a:sym typeface="Times New Roman"/>
              </a:rPr>
              <a:t>“Talent acquisition deals with the strategies, tactics and processes for identifying, recruiting and retaining the human resources a company needs.” </a:t>
            </a:r>
            <a:r>
              <a:rPr lang="en" sz="1400" b="1" i="1" u="none" strike="noStrike" cap="none">
                <a:solidFill>
                  <a:schemeClr val="dk1"/>
                </a:solidFill>
                <a:highlight>
                  <a:schemeClr val="lt1"/>
                </a:highlight>
                <a:latin typeface="Times New Roman"/>
                <a:ea typeface="Times New Roman"/>
                <a:cs typeface="Times New Roman"/>
                <a:sym typeface="Times New Roman"/>
              </a:rPr>
              <a:t>(SHRM, 2023)</a:t>
            </a:r>
            <a:endParaRPr sz="1400" b="1" i="0" u="none" strike="noStrike" cap="none">
              <a:solidFill>
                <a:schemeClr val="dk1"/>
              </a:solidFill>
              <a:highlight>
                <a:schemeClr val="lt1"/>
              </a:highlight>
              <a:latin typeface="Times New Roman"/>
              <a:ea typeface="Times New Roman"/>
              <a:cs typeface="Times New Roman"/>
              <a:sym typeface="Times New Roman"/>
            </a:endParaRPr>
          </a:p>
        </p:txBody>
      </p:sp>
      <p:sp>
        <p:nvSpPr>
          <p:cNvPr id="68" name="Google Shape;68;p14"/>
          <p:cNvSpPr txBox="1"/>
          <p:nvPr/>
        </p:nvSpPr>
        <p:spPr>
          <a:xfrm>
            <a:off x="263250" y="2986875"/>
            <a:ext cx="13164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(Freepik, 2023)</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Introduce Employee Referrals</a:t>
            </a:r>
            <a:endParaRPr/>
          </a:p>
        </p:txBody>
      </p:sp>
      <p:sp>
        <p:nvSpPr>
          <p:cNvPr id="74" name="Google Shape;74;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50000"/>
              </a:lnSpc>
              <a:spcBef>
                <a:spcPts val="0"/>
              </a:spcBef>
              <a:spcAft>
                <a:spcPts val="0"/>
              </a:spcAft>
              <a:buSzPts val="1800"/>
              <a:buNone/>
            </a:pPr>
            <a:r>
              <a:rPr lang="en">
                <a:latin typeface="Times New Roman"/>
                <a:ea typeface="Times New Roman"/>
                <a:cs typeface="Times New Roman"/>
                <a:sym typeface="Times New Roman"/>
              </a:rPr>
              <a:t>→ Hire individuals that are referred by existing employees and provide a cash incentive for the existing employee</a:t>
            </a:r>
            <a:br>
              <a:rPr lang="en">
                <a:latin typeface="Times New Roman"/>
                <a:ea typeface="Times New Roman"/>
                <a:cs typeface="Times New Roman"/>
                <a:sym typeface="Times New Roman"/>
              </a:rPr>
            </a:br>
            <a:endParaRPr>
              <a:latin typeface="Times New Roman"/>
              <a:ea typeface="Times New Roman"/>
              <a:cs typeface="Times New Roman"/>
              <a:sym typeface="Times New Roman"/>
            </a:endParaRPr>
          </a:p>
          <a:p>
            <a:pPr marL="0" lvl="0" indent="0" algn="l" rtl="0">
              <a:lnSpc>
                <a:spcPct val="150000"/>
              </a:lnSpc>
              <a:spcBef>
                <a:spcPts val="1200"/>
              </a:spcBef>
              <a:spcAft>
                <a:spcPts val="0"/>
              </a:spcAft>
              <a:buSzPts val="1800"/>
              <a:buNone/>
            </a:pPr>
            <a:r>
              <a:rPr lang="en">
                <a:latin typeface="Times New Roman"/>
                <a:ea typeface="Times New Roman"/>
                <a:cs typeface="Times New Roman"/>
                <a:sym typeface="Times New Roman"/>
              </a:rPr>
              <a:t>→ ‘Good Homophily’ </a:t>
            </a:r>
            <a:r>
              <a:rPr lang="en" i="1">
                <a:latin typeface="Times New Roman"/>
                <a:ea typeface="Times New Roman"/>
                <a:cs typeface="Times New Roman"/>
                <a:sym typeface="Times New Roman"/>
              </a:rPr>
              <a:t>(Hoffman, 2017)</a:t>
            </a:r>
            <a:endParaRPr i="1">
              <a:latin typeface="Times New Roman"/>
              <a:ea typeface="Times New Roman"/>
              <a:cs typeface="Times New Roman"/>
              <a:sym typeface="Times New Roman"/>
            </a:endParaRPr>
          </a:p>
          <a:p>
            <a:pPr marL="0" lvl="0" indent="0" algn="l" rtl="0">
              <a:lnSpc>
                <a:spcPct val="150000"/>
              </a:lnSpc>
              <a:spcBef>
                <a:spcPts val="1200"/>
              </a:spcBef>
              <a:spcAft>
                <a:spcPts val="1200"/>
              </a:spcAft>
              <a:buSzPts val="1800"/>
              <a:buNone/>
            </a:pPr>
            <a:r>
              <a:rPr lang="en">
                <a:latin typeface="Times New Roman"/>
                <a:ea typeface="Times New Roman"/>
                <a:cs typeface="Times New Roman"/>
                <a:sym typeface="Times New Roman"/>
              </a:rPr>
              <a:t>→ Lower turnover rates </a:t>
            </a:r>
            <a:r>
              <a:rPr lang="en" i="1">
                <a:latin typeface="Times New Roman"/>
                <a:ea typeface="Times New Roman"/>
                <a:cs typeface="Times New Roman"/>
                <a:sym typeface="Times New Roman"/>
              </a:rPr>
              <a:t>(Hoffman, 2017)</a:t>
            </a:r>
            <a:endParaRPr i="1">
              <a:latin typeface="Times New Roman"/>
              <a:ea typeface="Times New Roman"/>
              <a:cs typeface="Times New Roman"/>
              <a:sym typeface="Times New Roman"/>
            </a:endParaRPr>
          </a:p>
        </p:txBody>
      </p:sp>
      <p:pic>
        <p:nvPicPr>
          <p:cNvPr id="75" name="Google Shape;75;p15"/>
          <p:cNvPicPr preferRelativeResize="0"/>
          <p:nvPr/>
        </p:nvPicPr>
        <p:blipFill rotWithShape="1">
          <a:blip r:embed="rId3">
            <a:alphaModFix/>
          </a:blip>
          <a:srcRect l="4165" t="4649" r="3879" b="4531"/>
          <a:stretch/>
        </p:blipFill>
        <p:spPr>
          <a:xfrm>
            <a:off x="4860000" y="1768350"/>
            <a:ext cx="4223424" cy="3263775"/>
          </a:xfrm>
          <a:prstGeom prst="rect">
            <a:avLst/>
          </a:prstGeom>
          <a:noFill/>
          <a:ln>
            <a:noFill/>
          </a:ln>
        </p:spPr>
      </p:pic>
      <p:sp>
        <p:nvSpPr>
          <p:cNvPr id="76" name="Google Shape;76;p15"/>
          <p:cNvSpPr txBox="1"/>
          <p:nvPr/>
        </p:nvSpPr>
        <p:spPr>
          <a:xfrm>
            <a:off x="4085925" y="4703900"/>
            <a:ext cx="13164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(Freepik, 2023)</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6"/>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 sz="2500"/>
              <a:t>Refining the Selection Processes</a:t>
            </a:r>
            <a:endParaRPr sz="2500"/>
          </a:p>
        </p:txBody>
      </p:sp>
      <p:sp>
        <p:nvSpPr>
          <p:cNvPr id="82" name="Google Shape;82;p16"/>
          <p:cNvSpPr txBox="1">
            <a:spLocks noGrp="1"/>
          </p:cNvSpPr>
          <p:nvPr>
            <p:ph type="body" idx="1"/>
          </p:nvPr>
        </p:nvSpPr>
        <p:spPr>
          <a:xfrm>
            <a:off x="311700" y="1152475"/>
            <a:ext cx="8520600" cy="36669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latin typeface="Times New Roman"/>
                <a:ea typeface="Times New Roman"/>
                <a:cs typeface="Times New Roman"/>
                <a:sym typeface="Times New Roman"/>
              </a:rPr>
              <a:t>→ Establish separate recruitment processes for ‘fresh talent’ and ‘experienced talent’</a:t>
            </a: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Introduce AI Applications in the process </a:t>
            </a:r>
            <a:r>
              <a:rPr lang="en" i="1">
                <a:latin typeface="Times New Roman"/>
                <a:ea typeface="Times New Roman"/>
                <a:cs typeface="Times New Roman"/>
                <a:sym typeface="Times New Roman"/>
              </a:rPr>
              <a:t>(Choubey, 2023)</a:t>
            </a:r>
            <a:endParaRPr i="1">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a:t>
            </a:r>
            <a:r>
              <a:rPr lang="en" b="1">
                <a:latin typeface="Times New Roman"/>
                <a:ea typeface="Times New Roman"/>
                <a:cs typeface="Times New Roman"/>
                <a:sym typeface="Times New Roman"/>
              </a:rPr>
              <a:t>Short-term</a:t>
            </a:r>
            <a:r>
              <a:rPr lang="en">
                <a:latin typeface="Times New Roman"/>
                <a:ea typeface="Times New Roman"/>
                <a:cs typeface="Times New Roman"/>
                <a:sym typeface="Times New Roman"/>
              </a:rPr>
              <a:t> talent acquisition</a:t>
            </a:r>
            <a:endParaRPr i="1">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Benefits of AI:</a:t>
            </a:r>
            <a:endParaRPr>
              <a:latin typeface="Times New Roman"/>
              <a:ea typeface="Times New Roman"/>
              <a:cs typeface="Times New Roman"/>
              <a:sym typeface="Times New Roman"/>
            </a:endParaRPr>
          </a:p>
          <a:p>
            <a:pPr marL="457200" lvl="0" indent="-342900" algn="l" rtl="0">
              <a:lnSpc>
                <a:spcPct val="115000"/>
              </a:lnSpc>
              <a:spcBef>
                <a:spcPts val="1200"/>
              </a:spcBef>
              <a:spcAft>
                <a:spcPts val="0"/>
              </a:spcAft>
              <a:buSzPts val="1800"/>
              <a:buFont typeface="Times New Roman"/>
              <a:buChar char="-"/>
            </a:pPr>
            <a:r>
              <a:rPr lang="en">
                <a:latin typeface="Times New Roman"/>
                <a:ea typeface="Times New Roman"/>
                <a:cs typeface="Times New Roman"/>
                <a:sym typeface="Times New Roman"/>
              </a:rPr>
              <a:t>Increased quality of hiring</a:t>
            </a:r>
            <a:endParaRPr>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
                <a:latin typeface="Times New Roman"/>
                <a:ea typeface="Times New Roman"/>
                <a:cs typeface="Times New Roman"/>
                <a:sym typeface="Times New Roman"/>
              </a:rPr>
              <a:t>Unbiased decision-making</a:t>
            </a:r>
            <a:endParaRPr>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
                <a:latin typeface="Times New Roman"/>
                <a:ea typeface="Times New Roman"/>
                <a:cs typeface="Times New Roman"/>
                <a:sym typeface="Times New Roman"/>
              </a:rPr>
              <a:t>Quicker process</a:t>
            </a:r>
            <a:endParaRPr>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
                <a:latin typeface="Times New Roman"/>
                <a:ea typeface="Times New Roman"/>
                <a:cs typeface="Times New Roman"/>
                <a:sym typeface="Times New Roman"/>
              </a:rPr>
              <a:t>Better analytics</a:t>
            </a:r>
            <a:endParaRPr>
              <a:latin typeface="Times New Roman"/>
              <a:ea typeface="Times New Roman"/>
              <a:cs typeface="Times New Roman"/>
              <a:sym typeface="Times New Roman"/>
            </a:endParaRPr>
          </a:p>
        </p:txBody>
      </p:sp>
      <p:pic>
        <p:nvPicPr>
          <p:cNvPr id="83" name="Google Shape;83;p16"/>
          <p:cNvPicPr preferRelativeResize="0"/>
          <p:nvPr/>
        </p:nvPicPr>
        <p:blipFill rotWithShape="1">
          <a:blip r:embed="rId3">
            <a:alphaModFix/>
          </a:blip>
          <a:srcRect/>
          <a:stretch/>
        </p:blipFill>
        <p:spPr>
          <a:xfrm>
            <a:off x="3832126" y="2106725"/>
            <a:ext cx="4612125" cy="2884900"/>
          </a:xfrm>
          <a:prstGeom prst="rect">
            <a:avLst/>
          </a:prstGeom>
          <a:noFill/>
          <a:ln>
            <a:noFill/>
          </a:ln>
        </p:spPr>
      </p:pic>
      <p:sp>
        <p:nvSpPr>
          <p:cNvPr id="84" name="Google Shape;84;p16"/>
          <p:cNvSpPr txBox="1"/>
          <p:nvPr/>
        </p:nvSpPr>
        <p:spPr>
          <a:xfrm>
            <a:off x="7695000" y="4698000"/>
            <a:ext cx="13164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(Freepik, 2023)</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xfrm>
            <a:off x="311700" y="249600"/>
            <a:ext cx="8520600" cy="6261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 sz="2500"/>
              <a:t>Optimise Job Postings</a:t>
            </a:r>
            <a:endParaRPr sz="2500"/>
          </a:p>
        </p:txBody>
      </p:sp>
      <p:sp>
        <p:nvSpPr>
          <p:cNvPr id="90" name="Google Shape;90;p17"/>
          <p:cNvSpPr txBox="1">
            <a:spLocks noGrp="1"/>
          </p:cNvSpPr>
          <p:nvPr>
            <p:ph type="body" idx="1"/>
          </p:nvPr>
        </p:nvSpPr>
        <p:spPr>
          <a:xfrm>
            <a:off x="311700" y="2794500"/>
            <a:ext cx="8520600" cy="2095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800"/>
              <a:buNone/>
            </a:pPr>
            <a:r>
              <a:rPr lang="en">
                <a:latin typeface="Times New Roman"/>
                <a:ea typeface="Times New Roman"/>
                <a:cs typeface="Times New Roman"/>
                <a:sym typeface="Times New Roman"/>
              </a:rPr>
              <a:t>→ Make sure job listing are aligned with organisational goals</a:t>
            </a: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Include information on company environment and culture on website for Google Search</a:t>
            </a: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Highlight company benefits</a:t>
            </a:r>
            <a:endParaRPr>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r>
              <a:rPr lang="en">
                <a:latin typeface="Times New Roman"/>
                <a:ea typeface="Times New Roman"/>
                <a:cs typeface="Times New Roman"/>
                <a:sym typeface="Times New Roman"/>
              </a:rPr>
              <a:t>→ Include pay range/pay on all postings </a:t>
            </a:r>
            <a:endParaRPr>
              <a:latin typeface="Times New Roman"/>
              <a:ea typeface="Times New Roman"/>
              <a:cs typeface="Times New Roman"/>
              <a:sym typeface="Times New Roman"/>
            </a:endParaRPr>
          </a:p>
        </p:txBody>
      </p:sp>
      <p:pic>
        <p:nvPicPr>
          <p:cNvPr id="91" name="Google Shape;91;p17"/>
          <p:cNvPicPr preferRelativeResize="0"/>
          <p:nvPr/>
        </p:nvPicPr>
        <p:blipFill rotWithShape="1">
          <a:blip r:embed="rId3">
            <a:alphaModFix/>
          </a:blip>
          <a:srcRect l="10656" t="6500" r="8540" b="4916"/>
          <a:stretch/>
        </p:blipFill>
        <p:spPr>
          <a:xfrm>
            <a:off x="2875500" y="821025"/>
            <a:ext cx="3148876" cy="1973475"/>
          </a:xfrm>
          <a:prstGeom prst="rect">
            <a:avLst/>
          </a:prstGeom>
          <a:noFill/>
          <a:ln>
            <a:noFill/>
          </a:ln>
        </p:spPr>
      </p:pic>
      <p:sp>
        <p:nvSpPr>
          <p:cNvPr id="92" name="Google Shape;92;p17"/>
          <p:cNvSpPr txBox="1"/>
          <p:nvPr/>
        </p:nvSpPr>
        <p:spPr>
          <a:xfrm>
            <a:off x="6075000" y="2402400"/>
            <a:ext cx="13164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(Freepik, 2023)</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pic>
        <p:nvPicPr>
          <p:cNvPr id="97" name="Google Shape;97;p18"/>
          <p:cNvPicPr preferRelativeResize="0"/>
          <p:nvPr/>
        </p:nvPicPr>
        <p:blipFill rotWithShape="1">
          <a:blip r:embed="rId3">
            <a:alphaModFix/>
          </a:blip>
          <a:srcRect/>
          <a:stretch/>
        </p:blipFill>
        <p:spPr>
          <a:xfrm>
            <a:off x="5143499" y="2144050"/>
            <a:ext cx="3781500" cy="2746849"/>
          </a:xfrm>
          <a:prstGeom prst="rect">
            <a:avLst/>
          </a:prstGeom>
          <a:noFill/>
          <a:ln>
            <a:noFill/>
          </a:ln>
        </p:spPr>
      </p:pic>
      <p:sp>
        <p:nvSpPr>
          <p:cNvPr id="98" name="Google Shape;98;p18"/>
          <p:cNvSpPr txBox="1">
            <a:spLocks noGrp="1"/>
          </p:cNvSpPr>
          <p:nvPr>
            <p:ph type="title"/>
          </p:nvPr>
        </p:nvSpPr>
        <p:spPr>
          <a:xfrm>
            <a:off x="311700" y="320475"/>
            <a:ext cx="8520600" cy="6261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 sz="2500"/>
              <a:t>Employer Branding </a:t>
            </a:r>
            <a:endParaRPr sz="2500"/>
          </a:p>
        </p:txBody>
      </p:sp>
      <p:sp>
        <p:nvSpPr>
          <p:cNvPr id="99" name="Google Shape;99;p18"/>
          <p:cNvSpPr txBox="1">
            <a:spLocks noGrp="1"/>
          </p:cNvSpPr>
          <p:nvPr>
            <p:ph type="body" idx="1"/>
          </p:nvPr>
        </p:nvSpPr>
        <p:spPr>
          <a:xfrm>
            <a:off x="311700" y="1017450"/>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50000"/>
              </a:lnSpc>
              <a:spcBef>
                <a:spcPts val="0"/>
              </a:spcBef>
              <a:spcAft>
                <a:spcPts val="0"/>
              </a:spcAft>
              <a:buSzPts val="1800"/>
              <a:buNone/>
            </a:pPr>
            <a:r>
              <a:rPr lang="en">
                <a:latin typeface="Times New Roman"/>
                <a:ea typeface="Times New Roman"/>
                <a:cs typeface="Times New Roman"/>
                <a:sym typeface="Times New Roman"/>
              </a:rPr>
              <a:t>→ Employer brand encompasses the goals, principles, character, and culture of an organisation</a:t>
            </a:r>
            <a:endParaRPr>
              <a:latin typeface="Times New Roman"/>
              <a:ea typeface="Times New Roman"/>
              <a:cs typeface="Times New Roman"/>
              <a:sym typeface="Times New Roman"/>
            </a:endParaRPr>
          </a:p>
          <a:p>
            <a:pPr marL="0" lvl="0" indent="0" algn="l" rtl="0">
              <a:lnSpc>
                <a:spcPct val="150000"/>
              </a:lnSpc>
              <a:spcBef>
                <a:spcPts val="1200"/>
              </a:spcBef>
              <a:spcAft>
                <a:spcPts val="0"/>
              </a:spcAft>
              <a:buSzPts val="1800"/>
              <a:buNone/>
            </a:pPr>
            <a:r>
              <a:rPr lang="en">
                <a:latin typeface="Times New Roman"/>
                <a:ea typeface="Times New Roman"/>
                <a:cs typeface="Times New Roman"/>
                <a:sym typeface="Times New Roman"/>
              </a:rPr>
              <a:t>→ </a:t>
            </a:r>
            <a:r>
              <a:rPr lang="en" b="1">
                <a:latin typeface="Times New Roman"/>
                <a:ea typeface="Times New Roman"/>
                <a:cs typeface="Times New Roman"/>
                <a:sym typeface="Times New Roman"/>
              </a:rPr>
              <a:t>Long-term</a:t>
            </a:r>
            <a:r>
              <a:rPr lang="en">
                <a:latin typeface="Times New Roman"/>
                <a:ea typeface="Times New Roman"/>
                <a:cs typeface="Times New Roman"/>
                <a:sym typeface="Times New Roman"/>
              </a:rPr>
              <a:t> talent acquisition strategy</a:t>
            </a:r>
            <a:endParaRPr>
              <a:latin typeface="Times New Roman"/>
              <a:ea typeface="Times New Roman"/>
              <a:cs typeface="Times New Roman"/>
              <a:sym typeface="Times New Roman"/>
            </a:endParaRPr>
          </a:p>
          <a:p>
            <a:pPr marL="0" lvl="0" indent="0" algn="l" rtl="0">
              <a:lnSpc>
                <a:spcPct val="150000"/>
              </a:lnSpc>
              <a:spcBef>
                <a:spcPts val="1200"/>
              </a:spcBef>
              <a:spcAft>
                <a:spcPts val="0"/>
              </a:spcAft>
              <a:buSzPts val="1800"/>
              <a:buNone/>
            </a:pPr>
            <a:r>
              <a:rPr lang="en">
                <a:latin typeface="Times New Roman"/>
                <a:ea typeface="Times New Roman"/>
                <a:cs typeface="Times New Roman"/>
                <a:sym typeface="Times New Roman"/>
              </a:rPr>
              <a:t>→ Positive employer branding can include </a:t>
            </a:r>
            <a:r>
              <a:rPr lang="en" i="1">
                <a:latin typeface="Times New Roman"/>
                <a:ea typeface="Times New Roman"/>
                <a:cs typeface="Times New Roman"/>
                <a:sym typeface="Times New Roman"/>
              </a:rPr>
              <a:t>(Yu et al, 2021)</a:t>
            </a:r>
            <a:r>
              <a:rPr lang="en">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marL="457200" lvl="0" indent="-342900" algn="l" rtl="0">
              <a:lnSpc>
                <a:spcPct val="150000"/>
              </a:lnSpc>
              <a:spcBef>
                <a:spcPts val="1200"/>
              </a:spcBef>
              <a:spcAft>
                <a:spcPts val="0"/>
              </a:spcAft>
              <a:buSzPts val="1800"/>
              <a:buFont typeface="Times New Roman"/>
              <a:buChar char="-"/>
            </a:pPr>
            <a:r>
              <a:rPr lang="en" b="1">
                <a:latin typeface="Times New Roman"/>
                <a:ea typeface="Times New Roman"/>
                <a:cs typeface="Times New Roman"/>
                <a:sym typeface="Times New Roman"/>
              </a:rPr>
              <a:t>Increased organisational diversity</a:t>
            </a:r>
            <a:endParaRPr b="1">
              <a:latin typeface="Times New Roman"/>
              <a:ea typeface="Times New Roman"/>
              <a:cs typeface="Times New Roman"/>
              <a:sym typeface="Times New Roman"/>
            </a:endParaRPr>
          </a:p>
          <a:p>
            <a:pPr marL="457200" lvl="0" indent="-342900" algn="l" rtl="0">
              <a:lnSpc>
                <a:spcPct val="150000"/>
              </a:lnSpc>
              <a:spcBef>
                <a:spcPts val="0"/>
              </a:spcBef>
              <a:spcAft>
                <a:spcPts val="0"/>
              </a:spcAft>
              <a:buSzPts val="1800"/>
              <a:buFont typeface="Times New Roman"/>
              <a:buChar char="-"/>
            </a:pPr>
            <a:r>
              <a:rPr lang="en" b="1">
                <a:latin typeface="Times New Roman"/>
                <a:ea typeface="Times New Roman"/>
                <a:cs typeface="Times New Roman"/>
                <a:sym typeface="Times New Roman"/>
              </a:rPr>
              <a:t>Corporate Social Responsibility</a:t>
            </a:r>
            <a:endParaRPr b="1">
              <a:latin typeface="Times New Roman"/>
              <a:ea typeface="Times New Roman"/>
              <a:cs typeface="Times New Roman"/>
              <a:sym typeface="Times New Roman"/>
            </a:endParaRPr>
          </a:p>
        </p:txBody>
      </p:sp>
      <p:sp>
        <p:nvSpPr>
          <p:cNvPr id="100" name="Google Shape;100;p18"/>
          <p:cNvSpPr txBox="1"/>
          <p:nvPr/>
        </p:nvSpPr>
        <p:spPr>
          <a:xfrm>
            <a:off x="7695000" y="4698000"/>
            <a:ext cx="13164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(Freepik, 2023)</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11700" y="279975"/>
            <a:ext cx="8520600" cy="6261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 sz="2500"/>
              <a:t>Talent Management (TM)</a:t>
            </a:r>
            <a:endParaRPr sz="2500"/>
          </a:p>
        </p:txBody>
      </p:sp>
      <p:sp>
        <p:nvSpPr>
          <p:cNvPr id="106" name="Google Shape;106;p19"/>
          <p:cNvSpPr txBox="1">
            <a:spLocks noGrp="1"/>
          </p:cNvSpPr>
          <p:nvPr>
            <p:ph type="body" idx="1"/>
          </p:nvPr>
        </p:nvSpPr>
        <p:spPr>
          <a:xfrm>
            <a:off x="311700" y="1041100"/>
            <a:ext cx="8520600" cy="1419300"/>
          </a:xfrm>
          <a:prstGeom prst="rect">
            <a:avLst/>
          </a:prstGeom>
          <a:noFill/>
          <a:ln>
            <a:noFill/>
          </a:ln>
        </p:spPr>
        <p:txBody>
          <a:bodyPr spcFirstLastPara="1" wrap="square" lIns="91425" tIns="91425" rIns="91425" bIns="91425" anchor="t" anchorCtr="0">
            <a:normAutofit lnSpcReduction="20000"/>
          </a:bodyPr>
          <a:lstStyle/>
          <a:p>
            <a:pPr marL="0" lvl="0" indent="0" algn="l" rtl="0">
              <a:lnSpc>
                <a:spcPct val="115000"/>
              </a:lnSpc>
              <a:spcBef>
                <a:spcPts val="0"/>
              </a:spcBef>
              <a:spcAft>
                <a:spcPts val="0"/>
              </a:spcAft>
              <a:buSzPts val="1800"/>
              <a:buNone/>
            </a:pPr>
            <a:r>
              <a:rPr lang="en">
                <a:latin typeface="Times New Roman"/>
                <a:ea typeface="Times New Roman"/>
                <a:cs typeface="Times New Roman"/>
                <a:sym typeface="Times New Roman"/>
              </a:rPr>
              <a:t>→ Finding talent gaps and empty positions</a:t>
            </a:r>
            <a:endParaRPr>
              <a:latin typeface="Times New Roman"/>
              <a:ea typeface="Times New Roman"/>
              <a:cs typeface="Times New Roman"/>
              <a:sym typeface="Times New Roman"/>
            </a:endParaRPr>
          </a:p>
          <a:p>
            <a:pPr marL="0" lvl="0" indent="0" algn="l" rtl="0">
              <a:lnSpc>
                <a:spcPct val="150000"/>
              </a:lnSpc>
              <a:spcBef>
                <a:spcPts val="1200"/>
              </a:spcBef>
              <a:spcAft>
                <a:spcPts val="0"/>
              </a:spcAft>
              <a:buSzPts val="1800"/>
              <a:buNone/>
            </a:pPr>
            <a:endParaRPr>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r>
              <a:rPr lang="en">
                <a:latin typeface="Times New Roman"/>
                <a:ea typeface="Times New Roman"/>
                <a:cs typeface="Times New Roman"/>
                <a:sym typeface="Times New Roman"/>
              </a:rPr>
              <a:t>→ Growing the talent within the system</a:t>
            </a:r>
            <a:endParaRPr>
              <a:latin typeface="Times New Roman"/>
              <a:ea typeface="Times New Roman"/>
              <a:cs typeface="Times New Roman"/>
              <a:sym typeface="Times New Roman"/>
            </a:endParaRPr>
          </a:p>
        </p:txBody>
      </p:sp>
      <p:pic>
        <p:nvPicPr>
          <p:cNvPr id="107" name="Google Shape;107;p19"/>
          <p:cNvPicPr preferRelativeResize="0"/>
          <p:nvPr/>
        </p:nvPicPr>
        <p:blipFill rotWithShape="1">
          <a:blip r:embed="rId3">
            <a:alphaModFix/>
          </a:blip>
          <a:srcRect l="3932" t="30391" r="3086" b="25473"/>
          <a:stretch/>
        </p:blipFill>
        <p:spPr>
          <a:xfrm>
            <a:off x="1733813" y="2524625"/>
            <a:ext cx="5676373" cy="2487398"/>
          </a:xfrm>
          <a:prstGeom prst="rect">
            <a:avLst/>
          </a:prstGeom>
          <a:noFill/>
          <a:ln>
            <a:noFill/>
          </a:ln>
        </p:spPr>
      </p:pic>
      <p:sp>
        <p:nvSpPr>
          <p:cNvPr id="108" name="Google Shape;108;p19"/>
          <p:cNvSpPr txBox="1"/>
          <p:nvPr/>
        </p:nvSpPr>
        <p:spPr>
          <a:xfrm>
            <a:off x="4572000" y="953225"/>
            <a:ext cx="4465200" cy="1571400"/>
          </a:xfrm>
          <a:prstGeom prst="rect">
            <a:avLst/>
          </a:prstGeom>
          <a:noFill/>
          <a:ln>
            <a:noFill/>
          </a:ln>
        </p:spPr>
        <p:txBody>
          <a:bodyPr spcFirstLastPara="1" wrap="square" lIns="91425" tIns="91425" rIns="91425" bIns="91425" anchor="t" anchorCtr="0">
            <a:spAutoFit/>
          </a:bodyPr>
          <a:lstStyle/>
          <a:p>
            <a:pPr marL="0" marR="0" lvl="0" indent="0" algn="l" rtl="0">
              <a:lnSpc>
                <a:spcPct val="115000"/>
              </a:lnSpc>
              <a:spcBef>
                <a:spcPts val="0"/>
              </a:spcBef>
              <a:spcAft>
                <a:spcPts val="0"/>
              </a:spcAft>
              <a:buClr>
                <a:srgbClr val="000000"/>
              </a:buClr>
              <a:buSzPts val="1800"/>
              <a:buFont typeface="Arial"/>
              <a:buNone/>
            </a:pPr>
            <a:r>
              <a:rPr lang="en" sz="1800" b="0" i="0" u="none" strike="noStrike" cap="none">
                <a:solidFill>
                  <a:schemeClr val="dk2"/>
                </a:solidFill>
                <a:latin typeface="Times New Roman"/>
                <a:ea typeface="Times New Roman"/>
                <a:cs typeface="Times New Roman"/>
                <a:sym typeface="Times New Roman"/>
              </a:rPr>
              <a:t>→ Effectively engaging, retaining and motivating them to accomplish long-term corporate objectives </a:t>
            </a:r>
            <a:r>
              <a:rPr lang="en" sz="1800" b="0" i="1" u="none" strike="noStrike" cap="none">
                <a:solidFill>
                  <a:schemeClr val="dk2"/>
                </a:solidFill>
                <a:latin typeface="Times New Roman"/>
                <a:ea typeface="Times New Roman"/>
                <a:cs typeface="Times New Roman"/>
                <a:sym typeface="Times New Roman"/>
              </a:rPr>
              <a:t>(Gosh, 2021)</a:t>
            </a:r>
            <a:endParaRPr sz="1800" b="0" i="1" u="none" strike="noStrike" cap="none">
              <a:solidFill>
                <a:schemeClr val="dk2"/>
              </a:solidFill>
              <a:latin typeface="Times New Roman"/>
              <a:ea typeface="Times New Roman"/>
              <a:cs typeface="Times New Roman"/>
              <a:sym typeface="Times New Roman"/>
            </a:endParaRPr>
          </a:p>
          <a:p>
            <a:pPr marL="0" marR="0" lvl="0" indent="0" algn="l" rtl="0">
              <a:lnSpc>
                <a:spcPct val="150000"/>
              </a:lnSpc>
              <a:spcBef>
                <a:spcPts val="1200"/>
              </a:spcBef>
              <a:spcAft>
                <a:spcPts val="1200"/>
              </a:spcAft>
              <a:buClr>
                <a:srgbClr val="000000"/>
              </a:buClr>
              <a:buSzPts val="1800"/>
              <a:buFont typeface="Arial"/>
              <a:buNone/>
            </a:pPr>
            <a:r>
              <a:rPr lang="en" sz="1800" b="0" i="0" u="none" strike="noStrike" cap="none">
                <a:solidFill>
                  <a:schemeClr val="dk2"/>
                </a:solidFill>
                <a:latin typeface="Times New Roman"/>
                <a:ea typeface="Times New Roman"/>
                <a:cs typeface="Times New Roman"/>
                <a:sym typeface="Times New Roman"/>
              </a:rPr>
              <a:t>→ </a:t>
            </a:r>
            <a:r>
              <a:rPr lang="en" sz="1800" b="1" i="0" u="none" strike="noStrike" cap="none">
                <a:solidFill>
                  <a:schemeClr val="dk2"/>
                </a:solidFill>
                <a:latin typeface="Times New Roman"/>
                <a:ea typeface="Times New Roman"/>
                <a:cs typeface="Times New Roman"/>
                <a:sym typeface="Times New Roman"/>
              </a:rPr>
              <a:t>Long-term</a:t>
            </a:r>
            <a:r>
              <a:rPr lang="en" sz="1800" b="0" i="0" u="none" strike="noStrike" cap="none">
                <a:solidFill>
                  <a:schemeClr val="dk2"/>
                </a:solidFill>
                <a:latin typeface="Times New Roman"/>
                <a:ea typeface="Times New Roman"/>
                <a:cs typeface="Times New Roman"/>
                <a:sym typeface="Times New Roman"/>
              </a:rPr>
              <a:t> talent acquisition strategy</a:t>
            </a:r>
            <a:endParaRPr sz="1800" b="0" i="0" u="none" strike="noStrike" cap="none">
              <a:solidFill>
                <a:schemeClr val="dk2"/>
              </a:solidFill>
              <a:latin typeface="Times New Roman"/>
              <a:ea typeface="Times New Roman"/>
              <a:cs typeface="Times New Roman"/>
              <a:sym typeface="Times New Roman"/>
            </a:endParaRPr>
          </a:p>
        </p:txBody>
      </p:sp>
      <p:sp>
        <p:nvSpPr>
          <p:cNvPr id="109" name="Google Shape;109;p19"/>
          <p:cNvSpPr txBox="1"/>
          <p:nvPr/>
        </p:nvSpPr>
        <p:spPr>
          <a:xfrm>
            <a:off x="7290000" y="4673325"/>
            <a:ext cx="16965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(Danao and Bottorff, 2022)</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0"/>
          <p:cNvSpPr txBox="1">
            <a:spLocks noGrp="1"/>
          </p:cNvSpPr>
          <p:nvPr>
            <p:ph type="title"/>
          </p:nvPr>
        </p:nvSpPr>
        <p:spPr>
          <a:xfrm>
            <a:off x="311700" y="249600"/>
            <a:ext cx="8520600" cy="6261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200"/>
              <a:buNone/>
            </a:pPr>
            <a:r>
              <a:rPr lang="en" sz="2500"/>
              <a:t>Establishing a Flexible Work Practices &amp; Benefits</a:t>
            </a:r>
            <a:endParaRPr sz="2500"/>
          </a:p>
        </p:txBody>
      </p:sp>
      <p:sp>
        <p:nvSpPr>
          <p:cNvPr id="115" name="Google Shape;115;p20"/>
          <p:cNvSpPr txBox="1">
            <a:spLocks noGrp="1"/>
          </p:cNvSpPr>
          <p:nvPr>
            <p:ph type="body" idx="1"/>
          </p:nvPr>
        </p:nvSpPr>
        <p:spPr>
          <a:xfrm>
            <a:off x="311700" y="1336500"/>
            <a:ext cx="8520600" cy="34425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a:latin typeface="Times New Roman"/>
                <a:ea typeface="Times New Roman"/>
                <a:cs typeface="Times New Roman"/>
                <a:sym typeface="Times New Roman"/>
              </a:rPr>
              <a:t>→ Flexible working hours</a:t>
            </a: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Compressed Work Week</a:t>
            </a: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a:t>
            </a:r>
            <a:r>
              <a:rPr lang="en" i="1">
                <a:latin typeface="Times New Roman"/>
                <a:ea typeface="Times New Roman"/>
                <a:cs typeface="Times New Roman"/>
                <a:sym typeface="Times New Roman"/>
              </a:rPr>
              <a:t>(Grobler and De Bruyn, 2011)</a:t>
            </a:r>
            <a:endParaRPr i="1">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Pay rates based on individual performance</a:t>
            </a: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Monetary and non-monetary benefits such as:</a:t>
            </a:r>
            <a:endParaRPr>
              <a:latin typeface="Times New Roman"/>
              <a:ea typeface="Times New Roman"/>
              <a:cs typeface="Times New Roman"/>
              <a:sym typeface="Times New Roman"/>
            </a:endParaRPr>
          </a:p>
          <a:p>
            <a:pPr marL="457200" lvl="0" indent="-342900" algn="l" rtl="0">
              <a:lnSpc>
                <a:spcPct val="115000"/>
              </a:lnSpc>
              <a:spcBef>
                <a:spcPts val="1200"/>
              </a:spcBef>
              <a:spcAft>
                <a:spcPts val="0"/>
              </a:spcAft>
              <a:buSzPts val="1800"/>
              <a:buFont typeface="Times New Roman"/>
              <a:buChar char="-"/>
            </a:pPr>
            <a:r>
              <a:rPr lang="en">
                <a:latin typeface="Times New Roman"/>
                <a:ea typeface="Times New Roman"/>
                <a:cs typeface="Times New Roman"/>
                <a:sym typeface="Times New Roman"/>
              </a:rPr>
              <a:t>Cash Rewards &amp; Gift Cards </a:t>
            </a:r>
            <a:r>
              <a:rPr lang="en" i="1">
                <a:latin typeface="Times New Roman"/>
                <a:ea typeface="Times New Roman"/>
                <a:cs typeface="Times New Roman"/>
                <a:sym typeface="Times New Roman"/>
              </a:rPr>
              <a:t>(Cusson, Main and Sember, 2023)</a:t>
            </a:r>
            <a:endParaRPr i="1">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
                <a:latin typeface="Times New Roman"/>
                <a:ea typeface="Times New Roman"/>
                <a:cs typeface="Times New Roman"/>
                <a:sym typeface="Times New Roman"/>
              </a:rPr>
              <a:t>Investing in Learning and Development (L&amp;D) programmes</a:t>
            </a:r>
            <a:endParaRPr>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
                <a:latin typeface="Times New Roman"/>
                <a:ea typeface="Times New Roman"/>
                <a:cs typeface="Times New Roman"/>
                <a:sym typeface="Times New Roman"/>
              </a:rPr>
              <a:t>Extra time off</a:t>
            </a:r>
            <a:endParaRPr>
              <a:latin typeface="Times New Roman"/>
              <a:ea typeface="Times New Roman"/>
              <a:cs typeface="Times New Roman"/>
              <a:sym typeface="Times New Roman"/>
            </a:endParaRPr>
          </a:p>
        </p:txBody>
      </p:sp>
      <p:pic>
        <p:nvPicPr>
          <p:cNvPr id="116" name="Google Shape;116;p20"/>
          <p:cNvPicPr preferRelativeResize="0"/>
          <p:nvPr/>
        </p:nvPicPr>
        <p:blipFill rotWithShape="1">
          <a:blip r:embed="rId3">
            <a:alphaModFix/>
          </a:blip>
          <a:srcRect l="4126" t="7606" r="2300" b="13973"/>
          <a:stretch/>
        </p:blipFill>
        <p:spPr>
          <a:xfrm>
            <a:off x="4770000" y="723625"/>
            <a:ext cx="4374000" cy="2443725"/>
          </a:xfrm>
          <a:prstGeom prst="rect">
            <a:avLst/>
          </a:prstGeom>
          <a:noFill/>
          <a:ln>
            <a:noFill/>
          </a:ln>
        </p:spPr>
      </p:pic>
      <p:sp>
        <p:nvSpPr>
          <p:cNvPr id="117" name="Google Shape;117;p20"/>
          <p:cNvSpPr txBox="1"/>
          <p:nvPr/>
        </p:nvSpPr>
        <p:spPr>
          <a:xfrm>
            <a:off x="7725225" y="3167350"/>
            <a:ext cx="1316400" cy="338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000"/>
              <a:buFont typeface="Arial"/>
              <a:buNone/>
            </a:pPr>
            <a:r>
              <a:rPr lang="en" sz="1000" b="0" i="0" u="none" strike="noStrike" cap="none">
                <a:solidFill>
                  <a:srgbClr val="000000"/>
                </a:solidFill>
                <a:latin typeface="Lato"/>
                <a:ea typeface="Lato"/>
                <a:cs typeface="Lato"/>
                <a:sym typeface="Lato"/>
              </a:rPr>
              <a:t>(Freepik, 2023)</a:t>
            </a:r>
            <a:endParaRPr sz="1000" b="0" i="0" u="none" strike="noStrike" cap="none">
              <a:solidFill>
                <a:srgbClr val="000000"/>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1"/>
          <p:cNvSpPr txBox="1">
            <a:spLocks noGrp="1"/>
          </p:cNvSpPr>
          <p:nvPr>
            <p:ph type="title"/>
          </p:nvPr>
        </p:nvSpPr>
        <p:spPr>
          <a:xfrm>
            <a:off x="265500" y="1107950"/>
            <a:ext cx="4045200" cy="1683600"/>
          </a:xfrm>
          <a:prstGeom prst="rect">
            <a:avLst/>
          </a:prstGeom>
          <a:noFill/>
          <a:ln>
            <a:noFill/>
          </a:ln>
        </p:spPr>
        <p:txBody>
          <a:bodyPr spcFirstLastPara="1" wrap="square" lIns="91425" tIns="91425" rIns="91425" bIns="91425" anchor="b" anchorCtr="0">
            <a:normAutofit fontScale="90000"/>
          </a:bodyPr>
          <a:lstStyle/>
          <a:p>
            <a:pPr marL="0" lvl="0" indent="0" algn="ctr" rtl="0">
              <a:lnSpc>
                <a:spcPct val="100000"/>
              </a:lnSpc>
              <a:spcBef>
                <a:spcPts val="0"/>
              </a:spcBef>
              <a:spcAft>
                <a:spcPts val="0"/>
              </a:spcAft>
              <a:buSzPct val="111111"/>
              <a:buNone/>
            </a:pPr>
            <a:r>
              <a:rPr lang="en"/>
              <a:t>Monetary Incentive Methods</a:t>
            </a:r>
            <a:endParaRPr/>
          </a:p>
        </p:txBody>
      </p:sp>
      <p:sp>
        <p:nvSpPr>
          <p:cNvPr id="123" name="Google Shape;123;p21"/>
          <p:cNvSpPr txBox="1">
            <a:spLocks noGrp="1"/>
          </p:cNvSpPr>
          <p:nvPr>
            <p:ph type="subTitle" idx="1"/>
          </p:nvPr>
        </p:nvSpPr>
        <p:spPr>
          <a:xfrm>
            <a:off x="265500" y="2845201"/>
            <a:ext cx="4045200" cy="13455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100"/>
              <a:buNone/>
            </a:pPr>
            <a:r>
              <a:rPr lang="en">
                <a:latin typeface="Times New Roman"/>
                <a:ea typeface="Times New Roman"/>
                <a:cs typeface="Times New Roman"/>
                <a:sym typeface="Times New Roman"/>
              </a:rPr>
              <a:t>Cash Rewards</a:t>
            </a:r>
            <a:endParaRPr>
              <a:latin typeface="Times New Roman"/>
              <a:ea typeface="Times New Roman"/>
              <a:cs typeface="Times New Roman"/>
              <a:sym typeface="Times New Roman"/>
            </a:endParaRPr>
          </a:p>
          <a:p>
            <a:pPr marL="0" lvl="0" indent="0" algn="ctr" rtl="0">
              <a:lnSpc>
                <a:spcPct val="100000"/>
              </a:lnSpc>
              <a:spcBef>
                <a:spcPts val="0"/>
              </a:spcBef>
              <a:spcAft>
                <a:spcPts val="0"/>
              </a:spcAft>
              <a:buSzPts val="2100"/>
              <a:buNone/>
            </a:pPr>
            <a:r>
              <a:rPr lang="en">
                <a:latin typeface="Times New Roman"/>
                <a:ea typeface="Times New Roman"/>
                <a:cs typeface="Times New Roman"/>
                <a:sym typeface="Times New Roman"/>
              </a:rPr>
              <a:t>&amp;</a:t>
            </a:r>
            <a:endParaRPr>
              <a:latin typeface="Times New Roman"/>
              <a:ea typeface="Times New Roman"/>
              <a:cs typeface="Times New Roman"/>
              <a:sym typeface="Times New Roman"/>
            </a:endParaRPr>
          </a:p>
          <a:p>
            <a:pPr marL="0" lvl="0" indent="0" algn="ctr" rtl="0">
              <a:lnSpc>
                <a:spcPct val="100000"/>
              </a:lnSpc>
              <a:spcBef>
                <a:spcPts val="0"/>
              </a:spcBef>
              <a:spcAft>
                <a:spcPts val="0"/>
              </a:spcAft>
              <a:buSzPts val="2100"/>
              <a:buNone/>
            </a:pPr>
            <a:r>
              <a:rPr lang="en">
                <a:latin typeface="Times New Roman"/>
                <a:ea typeface="Times New Roman"/>
                <a:cs typeface="Times New Roman"/>
                <a:sym typeface="Times New Roman"/>
              </a:rPr>
              <a:t>Retention Bonus</a:t>
            </a:r>
            <a:endParaRPr>
              <a:latin typeface="Times New Roman"/>
              <a:ea typeface="Times New Roman"/>
              <a:cs typeface="Times New Roman"/>
              <a:sym typeface="Times New Roman"/>
            </a:endParaRPr>
          </a:p>
        </p:txBody>
      </p:sp>
      <p:sp>
        <p:nvSpPr>
          <p:cNvPr id="124" name="Google Shape;124;p21"/>
          <p:cNvSpPr txBox="1">
            <a:spLocks noGrp="1"/>
          </p:cNvSpPr>
          <p:nvPr>
            <p:ph type="body" idx="2"/>
          </p:nvPr>
        </p:nvSpPr>
        <p:spPr>
          <a:xfrm>
            <a:off x="4939500" y="384750"/>
            <a:ext cx="3837000" cy="4019700"/>
          </a:xfrm>
          <a:prstGeom prst="rect">
            <a:avLst/>
          </a:prstGeom>
          <a:noFill/>
          <a:ln>
            <a:noFill/>
          </a:ln>
        </p:spPr>
        <p:txBody>
          <a:bodyPr spcFirstLastPara="1" wrap="square" lIns="91425" tIns="91425" rIns="91425" bIns="91425" anchor="t" anchorCtr="0">
            <a:normAutofit lnSpcReduction="10000"/>
          </a:bodyPr>
          <a:lstStyle/>
          <a:p>
            <a:pPr marL="0" lvl="0" indent="0" algn="l" rtl="0">
              <a:lnSpc>
                <a:spcPct val="115000"/>
              </a:lnSpc>
              <a:spcBef>
                <a:spcPts val="0"/>
              </a:spcBef>
              <a:spcAft>
                <a:spcPts val="0"/>
              </a:spcAft>
              <a:buSzPts val="1800"/>
              <a:buNone/>
            </a:pPr>
            <a:r>
              <a:rPr lang="en">
                <a:latin typeface="Times New Roman"/>
                <a:ea typeface="Times New Roman"/>
                <a:cs typeface="Times New Roman"/>
                <a:sym typeface="Times New Roman"/>
              </a:rPr>
              <a:t>→ Reinforcement theory &amp; high “employee retention and [good] behaviour” </a:t>
            </a:r>
            <a:r>
              <a:rPr lang="en" i="1">
                <a:latin typeface="Times New Roman"/>
                <a:ea typeface="Times New Roman"/>
                <a:cs typeface="Times New Roman"/>
                <a:sym typeface="Times New Roman"/>
              </a:rPr>
              <a:t>(Sager, 2018)</a:t>
            </a:r>
            <a:endParaRPr i="1">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Cash incentives can make up for work load due to staff shortage </a:t>
            </a:r>
            <a:r>
              <a:rPr lang="en" i="1">
                <a:latin typeface="Times New Roman"/>
                <a:ea typeface="Times New Roman"/>
                <a:cs typeface="Times New Roman"/>
                <a:sym typeface="Times New Roman"/>
              </a:rPr>
              <a:t>(Ette, 2022)</a:t>
            </a:r>
            <a:br>
              <a:rPr lang="en">
                <a:latin typeface="Times New Roman"/>
                <a:ea typeface="Times New Roman"/>
                <a:cs typeface="Times New Roman"/>
                <a:sym typeface="Times New Roman"/>
              </a:rPr>
            </a:br>
            <a:br>
              <a:rPr lang="en">
                <a:latin typeface="Times New Roman"/>
                <a:ea typeface="Times New Roman"/>
                <a:cs typeface="Times New Roman"/>
                <a:sym typeface="Times New Roman"/>
              </a:rPr>
            </a:br>
            <a:endParaRPr>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Retention bonuses for key talent</a:t>
            </a:r>
            <a:endParaRPr>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r>
              <a:rPr lang="en">
                <a:latin typeface="Times New Roman"/>
                <a:ea typeface="Times New Roman"/>
                <a:cs typeface="Times New Roman"/>
                <a:sym typeface="Times New Roman"/>
              </a:rPr>
              <a:t>→ Good for periods of staff shortage as per UK Hospitality report</a:t>
            </a:r>
            <a:endParaRPr>
              <a:latin typeface="Times New Roman"/>
              <a:ea typeface="Times New Roman"/>
              <a:cs typeface="Times New Roman"/>
              <a:sym typeface="Times New Roman"/>
            </a:endParaRPr>
          </a:p>
        </p:txBody>
      </p:sp>
      <p:cxnSp>
        <p:nvCxnSpPr>
          <p:cNvPr id="125" name="Google Shape;125;p21"/>
          <p:cNvCxnSpPr/>
          <p:nvPr/>
        </p:nvCxnSpPr>
        <p:spPr>
          <a:xfrm>
            <a:off x="4586625" y="2713500"/>
            <a:ext cx="4576500" cy="0"/>
          </a:xfrm>
          <a:prstGeom prst="straightConnector1">
            <a:avLst/>
          </a:prstGeom>
          <a:noFill/>
          <a:ln w="28575" cap="flat" cmpd="sng">
            <a:solidFill>
              <a:schemeClr val="lt1"/>
            </a:solidFill>
            <a:prstDash val="solid"/>
            <a:round/>
            <a:headEnd type="none" w="sm" len="sm"/>
            <a:tailEnd type="none" w="sm" len="sm"/>
          </a:ln>
        </p:spPr>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2"/>
          <p:cNvSpPr txBox="1">
            <a:spLocks noGrp="1"/>
          </p:cNvSpPr>
          <p:nvPr>
            <p:ph type="title"/>
          </p:nvPr>
        </p:nvSpPr>
        <p:spPr>
          <a:xfrm>
            <a:off x="265500" y="1107950"/>
            <a:ext cx="4045200" cy="1683600"/>
          </a:xfrm>
          <a:prstGeom prst="rect">
            <a:avLst/>
          </a:prstGeom>
          <a:noFill/>
          <a:ln>
            <a:noFill/>
          </a:ln>
        </p:spPr>
        <p:txBody>
          <a:bodyPr spcFirstLastPara="1" wrap="square" lIns="91425" tIns="91425" rIns="91425" bIns="91425" anchor="b" anchorCtr="0">
            <a:normAutofit fontScale="90000"/>
          </a:bodyPr>
          <a:lstStyle/>
          <a:p>
            <a:pPr marL="0" lvl="0" indent="0" algn="ctr" rtl="0">
              <a:lnSpc>
                <a:spcPct val="100000"/>
              </a:lnSpc>
              <a:spcBef>
                <a:spcPts val="0"/>
              </a:spcBef>
              <a:spcAft>
                <a:spcPts val="0"/>
              </a:spcAft>
              <a:buSzPct val="111111"/>
              <a:buNone/>
            </a:pPr>
            <a:r>
              <a:rPr lang="en"/>
              <a:t>Non-Monetary Incentive Methods</a:t>
            </a:r>
            <a:endParaRPr/>
          </a:p>
        </p:txBody>
      </p:sp>
      <p:sp>
        <p:nvSpPr>
          <p:cNvPr id="131" name="Google Shape;131;p22"/>
          <p:cNvSpPr txBox="1">
            <a:spLocks noGrp="1"/>
          </p:cNvSpPr>
          <p:nvPr>
            <p:ph type="subTitle" idx="1"/>
          </p:nvPr>
        </p:nvSpPr>
        <p:spPr>
          <a:xfrm>
            <a:off x="265500" y="2845201"/>
            <a:ext cx="4045200" cy="13455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100"/>
              <a:buNone/>
            </a:pPr>
            <a:r>
              <a:rPr lang="en">
                <a:latin typeface="Times New Roman"/>
                <a:ea typeface="Times New Roman"/>
                <a:cs typeface="Times New Roman"/>
                <a:sym typeface="Times New Roman"/>
              </a:rPr>
              <a:t>Fringe Benefits</a:t>
            </a:r>
            <a:endParaRPr>
              <a:latin typeface="Times New Roman"/>
              <a:ea typeface="Times New Roman"/>
              <a:cs typeface="Times New Roman"/>
              <a:sym typeface="Times New Roman"/>
            </a:endParaRPr>
          </a:p>
          <a:p>
            <a:pPr marL="0" lvl="0" indent="0" algn="ctr" rtl="0">
              <a:lnSpc>
                <a:spcPct val="100000"/>
              </a:lnSpc>
              <a:spcBef>
                <a:spcPts val="0"/>
              </a:spcBef>
              <a:spcAft>
                <a:spcPts val="0"/>
              </a:spcAft>
              <a:buSzPts val="2100"/>
              <a:buNone/>
            </a:pPr>
            <a:r>
              <a:rPr lang="en">
                <a:latin typeface="Times New Roman"/>
                <a:ea typeface="Times New Roman"/>
                <a:cs typeface="Times New Roman"/>
                <a:sym typeface="Times New Roman"/>
              </a:rPr>
              <a:t>&amp;</a:t>
            </a:r>
            <a:endParaRPr>
              <a:latin typeface="Times New Roman"/>
              <a:ea typeface="Times New Roman"/>
              <a:cs typeface="Times New Roman"/>
              <a:sym typeface="Times New Roman"/>
            </a:endParaRPr>
          </a:p>
          <a:p>
            <a:pPr marL="0" lvl="0" indent="0" algn="ctr" rtl="0">
              <a:lnSpc>
                <a:spcPct val="100000"/>
              </a:lnSpc>
              <a:spcBef>
                <a:spcPts val="0"/>
              </a:spcBef>
              <a:spcAft>
                <a:spcPts val="0"/>
              </a:spcAft>
              <a:buSzPts val="2100"/>
              <a:buNone/>
            </a:pPr>
            <a:r>
              <a:rPr lang="en">
                <a:latin typeface="Times New Roman"/>
                <a:ea typeface="Times New Roman"/>
                <a:cs typeface="Times New Roman"/>
                <a:sym typeface="Times New Roman"/>
              </a:rPr>
              <a:t>Additional Time Off</a:t>
            </a:r>
            <a:endParaRPr>
              <a:latin typeface="Times New Roman"/>
              <a:ea typeface="Times New Roman"/>
              <a:cs typeface="Times New Roman"/>
              <a:sym typeface="Times New Roman"/>
            </a:endParaRPr>
          </a:p>
        </p:txBody>
      </p:sp>
      <p:sp>
        <p:nvSpPr>
          <p:cNvPr id="132" name="Google Shape;132;p22"/>
          <p:cNvSpPr txBox="1">
            <a:spLocks noGrp="1"/>
          </p:cNvSpPr>
          <p:nvPr>
            <p:ph type="body" idx="2"/>
          </p:nvPr>
        </p:nvSpPr>
        <p:spPr>
          <a:xfrm>
            <a:off x="4956375" y="324000"/>
            <a:ext cx="3837000" cy="4120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800"/>
              <a:buNone/>
            </a:pPr>
            <a:r>
              <a:rPr lang="en">
                <a:latin typeface="Times New Roman"/>
                <a:ea typeface="Times New Roman"/>
                <a:cs typeface="Times New Roman"/>
                <a:sym typeface="Times New Roman"/>
              </a:rPr>
              <a:t>→ Set the organisation apart from the competition by providing interesting Fringe Benefits</a:t>
            </a:r>
            <a:br>
              <a:rPr lang="en">
                <a:latin typeface="Times New Roman"/>
                <a:ea typeface="Times New Roman"/>
                <a:cs typeface="Times New Roman"/>
                <a:sym typeface="Times New Roman"/>
              </a:rPr>
            </a:br>
            <a:br>
              <a:rPr lang="en">
                <a:latin typeface="Times New Roman"/>
                <a:ea typeface="Times New Roman"/>
                <a:cs typeface="Times New Roman"/>
                <a:sym typeface="Times New Roman"/>
              </a:rPr>
            </a:br>
            <a:r>
              <a:rPr lang="en">
                <a:latin typeface="Times New Roman"/>
                <a:ea typeface="Times New Roman"/>
                <a:cs typeface="Times New Roman"/>
                <a:sym typeface="Times New Roman"/>
              </a:rPr>
              <a:t>→ “Builds loyalty and fosters positive attitude toward work” </a:t>
            </a:r>
            <a:r>
              <a:rPr lang="en" i="1">
                <a:latin typeface="Times New Roman"/>
                <a:ea typeface="Times New Roman"/>
                <a:cs typeface="Times New Roman"/>
                <a:sym typeface="Times New Roman"/>
              </a:rPr>
              <a:t>(Martin and Wilson, 2019:301)</a:t>
            </a:r>
            <a:endParaRPr i="1">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a:latin typeface="Times New Roman"/>
                <a:ea typeface="Times New Roman"/>
                <a:cs typeface="Times New Roman"/>
                <a:sym typeface="Times New Roman"/>
              </a:rPr>
              <a:t>→ Additional time off will increase productivity</a:t>
            </a:r>
            <a:endParaRPr>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r>
              <a:rPr lang="en">
                <a:latin typeface="Times New Roman"/>
                <a:ea typeface="Times New Roman"/>
                <a:cs typeface="Times New Roman"/>
                <a:sym typeface="Times New Roman"/>
              </a:rPr>
              <a:t>→ A reward dedicated to the well-being of staff</a:t>
            </a:r>
            <a:endParaRPr>
              <a:latin typeface="Times New Roman"/>
              <a:ea typeface="Times New Roman"/>
              <a:cs typeface="Times New Roman"/>
              <a:sym typeface="Times New Roman"/>
            </a:endParaRPr>
          </a:p>
        </p:txBody>
      </p:sp>
      <p:cxnSp>
        <p:nvCxnSpPr>
          <p:cNvPr id="133" name="Google Shape;133;p22"/>
          <p:cNvCxnSpPr/>
          <p:nvPr/>
        </p:nvCxnSpPr>
        <p:spPr>
          <a:xfrm>
            <a:off x="4586625" y="2713500"/>
            <a:ext cx="4576500" cy="0"/>
          </a:xfrm>
          <a:prstGeom prst="straightConnector1">
            <a:avLst/>
          </a:prstGeom>
          <a:noFill/>
          <a:ln w="28575" cap="flat" cmpd="sng">
            <a:solidFill>
              <a:schemeClr val="lt1"/>
            </a:solidFill>
            <a:prstDash val="solid"/>
            <a:round/>
            <a:headEnd type="none" w="sm" len="sm"/>
            <a:tailEnd type="none" w="sm" len="sm"/>
          </a:ln>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3"/>
          <p:cNvSpPr txBox="1">
            <a:spLocks noGrp="1"/>
          </p:cNvSpPr>
          <p:nvPr>
            <p:ph type="title"/>
          </p:nvPr>
        </p:nvSpPr>
        <p:spPr>
          <a:xfrm>
            <a:off x="509550" y="178500"/>
            <a:ext cx="8124900" cy="874500"/>
          </a:xfrm>
          <a:prstGeom prst="rect">
            <a:avLst/>
          </a:prstGeom>
          <a:noFill/>
          <a:ln>
            <a:noFill/>
          </a:ln>
        </p:spPr>
        <p:txBody>
          <a:bodyPr spcFirstLastPara="1" wrap="square" lIns="91425" tIns="91425" rIns="91425" bIns="91425" anchor="ctr" anchorCtr="0">
            <a:normAutofit/>
          </a:bodyPr>
          <a:lstStyle/>
          <a:p>
            <a:pPr marL="0" lvl="0" indent="0" algn="ctr" rtl="0">
              <a:lnSpc>
                <a:spcPct val="100000"/>
              </a:lnSpc>
              <a:spcBef>
                <a:spcPts val="0"/>
              </a:spcBef>
              <a:spcAft>
                <a:spcPts val="0"/>
              </a:spcAft>
              <a:buSzPts val="4800"/>
              <a:buNone/>
            </a:pPr>
            <a:r>
              <a:rPr lang="en" sz="2500" b="1">
                <a:latin typeface="Playfair Display"/>
                <a:ea typeface="Playfair Display"/>
                <a:cs typeface="Playfair Display"/>
                <a:sym typeface="Playfair Display"/>
              </a:rPr>
              <a:t>Conclusion</a:t>
            </a:r>
            <a:endParaRPr sz="2500" b="1">
              <a:latin typeface="Playfair Display"/>
              <a:ea typeface="Playfair Display"/>
              <a:cs typeface="Playfair Display"/>
              <a:sym typeface="Playfair Display"/>
            </a:endParaRPr>
          </a:p>
        </p:txBody>
      </p:sp>
      <p:sp>
        <p:nvSpPr>
          <p:cNvPr id="139" name="Google Shape;139;p23"/>
          <p:cNvSpPr txBox="1"/>
          <p:nvPr/>
        </p:nvSpPr>
        <p:spPr>
          <a:xfrm>
            <a:off x="380100" y="1215000"/>
            <a:ext cx="8383800" cy="32325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rgbClr val="000000"/>
              </a:buClr>
              <a:buSzPts val="1800"/>
              <a:buFont typeface="Arial"/>
              <a:buNone/>
            </a:pPr>
            <a:r>
              <a:rPr lang="en" sz="1800" b="0" i="0" u="none" strike="noStrike" cap="none">
                <a:solidFill>
                  <a:schemeClr val="lt1"/>
                </a:solidFill>
                <a:latin typeface="Playfair Display"/>
                <a:ea typeface="Playfair Display"/>
                <a:cs typeface="Playfair Display"/>
                <a:sym typeface="Playfair Display"/>
              </a:rPr>
              <a:t>When it comes to short-term talent acquisition, optimizing the hiring process and the job posting is something that can be done swiftly in order to maximise the candidate pool and take on board the correct employees. </a:t>
            </a:r>
            <a:endParaRPr sz="1800" b="0" i="0" u="none" strike="noStrike" cap="none">
              <a:solidFill>
                <a:schemeClr val="lt1"/>
              </a:solidFill>
              <a:latin typeface="Playfair Display"/>
              <a:ea typeface="Playfair Display"/>
              <a:cs typeface="Playfair Display"/>
              <a:sym typeface="Playfair Display"/>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Playfair Display"/>
              <a:ea typeface="Playfair Display"/>
              <a:cs typeface="Playfair Display"/>
              <a:sym typeface="Playfair Display"/>
            </a:endParaRPr>
          </a:p>
          <a:p>
            <a:pPr marL="0" marR="0" lvl="0" indent="0" algn="ctr" rtl="0">
              <a:lnSpc>
                <a:spcPct val="100000"/>
              </a:lnSpc>
              <a:spcBef>
                <a:spcPts val="0"/>
              </a:spcBef>
              <a:spcAft>
                <a:spcPts val="0"/>
              </a:spcAft>
              <a:buClr>
                <a:srgbClr val="000000"/>
              </a:buClr>
              <a:buSzPts val="1800"/>
              <a:buFont typeface="Arial"/>
              <a:buNone/>
            </a:pPr>
            <a:r>
              <a:rPr lang="en" sz="1800" b="0" i="0" u="none" strike="noStrike" cap="none">
                <a:solidFill>
                  <a:schemeClr val="lt1"/>
                </a:solidFill>
                <a:latin typeface="Playfair Display"/>
                <a:ea typeface="Playfair Display"/>
                <a:cs typeface="Playfair Display"/>
                <a:sym typeface="Playfair Display"/>
              </a:rPr>
              <a:t>Long-term talent acquisition will take more investment and can be a slow process, however these strategies will work towards building a more solid candidate pool for the future, whilst also maximising employee retention.</a:t>
            </a:r>
            <a:endParaRPr sz="1800" b="0" i="0" u="none" strike="noStrike" cap="none">
              <a:solidFill>
                <a:schemeClr val="lt1"/>
              </a:solidFill>
              <a:latin typeface="Playfair Display"/>
              <a:ea typeface="Playfair Display"/>
              <a:cs typeface="Playfair Display"/>
              <a:sym typeface="Playfair Display"/>
            </a:endParaRPr>
          </a:p>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Playfair Display"/>
              <a:ea typeface="Playfair Display"/>
              <a:cs typeface="Playfair Display"/>
              <a:sym typeface="Playfair Display"/>
            </a:endParaRPr>
          </a:p>
          <a:p>
            <a:pPr marL="0" marR="0" lvl="0" indent="0" algn="ctr" rtl="0">
              <a:lnSpc>
                <a:spcPct val="100000"/>
              </a:lnSpc>
              <a:spcBef>
                <a:spcPts val="0"/>
              </a:spcBef>
              <a:spcAft>
                <a:spcPts val="0"/>
              </a:spcAft>
              <a:buClr>
                <a:srgbClr val="000000"/>
              </a:buClr>
              <a:buSzPts val="1800"/>
              <a:buFont typeface="Arial"/>
              <a:buNone/>
            </a:pPr>
            <a:r>
              <a:rPr lang="en" sz="1800" b="0" i="0" u="none" strike="noStrike" cap="none">
                <a:solidFill>
                  <a:schemeClr val="lt1"/>
                </a:solidFill>
                <a:latin typeface="Playfair Display"/>
                <a:ea typeface="Playfair Display"/>
                <a:cs typeface="Playfair Display"/>
                <a:sym typeface="Playfair Display"/>
              </a:rPr>
              <a:t>Lastly, there are various incentive methods restaurant venues can employ in order to retain and attract employees, with the most effective ones being Cash Rewards and Retention Bonuses, and Fringe Benefits and Additional Time Off.</a:t>
            </a:r>
            <a:endParaRPr sz="1800" b="0" i="0" u="none" strike="noStrike" cap="none">
              <a:solidFill>
                <a:schemeClr val="lt1"/>
              </a:solidFill>
              <a:latin typeface="Playfair Display"/>
              <a:ea typeface="Playfair Display"/>
              <a:cs typeface="Playfair Display"/>
              <a:sym typeface="Playfair Displa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title"/>
          </p:nvPr>
        </p:nvSpPr>
        <p:spPr>
          <a:xfrm>
            <a:off x="311700" y="0"/>
            <a:ext cx="8520600" cy="6261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Reference List</a:t>
            </a:r>
            <a:endParaRPr/>
          </a:p>
        </p:txBody>
      </p:sp>
      <p:sp>
        <p:nvSpPr>
          <p:cNvPr id="145" name="Google Shape;145;p24"/>
          <p:cNvSpPr txBox="1">
            <a:spLocks noGrp="1"/>
          </p:cNvSpPr>
          <p:nvPr>
            <p:ph type="body" idx="1"/>
          </p:nvPr>
        </p:nvSpPr>
        <p:spPr>
          <a:xfrm>
            <a:off x="311700" y="534850"/>
            <a:ext cx="8520600" cy="44973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 sz="1000">
                <a:solidFill>
                  <a:srgbClr val="000000"/>
                </a:solidFill>
                <a:latin typeface="Times New Roman"/>
                <a:ea typeface="Times New Roman"/>
                <a:cs typeface="Times New Roman"/>
                <a:sym typeface="Times New Roman"/>
              </a:rPr>
              <a:t>Armstrong, M. (2014). Armstrong's handbook of reward management practice: Improving performance through reward. Kogan Page Publishers.</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Choubey, S. (2023). Research Gaps in HR Applications of AI in Recruitment. </a:t>
            </a:r>
            <a:r>
              <a:rPr lang="en" sz="1000" i="1">
                <a:solidFill>
                  <a:srgbClr val="000000"/>
                </a:solidFill>
                <a:latin typeface="Times New Roman"/>
                <a:ea typeface="Times New Roman"/>
                <a:cs typeface="Times New Roman"/>
                <a:sym typeface="Times New Roman"/>
              </a:rPr>
              <a:t>Global Journal of Management and Business Research: A Administration and Management</a:t>
            </a:r>
            <a:r>
              <a:rPr lang="en" sz="1000">
                <a:solidFill>
                  <a:srgbClr val="000000"/>
                </a:solidFill>
                <a:latin typeface="Times New Roman"/>
                <a:ea typeface="Times New Roman"/>
                <a:cs typeface="Times New Roman"/>
                <a:sym typeface="Times New Roman"/>
              </a:rPr>
              <a:t>, 23(2).</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Danao, M. and Bottorff, C. (2022). </a:t>
            </a:r>
            <a:r>
              <a:rPr lang="en" sz="1000" i="1">
                <a:solidFill>
                  <a:srgbClr val="000000"/>
                </a:solidFill>
                <a:latin typeface="Times New Roman"/>
                <a:ea typeface="Times New Roman"/>
                <a:cs typeface="Times New Roman"/>
                <a:sym typeface="Times New Roman"/>
              </a:rPr>
              <a:t>What Is Talent Management? Everything You Need To Know</a:t>
            </a:r>
            <a:r>
              <a:rPr lang="en" sz="1000">
                <a:solidFill>
                  <a:srgbClr val="000000"/>
                </a:solidFill>
                <a:latin typeface="Times New Roman"/>
                <a:ea typeface="Times New Roman"/>
                <a:cs typeface="Times New Roman"/>
                <a:sym typeface="Times New Roman"/>
              </a:rPr>
              <a:t>. [online] www.forbes.com. Available at: https://www.forbes.com/advisor/business/what-is-talent-management/#talent_management_defined_section [Accessed 9 May 2023].</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Ette, S. (2022). </a:t>
            </a:r>
            <a:r>
              <a:rPr lang="en" sz="1000" i="1">
                <a:solidFill>
                  <a:srgbClr val="000000"/>
                </a:solidFill>
                <a:latin typeface="Times New Roman"/>
                <a:ea typeface="Times New Roman"/>
                <a:cs typeface="Times New Roman"/>
                <a:sym typeface="Times New Roman"/>
              </a:rPr>
              <a:t>THIRD OF BUSINESSES TO REDUCE OPENING HOURS OVER CHRISTMAS DUE TO STAFF SHORTAGES - UKHospitality</a:t>
            </a:r>
            <a:r>
              <a:rPr lang="en" sz="1000">
                <a:solidFill>
                  <a:srgbClr val="000000"/>
                </a:solidFill>
                <a:latin typeface="Times New Roman"/>
                <a:ea typeface="Times New Roman"/>
                <a:cs typeface="Times New Roman"/>
                <a:sym typeface="Times New Roman"/>
              </a:rPr>
              <a:t>. [online] www.ukhospitality.org.uk. Available at: https://www.ukhospitality.org.uk/news/625938/THIRD-OF-BUSINESSES-TO-REDUCE-OPENING-HOURS-OVER-CHRISTMAS-DUE-TO-STAFF-SHORTAGES.htm [Accessed 9 May 2023].</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Freepik (2023). </a:t>
            </a:r>
            <a:r>
              <a:rPr lang="en" sz="1000" i="1">
                <a:solidFill>
                  <a:srgbClr val="000000"/>
                </a:solidFill>
                <a:latin typeface="Times New Roman"/>
                <a:ea typeface="Times New Roman"/>
                <a:cs typeface="Times New Roman"/>
                <a:sym typeface="Times New Roman"/>
              </a:rPr>
              <a:t>Freepik</a:t>
            </a:r>
            <a:r>
              <a:rPr lang="en" sz="1000">
                <a:solidFill>
                  <a:srgbClr val="000000"/>
                </a:solidFill>
                <a:latin typeface="Times New Roman"/>
                <a:ea typeface="Times New Roman"/>
                <a:cs typeface="Times New Roman"/>
                <a:sym typeface="Times New Roman"/>
              </a:rPr>
              <a:t>. Available at: https://www.freepik.com/vectors/job-seeker#referrer=detail&amp;resource=9650007 [Accessed 9 May 2023].</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Gallagher, J., &amp; Robinson, S. (2014). Employee retention: A review of literature. Education, Business and Society: Contemporary Middle Eastern Issues, 7(1), 6-13.</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Ghosh, P. (2021). </a:t>
            </a:r>
            <a:r>
              <a:rPr lang="en" sz="1000" i="1">
                <a:solidFill>
                  <a:srgbClr val="000000"/>
                </a:solidFill>
                <a:latin typeface="Times New Roman"/>
                <a:ea typeface="Times New Roman"/>
                <a:cs typeface="Times New Roman"/>
                <a:sym typeface="Times New Roman"/>
              </a:rPr>
              <a:t>What is Talent Management? Definition, Strategy, Process and Models</a:t>
            </a:r>
            <a:r>
              <a:rPr lang="en" sz="1000">
                <a:solidFill>
                  <a:srgbClr val="000000"/>
                </a:solidFill>
                <a:latin typeface="Times New Roman"/>
                <a:ea typeface="Times New Roman"/>
                <a:cs typeface="Times New Roman"/>
                <a:sym typeface="Times New Roman"/>
              </a:rPr>
              <a:t>. [online] Spiceworks. Available at: https://www.spiceworks.com/hr/talent-management/articles/what-is-talent-management/ [Accessed 9 May 2023].</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r>
              <a:rPr lang="en" sz="1000">
                <a:solidFill>
                  <a:srgbClr val="000000"/>
                </a:solidFill>
                <a:latin typeface="Times New Roman"/>
                <a:ea typeface="Times New Roman"/>
                <a:cs typeface="Times New Roman"/>
                <a:sym typeface="Times New Roman"/>
              </a:rPr>
              <a:t>Grobler, P.A. and De Bruyn, A.J. (2011). Flexible Work Practices (FWP) – An effective instrument in the retention of talent: A survey of selected JSE-listed companies. </a:t>
            </a:r>
            <a:r>
              <a:rPr lang="en" sz="1000" i="1">
                <a:solidFill>
                  <a:srgbClr val="000000"/>
                </a:solidFill>
                <a:latin typeface="Times New Roman"/>
                <a:ea typeface="Times New Roman"/>
                <a:cs typeface="Times New Roman"/>
                <a:sym typeface="Times New Roman"/>
              </a:rPr>
              <a:t>South African Journal of Business Management</a:t>
            </a:r>
            <a:r>
              <a:rPr lang="en" sz="1000">
                <a:solidFill>
                  <a:srgbClr val="000000"/>
                </a:solidFill>
                <a:latin typeface="Times New Roman"/>
                <a:ea typeface="Times New Roman"/>
                <a:cs typeface="Times New Roman"/>
                <a:sym typeface="Times New Roman"/>
              </a:rPr>
              <a:t>, 42(4), pp.63–78. doi:https://doi.org/10.4102/sajbm.v42i4.506.</a:t>
            </a:r>
            <a:endParaRPr sz="10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5"/>
          <p:cNvSpPr txBox="1">
            <a:spLocks noGrp="1"/>
          </p:cNvSpPr>
          <p:nvPr>
            <p:ph type="title"/>
          </p:nvPr>
        </p:nvSpPr>
        <p:spPr>
          <a:xfrm>
            <a:off x="311700" y="0"/>
            <a:ext cx="8520600" cy="6261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t>Reference List</a:t>
            </a:r>
            <a:endParaRPr/>
          </a:p>
        </p:txBody>
      </p:sp>
      <p:sp>
        <p:nvSpPr>
          <p:cNvPr id="151" name="Google Shape;151;p25"/>
          <p:cNvSpPr txBox="1">
            <a:spLocks noGrp="1"/>
          </p:cNvSpPr>
          <p:nvPr>
            <p:ph type="body" idx="1"/>
          </p:nvPr>
        </p:nvSpPr>
        <p:spPr>
          <a:xfrm>
            <a:off x="311700" y="534850"/>
            <a:ext cx="8520600" cy="4497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800"/>
              <a:buNone/>
            </a:pPr>
            <a:r>
              <a:rPr lang="en" sz="1000">
                <a:solidFill>
                  <a:srgbClr val="000000"/>
                </a:solidFill>
                <a:latin typeface="Times New Roman"/>
                <a:ea typeface="Times New Roman"/>
                <a:cs typeface="Times New Roman"/>
                <a:sym typeface="Times New Roman"/>
              </a:rPr>
              <a:t>Heyes, J., &amp; Liston-Heyes, C. (2016). Retention incentives in the public sector: Evidence from the UK's NHS. Public Money &amp; Management, 36(1), 59-66.</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Hoffman, M. (2017). </a:t>
            </a:r>
            <a:r>
              <a:rPr lang="en" sz="1000" i="1">
                <a:solidFill>
                  <a:srgbClr val="000000"/>
                </a:solidFill>
                <a:latin typeface="Times New Roman"/>
                <a:ea typeface="Times New Roman"/>
                <a:cs typeface="Times New Roman"/>
                <a:sym typeface="Times New Roman"/>
              </a:rPr>
              <a:t>The value of hiring through employee referrals in developed countries</a:t>
            </a:r>
            <a:r>
              <a:rPr lang="en" sz="1000">
                <a:solidFill>
                  <a:srgbClr val="000000"/>
                </a:solidFill>
                <a:latin typeface="Times New Roman"/>
                <a:ea typeface="Times New Roman"/>
                <a:cs typeface="Times New Roman"/>
                <a:sym typeface="Times New Roman"/>
              </a:rPr>
              <a:t>. IZA World of Labor.</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Karunathilaka, K.G.G.S. (2020). TALENT ACQUISITION AS A STRATEGIC TOOL OF BUSINESS PERFORMANCE. </a:t>
            </a:r>
            <a:r>
              <a:rPr lang="en" sz="1000" i="1">
                <a:solidFill>
                  <a:srgbClr val="000000"/>
                </a:solidFill>
                <a:latin typeface="Times New Roman"/>
                <a:ea typeface="Times New Roman"/>
                <a:cs typeface="Times New Roman"/>
                <a:sym typeface="Times New Roman"/>
              </a:rPr>
              <a:t>PEOPLE: International Journal of Social Sciences</a:t>
            </a:r>
            <a:r>
              <a:rPr lang="en" sz="1000">
                <a:solidFill>
                  <a:srgbClr val="000000"/>
                </a:solidFill>
                <a:latin typeface="Times New Roman"/>
                <a:ea typeface="Times New Roman"/>
                <a:cs typeface="Times New Roman"/>
                <a:sym typeface="Times New Roman"/>
              </a:rPr>
              <a:t>, 6(1), pp.141–156. doi:https://doi.org/10.20319/pijss.2020.61.14156.</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Lee, D., &amp; Bruvold, N. T. (2003). Creating effective rules for incentive programs. Compensation and Benefits Review, 35(3), 38-44.</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Martin, A. J., &amp; Wilson, R. K. (2019). Non-monetary rewards and employee retention: A review of the literature. International Journal of Management Reviews, 21(3), 299-316.</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Phillips-Wren, G., Doran, R. and Merrill, K. (2016). Creating a value proposition with a social media strategy for talent acquisition. </a:t>
            </a:r>
            <a:r>
              <a:rPr lang="en" sz="1000" i="1">
                <a:solidFill>
                  <a:srgbClr val="000000"/>
                </a:solidFill>
                <a:latin typeface="Times New Roman"/>
                <a:ea typeface="Times New Roman"/>
                <a:cs typeface="Times New Roman"/>
                <a:sym typeface="Times New Roman"/>
              </a:rPr>
              <a:t>Journal of Decision Systems</a:t>
            </a:r>
            <a:r>
              <a:rPr lang="en" sz="1000">
                <a:solidFill>
                  <a:srgbClr val="000000"/>
                </a:solidFill>
                <a:latin typeface="Times New Roman"/>
                <a:ea typeface="Times New Roman"/>
                <a:cs typeface="Times New Roman"/>
                <a:sym typeface="Times New Roman"/>
              </a:rPr>
              <a:t>, 25(1), pp.450–462. doi:https://doi.org/10.1080/12460125.2016.1187398.</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Sager, J. K. (2018). Organizational behavior. John Wiley &amp; Sons.</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SHRM (2023). </a:t>
            </a:r>
            <a:r>
              <a:rPr lang="en" sz="1000" i="1">
                <a:solidFill>
                  <a:srgbClr val="000000"/>
                </a:solidFill>
                <a:latin typeface="Times New Roman"/>
                <a:ea typeface="Times New Roman"/>
                <a:cs typeface="Times New Roman"/>
                <a:sym typeface="Times New Roman"/>
              </a:rPr>
              <a:t>What Is Talent Acquisition?</a:t>
            </a:r>
            <a:r>
              <a:rPr lang="en" sz="1000">
                <a:solidFill>
                  <a:srgbClr val="000000"/>
                </a:solidFill>
                <a:latin typeface="Times New Roman"/>
                <a:ea typeface="Times New Roman"/>
                <a:cs typeface="Times New Roman"/>
                <a:sym typeface="Times New Roman"/>
              </a:rPr>
              <a:t> [online] SHRM. Available at: https://www.shrm.org/resourcesandtools/tools-and-samples/pages/what-is-talent-acquisition.aspx#:~:text=Talent%20acquisition%20deals%20with%20the,recruiting%2C%20hiring%20and%20orienting%20talent. [Accessed 9 May 2023].</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800"/>
              <a:buNone/>
            </a:pPr>
            <a:r>
              <a:rPr lang="en" sz="1000">
                <a:solidFill>
                  <a:srgbClr val="000000"/>
                </a:solidFill>
                <a:latin typeface="Times New Roman"/>
                <a:ea typeface="Times New Roman"/>
                <a:cs typeface="Times New Roman"/>
                <a:sym typeface="Times New Roman"/>
              </a:rPr>
              <a:t>Tremblay, M., &amp; Roger, A. (2006). The use of incentives in the restaurant industry: An empirical study. Journal of Foodservice Business Research, 9(4), 33-50.</a:t>
            </a:r>
            <a:endParaRPr sz="1000">
              <a:solidFill>
                <a:srgbClr val="000000"/>
              </a:solidFill>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r>
              <a:rPr lang="en" sz="1000">
                <a:solidFill>
                  <a:srgbClr val="000000"/>
                </a:solidFill>
                <a:latin typeface="Times New Roman"/>
                <a:ea typeface="Times New Roman"/>
                <a:cs typeface="Times New Roman"/>
                <a:sym typeface="Times New Roman"/>
              </a:rPr>
              <a:t>Yu, K.Y.T., Dineen, B.R., Allen, D.G. and Klotz, A. (2021). Employer Branding and Talent Acquisition. </a:t>
            </a:r>
            <a:r>
              <a:rPr lang="en" sz="1000" i="1">
                <a:solidFill>
                  <a:srgbClr val="000000"/>
                </a:solidFill>
                <a:latin typeface="Times New Roman"/>
                <a:ea typeface="Times New Roman"/>
                <a:cs typeface="Times New Roman"/>
                <a:sym typeface="Times New Roman"/>
              </a:rPr>
              <a:t>Human Resource Management</a:t>
            </a:r>
            <a:r>
              <a:rPr lang="en" sz="1000">
                <a:solidFill>
                  <a:srgbClr val="000000"/>
                </a:solidFill>
                <a:latin typeface="Times New Roman"/>
                <a:ea typeface="Times New Roman"/>
                <a:cs typeface="Times New Roman"/>
                <a:sym typeface="Times New Roman"/>
              </a:rPr>
              <a:t>, (1).</a:t>
            </a:r>
            <a:endParaRPr sz="10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Coral">
  <a:themeElements>
    <a:clrScheme name="Coral">
      <a:dk1>
        <a:srgbClr val="59739C"/>
      </a:dk1>
      <a:lt1>
        <a:srgbClr val="FFFFFF"/>
      </a:lt1>
      <a:dk2>
        <a:srgbClr val="508394"/>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2790</Words>
  <Application>Microsoft Office PowerPoint</Application>
  <PresentationFormat>On-screen Show (16:9)</PresentationFormat>
  <Paragraphs>106</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Lato</vt:lpstr>
      <vt:lpstr>Arial</vt:lpstr>
      <vt:lpstr>Playfair Display</vt:lpstr>
      <vt:lpstr>Times New Roman</vt:lpstr>
      <vt:lpstr>Coral</vt:lpstr>
      <vt:lpstr>Talent Acquisition Strategies &amp; Incentive Methods Ivan Gunchev</vt:lpstr>
      <vt:lpstr>What is Talent Acquisition and why is it evolving?</vt:lpstr>
      <vt:lpstr>Introduce Employee Referrals</vt:lpstr>
      <vt:lpstr>Refining the Selection Processes</vt:lpstr>
      <vt:lpstr>Optimise Job Postings</vt:lpstr>
      <vt:lpstr>Employer Branding </vt:lpstr>
      <vt:lpstr>Talent Management (TM)</vt:lpstr>
      <vt:lpstr>Establishing a Flexible Work Practices &amp; Benefits</vt:lpstr>
      <vt:lpstr>Monetary Incentive Methods</vt:lpstr>
      <vt:lpstr>Non-Monetary Incentive Methods</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 Strategies &amp; Incentive Methods Ivan Gunchev</dc:title>
  <cp:lastModifiedBy>Ivan Gunchev</cp:lastModifiedBy>
  <cp:revision>1</cp:revision>
  <dcterms:modified xsi:type="dcterms:W3CDTF">2023-07-26T19:40:51Z</dcterms:modified>
</cp:coreProperties>
</file>