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4" r:id="rId4"/>
    <p:sldId id="259" r:id="rId5"/>
    <p:sldId id="260" r:id="rId6"/>
    <p:sldId id="262" r:id="rId7"/>
    <p:sldId id="263" r:id="rId8"/>
    <p:sldId id="265" r:id="rId9"/>
    <p:sldId id="276" r:id="rId10"/>
    <p:sldId id="261" r:id="rId11"/>
    <p:sldId id="282" r:id="rId12"/>
    <p:sldId id="283" r:id="rId13"/>
    <p:sldId id="266" r:id="rId14"/>
    <p:sldId id="267" r:id="rId15"/>
    <p:sldId id="268" r:id="rId16"/>
    <p:sldId id="269" r:id="rId17"/>
    <p:sldId id="270" r:id="rId18"/>
    <p:sldId id="271" r:id="rId19"/>
    <p:sldId id="281" r:id="rId20"/>
    <p:sldId id="272" r:id="rId21"/>
    <p:sldId id="273" r:id="rId22"/>
    <p:sldId id="274" r:id="rId23"/>
    <p:sldId id="275" r:id="rId24"/>
    <p:sldId id="277" r:id="rId25"/>
    <p:sldId id="278" r:id="rId26"/>
    <p:sldId id="279" r:id="rId27"/>
    <p:sldId id="280" r:id="rId28"/>
    <p:sldId id="284" r:id="rId29"/>
    <p:sldId id="285" r:id="rId30"/>
    <p:sldId id="286" r:id="rId31"/>
    <p:sldId id="287" r:id="rId32"/>
    <p:sldId id="288" r:id="rId33"/>
    <p:sldId id="289" r:id="rId34"/>
    <p:sldId id="290" r:id="rId35"/>
    <p:sldId id="291" r:id="rId36"/>
    <p:sldId id="292" r:id="rId37"/>
    <p:sldId id="293" r:id="rId38"/>
    <p:sldId id="294" r:id="rId39"/>
    <p:sldId id="301" r:id="rId40"/>
    <p:sldId id="295" r:id="rId41"/>
    <p:sldId id="296" r:id="rId42"/>
    <p:sldId id="297" r:id="rId43"/>
    <p:sldId id="299" r:id="rId44"/>
    <p:sldId id="298" r:id="rId45"/>
    <p:sldId id="300"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FF6600"/>
    <a:srgbClr val="FF9966"/>
    <a:srgbClr val="9FED65"/>
    <a:srgbClr val="F4D7D2"/>
    <a:srgbClr val="05A0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135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02/11/2021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extLst>
      <p:ext uri="{BB962C8B-B14F-4D97-AF65-F5344CB8AC3E}">
        <p14:creationId xmlns:p14="http://schemas.microsoft.com/office/powerpoint/2010/main" val="2637249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02/11/2021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69152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02/11/2021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8177276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02/11/2021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1686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02/11/2021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36315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02/11/2021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41245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02/11/2021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20878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02/11/2021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86980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a:solidFill>
                  <a:schemeClr val="lt1"/>
                </a:solidFill>
                <a:latin typeface="+mn-lt"/>
                <a:ea typeface="+mn-ea"/>
                <a:cs typeface="+mn-cs"/>
              </a:rPr>
              <a:t>Click icon to add picture</a:t>
            </a: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02/11/2021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02816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02/11/2021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96999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02/11/2021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69932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defTabSz="457200"/>
            <a:fld id="{308DE1FB-C7C7-46C8-871C-9C7D4E7CD2B9}" type="datetimeFigureOut">
              <a:rPr lang="en-GB" smtClean="0">
                <a:solidFill>
                  <a:prstClr val="white">
                    <a:shade val="50000"/>
                  </a:prstClr>
                </a:solidFill>
              </a:rPr>
              <a:pPr defTabSz="457200"/>
              <a:t>02/11/2021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defTabSz="457200"/>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defTabSz="457200"/>
            <a:fld id="{9B803AD2-645E-455D-911A-70CBBBABEE28}" type="slidenum">
              <a:rPr lang="en-GB" smtClean="0">
                <a:solidFill>
                  <a:prstClr val="white">
                    <a:shade val="50000"/>
                  </a:prstClr>
                </a:solidFill>
              </a:rPr>
              <a:pPr defTabSz="457200"/>
              <a:t>‹#›</a:t>
            </a:fld>
            <a:endParaRPr lang="en-GB" dirty="0">
              <a:solidFill>
                <a:prstClr val="white">
                  <a:shade val="50000"/>
                </a:prstClr>
              </a:solidFill>
            </a:endParaRPr>
          </a:p>
        </p:txBody>
      </p:sp>
    </p:spTree>
    <p:extLst>
      <p:ext uri="{BB962C8B-B14F-4D97-AF65-F5344CB8AC3E}">
        <p14:creationId xmlns:p14="http://schemas.microsoft.com/office/powerpoint/2010/main" val="277288485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4.xml"/><Relationship Id="rId5" Type="http://schemas.openxmlformats.org/officeDocument/2006/relationships/image" Target="../media/image41.png"/><Relationship Id="rId4" Type="http://schemas.openxmlformats.org/officeDocument/2006/relationships/image" Target="../media/image40.png"/></Relationships>
</file>

<file path=ppt/slides/_rels/slide3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5.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50.png"/><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png"/></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5" Type="http://schemas.openxmlformats.org/officeDocument/2006/relationships/image" Target="../media/image56.png"/><Relationship Id="rId4" Type="http://schemas.openxmlformats.org/officeDocument/2006/relationships/image" Target="../media/image5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jpeg"/><Relationship Id="rId1" Type="http://schemas.openxmlformats.org/officeDocument/2006/relationships/slideLayout" Target="../slideLayouts/slideLayout4.xml"/><Relationship Id="rId4" Type="http://schemas.openxmlformats.org/officeDocument/2006/relationships/image" Target="../media/image61.png"/></Relationships>
</file>

<file path=ppt/slides/_rels/slide38.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62.jp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jp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0945" y="1396380"/>
            <a:ext cx="8514266" cy="1828800"/>
          </a:xfrm>
        </p:spPr>
        <p:txBody>
          <a:bodyPr>
            <a:normAutofit fontScale="90000"/>
          </a:bodyPr>
          <a:lstStyle/>
          <a:p>
            <a:r>
              <a:rPr lang="en-GB" dirty="0">
                <a:solidFill>
                  <a:schemeClr val="bg1"/>
                </a:solidFill>
              </a:rPr>
              <a:t>Screening the Past: Film and History - Ancient, Medieval, Modern</a:t>
            </a:r>
          </a:p>
        </p:txBody>
      </p:sp>
      <p:sp>
        <p:nvSpPr>
          <p:cNvPr id="3" name="Subtitle 2"/>
          <p:cNvSpPr>
            <a:spLocks noGrp="1"/>
          </p:cNvSpPr>
          <p:nvPr>
            <p:ph type="subTitle" idx="1"/>
          </p:nvPr>
        </p:nvSpPr>
        <p:spPr>
          <a:xfrm>
            <a:off x="1331640" y="5536276"/>
            <a:ext cx="6400800" cy="941468"/>
          </a:xfrm>
        </p:spPr>
        <p:txBody>
          <a:bodyPr>
            <a:normAutofit/>
          </a:bodyPr>
          <a:lstStyle/>
          <a:p>
            <a:r>
              <a:rPr lang="en-GB" sz="3600" b="1" dirty="0">
                <a:solidFill>
                  <a:schemeClr val="bg1"/>
                </a:solidFill>
              </a:rPr>
              <a:t>HPHI7011</a:t>
            </a:r>
          </a:p>
        </p:txBody>
      </p:sp>
      <p:sp>
        <p:nvSpPr>
          <p:cNvPr id="4" name="Subtitle 2"/>
          <p:cNvSpPr txBox="1">
            <a:spLocks/>
          </p:cNvSpPr>
          <p:nvPr/>
        </p:nvSpPr>
        <p:spPr>
          <a:xfrm>
            <a:off x="1030310" y="3732414"/>
            <a:ext cx="6702130" cy="1599440"/>
          </a:xfrm>
          <a:prstGeom prst="rect">
            <a:avLst/>
          </a:prstGeom>
        </p:spPr>
        <p:txBody>
          <a:bodyPr vert="horz">
            <a:normAutofit/>
          </a:bodyPr>
          <a:lstStyle/>
          <a:p>
            <a:pPr algn="ctr">
              <a:spcBef>
                <a:spcPct val="20000"/>
              </a:spcBef>
              <a:buClr>
                <a:prstClr val="white">
                  <a:shade val="95000"/>
                </a:prstClr>
              </a:buClr>
              <a:buSzPct val="65000"/>
              <a:defRPr/>
            </a:pPr>
            <a:r>
              <a:rPr lang="en-GB" sz="2800" dirty="0">
                <a:solidFill>
                  <a:prstClr val="black"/>
                </a:solidFill>
              </a:rPr>
              <a:t>'A Free Man among Brothers': Spartacus, the Cold War and the Hollywood Blacklist </a:t>
            </a:r>
          </a:p>
          <a:p>
            <a:pPr algn="ctr">
              <a:spcBef>
                <a:spcPct val="20000"/>
              </a:spcBef>
              <a:buClr>
                <a:prstClr val="white">
                  <a:shade val="95000"/>
                </a:prstClr>
              </a:buClr>
              <a:buSzPct val="65000"/>
              <a:defRPr/>
            </a:pPr>
            <a:endParaRPr lang="en-GB" sz="2800" dirty="0">
              <a:solidFill>
                <a:prstClr val="black"/>
              </a:solidFill>
            </a:endParaRPr>
          </a:p>
        </p:txBody>
      </p:sp>
    </p:spTree>
    <p:extLst>
      <p:ext uri="{BB962C8B-B14F-4D97-AF65-F5344CB8AC3E}">
        <p14:creationId xmlns:p14="http://schemas.microsoft.com/office/powerpoint/2010/main" val="3366202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Spartacus the Film</a:t>
            </a:r>
          </a:p>
        </p:txBody>
      </p:sp>
      <p:sp>
        <p:nvSpPr>
          <p:cNvPr id="4" name="Content Placeholder 3"/>
          <p:cNvSpPr>
            <a:spLocks noGrp="1"/>
          </p:cNvSpPr>
          <p:nvPr>
            <p:ph sz="half" idx="1"/>
          </p:nvPr>
        </p:nvSpPr>
        <p:spPr>
          <a:xfrm>
            <a:off x="0" y="1601194"/>
            <a:ext cx="4919730" cy="5256806"/>
          </a:xfrm>
        </p:spPr>
        <p:txBody>
          <a:bodyPr/>
          <a:lstStyle/>
          <a:p>
            <a:r>
              <a:rPr lang="en-GB" dirty="0">
                <a:solidFill>
                  <a:schemeClr val="bg1"/>
                </a:solidFill>
              </a:rPr>
              <a:t>One of the more critically acclaimed “toga” or “swords and sandals” film.</a:t>
            </a:r>
          </a:p>
          <a:p>
            <a:endParaRPr lang="en-GB" sz="500" dirty="0">
              <a:solidFill>
                <a:schemeClr val="bg1"/>
              </a:solidFill>
            </a:endParaRPr>
          </a:p>
          <a:p>
            <a:r>
              <a:rPr lang="en-GB" dirty="0">
                <a:solidFill>
                  <a:schemeClr val="bg1"/>
                </a:solidFill>
              </a:rPr>
              <a:t>Using real historical events as its basis (with expected artistic license) .</a:t>
            </a:r>
          </a:p>
          <a:p>
            <a:endParaRPr lang="en-GB" sz="500" dirty="0">
              <a:solidFill>
                <a:schemeClr val="bg1"/>
              </a:solidFill>
            </a:endParaRPr>
          </a:p>
          <a:p>
            <a:r>
              <a:rPr lang="en-GB" dirty="0">
                <a:solidFill>
                  <a:schemeClr val="bg1"/>
                </a:solidFill>
              </a:rPr>
              <a:t>Based on the novel Spartacus by Howard Fast, with the screenplay adapted by Dalton Trumbo, and directed by Stanley Kubrick. </a:t>
            </a:r>
          </a:p>
        </p:txBody>
      </p:sp>
      <p:pic>
        <p:nvPicPr>
          <p:cNvPr id="6" name="Content Placeholder 5"/>
          <p:cNvPicPr>
            <a:picLocks noGrp="1" noChangeAspect="1"/>
          </p:cNvPicPr>
          <p:nvPr>
            <p:ph sz="half" idx="2"/>
          </p:nvPr>
        </p:nvPicPr>
        <p:blipFill>
          <a:blip r:embed="rId2"/>
          <a:stretch>
            <a:fillRect/>
          </a:stretch>
        </p:blipFill>
        <p:spPr>
          <a:xfrm>
            <a:off x="5219699" y="2053430"/>
            <a:ext cx="3705359" cy="4631699"/>
          </a:xfrm>
          <a:prstGeom prst="rect">
            <a:avLst/>
          </a:prstGeom>
        </p:spPr>
      </p:pic>
      <p:sp>
        <p:nvSpPr>
          <p:cNvPr id="5" name="Content Placeholder 2"/>
          <p:cNvSpPr txBox="1">
            <a:spLocks/>
          </p:cNvSpPr>
          <p:nvPr/>
        </p:nvSpPr>
        <p:spPr>
          <a:xfrm>
            <a:off x="321972" y="1600200"/>
            <a:ext cx="8364828" cy="5006662"/>
          </a:xfrm>
          <a:prstGeom prst="rect">
            <a:avLst/>
          </a:prstGeom>
          <a:solidFill>
            <a:srgbClr val="FFFF99"/>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600" b="1">
                <a:solidFill>
                  <a:schemeClr val="bg1"/>
                </a:solidFill>
              </a:rPr>
              <a:t>Kubrick’s parody of Spartacus?</a:t>
            </a:r>
          </a:p>
          <a:p>
            <a:r>
              <a:rPr lang="en-GB">
                <a:solidFill>
                  <a:schemeClr val="bg1"/>
                </a:solidFill>
              </a:rPr>
              <a:t>In the first scene of another Kubrick film, Lolita (1962), Humbert Humbert asks his nemisis Clare Quilty (dressed with a white bed sheet draped over one shoulder like a Roman): </a:t>
            </a:r>
          </a:p>
          <a:p>
            <a:pPr marL="137160" indent="0">
              <a:buFont typeface="Wingdings 2"/>
              <a:buNone/>
            </a:pPr>
            <a:r>
              <a:rPr lang="en-GB">
                <a:solidFill>
                  <a:schemeClr val="bg1"/>
                </a:solidFill>
              </a:rPr>
              <a:t>“Are you Quilty?” [He receives the reply] </a:t>
            </a:r>
          </a:p>
          <a:p>
            <a:pPr marL="137160" indent="0">
              <a:buFont typeface="Wingdings 2"/>
              <a:buNone/>
            </a:pPr>
            <a:r>
              <a:rPr lang="en-GB">
                <a:solidFill>
                  <a:schemeClr val="bg1"/>
                </a:solidFill>
              </a:rPr>
              <a:t>“No, I’m Spartacus. Have you come to free the slaves or something?” </a:t>
            </a:r>
          </a:p>
          <a:p>
            <a:pPr marL="137160" indent="0">
              <a:buFont typeface="Wingdings 2"/>
              <a:buNone/>
            </a:pPr>
            <a:r>
              <a:rPr lang="en-GB">
                <a:solidFill>
                  <a:schemeClr val="bg1"/>
                </a:solidFill>
              </a:rPr>
              <a:t>[Quilty then proposes] “a lovely game of Roman ping pong – like two civilized senators. Roman ping – you’re supposed to say ‘Roman pong’.” </a:t>
            </a:r>
          </a:p>
          <a:p>
            <a:pPr marL="137160" indent="0">
              <a:buFont typeface="Wingdings 2"/>
              <a:buNone/>
            </a:pPr>
            <a:r>
              <a:rPr lang="en-GB">
                <a:solidFill>
                  <a:schemeClr val="bg1"/>
                </a:solidFill>
              </a:rPr>
              <a:t>[In the background of the scene as some faux-classical decorations]</a:t>
            </a:r>
            <a:endParaRPr lang="en-GB" dirty="0">
              <a:solidFill>
                <a:schemeClr val="bg1"/>
              </a:solidFill>
            </a:endParaRPr>
          </a:p>
        </p:txBody>
      </p:sp>
    </p:spTree>
    <p:extLst>
      <p:ext uri="{BB962C8B-B14F-4D97-AF65-F5344CB8AC3E}">
        <p14:creationId xmlns:p14="http://schemas.microsoft.com/office/powerpoint/2010/main" val="1537094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marL="137160" indent="0" algn="ctr">
              <a:buNone/>
            </a:pPr>
            <a:r>
              <a:rPr lang="en-GB" sz="8000" b="1" dirty="0">
                <a:solidFill>
                  <a:schemeClr val="bg1"/>
                </a:solidFill>
              </a:rPr>
              <a:t>The cultural and political context of the film</a:t>
            </a:r>
          </a:p>
        </p:txBody>
      </p:sp>
    </p:spTree>
    <p:extLst>
      <p:ext uri="{BB962C8B-B14F-4D97-AF65-F5344CB8AC3E}">
        <p14:creationId xmlns:p14="http://schemas.microsoft.com/office/powerpoint/2010/main" val="2655133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solidFill>
                  <a:schemeClr val="bg1"/>
                </a:solidFill>
              </a:rPr>
              <a:t>McCarthyism and the Hollywood blacklist</a:t>
            </a:r>
          </a:p>
        </p:txBody>
      </p:sp>
      <p:sp>
        <p:nvSpPr>
          <p:cNvPr id="4" name="Content Placeholder 3"/>
          <p:cNvSpPr>
            <a:spLocks noGrp="1"/>
          </p:cNvSpPr>
          <p:nvPr>
            <p:ph sz="half" idx="1"/>
          </p:nvPr>
        </p:nvSpPr>
        <p:spPr>
          <a:xfrm>
            <a:off x="103031" y="1600200"/>
            <a:ext cx="4819571" cy="5257800"/>
          </a:xfrm>
        </p:spPr>
        <p:txBody>
          <a:bodyPr>
            <a:normAutofit lnSpcReduction="10000"/>
          </a:bodyPr>
          <a:lstStyle/>
          <a:p>
            <a:r>
              <a:rPr lang="en-GB" dirty="0">
                <a:solidFill>
                  <a:schemeClr val="bg1"/>
                </a:solidFill>
              </a:rPr>
              <a:t>Howard Fast was imprisoned in 1950 for refusing to co-operate with House Committee. </a:t>
            </a:r>
          </a:p>
          <a:p>
            <a:pPr lvl="1"/>
            <a:r>
              <a:rPr lang="en-GB" dirty="0">
                <a:solidFill>
                  <a:schemeClr val="bg1"/>
                </a:solidFill>
              </a:rPr>
              <a:t>He wrote the novel following his 3 months in a federal prison camp, which was published in 1951.</a:t>
            </a:r>
          </a:p>
          <a:p>
            <a:pPr lvl="1"/>
            <a:endParaRPr lang="en-GB" sz="1000" dirty="0">
              <a:solidFill>
                <a:schemeClr val="bg1"/>
              </a:solidFill>
            </a:endParaRPr>
          </a:p>
          <a:p>
            <a:r>
              <a:rPr lang="en-GB" dirty="0">
                <a:solidFill>
                  <a:schemeClr val="bg1"/>
                </a:solidFill>
              </a:rPr>
              <a:t>Dalton Trumbo was a member of the famous Hollywood ten (writers and directors cited for contempt of Congress).</a:t>
            </a:r>
          </a:p>
          <a:p>
            <a:endParaRPr lang="en-GB" dirty="0">
              <a:solidFill>
                <a:schemeClr val="bg1"/>
              </a:solidFill>
            </a:endParaRPr>
          </a:p>
          <a:p>
            <a:endParaRPr lang="en-GB" dirty="0">
              <a:solidFill>
                <a:schemeClr val="bg1"/>
              </a:solidFill>
            </a:endParaRPr>
          </a:p>
        </p:txBody>
      </p:sp>
      <p:pic>
        <p:nvPicPr>
          <p:cNvPr id="8" name="Content Placeholder 7"/>
          <p:cNvPicPr>
            <a:picLocks noGrp="1" noChangeAspect="1"/>
          </p:cNvPicPr>
          <p:nvPr>
            <p:ph sz="half" idx="2"/>
          </p:nvPr>
        </p:nvPicPr>
        <p:blipFill>
          <a:blip r:embed="rId2"/>
          <a:stretch>
            <a:fillRect/>
          </a:stretch>
        </p:blipFill>
        <p:spPr>
          <a:xfrm>
            <a:off x="5027545" y="2045415"/>
            <a:ext cx="4013424" cy="2090594"/>
          </a:xfrm>
          <a:prstGeom prst="rect">
            <a:avLst/>
          </a:prstGeom>
        </p:spPr>
      </p:pic>
      <p:pic>
        <p:nvPicPr>
          <p:cNvPr id="9" name="Picture 8"/>
          <p:cNvPicPr>
            <a:picLocks noChangeAspect="1"/>
          </p:cNvPicPr>
          <p:nvPr/>
        </p:nvPicPr>
        <p:blipFill>
          <a:blip r:embed="rId3"/>
          <a:stretch>
            <a:fillRect/>
          </a:stretch>
        </p:blipFill>
        <p:spPr>
          <a:xfrm>
            <a:off x="5027545" y="4275786"/>
            <a:ext cx="1976650" cy="2472744"/>
          </a:xfrm>
          <a:prstGeom prst="rect">
            <a:avLst/>
          </a:prstGeom>
        </p:spPr>
      </p:pic>
      <p:pic>
        <p:nvPicPr>
          <p:cNvPr id="10" name="Picture 9"/>
          <p:cNvPicPr>
            <a:picLocks noChangeAspect="1"/>
          </p:cNvPicPr>
          <p:nvPr/>
        </p:nvPicPr>
        <p:blipFill>
          <a:blip r:embed="rId4"/>
          <a:stretch>
            <a:fillRect/>
          </a:stretch>
        </p:blipFill>
        <p:spPr>
          <a:xfrm>
            <a:off x="7109138" y="4243626"/>
            <a:ext cx="1931831" cy="2478207"/>
          </a:xfrm>
          <a:prstGeom prst="rect">
            <a:avLst/>
          </a:prstGeom>
        </p:spPr>
      </p:pic>
      <p:sp>
        <p:nvSpPr>
          <p:cNvPr id="11" name="Content Placeholder 2"/>
          <p:cNvSpPr txBox="1">
            <a:spLocks/>
          </p:cNvSpPr>
          <p:nvPr/>
        </p:nvSpPr>
        <p:spPr>
          <a:xfrm>
            <a:off x="457200" y="1781429"/>
            <a:ext cx="8229600" cy="4709160"/>
          </a:xfrm>
          <a:prstGeom prst="rect">
            <a:avLst/>
          </a:prstGeom>
          <a:solidFill>
            <a:srgbClr val="FF660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600" b="1" dirty="0">
                <a:solidFill>
                  <a:schemeClr val="bg1"/>
                </a:solidFill>
              </a:rPr>
              <a:t>Do you think the movie be described as a Communist movie or a populist? </a:t>
            </a:r>
            <a:r>
              <a:rPr lang="en-GB" dirty="0">
                <a:solidFill>
                  <a:schemeClr val="bg1"/>
                </a:solidFill>
              </a:rPr>
              <a:t>[this need not be an absolute yes or no to either]</a:t>
            </a:r>
          </a:p>
          <a:p>
            <a:pPr marL="137160" indent="0">
              <a:buFont typeface="Wingdings 2"/>
              <a:buNone/>
            </a:pPr>
            <a:endParaRPr lang="en-GB" dirty="0">
              <a:solidFill>
                <a:schemeClr val="bg1"/>
              </a:solidFill>
            </a:endParaRPr>
          </a:p>
          <a:p>
            <a:pPr marL="137160" indent="0">
              <a:buFont typeface="Wingdings 2"/>
              <a:buNone/>
            </a:pPr>
            <a:r>
              <a:rPr lang="en-GB" sz="3600" b="1" dirty="0">
                <a:solidFill>
                  <a:schemeClr val="bg1"/>
                </a:solidFill>
              </a:rPr>
              <a:t>Which elements seem “communist”?</a:t>
            </a:r>
          </a:p>
          <a:p>
            <a:pPr marL="137160" indent="0">
              <a:buFont typeface="Wingdings 2"/>
              <a:buNone/>
            </a:pPr>
            <a:endParaRPr lang="en-GB" sz="3600" dirty="0">
              <a:solidFill>
                <a:schemeClr val="bg1"/>
              </a:solidFill>
            </a:endParaRPr>
          </a:p>
          <a:p>
            <a:pPr marL="137160" indent="0">
              <a:buFont typeface="Wingdings 2"/>
              <a:buNone/>
            </a:pPr>
            <a:r>
              <a:rPr lang="en-GB" sz="3600" b="1" dirty="0">
                <a:solidFill>
                  <a:schemeClr val="bg1"/>
                </a:solidFill>
              </a:rPr>
              <a:t>Which elements seem defiant?</a:t>
            </a:r>
          </a:p>
        </p:txBody>
      </p:sp>
    </p:spTree>
    <p:extLst>
      <p:ext uri="{BB962C8B-B14F-4D97-AF65-F5344CB8AC3E}">
        <p14:creationId xmlns:p14="http://schemas.microsoft.com/office/powerpoint/2010/main" val="206749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partacus (1960) — True Myth Medi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84172" y="3862097"/>
            <a:ext cx="6248400" cy="26574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84172" y="6519572"/>
            <a:ext cx="6503703" cy="369332"/>
          </a:xfrm>
          <a:prstGeom prst="rect">
            <a:avLst/>
          </a:prstGeom>
          <a:noFill/>
        </p:spPr>
        <p:txBody>
          <a:bodyPr wrap="none" rtlCol="0">
            <a:spAutoFit/>
          </a:bodyPr>
          <a:lstStyle/>
          <a:p>
            <a:r>
              <a:rPr lang="en-GB" dirty="0">
                <a:solidFill>
                  <a:schemeClr val="bg1"/>
                </a:solidFill>
              </a:rPr>
              <a:t>Spartacus and </a:t>
            </a:r>
            <a:r>
              <a:rPr lang="en-GB" dirty="0" err="1">
                <a:solidFill>
                  <a:schemeClr val="bg1"/>
                </a:solidFill>
              </a:rPr>
              <a:t>Draba</a:t>
            </a:r>
            <a:r>
              <a:rPr lang="en-GB" dirty="0">
                <a:solidFill>
                  <a:schemeClr val="bg1"/>
                </a:solidFill>
              </a:rPr>
              <a:t> about to fight in Capua gladiator school</a:t>
            </a:r>
          </a:p>
        </p:txBody>
      </p:sp>
      <p:pic>
        <p:nvPicPr>
          <p:cNvPr id="5" name="Picture 4"/>
          <p:cNvPicPr>
            <a:picLocks noChangeAspect="1"/>
          </p:cNvPicPr>
          <p:nvPr/>
        </p:nvPicPr>
        <p:blipFill>
          <a:blip r:embed="rId3"/>
          <a:stretch>
            <a:fillRect/>
          </a:stretch>
        </p:blipFill>
        <p:spPr>
          <a:xfrm>
            <a:off x="3412901" y="141669"/>
            <a:ext cx="5256930" cy="3186018"/>
          </a:xfrm>
          <a:prstGeom prst="rect">
            <a:avLst/>
          </a:prstGeom>
        </p:spPr>
      </p:pic>
      <p:sp>
        <p:nvSpPr>
          <p:cNvPr id="6" name="Rectangle 5"/>
          <p:cNvSpPr/>
          <p:nvPr/>
        </p:nvSpPr>
        <p:spPr>
          <a:xfrm>
            <a:off x="4683116" y="3308099"/>
            <a:ext cx="2505814" cy="369332"/>
          </a:xfrm>
          <a:prstGeom prst="rect">
            <a:avLst/>
          </a:prstGeom>
        </p:spPr>
        <p:txBody>
          <a:bodyPr wrap="none">
            <a:spAutoFit/>
          </a:bodyPr>
          <a:lstStyle/>
          <a:p>
            <a:r>
              <a:rPr lang="en-GB" dirty="0">
                <a:solidFill>
                  <a:schemeClr val="bg1"/>
                </a:solidFill>
              </a:rPr>
              <a:t>Spartacus and </a:t>
            </a:r>
            <a:r>
              <a:rPr lang="en-GB" dirty="0" err="1">
                <a:solidFill>
                  <a:schemeClr val="bg1"/>
                </a:solidFill>
              </a:rPr>
              <a:t>Varinia</a:t>
            </a:r>
            <a:r>
              <a:rPr lang="en-GB" dirty="0">
                <a:solidFill>
                  <a:schemeClr val="bg1"/>
                </a:solidFill>
              </a:rPr>
              <a:t> </a:t>
            </a:r>
          </a:p>
        </p:txBody>
      </p:sp>
      <p:pic>
        <p:nvPicPr>
          <p:cNvPr id="7" name="Picture 6"/>
          <p:cNvPicPr>
            <a:picLocks noChangeAspect="1"/>
          </p:cNvPicPr>
          <p:nvPr/>
        </p:nvPicPr>
        <p:blipFill>
          <a:blip r:embed="rId4"/>
          <a:stretch>
            <a:fillRect/>
          </a:stretch>
        </p:blipFill>
        <p:spPr>
          <a:xfrm>
            <a:off x="124093" y="273010"/>
            <a:ext cx="3529356" cy="2714889"/>
          </a:xfrm>
          <a:prstGeom prst="rect">
            <a:avLst/>
          </a:prstGeom>
        </p:spPr>
      </p:pic>
      <p:sp>
        <p:nvSpPr>
          <p:cNvPr id="9" name="Rectangle 8"/>
          <p:cNvSpPr/>
          <p:nvPr/>
        </p:nvSpPr>
        <p:spPr>
          <a:xfrm>
            <a:off x="203806" y="2987899"/>
            <a:ext cx="3129383" cy="369332"/>
          </a:xfrm>
          <a:prstGeom prst="rect">
            <a:avLst/>
          </a:prstGeom>
        </p:spPr>
        <p:txBody>
          <a:bodyPr wrap="none">
            <a:spAutoFit/>
          </a:bodyPr>
          <a:lstStyle/>
          <a:p>
            <a:r>
              <a:rPr lang="en-GB" dirty="0">
                <a:solidFill>
                  <a:schemeClr val="bg1"/>
                </a:solidFill>
              </a:rPr>
              <a:t>Populist aristocrat Gracchus </a:t>
            </a:r>
          </a:p>
        </p:txBody>
      </p:sp>
    </p:spTree>
    <p:extLst>
      <p:ext uri="{BB962C8B-B14F-4D97-AF65-F5344CB8AC3E}">
        <p14:creationId xmlns:p14="http://schemas.microsoft.com/office/powerpoint/2010/main" val="2787611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OMAN SOLDIERS SPARTACUS (1960 Stock Photo - Alamy"/>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9532"/>
          <a:stretch/>
        </p:blipFill>
        <p:spPr bwMode="auto">
          <a:xfrm>
            <a:off x="572003" y="312313"/>
            <a:ext cx="7915173" cy="50620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72003" y="5563673"/>
            <a:ext cx="7915173" cy="1200329"/>
          </a:xfrm>
          <a:prstGeom prst="rect">
            <a:avLst/>
          </a:prstGeom>
          <a:solidFill>
            <a:schemeClr val="accent3">
              <a:lumMod val="20000"/>
              <a:lumOff val="80000"/>
            </a:schemeClr>
          </a:solidFill>
        </p:spPr>
        <p:txBody>
          <a:bodyPr wrap="square" rtlCol="0">
            <a:spAutoFit/>
          </a:bodyPr>
          <a:lstStyle/>
          <a:p>
            <a:r>
              <a:rPr lang="en-GB" sz="2400" b="1" dirty="0">
                <a:solidFill>
                  <a:schemeClr val="bg1"/>
                </a:solidFill>
              </a:rPr>
              <a:t>How are the Roman soldiers portrayed in the movie – what associations are we meant to draw? Do we feel much pathos in regards to them?</a:t>
            </a:r>
          </a:p>
        </p:txBody>
      </p:sp>
    </p:spTree>
    <p:extLst>
      <p:ext uri="{BB962C8B-B14F-4D97-AF65-F5344CB8AC3E}">
        <p14:creationId xmlns:p14="http://schemas.microsoft.com/office/powerpoint/2010/main" val="361242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790"/>
            <a:ext cx="8229600" cy="1030310"/>
          </a:xfrm>
        </p:spPr>
        <p:txBody>
          <a:bodyPr/>
          <a:lstStyle/>
          <a:p>
            <a:r>
              <a:rPr lang="en-GB" dirty="0">
                <a:solidFill>
                  <a:schemeClr val="bg1"/>
                </a:solidFill>
              </a:rPr>
              <a:t>“I am Spartacus”</a:t>
            </a:r>
          </a:p>
        </p:txBody>
      </p:sp>
      <p:pic>
        <p:nvPicPr>
          <p:cNvPr id="4" name="Content Placeholder 3"/>
          <p:cNvPicPr>
            <a:picLocks noGrp="1" noChangeAspect="1"/>
          </p:cNvPicPr>
          <p:nvPr>
            <p:ph idx="1"/>
          </p:nvPr>
        </p:nvPicPr>
        <p:blipFill>
          <a:blip r:embed="rId2"/>
          <a:stretch>
            <a:fillRect/>
          </a:stretch>
        </p:blipFill>
        <p:spPr>
          <a:xfrm>
            <a:off x="1430249" y="1159100"/>
            <a:ext cx="6283502" cy="4708525"/>
          </a:xfrm>
          <a:prstGeom prst="rect">
            <a:avLst/>
          </a:prstGeom>
        </p:spPr>
      </p:pic>
      <p:sp>
        <p:nvSpPr>
          <p:cNvPr id="5" name="TextBox 4"/>
          <p:cNvSpPr txBox="1"/>
          <p:nvPr/>
        </p:nvSpPr>
        <p:spPr>
          <a:xfrm>
            <a:off x="915094" y="6065949"/>
            <a:ext cx="7638630" cy="523220"/>
          </a:xfrm>
          <a:prstGeom prst="rect">
            <a:avLst/>
          </a:prstGeom>
          <a:solidFill>
            <a:schemeClr val="accent6">
              <a:lumMod val="20000"/>
              <a:lumOff val="80000"/>
            </a:schemeClr>
          </a:solidFill>
        </p:spPr>
        <p:txBody>
          <a:bodyPr wrap="none" rtlCol="0">
            <a:spAutoFit/>
          </a:bodyPr>
          <a:lstStyle/>
          <a:p>
            <a:r>
              <a:rPr lang="en-GB" sz="2800" b="1" dirty="0">
                <a:solidFill>
                  <a:schemeClr val="bg1"/>
                </a:solidFill>
              </a:rPr>
              <a:t>What is the obvious symbolism of this scene?</a:t>
            </a:r>
          </a:p>
        </p:txBody>
      </p:sp>
    </p:spTree>
    <p:extLst>
      <p:ext uri="{BB962C8B-B14F-4D97-AF65-F5344CB8AC3E}">
        <p14:creationId xmlns:p14="http://schemas.microsoft.com/office/powerpoint/2010/main" val="4220533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65161"/>
            <a:ext cx="8229600" cy="4944199"/>
          </a:xfrm>
        </p:spPr>
        <p:txBody>
          <a:bodyPr>
            <a:noAutofit/>
          </a:bodyPr>
          <a:lstStyle/>
          <a:p>
            <a:pPr marL="137160" indent="0" algn="ctr">
              <a:buNone/>
            </a:pPr>
            <a:r>
              <a:rPr lang="en-GB" sz="8000" b="1" dirty="0">
                <a:solidFill>
                  <a:schemeClr val="bg1"/>
                </a:solidFill>
              </a:rPr>
              <a:t>Homoeroticism and machismo in Spartacus</a:t>
            </a:r>
          </a:p>
        </p:txBody>
      </p:sp>
    </p:spTree>
    <p:extLst>
      <p:ext uri="{BB962C8B-B14F-4D97-AF65-F5344CB8AC3E}">
        <p14:creationId xmlns:p14="http://schemas.microsoft.com/office/powerpoint/2010/main" val="1753325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American Cold War era morality</a:t>
            </a:r>
          </a:p>
        </p:txBody>
      </p:sp>
      <p:sp>
        <p:nvSpPr>
          <p:cNvPr id="4" name="Content Placeholder 3"/>
          <p:cNvSpPr>
            <a:spLocks noGrp="1"/>
          </p:cNvSpPr>
          <p:nvPr>
            <p:ph sz="half" idx="1"/>
          </p:nvPr>
        </p:nvSpPr>
        <p:spPr>
          <a:xfrm>
            <a:off x="0" y="1417638"/>
            <a:ext cx="4495800" cy="5440362"/>
          </a:xfrm>
        </p:spPr>
        <p:txBody>
          <a:bodyPr>
            <a:normAutofit/>
          </a:bodyPr>
          <a:lstStyle/>
          <a:p>
            <a:r>
              <a:rPr lang="en-GB" dirty="0">
                <a:solidFill>
                  <a:schemeClr val="bg1"/>
                </a:solidFill>
              </a:rPr>
              <a:t>Moral prurience and tabloid sensationalism of the era.</a:t>
            </a:r>
          </a:p>
          <a:p>
            <a:endParaRPr lang="en-GB" sz="200" dirty="0">
              <a:solidFill>
                <a:schemeClr val="bg1"/>
              </a:solidFill>
            </a:endParaRPr>
          </a:p>
          <a:p>
            <a:r>
              <a:rPr lang="en-GB" dirty="0">
                <a:solidFill>
                  <a:schemeClr val="bg1"/>
                </a:solidFill>
              </a:rPr>
              <a:t>Opening of Fast’s book – young Roman patricians have causal sex. </a:t>
            </a:r>
          </a:p>
          <a:p>
            <a:endParaRPr lang="en-GB" sz="200" dirty="0">
              <a:solidFill>
                <a:schemeClr val="bg1"/>
              </a:solidFill>
            </a:endParaRPr>
          </a:p>
          <a:p>
            <a:r>
              <a:rPr lang="en-GB" dirty="0">
                <a:solidFill>
                  <a:schemeClr val="bg1"/>
                </a:solidFill>
              </a:rPr>
              <a:t>Homosexuality represented as the pinnacle of depravity. </a:t>
            </a:r>
          </a:p>
          <a:p>
            <a:pPr lvl="1"/>
            <a:r>
              <a:rPr lang="en-GB" dirty="0">
                <a:solidFill>
                  <a:schemeClr val="bg1"/>
                </a:solidFill>
              </a:rPr>
              <a:t>Two Roman gay lovers what gladiatorial combat while making vacuous conversation. </a:t>
            </a:r>
          </a:p>
        </p:txBody>
      </p:sp>
      <p:pic>
        <p:nvPicPr>
          <p:cNvPr id="6" name="Content Placeholder 5"/>
          <p:cNvPicPr>
            <a:picLocks noGrp="1" noChangeAspect="1"/>
          </p:cNvPicPr>
          <p:nvPr>
            <p:ph sz="half" idx="2"/>
          </p:nvPr>
        </p:nvPicPr>
        <p:blipFill>
          <a:blip r:embed="rId2"/>
          <a:stretch>
            <a:fillRect/>
          </a:stretch>
        </p:blipFill>
        <p:spPr>
          <a:xfrm>
            <a:off x="4648200" y="1417638"/>
            <a:ext cx="4038600" cy="3028950"/>
          </a:xfrm>
          <a:prstGeom prst="rect">
            <a:avLst/>
          </a:prstGeom>
        </p:spPr>
      </p:pic>
      <p:sp>
        <p:nvSpPr>
          <p:cNvPr id="7" name="TextBox 6"/>
          <p:cNvSpPr txBox="1"/>
          <p:nvPr/>
        </p:nvSpPr>
        <p:spPr>
          <a:xfrm>
            <a:off x="4310666" y="4458509"/>
            <a:ext cx="4713667" cy="2262158"/>
          </a:xfrm>
          <a:prstGeom prst="rect">
            <a:avLst/>
          </a:prstGeom>
          <a:noFill/>
        </p:spPr>
        <p:txBody>
          <a:bodyPr wrap="square" rtlCol="0">
            <a:spAutoFit/>
          </a:bodyPr>
          <a:lstStyle/>
          <a:p>
            <a:r>
              <a:rPr lang="en-GB" sz="2800" b="1" dirty="0">
                <a:solidFill>
                  <a:schemeClr val="bg1"/>
                </a:solidFill>
              </a:rPr>
              <a:t>The “Lavender Scare”</a:t>
            </a:r>
          </a:p>
          <a:p>
            <a:endParaRPr lang="en-GB" sz="500" dirty="0">
              <a:solidFill>
                <a:schemeClr val="bg1"/>
              </a:solidFill>
            </a:endParaRPr>
          </a:p>
          <a:p>
            <a:pPr marL="285750" indent="-285750">
              <a:buFont typeface="Arial" panose="020B0604020202020204" pitchFamily="34" charset="0"/>
              <a:buChar char="•"/>
            </a:pPr>
            <a:r>
              <a:rPr lang="en-GB" dirty="0">
                <a:solidFill>
                  <a:schemeClr val="bg1"/>
                </a:solidFill>
              </a:rPr>
              <a:t>"Homosexuals must not be handling top-secret material," McCarthy said. "The pervert is easy prey to the blackmailer.“</a:t>
            </a:r>
          </a:p>
          <a:p>
            <a:pPr marL="285750" indent="-285750">
              <a:buFont typeface="Arial" panose="020B0604020202020204" pitchFamily="34" charset="0"/>
              <a:buChar char="•"/>
            </a:pPr>
            <a:r>
              <a:rPr lang="en-GB" dirty="0">
                <a:solidFill>
                  <a:schemeClr val="bg1"/>
                </a:solidFill>
              </a:rPr>
              <a:t>Executive order signed by President Dwight D. Eisenhower (1953) to root out homosexual employees.</a:t>
            </a:r>
          </a:p>
        </p:txBody>
      </p:sp>
    </p:spTree>
    <p:extLst>
      <p:ext uri="{BB962C8B-B14F-4D97-AF65-F5344CB8AC3E}">
        <p14:creationId xmlns:p14="http://schemas.microsoft.com/office/powerpoint/2010/main" val="2889043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31" y="274638"/>
            <a:ext cx="8899301" cy="1143000"/>
          </a:xfrm>
        </p:spPr>
        <p:txBody>
          <a:bodyPr>
            <a:noAutofit/>
          </a:bodyPr>
          <a:lstStyle/>
          <a:p>
            <a:r>
              <a:rPr lang="en-GB" sz="4000" dirty="0">
                <a:solidFill>
                  <a:schemeClr val="bg1"/>
                </a:solidFill>
              </a:rPr>
              <a:t>The snails and oysters scene</a:t>
            </a:r>
          </a:p>
        </p:txBody>
      </p:sp>
      <p:pic>
        <p:nvPicPr>
          <p:cNvPr id="2050" name="Picture 2" descr="oysters and snails | Tumbl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4712" y="1684762"/>
            <a:ext cx="5292143" cy="48026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911402" y="2099257"/>
            <a:ext cx="3090929" cy="3970318"/>
          </a:xfrm>
          <a:prstGeom prst="rect">
            <a:avLst/>
          </a:prstGeom>
          <a:solidFill>
            <a:srgbClr val="FFFF00"/>
          </a:solidFill>
        </p:spPr>
        <p:txBody>
          <a:bodyPr wrap="square" rtlCol="0">
            <a:spAutoFit/>
          </a:bodyPr>
          <a:lstStyle/>
          <a:p>
            <a:r>
              <a:rPr lang="en-GB" sz="2800" b="1" dirty="0">
                <a:solidFill>
                  <a:schemeClr val="bg1"/>
                </a:solidFill>
              </a:rPr>
              <a:t>Initially censored in the original release of the film, what purpose do you think the purpose of the “snails and oysters” scene is meant to serve?</a:t>
            </a:r>
          </a:p>
        </p:txBody>
      </p:sp>
    </p:spTree>
    <p:extLst>
      <p:ext uri="{BB962C8B-B14F-4D97-AF65-F5344CB8AC3E}">
        <p14:creationId xmlns:p14="http://schemas.microsoft.com/office/powerpoint/2010/main" val="2802458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65915"/>
          </a:xfrm>
        </p:spPr>
        <p:txBody>
          <a:bodyPr/>
          <a:lstStyle/>
          <a:p>
            <a:r>
              <a:rPr lang="en-GB" dirty="0">
                <a:solidFill>
                  <a:schemeClr val="bg1"/>
                </a:solidFill>
              </a:rPr>
              <a:t>The “macho mensch”</a:t>
            </a:r>
          </a:p>
        </p:txBody>
      </p:sp>
      <p:sp>
        <p:nvSpPr>
          <p:cNvPr id="4" name="Content Placeholder 3"/>
          <p:cNvSpPr>
            <a:spLocks noGrp="1"/>
          </p:cNvSpPr>
          <p:nvPr>
            <p:ph sz="half" idx="1"/>
          </p:nvPr>
        </p:nvSpPr>
        <p:spPr>
          <a:xfrm>
            <a:off x="0" y="1184856"/>
            <a:ext cx="4687909" cy="5673144"/>
          </a:xfrm>
        </p:spPr>
        <p:txBody>
          <a:bodyPr>
            <a:normAutofit/>
          </a:bodyPr>
          <a:lstStyle/>
          <a:p>
            <a:r>
              <a:rPr lang="en-GB" dirty="0">
                <a:solidFill>
                  <a:schemeClr val="bg1"/>
                </a:solidFill>
              </a:rPr>
              <a:t>Very little direct reference to Judaism in the film;</a:t>
            </a:r>
          </a:p>
          <a:p>
            <a:pPr lvl="1"/>
            <a:r>
              <a:rPr lang="en-GB" dirty="0">
                <a:solidFill>
                  <a:schemeClr val="bg1"/>
                </a:solidFill>
              </a:rPr>
              <a:t>The character of David.</a:t>
            </a:r>
          </a:p>
          <a:p>
            <a:pPr lvl="2"/>
            <a:r>
              <a:rPr lang="en-GB" dirty="0">
                <a:solidFill>
                  <a:schemeClr val="bg1"/>
                </a:solidFill>
              </a:rPr>
              <a:t>In Fast’s novel this character receives a whole chapter. </a:t>
            </a:r>
          </a:p>
          <a:p>
            <a:pPr lvl="2"/>
            <a:r>
              <a:rPr lang="en-GB" dirty="0">
                <a:solidFill>
                  <a:schemeClr val="bg1"/>
                </a:solidFill>
              </a:rPr>
              <a:t>Trumbo’s attempt to develop the character resisted by Kubrick. </a:t>
            </a:r>
          </a:p>
          <a:p>
            <a:pPr lvl="2"/>
            <a:r>
              <a:rPr lang="en-GB" dirty="0">
                <a:solidFill>
                  <a:schemeClr val="bg1"/>
                </a:solidFill>
              </a:rPr>
              <a:t>Merging of David the Jew with Spartacus.</a:t>
            </a:r>
          </a:p>
          <a:p>
            <a:pPr lvl="1"/>
            <a:r>
              <a:rPr lang="en-GB" dirty="0">
                <a:solidFill>
                  <a:schemeClr val="bg1"/>
                </a:solidFill>
              </a:rPr>
              <a:t>Jewishness of </a:t>
            </a:r>
            <a:r>
              <a:rPr lang="en-GB" dirty="0" err="1">
                <a:solidFill>
                  <a:schemeClr val="bg1"/>
                </a:solidFill>
              </a:rPr>
              <a:t>Antoninus</a:t>
            </a:r>
            <a:r>
              <a:rPr lang="en-GB" dirty="0">
                <a:solidFill>
                  <a:schemeClr val="bg1"/>
                </a:solidFill>
              </a:rPr>
              <a:t>?</a:t>
            </a:r>
          </a:p>
          <a:p>
            <a:pPr lvl="2"/>
            <a:r>
              <a:rPr lang="en-GB" dirty="0">
                <a:solidFill>
                  <a:schemeClr val="bg1"/>
                </a:solidFill>
              </a:rPr>
              <a:t>Not a character originally in Fast’s work.</a:t>
            </a:r>
          </a:p>
          <a:p>
            <a:r>
              <a:rPr lang="en-GB" dirty="0">
                <a:solidFill>
                  <a:schemeClr val="bg1"/>
                </a:solidFill>
              </a:rPr>
              <a:t>Spartacus as a Moses-</a:t>
            </a:r>
            <a:r>
              <a:rPr lang="en-GB" dirty="0" err="1">
                <a:solidFill>
                  <a:schemeClr val="bg1"/>
                </a:solidFill>
              </a:rPr>
              <a:t>esque</a:t>
            </a:r>
            <a:r>
              <a:rPr lang="en-GB" dirty="0">
                <a:solidFill>
                  <a:schemeClr val="bg1"/>
                </a:solidFill>
              </a:rPr>
              <a:t> like liberator. </a:t>
            </a:r>
          </a:p>
        </p:txBody>
      </p:sp>
      <p:pic>
        <p:nvPicPr>
          <p:cNvPr id="8" name="Content Placeholder 7"/>
          <p:cNvPicPr>
            <a:picLocks noGrp="1" noChangeAspect="1"/>
          </p:cNvPicPr>
          <p:nvPr>
            <p:ph sz="half" idx="2"/>
          </p:nvPr>
        </p:nvPicPr>
        <p:blipFill rotWithShape="1">
          <a:blip r:embed="rId2"/>
          <a:srcRect t="5808"/>
          <a:stretch/>
        </p:blipFill>
        <p:spPr>
          <a:xfrm>
            <a:off x="5901246" y="4984124"/>
            <a:ext cx="2785554" cy="1469320"/>
          </a:xfrm>
          <a:prstGeom prst="rect">
            <a:avLst/>
          </a:prstGeom>
        </p:spPr>
      </p:pic>
      <p:sp>
        <p:nvSpPr>
          <p:cNvPr id="9" name="Rectangle 8"/>
          <p:cNvSpPr/>
          <p:nvPr/>
        </p:nvSpPr>
        <p:spPr>
          <a:xfrm>
            <a:off x="5456772" y="6453444"/>
            <a:ext cx="3687228" cy="369332"/>
          </a:xfrm>
          <a:prstGeom prst="rect">
            <a:avLst/>
          </a:prstGeom>
        </p:spPr>
        <p:txBody>
          <a:bodyPr wrap="none">
            <a:spAutoFit/>
          </a:bodyPr>
          <a:lstStyle/>
          <a:p>
            <a:r>
              <a:rPr lang="en-GB" dirty="0" err="1">
                <a:solidFill>
                  <a:schemeClr val="bg1"/>
                </a:solidFill>
              </a:rPr>
              <a:t>Antoninus</a:t>
            </a:r>
            <a:r>
              <a:rPr lang="en-GB" dirty="0">
                <a:solidFill>
                  <a:schemeClr val="bg1"/>
                </a:solidFill>
              </a:rPr>
              <a:t> played by Tony Curtis </a:t>
            </a:r>
          </a:p>
        </p:txBody>
      </p:sp>
      <p:sp>
        <p:nvSpPr>
          <p:cNvPr id="10" name="Content Placeholder 2"/>
          <p:cNvSpPr txBox="1">
            <a:spLocks/>
          </p:cNvSpPr>
          <p:nvPr/>
        </p:nvSpPr>
        <p:spPr>
          <a:xfrm>
            <a:off x="4495801" y="1184855"/>
            <a:ext cx="4495800" cy="3850784"/>
          </a:xfrm>
          <a:prstGeom prst="rect">
            <a:avLst/>
          </a:prstGeom>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err="1">
                <a:solidFill>
                  <a:schemeClr val="bg1"/>
                </a:solidFill>
              </a:rPr>
              <a:t>Antoninus</a:t>
            </a:r>
            <a:r>
              <a:rPr lang="en-GB" dirty="0">
                <a:solidFill>
                  <a:schemeClr val="bg1"/>
                </a:solidFill>
              </a:rPr>
              <a:t> – an intellectual character with </a:t>
            </a:r>
            <a:r>
              <a:rPr lang="en-GB" i="1" dirty="0" err="1">
                <a:solidFill>
                  <a:schemeClr val="bg1"/>
                </a:solidFill>
              </a:rPr>
              <a:t>Yiddishe</a:t>
            </a:r>
            <a:r>
              <a:rPr lang="en-GB" i="1" dirty="0">
                <a:solidFill>
                  <a:schemeClr val="bg1"/>
                </a:solidFill>
              </a:rPr>
              <a:t> Kopf </a:t>
            </a:r>
            <a:r>
              <a:rPr lang="en-GB" dirty="0">
                <a:solidFill>
                  <a:schemeClr val="bg1"/>
                </a:solidFill>
              </a:rPr>
              <a:t>(Jewish Brain).</a:t>
            </a:r>
          </a:p>
          <a:p>
            <a:r>
              <a:rPr lang="en-GB" dirty="0">
                <a:solidFill>
                  <a:schemeClr val="bg1"/>
                </a:solidFill>
              </a:rPr>
              <a:t>Rejection of  </a:t>
            </a:r>
            <a:r>
              <a:rPr lang="en-GB" i="1" dirty="0">
                <a:solidFill>
                  <a:schemeClr val="bg1"/>
                </a:solidFill>
              </a:rPr>
              <a:t>goyim </a:t>
            </a:r>
            <a:r>
              <a:rPr lang="en-GB" i="1" dirty="0" err="1">
                <a:solidFill>
                  <a:schemeClr val="bg1"/>
                </a:solidFill>
              </a:rPr>
              <a:t>naches</a:t>
            </a:r>
            <a:r>
              <a:rPr lang="en-GB" dirty="0">
                <a:solidFill>
                  <a:schemeClr val="bg1"/>
                </a:solidFill>
              </a:rPr>
              <a:t> (excessive emphasis on physicality and aggressiveness) </a:t>
            </a:r>
            <a:r>
              <a:rPr lang="en-GB" i="1" dirty="0" err="1">
                <a:solidFill>
                  <a:schemeClr val="bg1"/>
                </a:solidFill>
              </a:rPr>
              <a:t>menschlikayt</a:t>
            </a:r>
            <a:r>
              <a:rPr lang="en-GB" dirty="0">
                <a:solidFill>
                  <a:schemeClr val="bg1"/>
                </a:solidFill>
              </a:rPr>
              <a:t>, a Jewish notion of masculinity emphasising an upstanding and ethical person. </a:t>
            </a:r>
          </a:p>
          <a:p>
            <a:endParaRPr lang="en-GB" dirty="0"/>
          </a:p>
        </p:txBody>
      </p:sp>
      <p:sp>
        <p:nvSpPr>
          <p:cNvPr id="11" name="Content Placeholder 2"/>
          <p:cNvSpPr txBox="1">
            <a:spLocks/>
          </p:cNvSpPr>
          <p:nvPr/>
        </p:nvSpPr>
        <p:spPr>
          <a:xfrm>
            <a:off x="153472" y="205114"/>
            <a:ext cx="8837055" cy="6439435"/>
          </a:xfrm>
          <a:prstGeom prst="rect">
            <a:avLst/>
          </a:prstGeom>
          <a:solidFill>
            <a:schemeClr val="accent1">
              <a:lumMod val="20000"/>
              <a:lumOff val="80000"/>
            </a:schemeClr>
          </a:solidFill>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500" b="1" dirty="0">
                <a:solidFill>
                  <a:schemeClr val="bg1"/>
                </a:solidFill>
              </a:rPr>
              <a:t>In what ways do you think that characters like Spartacus and </a:t>
            </a:r>
            <a:r>
              <a:rPr lang="en-GB" sz="3500" b="1" dirty="0" err="1">
                <a:solidFill>
                  <a:schemeClr val="bg1"/>
                </a:solidFill>
              </a:rPr>
              <a:t>Antoninus</a:t>
            </a:r>
            <a:r>
              <a:rPr lang="en-GB" sz="3500" b="1" dirty="0">
                <a:solidFill>
                  <a:schemeClr val="bg1"/>
                </a:solidFill>
              </a:rPr>
              <a:t> display or develop the qualities of </a:t>
            </a:r>
            <a:r>
              <a:rPr lang="en-GB" sz="3500" b="1" i="1" dirty="0" err="1">
                <a:solidFill>
                  <a:schemeClr val="bg1"/>
                </a:solidFill>
              </a:rPr>
              <a:t>menschlikayt</a:t>
            </a:r>
            <a:r>
              <a:rPr lang="en-GB" sz="3500" b="1" dirty="0">
                <a:solidFill>
                  <a:schemeClr val="bg1"/>
                </a:solidFill>
              </a:rPr>
              <a:t>?</a:t>
            </a:r>
          </a:p>
          <a:p>
            <a:pPr marL="137160" indent="0">
              <a:buFont typeface="Wingdings 2"/>
              <a:buNone/>
            </a:pPr>
            <a:endParaRPr lang="en-GB" sz="2000" b="1" dirty="0">
              <a:solidFill>
                <a:schemeClr val="bg1"/>
              </a:solidFill>
            </a:endParaRPr>
          </a:p>
          <a:p>
            <a:pPr marL="137160" indent="0">
              <a:buNone/>
            </a:pPr>
            <a:r>
              <a:rPr lang="en-GB" sz="3500" b="1" dirty="0">
                <a:solidFill>
                  <a:schemeClr val="bg1"/>
                </a:solidFill>
              </a:rPr>
              <a:t>Consider the role played by Jewish actors in redefining of redefining the image of Jewish masculinity in the 1950s and 1960s (away from the  weak, passive, ineffectual, and intellectual Jewish stereotype) </a:t>
            </a:r>
          </a:p>
          <a:p>
            <a:pPr marL="457200" lvl="1" indent="0">
              <a:buNone/>
            </a:pPr>
            <a:r>
              <a:rPr lang="en-GB" sz="2000" dirty="0">
                <a:solidFill>
                  <a:schemeClr val="bg1"/>
                </a:solidFill>
              </a:rPr>
              <a:t>Hercules in New York (1970), character of </a:t>
            </a:r>
            <a:r>
              <a:rPr lang="en-GB" sz="2000" dirty="0" err="1">
                <a:solidFill>
                  <a:schemeClr val="bg1"/>
                </a:solidFill>
              </a:rPr>
              <a:t>Pretzie</a:t>
            </a:r>
            <a:r>
              <a:rPr lang="en-GB" sz="2000" dirty="0">
                <a:solidFill>
                  <a:schemeClr val="bg1"/>
                </a:solidFill>
              </a:rPr>
              <a:t>: https://www.youtube.com/watch?v=hBN04hiDkbw</a:t>
            </a:r>
          </a:p>
        </p:txBody>
      </p:sp>
    </p:spTree>
    <p:extLst>
      <p:ext uri="{BB962C8B-B14F-4D97-AF65-F5344CB8AC3E}">
        <p14:creationId xmlns:p14="http://schemas.microsoft.com/office/powerpoint/2010/main" val="3733373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in)">
                                      <p:cBhvr>
                                        <p:cTn id="7"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dirty="0">
                <a:solidFill>
                  <a:schemeClr val="bg1"/>
                </a:solidFill>
              </a:rPr>
              <a:t>The issues of aggression and violence</a:t>
            </a:r>
          </a:p>
        </p:txBody>
      </p:sp>
      <p:sp>
        <p:nvSpPr>
          <p:cNvPr id="3" name="Content Placeholder 2"/>
          <p:cNvSpPr>
            <a:spLocks noGrp="1"/>
          </p:cNvSpPr>
          <p:nvPr>
            <p:ph idx="1"/>
          </p:nvPr>
        </p:nvSpPr>
        <p:spPr>
          <a:xfrm>
            <a:off x="231820" y="1600199"/>
            <a:ext cx="8757634" cy="5071057"/>
          </a:xfrm>
        </p:spPr>
        <p:txBody>
          <a:bodyPr>
            <a:normAutofit/>
          </a:bodyPr>
          <a:lstStyle/>
          <a:p>
            <a:r>
              <a:rPr lang="en-GB" dirty="0">
                <a:solidFill>
                  <a:schemeClr val="bg1"/>
                </a:solidFill>
              </a:rPr>
              <a:t>Notably little direct representation of plundering and looting in the film; more often it they seem like liberation of “cities”.</a:t>
            </a:r>
          </a:p>
          <a:p>
            <a:pPr lvl="1"/>
            <a:r>
              <a:rPr lang="en-GB" dirty="0">
                <a:solidFill>
                  <a:schemeClr val="bg1"/>
                </a:solidFill>
              </a:rPr>
              <a:t>50 million sestertii’s worth of loot needed to be acquired to pay the Cilician pirates.</a:t>
            </a:r>
          </a:p>
          <a:p>
            <a:pPr lvl="1"/>
            <a:endParaRPr lang="en-GB" sz="500" dirty="0">
              <a:solidFill>
                <a:schemeClr val="bg1"/>
              </a:solidFill>
            </a:endParaRPr>
          </a:p>
          <a:p>
            <a:r>
              <a:rPr lang="en-GB" dirty="0">
                <a:solidFill>
                  <a:schemeClr val="bg1"/>
                </a:solidFill>
              </a:rPr>
              <a:t>Domestication of Spartacus in love story with </a:t>
            </a:r>
            <a:r>
              <a:rPr lang="en-GB" dirty="0" err="1">
                <a:solidFill>
                  <a:schemeClr val="bg1"/>
                </a:solidFill>
              </a:rPr>
              <a:t>Varinia</a:t>
            </a:r>
            <a:r>
              <a:rPr lang="en-GB" dirty="0">
                <a:solidFill>
                  <a:schemeClr val="bg1"/>
                </a:solidFill>
              </a:rPr>
              <a:t>.</a:t>
            </a:r>
          </a:p>
          <a:p>
            <a:endParaRPr lang="en-GB" sz="500" dirty="0">
              <a:solidFill>
                <a:schemeClr val="bg1"/>
              </a:solidFill>
            </a:endParaRPr>
          </a:p>
          <a:p>
            <a:r>
              <a:rPr lang="en-GB" dirty="0" err="1">
                <a:solidFill>
                  <a:schemeClr val="bg1"/>
                </a:solidFill>
              </a:rPr>
              <a:t>Sparticus</a:t>
            </a:r>
            <a:r>
              <a:rPr lang="en-GB" dirty="0">
                <a:solidFill>
                  <a:schemeClr val="bg1"/>
                </a:solidFill>
              </a:rPr>
              <a:t> (who is like a father figure) killing </a:t>
            </a:r>
            <a:r>
              <a:rPr lang="en-GB" dirty="0" err="1">
                <a:solidFill>
                  <a:schemeClr val="bg1"/>
                </a:solidFill>
              </a:rPr>
              <a:t>Antoninus</a:t>
            </a:r>
            <a:r>
              <a:rPr lang="en-GB" dirty="0">
                <a:solidFill>
                  <a:schemeClr val="bg1"/>
                </a:solidFill>
              </a:rPr>
              <a:t> at the end to spare him the suffering of crucifixion. </a:t>
            </a:r>
          </a:p>
          <a:p>
            <a:endParaRPr lang="en-GB" dirty="0">
              <a:solidFill>
                <a:schemeClr val="bg1"/>
              </a:solidFill>
            </a:endParaRPr>
          </a:p>
        </p:txBody>
      </p:sp>
    </p:spTree>
    <p:extLst>
      <p:ext uri="{BB962C8B-B14F-4D97-AF65-F5344CB8AC3E}">
        <p14:creationId xmlns:p14="http://schemas.microsoft.com/office/powerpoint/2010/main" val="280234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marL="137160" indent="0" algn="ctr">
              <a:buNone/>
            </a:pPr>
            <a:r>
              <a:rPr lang="en-GB" sz="8000" b="1" dirty="0">
                <a:solidFill>
                  <a:schemeClr val="bg1"/>
                </a:solidFill>
              </a:rPr>
              <a:t>Religion themes in Spartacus</a:t>
            </a:r>
          </a:p>
        </p:txBody>
      </p:sp>
    </p:spTree>
    <p:extLst>
      <p:ext uri="{BB962C8B-B14F-4D97-AF65-F5344CB8AC3E}">
        <p14:creationId xmlns:p14="http://schemas.microsoft.com/office/powerpoint/2010/main" val="4068354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577" y="274638"/>
            <a:ext cx="8706119" cy="1129159"/>
          </a:xfrm>
        </p:spPr>
        <p:txBody>
          <a:bodyPr>
            <a:normAutofit fontScale="90000"/>
          </a:bodyPr>
          <a:lstStyle/>
          <a:p>
            <a:r>
              <a:rPr lang="en-GB" dirty="0">
                <a:solidFill>
                  <a:schemeClr val="bg1"/>
                </a:solidFill>
              </a:rPr>
              <a:t>Rome in previous Hollywood epics</a:t>
            </a:r>
          </a:p>
        </p:txBody>
      </p:sp>
      <p:sp>
        <p:nvSpPr>
          <p:cNvPr id="3" name="Content Placeholder 2"/>
          <p:cNvSpPr>
            <a:spLocks noGrp="1"/>
          </p:cNvSpPr>
          <p:nvPr>
            <p:ph idx="1"/>
          </p:nvPr>
        </p:nvSpPr>
        <p:spPr>
          <a:xfrm>
            <a:off x="115910" y="1600200"/>
            <a:ext cx="8847786" cy="1555124"/>
          </a:xfrm>
        </p:spPr>
        <p:txBody>
          <a:bodyPr/>
          <a:lstStyle/>
          <a:p>
            <a:r>
              <a:rPr lang="en-GB" dirty="0">
                <a:solidFill>
                  <a:schemeClr val="bg1"/>
                </a:solidFill>
              </a:rPr>
              <a:t>Many previous movies based on “semi-historical” Victorian novels, with a strong theme of the triumph of Christianity.</a:t>
            </a:r>
          </a:p>
        </p:txBody>
      </p:sp>
      <p:sp>
        <p:nvSpPr>
          <p:cNvPr id="4" name="Rectangle 3"/>
          <p:cNvSpPr/>
          <p:nvPr/>
        </p:nvSpPr>
        <p:spPr>
          <a:xfrm>
            <a:off x="6317088" y="6042218"/>
            <a:ext cx="2543577" cy="646331"/>
          </a:xfrm>
          <a:prstGeom prst="rect">
            <a:avLst/>
          </a:prstGeom>
        </p:spPr>
        <p:txBody>
          <a:bodyPr wrap="square">
            <a:spAutoFit/>
          </a:bodyPr>
          <a:lstStyle/>
          <a:p>
            <a:endParaRPr lang="en-GB" dirty="0"/>
          </a:p>
          <a:p>
            <a:r>
              <a:rPr lang="en-GB" dirty="0">
                <a:solidFill>
                  <a:schemeClr val="bg1"/>
                </a:solidFill>
              </a:rPr>
              <a:t>Ben-</a:t>
            </a:r>
            <a:r>
              <a:rPr lang="en-GB" dirty="0" err="1">
                <a:solidFill>
                  <a:schemeClr val="bg1"/>
                </a:solidFill>
              </a:rPr>
              <a:t>Hur</a:t>
            </a:r>
            <a:r>
              <a:rPr lang="en-GB" dirty="0">
                <a:solidFill>
                  <a:schemeClr val="bg1"/>
                </a:solidFill>
              </a:rPr>
              <a:t> (1959)</a:t>
            </a:r>
          </a:p>
        </p:txBody>
      </p:sp>
      <p:pic>
        <p:nvPicPr>
          <p:cNvPr id="5" name="Picture 4"/>
          <p:cNvPicPr>
            <a:picLocks noChangeAspect="1"/>
          </p:cNvPicPr>
          <p:nvPr/>
        </p:nvPicPr>
        <p:blipFill>
          <a:blip r:embed="rId2"/>
          <a:stretch>
            <a:fillRect/>
          </a:stretch>
        </p:blipFill>
        <p:spPr>
          <a:xfrm>
            <a:off x="5068159" y="4290691"/>
            <a:ext cx="3895537" cy="1951672"/>
          </a:xfrm>
          <a:prstGeom prst="rect">
            <a:avLst/>
          </a:prstGeom>
        </p:spPr>
      </p:pic>
      <p:pic>
        <p:nvPicPr>
          <p:cNvPr id="6" name="Picture 5"/>
          <p:cNvPicPr>
            <a:picLocks noChangeAspect="1"/>
          </p:cNvPicPr>
          <p:nvPr/>
        </p:nvPicPr>
        <p:blipFill>
          <a:blip r:embed="rId3"/>
          <a:stretch>
            <a:fillRect/>
          </a:stretch>
        </p:blipFill>
        <p:spPr>
          <a:xfrm>
            <a:off x="528034" y="3155324"/>
            <a:ext cx="4121239" cy="3090929"/>
          </a:xfrm>
          <a:prstGeom prst="rect">
            <a:avLst/>
          </a:prstGeom>
        </p:spPr>
      </p:pic>
      <p:sp>
        <p:nvSpPr>
          <p:cNvPr id="7" name="Rectangle 6"/>
          <p:cNvSpPr/>
          <p:nvPr/>
        </p:nvSpPr>
        <p:spPr>
          <a:xfrm>
            <a:off x="1116331" y="6042218"/>
            <a:ext cx="2543577" cy="646331"/>
          </a:xfrm>
          <a:prstGeom prst="rect">
            <a:avLst/>
          </a:prstGeom>
        </p:spPr>
        <p:txBody>
          <a:bodyPr wrap="square">
            <a:spAutoFit/>
          </a:bodyPr>
          <a:lstStyle/>
          <a:p>
            <a:endParaRPr lang="en-GB" dirty="0"/>
          </a:p>
          <a:p>
            <a:r>
              <a:rPr lang="en-GB" dirty="0">
                <a:solidFill>
                  <a:schemeClr val="bg1"/>
                </a:solidFill>
              </a:rPr>
              <a:t>Quo Vadis (1951)</a:t>
            </a:r>
          </a:p>
        </p:txBody>
      </p:sp>
    </p:spTree>
    <p:extLst>
      <p:ext uri="{BB962C8B-B14F-4D97-AF65-F5344CB8AC3E}">
        <p14:creationId xmlns:p14="http://schemas.microsoft.com/office/powerpoint/2010/main" val="1862973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Spartacus and the Rebels</a:t>
            </a:r>
          </a:p>
        </p:txBody>
      </p:sp>
      <p:sp>
        <p:nvSpPr>
          <p:cNvPr id="3" name="Content Placeholder 2"/>
          <p:cNvSpPr>
            <a:spLocks noGrp="1"/>
          </p:cNvSpPr>
          <p:nvPr>
            <p:ph idx="1"/>
          </p:nvPr>
        </p:nvSpPr>
        <p:spPr>
          <a:xfrm>
            <a:off x="1" y="1417638"/>
            <a:ext cx="9053848" cy="1827838"/>
          </a:xfrm>
        </p:spPr>
        <p:txBody>
          <a:bodyPr/>
          <a:lstStyle/>
          <a:p>
            <a:r>
              <a:rPr lang="en-GB" dirty="0">
                <a:solidFill>
                  <a:schemeClr val="bg1"/>
                </a:solidFill>
              </a:rPr>
              <a:t>Movie Spartacus set a several generations before the “Christian” era (Third Servile Revolt – 73-71 BC).</a:t>
            </a:r>
          </a:p>
          <a:p>
            <a:pPr lvl="1"/>
            <a:r>
              <a:rPr lang="en-GB" dirty="0">
                <a:solidFill>
                  <a:schemeClr val="bg1"/>
                </a:solidFill>
              </a:rPr>
              <a:t>In Fast’s novel David the Jewish gladiator is the last to be crucified.</a:t>
            </a:r>
          </a:p>
          <a:p>
            <a:endParaRPr lang="en-GB" dirty="0">
              <a:solidFill>
                <a:schemeClr val="bg1"/>
              </a:solidFill>
            </a:endParaRPr>
          </a:p>
        </p:txBody>
      </p:sp>
      <p:pic>
        <p:nvPicPr>
          <p:cNvPr id="4" name="Picture 3"/>
          <p:cNvPicPr>
            <a:picLocks noChangeAspect="1"/>
          </p:cNvPicPr>
          <p:nvPr/>
        </p:nvPicPr>
        <p:blipFill rotWithShape="1">
          <a:blip r:embed="rId2"/>
          <a:srcRect l="668" t="11373" r="1098" b="9630"/>
          <a:stretch/>
        </p:blipFill>
        <p:spPr>
          <a:xfrm>
            <a:off x="4816699" y="4940631"/>
            <a:ext cx="4237150" cy="1917369"/>
          </a:xfrm>
          <a:prstGeom prst="rect">
            <a:avLst/>
          </a:prstGeom>
        </p:spPr>
      </p:pic>
      <p:pic>
        <p:nvPicPr>
          <p:cNvPr id="5" name="Picture 4"/>
          <p:cNvPicPr>
            <a:picLocks noChangeAspect="1"/>
          </p:cNvPicPr>
          <p:nvPr/>
        </p:nvPicPr>
        <p:blipFill>
          <a:blip r:embed="rId3"/>
          <a:stretch>
            <a:fillRect/>
          </a:stretch>
        </p:blipFill>
        <p:spPr>
          <a:xfrm>
            <a:off x="4816699" y="2793778"/>
            <a:ext cx="4237150" cy="1977844"/>
          </a:xfrm>
          <a:prstGeom prst="rect">
            <a:avLst/>
          </a:prstGeom>
        </p:spPr>
      </p:pic>
      <p:sp>
        <p:nvSpPr>
          <p:cNvPr id="6" name="TextBox 5"/>
          <p:cNvSpPr txBox="1"/>
          <p:nvPr/>
        </p:nvSpPr>
        <p:spPr>
          <a:xfrm>
            <a:off x="141669" y="3388005"/>
            <a:ext cx="4533363" cy="3323987"/>
          </a:xfrm>
          <a:prstGeom prst="rect">
            <a:avLst/>
          </a:prstGeom>
          <a:solidFill>
            <a:srgbClr val="FFC000"/>
          </a:solidFill>
        </p:spPr>
        <p:txBody>
          <a:bodyPr wrap="square" rtlCol="0">
            <a:spAutoFit/>
          </a:bodyPr>
          <a:lstStyle/>
          <a:p>
            <a:r>
              <a:rPr lang="en-GB" sz="2800" b="1" dirty="0">
                <a:solidFill>
                  <a:schemeClr val="bg1"/>
                </a:solidFill>
              </a:rPr>
              <a:t>Do you think there were intended to be any elements of Christianization or not in the film?</a:t>
            </a:r>
          </a:p>
          <a:p>
            <a:endParaRPr lang="en-GB" sz="1400" b="1" dirty="0">
              <a:solidFill>
                <a:schemeClr val="bg1"/>
              </a:solidFill>
            </a:endParaRPr>
          </a:p>
          <a:p>
            <a:r>
              <a:rPr lang="en-GB" sz="2800" b="1" dirty="0">
                <a:solidFill>
                  <a:schemeClr val="bg1"/>
                </a:solidFill>
              </a:rPr>
              <a:t>Do we see many mentions of religious practices?</a:t>
            </a:r>
          </a:p>
        </p:txBody>
      </p:sp>
    </p:spTree>
    <p:extLst>
      <p:ext uri="{BB962C8B-B14F-4D97-AF65-F5344CB8AC3E}">
        <p14:creationId xmlns:p14="http://schemas.microsoft.com/office/powerpoint/2010/main" val="3805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3183" y="1600200"/>
            <a:ext cx="8731876" cy="4709160"/>
          </a:xfrm>
        </p:spPr>
        <p:txBody>
          <a:bodyPr>
            <a:noAutofit/>
          </a:bodyPr>
          <a:lstStyle/>
          <a:p>
            <a:pPr marL="137160" indent="0" algn="ctr">
              <a:buNone/>
            </a:pPr>
            <a:r>
              <a:rPr lang="en-GB" sz="8000" b="1" dirty="0">
                <a:solidFill>
                  <a:schemeClr val="bg1"/>
                </a:solidFill>
              </a:rPr>
              <a:t>Slavery and Race in Spartacus</a:t>
            </a:r>
          </a:p>
        </p:txBody>
      </p:sp>
    </p:spTree>
    <p:extLst>
      <p:ext uri="{BB962C8B-B14F-4D97-AF65-F5344CB8AC3E}">
        <p14:creationId xmlns:p14="http://schemas.microsoft.com/office/powerpoint/2010/main" val="29247726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Slave scenes</a:t>
            </a:r>
          </a:p>
        </p:txBody>
      </p:sp>
      <p:pic>
        <p:nvPicPr>
          <p:cNvPr id="4" name="Content Placeholder 3"/>
          <p:cNvPicPr>
            <a:picLocks noGrp="1" noChangeAspect="1"/>
          </p:cNvPicPr>
          <p:nvPr>
            <p:ph idx="1"/>
          </p:nvPr>
        </p:nvPicPr>
        <p:blipFill>
          <a:blip r:embed="rId2"/>
          <a:stretch>
            <a:fillRect/>
          </a:stretch>
        </p:blipFill>
        <p:spPr>
          <a:xfrm>
            <a:off x="4170697" y="4351923"/>
            <a:ext cx="4859205" cy="2203423"/>
          </a:xfrm>
          <a:prstGeom prst="rect">
            <a:avLst/>
          </a:prstGeom>
        </p:spPr>
      </p:pic>
      <p:pic>
        <p:nvPicPr>
          <p:cNvPr id="5" name="Picture 4"/>
          <p:cNvPicPr>
            <a:picLocks noChangeAspect="1"/>
          </p:cNvPicPr>
          <p:nvPr/>
        </p:nvPicPr>
        <p:blipFill>
          <a:blip r:embed="rId3"/>
          <a:stretch>
            <a:fillRect/>
          </a:stretch>
        </p:blipFill>
        <p:spPr>
          <a:xfrm>
            <a:off x="4170697" y="1690893"/>
            <a:ext cx="4859205" cy="2224284"/>
          </a:xfrm>
          <a:prstGeom prst="rect">
            <a:avLst/>
          </a:prstGeom>
        </p:spPr>
      </p:pic>
      <p:sp>
        <p:nvSpPr>
          <p:cNvPr id="6" name="Content Placeholder 2"/>
          <p:cNvSpPr txBox="1">
            <a:spLocks/>
          </p:cNvSpPr>
          <p:nvPr/>
        </p:nvSpPr>
        <p:spPr>
          <a:xfrm>
            <a:off x="0" y="1600200"/>
            <a:ext cx="4018208" cy="5257800"/>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a:solidFill>
                  <a:schemeClr val="bg1"/>
                </a:solidFill>
              </a:rPr>
              <a:t>Less than 100 years since the end of the American Civil war.</a:t>
            </a:r>
          </a:p>
          <a:p>
            <a:endParaRPr lang="en-GB" sz="500" dirty="0">
              <a:solidFill>
                <a:schemeClr val="bg1"/>
              </a:solidFill>
            </a:endParaRPr>
          </a:p>
          <a:p>
            <a:r>
              <a:rPr lang="en-GB" dirty="0">
                <a:solidFill>
                  <a:schemeClr val="bg1"/>
                </a:solidFill>
              </a:rPr>
              <a:t>Civil rights movement part of the contemporary social context (1950s and 1960s). </a:t>
            </a:r>
          </a:p>
          <a:p>
            <a:endParaRPr lang="en-GB" sz="500" dirty="0">
              <a:solidFill>
                <a:schemeClr val="bg1"/>
              </a:solidFill>
            </a:endParaRPr>
          </a:p>
          <a:p>
            <a:r>
              <a:rPr lang="en-GB" dirty="0">
                <a:solidFill>
                  <a:schemeClr val="bg1"/>
                </a:solidFill>
              </a:rPr>
              <a:t>Evocation theme of resisting oppressors. </a:t>
            </a:r>
          </a:p>
        </p:txBody>
      </p:sp>
    </p:spTree>
    <p:extLst>
      <p:ext uri="{BB962C8B-B14F-4D97-AF65-F5344CB8AC3E}">
        <p14:creationId xmlns:p14="http://schemas.microsoft.com/office/powerpoint/2010/main" val="24694146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842449" y="216439"/>
            <a:ext cx="4121253" cy="3231160"/>
          </a:xfrm>
          <a:prstGeom prst="rect">
            <a:avLst/>
          </a:prstGeom>
        </p:spPr>
      </p:pic>
      <p:pic>
        <p:nvPicPr>
          <p:cNvPr id="6" name="Picture 5"/>
          <p:cNvPicPr>
            <a:picLocks noChangeAspect="1"/>
          </p:cNvPicPr>
          <p:nvPr/>
        </p:nvPicPr>
        <p:blipFill>
          <a:blip r:embed="rId3"/>
          <a:stretch>
            <a:fillRect/>
          </a:stretch>
        </p:blipFill>
        <p:spPr>
          <a:xfrm>
            <a:off x="2856762" y="3979573"/>
            <a:ext cx="6132859" cy="2784318"/>
          </a:xfrm>
          <a:prstGeom prst="rect">
            <a:avLst/>
          </a:prstGeom>
        </p:spPr>
      </p:pic>
      <p:sp>
        <p:nvSpPr>
          <p:cNvPr id="9" name="TextBox 8"/>
          <p:cNvSpPr txBox="1"/>
          <p:nvPr/>
        </p:nvSpPr>
        <p:spPr>
          <a:xfrm>
            <a:off x="72278" y="3408963"/>
            <a:ext cx="2614411" cy="2677656"/>
          </a:xfrm>
          <a:prstGeom prst="rect">
            <a:avLst/>
          </a:prstGeom>
          <a:solidFill>
            <a:srgbClr val="00B0F0"/>
          </a:solidFill>
        </p:spPr>
        <p:txBody>
          <a:bodyPr wrap="square" rtlCol="0">
            <a:spAutoFit/>
          </a:bodyPr>
          <a:lstStyle/>
          <a:p>
            <a:r>
              <a:rPr lang="en-GB" sz="2800" b="1" dirty="0">
                <a:solidFill>
                  <a:schemeClr val="bg1"/>
                </a:solidFill>
              </a:rPr>
              <a:t>What types of associations and emotions do you think these scenes might invoke?</a:t>
            </a:r>
          </a:p>
        </p:txBody>
      </p:sp>
      <p:pic>
        <p:nvPicPr>
          <p:cNvPr id="10" name="Picture 9"/>
          <p:cNvPicPr>
            <a:picLocks noChangeAspect="1"/>
          </p:cNvPicPr>
          <p:nvPr/>
        </p:nvPicPr>
        <p:blipFill>
          <a:blip r:embed="rId4"/>
          <a:stretch>
            <a:fillRect/>
          </a:stretch>
        </p:blipFill>
        <p:spPr>
          <a:xfrm>
            <a:off x="72278" y="130105"/>
            <a:ext cx="4600098" cy="2403922"/>
          </a:xfrm>
          <a:prstGeom prst="rect">
            <a:avLst/>
          </a:prstGeom>
        </p:spPr>
      </p:pic>
      <p:pic>
        <p:nvPicPr>
          <p:cNvPr id="11" name="Picture 10"/>
          <p:cNvPicPr>
            <a:picLocks noChangeAspect="1"/>
          </p:cNvPicPr>
          <p:nvPr/>
        </p:nvPicPr>
        <p:blipFill>
          <a:blip r:embed="rId5"/>
          <a:stretch>
            <a:fillRect/>
          </a:stretch>
        </p:blipFill>
        <p:spPr>
          <a:xfrm>
            <a:off x="2856762" y="2338572"/>
            <a:ext cx="4072072" cy="1840967"/>
          </a:xfrm>
          <a:prstGeom prst="rect">
            <a:avLst/>
          </a:prstGeom>
        </p:spPr>
      </p:pic>
    </p:spTree>
    <p:extLst>
      <p:ext uri="{BB962C8B-B14F-4D97-AF65-F5344CB8AC3E}">
        <p14:creationId xmlns:p14="http://schemas.microsoft.com/office/powerpoint/2010/main" val="2430557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The character of </a:t>
            </a:r>
            <a:r>
              <a:rPr lang="en-GB" dirty="0" err="1">
                <a:solidFill>
                  <a:schemeClr val="bg1"/>
                </a:solidFill>
              </a:rPr>
              <a:t>Draba</a:t>
            </a:r>
            <a:endParaRPr lang="en-GB" dirty="0">
              <a:solidFill>
                <a:schemeClr val="bg1"/>
              </a:solidFill>
            </a:endParaRPr>
          </a:p>
        </p:txBody>
      </p:sp>
      <p:pic>
        <p:nvPicPr>
          <p:cNvPr id="5" name="Picture 4"/>
          <p:cNvPicPr>
            <a:picLocks noChangeAspect="1"/>
          </p:cNvPicPr>
          <p:nvPr/>
        </p:nvPicPr>
        <p:blipFill>
          <a:blip r:embed="rId2"/>
          <a:stretch>
            <a:fillRect/>
          </a:stretch>
        </p:blipFill>
        <p:spPr>
          <a:xfrm>
            <a:off x="3245476" y="3746858"/>
            <a:ext cx="5718220" cy="2975208"/>
          </a:xfrm>
          <a:prstGeom prst="rect">
            <a:avLst/>
          </a:prstGeom>
        </p:spPr>
      </p:pic>
      <p:pic>
        <p:nvPicPr>
          <p:cNvPr id="7" name="Content Placeholder 3"/>
          <p:cNvPicPr>
            <a:picLocks noChangeAspect="1"/>
          </p:cNvPicPr>
          <p:nvPr/>
        </p:nvPicPr>
        <p:blipFill>
          <a:blip r:embed="rId3"/>
          <a:stretch>
            <a:fillRect/>
          </a:stretch>
        </p:blipFill>
        <p:spPr>
          <a:xfrm>
            <a:off x="3910024" y="1327486"/>
            <a:ext cx="4776776" cy="2733053"/>
          </a:xfrm>
          <a:prstGeom prst="rect">
            <a:avLst/>
          </a:prstGeom>
        </p:spPr>
      </p:pic>
      <p:sp>
        <p:nvSpPr>
          <p:cNvPr id="8" name="Content Placeholder 2"/>
          <p:cNvSpPr>
            <a:spLocks noGrp="1"/>
          </p:cNvSpPr>
          <p:nvPr>
            <p:ph sz="half" idx="1"/>
          </p:nvPr>
        </p:nvSpPr>
        <p:spPr>
          <a:xfrm>
            <a:off x="1" y="1327486"/>
            <a:ext cx="3799268" cy="2162689"/>
          </a:xfrm>
        </p:spPr>
        <p:txBody>
          <a:bodyPr/>
          <a:lstStyle/>
          <a:p>
            <a:r>
              <a:rPr lang="en-GB" dirty="0">
                <a:solidFill>
                  <a:schemeClr val="bg1"/>
                </a:solidFill>
              </a:rPr>
              <a:t>Notable black protagonist in the film, played by Woody Strode.</a:t>
            </a:r>
          </a:p>
          <a:p>
            <a:endParaRPr lang="en-GB" dirty="0"/>
          </a:p>
        </p:txBody>
      </p:sp>
      <p:sp>
        <p:nvSpPr>
          <p:cNvPr id="9" name="TextBox 8"/>
          <p:cNvSpPr txBox="1"/>
          <p:nvPr/>
        </p:nvSpPr>
        <p:spPr>
          <a:xfrm>
            <a:off x="159700" y="3490175"/>
            <a:ext cx="2975021" cy="3108543"/>
          </a:xfrm>
          <a:prstGeom prst="rect">
            <a:avLst/>
          </a:prstGeom>
          <a:solidFill>
            <a:schemeClr val="accent5">
              <a:lumMod val="20000"/>
              <a:lumOff val="80000"/>
            </a:schemeClr>
          </a:solidFill>
        </p:spPr>
        <p:txBody>
          <a:bodyPr wrap="square" rtlCol="0">
            <a:spAutoFit/>
          </a:bodyPr>
          <a:lstStyle/>
          <a:p>
            <a:r>
              <a:rPr lang="en-GB" sz="2800" b="1" dirty="0">
                <a:solidFill>
                  <a:schemeClr val="bg1"/>
                </a:solidFill>
              </a:rPr>
              <a:t>What powerful and evocative associations would be in the audiences mind, especially in the lower scene?</a:t>
            </a:r>
          </a:p>
        </p:txBody>
      </p:sp>
    </p:spTree>
    <p:extLst>
      <p:ext uri="{BB962C8B-B14F-4D97-AF65-F5344CB8AC3E}">
        <p14:creationId xmlns:p14="http://schemas.microsoft.com/office/powerpoint/2010/main" val="1157932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2806" y="350950"/>
            <a:ext cx="8229600" cy="4709160"/>
          </a:xfrm>
        </p:spPr>
        <p:txBody>
          <a:bodyPr>
            <a:noAutofit/>
          </a:bodyPr>
          <a:lstStyle/>
          <a:p>
            <a:pPr marL="137160" indent="0" algn="ctr">
              <a:buNone/>
            </a:pPr>
            <a:r>
              <a:rPr lang="en-GB" sz="8000" b="1" dirty="0">
                <a:solidFill>
                  <a:schemeClr val="bg1"/>
                </a:solidFill>
              </a:rPr>
              <a:t>Adapting history to literary fiction, and literary fiction to film</a:t>
            </a:r>
          </a:p>
        </p:txBody>
      </p:sp>
    </p:spTree>
    <p:extLst>
      <p:ext uri="{BB962C8B-B14F-4D97-AF65-F5344CB8AC3E}">
        <p14:creationId xmlns:p14="http://schemas.microsoft.com/office/powerpoint/2010/main" val="1122981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Fast’s </a:t>
            </a:r>
            <a:r>
              <a:rPr lang="en-GB" i="1" dirty="0">
                <a:solidFill>
                  <a:schemeClr val="bg1"/>
                </a:solidFill>
              </a:rPr>
              <a:t>Spartacus </a:t>
            </a:r>
            <a:r>
              <a:rPr lang="en-GB" dirty="0">
                <a:solidFill>
                  <a:schemeClr val="bg1"/>
                </a:solidFill>
              </a:rPr>
              <a:t>(1951)</a:t>
            </a:r>
            <a:endParaRPr lang="en-GB" i="1" dirty="0">
              <a:solidFill>
                <a:schemeClr val="bg1"/>
              </a:solidFill>
            </a:endParaRPr>
          </a:p>
        </p:txBody>
      </p:sp>
      <p:sp>
        <p:nvSpPr>
          <p:cNvPr id="6" name="Text Placeholder 5"/>
          <p:cNvSpPr>
            <a:spLocks noGrp="1"/>
          </p:cNvSpPr>
          <p:nvPr>
            <p:ph type="body" idx="1"/>
          </p:nvPr>
        </p:nvSpPr>
        <p:spPr/>
        <p:txBody>
          <a:bodyPr/>
          <a:lstStyle/>
          <a:p>
            <a:r>
              <a:rPr lang="en-GB" b="1" dirty="0">
                <a:solidFill>
                  <a:schemeClr val="bg1"/>
                </a:solidFill>
              </a:rPr>
              <a:t>Research</a:t>
            </a:r>
          </a:p>
        </p:txBody>
      </p:sp>
      <p:sp>
        <p:nvSpPr>
          <p:cNvPr id="7" name="Text Placeholder 6"/>
          <p:cNvSpPr>
            <a:spLocks noGrp="1"/>
          </p:cNvSpPr>
          <p:nvPr>
            <p:ph type="body" sz="half" idx="3"/>
          </p:nvPr>
        </p:nvSpPr>
        <p:spPr/>
        <p:txBody>
          <a:bodyPr/>
          <a:lstStyle/>
          <a:p>
            <a:r>
              <a:rPr lang="en-GB" b="1" dirty="0">
                <a:solidFill>
                  <a:schemeClr val="bg1"/>
                </a:solidFill>
              </a:rPr>
              <a:t>Adaptation</a:t>
            </a:r>
          </a:p>
        </p:txBody>
      </p:sp>
      <p:sp>
        <p:nvSpPr>
          <p:cNvPr id="4" name="Content Placeholder 3"/>
          <p:cNvSpPr>
            <a:spLocks noGrp="1"/>
          </p:cNvSpPr>
          <p:nvPr>
            <p:ph sz="quarter" idx="2"/>
          </p:nvPr>
        </p:nvSpPr>
        <p:spPr>
          <a:xfrm>
            <a:off x="128789" y="2285999"/>
            <a:ext cx="4368599" cy="4475409"/>
          </a:xfrm>
        </p:spPr>
        <p:txBody>
          <a:bodyPr>
            <a:normAutofit/>
          </a:bodyPr>
          <a:lstStyle/>
          <a:p>
            <a:r>
              <a:rPr lang="en-GB" dirty="0">
                <a:solidFill>
                  <a:schemeClr val="bg1"/>
                </a:solidFill>
              </a:rPr>
              <a:t>Use of ancient source material (such as account of Appian and Plutarch).</a:t>
            </a:r>
          </a:p>
          <a:p>
            <a:endParaRPr lang="en-GB" sz="500" dirty="0">
              <a:solidFill>
                <a:schemeClr val="bg1"/>
              </a:solidFill>
            </a:endParaRPr>
          </a:p>
          <a:p>
            <a:r>
              <a:rPr lang="en-GB" dirty="0">
                <a:solidFill>
                  <a:schemeClr val="bg1"/>
                </a:solidFill>
              </a:rPr>
              <a:t>Drawing on historical research into conditions in gladiatorial training schools.</a:t>
            </a:r>
          </a:p>
          <a:p>
            <a:endParaRPr lang="en-GB" sz="500" dirty="0">
              <a:solidFill>
                <a:schemeClr val="bg1"/>
              </a:solidFill>
            </a:endParaRPr>
          </a:p>
          <a:p>
            <a:r>
              <a:rPr lang="en-GB" dirty="0">
                <a:solidFill>
                  <a:schemeClr val="bg1"/>
                </a:solidFill>
              </a:rPr>
              <a:t>Disunity and factionalism noted in the sources represented in the book (though not the movie).</a:t>
            </a:r>
          </a:p>
        </p:txBody>
      </p:sp>
      <p:sp>
        <p:nvSpPr>
          <p:cNvPr id="8" name="Content Placeholder 7"/>
          <p:cNvSpPr>
            <a:spLocks noGrp="1"/>
          </p:cNvSpPr>
          <p:nvPr>
            <p:ph sz="quarter" idx="4"/>
          </p:nvPr>
        </p:nvSpPr>
        <p:spPr>
          <a:xfrm>
            <a:off x="4645025" y="2285998"/>
            <a:ext cx="4331550" cy="4572001"/>
          </a:xfrm>
        </p:spPr>
        <p:txBody>
          <a:bodyPr>
            <a:normAutofit lnSpcReduction="10000"/>
          </a:bodyPr>
          <a:lstStyle/>
          <a:p>
            <a:r>
              <a:rPr lang="en-GB" dirty="0">
                <a:solidFill>
                  <a:schemeClr val="bg1"/>
                </a:solidFill>
              </a:rPr>
              <a:t>Representation as a third generation slave, rather than a Thracian mercenary and deserter.</a:t>
            </a:r>
          </a:p>
          <a:p>
            <a:pPr lvl="1"/>
            <a:r>
              <a:rPr lang="en-GB" dirty="0">
                <a:solidFill>
                  <a:schemeClr val="bg1"/>
                </a:solidFill>
              </a:rPr>
              <a:t>Better symbol for the underdog. </a:t>
            </a:r>
          </a:p>
          <a:p>
            <a:pPr lvl="1"/>
            <a:endParaRPr lang="en-GB" sz="500" dirty="0">
              <a:solidFill>
                <a:schemeClr val="bg1"/>
              </a:solidFill>
            </a:endParaRPr>
          </a:p>
          <a:p>
            <a:r>
              <a:rPr lang="en-GB" dirty="0">
                <a:solidFill>
                  <a:schemeClr val="bg1"/>
                </a:solidFill>
              </a:rPr>
              <a:t>Exploitation in the mines – theme of capital and labour.</a:t>
            </a:r>
          </a:p>
          <a:p>
            <a:endParaRPr lang="en-GB" sz="500" dirty="0">
              <a:solidFill>
                <a:schemeClr val="bg1"/>
              </a:solidFill>
            </a:endParaRPr>
          </a:p>
          <a:p>
            <a:r>
              <a:rPr lang="en-GB" dirty="0">
                <a:solidFill>
                  <a:schemeClr val="bg1"/>
                </a:solidFill>
              </a:rPr>
              <a:t>Stronger emphasis on female participation; more multi-ethnic. </a:t>
            </a:r>
          </a:p>
        </p:txBody>
      </p:sp>
    </p:spTree>
    <p:extLst>
      <p:ext uri="{BB962C8B-B14F-4D97-AF65-F5344CB8AC3E}">
        <p14:creationId xmlns:p14="http://schemas.microsoft.com/office/powerpoint/2010/main" val="25760432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Theme of liberation or plunder?</a:t>
            </a:r>
          </a:p>
        </p:txBody>
      </p:sp>
      <p:sp>
        <p:nvSpPr>
          <p:cNvPr id="3" name="Content Placeholder 2"/>
          <p:cNvSpPr>
            <a:spLocks noGrp="1"/>
          </p:cNvSpPr>
          <p:nvPr>
            <p:ph idx="1"/>
          </p:nvPr>
        </p:nvSpPr>
        <p:spPr>
          <a:xfrm>
            <a:off x="0" y="1600200"/>
            <a:ext cx="9144000" cy="5257800"/>
          </a:xfrm>
        </p:spPr>
        <p:txBody>
          <a:bodyPr>
            <a:normAutofit fontScale="85000" lnSpcReduction="20000"/>
          </a:bodyPr>
          <a:lstStyle/>
          <a:p>
            <a:pPr marL="137160" indent="0">
              <a:buNone/>
            </a:pPr>
            <a:r>
              <a:rPr lang="en-GB" dirty="0">
                <a:solidFill>
                  <a:schemeClr val="bg1"/>
                </a:solidFill>
              </a:rPr>
              <a:t>“In Italy, at this same time, Spartacus, a Thracian who had once fought against the Romans and after being taken prisoner and sold had become a gladiator in a troop which was kept to provide entertainments at Capua, </a:t>
            </a:r>
            <a:r>
              <a:rPr lang="en-GB" b="1" dirty="0">
                <a:solidFill>
                  <a:schemeClr val="bg1"/>
                </a:solidFill>
              </a:rPr>
              <a:t>persuaded about seventy of his fellows to risk their lives for freedom rather than for exhibition as a spectacle</a:t>
            </a:r>
            <a:r>
              <a:rPr lang="en-GB" dirty="0">
                <a:solidFill>
                  <a:schemeClr val="bg1"/>
                </a:solidFill>
              </a:rPr>
              <a:t>.  With the gladiators </a:t>
            </a:r>
            <a:r>
              <a:rPr lang="en-GB" dirty="0" err="1">
                <a:solidFill>
                  <a:schemeClr val="bg1"/>
                </a:solidFill>
              </a:rPr>
              <a:t>Oenomaus</a:t>
            </a:r>
            <a:r>
              <a:rPr lang="en-GB" dirty="0">
                <a:solidFill>
                  <a:schemeClr val="bg1"/>
                </a:solidFill>
              </a:rPr>
              <a:t> and </a:t>
            </a:r>
            <a:r>
              <a:rPr lang="en-GB" dirty="0" err="1">
                <a:solidFill>
                  <a:schemeClr val="bg1"/>
                </a:solidFill>
              </a:rPr>
              <a:t>Crixus</a:t>
            </a:r>
            <a:r>
              <a:rPr lang="en-GB" dirty="0">
                <a:solidFill>
                  <a:schemeClr val="bg1"/>
                </a:solidFill>
              </a:rPr>
              <a:t> as his subordinates he </a:t>
            </a:r>
            <a:r>
              <a:rPr lang="en-GB" b="1" dirty="0">
                <a:solidFill>
                  <a:schemeClr val="bg1"/>
                </a:solidFill>
              </a:rPr>
              <a:t>plundered the nearby areas</a:t>
            </a:r>
            <a:r>
              <a:rPr lang="en-GB" dirty="0">
                <a:solidFill>
                  <a:schemeClr val="bg1"/>
                </a:solidFill>
              </a:rPr>
              <a:t>, and because he divided the spoils in equal shares his numbers quickly swelled…  After this, </a:t>
            </a:r>
            <a:r>
              <a:rPr lang="en-GB" b="1" dirty="0">
                <a:solidFill>
                  <a:schemeClr val="bg1"/>
                </a:solidFill>
              </a:rPr>
              <a:t>people flocked in still greater numbers to join Spartacus</a:t>
            </a:r>
            <a:r>
              <a:rPr lang="en-GB" dirty="0">
                <a:solidFill>
                  <a:schemeClr val="bg1"/>
                </a:solidFill>
              </a:rPr>
              <a:t>: his army now numbered 70,000 and he began to manufacture weapons and gather stores… </a:t>
            </a:r>
            <a:r>
              <a:rPr lang="en-GB" dirty="0" err="1">
                <a:solidFill>
                  <a:schemeClr val="bg1"/>
                </a:solidFill>
              </a:rPr>
              <a:t>Crixus</a:t>
            </a:r>
            <a:r>
              <a:rPr lang="en-GB" dirty="0">
                <a:solidFill>
                  <a:schemeClr val="bg1"/>
                </a:solidFill>
              </a:rPr>
              <a:t>, at the head of 3,000 men, was defeated and killed by one of them at Mount </a:t>
            </a:r>
            <a:r>
              <a:rPr lang="en-GB" dirty="0" err="1">
                <a:solidFill>
                  <a:schemeClr val="bg1"/>
                </a:solidFill>
              </a:rPr>
              <a:t>Garganus</a:t>
            </a:r>
            <a:r>
              <a:rPr lang="en-GB" dirty="0">
                <a:solidFill>
                  <a:schemeClr val="bg1"/>
                </a:solidFill>
              </a:rPr>
              <a:t>, with the loss of two-thirds of his force. Spartacus, who was eager to go through the Apennines to the Alpine regions, and then to Celtic lands from the Alps, was intercepted and prevented from escaping by the other consul…” – </a:t>
            </a:r>
            <a:r>
              <a:rPr lang="en-GB" b="1" dirty="0">
                <a:solidFill>
                  <a:schemeClr val="bg1"/>
                </a:solidFill>
              </a:rPr>
              <a:t>Appian </a:t>
            </a:r>
            <a:r>
              <a:rPr lang="en-GB" b="1" i="1" dirty="0">
                <a:solidFill>
                  <a:schemeClr val="bg1"/>
                </a:solidFill>
              </a:rPr>
              <a:t>Civil Wars </a:t>
            </a:r>
            <a:r>
              <a:rPr lang="en-GB" b="1" dirty="0">
                <a:solidFill>
                  <a:schemeClr val="bg1"/>
                </a:solidFill>
              </a:rPr>
              <a:t>1.116 ff</a:t>
            </a:r>
            <a:r>
              <a:rPr lang="en-GB" dirty="0">
                <a:solidFill>
                  <a:schemeClr val="bg1"/>
                </a:solidFill>
              </a:rPr>
              <a:t>.</a:t>
            </a:r>
          </a:p>
        </p:txBody>
      </p:sp>
      <p:sp>
        <p:nvSpPr>
          <p:cNvPr id="4" name="Content Placeholder 2"/>
          <p:cNvSpPr txBox="1">
            <a:spLocks/>
          </p:cNvSpPr>
          <p:nvPr/>
        </p:nvSpPr>
        <p:spPr>
          <a:xfrm>
            <a:off x="0" y="1600199"/>
            <a:ext cx="9144000" cy="5161209"/>
          </a:xfrm>
          <a:prstGeom prst="rect">
            <a:avLst/>
          </a:prstGeom>
          <a:solidFill>
            <a:srgbClr val="FFFF00"/>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a:solidFill>
                  <a:schemeClr val="bg1"/>
                </a:solidFill>
              </a:rPr>
              <a:t>“</a:t>
            </a:r>
            <a:r>
              <a:rPr lang="en-GB" dirty="0" err="1">
                <a:solidFill>
                  <a:schemeClr val="bg1"/>
                </a:solidFill>
              </a:rPr>
              <a:t>Cossinius</a:t>
            </a:r>
            <a:r>
              <a:rPr lang="en-GB" dirty="0">
                <a:solidFill>
                  <a:schemeClr val="bg1"/>
                </a:solidFill>
              </a:rPr>
              <a:t> barely escaped with much difficulty, and Spartacus at once seized his baggage, pressed hard upon him in pursuit, and took his camp with great slaughter. </a:t>
            </a:r>
            <a:r>
              <a:rPr lang="en-GB" dirty="0" err="1">
                <a:solidFill>
                  <a:schemeClr val="bg1"/>
                </a:solidFill>
              </a:rPr>
              <a:t>Cossinius</a:t>
            </a:r>
            <a:r>
              <a:rPr lang="en-GB" dirty="0">
                <a:solidFill>
                  <a:schemeClr val="bg1"/>
                </a:solidFill>
              </a:rPr>
              <a:t> also fell. By defeating the praetor himself in many battles, and finally capturing his </a:t>
            </a:r>
            <a:r>
              <a:rPr lang="en-GB" dirty="0" err="1">
                <a:solidFill>
                  <a:schemeClr val="bg1"/>
                </a:solidFill>
              </a:rPr>
              <a:t>lictors</a:t>
            </a:r>
            <a:r>
              <a:rPr lang="en-GB" dirty="0">
                <a:solidFill>
                  <a:schemeClr val="bg1"/>
                </a:solidFill>
              </a:rPr>
              <a:t> and the very horse he rode, Spartacus was soon great and formidable; but </a:t>
            </a:r>
            <a:r>
              <a:rPr lang="en-GB" b="1" dirty="0">
                <a:solidFill>
                  <a:schemeClr val="bg1"/>
                </a:solidFill>
              </a:rPr>
              <a:t>he took a proper view of the situation, and since he could not expect to overcome the Roman power, began to lead his army toward the Alps</a:t>
            </a:r>
            <a:r>
              <a:rPr lang="en-GB" dirty="0">
                <a:solidFill>
                  <a:schemeClr val="bg1"/>
                </a:solidFill>
              </a:rPr>
              <a:t>, thinking it necessary for them to cross the mountains and go to their respective homes, some to Thrace, and some to Gaul. </a:t>
            </a:r>
            <a:r>
              <a:rPr lang="en-GB" b="1" dirty="0">
                <a:solidFill>
                  <a:schemeClr val="bg1"/>
                </a:solidFill>
              </a:rPr>
              <a:t>But his men were now strong in numbers and full of confidence, and would not listen to him, but went ravaging over Italy</a:t>
            </a:r>
            <a:r>
              <a:rPr lang="en-GB" dirty="0">
                <a:solidFill>
                  <a:schemeClr val="bg1"/>
                </a:solidFill>
              </a:rPr>
              <a:t>.” – </a:t>
            </a:r>
            <a:r>
              <a:rPr lang="en-GB" b="1" dirty="0">
                <a:solidFill>
                  <a:schemeClr val="bg1"/>
                </a:solidFill>
              </a:rPr>
              <a:t>Plutarch </a:t>
            </a:r>
            <a:r>
              <a:rPr lang="en-GB" b="1" i="1" dirty="0">
                <a:solidFill>
                  <a:schemeClr val="bg1"/>
                </a:solidFill>
              </a:rPr>
              <a:t>Life of Crassus </a:t>
            </a:r>
            <a:r>
              <a:rPr lang="en-GB" b="1" dirty="0">
                <a:solidFill>
                  <a:schemeClr val="bg1"/>
                </a:solidFill>
              </a:rPr>
              <a:t>9.5-6</a:t>
            </a:r>
            <a:r>
              <a:rPr lang="en-GB" dirty="0">
                <a:solidFill>
                  <a:schemeClr val="bg1"/>
                </a:solidFill>
              </a:rPr>
              <a:t>.</a:t>
            </a:r>
          </a:p>
        </p:txBody>
      </p:sp>
    </p:spTree>
    <p:extLst>
      <p:ext uri="{BB962C8B-B14F-4D97-AF65-F5344CB8AC3E}">
        <p14:creationId xmlns:p14="http://schemas.microsoft.com/office/powerpoint/2010/main" val="2213449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09" y="274638"/>
            <a:ext cx="8925059" cy="1143000"/>
          </a:xfrm>
        </p:spPr>
        <p:txBody>
          <a:bodyPr>
            <a:noAutofit/>
          </a:bodyPr>
          <a:lstStyle/>
          <a:p>
            <a:r>
              <a:rPr lang="en-GB" sz="3400" dirty="0">
                <a:solidFill>
                  <a:schemeClr val="bg1"/>
                </a:solidFill>
              </a:rPr>
              <a:t>An analogy to the Communist manifesto?</a:t>
            </a:r>
          </a:p>
        </p:txBody>
      </p:sp>
      <p:pic>
        <p:nvPicPr>
          <p:cNvPr id="4" name="Content Placeholder 3"/>
          <p:cNvPicPr>
            <a:picLocks noGrp="1" noChangeAspect="1"/>
          </p:cNvPicPr>
          <p:nvPr>
            <p:ph idx="1"/>
          </p:nvPr>
        </p:nvPicPr>
        <p:blipFill rotWithShape="1">
          <a:blip r:embed="rId2"/>
          <a:srcRect l="10094" t="29667" r="51565" b="23571"/>
          <a:stretch/>
        </p:blipFill>
        <p:spPr>
          <a:xfrm>
            <a:off x="708337" y="1564966"/>
            <a:ext cx="7315201" cy="5016139"/>
          </a:xfrm>
          <a:prstGeom prst="rect">
            <a:avLst/>
          </a:prstGeom>
        </p:spPr>
      </p:pic>
      <p:sp>
        <p:nvSpPr>
          <p:cNvPr id="3" name="TextBox 2"/>
          <p:cNvSpPr txBox="1"/>
          <p:nvPr/>
        </p:nvSpPr>
        <p:spPr>
          <a:xfrm>
            <a:off x="1893194" y="6211773"/>
            <a:ext cx="1997663" cy="369332"/>
          </a:xfrm>
          <a:prstGeom prst="rect">
            <a:avLst/>
          </a:prstGeom>
          <a:solidFill>
            <a:schemeClr val="tx2">
              <a:lumMod val="90000"/>
            </a:schemeClr>
          </a:solidFill>
        </p:spPr>
        <p:txBody>
          <a:bodyPr wrap="none" rtlCol="0">
            <a:spAutoFit/>
          </a:bodyPr>
          <a:lstStyle/>
          <a:p>
            <a:r>
              <a:rPr lang="en-GB" dirty="0">
                <a:solidFill>
                  <a:schemeClr val="bg1"/>
                </a:solidFill>
              </a:rPr>
              <a:t>From Fast’s novel</a:t>
            </a:r>
          </a:p>
        </p:txBody>
      </p:sp>
    </p:spTree>
    <p:extLst>
      <p:ext uri="{BB962C8B-B14F-4D97-AF65-F5344CB8AC3E}">
        <p14:creationId xmlns:p14="http://schemas.microsoft.com/office/powerpoint/2010/main" val="2280605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699" y="274638"/>
            <a:ext cx="8628845" cy="1143000"/>
          </a:xfrm>
        </p:spPr>
        <p:txBody>
          <a:bodyPr>
            <a:normAutofit/>
          </a:bodyPr>
          <a:lstStyle/>
          <a:p>
            <a:r>
              <a:rPr lang="en-GB" sz="3400" dirty="0">
                <a:solidFill>
                  <a:schemeClr val="bg1"/>
                </a:solidFill>
              </a:rPr>
              <a:t>Bringing Spartacus to the silver screen</a:t>
            </a:r>
          </a:p>
        </p:txBody>
      </p:sp>
      <p:sp>
        <p:nvSpPr>
          <p:cNvPr id="4" name="Content Placeholder 3"/>
          <p:cNvSpPr>
            <a:spLocks noGrp="1"/>
          </p:cNvSpPr>
          <p:nvPr>
            <p:ph sz="half" idx="1"/>
          </p:nvPr>
        </p:nvSpPr>
        <p:spPr>
          <a:xfrm>
            <a:off x="0" y="1600200"/>
            <a:ext cx="4906849" cy="5257800"/>
          </a:xfrm>
        </p:spPr>
        <p:txBody>
          <a:bodyPr>
            <a:normAutofit lnSpcReduction="10000"/>
          </a:bodyPr>
          <a:lstStyle/>
          <a:p>
            <a:r>
              <a:rPr lang="en-GB" dirty="0">
                <a:solidFill>
                  <a:schemeClr val="bg1"/>
                </a:solidFill>
              </a:rPr>
              <a:t>Kirk Douglas, Stanley Kubrick and Donald Trumbo spent 3 years bringing Spartacus to the silver screen.</a:t>
            </a:r>
          </a:p>
          <a:p>
            <a:pPr lvl="1"/>
            <a:r>
              <a:rPr lang="en-GB" dirty="0">
                <a:solidFill>
                  <a:schemeClr val="bg1"/>
                </a:solidFill>
              </a:rPr>
              <a:t>Movie over 3 hrs long.</a:t>
            </a:r>
          </a:p>
          <a:p>
            <a:pPr lvl="1"/>
            <a:r>
              <a:rPr lang="en-GB" dirty="0">
                <a:solidFill>
                  <a:schemeClr val="bg1"/>
                </a:solidFill>
              </a:rPr>
              <a:t>Cost 12 million.</a:t>
            </a:r>
          </a:p>
          <a:p>
            <a:pPr lvl="2"/>
            <a:r>
              <a:rPr lang="en-GB" dirty="0">
                <a:solidFill>
                  <a:schemeClr val="bg1"/>
                </a:solidFill>
              </a:rPr>
              <a:t>The most expensive Hollywood movie at that time. </a:t>
            </a:r>
          </a:p>
          <a:p>
            <a:pPr lvl="1"/>
            <a:r>
              <a:rPr lang="en-GB" dirty="0">
                <a:solidFill>
                  <a:schemeClr val="bg1"/>
                </a:solidFill>
              </a:rPr>
              <a:t>Managed to become one of the top 3 of the “Golden Age of Epics” – 1951-1964 (along with </a:t>
            </a:r>
            <a:r>
              <a:rPr lang="en-GB" i="1" dirty="0">
                <a:solidFill>
                  <a:schemeClr val="bg1"/>
                </a:solidFill>
              </a:rPr>
              <a:t>Ben </a:t>
            </a:r>
            <a:r>
              <a:rPr lang="en-GB" i="1" dirty="0" err="1">
                <a:solidFill>
                  <a:schemeClr val="bg1"/>
                </a:solidFill>
              </a:rPr>
              <a:t>Hur</a:t>
            </a:r>
            <a:r>
              <a:rPr lang="en-GB" i="1" dirty="0">
                <a:solidFill>
                  <a:schemeClr val="bg1"/>
                </a:solidFill>
              </a:rPr>
              <a:t> </a:t>
            </a:r>
            <a:r>
              <a:rPr lang="en-GB" dirty="0">
                <a:solidFill>
                  <a:schemeClr val="bg1"/>
                </a:solidFill>
              </a:rPr>
              <a:t>and </a:t>
            </a:r>
            <a:r>
              <a:rPr lang="en-GB" i="1" dirty="0">
                <a:solidFill>
                  <a:schemeClr val="bg1"/>
                </a:solidFill>
              </a:rPr>
              <a:t>The Ten Commandments</a:t>
            </a:r>
            <a:r>
              <a:rPr lang="en-GB" dirty="0">
                <a:solidFill>
                  <a:schemeClr val="bg1"/>
                </a:solidFill>
              </a:rPr>
              <a:t>).</a:t>
            </a:r>
          </a:p>
        </p:txBody>
      </p:sp>
      <p:pic>
        <p:nvPicPr>
          <p:cNvPr id="6" name="Content Placeholder 5"/>
          <p:cNvPicPr>
            <a:picLocks noGrp="1" noChangeAspect="1"/>
          </p:cNvPicPr>
          <p:nvPr>
            <p:ph sz="half" idx="2"/>
          </p:nvPr>
        </p:nvPicPr>
        <p:blipFill>
          <a:blip r:embed="rId2"/>
          <a:stretch>
            <a:fillRect/>
          </a:stretch>
        </p:blipFill>
        <p:spPr>
          <a:xfrm>
            <a:off x="5293217" y="1301917"/>
            <a:ext cx="3580327" cy="5429507"/>
          </a:xfrm>
          <a:prstGeom prst="rect">
            <a:avLst/>
          </a:prstGeom>
        </p:spPr>
      </p:pic>
    </p:spTree>
    <p:extLst>
      <p:ext uri="{BB962C8B-B14F-4D97-AF65-F5344CB8AC3E}">
        <p14:creationId xmlns:p14="http://schemas.microsoft.com/office/powerpoint/2010/main" val="8274213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solidFill>
                  <a:schemeClr val="bg1"/>
                </a:solidFill>
              </a:rPr>
              <a:t>Adaptation of the novel</a:t>
            </a:r>
          </a:p>
        </p:txBody>
      </p:sp>
      <p:sp>
        <p:nvSpPr>
          <p:cNvPr id="5" name="Content Placeholder 4"/>
          <p:cNvSpPr>
            <a:spLocks noGrp="1"/>
          </p:cNvSpPr>
          <p:nvPr>
            <p:ph sz="half" idx="1"/>
          </p:nvPr>
        </p:nvSpPr>
        <p:spPr>
          <a:xfrm>
            <a:off x="1" y="1600200"/>
            <a:ext cx="4495800" cy="5257800"/>
          </a:xfrm>
        </p:spPr>
        <p:txBody>
          <a:bodyPr>
            <a:normAutofit lnSpcReduction="10000"/>
          </a:bodyPr>
          <a:lstStyle/>
          <a:p>
            <a:r>
              <a:rPr lang="en-GB" dirty="0">
                <a:solidFill>
                  <a:schemeClr val="bg1"/>
                </a:solidFill>
              </a:rPr>
              <a:t>Shift from Fast’s flash backs to a more linear narrative.</a:t>
            </a:r>
          </a:p>
          <a:p>
            <a:pPr lvl="1"/>
            <a:r>
              <a:rPr lang="en-GB" dirty="0">
                <a:solidFill>
                  <a:schemeClr val="bg1"/>
                </a:solidFill>
              </a:rPr>
              <a:t>Shift from multiple perspectives to contrasting on that of Spartacus.</a:t>
            </a:r>
          </a:p>
          <a:p>
            <a:endParaRPr lang="en-GB" sz="500" dirty="0">
              <a:solidFill>
                <a:schemeClr val="bg1"/>
              </a:solidFill>
            </a:endParaRPr>
          </a:p>
          <a:p>
            <a:r>
              <a:rPr lang="en-GB" dirty="0">
                <a:solidFill>
                  <a:schemeClr val="bg1"/>
                </a:solidFill>
              </a:rPr>
              <a:t>Removal of overtly communist-</a:t>
            </a:r>
            <a:r>
              <a:rPr lang="en-GB" dirty="0" err="1">
                <a:solidFill>
                  <a:schemeClr val="bg1"/>
                </a:solidFill>
              </a:rPr>
              <a:t>esque</a:t>
            </a:r>
            <a:r>
              <a:rPr lang="en-GB" dirty="0">
                <a:solidFill>
                  <a:schemeClr val="bg1"/>
                </a:solidFill>
              </a:rPr>
              <a:t> language.</a:t>
            </a:r>
          </a:p>
          <a:p>
            <a:endParaRPr lang="en-GB" sz="500" dirty="0">
              <a:solidFill>
                <a:schemeClr val="bg1"/>
              </a:solidFill>
            </a:endParaRPr>
          </a:p>
          <a:p>
            <a:r>
              <a:rPr lang="en-GB" dirty="0">
                <a:solidFill>
                  <a:schemeClr val="bg1"/>
                </a:solidFill>
              </a:rPr>
              <a:t>Reduction in the number of Roman characters (and amalgamation).</a:t>
            </a:r>
          </a:p>
        </p:txBody>
      </p:sp>
      <p:sp>
        <p:nvSpPr>
          <p:cNvPr id="6" name="Content Placeholder 5"/>
          <p:cNvSpPr>
            <a:spLocks noGrp="1"/>
          </p:cNvSpPr>
          <p:nvPr>
            <p:ph sz="half" idx="2"/>
          </p:nvPr>
        </p:nvSpPr>
        <p:spPr>
          <a:xfrm>
            <a:off x="4340181" y="4046358"/>
            <a:ext cx="4803820" cy="2811641"/>
          </a:xfrm>
        </p:spPr>
        <p:txBody>
          <a:bodyPr>
            <a:normAutofit lnSpcReduction="10000"/>
          </a:bodyPr>
          <a:lstStyle/>
          <a:p>
            <a:r>
              <a:rPr lang="en-GB" dirty="0">
                <a:solidFill>
                  <a:schemeClr val="bg1"/>
                </a:solidFill>
              </a:rPr>
              <a:t>Additions – Crassus motivation to obtain political power and prestige (underplayed in the novel).</a:t>
            </a:r>
          </a:p>
          <a:p>
            <a:pPr lvl="1"/>
            <a:r>
              <a:rPr lang="en-GB" dirty="0">
                <a:solidFill>
                  <a:schemeClr val="bg1"/>
                </a:solidFill>
              </a:rPr>
              <a:t>Inclusion of certain characters like Caesar.</a:t>
            </a:r>
          </a:p>
        </p:txBody>
      </p:sp>
      <p:pic>
        <p:nvPicPr>
          <p:cNvPr id="7" name="Picture 6"/>
          <p:cNvPicPr>
            <a:picLocks noChangeAspect="1"/>
          </p:cNvPicPr>
          <p:nvPr/>
        </p:nvPicPr>
        <p:blipFill>
          <a:blip r:embed="rId2"/>
          <a:stretch>
            <a:fillRect/>
          </a:stretch>
        </p:blipFill>
        <p:spPr>
          <a:xfrm>
            <a:off x="4087087" y="1600200"/>
            <a:ext cx="4862858" cy="2263596"/>
          </a:xfrm>
          <a:prstGeom prst="rect">
            <a:avLst/>
          </a:prstGeom>
        </p:spPr>
      </p:pic>
      <p:sp>
        <p:nvSpPr>
          <p:cNvPr id="8" name="TextBox 7"/>
          <p:cNvSpPr txBox="1"/>
          <p:nvPr/>
        </p:nvSpPr>
        <p:spPr>
          <a:xfrm>
            <a:off x="310394" y="4046357"/>
            <a:ext cx="8639551" cy="2185214"/>
          </a:xfrm>
          <a:prstGeom prst="rect">
            <a:avLst/>
          </a:prstGeom>
          <a:solidFill>
            <a:schemeClr val="tx2"/>
          </a:solidFill>
        </p:spPr>
        <p:txBody>
          <a:bodyPr wrap="square" rtlCol="0">
            <a:spAutoFit/>
          </a:bodyPr>
          <a:lstStyle/>
          <a:p>
            <a:r>
              <a:rPr lang="en-GB" sz="3600" b="1" dirty="0">
                <a:solidFill>
                  <a:schemeClr val="bg1"/>
                </a:solidFill>
              </a:rPr>
              <a:t>For the more classical minded, what future events might the creative team have been trying to foreshadow?</a:t>
            </a:r>
            <a:r>
              <a:rPr lang="en-GB" sz="3600" dirty="0">
                <a:solidFill>
                  <a:schemeClr val="bg1"/>
                </a:solidFill>
              </a:rPr>
              <a:t> </a:t>
            </a:r>
            <a:r>
              <a:rPr lang="en-GB" sz="2800" dirty="0">
                <a:solidFill>
                  <a:schemeClr val="bg1"/>
                </a:solidFill>
              </a:rPr>
              <a:t>[events not featuring in the movie]</a:t>
            </a:r>
            <a:endParaRPr lang="en-GB" sz="2800" b="1" dirty="0">
              <a:solidFill>
                <a:schemeClr val="bg1"/>
              </a:solidFill>
            </a:endParaRPr>
          </a:p>
        </p:txBody>
      </p:sp>
    </p:spTree>
    <p:extLst>
      <p:ext uri="{BB962C8B-B14F-4D97-AF65-F5344CB8AC3E}">
        <p14:creationId xmlns:p14="http://schemas.microsoft.com/office/powerpoint/2010/main" val="95827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Character arcs</a:t>
            </a:r>
          </a:p>
        </p:txBody>
      </p:sp>
      <p:pic>
        <p:nvPicPr>
          <p:cNvPr id="7" name="Picture 6"/>
          <p:cNvPicPr>
            <a:picLocks noChangeAspect="1"/>
          </p:cNvPicPr>
          <p:nvPr/>
        </p:nvPicPr>
        <p:blipFill>
          <a:blip r:embed="rId2"/>
          <a:stretch>
            <a:fillRect/>
          </a:stretch>
        </p:blipFill>
        <p:spPr>
          <a:xfrm>
            <a:off x="141668" y="1200932"/>
            <a:ext cx="3412901" cy="1919757"/>
          </a:xfrm>
          <a:prstGeom prst="rect">
            <a:avLst/>
          </a:prstGeom>
        </p:spPr>
      </p:pic>
      <p:sp>
        <p:nvSpPr>
          <p:cNvPr id="8" name="Content Placeholder 7"/>
          <p:cNvSpPr>
            <a:spLocks noGrp="1"/>
          </p:cNvSpPr>
          <p:nvPr>
            <p:ph idx="1"/>
          </p:nvPr>
        </p:nvSpPr>
        <p:spPr>
          <a:xfrm>
            <a:off x="302653" y="5203065"/>
            <a:ext cx="3944691" cy="1529879"/>
          </a:xfrm>
          <a:solidFill>
            <a:srgbClr val="05A0D1"/>
          </a:solidFill>
        </p:spPr>
        <p:txBody>
          <a:bodyPr>
            <a:normAutofit/>
          </a:bodyPr>
          <a:lstStyle/>
          <a:p>
            <a:pPr marL="137160" indent="0">
              <a:buNone/>
            </a:pPr>
            <a:r>
              <a:rPr lang="en-GB" dirty="0">
                <a:solidFill>
                  <a:schemeClr val="bg1"/>
                </a:solidFill>
              </a:rPr>
              <a:t>What character transformation do we see with Spartacus?</a:t>
            </a:r>
          </a:p>
        </p:txBody>
      </p:sp>
      <p:pic>
        <p:nvPicPr>
          <p:cNvPr id="10" name="Picture 9"/>
          <p:cNvPicPr>
            <a:picLocks noChangeAspect="1"/>
          </p:cNvPicPr>
          <p:nvPr/>
        </p:nvPicPr>
        <p:blipFill>
          <a:blip r:embed="rId3"/>
          <a:stretch>
            <a:fillRect/>
          </a:stretch>
        </p:blipFill>
        <p:spPr>
          <a:xfrm>
            <a:off x="1379918" y="3384935"/>
            <a:ext cx="3619701" cy="1995727"/>
          </a:xfrm>
          <a:prstGeom prst="rect">
            <a:avLst/>
          </a:prstGeom>
        </p:spPr>
      </p:pic>
      <p:pic>
        <p:nvPicPr>
          <p:cNvPr id="11" name="Content Placeholder 5"/>
          <p:cNvPicPr>
            <a:picLocks noChangeAspect="1"/>
          </p:cNvPicPr>
          <p:nvPr/>
        </p:nvPicPr>
        <p:blipFill>
          <a:blip r:embed="rId4"/>
          <a:stretch>
            <a:fillRect/>
          </a:stretch>
        </p:blipFill>
        <p:spPr>
          <a:xfrm>
            <a:off x="141668" y="2579795"/>
            <a:ext cx="2476500" cy="1847850"/>
          </a:xfrm>
          <a:prstGeom prst="rect">
            <a:avLst/>
          </a:prstGeom>
        </p:spPr>
      </p:pic>
      <p:pic>
        <p:nvPicPr>
          <p:cNvPr id="12" name="Picture 11"/>
          <p:cNvPicPr>
            <a:picLocks noChangeAspect="1"/>
          </p:cNvPicPr>
          <p:nvPr/>
        </p:nvPicPr>
        <p:blipFill>
          <a:blip r:embed="rId5"/>
          <a:stretch>
            <a:fillRect/>
          </a:stretch>
        </p:blipFill>
        <p:spPr>
          <a:xfrm>
            <a:off x="5209588" y="1417638"/>
            <a:ext cx="3792744" cy="4227581"/>
          </a:xfrm>
          <a:prstGeom prst="rect">
            <a:avLst/>
          </a:prstGeom>
        </p:spPr>
      </p:pic>
      <p:sp>
        <p:nvSpPr>
          <p:cNvPr id="13" name="Content Placeholder 7"/>
          <p:cNvSpPr txBox="1">
            <a:spLocks/>
          </p:cNvSpPr>
          <p:nvPr/>
        </p:nvSpPr>
        <p:spPr>
          <a:xfrm>
            <a:off x="4752304" y="5190186"/>
            <a:ext cx="4250028" cy="1529879"/>
          </a:xfrm>
          <a:prstGeom prst="rect">
            <a:avLst/>
          </a:prstGeom>
          <a:solidFill>
            <a:srgbClr val="05A0D1"/>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a:solidFill>
                  <a:schemeClr val="bg1"/>
                </a:solidFill>
              </a:rPr>
              <a:t>How is Crassus’ character prevented from being too much a one dimensional villain?</a:t>
            </a:r>
          </a:p>
        </p:txBody>
      </p:sp>
    </p:spTree>
    <p:extLst>
      <p:ext uri="{BB962C8B-B14F-4D97-AF65-F5344CB8AC3E}">
        <p14:creationId xmlns:p14="http://schemas.microsoft.com/office/powerpoint/2010/main" val="496679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Hollywood conventions and contradictions</a:t>
            </a:r>
          </a:p>
        </p:txBody>
      </p:sp>
      <p:sp>
        <p:nvSpPr>
          <p:cNvPr id="4" name="Content Placeholder 3"/>
          <p:cNvSpPr>
            <a:spLocks noGrp="1"/>
          </p:cNvSpPr>
          <p:nvPr>
            <p:ph sz="half" idx="1"/>
          </p:nvPr>
        </p:nvSpPr>
        <p:spPr>
          <a:xfrm>
            <a:off x="0" y="1600200"/>
            <a:ext cx="5626926" cy="3577107"/>
          </a:xfrm>
        </p:spPr>
        <p:txBody>
          <a:bodyPr>
            <a:normAutofit fontScale="92500"/>
          </a:bodyPr>
          <a:lstStyle/>
          <a:p>
            <a:r>
              <a:rPr lang="en-GB" dirty="0">
                <a:solidFill>
                  <a:schemeClr val="bg1"/>
                </a:solidFill>
              </a:rPr>
              <a:t>British vs. American accents to distinguish class, and good and bad characters.</a:t>
            </a:r>
          </a:p>
          <a:p>
            <a:endParaRPr lang="en-GB" sz="500" dirty="0">
              <a:solidFill>
                <a:schemeClr val="bg1"/>
              </a:solidFill>
            </a:endParaRPr>
          </a:p>
          <a:p>
            <a:r>
              <a:rPr lang="en-GB" dirty="0">
                <a:solidFill>
                  <a:schemeClr val="bg1"/>
                </a:solidFill>
              </a:rPr>
              <a:t>Female chastity and inexperience. Male virility and prowess. </a:t>
            </a:r>
          </a:p>
          <a:p>
            <a:endParaRPr lang="en-GB" sz="500" dirty="0">
              <a:solidFill>
                <a:schemeClr val="bg1"/>
              </a:solidFill>
            </a:endParaRPr>
          </a:p>
          <a:p>
            <a:r>
              <a:rPr lang="en-GB" dirty="0">
                <a:solidFill>
                  <a:schemeClr val="bg1"/>
                </a:solidFill>
              </a:rPr>
              <a:t>Roman imperialism and grandeur (allusion to theme of tyranny and independence). </a:t>
            </a:r>
          </a:p>
        </p:txBody>
      </p:sp>
      <p:pic>
        <p:nvPicPr>
          <p:cNvPr id="6" name="Content Placeholder 5"/>
          <p:cNvPicPr>
            <a:picLocks noGrp="1" noChangeAspect="1"/>
          </p:cNvPicPr>
          <p:nvPr>
            <p:ph sz="half" idx="2"/>
          </p:nvPr>
        </p:nvPicPr>
        <p:blipFill>
          <a:blip r:embed="rId2"/>
          <a:stretch>
            <a:fillRect/>
          </a:stretch>
        </p:blipFill>
        <p:spPr>
          <a:xfrm>
            <a:off x="5626926" y="1841678"/>
            <a:ext cx="3232369" cy="2704635"/>
          </a:xfrm>
          <a:prstGeom prst="rect">
            <a:avLst/>
          </a:prstGeom>
        </p:spPr>
      </p:pic>
      <p:pic>
        <p:nvPicPr>
          <p:cNvPr id="7" name="Picture 6"/>
          <p:cNvPicPr>
            <a:picLocks noChangeAspect="1"/>
          </p:cNvPicPr>
          <p:nvPr/>
        </p:nvPicPr>
        <p:blipFill>
          <a:blip r:embed="rId3"/>
          <a:stretch>
            <a:fillRect/>
          </a:stretch>
        </p:blipFill>
        <p:spPr>
          <a:xfrm>
            <a:off x="5662946" y="4301544"/>
            <a:ext cx="3196349" cy="2556455"/>
          </a:xfrm>
          <a:prstGeom prst="rect">
            <a:avLst/>
          </a:prstGeom>
        </p:spPr>
      </p:pic>
      <p:sp>
        <p:nvSpPr>
          <p:cNvPr id="8" name="TextBox 7"/>
          <p:cNvSpPr txBox="1"/>
          <p:nvPr/>
        </p:nvSpPr>
        <p:spPr>
          <a:xfrm>
            <a:off x="90152" y="5177307"/>
            <a:ext cx="5446622" cy="1384995"/>
          </a:xfrm>
          <a:prstGeom prst="rect">
            <a:avLst/>
          </a:prstGeom>
          <a:solidFill>
            <a:srgbClr val="F4D7D2"/>
          </a:solidFill>
        </p:spPr>
        <p:txBody>
          <a:bodyPr wrap="square" rtlCol="0">
            <a:spAutoFit/>
          </a:bodyPr>
          <a:lstStyle/>
          <a:p>
            <a:r>
              <a:rPr lang="en-GB" sz="2800" b="1" dirty="0">
                <a:solidFill>
                  <a:schemeClr val="bg1"/>
                </a:solidFill>
              </a:rPr>
              <a:t>To what extent does the movie confirm to, adapt or contravene some of these conventions?</a:t>
            </a:r>
          </a:p>
        </p:txBody>
      </p:sp>
    </p:spTree>
    <p:extLst>
      <p:ext uri="{BB962C8B-B14F-4D97-AF65-F5344CB8AC3E}">
        <p14:creationId xmlns:p14="http://schemas.microsoft.com/office/powerpoint/2010/main" val="26667653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Historical realism in the movie?</a:t>
            </a:r>
          </a:p>
        </p:txBody>
      </p:sp>
      <p:sp>
        <p:nvSpPr>
          <p:cNvPr id="4" name="Content Placeholder 3"/>
          <p:cNvSpPr>
            <a:spLocks noGrp="1"/>
          </p:cNvSpPr>
          <p:nvPr>
            <p:ph sz="half" idx="1"/>
          </p:nvPr>
        </p:nvSpPr>
        <p:spPr>
          <a:xfrm>
            <a:off x="1" y="1467191"/>
            <a:ext cx="4752304" cy="5390809"/>
          </a:xfrm>
        </p:spPr>
        <p:txBody>
          <a:bodyPr>
            <a:normAutofit/>
          </a:bodyPr>
          <a:lstStyle/>
          <a:p>
            <a:r>
              <a:rPr lang="en-GB" dirty="0">
                <a:solidFill>
                  <a:schemeClr val="bg1"/>
                </a:solidFill>
              </a:rPr>
              <a:t>In a much later interview Kubrick denounced the lack of realism in the movie and his inability to have complete directorial control. </a:t>
            </a:r>
          </a:p>
          <a:p>
            <a:pPr lvl="1"/>
            <a:r>
              <a:rPr lang="en-GB" dirty="0">
                <a:solidFill>
                  <a:schemeClr val="bg1"/>
                </a:solidFill>
              </a:rPr>
              <a:t>Notably on the motives of the slave army remaining in Italy. </a:t>
            </a:r>
          </a:p>
          <a:p>
            <a:pPr lvl="1"/>
            <a:endParaRPr lang="en-GB" sz="500" dirty="0">
              <a:solidFill>
                <a:schemeClr val="bg1"/>
              </a:solidFill>
            </a:endParaRPr>
          </a:p>
          <a:p>
            <a:r>
              <a:rPr lang="en-GB" dirty="0">
                <a:solidFill>
                  <a:schemeClr val="bg1"/>
                </a:solidFill>
              </a:rPr>
              <a:t>Many gory shots Kubrick wanted to include were rejected by Douglas. </a:t>
            </a:r>
          </a:p>
          <a:p>
            <a:endParaRPr lang="en-GB" sz="500" dirty="0">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5215945" y="4209242"/>
            <a:ext cx="3686108" cy="2452937"/>
          </a:xfrm>
          <a:prstGeom prst="rect">
            <a:avLst/>
          </a:prstGeom>
        </p:spPr>
      </p:pic>
      <p:pic>
        <p:nvPicPr>
          <p:cNvPr id="7" name="Picture 6"/>
          <p:cNvPicPr>
            <a:picLocks noChangeAspect="1"/>
          </p:cNvPicPr>
          <p:nvPr/>
        </p:nvPicPr>
        <p:blipFill>
          <a:blip r:embed="rId3"/>
          <a:stretch>
            <a:fillRect/>
          </a:stretch>
        </p:blipFill>
        <p:spPr>
          <a:xfrm>
            <a:off x="5215945" y="1417638"/>
            <a:ext cx="2421227" cy="2742052"/>
          </a:xfrm>
          <a:prstGeom prst="rect">
            <a:avLst/>
          </a:prstGeom>
        </p:spPr>
      </p:pic>
      <p:sp>
        <p:nvSpPr>
          <p:cNvPr id="8" name="TextBox 7"/>
          <p:cNvSpPr txBox="1"/>
          <p:nvPr/>
        </p:nvSpPr>
        <p:spPr>
          <a:xfrm>
            <a:off x="7637172" y="1467191"/>
            <a:ext cx="1264882" cy="1477328"/>
          </a:xfrm>
          <a:prstGeom prst="rect">
            <a:avLst/>
          </a:prstGeom>
          <a:solidFill>
            <a:schemeClr val="accent3"/>
          </a:solidFill>
        </p:spPr>
        <p:txBody>
          <a:bodyPr wrap="square" rtlCol="0">
            <a:spAutoFit/>
          </a:bodyPr>
          <a:lstStyle/>
          <a:p>
            <a:r>
              <a:rPr lang="en-GB" dirty="0">
                <a:solidFill>
                  <a:schemeClr val="bg1"/>
                </a:solidFill>
              </a:rPr>
              <a:t>Marching itinerary, based on Plutarch’s account. </a:t>
            </a:r>
          </a:p>
        </p:txBody>
      </p:sp>
      <p:sp>
        <p:nvSpPr>
          <p:cNvPr id="9" name="Content Placeholder 2"/>
          <p:cNvSpPr txBox="1">
            <a:spLocks/>
          </p:cNvSpPr>
          <p:nvPr/>
        </p:nvSpPr>
        <p:spPr>
          <a:xfrm>
            <a:off x="-1" y="1600200"/>
            <a:ext cx="4997003" cy="5257800"/>
          </a:xfrm>
          <a:prstGeom prst="rect">
            <a:avLst/>
          </a:prstGeom>
          <a:solidFill>
            <a:schemeClr val="accent6">
              <a:lumMod val="20000"/>
              <a:lumOff val="80000"/>
            </a:schemeClr>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a:solidFill>
                  <a:schemeClr val="bg1"/>
                </a:solidFill>
              </a:rPr>
              <a:t>Conflict between Kubrick and Trumbo over the moral stature of the revolt. </a:t>
            </a:r>
          </a:p>
          <a:p>
            <a:pPr lvl="1"/>
            <a:r>
              <a:rPr lang="en-GB" dirty="0">
                <a:solidFill>
                  <a:schemeClr val="bg1"/>
                </a:solidFill>
              </a:rPr>
              <a:t>General sense of Kubrick’s doubt about the mankind’s moral and intellectual capacity to abolish “class oppressions”. </a:t>
            </a:r>
          </a:p>
          <a:p>
            <a:endParaRPr lang="en-GB" sz="600" dirty="0">
              <a:solidFill>
                <a:schemeClr val="bg1"/>
              </a:solidFill>
            </a:endParaRPr>
          </a:p>
          <a:p>
            <a:r>
              <a:rPr lang="en-GB" dirty="0">
                <a:solidFill>
                  <a:schemeClr val="bg1"/>
                </a:solidFill>
              </a:rPr>
              <a:t>Kubrick proposed to have </a:t>
            </a:r>
            <a:r>
              <a:rPr lang="en-GB" dirty="0" err="1">
                <a:solidFill>
                  <a:schemeClr val="bg1"/>
                </a:solidFill>
              </a:rPr>
              <a:t>Crixus</a:t>
            </a:r>
            <a:r>
              <a:rPr lang="en-GB" dirty="0">
                <a:solidFill>
                  <a:schemeClr val="bg1"/>
                </a:solidFill>
              </a:rPr>
              <a:t> plot a revolt against Spartacus added to the script.</a:t>
            </a:r>
          </a:p>
          <a:p>
            <a:endParaRPr lang="en-GB" sz="500" dirty="0"/>
          </a:p>
          <a:p>
            <a:r>
              <a:rPr lang="en-GB" dirty="0">
                <a:solidFill>
                  <a:schemeClr val="bg1"/>
                </a:solidFill>
              </a:rPr>
              <a:t>Trumbo, following Fast, wanted to keep the noble, but suicidal suggestion of </a:t>
            </a:r>
            <a:r>
              <a:rPr lang="en-GB" dirty="0" err="1">
                <a:solidFill>
                  <a:schemeClr val="bg1"/>
                </a:solidFill>
              </a:rPr>
              <a:t>Crixus</a:t>
            </a:r>
            <a:r>
              <a:rPr lang="en-GB" dirty="0">
                <a:solidFill>
                  <a:schemeClr val="bg1"/>
                </a:solidFill>
              </a:rPr>
              <a:t> to march on Rome to end slavery</a:t>
            </a:r>
            <a:r>
              <a:rPr lang="en-GB" dirty="0"/>
              <a:t>.</a:t>
            </a:r>
          </a:p>
        </p:txBody>
      </p:sp>
      <p:sp>
        <p:nvSpPr>
          <p:cNvPr id="10" name="Content Placeholder 2"/>
          <p:cNvSpPr txBox="1">
            <a:spLocks/>
          </p:cNvSpPr>
          <p:nvPr/>
        </p:nvSpPr>
        <p:spPr>
          <a:xfrm>
            <a:off x="672453" y="1550647"/>
            <a:ext cx="8229600" cy="2909337"/>
          </a:xfrm>
          <a:prstGeom prst="rect">
            <a:avLst/>
          </a:prstGeom>
          <a:solidFill>
            <a:srgbClr val="9FED65"/>
          </a:solidFill>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000" b="1" dirty="0">
                <a:solidFill>
                  <a:schemeClr val="bg1"/>
                </a:solidFill>
              </a:rPr>
              <a:t>Do you think Kubrick’s vision to add more “realism” and grittiness to the script would have improved the movie? Or do you think keeping the narrative and character presentation of Trumbo was ultimately the right choice? </a:t>
            </a:r>
          </a:p>
        </p:txBody>
      </p:sp>
    </p:spTree>
    <p:extLst>
      <p:ext uri="{BB962C8B-B14F-4D97-AF65-F5344CB8AC3E}">
        <p14:creationId xmlns:p14="http://schemas.microsoft.com/office/powerpoint/2010/main" val="2289063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53792"/>
            <a:ext cx="8229600" cy="5755568"/>
          </a:xfrm>
        </p:spPr>
        <p:txBody>
          <a:bodyPr>
            <a:noAutofit/>
          </a:bodyPr>
          <a:lstStyle/>
          <a:p>
            <a:pPr marL="137160" indent="0" algn="ctr">
              <a:buNone/>
            </a:pPr>
            <a:r>
              <a:rPr lang="en-GB" sz="8000" b="1" i="1" dirty="0">
                <a:solidFill>
                  <a:schemeClr val="bg1"/>
                </a:solidFill>
              </a:rPr>
              <a:t>Quo Vadis </a:t>
            </a:r>
            <a:r>
              <a:rPr lang="en-GB" sz="8000" b="1" dirty="0">
                <a:solidFill>
                  <a:schemeClr val="bg1"/>
                </a:solidFill>
              </a:rPr>
              <a:t>(1951) and </a:t>
            </a:r>
            <a:r>
              <a:rPr lang="en-GB" sz="8000" b="1" i="1" dirty="0">
                <a:solidFill>
                  <a:schemeClr val="bg1"/>
                </a:solidFill>
              </a:rPr>
              <a:t>Spartacus</a:t>
            </a:r>
            <a:r>
              <a:rPr lang="en-GB" sz="8000" b="1" dirty="0">
                <a:solidFill>
                  <a:schemeClr val="bg1"/>
                </a:solidFill>
              </a:rPr>
              <a:t> (1960): comparisons and contrasts</a:t>
            </a:r>
          </a:p>
        </p:txBody>
      </p:sp>
    </p:spTree>
    <p:extLst>
      <p:ext uri="{BB962C8B-B14F-4D97-AF65-F5344CB8AC3E}">
        <p14:creationId xmlns:p14="http://schemas.microsoft.com/office/powerpoint/2010/main" val="22851836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dirty="0">
                <a:solidFill>
                  <a:schemeClr val="bg1"/>
                </a:solidFill>
              </a:rPr>
              <a:t>Theme of freedom and authoritarianism </a:t>
            </a:r>
          </a:p>
        </p:txBody>
      </p:sp>
      <p:sp>
        <p:nvSpPr>
          <p:cNvPr id="3" name="Content Placeholder 2"/>
          <p:cNvSpPr>
            <a:spLocks noGrp="1"/>
          </p:cNvSpPr>
          <p:nvPr>
            <p:ph sz="half" idx="1"/>
          </p:nvPr>
        </p:nvSpPr>
        <p:spPr>
          <a:xfrm>
            <a:off x="154547" y="1909292"/>
            <a:ext cx="4687910" cy="2314977"/>
          </a:xfrm>
          <a:solidFill>
            <a:schemeClr val="accent5">
              <a:lumMod val="20000"/>
              <a:lumOff val="80000"/>
            </a:schemeClr>
          </a:solidFill>
        </p:spPr>
        <p:txBody>
          <a:bodyPr>
            <a:normAutofit/>
          </a:bodyPr>
          <a:lstStyle/>
          <a:p>
            <a:pPr marL="137160" indent="0">
              <a:buNone/>
            </a:pPr>
            <a:r>
              <a:rPr lang="en-GB" sz="2800" b="1" dirty="0">
                <a:solidFill>
                  <a:schemeClr val="bg1"/>
                </a:solidFill>
              </a:rPr>
              <a:t>What connotations might have come to mind for an early 1950s audience, watching this triumph scene from</a:t>
            </a:r>
            <a:r>
              <a:rPr lang="en-GB" sz="2800" b="1" i="1" dirty="0">
                <a:solidFill>
                  <a:schemeClr val="bg1"/>
                </a:solidFill>
              </a:rPr>
              <a:t> Quo Vadis</a:t>
            </a:r>
            <a:r>
              <a:rPr lang="en-GB" sz="2800" b="1" dirty="0">
                <a:solidFill>
                  <a:schemeClr val="bg1"/>
                </a:solidFill>
              </a:rPr>
              <a:t>?</a:t>
            </a:r>
          </a:p>
        </p:txBody>
      </p:sp>
      <p:pic>
        <p:nvPicPr>
          <p:cNvPr id="5" name="Content Placeholder 4"/>
          <p:cNvPicPr>
            <a:picLocks noGrp="1" noChangeAspect="1"/>
          </p:cNvPicPr>
          <p:nvPr>
            <p:ph sz="half" idx="2"/>
          </p:nvPr>
        </p:nvPicPr>
        <p:blipFill>
          <a:blip r:embed="rId2"/>
          <a:stretch>
            <a:fillRect/>
          </a:stretch>
        </p:blipFill>
        <p:spPr>
          <a:xfrm>
            <a:off x="4684444" y="4368222"/>
            <a:ext cx="3327963" cy="2365134"/>
          </a:xfrm>
          <a:prstGeom prst="rect">
            <a:avLst/>
          </a:prstGeom>
        </p:spPr>
      </p:pic>
      <p:pic>
        <p:nvPicPr>
          <p:cNvPr id="6" name="Picture 5"/>
          <p:cNvPicPr>
            <a:picLocks noChangeAspect="1"/>
          </p:cNvPicPr>
          <p:nvPr/>
        </p:nvPicPr>
        <p:blipFill rotWithShape="1">
          <a:blip r:embed="rId3"/>
          <a:srcRect b="13681"/>
          <a:stretch/>
        </p:blipFill>
        <p:spPr>
          <a:xfrm>
            <a:off x="154547" y="4368222"/>
            <a:ext cx="4430332" cy="2365134"/>
          </a:xfrm>
          <a:prstGeom prst="rect">
            <a:avLst/>
          </a:prstGeom>
        </p:spPr>
      </p:pic>
      <p:pic>
        <p:nvPicPr>
          <p:cNvPr id="7" name="Picture 6"/>
          <p:cNvPicPr>
            <a:picLocks noChangeAspect="1"/>
          </p:cNvPicPr>
          <p:nvPr/>
        </p:nvPicPr>
        <p:blipFill>
          <a:blip r:embed="rId4"/>
          <a:stretch>
            <a:fillRect/>
          </a:stretch>
        </p:blipFill>
        <p:spPr>
          <a:xfrm>
            <a:off x="6878232" y="3966693"/>
            <a:ext cx="2265768" cy="1650774"/>
          </a:xfrm>
          <a:prstGeom prst="rect">
            <a:avLst/>
          </a:prstGeom>
        </p:spPr>
      </p:pic>
      <p:pic>
        <p:nvPicPr>
          <p:cNvPr id="8" name="Picture 7"/>
          <p:cNvPicPr>
            <a:picLocks noChangeAspect="1"/>
          </p:cNvPicPr>
          <p:nvPr/>
        </p:nvPicPr>
        <p:blipFill>
          <a:blip r:embed="rId5"/>
          <a:stretch>
            <a:fillRect/>
          </a:stretch>
        </p:blipFill>
        <p:spPr>
          <a:xfrm>
            <a:off x="4976073" y="1413826"/>
            <a:ext cx="3884591" cy="2810443"/>
          </a:xfrm>
          <a:prstGeom prst="rect">
            <a:avLst/>
          </a:prstGeom>
        </p:spPr>
      </p:pic>
    </p:spTree>
    <p:extLst>
      <p:ext uri="{BB962C8B-B14F-4D97-AF65-F5344CB8AC3E}">
        <p14:creationId xmlns:p14="http://schemas.microsoft.com/office/powerpoint/2010/main" val="2221396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Autofit/>
          </a:bodyPr>
          <a:lstStyle/>
          <a:p>
            <a:r>
              <a:rPr lang="en-GB" sz="3400" dirty="0">
                <a:solidFill>
                  <a:schemeClr val="bg1"/>
                </a:solidFill>
              </a:rPr>
              <a:t>Religion: good Christians vs. Bad Pagans</a:t>
            </a:r>
          </a:p>
        </p:txBody>
      </p:sp>
      <p:pic>
        <p:nvPicPr>
          <p:cNvPr id="4" name="Content Placeholder 3"/>
          <p:cNvPicPr>
            <a:picLocks noGrp="1" noChangeAspect="1"/>
          </p:cNvPicPr>
          <p:nvPr>
            <p:ph idx="1"/>
          </p:nvPr>
        </p:nvPicPr>
        <p:blipFill>
          <a:blip r:embed="rId2"/>
          <a:stretch>
            <a:fillRect/>
          </a:stretch>
        </p:blipFill>
        <p:spPr>
          <a:xfrm>
            <a:off x="4753204" y="3606085"/>
            <a:ext cx="4059427" cy="3050370"/>
          </a:xfrm>
          <a:prstGeom prst="rect">
            <a:avLst/>
          </a:prstGeom>
        </p:spPr>
      </p:pic>
      <p:pic>
        <p:nvPicPr>
          <p:cNvPr id="5" name="Picture 4"/>
          <p:cNvPicPr>
            <a:picLocks noChangeAspect="1"/>
          </p:cNvPicPr>
          <p:nvPr/>
        </p:nvPicPr>
        <p:blipFill>
          <a:blip r:embed="rId3"/>
          <a:stretch>
            <a:fillRect/>
          </a:stretch>
        </p:blipFill>
        <p:spPr>
          <a:xfrm>
            <a:off x="380704" y="3438660"/>
            <a:ext cx="3915750" cy="3050370"/>
          </a:xfrm>
          <a:prstGeom prst="rect">
            <a:avLst/>
          </a:prstGeom>
        </p:spPr>
      </p:pic>
      <p:pic>
        <p:nvPicPr>
          <p:cNvPr id="6" name="Picture 5"/>
          <p:cNvPicPr>
            <a:picLocks noChangeAspect="1"/>
          </p:cNvPicPr>
          <p:nvPr/>
        </p:nvPicPr>
        <p:blipFill rotWithShape="1">
          <a:blip r:embed="rId4"/>
          <a:srcRect l="1924" r="2583"/>
          <a:stretch/>
        </p:blipFill>
        <p:spPr>
          <a:xfrm>
            <a:off x="5666704" y="1394301"/>
            <a:ext cx="3296992" cy="2589451"/>
          </a:xfrm>
          <a:prstGeom prst="rect">
            <a:avLst/>
          </a:prstGeom>
        </p:spPr>
      </p:pic>
      <p:sp>
        <p:nvSpPr>
          <p:cNvPr id="7" name="Content Placeholder 2"/>
          <p:cNvSpPr txBox="1">
            <a:spLocks/>
          </p:cNvSpPr>
          <p:nvPr/>
        </p:nvSpPr>
        <p:spPr>
          <a:xfrm>
            <a:off x="0" y="1394302"/>
            <a:ext cx="5666704" cy="204435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a:solidFill>
                  <a:schemeClr val="bg1"/>
                </a:solidFill>
              </a:rPr>
              <a:t>A more explicit moral message, even emphasised in the movie’s advertisement, and in the prologue to the film.</a:t>
            </a:r>
          </a:p>
        </p:txBody>
      </p:sp>
      <p:sp>
        <p:nvSpPr>
          <p:cNvPr id="8" name="TextBox 7"/>
          <p:cNvSpPr txBox="1"/>
          <p:nvPr/>
        </p:nvSpPr>
        <p:spPr>
          <a:xfrm>
            <a:off x="1" y="6240645"/>
            <a:ext cx="9144000" cy="646331"/>
          </a:xfrm>
          <a:prstGeom prst="rect">
            <a:avLst/>
          </a:prstGeom>
          <a:solidFill>
            <a:schemeClr val="tx1">
              <a:lumMod val="95000"/>
            </a:schemeClr>
          </a:solidFill>
        </p:spPr>
        <p:txBody>
          <a:bodyPr wrap="square" rtlCol="0">
            <a:spAutoFit/>
          </a:bodyPr>
          <a:lstStyle/>
          <a:p>
            <a:r>
              <a:rPr lang="en-GB" b="1" dirty="0">
                <a:solidFill>
                  <a:schemeClr val="bg1"/>
                </a:solidFill>
              </a:rPr>
              <a:t>How do the moral virtues insinuated in Spartacus compare? Would a movie like Spartacus have been feasible a decade earlier?</a:t>
            </a:r>
          </a:p>
        </p:txBody>
      </p:sp>
    </p:spTree>
    <p:extLst>
      <p:ext uri="{BB962C8B-B14F-4D97-AF65-F5344CB8AC3E}">
        <p14:creationId xmlns:p14="http://schemas.microsoft.com/office/powerpoint/2010/main" val="1225446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Female characters - moral virtues</a:t>
            </a:r>
          </a:p>
        </p:txBody>
      </p:sp>
      <p:sp>
        <p:nvSpPr>
          <p:cNvPr id="4" name="Text Placeholder 3"/>
          <p:cNvSpPr>
            <a:spLocks noGrp="1"/>
          </p:cNvSpPr>
          <p:nvPr>
            <p:ph type="body" idx="1"/>
          </p:nvPr>
        </p:nvSpPr>
        <p:spPr/>
        <p:txBody>
          <a:bodyPr/>
          <a:lstStyle/>
          <a:p>
            <a:r>
              <a:rPr lang="en-GB" b="1" dirty="0">
                <a:solidFill>
                  <a:schemeClr val="bg1"/>
                </a:solidFill>
              </a:rPr>
              <a:t>Quo Vadis (1951)</a:t>
            </a:r>
          </a:p>
        </p:txBody>
      </p:sp>
      <p:sp>
        <p:nvSpPr>
          <p:cNvPr id="6" name="Text Placeholder 5"/>
          <p:cNvSpPr>
            <a:spLocks noGrp="1"/>
          </p:cNvSpPr>
          <p:nvPr>
            <p:ph type="body" sz="half" idx="3"/>
          </p:nvPr>
        </p:nvSpPr>
        <p:spPr/>
        <p:txBody>
          <a:bodyPr/>
          <a:lstStyle/>
          <a:p>
            <a:r>
              <a:rPr lang="en-GB" b="1" dirty="0">
                <a:solidFill>
                  <a:schemeClr val="bg1"/>
                </a:solidFill>
              </a:rPr>
              <a:t>Spartacus (1960)</a:t>
            </a:r>
          </a:p>
        </p:txBody>
      </p:sp>
      <p:pic>
        <p:nvPicPr>
          <p:cNvPr id="8" name="Content Placeholder 7"/>
          <p:cNvPicPr>
            <a:picLocks noGrp="1" noChangeAspect="1"/>
          </p:cNvPicPr>
          <p:nvPr>
            <p:ph sz="quarter" idx="2"/>
          </p:nvPr>
        </p:nvPicPr>
        <p:blipFill>
          <a:blip r:embed="rId2"/>
          <a:stretch>
            <a:fillRect/>
          </a:stretch>
        </p:blipFill>
        <p:spPr>
          <a:xfrm>
            <a:off x="201691" y="4370099"/>
            <a:ext cx="3520303" cy="2342602"/>
          </a:xfrm>
          <a:prstGeom prst="rect">
            <a:avLst/>
          </a:prstGeom>
        </p:spPr>
      </p:pic>
      <p:pic>
        <p:nvPicPr>
          <p:cNvPr id="11" name="Content Placeholder 10"/>
          <p:cNvPicPr>
            <a:picLocks noGrp="1" noChangeAspect="1"/>
          </p:cNvPicPr>
          <p:nvPr>
            <p:ph sz="quarter" idx="4"/>
          </p:nvPr>
        </p:nvPicPr>
        <p:blipFill>
          <a:blip r:embed="rId3"/>
          <a:stretch>
            <a:fillRect/>
          </a:stretch>
        </p:blipFill>
        <p:spPr>
          <a:xfrm>
            <a:off x="4314423" y="4137290"/>
            <a:ext cx="4629955" cy="2575411"/>
          </a:xfrm>
          <a:prstGeom prst="rect">
            <a:avLst/>
          </a:prstGeom>
        </p:spPr>
      </p:pic>
      <p:pic>
        <p:nvPicPr>
          <p:cNvPr id="9" name="Picture 8"/>
          <p:cNvPicPr>
            <a:picLocks noChangeAspect="1"/>
          </p:cNvPicPr>
          <p:nvPr/>
        </p:nvPicPr>
        <p:blipFill>
          <a:blip r:embed="rId4"/>
          <a:stretch>
            <a:fillRect/>
          </a:stretch>
        </p:blipFill>
        <p:spPr>
          <a:xfrm>
            <a:off x="97687" y="2478694"/>
            <a:ext cx="2723882" cy="2042912"/>
          </a:xfrm>
          <a:prstGeom prst="rect">
            <a:avLst/>
          </a:prstGeom>
        </p:spPr>
      </p:pic>
      <p:pic>
        <p:nvPicPr>
          <p:cNvPr id="10" name="Picture 9"/>
          <p:cNvPicPr>
            <a:picLocks noChangeAspect="1"/>
          </p:cNvPicPr>
          <p:nvPr/>
        </p:nvPicPr>
        <p:blipFill rotWithShape="1">
          <a:blip r:embed="rId5"/>
          <a:srcRect l="45042" t="5548" r="10488" b="3860"/>
          <a:stretch/>
        </p:blipFill>
        <p:spPr>
          <a:xfrm>
            <a:off x="2592005" y="2192820"/>
            <a:ext cx="1813666" cy="2463153"/>
          </a:xfrm>
          <a:prstGeom prst="rect">
            <a:avLst/>
          </a:prstGeom>
        </p:spPr>
      </p:pic>
      <p:pic>
        <p:nvPicPr>
          <p:cNvPr id="12" name="Picture 11"/>
          <p:cNvPicPr>
            <a:picLocks noChangeAspect="1"/>
          </p:cNvPicPr>
          <p:nvPr/>
        </p:nvPicPr>
        <p:blipFill>
          <a:blip r:embed="rId6"/>
          <a:stretch>
            <a:fillRect/>
          </a:stretch>
        </p:blipFill>
        <p:spPr>
          <a:xfrm>
            <a:off x="5482835" y="2285999"/>
            <a:ext cx="2466975" cy="1847850"/>
          </a:xfrm>
          <a:prstGeom prst="rect">
            <a:avLst/>
          </a:prstGeom>
        </p:spPr>
      </p:pic>
      <p:sp>
        <p:nvSpPr>
          <p:cNvPr id="15" name="Content Placeholder 2"/>
          <p:cNvSpPr txBox="1">
            <a:spLocks/>
          </p:cNvSpPr>
          <p:nvPr/>
        </p:nvSpPr>
        <p:spPr>
          <a:xfrm>
            <a:off x="0" y="42384"/>
            <a:ext cx="9144000" cy="2270987"/>
          </a:xfrm>
          <a:prstGeom prst="rect">
            <a:avLst/>
          </a:prstGeom>
          <a:solidFill>
            <a:schemeClr val="tx2">
              <a:lumMod val="90000"/>
            </a:schemeClr>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4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0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18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6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a:solidFill>
                  <a:schemeClr val="bg1"/>
                </a:solidFill>
              </a:rPr>
              <a:t>What about </a:t>
            </a:r>
            <a:r>
              <a:rPr lang="en-GB" b="1" dirty="0" err="1">
                <a:solidFill>
                  <a:schemeClr val="bg1"/>
                </a:solidFill>
              </a:rPr>
              <a:t>Varinia’s</a:t>
            </a:r>
            <a:r>
              <a:rPr lang="en-GB" b="1" dirty="0">
                <a:solidFill>
                  <a:schemeClr val="bg1"/>
                </a:solidFill>
              </a:rPr>
              <a:t> character may have made her a slightly more complex representation of a female lead compared to the dichotomy seen been </a:t>
            </a:r>
            <a:r>
              <a:rPr lang="en-GB" b="1" dirty="0" err="1">
                <a:solidFill>
                  <a:schemeClr val="bg1"/>
                </a:solidFill>
              </a:rPr>
              <a:t>Lygdia</a:t>
            </a:r>
            <a:r>
              <a:rPr lang="en-GB" b="1" dirty="0">
                <a:solidFill>
                  <a:schemeClr val="bg1"/>
                </a:solidFill>
              </a:rPr>
              <a:t> and </a:t>
            </a:r>
            <a:r>
              <a:rPr lang="en-GB" b="1" dirty="0" err="1">
                <a:solidFill>
                  <a:schemeClr val="bg1"/>
                </a:solidFill>
              </a:rPr>
              <a:t>Poppaea</a:t>
            </a:r>
            <a:r>
              <a:rPr lang="en-GB" b="1" dirty="0">
                <a:solidFill>
                  <a:schemeClr val="bg1"/>
                </a:solidFill>
              </a:rPr>
              <a:t> in Quo Vadis? </a:t>
            </a:r>
          </a:p>
          <a:p>
            <a:pPr marL="137160" indent="0">
              <a:buFont typeface="Wingdings 2"/>
              <a:buNone/>
            </a:pPr>
            <a:endParaRPr lang="en-GB" sz="1000" b="1" dirty="0">
              <a:solidFill>
                <a:schemeClr val="bg1"/>
              </a:solidFill>
            </a:endParaRPr>
          </a:p>
          <a:p>
            <a:pPr marL="137160" indent="0">
              <a:buFont typeface="Wingdings 2"/>
              <a:buNone/>
            </a:pPr>
            <a:r>
              <a:rPr lang="en-GB" b="1" dirty="0">
                <a:solidFill>
                  <a:schemeClr val="bg1"/>
                </a:solidFill>
              </a:rPr>
              <a:t>Do you think </a:t>
            </a:r>
            <a:r>
              <a:rPr lang="en-GB" b="1" dirty="0" err="1">
                <a:solidFill>
                  <a:schemeClr val="bg1"/>
                </a:solidFill>
              </a:rPr>
              <a:t>Varinia’s</a:t>
            </a:r>
            <a:r>
              <a:rPr lang="en-GB" b="1" dirty="0">
                <a:solidFill>
                  <a:schemeClr val="bg1"/>
                </a:solidFill>
              </a:rPr>
              <a:t> character development satisfactorily deals with this issue?</a:t>
            </a:r>
          </a:p>
        </p:txBody>
      </p:sp>
    </p:spTree>
    <p:extLst>
      <p:ext uri="{BB962C8B-B14F-4D97-AF65-F5344CB8AC3E}">
        <p14:creationId xmlns:p14="http://schemas.microsoft.com/office/powerpoint/2010/main" val="40037012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Male experience and bravado</a:t>
            </a:r>
          </a:p>
        </p:txBody>
      </p:sp>
      <p:pic>
        <p:nvPicPr>
          <p:cNvPr id="4" name="Content Placeholder 3"/>
          <p:cNvPicPr>
            <a:picLocks noGrp="1" noChangeAspect="1"/>
          </p:cNvPicPr>
          <p:nvPr>
            <p:ph idx="1"/>
          </p:nvPr>
        </p:nvPicPr>
        <p:blipFill>
          <a:blip r:embed="rId2"/>
          <a:stretch>
            <a:fillRect/>
          </a:stretch>
        </p:blipFill>
        <p:spPr>
          <a:xfrm>
            <a:off x="3375847" y="4172754"/>
            <a:ext cx="5504135" cy="2502661"/>
          </a:xfrm>
          <a:prstGeom prst="rect">
            <a:avLst/>
          </a:prstGeom>
        </p:spPr>
      </p:pic>
      <p:pic>
        <p:nvPicPr>
          <p:cNvPr id="5" name="Picture 4"/>
          <p:cNvPicPr>
            <a:picLocks noChangeAspect="1"/>
          </p:cNvPicPr>
          <p:nvPr/>
        </p:nvPicPr>
        <p:blipFill>
          <a:blip r:embed="rId3"/>
          <a:stretch>
            <a:fillRect/>
          </a:stretch>
        </p:blipFill>
        <p:spPr>
          <a:xfrm>
            <a:off x="5876255" y="1417638"/>
            <a:ext cx="2575721" cy="2871027"/>
          </a:xfrm>
          <a:prstGeom prst="rect">
            <a:avLst/>
          </a:prstGeom>
        </p:spPr>
      </p:pic>
      <p:pic>
        <p:nvPicPr>
          <p:cNvPr id="6" name="Picture 5"/>
          <p:cNvPicPr>
            <a:picLocks noChangeAspect="1"/>
          </p:cNvPicPr>
          <p:nvPr/>
        </p:nvPicPr>
        <p:blipFill>
          <a:blip r:embed="rId4"/>
          <a:stretch>
            <a:fillRect/>
          </a:stretch>
        </p:blipFill>
        <p:spPr>
          <a:xfrm>
            <a:off x="181554" y="2485623"/>
            <a:ext cx="3133146" cy="4177528"/>
          </a:xfrm>
          <a:prstGeom prst="rect">
            <a:avLst/>
          </a:prstGeom>
        </p:spPr>
      </p:pic>
      <p:pic>
        <p:nvPicPr>
          <p:cNvPr id="7" name="Picture 6"/>
          <p:cNvPicPr>
            <a:picLocks noChangeAspect="1"/>
          </p:cNvPicPr>
          <p:nvPr/>
        </p:nvPicPr>
        <p:blipFill>
          <a:blip r:embed="rId5"/>
          <a:stretch>
            <a:fillRect/>
          </a:stretch>
        </p:blipFill>
        <p:spPr>
          <a:xfrm>
            <a:off x="3272169" y="2265550"/>
            <a:ext cx="2542939" cy="1907204"/>
          </a:xfrm>
          <a:prstGeom prst="rect">
            <a:avLst/>
          </a:prstGeom>
        </p:spPr>
      </p:pic>
      <p:sp>
        <p:nvSpPr>
          <p:cNvPr id="8" name="Content Placeholder 5"/>
          <p:cNvSpPr txBox="1">
            <a:spLocks/>
          </p:cNvSpPr>
          <p:nvPr/>
        </p:nvSpPr>
        <p:spPr>
          <a:xfrm>
            <a:off x="0" y="1387531"/>
            <a:ext cx="6452315" cy="969303"/>
          </a:xfrm>
          <a:prstGeom prst="rect">
            <a:avLst/>
          </a:prstGeom>
          <a:solidFill>
            <a:srgbClr val="FFFF0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a:solidFill>
                  <a:schemeClr val="bg1"/>
                </a:solidFill>
              </a:rPr>
              <a:t>What do think might be expect qualities of a male lead in the 1950s?</a:t>
            </a:r>
            <a:endParaRPr lang="en-GB" b="1" dirty="0">
              <a:solidFill>
                <a:schemeClr val="bg1"/>
              </a:solidFill>
            </a:endParaRPr>
          </a:p>
        </p:txBody>
      </p:sp>
    </p:spTree>
    <p:extLst>
      <p:ext uri="{BB962C8B-B14F-4D97-AF65-F5344CB8AC3E}">
        <p14:creationId xmlns:p14="http://schemas.microsoft.com/office/powerpoint/2010/main" val="9983930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Decadence – a moral dubious but titillating theme? </a:t>
            </a:r>
          </a:p>
        </p:txBody>
      </p:sp>
      <p:pic>
        <p:nvPicPr>
          <p:cNvPr id="4" name="Content Placeholder 5"/>
          <p:cNvPicPr>
            <a:picLocks noGrp="1" noChangeAspect="1"/>
          </p:cNvPicPr>
          <p:nvPr>
            <p:ph idx="1"/>
          </p:nvPr>
        </p:nvPicPr>
        <p:blipFill>
          <a:blip r:embed="rId2"/>
          <a:stretch>
            <a:fillRect/>
          </a:stretch>
        </p:blipFill>
        <p:spPr>
          <a:xfrm>
            <a:off x="5556014" y="1986566"/>
            <a:ext cx="3389584" cy="4708525"/>
          </a:xfrm>
          <a:prstGeom prst="rect">
            <a:avLst/>
          </a:prstGeom>
        </p:spPr>
      </p:pic>
      <p:pic>
        <p:nvPicPr>
          <p:cNvPr id="6" name="Picture 5"/>
          <p:cNvPicPr>
            <a:picLocks noChangeAspect="1"/>
          </p:cNvPicPr>
          <p:nvPr/>
        </p:nvPicPr>
        <p:blipFill>
          <a:blip r:embed="rId3"/>
          <a:stretch>
            <a:fillRect/>
          </a:stretch>
        </p:blipFill>
        <p:spPr>
          <a:xfrm>
            <a:off x="27391" y="4862761"/>
            <a:ext cx="2864329" cy="1948165"/>
          </a:xfrm>
          <a:prstGeom prst="rect">
            <a:avLst/>
          </a:prstGeom>
        </p:spPr>
      </p:pic>
      <p:pic>
        <p:nvPicPr>
          <p:cNvPr id="7" name="Picture 6"/>
          <p:cNvPicPr>
            <a:picLocks noChangeAspect="1"/>
          </p:cNvPicPr>
          <p:nvPr/>
        </p:nvPicPr>
        <p:blipFill>
          <a:blip r:embed="rId4"/>
          <a:stretch>
            <a:fillRect/>
          </a:stretch>
        </p:blipFill>
        <p:spPr>
          <a:xfrm>
            <a:off x="691931" y="3337860"/>
            <a:ext cx="2664294" cy="2005935"/>
          </a:xfrm>
          <a:prstGeom prst="rect">
            <a:avLst/>
          </a:prstGeom>
        </p:spPr>
      </p:pic>
      <p:pic>
        <p:nvPicPr>
          <p:cNvPr id="8" name="Picture 7"/>
          <p:cNvPicPr>
            <a:picLocks noChangeAspect="1"/>
          </p:cNvPicPr>
          <p:nvPr/>
        </p:nvPicPr>
        <p:blipFill>
          <a:blip r:embed="rId5"/>
          <a:stretch>
            <a:fillRect/>
          </a:stretch>
        </p:blipFill>
        <p:spPr>
          <a:xfrm>
            <a:off x="2691685" y="4706057"/>
            <a:ext cx="2892585" cy="2151943"/>
          </a:xfrm>
          <a:prstGeom prst="rect">
            <a:avLst/>
          </a:prstGeom>
        </p:spPr>
      </p:pic>
      <p:sp>
        <p:nvSpPr>
          <p:cNvPr id="9" name="Content Placeholder 2"/>
          <p:cNvSpPr txBox="1">
            <a:spLocks/>
          </p:cNvSpPr>
          <p:nvPr/>
        </p:nvSpPr>
        <p:spPr>
          <a:xfrm>
            <a:off x="27392" y="1600199"/>
            <a:ext cx="5665070" cy="1902855"/>
          </a:xfrm>
          <a:prstGeom prst="rect">
            <a:avLst/>
          </a:prstGeom>
          <a:solidFill>
            <a:srgbClr val="FFC000"/>
          </a:solidFill>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a:solidFill>
                  <a:schemeClr val="bg1"/>
                </a:solidFill>
              </a:rPr>
              <a:t>Do you think Roman “decadence” is portrayed in too dichotomous a way in Spartacus? Or is this necessary for the movie’s tone?</a:t>
            </a:r>
          </a:p>
        </p:txBody>
      </p:sp>
    </p:spTree>
    <p:extLst>
      <p:ext uri="{BB962C8B-B14F-4D97-AF65-F5344CB8AC3E}">
        <p14:creationId xmlns:p14="http://schemas.microsoft.com/office/powerpoint/2010/main" val="42945909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2806" y="350950"/>
            <a:ext cx="8229600" cy="4709160"/>
          </a:xfrm>
        </p:spPr>
        <p:txBody>
          <a:bodyPr>
            <a:noAutofit/>
          </a:bodyPr>
          <a:lstStyle/>
          <a:p>
            <a:pPr marL="137160" indent="0" algn="ctr">
              <a:buNone/>
            </a:pPr>
            <a:r>
              <a:rPr lang="en-GB" sz="8000" b="1" dirty="0">
                <a:solidFill>
                  <a:schemeClr val="bg1"/>
                </a:solidFill>
              </a:rPr>
              <a:t>The development of the legend of Spartacus </a:t>
            </a:r>
          </a:p>
        </p:txBody>
      </p:sp>
    </p:spTree>
    <p:extLst>
      <p:ext uri="{BB962C8B-B14F-4D97-AF65-F5344CB8AC3E}">
        <p14:creationId xmlns:p14="http://schemas.microsoft.com/office/powerpoint/2010/main" val="78680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In the context of colonialism and (proto) revolution</a:t>
            </a:r>
          </a:p>
        </p:txBody>
      </p:sp>
      <p:sp>
        <p:nvSpPr>
          <p:cNvPr id="4" name="Content Placeholder 3"/>
          <p:cNvSpPr>
            <a:spLocks noGrp="1"/>
          </p:cNvSpPr>
          <p:nvPr>
            <p:ph sz="half" idx="1"/>
          </p:nvPr>
        </p:nvSpPr>
        <p:spPr>
          <a:xfrm>
            <a:off x="-1" y="1600200"/>
            <a:ext cx="6284892" cy="3383924"/>
          </a:xfrm>
        </p:spPr>
        <p:txBody>
          <a:bodyPr>
            <a:normAutofit lnSpcReduction="10000"/>
          </a:bodyPr>
          <a:lstStyle/>
          <a:p>
            <a:r>
              <a:rPr lang="en-GB" dirty="0">
                <a:solidFill>
                  <a:schemeClr val="bg1"/>
                </a:solidFill>
              </a:rPr>
              <a:t>1760 – First tragedy: “Spartacus” by Bernard-Joseph </a:t>
            </a:r>
            <a:r>
              <a:rPr lang="en-GB" dirty="0" err="1">
                <a:solidFill>
                  <a:schemeClr val="bg1"/>
                </a:solidFill>
              </a:rPr>
              <a:t>Saurin</a:t>
            </a:r>
            <a:r>
              <a:rPr lang="en-GB" dirty="0">
                <a:solidFill>
                  <a:schemeClr val="bg1"/>
                </a:solidFill>
              </a:rPr>
              <a:t>.</a:t>
            </a:r>
          </a:p>
          <a:p>
            <a:endParaRPr lang="en-GB" sz="500" dirty="0">
              <a:solidFill>
                <a:schemeClr val="bg1"/>
              </a:solidFill>
            </a:endParaRPr>
          </a:p>
          <a:p>
            <a:r>
              <a:rPr lang="en-GB" dirty="0" err="1">
                <a:solidFill>
                  <a:schemeClr val="bg1"/>
                </a:solidFill>
              </a:rPr>
              <a:t>Abbé</a:t>
            </a:r>
            <a:r>
              <a:rPr lang="en-GB" dirty="0">
                <a:solidFill>
                  <a:schemeClr val="bg1"/>
                </a:solidFill>
              </a:rPr>
              <a:t> </a:t>
            </a:r>
            <a:r>
              <a:rPr lang="en-GB" dirty="0" err="1">
                <a:solidFill>
                  <a:schemeClr val="bg1"/>
                </a:solidFill>
              </a:rPr>
              <a:t>Raynal</a:t>
            </a:r>
            <a:r>
              <a:rPr lang="en-GB" dirty="0">
                <a:solidFill>
                  <a:schemeClr val="bg1"/>
                </a:solidFill>
              </a:rPr>
              <a:t>, </a:t>
            </a:r>
            <a:r>
              <a:rPr lang="en-GB" i="1" dirty="0">
                <a:solidFill>
                  <a:schemeClr val="bg1"/>
                </a:solidFill>
              </a:rPr>
              <a:t>Histoire des </a:t>
            </a:r>
            <a:r>
              <a:rPr lang="en-GB" i="1" dirty="0" err="1">
                <a:solidFill>
                  <a:schemeClr val="bg1"/>
                </a:solidFill>
              </a:rPr>
              <a:t>deux</a:t>
            </a:r>
            <a:r>
              <a:rPr lang="en-GB" i="1" dirty="0">
                <a:solidFill>
                  <a:schemeClr val="bg1"/>
                </a:solidFill>
              </a:rPr>
              <a:t> </a:t>
            </a:r>
            <a:r>
              <a:rPr lang="en-GB" i="1" dirty="0" err="1">
                <a:solidFill>
                  <a:schemeClr val="bg1"/>
                </a:solidFill>
              </a:rPr>
              <a:t>Indes</a:t>
            </a:r>
            <a:r>
              <a:rPr lang="en-GB" i="1" dirty="0">
                <a:solidFill>
                  <a:schemeClr val="bg1"/>
                </a:solidFill>
              </a:rPr>
              <a:t> </a:t>
            </a:r>
            <a:r>
              <a:rPr lang="en-GB" dirty="0">
                <a:solidFill>
                  <a:schemeClr val="bg1"/>
                </a:solidFill>
              </a:rPr>
              <a:t>(1770) « Where is this new </a:t>
            </a:r>
            <a:r>
              <a:rPr lang="en-GB" dirty="0" err="1">
                <a:solidFill>
                  <a:schemeClr val="bg1"/>
                </a:solidFill>
              </a:rPr>
              <a:t>Sparatcus</a:t>
            </a:r>
            <a:r>
              <a:rPr lang="en-GB" dirty="0">
                <a:solidFill>
                  <a:schemeClr val="bg1"/>
                </a:solidFill>
              </a:rPr>
              <a:t>? » … «  No doubt, he will show himself… the sacred fight for liberty »</a:t>
            </a:r>
          </a:p>
          <a:p>
            <a:r>
              <a:rPr lang="en-GB" dirty="0">
                <a:solidFill>
                  <a:schemeClr val="bg1"/>
                </a:solidFill>
              </a:rPr>
              <a:t>Voltaire – the only just war in history.</a:t>
            </a:r>
          </a:p>
          <a:p>
            <a:endParaRPr lang="en-GB" dirty="0"/>
          </a:p>
        </p:txBody>
      </p:sp>
      <p:pic>
        <p:nvPicPr>
          <p:cNvPr id="6" name="Content Placeholder 5" descr="A screenshot of a cell phone&#10;&#10;Description automatically generated">
            <a:extLst>
              <a:ext uri="{FF2B5EF4-FFF2-40B4-BE49-F238E27FC236}">
                <a16:creationId xmlns:a16="http://schemas.microsoft.com/office/drawing/2014/main" id="{003A6854-3F91-4EB8-BCC5-1F061D97386F}"/>
              </a:ext>
            </a:extLst>
          </p:cNvPr>
          <p:cNvPicPr>
            <a:picLocks noGrp="1" noChangeAspect="1"/>
          </p:cNvPicPr>
          <p:nvPr>
            <p:ph sz="half" idx="2"/>
          </p:nvPr>
        </p:nvPicPr>
        <p:blipFill>
          <a:blip r:embed="rId2"/>
          <a:stretch>
            <a:fillRect/>
          </a:stretch>
        </p:blipFill>
        <p:spPr>
          <a:xfrm>
            <a:off x="6284891" y="1851012"/>
            <a:ext cx="2708185" cy="4853163"/>
          </a:xfrm>
          <a:prstGeom prst="rect">
            <a:avLst/>
          </a:prstGeom>
        </p:spPr>
      </p:pic>
      <p:sp>
        <p:nvSpPr>
          <p:cNvPr id="7" name="Rectangle 6"/>
          <p:cNvSpPr/>
          <p:nvPr/>
        </p:nvSpPr>
        <p:spPr>
          <a:xfrm>
            <a:off x="64395" y="4874654"/>
            <a:ext cx="3425777" cy="1938992"/>
          </a:xfrm>
          <a:prstGeom prst="rect">
            <a:avLst/>
          </a:prstGeom>
          <a:solidFill>
            <a:schemeClr val="accent4">
              <a:lumMod val="40000"/>
              <a:lumOff val="60000"/>
            </a:schemeClr>
          </a:solidFill>
        </p:spPr>
        <p:txBody>
          <a:bodyPr wrap="square">
            <a:spAutoFit/>
          </a:bodyPr>
          <a:lstStyle/>
          <a:p>
            <a:r>
              <a:rPr lang="en-GB" sz="2400" b="1" dirty="0">
                <a:solidFill>
                  <a:schemeClr val="bg1"/>
                </a:solidFill>
              </a:rPr>
              <a:t>Why choose Spartacus as a symbolic figure and not another Figure from Greco-Roman times…?</a:t>
            </a:r>
          </a:p>
        </p:txBody>
      </p:sp>
      <p:pic>
        <p:nvPicPr>
          <p:cNvPr id="8" name="Picture 7"/>
          <p:cNvPicPr>
            <a:picLocks noChangeAspect="1"/>
          </p:cNvPicPr>
          <p:nvPr/>
        </p:nvPicPr>
        <p:blipFill>
          <a:blip r:embed="rId3"/>
          <a:stretch>
            <a:fillRect/>
          </a:stretch>
        </p:blipFill>
        <p:spPr>
          <a:xfrm>
            <a:off x="3618962" y="4874654"/>
            <a:ext cx="2537139" cy="1426283"/>
          </a:xfrm>
          <a:prstGeom prst="rect">
            <a:avLst/>
          </a:prstGeom>
        </p:spPr>
      </p:pic>
    </p:spTree>
    <p:extLst>
      <p:ext uri="{BB962C8B-B14F-4D97-AF65-F5344CB8AC3E}">
        <p14:creationId xmlns:p14="http://schemas.microsoft.com/office/powerpoint/2010/main" val="40019868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Haitian Revolution</a:t>
            </a:r>
          </a:p>
        </p:txBody>
      </p:sp>
      <p:sp>
        <p:nvSpPr>
          <p:cNvPr id="3" name="Content Placeholder 2"/>
          <p:cNvSpPr>
            <a:spLocks noGrp="1"/>
          </p:cNvSpPr>
          <p:nvPr>
            <p:ph sz="half" idx="1"/>
          </p:nvPr>
        </p:nvSpPr>
        <p:spPr>
          <a:xfrm>
            <a:off x="0" y="1600200"/>
            <a:ext cx="4662152" cy="5257800"/>
          </a:xfrm>
        </p:spPr>
        <p:txBody>
          <a:bodyPr>
            <a:normAutofit lnSpcReduction="10000"/>
          </a:bodyPr>
          <a:lstStyle/>
          <a:p>
            <a:r>
              <a:rPr lang="fr-FR" dirty="0">
                <a:solidFill>
                  <a:schemeClr val="bg1"/>
                </a:solidFill>
              </a:rPr>
              <a:t>Toussaint Louverture: 1743 – 1803, an ex-slave </a:t>
            </a:r>
            <a:r>
              <a:rPr lang="fr-FR" dirty="0" err="1">
                <a:solidFill>
                  <a:schemeClr val="bg1"/>
                </a:solidFill>
              </a:rPr>
              <a:t>was</a:t>
            </a:r>
            <a:r>
              <a:rPr lang="fr-FR" dirty="0">
                <a:solidFill>
                  <a:schemeClr val="bg1"/>
                </a:solidFill>
              </a:rPr>
              <a:t> a key figure in the </a:t>
            </a:r>
            <a:r>
              <a:rPr lang="fr-FR" dirty="0" err="1">
                <a:solidFill>
                  <a:schemeClr val="bg1"/>
                </a:solidFill>
              </a:rPr>
              <a:t>Haitian</a:t>
            </a:r>
            <a:r>
              <a:rPr lang="fr-FR" dirty="0">
                <a:solidFill>
                  <a:schemeClr val="bg1"/>
                </a:solidFill>
              </a:rPr>
              <a:t> Révolution 1791 – 1804.</a:t>
            </a:r>
          </a:p>
          <a:p>
            <a:endParaRPr lang="fr-FR" sz="500" dirty="0">
              <a:solidFill>
                <a:schemeClr val="bg1"/>
              </a:solidFill>
            </a:endParaRPr>
          </a:p>
          <a:p>
            <a:r>
              <a:rPr lang="en-GB" dirty="0">
                <a:solidFill>
                  <a:schemeClr val="bg1"/>
                </a:solidFill>
              </a:rPr>
              <a:t>Saint-Domingue: from 1800, the first free colonial society; “Race” rejected as basis for social ranking.</a:t>
            </a:r>
          </a:p>
          <a:p>
            <a:endParaRPr lang="en-GB" sz="500" dirty="0">
              <a:solidFill>
                <a:schemeClr val="bg1"/>
              </a:solidFill>
            </a:endParaRPr>
          </a:p>
          <a:p>
            <a:r>
              <a:rPr lang="en-GB" dirty="0">
                <a:solidFill>
                  <a:schemeClr val="bg1"/>
                </a:solidFill>
              </a:rPr>
              <a:t>Hailed by his associates as the “black Spartacus”.</a:t>
            </a:r>
          </a:p>
          <a:p>
            <a:pPr lvl="1"/>
            <a:r>
              <a:rPr lang="en-GB" dirty="0">
                <a:solidFill>
                  <a:schemeClr val="bg1"/>
                </a:solidFill>
              </a:rPr>
              <a:t>A theme with continued </a:t>
            </a:r>
            <a:r>
              <a:rPr lang="en-GB" dirty="0" err="1">
                <a:solidFill>
                  <a:schemeClr val="bg1"/>
                </a:solidFill>
              </a:rPr>
              <a:t>ressonances</a:t>
            </a:r>
            <a:r>
              <a:rPr lang="en-GB" dirty="0">
                <a:solidFill>
                  <a:schemeClr val="bg1"/>
                </a:solidFill>
              </a:rPr>
              <a:t>.</a:t>
            </a:r>
          </a:p>
          <a:p>
            <a:endParaRPr lang="fr-FR" dirty="0">
              <a:solidFill>
                <a:schemeClr val="bg1"/>
              </a:solidFill>
            </a:endParaRPr>
          </a:p>
          <a:p>
            <a:endParaRPr lang="en-GB" dirty="0"/>
          </a:p>
        </p:txBody>
      </p:sp>
      <p:pic>
        <p:nvPicPr>
          <p:cNvPr id="1026" name="Picture 2" descr="Toussaint Louverture - Girardin.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628328" y="3082337"/>
            <a:ext cx="2374809" cy="289294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5228823" y="1375797"/>
            <a:ext cx="3774314" cy="1597428"/>
          </a:xfrm>
          <a:prstGeom prst="rect">
            <a:avLst/>
          </a:prstGeom>
        </p:spPr>
      </p:pic>
      <p:pic>
        <p:nvPicPr>
          <p:cNvPr id="6" name="Picture 5"/>
          <p:cNvPicPr>
            <a:picLocks noChangeAspect="1"/>
          </p:cNvPicPr>
          <p:nvPr/>
        </p:nvPicPr>
        <p:blipFill>
          <a:blip r:embed="rId4"/>
          <a:stretch>
            <a:fillRect/>
          </a:stretch>
        </p:blipFill>
        <p:spPr>
          <a:xfrm>
            <a:off x="4684489" y="3082337"/>
            <a:ext cx="2390238" cy="3672274"/>
          </a:xfrm>
          <a:prstGeom prst="rect">
            <a:avLst/>
          </a:prstGeom>
        </p:spPr>
      </p:pic>
    </p:spTree>
    <p:extLst>
      <p:ext uri="{BB962C8B-B14F-4D97-AF65-F5344CB8AC3E}">
        <p14:creationId xmlns:p14="http://schemas.microsoft.com/office/powerpoint/2010/main" val="15266466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Commune de Paris</a:t>
            </a:r>
          </a:p>
        </p:txBody>
      </p:sp>
      <p:sp>
        <p:nvSpPr>
          <p:cNvPr id="4" name="Content Placeholder 3"/>
          <p:cNvSpPr>
            <a:spLocks noGrp="1"/>
          </p:cNvSpPr>
          <p:nvPr>
            <p:ph sz="half" idx="1"/>
          </p:nvPr>
        </p:nvSpPr>
        <p:spPr>
          <a:xfrm>
            <a:off x="0" y="1417638"/>
            <a:ext cx="4495800" cy="5440362"/>
          </a:xfrm>
        </p:spPr>
        <p:txBody>
          <a:bodyPr>
            <a:normAutofit fontScale="92500"/>
          </a:bodyPr>
          <a:lstStyle/>
          <a:p>
            <a:r>
              <a:rPr lang="en-GB" dirty="0">
                <a:solidFill>
                  <a:schemeClr val="bg1"/>
                </a:solidFill>
              </a:rPr>
              <a:t>Lasting from 18</a:t>
            </a:r>
            <a:r>
              <a:rPr lang="en-GB" baseline="30000" dirty="0">
                <a:solidFill>
                  <a:schemeClr val="bg1"/>
                </a:solidFill>
              </a:rPr>
              <a:t>th</a:t>
            </a:r>
            <a:r>
              <a:rPr lang="en-GB" dirty="0">
                <a:solidFill>
                  <a:schemeClr val="bg1"/>
                </a:solidFill>
              </a:rPr>
              <a:t> of March to the 28</a:t>
            </a:r>
            <a:r>
              <a:rPr lang="en-GB" baseline="30000" dirty="0">
                <a:solidFill>
                  <a:schemeClr val="bg1"/>
                </a:solidFill>
              </a:rPr>
              <a:t>th</a:t>
            </a:r>
            <a:r>
              <a:rPr lang="en-GB" dirty="0">
                <a:solidFill>
                  <a:schemeClr val="bg1"/>
                </a:solidFill>
              </a:rPr>
              <a:t> of May, 1871.</a:t>
            </a:r>
          </a:p>
          <a:p>
            <a:pPr lvl="1"/>
            <a:r>
              <a:rPr lang="en-GB" dirty="0">
                <a:solidFill>
                  <a:schemeClr val="bg1"/>
                </a:solidFill>
              </a:rPr>
              <a:t>Refused to accept authority of new post-Prussian war French government. </a:t>
            </a:r>
          </a:p>
          <a:p>
            <a:r>
              <a:rPr lang="en-GB" dirty="0">
                <a:solidFill>
                  <a:schemeClr val="bg1"/>
                </a:solidFill>
              </a:rPr>
              <a:t>Described by Karl Marx as the first dictatorships of the Proletariat. </a:t>
            </a:r>
          </a:p>
          <a:p>
            <a:r>
              <a:rPr lang="en-GB" dirty="0">
                <a:solidFill>
                  <a:schemeClr val="bg1"/>
                </a:solidFill>
              </a:rPr>
              <a:t>For Vladimir Lenin: this demonstrated the ruling-class’ brutality: "20,000 killed in the streets (...) Lessons: bourgeoisie will stop at nothing."</a:t>
            </a:r>
          </a:p>
          <a:p>
            <a:endParaRPr lang="en-GB" dirty="0">
              <a:solidFill>
                <a:schemeClr val="bg1"/>
              </a:solidFill>
            </a:endParaRPr>
          </a:p>
        </p:txBody>
      </p:sp>
      <p:pic>
        <p:nvPicPr>
          <p:cNvPr id="6" name="Content Placeholder 5" descr="A vintage photo of an old building&#10;&#10;Description automatically generated">
            <a:extLst>
              <a:ext uri="{FF2B5EF4-FFF2-40B4-BE49-F238E27FC236}">
                <a16:creationId xmlns:a16="http://schemas.microsoft.com/office/drawing/2014/main" id="{9F05398A-BF40-4191-84F6-944FD06E97F2}"/>
              </a:ext>
            </a:extLst>
          </p:cNvPr>
          <p:cNvPicPr>
            <a:picLocks noGrp="1" noChangeAspect="1"/>
          </p:cNvPicPr>
          <p:nvPr>
            <p:ph sz="half" idx="2"/>
          </p:nvPr>
        </p:nvPicPr>
        <p:blipFill>
          <a:blip r:embed="rId2"/>
          <a:stretch>
            <a:fillRect/>
          </a:stretch>
        </p:blipFill>
        <p:spPr>
          <a:xfrm>
            <a:off x="4597758" y="3530421"/>
            <a:ext cx="4436772" cy="3327579"/>
          </a:xfrm>
          <a:prstGeom prst="rect">
            <a:avLst/>
          </a:prstGeom>
          <a:ln>
            <a:noFill/>
          </a:ln>
          <a:effectLst>
            <a:softEdge rad="112500"/>
          </a:effectLst>
        </p:spPr>
      </p:pic>
      <p:pic>
        <p:nvPicPr>
          <p:cNvPr id="7" name="Content Placeholder 6" descr="A sculpture of a person&#10;&#10;Description automatically generated">
            <a:extLst>
              <a:ext uri="{FF2B5EF4-FFF2-40B4-BE49-F238E27FC236}">
                <a16:creationId xmlns:a16="http://schemas.microsoft.com/office/drawing/2014/main" id="{BA0FADFB-FD44-4FAF-ADA1-4AAA47D7CB21}"/>
              </a:ext>
            </a:extLst>
          </p:cNvPr>
          <p:cNvPicPr>
            <a:picLocks noChangeAspect="1"/>
          </p:cNvPicPr>
          <p:nvPr/>
        </p:nvPicPr>
        <p:blipFill rotWithShape="1">
          <a:blip r:embed="rId3"/>
          <a:srcRect t="8097"/>
          <a:stretch/>
        </p:blipFill>
        <p:spPr>
          <a:xfrm>
            <a:off x="6748657" y="1197737"/>
            <a:ext cx="2285873" cy="3206473"/>
          </a:xfrm>
          <a:prstGeom prst="rect">
            <a:avLst/>
          </a:prstGeom>
        </p:spPr>
      </p:pic>
      <p:sp>
        <p:nvSpPr>
          <p:cNvPr id="9" name="Rectangle 8"/>
          <p:cNvSpPr/>
          <p:nvPr/>
        </p:nvSpPr>
        <p:spPr>
          <a:xfrm>
            <a:off x="4597758" y="1683877"/>
            <a:ext cx="2150899" cy="1754326"/>
          </a:xfrm>
          <a:prstGeom prst="rect">
            <a:avLst/>
          </a:prstGeom>
          <a:solidFill>
            <a:schemeClr val="tx1">
              <a:lumMod val="95000"/>
            </a:schemeClr>
          </a:solidFill>
        </p:spPr>
        <p:txBody>
          <a:bodyPr wrap="square">
            <a:spAutoFit/>
          </a:bodyPr>
          <a:lstStyle/>
          <a:p>
            <a:r>
              <a:rPr lang="it-IT" b="1" dirty="0">
                <a:solidFill>
                  <a:schemeClr val="bg1"/>
                </a:solidFill>
              </a:rPr>
              <a:t>Dying Spartacus</a:t>
            </a:r>
            <a:r>
              <a:rPr lang="it-IT" dirty="0">
                <a:solidFill>
                  <a:schemeClr val="bg1"/>
                </a:solidFill>
              </a:rPr>
              <a:t>, A white marble statue by Louis-Ernest Barrias, 1871, today in the Tuileries.</a:t>
            </a:r>
            <a:endParaRPr lang="en-GB" dirty="0">
              <a:solidFill>
                <a:schemeClr val="bg1"/>
              </a:solidFill>
            </a:endParaRPr>
          </a:p>
        </p:txBody>
      </p:sp>
    </p:spTree>
    <p:extLst>
      <p:ext uri="{BB962C8B-B14F-4D97-AF65-F5344CB8AC3E}">
        <p14:creationId xmlns:p14="http://schemas.microsoft.com/office/powerpoint/2010/main" val="30560196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solidFill>
                  <a:schemeClr val="bg1"/>
                </a:solidFill>
              </a:rPr>
              <a:t>Marx on Spartacus</a:t>
            </a:r>
          </a:p>
        </p:txBody>
      </p:sp>
      <p:sp>
        <p:nvSpPr>
          <p:cNvPr id="5" name="Content Placeholder 4"/>
          <p:cNvSpPr>
            <a:spLocks noGrp="1"/>
          </p:cNvSpPr>
          <p:nvPr>
            <p:ph sz="half" idx="1"/>
          </p:nvPr>
        </p:nvSpPr>
        <p:spPr>
          <a:xfrm>
            <a:off x="0" y="1600200"/>
            <a:ext cx="4495800" cy="5257800"/>
          </a:xfrm>
        </p:spPr>
        <p:txBody>
          <a:bodyPr/>
          <a:lstStyle/>
          <a:p>
            <a:r>
              <a:rPr lang="en-GB" dirty="0">
                <a:solidFill>
                  <a:schemeClr val="bg1"/>
                </a:solidFill>
              </a:rPr>
              <a:t>Karl Marx, in a letter sent to Friedrich Engels on 27 February 1861, makes reference to Spartacus as a ‘noble’ personality, a personality who transcends the horizon of the master-slave dialectic.</a:t>
            </a:r>
          </a:p>
          <a:p>
            <a:pPr lvl="1"/>
            <a:r>
              <a:rPr lang="en-GB" dirty="0">
                <a:solidFill>
                  <a:schemeClr val="bg1"/>
                </a:solidFill>
              </a:rPr>
              <a:t>Marxist dialectic looks at the interconnections between socio-economic phenomena. </a:t>
            </a:r>
          </a:p>
        </p:txBody>
      </p:sp>
      <p:pic>
        <p:nvPicPr>
          <p:cNvPr id="9" name="Content Placeholder 8"/>
          <p:cNvPicPr>
            <a:picLocks noGrp="1" noChangeAspect="1"/>
          </p:cNvPicPr>
          <p:nvPr>
            <p:ph sz="half" idx="2"/>
          </p:nvPr>
        </p:nvPicPr>
        <p:blipFill>
          <a:blip r:embed="rId2"/>
          <a:stretch>
            <a:fillRect/>
          </a:stretch>
        </p:blipFill>
        <p:spPr>
          <a:xfrm>
            <a:off x="6282846" y="1600200"/>
            <a:ext cx="2534889" cy="3193960"/>
          </a:xfrm>
          <a:prstGeom prst="rect">
            <a:avLst/>
          </a:prstGeom>
        </p:spPr>
      </p:pic>
      <p:pic>
        <p:nvPicPr>
          <p:cNvPr id="10" name="Picture 9"/>
          <p:cNvPicPr>
            <a:picLocks noChangeAspect="1"/>
          </p:cNvPicPr>
          <p:nvPr/>
        </p:nvPicPr>
        <p:blipFill>
          <a:blip r:embed="rId3"/>
          <a:stretch>
            <a:fillRect/>
          </a:stretch>
        </p:blipFill>
        <p:spPr>
          <a:xfrm>
            <a:off x="4984123" y="3741170"/>
            <a:ext cx="3975279" cy="3116830"/>
          </a:xfrm>
          <a:prstGeom prst="rect">
            <a:avLst/>
          </a:prstGeom>
        </p:spPr>
      </p:pic>
    </p:spTree>
    <p:extLst>
      <p:ext uri="{BB962C8B-B14F-4D97-AF65-F5344CB8AC3E}">
        <p14:creationId xmlns:p14="http://schemas.microsoft.com/office/powerpoint/2010/main" val="41115928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10" y="274638"/>
            <a:ext cx="8796270" cy="1143000"/>
          </a:xfrm>
        </p:spPr>
        <p:txBody>
          <a:bodyPr>
            <a:normAutofit fontScale="90000"/>
          </a:bodyPr>
          <a:lstStyle/>
          <a:p>
            <a:r>
              <a:rPr lang="en-GB" dirty="0">
                <a:solidFill>
                  <a:schemeClr val="bg1"/>
                </a:solidFill>
              </a:rPr>
              <a:t>The Spartacist Revolt (January 1919)</a:t>
            </a:r>
          </a:p>
        </p:txBody>
      </p:sp>
      <p:sp>
        <p:nvSpPr>
          <p:cNvPr id="4" name="Content Placeholder 3"/>
          <p:cNvSpPr>
            <a:spLocks noGrp="1"/>
          </p:cNvSpPr>
          <p:nvPr>
            <p:ph sz="half" idx="1"/>
          </p:nvPr>
        </p:nvSpPr>
        <p:spPr>
          <a:xfrm>
            <a:off x="0" y="1600200"/>
            <a:ext cx="4495800" cy="5257800"/>
          </a:xfrm>
        </p:spPr>
        <p:txBody>
          <a:bodyPr>
            <a:normAutofit fontScale="92500" lnSpcReduction="10000"/>
          </a:bodyPr>
          <a:lstStyle/>
          <a:p>
            <a:r>
              <a:rPr lang="en-GB" dirty="0">
                <a:solidFill>
                  <a:schemeClr val="bg1"/>
                </a:solidFill>
              </a:rPr>
              <a:t>Led by Karl Liebknecht and Rosa Luxemburg.</a:t>
            </a:r>
          </a:p>
          <a:p>
            <a:r>
              <a:rPr lang="en-GB" dirty="0">
                <a:solidFill>
                  <a:schemeClr val="bg1"/>
                </a:solidFill>
              </a:rPr>
              <a:t>The group wanted to replicate the Russian revolution and overthrow the new German government.</a:t>
            </a:r>
          </a:p>
          <a:p>
            <a:r>
              <a:rPr lang="en-GB" dirty="0">
                <a:solidFill>
                  <a:schemeClr val="bg1"/>
                </a:solidFill>
              </a:rPr>
              <a:t>They wished to establish soviets (workers’ and soldiers’ councils).</a:t>
            </a:r>
          </a:p>
          <a:p>
            <a:r>
              <a:rPr lang="en-GB" dirty="0">
                <a:solidFill>
                  <a:schemeClr val="bg1"/>
                </a:solidFill>
              </a:rPr>
              <a:t>The Freikorps (ex-army soldiers who hated the communists) killed more than 100 workers quelling the revolt.</a:t>
            </a:r>
          </a:p>
        </p:txBody>
      </p:sp>
      <p:pic>
        <p:nvPicPr>
          <p:cNvPr id="6" name="Content Placeholder 5" descr="A close up of a book&#10;&#10;Description automatically generated">
            <a:extLst>
              <a:ext uri="{FF2B5EF4-FFF2-40B4-BE49-F238E27FC236}">
                <a16:creationId xmlns:a16="http://schemas.microsoft.com/office/drawing/2014/main" id="{82F034A3-EBA5-4E6B-8524-298984506B3F}"/>
              </a:ext>
            </a:extLst>
          </p:cNvPr>
          <p:cNvPicPr>
            <a:picLocks noGrp="1" noChangeAspect="1"/>
          </p:cNvPicPr>
          <p:nvPr>
            <p:ph sz="half" idx="2"/>
          </p:nvPr>
        </p:nvPicPr>
        <p:blipFill>
          <a:blip r:embed="rId2"/>
          <a:stretch>
            <a:fillRect/>
          </a:stretch>
        </p:blipFill>
        <p:spPr>
          <a:xfrm>
            <a:off x="4902035" y="1417638"/>
            <a:ext cx="3713931" cy="5016709"/>
          </a:xfrm>
          <a:prstGeom prst="rect">
            <a:avLst/>
          </a:prstGeom>
          <a:ln>
            <a:noFill/>
          </a:ln>
          <a:effectLst>
            <a:softEdge rad="112500"/>
          </a:effectLst>
        </p:spPr>
      </p:pic>
      <p:pic>
        <p:nvPicPr>
          <p:cNvPr id="7" name="Picture 6"/>
          <p:cNvPicPr>
            <a:picLocks noChangeAspect="1"/>
          </p:cNvPicPr>
          <p:nvPr/>
        </p:nvPicPr>
        <p:blipFill>
          <a:blip r:embed="rId3"/>
          <a:stretch>
            <a:fillRect/>
          </a:stretch>
        </p:blipFill>
        <p:spPr>
          <a:xfrm>
            <a:off x="4778061" y="5379508"/>
            <a:ext cx="4411861" cy="1478492"/>
          </a:xfrm>
          <a:prstGeom prst="rect">
            <a:avLst/>
          </a:prstGeom>
        </p:spPr>
      </p:pic>
    </p:spTree>
    <p:extLst>
      <p:ext uri="{BB962C8B-B14F-4D97-AF65-F5344CB8AC3E}">
        <p14:creationId xmlns:p14="http://schemas.microsoft.com/office/powerpoint/2010/main" val="7045490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Spartacus in the Soviet Union</a:t>
            </a:r>
          </a:p>
        </p:txBody>
      </p:sp>
      <p:sp>
        <p:nvSpPr>
          <p:cNvPr id="4" name="Content Placeholder 3"/>
          <p:cNvSpPr>
            <a:spLocks noGrp="1"/>
          </p:cNvSpPr>
          <p:nvPr>
            <p:ph sz="half" idx="1"/>
          </p:nvPr>
        </p:nvSpPr>
        <p:spPr>
          <a:xfrm>
            <a:off x="0" y="1600200"/>
            <a:ext cx="5048518" cy="5257800"/>
          </a:xfrm>
        </p:spPr>
        <p:txBody>
          <a:bodyPr>
            <a:normAutofit fontScale="92500" lnSpcReduction="10000"/>
          </a:bodyPr>
          <a:lstStyle/>
          <a:p>
            <a:r>
              <a:rPr lang="en-GB" dirty="0">
                <a:solidFill>
                  <a:schemeClr val="bg1"/>
                </a:solidFill>
              </a:rPr>
              <a:t>Spartacus a key figure in Soviet classical reception in the 1920s and 1930s.</a:t>
            </a:r>
          </a:p>
          <a:p>
            <a:pPr lvl="1"/>
            <a:r>
              <a:rPr lang="en-GB" dirty="0">
                <a:solidFill>
                  <a:schemeClr val="bg1"/>
                </a:solidFill>
              </a:rPr>
              <a:t>Notably in art and sport.</a:t>
            </a:r>
          </a:p>
          <a:p>
            <a:pPr lvl="1"/>
            <a:endParaRPr lang="en-GB" sz="500" dirty="0">
              <a:solidFill>
                <a:schemeClr val="bg1"/>
              </a:solidFill>
            </a:endParaRPr>
          </a:p>
          <a:p>
            <a:r>
              <a:rPr lang="en-GB" dirty="0">
                <a:solidFill>
                  <a:schemeClr val="bg1"/>
                </a:solidFill>
              </a:rPr>
              <a:t>Desire to show that a proto-communist narrative already existed within the ancient “proletariat”.</a:t>
            </a:r>
          </a:p>
          <a:p>
            <a:endParaRPr lang="en-GB" sz="500" dirty="0">
              <a:solidFill>
                <a:schemeClr val="bg1"/>
              </a:solidFill>
            </a:endParaRPr>
          </a:p>
          <a:p>
            <a:r>
              <a:rPr lang="en-GB" dirty="0">
                <a:solidFill>
                  <a:schemeClr val="bg1"/>
                </a:solidFill>
              </a:rPr>
              <a:t>Lenin named Spartacus’s rebellion “an example of the greatest of these civil wars in the epoch of slavery.”</a:t>
            </a:r>
          </a:p>
          <a:p>
            <a:pPr lvl="1"/>
            <a:r>
              <a:rPr lang="en-GB" dirty="0">
                <a:solidFill>
                  <a:schemeClr val="bg1"/>
                </a:solidFill>
              </a:rPr>
              <a:t>Part of the first stage in the Marxist social formation theory.</a:t>
            </a:r>
          </a:p>
        </p:txBody>
      </p:sp>
      <p:pic>
        <p:nvPicPr>
          <p:cNvPr id="6" name="Content Placeholder 4">
            <a:extLst>
              <a:ext uri="{FF2B5EF4-FFF2-40B4-BE49-F238E27FC236}">
                <a16:creationId xmlns:a16="http://schemas.microsoft.com/office/drawing/2014/main" id="{7F8859D3-FB39-4301-9C7E-24EE318BAF04}"/>
              </a:ext>
            </a:extLst>
          </p:cNvPr>
          <p:cNvPicPr>
            <a:picLocks noGrp="1" noChangeAspect="1"/>
          </p:cNvPicPr>
          <p:nvPr>
            <p:ph sz="half" idx="2"/>
          </p:nvPr>
        </p:nvPicPr>
        <p:blipFill>
          <a:blip r:embed="rId2"/>
          <a:stretch>
            <a:fillRect/>
          </a:stretch>
        </p:blipFill>
        <p:spPr>
          <a:xfrm>
            <a:off x="5306097" y="1555782"/>
            <a:ext cx="3646192" cy="5149932"/>
          </a:xfrm>
          <a:prstGeom prst="rect">
            <a:avLst/>
          </a:prstGeom>
        </p:spPr>
      </p:pic>
      <p:pic>
        <p:nvPicPr>
          <p:cNvPr id="7" name="Picture 6"/>
          <p:cNvPicPr>
            <a:picLocks noChangeAspect="1"/>
          </p:cNvPicPr>
          <p:nvPr/>
        </p:nvPicPr>
        <p:blipFill rotWithShape="1">
          <a:blip r:embed="rId3"/>
          <a:srcRect b="50047"/>
          <a:stretch/>
        </p:blipFill>
        <p:spPr>
          <a:xfrm>
            <a:off x="4981436" y="4031086"/>
            <a:ext cx="4162563" cy="2674627"/>
          </a:xfrm>
          <a:prstGeom prst="rect">
            <a:avLst/>
          </a:prstGeom>
        </p:spPr>
      </p:pic>
      <p:sp>
        <p:nvSpPr>
          <p:cNvPr id="8" name="Rectangle 7"/>
          <p:cNvSpPr/>
          <p:nvPr/>
        </p:nvSpPr>
        <p:spPr>
          <a:xfrm>
            <a:off x="5306097" y="2830756"/>
            <a:ext cx="3710586" cy="1200329"/>
          </a:xfrm>
          <a:prstGeom prst="rect">
            <a:avLst/>
          </a:prstGeom>
          <a:solidFill>
            <a:schemeClr val="tx2">
              <a:lumMod val="75000"/>
            </a:schemeClr>
          </a:solidFill>
        </p:spPr>
        <p:txBody>
          <a:bodyPr wrap="square">
            <a:spAutoFit/>
          </a:bodyPr>
          <a:lstStyle/>
          <a:p>
            <a:r>
              <a:rPr lang="en-GB" dirty="0">
                <a:solidFill>
                  <a:schemeClr val="bg1"/>
                </a:solidFill>
              </a:rPr>
              <a:t>Irek </a:t>
            </a:r>
            <a:r>
              <a:rPr lang="en-GB" dirty="0" err="1">
                <a:solidFill>
                  <a:schemeClr val="bg1"/>
                </a:solidFill>
              </a:rPr>
              <a:t>Mukhamedov</a:t>
            </a:r>
            <a:r>
              <a:rPr lang="en-GB" dirty="0">
                <a:solidFill>
                  <a:schemeClr val="bg1"/>
                </a:solidFill>
              </a:rPr>
              <a:t> as Spartacus and Natalya </a:t>
            </a:r>
            <a:r>
              <a:rPr lang="en-GB" dirty="0" err="1">
                <a:solidFill>
                  <a:schemeClr val="bg1"/>
                </a:solidFill>
              </a:rPr>
              <a:t>Bessmertnova</a:t>
            </a:r>
            <a:r>
              <a:rPr lang="en-GB" dirty="0">
                <a:solidFill>
                  <a:schemeClr val="bg1"/>
                </a:solidFill>
              </a:rPr>
              <a:t> Peoples Artist of the USSR in the ballet Spartacus. </a:t>
            </a:r>
          </a:p>
        </p:txBody>
      </p:sp>
      <p:sp>
        <p:nvSpPr>
          <p:cNvPr id="9" name="TextBox 8"/>
          <p:cNvSpPr txBox="1"/>
          <p:nvPr/>
        </p:nvSpPr>
        <p:spPr>
          <a:xfrm>
            <a:off x="180305" y="4468968"/>
            <a:ext cx="4609422" cy="2246769"/>
          </a:xfrm>
          <a:prstGeom prst="rect">
            <a:avLst/>
          </a:prstGeom>
          <a:solidFill>
            <a:srgbClr val="FFFF00"/>
          </a:solidFill>
        </p:spPr>
        <p:txBody>
          <a:bodyPr wrap="square" rtlCol="0">
            <a:spAutoFit/>
          </a:bodyPr>
          <a:lstStyle/>
          <a:p>
            <a:r>
              <a:rPr lang="en-GB" sz="2800" b="1" dirty="0">
                <a:solidFill>
                  <a:schemeClr val="bg1"/>
                </a:solidFill>
              </a:rPr>
              <a:t>Why do you think that Spartacus was picked out as a figure to associate with Sportsmanship in the Soviet Union?</a:t>
            </a:r>
          </a:p>
        </p:txBody>
      </p:sp>
    </p:spTree>
    <p:extLst>
      <p:ext uri="{BB962C8B-B14F-4D97-AF65-F5344CB8AC3E}">
        <p14:creationId xmlns:p14="http://schemas.microsoft.com/office/powerpoint/2010/main" val="3512937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barn(inVertical)">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Spartacus as a freedom fighter</a:t>
            </a:r>
          </a:p>
        </p:txBody>
      </p:sp>
      <p:sp>
        <p:nvSpPr>
          <p:cNvPr id="3" name="Content Placeholder 2"/>
          <p:cNvSpPr>
            <a:spLocks noGrp="1"/>
          </p:cNvSpPr>
          <p:nvPr>
            <p:ph idx="1"/>
          </p:nvPr>
        </p:nvSpPr>
        <p:spPr>
          <a:xfrm>
            <a:off x="167425" y="1600200"/>
            <a:ext cx="8718998" cy="5148330"/>
          </a:xfrm>
          <a:solidFill>
            <a:srgbClr val="FF9966"/>
          </a:solidFill>
        </p:spPr>
        <p:txBody>
          <a:bodyPr>
            <a:normAutofit fontScale="92500" lnSpcReduction="20000"/>
          </a:bodyPr>
          <a:lstStyle/>
          <a:p>
            <a:pPr marL="137160" indent="0">
              <a:buNone/>
            </a:pPr>
            <a:r>
              <a:rPr lang="en-GB" dirty="0">
                <a:solidFill>
                  <a:schemeClr val="bg1"/>
                </a:solidFill>
              </a:rPr>
              <a:t>“The hard evidence of totalitarian rule has caused in mankind an uprising of the intellect and will. Whether it is the growth of the new schools of economics in America or England or the appearance of the so-called new philosophers in France, there is one unifying thread running through the intellectual work of these groups -- rejection of the arbitrary power of the state, the refusal to subordinate the rights of the individual to the </a:t>
            </a:r>
            <a:r>
              <a:rPr lang="en-GB" dirty="0" err="1">
                <a:solidFill>
                  <a:schemeClr val="bg1"/>
                </a:solidFill>
              </a:rPr>
              <a:t>superstate</a:t>
            </a:r>
            <a:r>
              <a:rPr lang="en-GB" dirty="0">
                <a:solidFill>
                  <a:schemeClr val="bg1"/>
                </a:solidFill>
              </a:rPr>
              <a:t>, the realization that collectivism stifles all the best human impulses. Since the exodus from Egypt, historians have written of those who sacrificed and struggled for freedom -- the stand at Thermopylae, </a:t>
            </a:r>
            <a:r>
              <a:rPr lang="en-GB" b="1" dirty="0">
                <a:solidFill>
                  <a:schemeClr val="bg1"/>
                </a:solidFill>
              </a:rPr>
              <a:t>the revolt of Spartacus</a:t>
            </a:r>
            <a:r>
              <a:rPr lang="en-GB" dirty="0">
                <a:solidFill>
                  <a:schemeClr val="bg1"/>
                </a:solidFill>
              </a:rPr>
              <a:t>, the storming of the Bastille, the Warsaw uprising in World War II…” – </a:t>
            </a:r>
            <a:r>
              <a:rPr lang="en-GB" b="1" dirty="0">
                <a:solidFill>
                  <a:schemeClr val="bg1"/>
                </a:solidFill>
              </a:rPr>
              <a:t>Reagan’s address to the British Parliament (1982)</a:t>
            </a:r>
          </a:p>
        </p:txBody>
      </p:sp>
    </p:spTree>
    <p:extLst>
      <p:ext uri="{BB962C8B-B14F-4D97-AF65-F5344CB8AC3E}">
        <p14:creationId xmlns:p14="http://schemas.microsoft.com/office/powerpoint/2010/main" val="9324254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316480"/>
            <a:ext cx="3912840" cy="53163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3"/>
          <p:cNvSpPr>
            <a:spLocks noGrp="1"/>
          </p:cNvSpPr>
          <p:nvPr>
            <p:ph sz="half" idx="2"/>
          </p:nvPr>
        </p:nvSpPr>
        <p:spPr>
          <a:xfrm>
            <a:off x="4716016" y="5877272"/>
            <a:ext cx="4326632" cy="864095"/>
          </a:xfrm>
        </p:spPr>
        <p:txBody>
          <a:bodyPr>
            <a:noAutofit/>
          </a:bodyPr>
          <a:lstStyle/>
          <a:p>
            <a:pPr marL="137160" indent="0">
              <a:buNone/>
            </a:pPr>
            <a:r>
              <a:rPr lang="en-GB" sz="2400" dirty="0">
                <a:solidFill>
                  <a:schemeClr val="bg1"/>
                </a:solidFill>
              </a:rPr>
              <a:t>https://www.youtube.com/watch?v=-FYGmMzwJRA</a:t>
            </a:r>
          </a:p>
        </p:txBody>
      </p:sp>
      <p:sp>
        <p:nvSpPr>
          <p:cNvPr id="2" name="Content Placeholder 1"/>
          <p:cNvSpPr>
            <a:spLocks noGrp="1"/>
          </p:cNvSpPr>
          <p:nvPr>
            <p:ph sz="half" idx="1"/>
          </p:nvPr>
        </p:nvSpPr>
        <p:spPr>
          <a:xfrm>
            <a:off x="340217" y="1765871"/>
            <a:ext cx="4038600" cy="4111402"/>
          </a:xfrm>
          <a:solidFill>
            <a:srgbClr val="FF6600"/>
          </a:solidFill>
        </p:spPr>
        <p:txBody>
          <a:bodyPr>
            <a:noAutofit/>
          </a:bodyPr>
          <a:lstStyle/>
          <a:p>
            <a:pPr marL="137160" indent="0">
              <a:buNone/>
            </a:pPr>
            <a:r>
              <a:rPr lang="en-GB" sz="3600" b="1" dirty="0">
                <a:solidFill>
                  <a:schemeClr val="bg1"/>
                </a:solidFill>
              </a:rPr>
              <a:t>Crass commercialism? How might the advert been seen as fitting into the cultural zeitgeist of the mid-00s?</a:t>
            </a:r>
          </a:p>
        </p:txBody>
      </p:sp>
      <p:sp>
        <p:nvSpPr>
          <p:cNvPr id="4" name="TextBox 3"/>
          <p:cNvSpPr txBox="1"/>
          <p:nvPr/>
        </p:nvSpPr>
        <p:spPr>
          <a:xfrm>
            <a:off x="334851" y="489397"/>
            <a:ext cx="4043966" cy="1077218"/>
          </a:xfrm>
          <a:prstGeom prst="rect">
            <a:avLst/>
          </a:prstGeom>
          <a:noFill/>
        </p:spPr>
        <p:txBody>
          <a:bodyPr wrap="square" rtlCol="0">
            <a:spAutoFit/>
          </a:bodyPr>
          <a:lstStyle/>
          <a:p>
            <a:r>
              <a:rPr lang="en-GB" sz="3200" b="1" dirty="0">
                <a:solidFill>
                  <a:schemeClr val="bg1"/>
                </a:solidFill>
              </a:rPr>
              <a:t>Spartacus Pepsi add released in 2005</a:t>
            </a:r>
          </a:p>
        </p:txBody>
      </p:sp>
    </p:spTree>
    <p:extLst>
      <p:ext uri="{BB962C8B-B14F-4D97-AF65-F5344CB8AC3E}">
        <p14:creationId xmlns:p14="http://schemas.microsoft.com/office/powerpoint/2010/main" val="9802285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714500"/>
            <a:ext cx="9144000" cy="5143500"/>
          </a:xfrm>
          <a:prstGeom prst="rect">
            <a:avLst/>
          </a:prstGeom>
        </p:spPr>
      </p:pic>
      <p:sp>
        <p:nvSpPr>
          <p:cNvPr id="3" name="Content Placeholder 2"/>
          <p:cNvSpPr txBox="1">
            <a:spLocks/>
          </p:cNvSpPr>
          <p:nvPr/>
        </p:nvSpPr>
        <p:spPr>
          <a:xfrm>
            <a:off x="122350" y="124765"/>
            <a:ext cx="4385256" cy="1481070"/>
          </a:xfrm>
          <a:prstGeom prst="rect">
            <a:avLst/>
          </a:prstGeom>
        </p:spPr>
        <p:txBody>
          <a:bodyPr>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200" b="1" i="1" dirty="0">
                <a:solidFill>
                  <a:schemeClr val="bg1"/>
                </a:solidFill>
              </a:rPr>
              <a:t>Spartacus: Blood and Sand </a:t>
            </a:r>
            <a:r>
              <a:rPr lang="en-GB" sz="3200" b="1" dirty="0">
                <a:solidFill>
                  <a:schemeClr val="bg1"/>
                </a:solidFill>
              </a:rPr>
              <a:t>(2010-2013)</a:t>
            </a:r>
          </a:p>
        </p:txBody>
      </p:sp>
      <p:sp>
        <p:nvSpPr>
          <p:cNvPr id="4" name="TextBox 3"/>
          <p:cNvSpPr txBox="1"/>
          <p:nvPr/>
        </p:nvSpPr>
        <p:spPr>
          <a:xfrm>
            <a:off x="4507606" y="16099"/>
            <a:ext cx="4636394" cy="1938992"/>
          </a:xfrm>
          <a:prstGeom prst="rect">
            <a:avLst/>
          </a:prstGeom>
          <a:solidFill>
            <a:srgbClr val="00B0F0"/>
          </a:solidFill>
        </p:spPr>
        <p:txBody>
          <a:bodyPr wrap="square" rtlCol="0">
            <a:spAutoFit/>
          </a:bodyPr>
          <a:lstStyle/>
          <a:p>
            <a:r>
              <a:rPr lang="en-GB" sz="2400" b="1" dirty="0">
                <a:solidFill>
                  <a:schemeClr val="bg1"/>
                </a:solidFill>
              </a:rPr>
              <a:t>Does the TV programme have any ideological, political or moral narrative? Is it gratuitous and vacuous? De-politicization of the Spartacus myth?</a:t>
            </a:r>
          </a:p>
        </p:txBody>
      </p:sp>
    </p:spTree>
    <p:extLst>
      <p:ext uri="{BB962C8B-B14F-4D97-AF65-F5344CB8AC3E}">
        <p14:creationId xmlns:p14="http://schemas.microsoft.com/office/powerpoint/2010/main" val="36935207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31" y="274638"/>
            <a:ext cx="9040969" cy="1143000"/>
          </a:xfrm>
        </p:spPr>
        <p:txBody>
          <a:bodyPr>
            <a:normAutofit fontScale="90000"/>
          </a:bodyPr>
          <a:lstStyle/>
          <a:p>
            <a:r>
              <a:rPr lang="en-GB" dirty="0">
                <a:solidFill>
                  <a:schemeClr val="bg1"/>
                </a:solidFill>
              </a:rPr>
              <a:t>Continued use of (allusions to) the Roman arena for social commentary</a:t>
            </a:r>
          </a:p>
        </p:txBody>
      </p:sp>
      <p:pic>
        <p:nvPicPr>
          <p:cNvPr id="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597285" y="1898119"/>
            <a:ext cx="3178254" cy="4708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2465386" y="5842419"/>
            <a:ext cx="3240360" cy="398805"/>
          </a:xfrm>
          <a:prstGeom prst="rect">
            <a:avLst/>
          </a:prstGeom>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i="1" dirty="0">
                <a:solidFill>
                  <a:schemeClr val="bg1"/>
                </a:solidFill>
              </a:rPr>
              <a:t>The Hunger Games</a:t>
            </a:r>
          </a:p>
          <a:p>
            <a:pPr marL="137160" indent="0">
              <a:buFont typeface="Wingdings 2"/>
              <a:buNone/>
            </a:pPr>
            <a:endParaRPr lang="en-GB" i="1" dirty="0">
              <a:solidFill>
                <a:schemeClr val="bg1"/>
              </a:solidFill>
            </a:endParaRPr>
          </a:p>
        </p:txBody>
      </p:sp>
      <p:sp>
        <p:nvSpPr>
          <p:cNvPr id="6" name="Rectangle 5"/>
          <p:cNvSpPr/>
          <p:nvPr/>
        </p:nvSpPr>
        <p:spPr>
          <a:xfrm>
            <a:off x="2573846" y="6305644"/>
            <a:ext cx="3312368" cy="369332"/>
          </a:xfrm>
          <a:prstGeom prst="rect">
            <a:avLst/>
          </a:prstGeom>
        </p:spPr>
        <p:txBody>
          <a:bodyPr wrap="square">
            <a:spAutoFit/>
          </a:bodyPr>
          <a:lstStyle/>
          <a:p>
            <a:r>
              <a:rPr lang="en-GB" dirty="0" err="1">
                <a:solidFill>
                  <a:schemeClr val="bg1"/>
                </a:solidFill>
              </a:rPr>
              <a:t>Panem</a:t>
            </a:r>
            <a:r>
              <a:rPr lang="en-GB" dirty="0">
                <a:solidFill>
                  <a:schemeClr val="bg1"/>
                </a:solidFill>
              </a:rPr>
              <a:t> – </a:t>
            </a:r>
            <a:r>
              <a:rPr lang="en-GB" i="1" dirty="0" err="1">
                <a:solidFill>
                  <a:schemeClr val="bg1"/>
                </a:solidFill>
              </a:rPr>
              <a:t>panem</a:t>
            </a:r>
            <a:r>
              <a:rPr lang="en-GB" i="1" dirty="0">
                <a:solidFill>
                  <a:schemeClr val="bg1"/>
                </a:solidFill>
              </a:rPr>
              <a:t> et </a:t>
            </a:r>
            <a:r>
              <a:rPr lang="en-GB" i="1" dirty="0" err="1">
                <a:solidFill>
                  <a:schemeClr val="bg1"/>
                </a:solidFill>
              </a:rPr>
              <a:t>circenses</a:t>
            </a:r>
            <a:r>
              <a:rPr lang="en-GB" i="1" dirty="0">
                <a:solidFill>
                  <a:schemeClr val="bg1"/>
                </a:solidFill>
              </a:rPr>
              <a:t> </a:t>
            </a:r>
            <a:endParaRPr lang="en-GB" dirty="0">
              <a:solidFill>
                <a:schemeClr val="bg1"/>
              </a:solidFill>
            </a:endParaRPr>
          </a:p>
        </p:txBody>
      </p:sp>
      <p:sp>
        <p:nvSpPr>
          <p:cNvPr id="7" name="Content Placeholder 2"/>
          <p:cNvSpPr txBox="1">
            <a:spLocks/>
          </p:cNvSpPr>
          <p:nvPr/>
        </p:nvSpPr>
        <p:spPr>
          <a:xfrm>
            <a:off x="193183" y="1600200"/>
            <a:ext cx="5215943" cy="4027868"/>
          </a:xfrm>
          <a:prstGeom prst="rect">
            <a:avLst/>
          </a:prstGeom>
          <a:solidFill>
            <a:srgbClr val="FFFF0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a:solidFill>
                  <a:schemeClr val="bg1"/>
                </a:solidFill>
              </a:rPr>
              <a:t>In what ways might the underlying moral / political / ideological message seems to tie into that of the 1960 Spartacus movie?</a:t>
            </a:r>
          </a:p>
          <a:p>
            <a:pPr marL="137160" indent="0">
              <a:buFont typeface="Wingdings 2"/>
              <a:buNone/>
            </a:pPr>
            <a:endParaRPr lang="en-GB">
              <a:solidFill>
                <a:schemeClr val="bg1"/>
              </a:solidFill>
            </a:endParaRPr>
          </a:p>
          <a:p>
            <a:pPr marL="137160" indent="0">
              <a:buFont typeface="Wingdings 2"/>
              <a:buNone/>
            </a:pPr>
            <a:r>
              <a:rPr lang="en-GB" b="1">
                <a:solidFill>
                  <a:schemeClr val="bg1"/>
                </a:solidFill>
              </a:rPr>
              <a:t>What are any obvious divergences? </a:t>
            </a:r>
            <a:endParaRPr lang="en-GB" b="1" dirty="0">
              <a:solidFill>
                <a:schemeClr val="bg1"/>
              </a:solidFill>
            </a:endParaRPr>
          </a:p>
        </p:txBody>
      </p:sp>
    </p:spTree>
    <p:extLst>
      <p:ext uri="{BB962C8B-B14F-4D97-AF65-F5344CB8AC3E}">
        <p14:creationId xmlns:p14="http://schemas.microsoft.com/office/powerpoint/2010/main" val="27574157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1855</TotalTime>
  <Words>2751</Words>
  <Application>Microsoft Office PowerPoint</Application>
  <PresentationFormat>On-screen Show (4:3)</PresentationFormat>
  <Paragraphs>219</Paragraphs>
  <Slides>45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Book Antiqua</vt:lpstr>
      <vt:lpstr>Lucida Sans</vt:lpstr>
      <vt:lpstr>Wingdings</vt:lpstr>
      <vt:lpstr>Wingdings 2</vt:lpstr>
      <vt:lpstr>Wingdings 3</vt:lpstr>
      <vt:lpstr>Apex</vt:lpstr>
      <vt:lpstr>Screening the Past: Film and History - Ancient, Medieval, Modern</vt:lpstr>
      <vt:lpstr>Spartacus the Film</vt:lpstr>
      <vt:lpstr>PowerPoint Presentation</vt:lpstr>
      <vt:lpstr>McCarthyism and the Hollywood blacklist</vt:lpstr>
      <vt:lpstr>PowerPoint Presentation</vt:lpstr>
      <vt:lpstr>PowerPoint Presentation</vt:lpstr>
      <vt:lpstr>“I am Spartacus”</vt:lpstr>
      <vt:lpstr>PowerPoint Presentation</vt:lpstr>
      <vt:lpstr>American Cold War era morality</vt:lpstr>
      <vt:lpstr>The snails and oysters scene</vt:lpstr>
      <vt:lpstr>The “macho mensch”</vt:lpstr>
      <vt:lpstr>The issues of aggression and violence</vt:lpstr>
      <vt:lpstr>PowerPoint Presentation</vt:lpstr>
      <vt:lpstr>Rome in previous Hollywood epics</vt:lpstr>
      <vt:lpstr>Spartacus and the Rebels</vt:lpstr>
      <vt:lpstr>PowerPoint Presentation</vt:lpstr>
      <vt:lpstr>Slave scenes</vt:lpstr>
      <vt:lpstr>PowerPoint Presentation</vt:lpstr>
      <vt:lpstr>The character of Draba</vt:lpstr>
      <vt:lpstr>PowerPoint Presentation</vt:lpstr>
      <vt:lpstr>Fast’s Spartacus (1951)</vt:lpstr>
      <vt:lpstr>Theme of liberation or plunder?</vt:lpstr>
      <vt:lpstr>An analogy to the Communist manifesto?</vt:lpstr>
      <vt:lpstr>Bringing Spartacus to the silver screen</vt:lpstr>
      <vt:lpstr>Adaptation of the novel</vt:lpstr>
      <vt:lpstr>Character arcs</vt:lpstr>
      <vt:lpstr>Hollywood conventions and contradictions</vt:lpstr>
      <vt:lpstr>Historical realism in the movie?</vt:lpstr>
      <vt:lpstr>PowerPoint Presentation</vt:lpstr>
      <vt:lpstr>Theme of freedom and authoritarianism </vt:lpstr>
      <vt:lpstr>Religion: good Christians vs. Bad Pagans</vt:lpstr>
      <vt:lpstr>Female characters - moral virtues</vt:lpstr>
      <vt:lpstr>Male experience and bravado</vt:lpstr>
      <vt:lpstr>Decadence – a moral dubious but titillating theme? </vt:lpstr>
      <vt:lpstr>PowerPoint Presentation</vt:lpstr>
      <vt:lpstr>In the context of colonialism and (proto) revolution</vt:lpstr>
      <vt:lpstr>Haitian Revolution</vt:lpstr>
      <vt:lpstr>Commune de Paris</vt:lpstr>
      <vt:lpstr>Marx on Spartacus</vt:lpstr>
      <vt:lpstr>The Spartacist Revolt (January 1919)</vt:lpstr>
      <vt:lpstr>Spartacus in the Soviet Union</vt:lpstr>
      <vt:lpstr>Spartacus as a freedom fighter</vt:lpstr>
      <vt:lpstr>PowerPoint Presentation</vt:lpstr>
      <vt:lpstr>PowerPoint Presentation</vt:lpstr>
      <vt:lpstr>Continued use of (allusions to) the Roman arena for social commentary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Screening the Past: Film and History - Ancient, Medieval, Modern</dc:title>
  <dc:creator>Matthew Cobb</dc:creator>
  <cp:lastModifiedBy>Matthew Cobb</cp:lastModifiedBy>
  <cp:revision>153</cp:revision>
  <dcterms:created xsi:type="dcterms:W3CDTF">2020-10-31T11:39:54Z</dcterms:created>
  <dcterms:modified xsi:type="dcterms:W3CDTF">2021-11-02T22:13:15Z</dcterms:modified>
</cp:coreProperties>
</file>