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3"/>
  </p:notesMasterIdLst>
  <p:sldIdLst>
    <p:sldId id="256" r:id="rId2"/>
    <p:sldId id="262" r:id="rId3"/>
    <p:sldId id="263" r:id="rId4"/>
    <p:sldId id="280" r:id="rId5"/>
    <p:sldId id="281" r:id="rId6"/>
    <p:sldId id="273" r:id="rId7"/>
    <p:sldId id="276" r:id="rId8"/>
    <p:sldId id="285" r:id="rId9"/>
    <p:sldId id="272" r:id="rId10"/>
    <p:sldId id="286" r:id="rId11"/>
    <p:sldId id="288" r:id="rId12"/>
    <p:sldId id="289" r:id="rId13"/>
    <p:sldId id="290" r:id="rId14"/>
    <p:sldId id="270" r:id="rId15"/>
    <p:sldId id="278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  <p:sldId id="308" r:id="rId25"/>
    <p:sldId id="319" r:id="rId26"/>
    <p:sldId id="320" r:id="rId27"/>
    <p:sldId id="321" r:id="rId28"/>
    <p:sldId id="322" r:id="rId29"/>
    <p:sldId id="324" r:id="rId30"/>
    <p:sldId id="318" r:id="rId31"/>
    <p:sldId id="299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 snapToGrid="0">
      <p:cViewPr varScale="1">
        <p:scale>
          <a:sx n="76" d="100"/>
          <a:sy n="76" d="100"/>
        </p:scale>
        <p:origin x="68" y="8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2355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4CF1AF79-41B6-49ED-8387-A2EFD069B85B}"/>
    <pc:docChg chg="modSld">
      <pc:chgData name="Helen A Griffiths" userId="970ac652-efaf-451a-9e9c-3191bf6940a9" providerId="ADAL" clId="{4CF1AF79-41B6-49ED-8387-A2EFD069B85B}" dt="2026-09-29T18:38:08.140" v="0" actId="207"/>
      <pc:docMkLst>
        <pc:docMk/>
      </pc:docMkLst>
      <pc:sldChg chg="modSp mod">
        <pc:chgData name="Helen A Griffiths" userId="970ac652-efaf-451a-9e9c-3191bf6940a9" providerId="ADAL" clId="{4CF1AF79-41B6-49ED-8387-A2EFD069B85B}" dt="2026-09-29T18:38:08.140" v="0" actId="207"/>
        <pc:sldMkLst>
          <pc:docMk/>
          <pc:sldMk cId="4094354051" sldId="299"/>
        </pc:sldMkLst>
        <pc:spChg chg="mod">
          <ac:chgData name="Helen A Griffiths" userId="970ac652-efaf-451a-9e9c-3191bf6940a9" providerId="ADAL" clId="{4CF1AF79-41B6-49ED-8387-A2EFD069B85B}" dt="2026-09-29T18:38:08.140" v="0" actId="207"/>
          <ac:spMkLst>
            <pc:docMk/>
            <pc:sldMk cId="4094354051" sldId="299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B41A23-F846-4D1E-8F48-7EF46B0A928D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7BDDC-3CF9-420B-959D-3F898959C0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35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Z3bVjsbAkY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d6vsczyu1rky0.cloudfront.net/32008_b/wp-content/uploads/2017/04/4-purposes-of-education.jpg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7BDDC-3CF9-420B-959D-3F898959C0D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757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BC491-5AA3-4FE7-9DC5-3629D78E9DE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389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New Welsh curriculum – what makes it so different? – YouTube</a:t>
            </a:r>
            <a:endParaRPr lang="en-GB" dirty="0"/>
          </a:p>
          <a:p>
            <a:r>
              <a:rPr lang="en-GB" dirty="0">
                <a:hlinkClick r:id="rId4"/>
              </a:rPr>
              <a:t>4-purposes-of-education.jpg (2700×1891) (d6vsczyu1rky0.cloudfront.net)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BC491-5AA3-4FE7-9DC5-3629D78E9DE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089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6A684E8-FDAD-493B-90AC-A85EB6995005}" type="slidenum">
              <a:rPr lang="en-GB" altLang="en-US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9522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3397D9-3CCE-47D8-909D-8162455BD8A6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91853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142EC5D-5ED1-4E42-9373-540FB0E06CFE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828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C82EE-2E1D-4A78-B0CE-83CF30B364A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896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98379D-5D7F-4F3E-972F-58360AC1CC83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550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6670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  <p:sldLayoutId id="214748366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0jEaastz224&amp;t=14s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SZ3bVjsbAkY?feature=oembed" TargetMode="Externa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sgoluwchraddbodedern.org/cy/disgyblion/cwricwlwm-i-gymru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mathemateg-a-rhifedd/datganiadau-o-r-hyn-sy-n-bwysig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hwb.gov.wales/curriculum-for-wales/mathematics-and-numeracy/statements-of-what-matter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mathematics-and-numeracy/descriptions-of-learning/" TargetMode="External"/><Relationship Id="rId2" Type="http://schemas.openxmlformats.org/officeDocument/2006/relationships/hyperlink" Target="https://hwb.gov.wales/cwricwlwm-i-gymru/mathemateg-a-rhifedd/disgrifiadau-dysgu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ebstockreview.net/explore/positive-clipart-progression/" TargetMode="Externa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sgoluwchraddbodedern.org/cy/disgyblion/cwricwlwm-i-gymru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sgolgymraegllangennech.cymru/gwybodaeth/cwricwlwm-newydd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draft-curriculum-for-wales-2022/?_ga=2.169876520.907018453.1560247440-1556767849.1548849473" TargetMode="External"/><Relationship Id="rId2" Type="http://schemas.openxmlformats.org/officeDocument/2006/relationships/hyperlink" Target="https://hwb.gov.wales/cwricwlwm-i-gymru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ysgoluwchraddbodedern.org/cy/disgyblion/cwricwlwm-i-gymru" TargetMode="Externa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evolving-foundation-phase-practices-key-stage-2-generates-pioneering-curriculum" TargetMode="External"/><Relationship Id="rId2" Type="http://schemas.openxmlformats.org/officeDocument/2006/relationships/hyperlink" Target="https://www.estyn.llyw.cymru/adnoddau-gwella/esblygu-arferion-y-cyfnod-sylfaen-yng-nghyfnod-allweddol-2-yn-cynhyrchu-cwricwlwm-arloesol/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ECILw39f4w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SIWo5nxF2A" TargetMode="Externa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futuregenerations.wales/wp-content/uploads/2017/02/150623-guide-to-the-fg-act-en.pdf" TargetMode="External"/><Relationship Id="rId3" Type="http://schemas.openxmlformats.org/officeDocument/2006/relationships/hyperlink" Target="https://www.schooleducationgateway.eu/en/pub/resources/tutorials/digital-competence-the-vital-.htm" TargetMode="External"/><Relationship Id="rId7" Type="http://schemas.openxmlformats.org/officeDocument/2006/relationships/hyperlink" Target="https://www.unicef.org/publications/files/SOWC_2017_ENG_WEB.pdf" TargetMode="External"/><Relationship Id="rId2" Type="http://schemas.openxmlformats.org/officeDocument/2006/relationships/hyperlink" Target="https://schoolsweek.co.uk/what-role-should-schools-play-in-teaching-pupils-to-spot-fake-new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C:\Users\A.Baggott\Downloads\Fake_news_and_critical_literacy_-_final_report.pdf" TargetMode="External"/><Relationship Id="rId5" Type="http://schemas.openxmlformats.org/officeDocument/2006/relationships/hyperlink" Target="https://ec.europa.eu/jrc/en/news/boosting-children-s-digital-literacy-urgent-task-schools" TargetMode="External"/><Relationship Id="rId10" Type="http://schemas.openxmlformats.org/officeDocument/2006/relationships/hyperlink" Target="https://s3-eu-west-1.amazonaws.com/hwb-live-storage/6e/7f/33/19/c3494e069deaeab755d4c156/digital-competence-framework-guidance-2018.pdf" TargetMode="External"/><Relationship Id="rId4" Type="http://schemas.openxmlformats.org/officeDocument/2006/relationships/hyperlink" Target="https://www.estyn.gov.wales/sites/www.estyn.gov.wales/files/documents/Preparing%20for%20the%20DCF%20eng.pdf" TargetMode="External"/><Relationship Id="rId9" Type="http://schemas.openxmlformats.org/officeDocument/2006/relationships/hyperlink" Target="https://gov.wales/sites/default/files/publications/2018-03/education-in-wales-our-national-mission.pdf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s3-eu-west-1.amazonaws.com/hwb-live-storage/cd/b4/f8/7c/b7d34ffb968d9a09de4d460c/a-guide-to-curriculum-for-wales-2022.pdf" TargetMode="External"/><Relationship Id="rId3" Type="http://schemas.openxmlformats.org/officeDocument/2006/relationships/hyperlink" Target="https://www.estyn.gov.wales/thematic-reports/curriculum-innovation-primary-schools" TargetMode="External"/><Relationship Id="rId7" Type="http://schemas.openxmlformats.org/officeDocument/2006/relationships/hyperlink" Target="https://s3-eu-west-1.amazonaws.com/hwb-live-storage/b3/3c/8c/5f/267e48f8bf37c66bd3d8bb5b/draft-statutory-guidance-health-and-well-being.pdf" TargetMode="External"/><Relationship Id="rId2" Type="http://schemas.openxmlformats.org/officeDocument/2006/relationships/hyperlink" Target="https://www.bbc.co.uk/news/uk-wales-485977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sembly.wales/laid%20documents/cr-ld12369/cr-ld12369-e.pdf" TargetMode="External"/><Relationship Id="rId5" Type="http://schemas.openxmlformats.org/officeDocument/2006/relationships/hyperlink" Target="https://www.assembly.wales/laid%20documents/cr-ld11522/cr-ld11522-e.pdf" TargetMode="External"/><Relationship Id="rId4" Type="http://schemas.openxmlformats.org/officeDocument/2006/relationships/hyperlink" Target="https://www.estyn.gov.wales/sites/www.estyn.gov.wales/files/documents/Healthy%20and%20Happy%20report%20En_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8038" y="3582589"/>
            <a:ext cx="7766936" cy="1646302"/>
          </a:xfr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Astudiaethau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Asesu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Curriculum and Assessment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666" y="5466459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 err="1"/>
              <a:t>Sesiwn</a:t>
            </a:r>
            <a:r>
              <a:rPr lang="en-GB" sz="2400" dirty="0"/>
              <a:t> 3/Session 3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47701" t="25678" r="17470" b="40664"/>
          <a:stretch/>
        </p:blipFill>
        <p:spPr bwMode="auto">
          <a:xfrm rot="19437505">
            <a:off x="662901" y="4175343"/>
            <a:ext cx="3147392" cy="21070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l="54017" t="25325" r="25631" b="39543"/>
          <a:stretch/>
        </p:blipFill>
        <p:spPr bwMode="auto">
          <a:xfrm>
            <a:off x="2289386" y="778933"/>
            <a:ext cx="1666241" cy="13614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5233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 i </a:t>
            </a:r>
            <a:r>
              <a:rPr lang="en-GB" dirty="0" err="1">
                <a:solidFill>
                  <a:schemeClr val="bg1"/>
                </a:solidFill>
              </a:rPr>
              <a:t>Gymru</a:t>
            </a:r>
            <a:r>
              <a:rPr lang="en-GB" dirty="0">
                <a:solidFill>
                  <a:schemeClr val="bg1"/>
                </a:solidFill>
              </a:rPr>
              <a:t> 2022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Curriculum for Wales 2022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2880" y="2160588"/>
            <a:ext cx="4678489" cy="4373215"/>
          </a:xfrm>
        </p:spPr>
        <p:txBody>
          <a:bodyPr/>
          <a:lstStyle/>
          <a:p>
            <a:r>
              <a:rPr lang="en-GB" sz="2000" dirty="0" err="1">
                <a:solidFill>
                  <a:schemeClr val="bg1"/>
                </a:solidFill>
              </a:rPr>
              <a:t>Ar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hyn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bryd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mae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cwricwlwm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newydd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cael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ddatblygu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Nghymru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Bydd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cwricwlwm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newydd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cael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gyflwyno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2022</a:t>
            </a:r>
          </a:p>
          <a:p>
            <a:r>
              <a:rPr lang="en-GB" sz="2000" dirty="0">
                <a:solidFill>
                  <a:schemeClr val="bg1"/>
                </a:solidFill>
              </a:rPr>
              <a:t>Pa </a:t>
            </a:r>
            <a:r>
              <a:rPr lang="en-GB" sz="2000" dirty="0" err="1">
                <a:solidFill>
                  <a:schemeClr val="bg1"/>
                </a:solidFill>
              </a:rPr>
              <a:t>argraff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gewch</a:t>
            </a:r>
            <a:r>
              <a:rPr lang="en-GB" sz="2000" dirty="0">
                <a:solidFill>
                  <a:schemeClr val="bg1"/>
                </a:solidFill>
              </a:rPr>
              <a:t> chi am </a:t>
            </a:r>
            <a:r>
              <a:rPr lang="en-GB" sz="2000" dirty="0" err="1">
                <a:solidFill>
                  <a:schemeClr val="bg1"/>
                </a:solidFill>
              </a:rPr>
              <a:t>fwriad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cwricwlwm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newydd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o’r</a:t>
            </a:r>
            <a:r>
              <a:rPr lang="en-GB" sz="2000" dirty="0">
                <a:solidFill>
                  <a:schemeClr val="bg1"/>
                </a:solidFill>
              </a:rPr>
              <a:t> clip </a:t>
            </a:r>
            <a:r>
              <a:rPr lang="en-GB" sz="2000" dirty="0" err="1">
                <a:solidFill>
                  <a:schemeClr val="bg1"/>
                </a:solidFill>
              </a:rPr>
              <a:t>canlynol</a:t>
            </a:r>
            <a:r>
              <a:rPr lang="en-GB" sz="2000" dirty="0">
                <a:solidFill>
                  <a:schemeClr val="bg1"/>
                </a:solidFill>
              </a:rPr>
              <a:t>:</a:t>
            </a:r>
          </a:p>
          <a:p>
            <a:r>
              <a:rPr lang="en-GB" sz="20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https://www.youtube.com/watch?v=0jEaastz224&amp;t=14s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9845" y="2731397"/>
            <a:ext cx="4890845" cy="4223586"/>
          </a:xfrm>
        </p:spPr>
        <p:txBody>
          <a:bodyPr/>
          <a:lstStyle/>
          <a:p>
            <a:r>
              <a:rPr lang="en-GB" sz="2000" dirty="0">
                <a:solidFill>
                  <a:schemeClr val="bg1"/>
                </a:solidFill>
              </a:rPr>
              <a:t>At present there is a new curriculum being developed in Wales.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This new curriculum will be introduced in 2022</a:t>
            </a:r>
          </a:p>
          <a:p>
            <a:r>
              <a:rPr lang="en-GB" sz="2000" dirty="0">
                <a:solidFill>
                  <a:schemeClr val="bg1"/>
                </a:solidFill>
              </a:rPr>
              <a:t>What impressions do you get about the aspirations of the new curriculum from the following clip</a:t>
            </a:r>
          </a:p>
          <a:p>
            <a:r>
              <a:rPr lang="en-GB" sz="20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https://www.youtube.com/watch?v=0jEaastz224&amp;t=14s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20275" t="19726" r="53873" b="33591"/>
          <a:stretch/>
        </p:blipFill>
        <p:spPr bwMode="auto">
          <a:xfrm rot="1304235">
            <a:off x="9087924" y="403546"/>
            <a:ext cx="2815242" cy="18731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 rot="1389546">
            <a:off x="8808561" y="2100628"/>
            <a:ext cx="23111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(Welsh Government, 2019)</a:t>
            </a:r>
          </a:p>
        </p:txBody>
      </p:sp>
    </p:spTree>
    <p:extLst>
      <p:ext uri="{BB962C8B-B14F-4D97-AF65-F5344CB8AC3E}">
        <p14:creationId xmlns:p14="http://schemas.microsoft.com/office/powerpoint/2010/main" val="1447623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Pam bod </a:t>
            </a:r>
            <a:r>
              <a:rPr lang="en-GB" dirty="0" err="1">
                <a:solidFill>
                  <a:schemeClr val="bg1"/>
                </a:solidFill>
              </a:rPr>
              <a:t>angen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newid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?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Why is there a need for curriculum change?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8665" y="1930400"/>
            <a:ext cx="4903277" cy="3952037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Y </a:t>
            </a:r>
            <a:r>
              <a:rPr lang="en-GB" sz="2000" dirty="0" err="1">
                <a:solidFill>
                  <a:schemeClr val="bg1"/>
                </a:solidFill>
              </a:rPr>
              <a:t>teimlad</a:t>
            </a:r>
            <a:r>
              <a:rPr lang="en-GB" sz="2000" dirty="0">
                <a:solidFill>
                  <a:schemeClr val="bg1"/>
                </a:solidFill>
              </a:rPr>
              <a:t> bod </a:t>
            </a:r>
            <a:r>
              <a:rPr lang="en-GB" sz="2000" dirty="0" err="1">
                <a:solidFill>
                  <a:schemeClr val="bg1"/>
                </a:solidFill>
              </a:rPr>
              <a:t>diffygion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y system </a:t>
            </a:r>
            <a:r>
              <a:rPr lang="en-GB" sz="2000" dirty="0" err="1">
                <a:solidFill>
                  <a:schemeClr val="bg1"/>
                </a:solidFill>
              </a:rPr>
              <a:t>bresennol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gyda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threfniadau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asesu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Perfformiad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isel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arolygon</a:t>
            </a:r>
            <a:r>
              <a:rPr lang="en-GB" sz="2000" dirty="0">
                <a:solidFill>
                  <a:schemeClr val="bg1"/>
                </a:solidFill>
              </a:rPr>
              <a:t> PISA</a:t>
            </a:r>
          </a:p>
          <a:p>
            <a:r>
              <a:rPr lang="en-GB" sz="2000" dirty="0" err="1">
                <a:solidFill>
                  <a:schemeClr val="bg1"/>
                </a:solidFill>
              </a:rPr>
              <a:t>Cynnwys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manwl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lefelau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uchel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atebolrwydd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fewn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ysgolion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arwain</a:t>
            </a:r>
            <a:r>
              <a:rPr lang="en-GB" sz="2000" dirty="0">
                <a:solidFill>
                  <a:schemeClr val="bg1"/>
                </a:solidFill>
              </a:rPr>
              <a:t> at </a:t>
            </a:r>
            <a:r>
              <a:rPr lang="en-GB" sz="2000" dirty="0" err="1">
                <a:solidFill>
                  <a:schemeClr val="bg1"/>
                </a:solidFill>
              </a:rPr>
              <a:t>lai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greadigrwydd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Cwricwlwm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presennol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wedi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ddyfeisio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1988 a dim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adlewyrchu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byd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technolegol</a:t>
            </a:r>
            <a:r>
              <a:rPr lang="en-GB" sz="2000" dirty="0">
                <a:solidFill>
                  <a:schemeClr val="bg1"/>
                </a:solidFill>
              </a:rPr>
              <a:t>, global </a:t>
            </a:r>
            <a:r>
              <a:rPr lang="en-GB" sz="2000" dirty="0" err="1">
                <a:solidFill>
                  <a:schemeClr val="bg1"/>
                </a:solidFill>
              </a:rPr>
              <a:t>presennol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(</a:t>
            </a:r>
            <a:r>
              <a:rPr lang="en-GB" sz="2000" dirty="0" err="1">
                <a:solidFill>
                  <a:schemeClr val="bg1"/>
                </a:solidFill>
              </a:rPr>
              <a:t>Llywodraeth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Cymru</a:t>
            </a:r>
            <a:r>
              <a:rPr lang="en-GB" sz="2000" dirty="0">
                <a:solidFill>
                  <a:schemeClr val="bg1"/>
                </a:solidFill>
              </a:rPr>
              <a:t>, 2019)</a:t>
            </a:r>
          </a:p>
        </p:txBody>
      </p:sp>
      <p:sp>
        <p:nvSpPr>
          <p:cNvPr id="5" name="Rectangle 4"/>
          <p:cNvSpPr/>
          <p:nvPr/>
        </p:nvSpPr>
        <p:spPr>
          <a:xfrm>
            <a:off x="5990705" y="1970176"/>
            <a:ext cx="558061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  <a:ea typeface="American Typewriter"/>
                <a:cs typeface="American Typewriter"/>
              </a:rPr>
              <a:t>Perceived shortcomings in the current curriculum and assessment arrangements.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2000" dirty="0">
              <a:solidFill>
                <a:schemeClr val="bg1"/>
              </a:solidFill>
              <a:ea typeface="American Typewriter"/>
              <a:cs typeface="American Typewrite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bg1"/>
                </a:solidFill>
              </a:rPr>
              <a:t>Relatively low performance in PISA surveys.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bg1"/>
                </a:solidFill>
              </a:rPr>
              <a:t>A very prescriptive content and high levels of accountability has led to less </a:t>
            </a:r>
            <a:r>
              <a:rPr lang="en-US" altLang="en-US" sz="2000" dirty="0" err="1">
                <a:solidFill>
                  <a:schemeClr val="bg1"/>
                </a:solidFill>
              </a:rPr>
              <a:t>creativivity</a:t>
            </a:r>
            <a:r>
              <a:rPr lang="en-US" altLang="en-US" sz="2000" dirty="0">
                <a:solidFill>
                  <a:schemeClr val="bg1"/>
                </a:solidFill>
              </a:rPr>
              <a:t> within schools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bg1"/>
                </a:solidFill>
                <a:ea typeface="American Typewriter"/>
                <a:cs typeface="American Typewriter"/>
              </a:rPr>
              <a:t>Essential features of our curriculum devised in 1988 do not reflect our world of technology and </a:t>
            </a:r>
            <a:r>
              <a:rPr lang="en-GB" altLang="en-US" sz="2000" dirty="0">
                <a:solidFill>
                  <a:schemeClr val="bg1"/>
                </a:solidFill>
                <a:ea typeface="American Typewriter"/>
                <a:cs typeface="American Typewriter"/>
              </a:rPr>
              <a:t>globalisation</a:t>
            </a:r>
            <a:r>
              <a:rPr lang="en-US" altLang="en-US" sz="2000" dirty="0">
                <a:solidFill>
                  <a:schemeClr val="bg1"/>
                </a:solidFill>
                <a:ea typeface="American Typewriter"/>
                <a:cs typeface="American Typewriter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  <a:ea typeface="American Typewriter"/>
              <a:cs typeface="American Typewrite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(Welsh Government, 2019)</a:t>
            </a:r>
          </a:p>
        </p:txBody>
      </p:sp>
    </p:spTree>
    <p:extLst>
      <p:ext uri="{BB962C8B-B14F-4D97-AF65-F5344CB8AC3E}">
        <p14:creationId xmlns:p14="http://schemas.microsoft.com/office/powerpoint/2010/main" val="2398955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Beth sy’n </a:t>
            </a:r>
            <a:r>
              <a:rPr lang="en-GB" dirty="0" err="1">
                <a:solidFill>
                  <a:schemeClr val="bg1"/>
                </a:solidFill>
              </a:rPr>
              <a:t>newid</a:t>
            </a:r>
            <a:r>
              <a:rPr lang="en-GB" dirty="0">
                <a:solidFill>
                  <a:schemeClr val="bg1"/>
                </a:solidFill>
              </a:rPr>
              <a:t>?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What’s changing?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792441" cy="4450800"/>
          </a:xfr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Mwy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bwyslais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sgiliau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defnyddio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gwybodaeth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Mwy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sylw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gymhwysedd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digidol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Mwy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ryddid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athrawon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ffordd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maent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ddatblygu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adeiladu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gryfderau’r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Cyfnod</a:t>
            </a:r>
            <a:r>
              <a:rPr lang="en-GB" dirty="0">
                <a:solidFill>
                  <a:schemeClr val="bg1"/>
                </a:solidFill>
              </a:rPr>
              <a:t> Sylfaen </a:t>
            </a:r>
            <a:r>
              <a:rPr lang="en-GB" dirty="0" err="1">
                <a:solidFill>
                  <a:schemeClr val="bg1"/>
                </a:solidFill>
              </a:rPr>
              <a:t>a’r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ffordd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mae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cael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addysgu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987745" y="2016502"/>
            <a:ext cx="4184034" cy="388077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More emphasis on skills and applying knowledge</a:t>
            </a:r>
          </a:p>
          <a:p>
            <a:r>
              <a:rPr lang="en-GB" dirty="0">
                <a:solidFill>
                  <a:schemeClr val="bg1"/>
                </a:solidFill>
              </a:rPr>
              <a:t>More emphasis on digital competence </a:t>
            </a:r>
          </a:p>
          <a:p>
            <a:r>
              <a:rPr lang="en-GB" dirty="0">
                <a:solidFill>
                  <a:schemeClr val="bg1"/>
                </a:solidFill>
              </a:rPr>
              <a:t>Teachers will have more freedom in the way they teach</a:t>
            </a:r>
          </a:p>
          <a:p>
            <a:r>
              <a:rPr lang="en-GB" dirty="0">
                <a:solidFill>
                  <a:schemeClr val="bg1"/>
                </a:solidFill>
              </a:rPr>
              <a:t>Curriculum for Wales 2022 has been developed to reflect the strengths that the Foundation Phase has brought to education in Wales in the way they teach</a:t>
            </a:r>
          </a:p>
        </p:txBody>
      </p:sp>
      <p:pic>
        <p:nvPicPr>
          <p:cNvPr id="10242" name="Picture 2" descr="C:\Users\Alison\AppData\Local\Microsoft\Windows\INetCache\IE\JR0YRAKC\Skills_fulllogo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16373"/>
            <a:ext cx="2971800" cy="893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Alison\AppData\Local\Microsoft\Windows\INetCache\IE\YS893FRH\critical-thinking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242" y="5280422"/>
            <a:ext cx="3210426" cy="142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9084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555545" y="6488668"/>
            <a:ext cx="2541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(Donaldson, 2015)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4"/>
          <a:srcRect l="46265" t="21597" r="25776" b="27811"/>
          <a:stretch/>
        </p:blipFill>
        <p:spPr bwMode="auto">
          <a:xfrm>
            <a:off x="6507891" y="1523999"/>
            <a:ext cx="5338119" cy="48273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94" t="37854" r="27435" b="15408"/>
          <a:stretch/>
        </p:blipFill>
        <p:spPr bwMode="auto">
          <a:xfrm>
            <a:off x="347875" y="1523999"/>
            <a:ext cx="5626443" cy="517336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9629" y="-262677"/>
            <a:ext cx="10972800" cy="1649380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</a:rPr>
              <a:t>Beth </a:t>
            </a:r>
            <a:r>
              <a:rPr lang="en-GB" sz="4400" dirty="0" err="1">
                <a:solidFill>
                  <a:schemeClr val="bg1"/>
                </a:solidFill>
              </a:rPr>
              <a:t>sy’n</a:t>
            </a:r>
            <a:r>
              <a:rPr lang="en-GB" sz="4400" dirty="0">
                <a:solidFill>
                  <a:schemeClr val="bg1"/>
                </a:solidFill>
              </a:rPr>
              <a:t> </a:t>
            </a:r>
            <a:r>
              <a:rPr lang="en-GB" sz="4400" dirty="0" err="1">
                <a:solidFill>
                  <a:schemeClr val="bg1"/>
                </a:solidFill>
              </a:rPr>
              <a:t>newid</a:t>
            </a:r>
            <a:r>
              <a:rPr lang="en-GB" sz="4400" dirty="0">
                <a:solidFill>
                  <a:schemeClr val="bg1"/>
                </a:solidFill>
              </a:rPr>
              <a:t>?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</a:rPr>
              <a:t>What’s changing?</a:t>
            </a:r>
            <a:br>
              <a:rPr lang="en-GB" sz="4400" dirty="0">
                <a:solidFill>
                  <a:schemeClr val="bg1"/>
                </a:solidFill>
              </a:rPr>
            </a:b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9" name="Explosion 1 8"/>
          <p:cNvSpPr/>
          <p:nvPr/>
        </p:nvSpPr>
        <p:spPr>
          <a:xfrm>
            <a:off x="4720281" y="271849"/>
            <a:ext cx="3599935" cy="2356021"/>
          </a:xfrm>
          <a:prstGeom prst="irregularSeal1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10" name="Explosion 1 9"/>
          <p:cNvSpPr/>
          <p:nvPr/>
        </p:nvSpPr>
        <p:spPr>
          <a:xfrm>
            <a:off x="4419599" y="4600833"/>
            <a:ext cx="3599935" cy="2356021"/>
          </a:xfrm>
          <a:prstGeom prst="irregularSeal1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Four purposes of the curriculum</a:t>
            </a:r>
          </a:p>
        </p:txBody>
      </p:sp>
      <p:pic>
        <p:nvPicPr>
          <p:cNvPr id="2" name="Online Media 1" title="New Welsh curriculum – what makes it so different?">
            <a:hlinkClick r:id="" action="ppaction://media"/>
            <a:extLst>
              <a:ext uri="{FF2B5EF4-FFF2-40B4-BE49-F238E27FC236}">
                <a16:creationId xmlns:a16="http://schemas.microsoft.com/office/drawing/2014/main" id="{59703A15-95BC-4030-B8A7-68D761704BC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8713535" y="88899"/>
            <a:ext cx="2540000" cy="143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763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 txBox="1">
            <a:spLocks/>
          </p:cNvSpPr>
          <p:nvPr/>
        </p:nvSpPr>
        <p:spPr bwMode="auto">
          <a:xfrm>
            <a:off x="1196973" y="819149"/>
            <a:ext cx="9723438" cy="86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cy-GB" altLang="en-US" sz="3800" b="1" dirty="0">
                <a:solidFill>
                  <a:schemeClr val="bg1"/>
                </a:solidFill>
                <a:latin typeface="Arial" panose="020B0604020202020204" pitchFamily="34" charset="0"/>
              </a:rPr>
              <a:t>Meysydd Dysgu a Phrofiad</a:t>
            </a:r>
          </a:p>
        </p:txBody>
      </p:sp>
      <p:sp>
        <p:nvSpPr>
          <p:cNvPr id="27651" name="Rectangle 2"/>
          <p:cNvSpPr>
            <a:spLocks noChangeArrowheads="1"/>
          </p:cNvSpPr>
          <p:nvPr/>
        </p:nvSpPr>
        <p:spPr bwMode="auto">
          <a:xfrm>
            <a:off x="1773238" y="5473700"/>
            <a:ext cx="8782050" cy="750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8" rIns="91432" bIns="45718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Mae’r cwricwlwm newydd wedi cael ei drefnu i feysydd dysgu a phrofiad – sut mae hyn yn wahanol i’r cwricwlwm presennol?</a:t>
            </a:r>
          </a:p>
        </p:txBody>
      </p:sp>
      <p:pic>
        <p:nvPicPr>
          <p:cNvPr id="27652" name="Picture 2" descr="C:\Users\harveyk\AppData\Local\Microsoft\Windows\Temporary Internet Files\Content.Outlook\5AZ2G4AR\35002_C-2022_EA_Prog-Step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561" y="1515268"/>
            <a:ext cx="8958263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3" descr="C:\Users\harveyk\AppData\Local\Microsoft\Windows\Temporary Internet Files\Content.Outlook\5AZ2G4AR\35002_C-2022_H_Prog-Step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143126"/>
            <a:ext cx="8958263" cy="145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4" name="TextBox 4"/>
          <p:cNvSpPr txBox="1">
            <a:spLocks noChangeArrowheads="1"/>
          </p:cNvSpPr>
          <p:nvPr/>
        </p:nvSpPr>
        <p:spPr bwMode="auto">
          <a:xfrm>
            <a:off x="2568576" y="21574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Celfyddydau Mynegiannol</a:t>
            </a:r>
          </a:p>
        </p:txBody>
      </p:sp>
      <p:pic>
        <p:nvPicPr>
          <p:cNvPr id="27655" name="Picture 4" descr="C:\Users\harveyk\AppData\Local\Microsoft\Windows\Temporary Internet Files\Content.Outlook\5AZ2G4AR\35002_C-2022_HW_Prog-Step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667000"/>
            <a:ext cx="8958263" cy="150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6" name="TextBox 6"/>
          <p:cNvSpPr txBox="1">
            <a:spLocks noChangeArrowheads="1"/>
          </p:cNvSpPr>
          <p:nvPr/>
        </p:nvSpPr>
        <p:spPr bwMode="auto">
          <a:xfrm>
            <a:off x="2609851" y="26828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Dyniaethau</a:t>
            </a:r>
          </a:p>
        </p:txBody>
      </p:sp>
      <p:pic>
        <p:nvPicPr>
          <p:cNvPr id="27657" name="Picture 5" descr="C:\Users\harveyk\AppData\Local\Microsoft\Windows\Temporary Internet Files\Content.Outlook\5AZ2G4AR\35002_C-2022_LLC_Prog-Steps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4308476"/>
            <a:ext cx="8958263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8" name="Picture 6" descr="C:\Users\harveyk\AppData\Local\Microsoft\Windows\Temporary Internet Files\Content.Outlook\5AZ2G4AR\35002_C-2022_MT_Prog-Steps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730626"/>
            <a:ext cx="8958263" cy="156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9" name="Picture 7" descr="C:\Users\harveyk\AppData\Local\Microsoft\Windows\Temporary Internet Files\Content.Outlook\5AZ2G4AR\35002_C-2022_ST_Prog-Steps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189289"/>
            <a:ext cx="8958263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60" name="TextBox 11"/>
          <p:cNvSpPr txBox="1">
            <a:spLocks noChangeArrowheads="1"/>
          </p:cNvSpPr>
          <p:nvPr/>
        </p:nvSpPr>
        <p:spPr bwMode="auto">
          <a:xfrm>
            <a:off x="2571751" y="32242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Iechyd a Lles</a:t>
            </a:r>
          </a:p>
        </p:txBody>
      </p:sp>
      <p:sp>
        <p:nvSpPr>
          <p:cNvPr id="27661" name="TextBox 12"/>
          <p:cNvSpPr txBox="1">
            <a:spLocks noChangeArrowheads="1"/>
          </p:cNvSpPr>
          <p:nvPr/>
        </p:nvSpPr>
        <p:spPr bwMode="auto">
          <a:xfrm>
            <a:off x="2613026" y="37496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Gwyddoniaeth a Thechnoleg</a:t>
            </a:r>
          </a:p>
        </p:txBody>
      </p:sp>
      <p:sp>
        <p:nvSpPr>
          <p:cNvPr id="27662" name="TextBox 13"/>
          <p:cNvSpPr txBox="1">
            <a:spLocks noChangeArrowheads="1"/>
          </p:cNvSpPr>
          <p:nvPr/>
        </p:nvSpPr>
        <p:spPr bwMode="auto">
          <a:xfrm>
            <a:off x="2552700" y="4343400"/>
            <a:ext cx="3733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Mathemateg a Rhifedd</a:t>
            </a:r>
          </a:p>
        </p:txBody>
      </p:sp>
      <p:sp>
        <p:nvSpPr>
          <p:cNvPr id="27663" name="TextBox 14"/>
          <p:cNvSpPr txBox="1">
            <a:spLocks noChangeArrowheads="1"/>
          </p:cNvSpPr>
          <p:nvPr/>
        </p:nvSpPr>
        <p:spPr bwMode="auto">
          <a:xfrm>
            <a:off x="2593975" y="4868864"/>
            <a:ext cx="49022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b="1">
                <a:solidFill>
                  <a:schemeClr val="bg1"/>
                </a:solidFill>
                <a:latin typeface="Arial" panose="020B0604020202020204" pitchFamily="34" charset="0"/>
              </a:rPr>
              <a:t>Ieithoedd, Llythrennedd a Chyfathrebu</a:t>
            </a:r>
          </a:p>
        </p:txBody>
      </p:sp>
    </p:spTree>
    <p:extLst>
      <p:ext uri="{BB962C8B-B14F-4D97-AF65-F5344CB8AC3E}">
        <p14:creationId xmlns:p14="http://schemas.microsoft.com/office/powerpoint/2010/main" val="408081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 txBox="1">
            <a:spLocks/>
          </p:cNvSpPr>
          <p:nvPr/>
        </p:nvSpPr>
        <p:spPr bwMode="auto">
          <a:xfrm>
            <a:off x="989304" y="746126"/>
            <a:ext cx="9723438" cy="86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en-US" altLang="en-US" sz="3800" b="1" dirty="0">
                <a:solidFill>
                  <a:schemeClr val="bg1"/>
                </a:solidFill>
                <a:latin typeface="Arial" panose="020B0604020202020204" pitchFamily="34" charset="0"/>
              </a:rPr>
              <a:t>Areas of learning and experience</a:t>
            </a:r>
          </a:p>
        </p:txBody>
      </p:sp>
      <p:sp>
        <p:nvSpPr>
          <p:cNvPr id="30723" name="Rectangle 2"/>
          <p:cNvSpPr>
            <a:spLocks noChangeArrowheads="1"/>
          </p:cNvSpPr>
          <p:nvPr/>
        </p:nvSpPr>
        <p:spPr bwMode="auto">
          <a:xfrm>
            <a:off x="1773238" y="5473700"/>
            <a:ext cx="8782050" cy="707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8" rIns="91432" bIns="45718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sz="2000" dirty="0"/>
              <a:t>The new curriculum is organised along areas of learning and experience – how is this different from the current curriculum?</a:t>
            </a:r>
          </a:p>
        </p:txBody>
      </p:sp>
      <p:pic>
        <p:nvPicPr>
          <p:cNvPr id="30724" name="Picture 2" descr="C:\Users\harveyk\AppData\Local\Microsoft\Windows\Temporary Internet Files\Content.Outlook\5AZ2G4AR\35002_C-2022_EA_Prog-Step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49" y="1589089"/>
            <a:ext cx="8958263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TextBox 3"/>
          <p:cNvSpPr txBox="1">
            <a:spLocks noChangeArrowheads="1"/>
          </p:cNvSpPr>
          <p:nvPr/>
        </p:nvSpPr>
        <p:spPr bwMode="auto">
          <a:xfrm>
            <a:off x="2568576" y="21574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Expressive Arts</a:t>
            </a:r>
          </a:p>
        </p:txBody>
      </p:sp>
      <p:pic>
        <p:nvPicPr>
          <p:cNvPr id="30726" name="Picture 3" descr="C:\Users\harveyk\AppData\Local\Microsoft\Windows\Temporary Internet Files\Content.Outlook\5AZ2G4AR\35002_C-2022_H_Prog-Step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143126"/>
            <a:ext cx="8958263" cy="145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7" name="TextBox 11"/>
          <p:cNvSpPr txBox="1">
            <a:spLocks noChangeArrowheads="1"/>
          </p:cNvSpPr>
          <p:nvPr/>
        </p:nvSpPr>
        <p:spPr bwMode="auto">
          <a:xfrm>
            <a:off x="2609851" y="26828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Humanities</a:t>
            </a:r>
          </a:p>
        </p:txBody>
      </p:sp>
      <p:pic>
        <p:nvPicPr>
          <p:cNvPr id="30728" name="Picture 4" descr="C:\Users\harveyk\AppData\Local\Microsoft\Windows\Temporary Internet Files\Content.Outlook\5AZ2G4AR\35002_C-2022_HW_Prog-Step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667000"/>
            <a:ext cx="8958263" cy="150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9" name="Picture 5" descr="C:\Users\harveyk\AppData\Local\Microsoft\Windows\Temporary Internet Files\Content.Outlook\5AZ2G4AR\35002_C-2022_LLC_Prog-Steps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4308476"/>
            <a:ext cx="8958263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30" name="Picture 6" descr="C:\Users\harveyk\AppData\Local\Microsoft\Windows\Temporary Internet Files\Content.Outlook\5AZ2G4AR\35002_C-2022_MT_Prog-Steps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730626"/>
            <a:ext cx="8958263" cy="156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31" name="Picture 7" descr="C:\Users\harveyk\AppData\Local\Microsoft\Windows\Temporary Internet Files\Content.Outlook\5AZ2G4AR\35002_C-2022_ST_Prog-Steps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189289"/>
            <a:ext cx="8958263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32" name="TextBox 16"/>
          <p:cNvSpPr txBox="1">
            <a:spLocks noChangeArrowheads="1"/>
          </p:cNvSpPr>
          <p:nvPr/>
        </p:nvSpPr>
        <p:spPr bwMode="auto">
          <a:xfrm>
            <a:off x="2571751" y="32242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Health and Well-being</a:t>
            </a:r>
          </a:p>
        </p:txBody>
      </p:sp>
      <p:sp>
        <p:nvSpPr>
          <p:cNvPr id="30733" name="TextBox 17"/>
          <p:cNvSpPr txBox="1">
            <a:spLocks noChangeArrowheads="1"/>
          </p:cNvSpPr>
          <p:nvPr/>
        </p:nvSpPr>
        <p:spPr bwMode="auto">
          <a:xfrm>
            <a:off x="2613026" y="37496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Science and Technology</a:t>
            </a:r>
          </a:p>
        </p:txBody>
      </p:sp>
      <p:sp>
        <p:nvSpPr>
          <p:cNvPr id="30734" name="TextBox 18"/>
          <p:cNvSpPr txBox="1">
            <a:spLocks noChangeArrowheads="1"/>
          </p:cNvSpPr>
          <p:nvPr/>
        </p:nvSpPr>
        <p:spPr bwMode="auto">
          <a:xfrm>
            <a:off x="2552700" y="4343400"/>
            <a:ext cx="3733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Mathematics and Numeracy</a:t>
            </a:r>
          </a:p>
        </p:txBody>
      </p:sp>
      <p:sp>
        <p:nvSpPr>
          <p:cNvPr id="30735" name="TextBox 19"/>
          <p:cNvSpPr txBox="1">
            <a:spLocks noChangeArrowheads="1"/>
          </p:cNvSpPr>
          <p:nvPr/>
        </p:nvSpPr>
        <p:spPr bwMode="auto">
          <a:xfrm>
            <a:off x="2593975" y="4868864"/>
            <a:ext cx="49022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Languages, Literacy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122857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Meysydd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phrofiad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Areas of learning and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3033" y="2824375"/>
            <a:ext cx="4412635" cy="3880772"/>
          </a:xfr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Mae’r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meysydd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phrofiad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cynllunio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weithio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gyda’i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gilydd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rhan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gwricwlwm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cyfan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r>
              <a:rPr lang="en-GB" dirty="0" err="1">
                <a:solidFill>
                  <a:schemeClr val="bg1"/>
                </a:solidFill>
              </a:rPr>
              <a:t>Dylid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penderfynu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sut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weithredu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rhain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ddydd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ysgolion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unigol</a:t>
            </a:r>
            <a:r>
              <a:rPr lang="en-GB" dirty="0">
                <a:solidFill>
                  <a:schemeClr val="bg1"/>
                </a:solidFill>
              </a:rPr>
              <a:t>. </a:t>
            </a:r>
            <a:r>
              <a:rPr lang="en-GB" dirty="0" err="1">
                <a:solidFill>
                  <a:schemeClr val="bg1"/>
                </a:solidFill>
              </a:rPr>
              <a:t>Dylai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gael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gynllunio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draws y </a:t>
            </a:r>
            <a:r>
              <a:rPr lang="en-GB" dirty="0" err="1">
                <a:solidFill>
                  <a:schemeClr val="bg1"/>
                </a:solidFill>
              </a:rPr>
              <a:t>gwahanol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meysydd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phrofiad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gan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adeiladu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gysylltiadau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dibyniaethau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rhyng</a:t>
            </a:r>
            <a:r>
              <a:rPr lang="en-GB" dirty="0">
                <a:solidFill>
                  <a:schemeClr val="bg1"/>
                </a:solidFill>
              </a:rPr>
              <a:t>- </a:t>
            </a:r>
            <a:r>
              <a:rPr lang="en-GB" dirty="0" err="1">
                <a:solidFill>
                  <a:schemeClr val="bg1"/>
                </a:solidFill>
              </a:rPr>
              <a:t>ddibyniaethau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29165" y="2898882"/>
            <a:ext cx="4680255" cy="4400924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areas of learning and experience are designed to operate together as part of a holistic curriculum. </a:t>
            </a:r>
          </a:p>
          <a:p>
            <a:r>
              <a:rPr lang="en-GB" dirty="0">
                <a:solidFill>
                  <a:schemeClr val="bg1"/>
                </a:solidFill>
              </a:rPr>
              <a:t>Decisions as to how these should translate into day-to-day activities should take place in settings and schools. Learning should be coherent and planned across the different areas of learning and experience, building on inherent links, dependencies and interdependencies</a:t>
            </a: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4DD32C67-FA9B-4EBE-9968-A795460C88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41535" y="915615"/>
            <a:ext cx="2664934" cy="149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794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Datganiadau</a:t>
            </a:r>
            <a:r>
              <a:rPr lang="en-GB" dirty="0">
                <a:solidFill>
                  <a:schemeClr val="bg1"/>
                </a:solidFill>
              </a:rPr>
              <a:t> o’r hyn sy’n </a:t>
            </a:r>
            <a:r>
              <a:rPr lang="en-GB" dirty="0" err="1">
                <a:solidFill>
                  <a:schemeClr val="bg1"/>
                </a:solidFill>
              </a:rPr>
              <a:t>bwysig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llwybrau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Statements of ‘what matters’/strands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Mae’r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cwricwlwm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newydd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wedi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drefnu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hyd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datganiadau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sy’n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bwysig</a:t>
            </a:r>
            <a:r>
              <a:rPr lang="en-GB" sz="2400" dirty="0">
                <a:solidFill>
                  <a:schemeClr val="bg1"/>
                </a:solidFill>
              </a:rPr>
              <a:t> o </a:t>
            </a:r>
            <a:r>
              <a:rPr lang="en-GB" sz="2400" dirty="0" err="1">
                <a:solidFill>
                  <a:schemeClr val="bg1"/>
                </a:solidFill>
              </a:rPr>
              <a:t>fewn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meysydd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dysgu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phrofiad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Mae’r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datganiadau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sy’n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bwysig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yma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cwmpasu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syniadau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allweddol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maes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dysgu</a:t>
            </a:r>
            <a:r>
              <a:rPr lang="en-GB" sz="2400" dirty="0">
                <a:solidFill>
                  <a:schemeClr val="bg1"/>
                </a:solidFill>
              </a:rPr>
              <a:t> ac </a:t>
            </a:r>
            <a:r>
              <a:rPr lang="en-GB" sz="2400" dirty="0" err="1">
                <a:solidFill>
                  <a:schemeClr val="bg1"/>
                </a:solidFill>
              </a:rPr>
              <a:t>addysgu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rgbClr val="3FCDE7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Enghraifft</a:t>
            </a:r>
            <a:r>
              <a:rPr lang="en-GB" sz="2400" dirty="0">
                <a:solidFill>
                  <a:srgbClr val="3FCDE7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2400" dirty="0" err="1">
                <a:solidFill>
                  <a:srgbClr val="3FCDE7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Mathemateg</a:t>
            </a:r>
            <a:r>
              <a:rPr lang="en-GB" sz="2400" dirty="0">
                <a:solidFill>
                  <a:srgbClr val="3FCDE7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 </a:t>
            </a:r>
            <a:r>
              <a:rPr lang="en-GB" sz="2400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Rhifedd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8935" y="1882883"/>
            <a:ext cx="5171997" cy="3880773"/>
          </a:xfrm>
        </p:spPr>
        <p:txBody>
          <a:bodyPr>
            <a:noAutofit/>
          </a:bodyPr>
          <a:lstStyle/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chemeClr val="bg1"/>
                </a:solidFill>
              </a:rPr>
              <a:t>The new curriculum areas of learning and experience are organised along ‘what matters’ statements.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chemeClr val="bg1"/>
                </a:solidFill>
              </a:rPr>
              <a:t>These ‘what matters’ statements cover key ideas in this area of learning and experience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Mathematics and Numeracy example</a:t>
            </a:r>
            <a:endParaRPr lang="en-GB" alt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017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5014" y="480906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Cynnydd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Progression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Y </a:t>
            </a:r>
            <a:r>
              <a:rPr lang="en-GB" dirty="0" err="1">
                <a:solidFill>
                  <a:schemeClr val="bg1"/>
                </a:solidFill>
              </a:rPr>
              <a:t>bwriad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yw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bydd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pob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dysgwr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symud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yr</a:t>
            </a:r>
            <a:r>
              <a:rPr lang="en-GB" dirty="0">
                <a:solidFill>
                  <a:schemeClr val="bg1"/>
                </a:solidFill>
              </a:rPr>
              <a:t> un </a:t>
            </a:r>
            <a:r>
              <a:rPr lang="en-GB" dirty="0" err="1">
                <a:solidFill>
                  <a:schemeClr val="bg1"/>
                </a:solidFill>
              </a:rPr>
              <a:t>continwwm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pob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phrofiad</a:t>
            </a:r>
            <a:r>
              <a:rPr lang="en-GB" dirty="0">
                <a:solidFill>
                  <a:schemeClr val="bg1"/>
                </a:solidFill>
              </a:rPr>
              <a:t>, a </a:t>
            </a:r>
            <a:r>
              <a:rPr lang="en-GB" dirty="0" err="1">
                <a:solidFill>
                  <a:schemeClr val="bg1"/>
                </a:solidFill>
              </a:rPr>
              <a:t>hynny</a:t>
            </a:r>
            <a:r>
              <a:rPr lang="en-GB" dirty="0">
                <a:solidFill>
                  <a:schemeClr val="bg1"/>
                </a:solidFill>
              </a:rPr>
              <a:t> o 3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16 </a:t>
            </a:r>
            <a:r>
              <a:rPr lang="en-GB" dirty="0" err="1">
                <a:solidFill>
                  <a:schemeClr val="bg1"/>
                </a:solidFill>
              </a:rPr>
              <a:t>oed</a:t>
            </a:r>
            <a:r>
              <a:rPr lang="en-GB" dirty="0">
                <a:solidFill>
                  <a:schemeClr val="bg1"/>
                </a:solidFill>
              </a:rPr>
              <a:t>. </a:t>
            </a:r>
            <a:r>
              <a:rPr lang="en-GB" dirty="0" err="1">
                <a:solidFill>
                  <a:schemeClr val="bg1"/>
                </a:solidFill>
              </a:rPr>
              <a:t>Caiff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cynnydd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nodi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drwy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gamau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cynnydd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bum </a:t>
            </a:r>
            <a:r>
              <a:rPr lang="en-GB" dirty="0" err="1">
                <a:solidFill>
                  <a:schemeClr val="bg1"/>
                </a:solidFill>
              </a:rPr>
              <a:t>pwynt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continwwm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sy’n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cyfateb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fras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disgwyliadau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dysgwyr</a:t>
            </a:r>
            <a:r>
              <a:rPr lang="en-GB" dirty="0">
                <a:solidFill>
                  <a:schemeClr val="bg1"/>
                </a:solidFill>
              </a:rPr>
              <a:t> 5, 8, 11, 14 ac 16 </a:t>
            </a:r>
            <a:r>
              <a:rPr lang="en-GB" dirty="0" err="1">
                <a:solidFill>
                  <a:schemeClr val="bg1"/>
                </a:solidFill>
              </a:rPr>
              <a:t>oed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Yng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nghanllawiau’r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meysydd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phrofiad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mynegir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camau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cynnydd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drwy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gyfres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ddeilliannau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cyflawniad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pob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datganiad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bwysig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r>
              <a:rPr lang="en-GB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Camau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cynnydd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Mathemateg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 </a:t>
            </a:r>
            <a:r>
              <a:rPr lang="en-GB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Rhifedd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intention is that learners will progress along the same continuum of learning for each area of learning and experience from ages 3 to 16. Progression is signalled through progression steps at five points on the continuum of learning, relating broadly to expectations at ages 5, 8, 11, 14 and 16. </a:t>
            </a:r>
          </a:p>
          <a:p>
            <a:r>
              <a:rPr lang="en-GB" dirty="0">
                <a:solidFill>
                  <a:schemeClr val="bg1"/>
                </a:solidFill>
              </a:rPr>
              <a:t>In the area of learning and experience guidance, progression steps are articulated through a series of achievement outcomes for each what matters statement. </a:t>
            </a:r>
          </a:p>
          <a:p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Progression steps for Mathematics and Numeracy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 descr="Logo, icon&#10;&#10;Description automatically generated">
            <a:extLst>
              <a:ext uri="{FF2B5EF4-FFF2-40B4-BE49-F238E27FC236}">
                <a16:creationId xmlns:a16="http://schemas.microsoft.com/office/drawing/2014/main" id="{6F92863A-E6E8-4ACF-A325-73959856E3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86488" y="244853"/>
            <a:ext cx="2529845" cy="1685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978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Cynllunio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Planning for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3210456"/>
            <a:ext cx="4184035" cy="3880772"/>
          </a:xfr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Cysylltiadau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gyda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meysydd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eraill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ddysgu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phrofiad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Profiadau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gwybodaeth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sgiliau</a:t>
            </a:r>
            <a:r>
              <a:rPr lang="en-GB" dirty="0">
                <a:solidFill>
                  <a:schemeClr val="bg1"/>
                </a:solidFill>
              </a:rPr>
              <a:t> – </a:t>
            </a:r>
            <a:r>
              <a:rPr lang="en-GB" dirty="0" err="1">
                <a:solidFill>
                  <a:schemeClr val="bg1"/>
                </a:solidFill>
              </a:rPr>
              <a:t>mae’r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adran</a:t>
            </a:r>
            <a:r>
              <a:rPr lang="en-GB" dirty="0">
                <a:solidFill>
                  <a:schemeClr val="bg1"/>
                </a:solidFill>
              </a:rPr>
              <a:t> hon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fan </a:t>
            </a:r>
            <a:r>
              <a:rPr lang="en-GB" dirty="0" err="1">
                <a:solidFill>
                  <a:schemeClr val="bg1"/>
                </a:solidFill>
              </a:rPr>
              <a:t>cychwyn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dylunio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datblygu’r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fewn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ysgolion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0904" y="3284962"/>
            <a:ext cx="4184034" cy="388077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Links within and with other areas of learning and experience</a:t>
            </a:r>
          </a:p>
          <a:p>
            <a:r>
              <a:rPr lang="en-GB" dirty="0">
                <a:solidFill>
                  <a:schemeClr val="bg1"/>
                </a:solidFill>
              </a:rPr>
              <a:t>Experiences, knowledge and skills – this section is a common starting point for curriculum design and development in schools.</a:t>
            </a: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1C1686E5-7D60-4C05-8E68-2C3F3E72CC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6826" y="1083732"/>
            <a:ext cx="2664934" cy="149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39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/>
          <p:nvPr/>
        </p:nvPicPr>
        <p:blipFill rotWithShape="1">
          <a:blip r:embed="rId2"/>
          <a:srcRect l="27127" t="41717" r="26609" b="11538"/>
          <a:stretch/>
        </p:blipFill>
        <p:spPr bwMode="auto">
          <a:xfrm>
            <a:off x="6872438" y="2242686"/>
            <a:ext cx="5319562" cy="372974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357184" y="453081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Cyfrifoldebau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traws</a:t>
            </a:r>
            <a:r>
              <a:rPr lang="en-GB" dirty="0">
                <a:solidFill>
                  <a:schemeClr val="bg1"/>
                </a:solidFill>
              </a:rPr>
              <a:t> –</a:t>
            </a:r>
            <a:r>
              <a:rPr lang="en-GB" dirty="0" err="1">
                <a:solidFill>
                  <a:schemeClr val="bg1"/>
                </a:solidFill>
              </a:rPr>
              <a:t>gwricwlaidd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Cross –curricular responsibilities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l="26681" t="30811" r="25566" b="19772"/>
          <a:stretch/>
        </p:blipFill>
        <p:spPr bwMode="auto">
          <a:xfrm>
            <a:off x="475114" y="2069432"/>
            <a:ext cx="5636928" cy="379235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55052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10522681" cy="13208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Beth </a:t>
            </a:r>
            <a:r>
              <a:rPr lang="en-GB" dirty="0" err="1">
                <a:solidFill>
                  <a:schemeClr val="bg1"/>
                </a:solidFill>
              </a:rPr>
              <a:t>arall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cael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gynnwys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newydd</a:t>
            </a:r>
            <a:r>
              <a:rPr lang="en-GB" dirty="0">
                <a:solidFill>
                  <a:schemeClr val="bg1"/>
                </a:solidFill>
              </a:rPr>
              <a:t>?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What else is included in the new curriculum?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Addysg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cydberthynas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rhywioldeb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Addysg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grefyddol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Y </a:t>
            </a:r>
            <a:r>
              <a:rPr lang="en-GB" dirty="0" err="1">
                <a:solidFill>
                  <a:schemeClr val="bg1"/>
                </a:solidFill>
              </a:rPr>
              <a:t>Gymraeg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Saesneg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Y </a:t>
            </a:r>
            <a:r>
              <a:rPr lang="en-GB" dirty="0" err="1">
                <a:solidFill>
                  <a:schemeClr val="bg1"/>
                </a:solidFill>
              </a:rPr>
              <a:t>dimensiwn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Cymreig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persbectif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rhyngwladol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Sgiliau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ehangach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Addysg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hawliau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dynol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Chonfensiwn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Cenhedloedd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Unedig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Hawliau’r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Plentyn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Gyrfaoedd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phrofiadau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gysylltiedig</a:t>
            </a:r>
            <a:r>
              <a:rPr lang="en-GB" dirty="0">
                <a:solidFill>
                  <a:schemeClr val="bg1"/>
                </a:solidFill>
              </a:rPr>
              <a:t> â </a:t>
            </a:r>
            <a:r>
              <a:rPr lang="en-GB" dirty="0" err="1">
                <a:solidFill>
                  <a:schemeClr val="bg1"/>
                </a:solidFill>
              </a:rPr>
              <a:t>gwaith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Relationships and sexuality education</a:t>
            </a:r>
          </a:p>
          <a:p>
            <a:r>
              <a:rPr lang="en-GB" dirty="0">
                <a:solidFill>
                  <a:schemeClr val="bg1"/>
                </a:solidFill>
              </a:rPr>
              <a:t>Religious education</a:t>
            </a:r>
          </a:p>
          <a:p>
            <a:r>
              <a:rPr lang="en-GB" dirty="0">
                <a:solidFill>
                  <a:schemeClr val="bg1"/>
                </a:solidFill>
              </a:rPr>
              <a:t>The Welsh and English languages</a:t>
            </a:r>
          </a:p>
          <a:p>
            <a:r>
              <a:rPr lang="en-GB" dirty="0">
                <a:solidFill>
                  <a:schemeClr val="bg1"/>
                </a:solidFill>
              </a:rPr>
              <a:t>Welsh dimension and international perspective</a:t>
            </a:r>
          </a:p>
          <a:p>
            <a:r>
              <a:rPr lang="en-GB" dirty="0">
                <a:solidFill>
                  <a:schemeClr val="bg1"/>
                </a:solidFill>
              </a:rPr>
              <a:t>Wider skills </a:t>
            </a:r>
          </a:p>
          <a:p>
            <a:r>
              <a:rPr lang="en-GB" dirty="0">
                <a:solidFill>
                  <a:schemeClr val="bg1"/>
                </a:solidFill>
              </a:rPr>
              <a:t>Human rights education and the United Nations Convention on the Rights of the Child</a:t>
            </a:r>
          </a:p>
          <a:p>
            <a:r>
              <a:rPr lang="en-GB" dirty="0">
                <a:solidFill>
                  <a:schemeClr val="bg1"/>
                </a:solidFill>
              </a:rPr>
              <a:t>Careers and work-related experiences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2C2E001F-EC41-420A-99A8-1A02B9F48D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09430" y="2792916"/>
            <a:ext cx="2640330" cy="195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608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1334" y="765387"/>
            <a:ext cx="8596668" cy="1320800"/>
          </a:xfr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Tasg</a:t>
            </a:r>
            <a:r>
              <a:rPr lang="en-GB" dirty="0">
                <a:solidFill>
                  <a:schemeClr val="bg1"/>
                </a:solidFill>
              </a:rPr>
              <a:t> / 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dirty="0" err="1">
                <a:solidFill>
                  <a:schemeClr val="bg1"/>
                </a:solidFill>
              </a:rPr>
              <a:t>Dewisiwch</a:t>
            </a:r>
            <a:r>
              <a:rPr lang="en-GB" sz="2000" dirty="0">
                <a:solidFill>
                  <a:schemeClr val="bg1"/>
                </a:solidFill>
              </a:rPr>
              <a:t> un </a:t>
            </a:r>
            <a:r>
              <a:rPr lang="en-GB" sz="2000" dirty="0" err="1">
                <a:solidFill>
                  <a:schemeClr val="bg1"/>
                </a:solidFill>
              </a:rPr>
              <a:t>maes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dysgu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phrofiad</a:t>
            </a:r>
            <a:r>
              <a:rPr lang="en-GB" sz="2000" dirty="0">
                <a:solidFill>
                  <a:schemeClr val="bg1"/>
                </a:solidFill>
              </a:rPr>
              <a:t>:</a:t>
            </a:r>
          </a:p>
          <a:p>
            <a:r>
              <a:rPr lang="en-GB" sz="20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https://hwb.gov.wales/cwricwlwm-i-gymru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Mewn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grwpiau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cynlluniwch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weithgaredd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sy’n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cwrdd</a:t>
            </a:r>
            <a:r>
              <a:rPr lang="en-GB" sz="2000" dirty="0">
                <a:solidFill>
                  <a:schemeClr val="bg1"/>
                </a:solidFill>
              </a:rPr>
              <a:t> â </a:t>
            </a:r>
            <a:r>
              <a:rPr lang="en-GB" sz="2000" dirty="0" err="1">
                <a:solidFill>
                  <a:schemeClr val="bg1"/>
                </a:solidFill>
              </a:rPr>
              <a:t>gosodiadau</a:t>
            </a:r>
            <a:r>
              <a:rPr lang="en-GB" sz="2000" dirty="0">
                <a:solidFill>
                  <a:schemeClr val="bg1"/>
                </a:solidFill>
              </a:rPr>
              <a:t> ‘</a:t>
            </a:r>
            <a:r>
              <a:rPr lang="en-GB" sz="2000" dirty="0" err="1">
                <a:solidFill>
                  <a:schemeClr val="bg1"/>
                </a:solidFill>
              </a:rPr>
              <a:t>yr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sy’n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bwysig</a:t>
            </a:r>
            <a:r>
              <a:rPr lang="en-GB" sz="2000" dirty="0">
                <a:solidFill>
                  <a:schemeClr val="bg1"/>
                </a:solidFill>
              </a:rPr>
              <a:t>’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maes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hwn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Ystyriwch</a:t>
            </a:r>
            <a:r>
              <a:rPr lang="en-GB" sz="2000" dirty="0">
                <a:solidFill>
                  <a:schemeClr val="bg1"/>
                </a:solidFill>
              </a:rPr>
              <a:t> unrhyw </a:t>
            </a:r>
            <a:r>
              <a:rPr lang="en-GB" sz="2000" dirty="0" err="1">
                <a:solidFill>
                  <a:schemeClr val="bg1"/>
                </a:solidFill>
              </a:rPr>
              <a:t>gysylltiadau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gellir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gwneud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feysydd</a:t>
            </a:r>
            <a:r>
              <a:rPr lang="en-GB" sz="2000" dirty="0">
                <a:solidFill>
                  <a:schemeClr val="bg1"/>
                </a:solidFill>
              </a:rPr>
              <a:t> dysgu a </a:t>
            </a:r>
            <a:r>
              <a:rPr lang="en-GB" sz="2000" dirty="0" err="1">
                <a:solidFill>
                  <a:schemeClr val="bg1"/>
                </a:solidFill>
              </a:rPr>
              <a:t>phrofiad</a:t>
            </a:r>
            <a:r>
              <a:rPr lang="en-GB" sz="2000" dirty="0">
                <a:solidFill>
                  <a:schemeClr val="bg1"/>
                </a:solidFill>
              </a:rPr>
              <a:t> eraill er mwyn datblygu dysgu </a:t>
            </a:r>
            <a:r>
              <a:rPr lang="en-GB" sz="2000" dirty="0" err="1">
                <a:solidFill>
                  <a:schemeClr val="bg1"/>
                </a:solidFill>
              </a:rPr>
              <a:t>traws-gwricwlaidd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951805" cy="3880773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Choose one key area of learning and experience: </a:t>
            </a:r>
            <a:r>
              <a:rPr lang="en-GB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https://hwb.gov.wales/curriculum-for-wales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In groups plan an activity which meets the ‘what matters’ statements for this area of learning and experience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Consider how your activity could link with other areas of learning and experience to develop cross – curricular learning</a:t>
            </a:r>
            <a:r>
              <a:rPr lang="en-GB" sz="2000" dirty="0"/>
              <a:t>.</a:t>
            </a:r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94BE9B11-624E-422D-973D-66C75E864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170507" y="596052"/>
            <a:ext cx="2232190" cy="1255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613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Ysgolion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Arloesol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Pioneer Schools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Dilynwch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ddolen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ddogfen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uchod</a:t>
            </a:r>
            <a:r>
              <a:rPr lang="en-GB" dirty="0">
                <a:solidFill>
                  <a:schemeClr val="bg1"/>
                </a:solidFill>
              </a:rPr>
              <a:t>: </a:t>
            </a:r>
            <a:r>
              <a:rPr lang="en-GB" sz="13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https://www.estyn.llyw.cymru/adnoddau-gwella/esblygu-arferion-y-cyfnod-sylfaen-yng-nghyfnod-allweddol-2-yn-cynhyrchu-cwricwlwm-arloesol/</a:t>
            </a:r>
            <a:endParaRPr lang="en-GB" sz="13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Edrychwch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astudiaeth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achos</a:t>
            </a:r>
            <a:r>
              <a:rPr lang="en-GB" sz="2400" dirty="0">
                <a:solidFill>
                  <a:schemeClr val="bg1"/>
                </a:solidFill>
              </a:rPr>
              <a:t> ‘</a:t>
            </a:r>
            <a:r>
              <a:rPr lang="en-GB" sz="2400" dirty="0" err="1">
                <a:solidFill>
                  <a:schemeClr val="bg1"/>
                </a:solidFill>
              </a:rPr>
              <a:t>Ysgol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Heulfan</a:t>
            </a:r>
            <a:r>
              <a:rPr lang="en-GB" sz="2400" dirty="0">
                <a:solidFill>
                  <a:schemeClr val="bg1"/>
                </a:solidFill>
              </a:rPr>
              <a:t>’</a:t>
            </a:r>
          </a:p>
          <a:p>
            <a:r>
              <a:rPr lang="en-GB" sz="2400" dirty="0">
                <a:solidFill>
                  <a:schemeClr val="bg1"/>
                </a:solidFill>
              </a:rPr>
              <a:t>Sut </a:t>
            </a:r>
            <a:r>
              <a:rPr lang="en-GB" sz="2400" dirty="0" err="1">
                <a:solidFill>
                  <a:schemeClr val="bg1"/>
                </a:solidFill>
              </a:rPr>
              <a:t>mae’r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ysgol</a:t>
            </a:r>
            <a:r>
              <a:rPr lang="en-GB" sz="2400" dirty="0">
                <a:solidFill>
                  <a:schemeClr val="bg1"/>
                </a:solidFill>
              </a:rPr>
              <a:t> hon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cwrdd</a:t>
            </a:r>
            <a:r>
              <a:rPr lang="en-GB" sz="2400" dirty="0">
                <a:solidFill>
                  <a:schemeClr val="bg1"/>
                </a:solidFill>
              </a:rPr>
              <a:t> â </a:t>
            </a:r>
            <a:r>
              <a:rPr lang="en-GB" sz="2400" dirty="0" err="1">
                <a:solidFill>
                  <a:schemeClr val="bg1"/>
                </a:solidFill>
              </a:rPr>
              <a:t>gofynion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cwricwlwm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newydd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Pa </a:t>
            </a:r>
            <a:r>
              <a:rPr lang="en-GB" sz="2400" dirty="0" err="1">
                <a:solidFill>
                  <a:schemeClr val="bg1"/>
                </a:solidFill>
              </a:rPr>
              <a:t>ddulliau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addysgu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arloesol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yma</a:t>
            </a:r>
            <a:r>
              <a:rPr lang="en-GB" sz="24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2999" y="2985356"/>
            <a:ext cx="4288346" cy="4574915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bg1"/>
                </a:solidFill>
              </a:rPr>
              <a:t>Follow the link to the above document.</a:t>
            </a:r>
            <a:r>
              <a:rPr lang="en-GB" dirty="0">
                <a:solidFill>
                  <a:srgbClr val="3FCDE7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05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https://www.estyn.gov.wales/effective-practice/evolving-foundation-phase-practices-key-stage-2-generates-pioneering-curriculum</a:t>
            </a:r>
            <a:endParaRPr lang="en-GB" sz="105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Look at the case study ‘</a:t>
            </a:r>
            <a:r>
              <a:rPr lang="en-GB" sz="2200" dirty="0" err="1">
                <a:solidFill>
                  <a:schemeClr val="bg1"/>
                </a:solidFill>
              </a:rPr>
              <a:t>Ysgol</a:t>
            </a:r>
            <a:r>
              <a:rPr lang="en-GB" sz="2200" dirty="0">
                <a:solidFill>
                  <a:schemeClr val="bg1"/>
                </a:solidFill>
              </a:rPr>
              <a:t> </a:t>
            </a:r>
            <a:r>
              <a:rPr lang="en-GB" sz="2200" dirty="0" err="1">
                <a:solidFill>
                  <a:schemeClr val="bg1"/>
                </a:solidFill>
              </a:rPr>
              <a:t>Heulfan</a:t>
            </a:r>
            <a:r>
              <a:rPr lang="en-GB" sz="2200" dirty="0">
                <a:solidFill>
                  <a:schemeClr val="bg1"/>
                </a:solidFill>
              </a:rPr>
              <a:t>’</a:t>
            </a:r>
          </a:p>
          <a:p>
            <a:r>
              <a:rPr lang="en-GB" sz="2200" dirty="0">
                <a:solidFill>
                  <a:schemeClr val="bg1"/>
                </a:solidFill>
              </a:rPr>
              <a:t>How does this school meet the needs of the new curriculum?</a:t>
            </a:r>
          </a:p>
          <a:p>
            <a:r>
              <a:rPr lang="en-GB" sz="2200" dirty="0">
                <a:solidFill>
                  <a:schemeClr val="bg1"/>
                </a:solidFill>
              </a:rPr>
              <a:t>What innovative teaching and learning approaches are used here?</a:t>
            </a:r>
          </a:p>
          <a:p>
            <a:endParaRPr lang="en-GB" dirty="0"/>
          </a:p>
        </p:txBody>
      </p:sp>
      <p:pic>
        <p:nvPicPr>
          <p:cNvPr id="6" name="Picture 5"/>
          <p:cNvPicPr/>
          <p:nvPr/>
        </p:nvPicPr>
        <p:blipFill rotWithShape="1">
          <a:blip r:embed="rId4"/>
          <a:srcRect l="20028" t="13366" r="62099" b="22127"/>
          <a:stretch/>
        </p:blipFill>
        <p:spPr bwMode="auto">
          <a:xfrm rot="491342">
            <a:off x="9470774" y="416919"/>
            <a:ext cx="1448148" cy="16210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350890" y="2097153"/>
            <a:ext cx="193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Estyn</a:t>
            </a:r>
            <a:r>
              <a:rPr lang="en-GB" dirty="0"/>
              <a:t>, 2018)</a:t>
            </a:r>
          </a:p>
        </p:txBody>
      </p:sp>
      <p:pic>
        <p:nvPicPr>
          <p:cNvPr id="8" name="Picture 7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6432FC-4511-4161-998E-FED5135111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25287">
            <a:off x="6966483" y="417844"/>
            <a:ext cx="1497217" cy="1790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8104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93077" y="423949"/>
            <a:ext cx="8596313" cy="1320800"/>
          </a:xfr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Cymhwysedd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digidol</a:t>
            </a:r>
            <a:r>
              <a:rPr lang="en-GB" dirty="0">
                <a:solidFill>
                  <a:schemeClr val="bg1"/>
                </a:solidFill>
              </a:rPr>
              <a:t>/Digital competence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56" t="13277" r="32757" b="8695"/>
          <a:stretch/>
        </p:blipFill>
        <p:spPr bwMode="auto">
          <a:xfrm>
            <a:off x="3729644" y="2011680"/>
            <a:ext cx="3192086" cy="4422371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ounded Rectangular Callout 5"/>
          <p:cNvSpPr/>
          <p:nvPr/>
        </p:nvSpPr>
        <p:spPr>
          <a:xfrm>
            <a:off x="7483642" y="2011680"/>
            <a:ext cx="2523860" cy="3419302"/>
          </a:xfrm>
          <a:prstGeom prst="wedgeRoundRectCallo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new curriculum outlines the importance of Digital Competence introduced in schools through the Digital Competence Framework in 2017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493222" y="2322022"/>
            <a:ext cx="2804160" cy="3258589"/>
          </a:xfrm>
          <a:prstGeom prst="wedgeRoundRectCallou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amlinellu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a </a:t>
            </a:r>
            <a:r>
              <a:rPr lang="en-GB" dirty="0" err="1"/>
              <a:t>gyflwynwyd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2017 </a:t>
            </a:r>
            <a:r>
              <a:rPr lang="en-GB" dirty="0" err="1"/>
              <a:t>trwy’r</a:t>
            </a:r>
            <a:r>
              <a:rPr lang="en-GB" dirty="0"/>
              <a:t>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0780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Y </a:t>
            </a:r>
            <a:r>
              <a:rPr lang="en-GB" dirty="0" err="1">
                <a:solidFill>
                  <a:schemeClr val="bg1"/>
                </a:solidFill>
              </a:rPr>
              <a:t>Fframwaith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Cymhwysedd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Digidol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The Digital Competency Framework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 err="1">
                <a:solidFill>
                  <a:schemeClr val="bg1"/>
                </a:solidFill>
              </a:rPr>
              <a:t>Gwyliwch</a:t>
            </a:r>
            <a:r>
              <a:rPr lang="en-GB" sz="3200" dirty="0">
                <a:solidFill>
                  <a:schemeClr val="bg1"/>
                </a:solidFill>
              </a:rPr>
              <a:t> y 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clip (Ysgol </a:t>
            </a:r>
            <a:r>
              <a:rPr lang="en-GB" sz="3200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Gynradd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3200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Yr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3200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Eglwys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3200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yng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3200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Nghymru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3200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Usk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canlynol</a:t>
            </a:r>
            <a:r>
              <a:rPr lang="en-GB" sz="3200" dirty="0">
                <a:solidFill>
                  <a:schemeClr val="bg1"/>
                </a:solidFill>
              </a:rPr>
              <a:t> a </a:t>
            </a:r>
            <a:r>
              <a:rPr lang="en-GB" sz="3200" dirty="0" err="1">
                <a:solidFill>
                  <a:schemeClr val="bg1"/>
                </a:solidFill>
              </a:rPr>
              <a:t>thrafodwch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gyda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phartner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beth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yw</a:t>
            </a:r>
            <a:r>
              <a:rPr lang="en-GB" sz="3200" dirty="0">
                <a:solidFill>
                  <a:schemeClr val="bg1"/>
                </a:solidFill>
              </a:rPr>
              <a:t> nod y </a:t>
            </a:r>
            <a:r>
              <a:rPr lang="en-GB" sz="3200" dirty="0" err="1">
                <a:solidFill>
                  <a:schemeClr val="bg1"/>
                </a:solidFill>
              </a:rPr>
              <a:t>FfCD</a:t>
            </a:r>
            <a:r>
              <a:rPr lang="en-GB" sz="3200" dirty="0">
                <a:solidFill>
                  <a:schemeClr val="bg1"/>
                </a:solidFill>
              </a:rPr>
              <a:t> a </a:t>
            </a:r>
            <a:r>
              <a:rPr lang="en-GB" sz="3200" dirty="0" err="1">
                <a:solidFill>
                  <a:schemeClr val="bg1"/>
                </a:solidFill>
              </a:rPr>
              <a:t>sut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mae’r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ysgol</a:t>
            </a:r>
            <a:r>
              <a:rPr lang="en-GB" sz="3200" dirty="0">
                <a:solidFill>
                  <a:schemeClr val="bg1"/>
                </a:solidFill>
              </a:rPr>
              <a:t> hon wedi ei </a:t>
            </a:r>
            <a:r>
              <a:rPr lang="en-GB" sz="3200" dirty="0" err="1">
                <a:solidFill>
                  <a:schemeClr val="bg1"/>
                </a:solidFill>
              </a:rPr>
              <a:t>ymgorffori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drwy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ddull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ysgol-gyfan</a:t>
            </a:r>
            <a:r>
              <a:rPr lang="en-GB" sz="3200" dirty="0">
                <a:solidFill>
                  <a:schemeClr val="bg1"/>
                </a:solidFill>
              </a:rPr>
              <a:t>. Beth yw’r </a:t>
            </a:r>
            <a:r>
              <a:rPr lang="en-GB" sz="3200" dirty="0" err="1">
                <a:solidFill>
                  <a:schemeClr val="bg1"/>
                </a:solidFill>
              </a:rPr>
              <a:t>buddiannau</a:t>
            </a:r>
            <a:r>
              <a:rPr lang="en-GB" sz="3200" dirty="0">
                <a:solidFill>
                  <a:schemeClr val="bg1"/>
                </a:solidFill>
              </a:rPr>
              <a:t> i’r </a:t>
            </a:r>
            <a:r>
              <a:rPr lang="en-GB" sz="3200" dirty="0" err="1">
                <a:solidFill>
                  <a:schemeClr val="bg1"/>
                </a:solidFill>
              </a:rPr>
              <a:t>disgyblion</a:t>
            </a:r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Watch the following 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clip (</a:t>
            </a:r>
            <a:r>
              <a:rPr lang="en-GB" sz="3200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Usk</a:t>
            </a:r>
            <a:r>
              <a:rPr lang="en-GB" sz="3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Church in Wales Primary School)</a:t>
            </a:r>
            <a:r>
              <a:rPr lang="en-GB" sz="3200" dirty="0">
                <a:solidFill>
                  <a:schemeClr val="bg1"/>
                </a:solidFill>
              </a:rPr>
              <a:t> and discuss with your partner what the DCF aims to achieve and how the school has incorporated it through a whole-school approach. What are the benefits for the pupils?</a:t>
            </a:r>
          </a:p>
        </p:txBody>
      </p:sp>
    </p:spTree>
    <p:extLst>
      <p:ext uri="{BB962C8B-B14F-4D97-AF65-F5344CB8AC3E}">
        <p14:creationId xmlns:p14="http://schemas.microsoft.com/office/powerpoint/2010/main" val="7559247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77084"/>
            <a:ext cx="10972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Y </a:t>
            </a:r>
            <a:r>
              <a:rPr lang="en-GB" dirty="0" err="1">
                <a:solidFill>
                  <a:schemeClr val="bg1"/>
                </a:solidFill>
              </a:rPr>
              <a:t>Fframwaith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Cymhwysedd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Digidol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The Digital Competence Framework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44621"/>
            <a:ext cx="5384800" cy="4434840"/>
          </a:xfrm>
          <a:solidFill>
            <a:schemeClr val="tx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“</a:t>
            </a:r>
            <a:r>
              <a:rPr lang="en-GB" sz="2000" dirty="0" err="1">
                <a:solidFill>
                  <a:schemeClr val="bg1"/>
                </a:solidFill>
              </a:rPr>
              <a:t>Cymhwysedd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digidol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yw’r</a:t>
            </a:r>
            <a:r>
              <a:rPr lang="en-GB" sz="2000" dirty="0">
                <a:solidFill>
                  <a:schemeClr val="bg1"/>
                </a:solidFill>
              </a:rPr>
              <a:t> set o </a:t>
            </a:r>
            <a:r>
              <a:rPr lang="en-GB" sz="2000" dirty="0" err="1">
                <a:solidFill>
                  <a:schemeClr val="bg1"/>
                </a:solidFill>
              </a:rPr>
              <a:t>wybodaeth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sgiliau</a:t>
            </a:r>
            <a:r>
              <a:rPr lang="en-GB" sz="2000" dirty="0">
                <a:solidFill>
                  <a:schemeClr val="bg1"/>
                </a:solidFill>
              </a:rPr>
              <a:t> ac </a:t>
            </a:r>
            <a:r>
              <a:rPr lang="en-GB" sz="2000" dirty="0" err="1">
                <a:solidFill>
                  <a:schemeClr val="bg1"/>
                </a:solidFill>
              </a:rPr>
              <a:t>agweddau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alluogi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defnydd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hyderus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creadigol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hollbwysig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dechnolegau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systemau</a:t>
            </a:r>
            <a:r>
              <a:rPr lang="en-GB" sz="2000" dirty="0">
                <a:solidFill>
                  <a:schemeClr val="bg1"/>
                </a:solidFill>
              </a:rPr>
              <a:t>. </a:t>
            </a:r>
            <a:r>
              <a:rPr lang="en-GB" sz="2000" dirty="0" err="1">
                <a:solidFill>
                  <a:schemeClr val="bg1"/>
                </a:solidFill>
              </a:rPr>
              <a:t>Mae’n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galluogi</a:t>
            </a:r>
            <a:r>
              <a:rPr lang="en-GB" sz="2000" dirty="0">
                <a:solidFill>
                  <a:schemeClr val="bg1"/>
                </a:solidFill>
              </a:rPr>
              <a:t> person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fod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ddinesydd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digidol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hyderus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ryngweithio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chydweithio’n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ddigidol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gynhyrchu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gwaith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ddigidol</a:t>
            </a:r>
            <a:r>
              <a:rPr lang="en-GB" sz="2000" dirty="0">
                <a:solidFill>
                  <a:schemeClr val="bg1"/>
                </a:solidFill>
              </a:rPr>
              <a:t> ac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fagu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hyder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mewn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perthynas</a:t>
            </a:r>
            <a:r>
              <a:rPr lang="en-GB" sz="2000" dirty="0">
                <a:solidFill>
                  <a:schemeClr val="bg1"/>
                </a:solidFill>
              </a:rPr>
              <a:t> â </a:t>
            </a:r>
            <a:r>
              <a:rPr lang="en-GB" sz="2000" dirty="0" err="1">
                <a:solidFill>
                  <a:schemeClr val="bg1"/>
                </a:solidFill>
              </a:rPr>
              <a:t>thrin</a:t>
            </a:r>
            <a:r>
              <a:rPr lang="en-GB" sz="2000" dirty="0">
                <a:solidFill>
                  <a:schemeClr val="bg1"/>
                </a:solidFill>
              </a:rPr>
              <a:t> data a </a:t>
            </a:r>
            <a:r>
              <a:rPr lang="en-GB" sz="2000" dirty="0" err="1">
                <a:solidFill>
                  <a:schemeClr val="bg1"/>
                </a:solidFill>
              </a:rPr>
              <a:t>meddwl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cyfrifiadurol</a:t>
            </a:r>
            <a:r>
              <a:rPr lang="en-GB" sz="2000" dirty="0">
                <a:solidFill>
                  <a:schemeClr val="bg1"/>
                </a:solidFill>
              </a:rPr>
              <a:t> (</a:t>
            </a:r>
            <a:r>
              <a:rPr lang="en-GB" sz="2000" dirty="0" err="1">
                <a:solidFill>
                  <a:schemeClr val="bg1"/>
                </a:solidFill>
              </a:rPr>
              <a:t>datrys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problemau</a:t>
            </a:r>
            <a:r>
              <a:rPr lang="en-GB" sz="2000" dirty="0">
                <a:solidFill>
                  <a:schemeClr val="bg1"/>
                </a:solidFill>
              </a:rPr>
              <a:t>).”</a:t>
            </a:r>
          </a:p>
          <a:p>
            <a:pPr marL="0" indent="0" algn="r">
              <a:buNone/>
            </a:pPr>
            <a:r>
              <a:rPr lang="en-GB" sz="2000" dirty="0" err="1">
                <a:solidFill>
                  <a:schemeClr val="bg1"/>
                </a:solidFill>
              </a:rPr>
              <a:t>LlC</a:t>
            </a:r>
            <a:r>
              <a:rPr lang="en-GB" sz="2000" dirty="0">
                <a:solidFill>
                  <a:schemeClr val="bg1"/>
                </a:solidFill>
              </a:rPr>
              <a:t>, 2016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044622"/>
            <a:ext cx="5384800" cy="4434840"/>
          </a:xfr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“Digital competence is the set of knowledge, skills and attitudes to enable the confident, creative and critical use of technologies and systems. It is the skillset that enables a person to be a confident digital citizen, to interact and collaborate digitally, to produce work digitally and to be confident in handling data and computational thinking (problem solving).” 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chemeClr val="bg1"/>
                </a:solidFill>
              </a:rPr>
              <a:t>WG, 2016</a:t>
            </a:r>
          </a:p>
        </p:txBody>
      </p:sp>
    </p:spTree>
    <p:extLst>
      <p:ext uri="{BB962C8B-B14F-4D97-AF65-F5344CB8AC3E}">
        <p14:creationId xmlns:p14="http://schemas.microsoft.com/office/powerpoint/2010/main" val="16305623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Strwythyr</a:t>
            </a:r>
            <a:r>
              <a:rPr lang="en-GB" dirty="0">
                <a:solidFill>
                  <a:schemeClr val="bg1"/>
                </a:solidFill>
              </a:rPr>
              <a:t> / Structure</a:t>
            </a:r>
          </a:p>
        </p:txBody>
      </p:sp>
      <p:pic>
        <p:nvPicPr>
          <p:cNvPr id="6" name="Picture 5"/>
          <p:cNvPicPr/>
          <p:nvPr/>
        </p:nvPicPr>
        <p:blipFill rotWithShape="1">
          <a:blip r:embed="rId2"/>
          <a:srcRect l="72316" t="30931" r="13926" b="51866"/>
          <a:stretch/>
        </p:blipFill>
        <p:spPr bwMode="auto">
          <a:xfrm>
            <a:off x="6051080" y="2010084"/>
            <a:ext cx="5839454" cy="460589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01545" y="1350472"/>
            <a:ext cx="4587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Four strands and elements within each strand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7334" y="1337192"/>
            <a:ext cx="4256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Pedwar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llinyn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elfennau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fewn</a:t>
            </a:r>
            <a:r>
              <a:rPr lang="en-GB" dirty="0">
                <a:solidFill>
                  <a:schemeClr val="bg1"/>
                </a:solidFill>
              </a:rPr>
              <a:t> bob </a:t>
            </a:r>
            <a:r>
              <a:rPr lang="en-GB" dirty="0" err="1">
                <a:solidFill>
                  <a:schemeClr val="bg1"/>
                </a:solidFill>
              </a:rPr>
              <a:t>llinyn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/>
          <p:nvPr/>
        </p:nvPicPr>
        <p:blipFill rotWithShape="1">
          <a:blip r:embed="rId3"/>
          <a:srcRect l="15043" t="39239" r="57207" b="27302"/>
          <a:stretch/>
        </p:blipFill>
        <p:spPr bwMode="auto">
          <a:xfrm>
            <a:off x="371302" y="1983523"/>
            <a:ext cx="5719155" cy="473316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155476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Dinasyddiaeth</a:t>
            </a:r>
            <a:r>
              <a:rPr lang="en-GB" dirty="0">
                <a:solidFill>
                  <a:schemeClr val="bg1"/>
                </a:solidFill>
              </a:rPr>
              <a:t> / Citizenship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4777" y="1488614"/>
            <a:ext cx="4520891" cy="3880772"/>
          </a:xfrm>
        </p:spPr>
        <p:txBody>
          <a:bodyPr>
            <a:no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Deall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beth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mae’n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olygu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fod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ddinesydd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digidol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gwneud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cyfraniad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cadarnhaol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byd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digidol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o’u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cwmpas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I </a:t>
            </a:r>
            <a:r>
              <a:rPr lang="en-GB" sz="2400" dirty="0" err="1">
                <a:solidFill>
                  <a:schemeClr val="bg1"/>
                </a:solidFill>
              </a:rPr>
              <a:t>fod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barod</a:t>
            </a:r>
            <a:r>
              <a:rPr lang="en-GB" sz="2400" dirty="0">
                <a:solidFill>
                  <a:schemeClr val="bg1"/>
                </a:solidFill>
              </a:rPr>
              <a:t> am </a:t>
            </a:r>
            <a:r>
              <a:rPr lang="en-GB" sz="2400" dirty="0" err="1">
                <a:solidFill>
                  <a:schemeClr val="bg1"/>
                </a:solidFill>
              </a:rPr>
              <a:t>agweddau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cadarnhaol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negyddol</a:t>
            </a:r>
            <a:r>
              <a:rPr lang="en-GB" sz="2400" dirty="0">
                <a:solidFill>
                  <a:schemeClr val="bg1"/>
                </a:solidFill>
              </a:rPr>
              <a:t> o </a:t>
            </a:r>
            <a:r>
              <a:rPr lang="en-GB" sz="2400" dirty="0" err="1">
                <a:solidFill>
                  <a:schemeClr val="bg1"/>
                </a:solidFill>
              </a:rPr>
              <a:t>fod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ddinesydd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digidol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Datblygu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strategaethau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i’w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cefnogi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nhw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fod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gynhyrchwyr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defnyddwyr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digidol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694975" y="1488614"/>
            <a:ext cx="4547251" cy="3880773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Understand what it means to be a digital citizen making a positive contribution to the digital world around them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 be prepared for the positive and negative aspects of being a digital citizen.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Develop strategies to support them to become independent consumers and producers</a:t>
            </a:r>
          </a:p>
        </p:txBody>
      </p:sp>
    </p:spTree>
    <p:extLst>
      <p:ext uri="{BB962C8B-B14F-4D97-AF65-F5344CB8AC3E}">
        <p14:creationId xmlns:p14="http://schemas.microsoft.com/office/powerpoint/2010/main" val="5552633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Rhyngweithio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chydweithio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Interacting and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Archwilio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gwahanol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ddulliau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cyfathrebu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electronig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Storio</a:t>
            </a:r>
            <a:r>
              <a:rPr lang="en-GB" sz="2400" dirty="0">
                <a:solidFill>
                  <a:schemeClr val="bg1"/>
                </a:solidFill>
              </a:rPr>
              <a:t> data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Dulliau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ffurfiol</a:t>
            </a:r>
            <a:r>
              <a:rPr lang="en-GB" sz="2400" dirty="0">
                <a:solidFill>
                  <a:schemeClr val="bg1"/>
                </a:solidFill>
              </a:rPr>
              <a:t> ac </a:t>
            </a:r>
            <a:r>
              <a:rPr lang="en-GB" sz="2400" dirty="0" err="1">
                <a:solidFill>
                  <a:schemeClr val="bg1"/>
                </a:solidFill>
              </a:rPr>
              <a:t>anffurfiol</a:t>
            </a:r>
            <a:r>
              <a:rPr lang="en-GB" sz="2400" dirty="0">
                <a:solidFill>
                  <a:schemeClr val="bg1"/>
                </a:solidFill>
              </a:rPr>
              <a:t> o </a:t>
            </a:r>
            <a:r>
              <a:rPr lang="en-GB" sz="2400" dirty="0" err="1">
                <a:solidFill>
                  <a:schemeClr val="bg1"/>
                </a:solidFill>
              </a:rPr>
              <a:t>gyfathrebu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Rhannu</a:t>
            </a:r>
            <a:r>
              <a:rPr lang="en-GB" sz="2400" dirty="0">
                <a:solidFill>
                  <a:schemeClr val="bg1"/>
                </a:solidFill>
              </a:rPr>
              <a:t> data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Cydweithio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electronig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Explore methods of electronic communication </a:t>
            </a:r>
          </a:p>
          <a:p>
            <a:r>
              <a:rPr lang="en-GB" sz="2400" dirty="0">
                <a:solidFill>
                  <a:schemeClr val="bg1"/>
                </a:solidFill>
              </a:rPr>
              <a:t>Store data </a:t>
            </a:r>
          </a:p>
          <a:p>
            <a:r>
              <a:rPr lang="en-GB" sz="2400" dirty="0">
                <a:solidFill>
                  <a:schemeClr val="bg1"/>
                </a:solidFill>
              </a:rPr>
              <a:t>Formal and informal methods of communication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Sharing data</a:t>
            </a:r>
          </a:p>
          <a:p>
            <a:r>
              <a:rPr lang="en-GB" sz="2400" dirty="0">
                <a:solidFill>
                  <a:schemeClr val="bg1"/>
                </a:solidFill>
              </a:rPr>
              <a:t>Electronic collaboration</a:t>
            </a:r>
          </a:p>
        </p:txBody>
      </p:sp>
    </p:spTree>
    <p:extLst>
      <p:ext uri="{BB962C8B-B14F-4D97-AF65-F5344CB8AC3E}">
        <p14:creationId xmlns:p14="http://schemas.microsoft.com/office/powerpoint/2010/main" val="26997190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Cynhyrchu</a:t>
            </a:r>
            <a:r>
              <a:rPr lang="en-GB" dirty="0">
                <a:solidFill>
                  <a:schemeClr val="bg1"/>
                </a:solidFill>
              </a:rPr>
              <a:t> / Producing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 err="1">
                <a:solidFill>
                  <a:schemeClr val="bg1"/>
                </a:solidFill>
              </a:rPr>
              <a:t>Cynllunio</a:t>
            </a:r>
            <a:r>
              <a:rPr lang="en-GB" sz="2800" dirty="0">
                <a:solidFill>
                  <a:schemeClr val="bg1"/>
                </a:solidFill>
              </a:rPr>
              <a:t> (</a:t>
            </a:r>
            <a:r>
              <a:rPr lang="en-GB" sz="2800" dirty="0" err="1">
                <a:solidFill>
                  <a:schemeClr val="bg1"/>
                </a:solidFill>
              </a:rPr>
              <a:t>gan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gynnwys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chwilio</a:t>
            </a:r>
            <a:r>
              <a:rPr lang="en-GB" sz="2800" dirty="0">
                <a:solidFill>
                  <a:schemeClr val="bg1"/>
                </a:solidFill>
              </a:rPr>
              <a:t> am </a:t>
            </a:r>
            <a:r>
              <a:rPr lang="en-GB" sz="2800" dirty="0" err="1">
                <a:solidFill>
                  <a:schemeClr val="bg1"/>
                </a:solidFill>
              </a:rPr>
              <a:t>wybodaeth</a:t>
            </a:r>
            <a:r>
              <a:rPr lang="en-GB" sz="2800" dirty="0">
                <a:solidFill>
                  <a:schemeClr val="bg1"/>
                </a:solidFill>
              </a:rPr>
              <a:t>), </a:t>
            </a:r>
            <a:r>
              <a:rPr lang="en-GB" sz="2800" dirty="0" err="1">
                <a:solidFill>
                  <a:schemeClr val="bg1"/>
                </a:solidFill>
              </a:rPr>
              <a:t>creu</a:t>
            </a:r>
            <a:r>
              <a:rPr lang="en-GB" sz="2800" dirty="0">
                <a:solidFill>
                  <a:schemeClr val="bg1"/>
                </a:solidFill>
              </a:rPr>
              <a:t>, </a:t>
            </a:r>
            <a:r>
              <a:rPr lang="en-GB" sz="2800" dirty="0" err="1">
                <a:solidFill>
                  <a:schemeClr val="bg1"/>
                </a:solidFill>
              </a:rPr>
              <a:t>gwerthuso</a:t>
            </a:r>
            <a:r>
              <a:rPr lang="en-GB" sz="2800" dirty="0">
                <a:solidFill>
                  <a:schemeClr val="bg1"/>
                </a:solidFill>
              </a:rPr>
              <a:t> a </a:t>
            </a:r>
            <a:r>
              <a:rPr lang="en-GB" sz="2800" dirty="0" err="1">
                <a:solidFill>
                  <a:schemeClr val="bg1"/>
                </a:solidFill>
              </a:rPr>
              <a:t>gwella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cynnwys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digidol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 err="1">
                <a:solidFill>
                  <a:schemeClr val="bg1"/>
                </a:solidFill>
              </a:rPr>
              <a:t>Creu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gan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ddefnyddio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amrediad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eang</a:t>
            </a:r>
            <a:r>
              <a:rPr lang="en-GB" sz="2800" dirty="0">
                <a:solidFill>
                  <a:schemeClr val="bg1"/>
                </a:solidFill>
              </a:rPr>
              <a:t> o </a:t>
            </a:r>
            <a:r>
              <a:rPr lang="en-GB" sz="2800" dirty="0" err="1">
                <a:solidFill>
                  <a:schemeClr val="bg1"/>
                </a:solidFill>
              </a:rPr>
              <a:t>ddulliau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amlgyfrwng</a:t>
            </a:r>
            <a:endParaRPr lang="en-GB" sz="28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Planning (including searching for and sourcing information), creating, evaluating and improving digital content.</a:t>
            </a:r>
          </a:p>
          <a:p>
            <a:r>
              <a:rPr lang="en-GB" sz="2800" dirty="0">
                <a:solidFill>
                  <a:schemeClr val="bg1"/>
                </a:solidFill>
              </a:rPr>
              <a:t>create using a wide range of multimedia components </a:t>
            </a:r>
          </a:p>
        </p:txBody>
      </p:sp>
    </p:spTree>
    <p:extLst>
      <p:ext uri="{BB962C8B-B14F-4D97-AF65-F5344CB8AC3E}">
        <p14:creationId xmlns:p14="http://schemas.microsoft.com/office/powerpoint/2010/main" val="35473139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Data a </a:t>
            </a:r>
            <a:r>
              <a:rPr lang="en-GB" dirty="0" err="1">
                <a:solidFill>
                  <a:schemeClr val="bg1"/>
                </a:solidFill>
              </a:rPr>
              <a:t>meddwl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cyfrifiadurol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Data and 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dealltwriaeth</a:t>
            </a:r>
            <a:r>
              <a:rPr lang="en-GB" sz="2400" dirty="0">
                <a:solidFill>
                  <a:schemeClr val="bg1"/>
                </a:solidFill>
              </a:rPr>
              <a:t> o </a:t>
            </a:r>
            <a:r>
              <a:rPr lang="en-GB" sz="2400" dirty="0" err="1">
                <a:solidFill>
                  <a:schemeClr val="bg1"/>
                </a:solidFill>
              </a:rPr>
              <a:t>bwysigrwydd</a:t>
            </a:r>
            <a:r>
              <a:rPr lang="en-GB" sz="2400" dirty="0">
                <a:solidFill>
                  <a:schemeClr val="bg1"/>
                </a:solidFill>
              </a:rPr>
              <a:t> data a </a:t>
            </a:r>
            <a:r>
              <a:rPr lang="en-GB" sz="2400" dirty="0" err="1">
                <a:solidFill>
                  <a:schemeClr val="bg1"/>
                </a:solidFill>
              </a:rPr>
              <a:t>llythrennedd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gwybodaeth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drwy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archwilio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agweddau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gasglu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cynrychioli</a:t>
            </a:r>
            <a:r>
              <a:rPr lang="en-GB" sz="2400" dirty="0">
                <a:solidFill>
                  <a:schemeClr val="bg1"/>
                </a:solidFill>
              </a:rPr>
              <a:t> a </a:t>
            </a:r>
            <a:r>
              <a:rPr lang="en-GB" sz="2400" dirty="0" err="1">
                <a:solidFill>
                  <a:schemeClr val="bg1"/>
                </a:solidFill>
              </a:rPr>
              <a:t>dadansoddi</a:t>
            </a:r>
            <a:r>
              <a:rPr lang="en-GB" sz="2400" dirty="0">
                <a:solidFill>
                  <a:schemeClr val="bg1"/>
                </a:solidFill>
              </a:rPr>
              <a:t> data</a:t>
            </a:r>
          </a:p>
          <a:p>
            <a:r>
              <a:rPr lang="en-GB" sz="2400" dirty="0">
                <a:solidFill>
                  <a:schemeClr val="bg1"/>
                </a:solidFill>
              </a:rPr>
              <a:t>Mae </a:t>
            </a:r>
            <a:r>
              <a:rPr lang="en-GB" sz="2400" dirty="0" err="1">
                <a:solidFill>
                  <a:schemeClr val="bg1"/>
                </a:solidFill>
              </a:rPr>
              <a:t>meddwl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cyfrifiadurol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gyfuniad</a:t>
            </a:r>
            <a:r>
              <a:rPr lang="en-GB" sz="2400" dirty="0">
                <a:solidFill>
                  <a:schemeClr val="bg1"/>
                </a:solidFill>
              </a:rPr>
              <a:t> o </a:t>
            </a:r>
            <a:r>
              <a:rPr lang="en-GB" sz="2400" dirty="0" err="1">
                <a:solidFill>
                  <a:schemeClr val="bg1"/>
                </a:solidFill>
              </a:rPr>
              <a:t>sgiliau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ymholi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gwyddonol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datrys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problemau</a:t>
            </a:r>
            <a:r>
              <a:rPr lang="en-GB" sz="2400" dirty="0">
                <a:solidFill>
                  <a:schemeClr val="bg1"/>
                </a:solidFill>
              </a:rPr>
              <a:t> a </a:t>
            </a:r>
            <a:r>
              <a:rPr lang="en-GB" sz="2400" dirty="0" err="1">
                <a:solidFill>
                  <a:schemeClr val="bg1"/>
                </a:solidFill>
              </a:rPr>
              <a:t>meddwl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learners will gain an understanding of the importance of data and information literacy by exploring aspects of collection, representation and analysis.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Computational thinking is a combination of scientific enquiry, problem solving and thinking skills</a:t>
            </a:r>
          </a:p>
        </p:txBody>
      </p:sp>
    </p:spTree>
    <p:extLst>
      <p:ext uri="{BB962C8B-B14F-4D97-AF65-F5344CB8AC3E}">
        <p14:creationId xmlns:p14="http://schemas.microsoft.com/office/powerpoint/2010/main" val="20632966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Tasg</a:t>
            </a:r>
            <a:r>
              <a:rPr lang="en-GB" dirty="0">
                <a:solidFill>
                  <a:schemeClr val="bg1"/>
                </a:solidFill>
              </a:rPr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600200"/>
            <a:ext cx="4184035" cy="4441161"/>
          </a:xfrm>
        </p:spPr>
        <p:txBody>
          <a:bodyPr>
            <a:noAutofit/>
          </a:bodyPr>
          <a:lstStyle/>
          <a:p>
            <a:r>
              <a:rPr lang="en-GB" sz="2000" dirty="0" err="1">
                <a:solidFill>
                  <a:schemeClr val="bg1"/>
                </a:solidFill>
              </a:rPr>
              <a:t>Mewn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grwpiau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edrychwch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ar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Fframwaith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Cymhwysedd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Digidol</a:t>
            </a:r>
            <a:r>
              <a:rPr lang="en-GB" sz="2000" dirty="0">
                <a:solidFill>
                  <a:schemeClr val="bg1"/>
                </a:solidFill>
              </a:rPr>
              <a:t> (</a:t>
            </a:r>
            <a:r>
              <a:rPr lang="en-GB" sz="2000" dirty="0" err="1">
                <a:solidFill>
                  <a:schemeClr val="bg1"/>
                </a:solidFill>
              </a:rPr>
              <a:t>FfCD</a:t>
            </a:r>
            <a:r>
              <a:rPr lang="en-GB" sz="2000" dirty="0">
                <a:solidFill>
                  <a:schemeClr val="bg1"/>
                </a:solidFill>
              </a:rPr>
              <a:t>)</a:t>
            </a:r>
          </a:p>
          <a:p>
            <a:r>
              <a:rPr lang="en-GB" sz="2000" dirty="0" err="1">
                <a:solidFill>
                  <a:schemeClr val="bg1"/>
                </a:solidFill>
              </a:rPr>
              <a:t>Defnyddiwch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fframwaith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weld </a:t>
            </a:r>
            <a:r>
              <a:rPr lang="en-GB" sz="2000" dirty="0" err="1">
                <a:solidFill>
                  <a:schemeClr val="bg1"/>
                </a:solidFill>
              </a:rPr>
              <a:t>sut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allwch</a:t>
            </a:r>
            <a:r>
              <a:rPr lang="en-GB" sz="2000" dirty="0">
                <a:solidFill>
                  <a:schemeClr val="bg1"/>
                </a:solidFill>
              </a:rPr>
              <a:t> chi </a:t>
            </a:r>
            <a:r>
              <a:rPr lang="en-GB" sz="2000" dirty="0" err="1">
                <a:solidFill>
                  <a:schemeClr val="bg1"/>
                </a:solidFill>
              </a:rPr>
              <a:t>gynnwys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rhyw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elfen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gymhwysedd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digidol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weithgaredd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gynlluniwyd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dasg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cynt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b="1" dirty="0">
                <a:solidFill>
                  <a:schemeClr val="bg1"/>
                </a:solidFill>
              </a:rPr>
              <a:t>neu…</a:t>
            </a:r>
          </a:p>
          <a:p>
            <a:r>
              <a:rPr lang="en-GB" sz="2000" dirty="0" err="1">
                <a:solidFill>
                  <a:schemeClr val="bg1"/>
                </a:solidFill>
              </a:rPr>
              <a:t>Dyfeisiwch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dasg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sy’n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cynnwys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leiaf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linyn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o’r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Fframwaith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Cymhwysedd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Digidol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600201"/>
            <a:ext cx="4184034" cy="4441162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In groups look at the Digital Competence Framework (DCF).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Use the framework to see how you could include some aspect of digital competence into the activity you developed in the previous task </a:t>
            </a:r>
            <a:r>
              <a:rPr lang="en-GB" sz="2000" b="1" dirty="0">
                <a:solidFill>
                  <a:schemeClr val="bg1"/>
                </a:solidFill>
              </a:rPr>
              <a:t>or…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Devise a task covering at least two of the strands on the Digital Competence Framework</a:t>
            </a:r>
          </a:p>
        </p:txBody>
      </p:sp>
    </p:spTree>
    <p:extLst>
      <p:ext uri="{BB962C8B-B14F-4D97-AF65-F5344CB8AC3E}">
        <p14:creationId xmlns:p14="http://schemas.microsoft.com/office/powerpoint/2010/main" val="109006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77" y="0"/>
            <a:ext cx="11687694" cy="1320800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Iechyd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Lles</a:t>
            </a:r>
            <a:r>
              <a:rPr lang="en-GB" dirty="0">
                <a:solidFill>
                  <a:schemeClr val="bg1"/>
                </a:solidFill>
              </a:rPr>
              <a:t> – </a:t>
            </a: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newydd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Health and Wellbeing – a new area of learning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77334" y="1833622"/>
            <a:ext cx="3866957" cy="1347383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Gwyliwch</a:t>
            </a:r>
            <a:r>
              <a:rPr lang="en-GB" dirty="0">
                <a:solidFill>
                  <a:schemeClr val="bg1"/>
                </a:solidFill>
              </a:rPr>
              <a:t> y clip ac </a:t>
            </a:r>
            <a:r>
              <a:rPr lang="en-GB" dirty="0" err="1">
                <a:solidFill>
                  <a:schemeClr val="bg1"/>
                </a:solidFill>
              </a:rPr>
              <a:t>ysgrifennwch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ddisgrifiad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byr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egluro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rydych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chi’n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meddwl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yw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pwrpas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phrofiad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hwn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70" y="1778924"/>
            <a:ext cx="5190103" cy="1729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Watch the following clip and write a short description of what you think this area of learning and experience is about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https://www.youtube.com/watch?v=oSIWo5nxF2A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loud Callout 5"/>
          <p:cNvSpPr/>
          <p:nvPr/>
        </p:nvSpPr>
        <p:spPr>
          <a:xfrm>
            <a:off x="5962996" y="3275215"/>
            <a:ext cx="3884814" cy="2970414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What could this include?</a:t>
            </a:r>
          </a:p>
        </p:txBody>
      </p:sp>
      <p:sp>
        <p:nvSpPr>
          <p:cNvPr id="7" name="Cloud Callout 6"/>
          <p:cNvSpPr/>
          <p:nvPr/>
        </p:nvSpPr>
        <p:spPr>
          <a:xfrm>
            <a:off x="728748" y="3325091"/>
            <a:ext cx="3884814" cy="2970414"/>
          </a:xfrm>
          <a:prstGeom prst="cloud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Beth </a:t>
            </a:r>
            <a:r>
              <a:rPr lang="en-GB" sz="2800" dirty="0" err="1"/>
              <a:t>allai</a:t>
            </a:r>
            <a:r>
              <a:rPr lang="en-GB" sz="2800" dirty="0"/>
              <a:t> </a:t>
            </a:r>
            <a:r>
              <a:rPr lang="en-GB" sz="2800" dirty="0" err="1"/>
              <a:t>hyn</a:t>
            </a:r>
            <a:r>
              <a:rPr lang="en-GB" sz="2800" dirty="0"/>
              <a:t> </a:t>
            </a:r>
            <a:r>
              <a:rPr lang="en-GB" sz="2800" dirty="0" err="1"/>
              <a:t>gynnwys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031089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9990" y="1768642"/>
            <a:ext cx="5109556" cy="4826172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 err="1">
                <a:solidFill>
                  <a:schemeClr val="bg1"/>
                </a:solidFill>
              </a:rPr>
              <a:t>Cyswllt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clir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rhwng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dysgu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llwyddiannus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iechyd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lles</a:t>
            </a:r>
            <a:r>
              <a:rPr lang="en-GB" sz="2000" dirty="0">
                <a:solidFill>
                  <a:schemeClr val="bg1"/>
                </a:solidFill>
              </a:rPr>
              <a:t> da</a:t>
            </a:r>
          </a:p>
          <a:p>
            <a:r>
              <a:rPr lang="en-GB" sz="2000" dirty="0" err="1">
                <a:solidFill>
                  <a:schemeClr val="bg1"/>
                </a:solidFill>
              </a:rPr>
              <a:t>Cefnogi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iechyd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meddwl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emosiynol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lles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chorfforol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Annog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perthnasau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positif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Annog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disgyblion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wneud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penderfyniadau</a:t>
            </a:r>
            <a:r>
              <a:rPr lang="en-GB" sz="2000" dirty="0">
                <a:solidFill>
                  <a:schemeClr val="bg1"/>
                </a:solidFill>
              </a:rPr>
              <a:t> doeth </a:t>
            </a:r>
            <a:r>
              <a:rPr lang="en-GB" sz="2000" dirty="0" err="1">
                <a:solidFill>
                  <a:schemeClr val="bg1"/>
                </a:solidFill>
              </a:rPr>
              <a:t>ynglyn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iechyd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Disgyblion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ystyried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effaith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dylanwadau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cymdeithasol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arnynt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Datblygu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ymddygiadau</a:t>
            </a:r>
            <a:r>
              <a:rPr lang="en-GB" sz="2000" dirty="0">
                <a:solidFill>
                  <a:schemeClr val="bg1"/>
                </a:solidFill>
              </a:rPr>
              <a:t> ac </a:t>
            </a:r>
            <a:r>
              <a:rPr lang="en-GB" sz="2000" dirty="0" err="1">
                <a:solidFill>
                  <a:schemeClr val="bg1"/>
                </a:solidFill>
              </a:rPr>
              <a:t>arferion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fydd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cefnogi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eu</a:t>
            </a:r>
            <a:r>
              <a:rPr lang="en-GB" sz="2000" dirty="0">
                <a:solidFill>
                  <a:schemeClr val="bg1"/>
                </a:solidFill>
              </a:rPr>
              <a:t> iechyd </a:t>
            </a:r>
            <a:r>
              <a:rPr lang="en-GB" sz="2000" dirty="0" err="1">
                <a:solidFill>
                  <a:schemeClr val="bg1"/>
                </a:solidFill>
              </a:rPr>
              <a:t>a’u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lles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mewn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byd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sy’n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newid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gyflym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(</a:t>
            </a:r>
            <a:r>
              <a:rPr lang="en-GB" sz="2000" dirty="0" err="1">
                <a:solidFill>
                  <a:schemeClr val="bg1"/>
                </a:solidFill>
              </a:rPr>
              <a:t>Llywodraeth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Cymru</a:t>
            </a:r>
            <a:r>
              <a:rPr lang="en-GB" sz="2000" dirty="0">
                <a:solidFill>
                  <a:schemeClr val="bg1"/>
                </a:solidFill>
              </a:rPr>
              <a:t>, 2019)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45671" y="1215189"/>
            <a:ext cx="4501487" cy="4599709"/>
          </a:xfrm>
        </p:spPr>
        <p:txBody>
          <a:bodyPr>
            <a:normAutofit fontScale="77500" lnSpcReduction="20000"/>
          </a:bodyPr>
          <a:lstStyle/>
          <a:p>
            <a:endParaRPr lang="en-GB" sz="2200" dirty="0"/>
          </a:p>
          <a:p>
            <a:r>
              <a:rPr lang="en-GB" sz="2200" dirty="0">
                <a:solidFill>
                  <a:schemeClr val="bg1"/>
                </a:solidFill>
              </a:rPr>
              <a:t>Successful learning dependent on good health and well-being</a:t>
            </a:r>
          </a:p>
          <a:p>
            <a:r>
              <a:rPr lang="en-GB" sz="2200" dirty="0">
                <a:solidFill>
                  <a:schemeClr val="bg1"/>
                </a:solidFill>
              </a:rPr>
              <a:t>Support good mental, emotional, well-being and physical health</a:t>
            </a:r>
          </a:p>
          <a:p>
            <a:r>
              <a:rPr lang="en-GB" sz="2200" dirty="0">
                <a:solidFill>
                  <a:schemeClr val="bg1"/>
                </a:solidFill>
              </a:rPr>
              <a:t>Encourage positive relationships</a:t>
            </a:r>
          </a:p>
          <a:p>
            <a:r>
              <a:rPr lang="en-GB" sz="2200" dirty="0">
                <a:solidFill>
                  <a:schemeClr val="bg1"/>
                </a:solidFill>
              </a:rPr>
              <a:t>Encourage pupils to make good choices with regard health</a:t>
            </a:r>
          </a:p>
          <a:p>
            <a:r>
              <a:rPr lang="en-GB" sz="2200" dirty="0">
                <a:solidFill>
                  <a:schemeClr val="bg1"/>
                </a:solidFill>
              </a:rPr>
              <a:t>Pupils to consider how social influences may impact their values/behaviour</a:t>
            </a:r>
          </a:p>
          <a:p>
            <a:r>
              <a:rPr lang="en-GB" sz="2200" dirty="0">
                <a:solidFill>
                  <a:schemeClr val="bg1"/>
                </a:solidFill>
              </a:rPr>
              <a:t>Enable learners to develop the behaviours, habits and dispositions which will support their health and well-being in a rapidly changing world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(Welsh Government, 2019)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981696" y="263186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Iechyd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Lles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Health and Wellbeing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9265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8865677" cy="1320800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Tystiolaeth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gefnogi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Iechyd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Lles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Evidence to support Health and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Cynulliad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Cymru</a:t>
            </a:r>
            <a:r>
              <a:rPr lang="en-GB" dirty="0">
                <a:solidFill>
                  <a:schemeClr val="bg1"/>
                </a:solidFill>
              </a:rPr>
              <a:t> (2018) </a:t>
            </a:r>
            <a:r>
              <a:rPr lang="en-GB" i="1" dirty="0" err="1">
                <a:solidFill>
                  <a:schemeClr val="bg1"/>
                </a:solidFill>
              </a:rPr>
              <a:t>Cadernid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Meddwl</a:t>
            </a:r>
            <a:endParaRPr lang="en-GB" i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‘</a:t>
            </a:r>
            <a:r>
              <a:rPr lang="en-GB" dirty="0" err="1">
                <a:solidFill>
                  <a:schemeClr val="bg1"/>
                </a:solidFill>
              </a:rPr>
              <a:t>Mae’r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diwygiad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cyfredol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gyfle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unwaith-mewn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cenhedlaeth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brif-ffrydio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emosiynol</a:t>
            </a:r>
            <a:r>
              <a:rPr lang="en-GB" dirty="0">
                <a:solidFill>
                  <a:schemeClr val="bg1"/>
                </a:solidFill>
              </a:rPr>
              <a:t> ac iechyd </a:t>
            </a:r>
            <a:r>
              <a:rPr lang="en-GB" dirty="0" err="1">
                <a:solidFill>
                  <a:schemeClr val="bg1"/>
                </a:solidFill>
              </a:rPr>
              <a:t>meddwl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addysg</a:t>
            </a:r>
            <a:r>
              <a:rPr lang="en-GB" dirty="0">
                <a:solidFill>
                  <a:schemeClr val="bg1"/>
                </a:solidFill>
              </a:rPr>
              <a:t>. </a:t>
            </a:r>
            <a:r>
              <a:rPr lang="en-GB" dirty="0" err="1">
                <a:solidFill>
                  <a:schemeClr val="bg1"/>
                </a:solidFill>
              </a:rPr>
              <a:t>Ymhellach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mae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ysgolion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helpu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hyrwyddo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lles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chefnogi</a:t>
            </a:r>
            <a:r>
              <a:rPr lang="en-GB" dirty="0">
                <a:solidFill>
                  <a:schemeClr val="bg1"/>
                </a:solidFill>
              </a:rPr>
              <a:t> plant a </a:t>
            </a:r>
            <a:r>
              <a:rPr lang="en-GB" dirty="0" err="1">
                <a:solidFill>
                  <a:schemeClr val="bg1"/>
                </a:solidFill>
              </a:rPr>
              <a:t>phobl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ifanc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ddatblygu’r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gwydnwch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meithrin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sgiliau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hangen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fynd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afael</a:t>
            </a:r>
            <a:r>
              <a:rPr lang="en-GB" dirty="0">
                <a:solidFill>
                  <a:schemeClr val="bg1"/>
                </a:solidFill>
              </a:rPr>
              <a:t> â </a:t>
            </a:r>
            <a:r>
              <a:rPr lang="en-GB" dirty="0" err="1">
                <a:solidFill>
                  <a:schemeClr val="bg1"/>
                </a:solidFill>
              </a:rPr>
              <a:t>straen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phryder</a:t>
            </a:r>
            <a:r>
              <a:rPr lang="en-GB" dirty="0">
                <a:solidFill>
                  <a:schemeClr val="bg1"/>
                </a:solidFill>
              </a:rPr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Welsh Assembly (2018) Mind over </a:t>
            </a:r>
            <a:r>
              <a:rPr lang="en-GB" i="1" dirty="0">
                <a:solidFill>
                  <a:schemeClr val="bg1"/>
                </a:solidFill>
              </a:rPr>
              <a:t>Matter</a:t>
            </a:r>
          </a:p>
          <a:p>
            <a:r>
              <a:rPr lang="en-GB" i="1" dirty="0">
                <a:solidFill>
                  <a:schemeClr val="bg1"/>
                </a:solidFill>
              </a:rPr>
              <a:t>‘Reform</a:t>
            </a:r>
            <a:r>
              <a:rPr lang="en-GB" dirty="0">
                <a:solidFill>
                  <a:schemeClr val="bg1"/>
                </a:solidFill>
              </a:rPr>
              <a:t> of the curriculum in Wales offers a once-in-a-generation opportunity to embed well-being into our children’s lives. Furthermore, schools are ideally placed to make a significant contribution to building an emotionally resilient population of young people, reducing stigma and promoting good mental health.’ </a:t>
            </a:r>
          </a:p>
        </p:txBody>
      </p:sp>
    </p:spTree>
    <p:extLst>
      <p:ext uri="{BB962C8B-B14F-4D97-AF65-F5344CB8AC3E}">
        <p14:creationId xmlns:p14="http://schemas.microsoft.com/office/powerpoint/2010/main" val="13857252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5997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Tystiolaeth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gefnogi Iechyd a </a:t>
            </a:r>
            <a:r>
              <a:rPr lang="en-GB" dirty="0" err="1">
                <a:solidFill>
                  <a:schemeClr val="bg1"/>
                </a:solidFill>
              </a:rPr>
              <a:t>Lles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Evidence to support Health and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Cynulliad</a:t>
            </a:r>
            <a:r>
              <a:rPr lang="en-GB" dirty="0">
                <a:solidFill>
                  <a:schemeClr val="bg1"/>
                </a:solidFill>
              </a:rPr>
              <a:t> Cymru (2019) </a:t>
            </a:r>
            <a:r>
              <a:rPr lang="en-GB" dirty="0" err="1">
                <a:solidFill>
                  <a:schemeClr val="bg1"/>
                </a:solidFill>
              </a:rPr>
              <a:t>Gweithgarwch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Corfforol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Ymhlith</a:t>
            </a:r>
            <a:r>
              <a:rPr lang="en-GB" dirty="0">
                <a:solidFill>
                  <a:schemeClr val="bg1"/>
                </a:solidFill>
              </a:rPr>
              <a:t> Plant a </a:t>
            </a:r>
            <a:r>
              <a:rPr lang="en-GB" dirty="0" err="1">
                <a:solidFill>
                  <a:schemeClr val="bg1"/>
                </a:solidFill>
              </a:rPr>
              <a:t>Phobl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Ifanc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Argymhellion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cynnwys</a:t>
            </a:r>
            <a:r>
              <a:rPr lang="en-GB" dirty="0">
                <a:solidFill>
                  <a:schemeClr val="bg1"/>
                </a:solidFill>
              </a:rPr>
              <a:t>:</a:t>
            </a:r>
          </a:p>
          <a:p>
            <a:r>
              <a:rPr lang="en-GB" dirty="0" err="1">
                <a:solidFill>
                  <a:schemeClr val="bg1"/>
                </a:solidFill>
              </a:rPr>
              <a:t>Lleihau’r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bylchau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sgiliau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modur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i’w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gweld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hyn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bryd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Cyfnod</a:t>
            </a:r>
            <a:r>
              <a:rPr lang="en-GB" dirty="0">
                <a:solidFill>
                  <a:schemeClr val="bg1"/>
                </a:solidFill>
              </a:rPr>
              <a:t> Sylfaen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ganolbwynt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newydd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Trafod</a:t>
            </a:r>
            <a:r>
              <a:rPr lang="en-GB" dirty="0">
                <a:solidFill>
                  <a:schemeClr val="bg1"/>
                </a:solidFill>
              </a:rPr>
              <a:t> gyda </a:t>
            </a:r>
            <a:r>
              <a:rPr lang="en-GB" dirty="0" err="1">
                <a:solidFill>
                  <a:schemeClr val="bg1"/>
                </a:solidFill>
              </a:rPr>
              <a:t>disgyblion</a:t>
            </a:r>
            <a:r>
              <a:rPr lang="en-GB" dirty="0">
                <a:solidFill>
                  <a:schemeClr val="bg1"/>
                </a:solidFill>
              </a:rPr>
              <a:t> pa </a:t>
            </a:r>
            <a:r>
              <a:rPr lang="en-GB" dirty="0" err="1">
                <a:solidFill>
                  <a:schemeClr val="bg1"/>
                </a:solidFill>
              </a:rPr>
              <a:t>weithgareddau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corfforol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bydden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nhw’n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hoffi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O </a:t>
            </a:r>
            <a:r>
              <a:rPr lang="en-GB" dirty="0" err="1">
                <a:solidFill>
                  <a:schemeClr val="bg1"/>
                </a:solidFill>
              </a:rPr>
              <a:t>leiaf</a:t>
            </a:r>
            <a:r>
              <a:rPr lang="en-GB" dirty="0">
                <a:solidFill>
                  <a:schemeClr val="bg1"/>
                </a:solidFill>
              </a:rPr>
              <a:t> 120 </a:t>
            </a:r>
            <a:r>
              <a:rPr lang="en-GB" dirty="0" err="1">
                <a:solidFill>
                  <a:schemeClr val="bg1"/>
                </a:solidFill>
              </a:rPr>
              <a:t>munud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wythnos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ymarfer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corff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safonol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Welsh Assembly (2019) Physical Activity of Children and Young People</a:t>
            </a:r>
          </a:p>
          <a:p>
            <a:r>
              <a:rPr lang="en-GB" dirty="0">
                <a:solidFill>
                  <a:schemeClr val="bg1"/>
                </a:solidFill>
              </a:rPr>
              <a:t>Recommendations included:</a:t>
            </a:r>
          </a:p>
          <a:p>
            <a:r>
              <a:rPr lang="en-GB" dirty="0">
                <a:solidFill>
                  <a:schemeClr val="bg1"/>
                </a:solidFill>
              </a:rPr>
              <a:t>Gaps in developing motor skills in the Foundation Phase to be addressed with the new curriculum</a:t>
            </a:r>
          </a:p>
          <a:p>
            <a:r>
              <a:rPr lang="en-GB" dirty="0">
                <a:solidFill>
                  <a:schemeClr val="bg1"/>
                </a:solidFill>
              </a:rPr>
              <a:t>Consult with pupils on what physical activities they would like</a:t>
            </a:r>
          </a:p>
          <a:p>
            <a:r>
              <a:rPr lang="en-GB" dirty="0">
                <a:solidFill>
                  <a:schemeClr val="bg1"/>
                </a:solidFill>
              </a:rPr>
              <a:t>At least 120 minutes a week on good quality physical education</a:t>
            </a:r>
          </a:p>
        </p:txBody>
      </p:sp>
    </p:spTree>
    <p:extLst>
      <p:ext uri="{BB962C8B-B14F-4D97-AF65-F5344CB8AC3E}">
        <p14:creationId xmlns:p14="http://schemas.microsoft.com/office/powerpoint/2010/main" val="37500193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26" y="393032"/>
            <a:ext cx="11405062" cy="132080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Beirniadaeth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Iechyd a </a:t>
            </a:r>
            <a:r>
              <a:rPr lang="en-GB" dirty="0" err="1">
                <a:solidFill>
                  <a:schemeClr val="bg1"/>
                </a:solidFill>
              </a:rPr>
              <a:t>lles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Criticism of the new Health and Well-being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area of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412636" cy="3880772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Mae </a:t>
            </a:r>
            <a:r>
              <a:rPr lang="en-GB" sz="2000" dirty="0" err="1">
                <a:solidFill>
                  <a:schemeClr val="bg1"/>
                </a:solidFill>
              </a:rPr>
              <a:t>barwnes</a:t>
            </a:r>
            <a:r>
              <a:rPr lang="en-GB" sz="2000" dirty="0">
                <a:solidFill>
                  <a:schemeClr val="bg1"/>
                </a:solidFill>
              </a:rPr>
              <a:t> Grey – Thompson a </a:t>
            </a:r>
            <a:r>
              <a:rPr lang="en-GB" sz="2000" dirty="0" err="1">
                <a:solidFill>
                  <a:schemeClr val="bg1"/>
                </a:solidFill>
              </a:rPr>
              <a:t>nifer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ACau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anhapus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gyda’r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cwricwlwm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newydd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oherwydd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nid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oes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amser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cael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glustnodi’n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benodol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gyfer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Addysg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Gorfforol</a:t>
            </a:r>
            <a:r>
              <a:rPr lang="en-GB" sz="2000" dirty="0">
                <a:solidFill>
                  <a:schemeClr val="bg1"/>
                </a:solidFill>
              </a:rPr>
              <a:t>. </a:t>
            </a:r>
            <a:r>
              <a:rPr lang="en-GB" sz="2000" dirty="0" err="1">
                <a:solidFill>
                  <a:schemeClr val="bg1"/>
                </a:solidFill>
              </a:rPr>
              <a:t>Byddai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hi’n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dymuno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gweld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leiaf</a:t>
            </a:r>
            <a:r>
              <a:rPr lang="en-GB" sz="2000" dirty="0">
                <a:solidFill>
                  <a:schemeClr val="bg1"/>
                </a:solidFill>
              </a:rPr>
              <a:t> 2 </a:t>
            </a:r>
            <a:r>
              <a:rPr lang="en-GB" sz="2000" dirty="0" err="1">
                <a:solidFill>
                  <a:schemeClr val="bg1"/>
                </a:solidFill>
              </a:rPr>
              <a:t>awr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wythnos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Maent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pryderu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bydd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arwain</a:t>
            </a:r>
            <a:r>
              <a:rPr lang="en-GB" sz="2000" dirty="0">
                <a:solidFill>
                  <a:schemeClr val="bg1"/>
                </a:solidFill>
              </a:rPr>
              <a:t> at </a:t>
            </a:r>
            <a:r>
              <a:rPr lang="en-GB" sz="2000" dirty="0" err="1">
                <a:solidFill>
                  <a:schemeClr val="bg1"/>
                </a:solidFill>
              </a:rPr>
              <a:t>ymarfer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corff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dod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llai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pwysig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Mae </a:t>
            </a:r>
            <a:r>
              <a:rPr lang="en-GB" sz="2000" dirty="0" err="1">
                <a:solidFill>
                  <a:schemeClr val="bg1"/>
                </a:solidFill>
              </a:rPr>
              <a:t>mwy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na</a:t>
            </a:r>
            <a:r>
              <a:rPr lang="en-GB" sz="2000" dirty="0">
                <a:solidFill>
                  <a:schemeClr val="bg1"/>
                </a:solidFill>
              </a:rPr>
              <a:t> ¼ o </a:t>
            </a:r>
            <a:r>
              <a:rPr lang="en-GB" sz="2000" dirty="0" err="1">
                <a:solidFill>
                  <a:schemeClr val="bg1"/>
                </a:solidFill>
              </a:rPr>
              <a:t>blant</a:t>
            </a:r>
            <a:r>
              <a:rPr lang="en-GB" sz="2000" dirty="0">
                <a:solidFill>
                  <a:schemeClr val="bg1"/>
                </a:solidFill>
              </a:rPr>
              <a:t> 4 a 5 </a:t>
            </a:r>
            <a:r>
              <a:rPr lang="en-GB" sz="2000" dirty="0" err="1">
                <a:solidFill>
                  <a:schemeClr val="bg1"/>
                </a:solidFill>
              </a:rPr>
              <a:t>oed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ysgolion</a:t>
            </a:r>
            <a:r>
              <a:rPr lang="en-GB" sz="2000" dirty="0">
                <a:solidFill>
                  <a:schemeClr val="bg1"/>
                </a:solidFill>
              </a:rPr>
              <a:t> Cymru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or-dew </a:t>
            </a:r>
            <a:r>
              <a:rPr lang="en-GB" sz="2000" dirty="0" err="1">
                <a:solidFill>
                  <a:schemeClr val="bg1"/>
                </a:solidFill>
              </a:rPr>
              <a:t>erbyn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hyn</a:t>
            </a:r>
            <a:r>
              <a:rPr lang="en-GB" sz="20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908272" cy="4697411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Baroness Grey-Thompson and many AM are unhappy with the new curriculum because there is no stipulated time for PE– they would like to see at least 2 hours a week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They fear this will lead to PE becoming marginalised in the new curriculum</a:t>
            </a:r>
          </a:p>
          <a:p>
            <a:r>
              <a:rPr lang="en-GB" sz="2000" dirty="0">
                <a:solidFill>
                  <a:schemeClr val="bg1"/>
                </a:solidFill>
              </a:rPr>
              <a:t>More than a ¼ of 4 and 5 year olds in Welsh schools are now obese.</a:t>
            </a:r>
          </a:p>
          <a:p>
            <a:r>
              <a:rPr lang="en-GB" sz="2000" dirty="0">
                <a:solidFill>
                  <a:schemeClr val="bg1"/>
                </a:solidFill>
              </a:rPr>
              <a:t>(Health, Social care and Sports committee cited in BBC news, 2019)</a:t>
            </a:r>
          </a:p>
        </p:txBody>
      </p:sp>
    </p:spTree>
    <p:extLst>
      <p:ext uri="{BB962C8B-B14F-4D97-AF65-F5344CB8AC3E}">
        <p14:creationId xmlns:p14="http://schemas.microsoft.com/office/powerpoint/2010/main" val="25870525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Rhestr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Gyfeirnodi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77333" y="1780675"/>
            <a:ext cx="9465287" cy="4260688"/>
          </a:xfrm>
        </p:spPr>
        <p:txBody>
          <a:bodyPr>
            <a:no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Carpenter, A. (2018) School’s Week: What role should schools play in teaching pupils to spot fake news? Available online: </a:t>
            </a:r>
            <a:r>
              <a:rPr lang="en-GB" sz="12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https://schoolsweek.co.uk/what-role-should-schools-play-in-teaching-pupils-to-spot-fake-news/</a:t>
            </a:r>
            <a:r>
              <a:rPr lang="en-GB" sz="1200" dirty="0">
                <a:solidFill>
                  <a:schemeClr val="bg1"/>
                </a:solidFill>
              </a:rPr>
              <a:t> (accessed 13/6/19)</a:t>
            </a:r>
          </a:p>
          <a:p>
            <a:r>
              <a:rPr lang="en-GB" sz="1200" dirty="0">
                <a:solidFill>
                  <a:schemeClr val="bg1"/>
                </a:solidFill>
              </a:rPr>
              <a:t>School Education Gateway (2017) Digital Competence. Available online: </a:t>
            </a:r>
            <a:r>
              <a:rPr lang="en-GB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https://www.schooleducationgateway.eu/en/pub/resources/tutorials/digital-competence-the-vital-.htm</a:t>
            </a:r>
            <a:r>
              <a:rPr lang="en-GB" sz="1200" dirty="0">
                <a:solidFill>
                  <a:schemeClr val="bg1"/>
                </a:solidFill>
              </a:rPr>
              <a:t> (accessed 13/6/19)</a:t>
            </a:r>
          </a:p>
          <a:p>
            <a:r>
              <a:rPr lang="en-GB" sz="1200" dirty="0" err="1">
                <a:solidFill>
                  <a:schemeClr val="bg1"/>
                </a:solidFill>
              </a:rPr>
              <a:t>Estyn</a:t>
            </a:r>
            <a:r>
              <a:rPr lang="en-GB" sz="1200" dirty="0">
                <a:solidFill>
                  <a:schemeClr val="bg1"/>
                </a:solidFill>
              </a:rPr>
              <a:t> (2018) Preparing for the Digital competency Framework. Available online: </a:t>
            </a:r>
            <a:r>
              <a:rPr lang="en-GB" sz="12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https://www.estyn.gov.wales/sites/www.estyn.gov.wales/files/documents/Preparing%20for%20the%20DCF%20eng.pdf</a:t>
            </a:r>
            <a:r>
              <a:rPr lang="en-GB" sz="1200" dirty="0">
                <a:solidFill>
                  <a:schemeClr val="bg1"/>
                </a:solidFill>
              </a:rPr>
              <a:t> (accessed 13/6/19)</a:t>
            </a:r>
          </a:p>
          <a:p>
            <a:r>
              <a:rPr lang="en-GB" sz="1200" dirty="0">
                <a:solidFill>
                  <a:schemeClr val="bg1"/>
                </a:solidFill>
              </a:rPr>
              <a:t>European Commission (2018) Boosting children’s digital literacy - an urgent task for schools </a:t>
            </a:r>
            <a:r>
              <a:rPr lang="en-GB" sz="12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https://ec.europa.eu/jrc/en/news/boosting-children-s-digital-literacy-urgent-task-schools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National Literacy Trust (2018) Fake news and critical literacy. Available online: </a:t>
            </a:r>
            <a:r>
              <a:rPr lang="en-GB" sz="1200" dirty="0">
                <a:solidFill>
                  <a:schemeClr val="bg1"/>
                </a:solidFill>
                <a:hlinkClick r:id="rId6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file:///C:/Users/A.Baggott/Downloads/Fake_news_and_critical_literacy_-_final_report.pdf</a:t>
            </a:r>
            <a:r>
              <a:rPr lang="en-GB" sz="1200" dirty="0">
                <a:solidFill>
                  <a:schemeClr val="bg1"/>
                </a:solidFill>
              </a:rPr>
              <a:t> (accessed 13/6/19)</a:t>
            </a:r>
          </a:p>
          <a:p>
            <a:r>
              <a:rPr lang="en-GB" sz="1200" dirty="0">
                <a:solidFill>
                  <a:schemeClr val="bg1"/>
                </a:solidFill>
              </a:rPr>
              <a:t>UNICEF (2017) Children in a Digital World. Available online: </a:t>
            </a:r>
            <a:r>
              <a:rPr lang="en-GB" sz="12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https://www.unicef.org/publications/files/SOWC_2017_ENG_WEB.pdf</a:t>
            </a:r>
            <a:r>
              <a:rPr lang="en-GB" sz="1200" dirty="0">
                <a:solidFill>
                  <a:schemeClr val="bg1"/>
                </a:solidFill>
              </a:rPr>
              <a:t> (accessed 19/6/19)</a:t>
            </a:r>
          </a:p>
          <a:p>
            <a:r>
              <a:rPr lang="en-GB" sz="1200" dirty="0">
                <a:solidFill>
                  <a:schemeClr val="bg1"/>
                </a:solidFill>
              </a:rPr>
              <a:t>Welsh Government (2015) Well-being of Future Generations Act. Available online: </a:t>
            </a:r>
            <a:r>
              <a:rPr lang="en-GB" sz="1200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https://futuregenerations.wales/wp-content/uploads/2017/02/150623-guide-to-the-fg-act-en.pdf</a:t>
            </a:r>
            <a:r>
              <a:rPr lang="en-GB" sz="1200" dirty="0">
                <a:solidFill>
                  <a:schemeClr val="bg1"/>
                </a:solidFill>
              </a:rPr>
              <a:t> (accessed 19/6/19)</a:t>
            </a:r>
          </a:p>
          <a:p>
            <a:r>
              <a:rPr lang="en-GB" sz="1200" dirty="0">
                <a:solidFill>
                  <a:schemeClr val="bg1"/>
                </a:solidFill>
              </a:rPr>
              <a:t>Welsh Government (2017) Education in Wales: Our National Mission. Available online: </a:t>
            </a:r>
            <a:r>
              <a:rPr lang="en-GB" sz="1200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https://gov.wales/sites/default/files/publications/2018-03/education-in-wales-our-national-mission.pdf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</a:p>
          <a:p>
            <a:r>
              <a:rPr lang="en-GB" sz="1200" dirty="0">
                <a:solidFill>
                  <a:schemeClr val="bg1"/>
                </a:solidFill>
              </a:rPr>
              <a:t>Welsh Government (2017) Digital Competence Framework Guide. Available online: </a:t>
            </a:r>
            <a:r>
              <a:rPr lang="en-GB" sz="1200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https://s3-eu-west-1.amazonaws.com/hwb-live-storage/6e/7f/33/19/c3494e069deaeab755d4c156/digital-competence-framework-guidance-2018.pdf</a:t>
            </a:r>
            <a:r>
              <a:rPr lang="en-GB" sz="1200" dirty="0">
                <a:solidFill>
                  <a:schemeClr val="bg1"/>
                </a:solidFill>
              </a:rPr>
              <a:t> (</a:t>
            </a:r>
            <a:r>
              <a:rPr lang="en-GB" sz="1200" dirty="0"/>
              <a:t>accessed 20/6/19)</a:t>
            </a:r>
          </a:p>
        </p:txBody>
      </p:sp>
    </p:spTree>
    <p:extLst>
      <p:ext uri="{BB962C8B-B14F-4D97-AF65-F5344CB8AC3E}">
        <p14:creationId xmlns:p14="http://schemas.microsoft.com/office/powerpoint/2010/main" val="27512460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Rhestr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cyfeirnodi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900" dirty="0" err="1">
                <a:solidFill>
                  <a:schemeClr val="bg1"/>
                </a:solidFill>
              </a:rPr>
              <a:t>Crowter</a:t>
            </a:r>
            <a:r>
              <a:rPr lang="en-GB" sz="1900" dirty="0">
                <a:solidFill>
                  <a:schemeClr val="bg1"/>
                </a:solidFill>
              </a:rPr>
              <a:t>, (2019) BBC news: Wales NHS bill will rise without PE lessons. Available online: </a:t>
            </a:r>
            <a:r>
              <a:rPr lang="en-GB" sz="19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https://www.bbc.co.uk/news/uk-wales-48597716</a:t>
            </a:r>
            <a:r>
              <a:rPr lang="en-GB" sz="1900" dirty="0">
                <a:solidFill>
                  <a:schemeClr val="bg1"/>
                </a:solidFill>
              </a:rPr>
              <a:t> (accessed 12/6/19)</a:t>
            </a:r>
          </a:p>
          <a:p>
            <a:r>
              <a:rPr lang="en-GB" sz="1900" dirty="0" err="1">
                <a:solidFill>
                  <a:schemeClr val="bg1"/>
                </a:solidFill>
              </a:rPr>
              <a:t>Estyn</a:t>
            </a:r>
            <a:r>
              <a:rPr lang="en-GB" sz="1900" dirty="0">
                <a:solidFill>
                  <a:schemeClr val="bg1"/>
                </a:solidFill>
              </a:rPr>
              <a:t> (2018) Curriculum Innovation in Primary Schools. Available online: </a:t>
            </a:r>
            <a:r>
              <a:rPr lang="en-GB" sz="19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https://www.estyn.gov.wales/thematic-reports/curriculum-innovation-primary-schools</a:t>
            </a:r>
            <a:r>
              <a:rPr lang="en-GB" sz="1900" dirty="0">
                <a:solidFill>
                  <a:schemeClr val="bg1"/>
                </a:solidFill>
              </a:rPr>
              <a:t> (accessed 12/6/19)</a:t>
            </a:r>
          </a:p>
          <a:p>
            <a:r>
              <a:rPr lang="en-GB" sz="1900" dirty="0" err="1">
                <a:solidFill>
                  <a:schemeClr val="bg1"/>
                </a:solidFill>
              </a:rPr>
              <a:t>Estyn</a:t>
            </a:r>
            <a:r>
              <a:rPr lang="en-GB" sz="1900" dirty="0">
                <a:solidFill>
                  <a:schemeClr val="bg1"/>
                </a:solidFill>
              </a:rPr>
              <a:t> (2019) Happy and healthy: School impact on pupils’ health and wellbeing. Available online: </a:t>
            </a:r>
            <a:r>
              <a:rPr lang="en-GB" sz="19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https://www.estyn.gov.wales/sites/www.estyn.gov.wales/files/documents/Healthy%20and%20Happy%20report%20En_0.pdf</a:t>
            </a:r>
            <a:r>
              <a:rPr lang="en-GB" sz="1900" dirty="0">
                <a:solidFill>
                  <a:schemeClr val="bg1"/>
                </a:solidFill>
              </a:rPr>
              <a:t> (accessed 12/6/19)</a:t>
            </a:r>
          </a:p>
          <a:p>
            <a:r>
              <a:rPr lang="en-GB" sz="1900" dirty="0">
                <a:solidFill>
                  <a:schemeClr val="bg1"/>
                </a:solidFill>
              </a:rPr>
              <a:t>Welsh Assembly (2018) Mind over matter: A report on the step change needed in emotional and mental health support for children and young people in Wales. Available online: </a:t>
            </a:r>
            <a:r>
              <a:rPr lang="en-GB" sz="19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https://www.assembly.wales/laid%20documents/cr-ld11522/cr-ld11522-e.pdf</a:t>
            </a:r>
            <a:r>
              <a:rPr lang="en-GB" sz="1900" dirty="0">
                <a:solidFill>
                  <a:schemeClr val="bg1"/>
                </a:solidFill>
              </a:rPr>
              <a:t> (accessed 12/6/19)</a:t>
            </a:r>
          </a:p>
          <a:p>
            <a:r>
              <a:rPr lang="en-GB" sz="1900" dirty="0">
                <a:solidFill>
                  <a:schemeClr val="bg1"/>
                </a:solidFill>
              </a:rPr>
              <a:t>Welsh Assembly (2019) Physical Activity of Children and Young People. Available online: </a:t>
            </a:r>
            <a:r>
              <a:rPr lang="en-GB" sz="19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http://www.assembly.wales/laid%20documents/cr-ld12369/cr-ld12369-e.pdf</a:t>
            </a:r>
            <a:r>
              <a:rPr lang="en-GB" sz="1900" dirty="0">
                <a:solidFill>
                  <a:schemeClr val="bg1"/>
                </a:solidFill>
              </a:rPr>
              <a:t> (accessed 12/6/19)</a:t>
            </a:r>
          </a:p>
          <a:p>
            <a:r>
              <a:rPr lang="en-GB" sz="1900" dirty="0">
                <a:solidFill>
                  <a:schemeClr val="bg1"/>
                </a:solidFill>
              </a:rPr>
              <a:t>Welsh Government (2019) Draft curriculum for Wales: Health and Wellbeing. Available online: </a:t>
            </a:r>
            <a:r>
              <a:rPr lang="en-GB" sz="19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https://s3-eu-west-1.amazonaws.com/hwb-live-storage/b3/3c/8c/5f/267e48f8bf37c66bd3d8bb5b/draft-statutory-guidance-health-and-well-being.pdf</a:t>
            </a:r>
            <a:r>
              <a:rPr lang="en-GB" sz="1900" dirty="0">
                <a:solidFill>
                  <a:schemeClr val="bg1"/>
                </a:solidFill>
              </a:rPr>
              <a:t> (accessed 12/6/19)</a:t>
            </a:r>
          </a:p>
          <a:p>
            <a:r>
              <a:rPr lang="en-GB" sz="1900" dirty="0">
                <a:solidFill>
                  <a:schemeClr val="bg1"/>
                </a:solidFill>
              </a:rPr>
              <a:t>Welsh Government (2019) A guide to curriculum for Wales 2022. Available online:</a:t>
            </a:r>
            <a:r>
              <a:rPr lang="en-GB" sz="1900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https://s3-eu-west-1.amazonaws.com/hwb-live-storage/cd/b4/f8/7c/b7d34ffb968d9a09de4d460c/a-guide-to-curriculum-for-wales-2022.pdf</a:t>
            </a:r>
            <a:r>
              <a:rPr lang="en-GB" sz="1900" dirty="0">
                <a:solidFill>
                  <a:schemeClr val="bg1"/>
                </a:solidFill>
              </a:rPr>
              <a:t> (accessed 12/6/19)</a:t>
            </a:r>
          </a:p>
          <a:p>
            <a:r>
              <a:rPr lang="en-GB" sz="1900" dirty="0">
                <a:solidFill>
                  <a:schemeClr val="bg1"/>
                </a:solidFill>
              </a:rPr>
              <a:t>Whitehead, M. (2010) Physical literacy throughout the </a:t>
            </a:r>
            <a:r>
              <a:rPr lang="en-GB" sz="1900" dirty="0" err="1">
                <a:solidFill>
                  <a:schemeClr val="bg1"/>
                </a:solidFill>
              </a:rPr>
              <a:t>lifecourse</a:t>
            </a:r>
            <a:r>
              <a:rPr lang="en-GB" sz="1900" dirty="0">
                <a:solidFill>
                  <a:schemeClr val="bg1"/>
                </a:solidFill>
              </a:rPr>
              <a:t>. (New York: Routledge)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43540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</TotalTime>
  <Words>3277</Words>
  <Application>Microsoft Office PowerPoint</Application>
  <PresentationFormat>Widescreen</PresentationFormat>
  <Paragraphs>240</Paragraphs>
  <Slides>31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American Typewriter</vt:lpstr>
      <vt:lpstr>Arial</vt:lpstr>
      <vt:lpstr>Calibri</vt:lpstr>
      <vt:lpstr>Trebuchet MS</vt:lpstr>
      <vt:lpstr>Wingdings 3</vt:lpstr>
      <vt:lpstr>Facet</vt:lpstr>
      <vt:lpstr>Astudiaethau Cwricwlwm ac Asesu Curriculum and Assessment</vt:lpstr>
      <vt:lpstr>Cwricwlwm i Gymru 2022 Curriculum for Wales 2022</vt:lpstr>
      <vt:lpstr>Pam bod angen newid y cwricwlwm? Why is there a need for curriculum change?</vt:lpstr>
      <vt:lpstr>Beth sy’n newid? What’s changing?</vt:lpstr>
      <vt:lpstr> Beth sy’n newid? What’s changing? </vt:lpstr>
      <vt:lpstr>PowerPoint Presentation</vt:lpstr>
      <vt:lpstr>PowerPoint Presentation</vt:lpstr>
      <vt:lpstr>Meysydd dysgu a phrofiad Areas of learning and experience</vt:lpstr>
      <vt:lpstr>Datganiadau o’r hyn sy’n bwysig/llwybrau Statements of ‘what matters’/strands </vt:lpstr>
      <vt:lpstr>Cynnydd Progression </vt:lpstr>
      <vt:lpstr>Cynllunio ar gyfer dysgu Planning for learning</vt:lpstr>
      <vt:lpstr>Cyfrifoldebau traws –gwricwlaidd Cross –curricular responsibilities</vt:lpstr>
      <vt:lpstr>Beth arall sy’n cael ei gynnwys yn y cwricwlwm newydd? What else is included in the new curriculum?</vt:lpstr>
      <vt:lpstr>Tasg / Task:</vt:lpstr>
      <vt:lpstr>Ysgolion Arloesol Pioneer Schools</vt:lpstr>
      <vt:lpstr>Cymhwysedd digidol/Digital competence</vt:lpstr>
      <vt:lpstr>Y Fframwaith Cymhwysedd Digidol  The Digital Competency Framework </vt:lpstr>
      <vt:lpstr>Y Fframwaith Cymhwysedd Digidol The Digital Competence Framework </vt:lpstr>
      <vt:lpstr>Strwythyr / Structure</vt:lpstr>
      <vt:lpstr>Dinasyddiaeth / Citizenship</vt:lpstr>
      <vt:lpstr>Rhyngweithio a chydweithio Interacting and collaboration</vt:lpstr>
      <vt:lpstr>Cynhyrchu / Producing</vt:lpstr>
      <vt:lpstr>Data a meddwl cyfrifiadurol Data and computational thinking</vt:lpstr>
      <vt:lpstr>Tasg / Task</vt:lpstr>
      <vt:lpstr>Iechyd a Lles – maes dysgu newydd Health and Wellbeing – a new area of learning</vt:lpstr>
      <vt:lpstr>Iechyd a Lles Health and Wellbeing </vt:lpstr>
      <vt:lpstr>Tystiolaeth i gefnogi Iechyd a Lles Evidence to support Health and Wellbeing</vt:lpstr>
      <vt:lpstr>Tystiolaeth i gefnogi Iechyd a Lles Evidence to support Health and Wellbeing</vt:lpstr>
      <vt:lpstr>Beirniadaeth o’r maes dysgu Iechyd a lles Criticism of the new Health and Well-being  area of learning</vt:lpstr>
      <vt:lpstr>Rhestr Gyfeirnodi Reference list</vt:lpstr>
      <vt:lpstr>Rhestr cyfeirnodi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Design Dylunio’r Cwricwlwm</dc:title>
  <dc:creator>Alison Baggott</dc:creator>
  <cp:lastModifiedBy>Helen A Griffiths</cp:lastModifiedBy>
  <cp:revision>65</cp:revision>
  <dcterms:created xsi:type="dcterms:W3CDTF">2019-06-06T13:25:36Z</dcterms:created>
  <dcterms:modified xsi:type="dcterms:W3CDTF">2026-09-29T18:38:19Z</dcterms:modified>
</cp:coreProperties>
</file>