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57" r:id="rId3"/>
    <p:sldId id="258" r:id="rId4"/>
    <p:sldId id="261" r:id="rId5"/>
    <p:sldId id="259" r:id="rId6"/>
    <p:sldId id="260"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C10519-2105-36DA-C6FA-88814F99CDE3}" v="1" dt="2025-08-15T11:15:56.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2" autoAdjust="0"/>
    <p:restoredTop sz="67347" autoAdjust="0"/>
  </p:normalViewPr>
  <p:slideViewPr>
    <p:cSldViewPr snapToGrid="0">
      <p:cViewPr varScale="1">
        <p:scale>
          <a:sx n="48" d="100"/>
          <a:sy n="48" d="100"/>
        </p:scale>
        <p:origin x="1458" y="5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2134539)" userId="S::2134539@student.uwtsd.ac.uk::353e1ec4-2035-49e8-bd9b-55ecda2b9700" providerId="AD" clId="Web-{BFC10519-2105-36DA-C6FA-88814F99CDE3}"/>
    <pc:docChg chg="modSld">
      <pc:chgData name="Alison Cooke (2134539)" userId="S::2134539@student.uwtsd.ac.uk::353e1ec4-2035-49e8-bd9b-55ecda2b9700" providerId="AD" clId="Web-{BFC10519-2105-36DA-C6FA-88814F99CDE3}" dt="2025-08-15T11:16:45.920" v="25"/>
      <pc:docMkLst>
        <pc:docMk/>
      </pc:docMkLst>
      <pc:sldChg chg="modNotes">
        <pc:chgData name="Alison Cooke (2134539)" userId="S::2134539@student.uwtsd.ac.uk::353e1ec4-2035-49e8-bd9b-55ecda2b9700" providerId="AD" clId="Web-{BFC10519-2105-36DA-C6FA-88814F99CDE3}" dt="2025-08-15T11:15:09.167" v="0"/>
        <pc:sldMkLst>
          <pc:docMk/>
          <pc:sldMk cId="1838658064" sldId="256"/>
        </pc:sldMkLst>
      </pc:sldChg>
      <pc:sldChg chg="modNotes">
        <pc:chgData name="Alison Cooke (2134539)" userId="S::2134539@student.uwtsd.ac.uk::353e1ec4-2035-49e8-bd9b-55ecda2b9700" providerId="AD" clId="Web-{BFC10519-2105-36DA-C6FA-88814F99CDE3}" dt="2025-08-15T11:15:21.511" v="2"/>
        <pc:sldMkLst>
          <pc:docMk/>
          <pc:sldMk cId="1484309608" sldId="257"/>
        </pc:sldMkLst>
      </pc:sldChg>
      <pc:sldChg chg="modNotes">
        <pc:chgData name="Alison Cooke (2134539)" userId="S::2134539@student.uwtsd.ac.uk::353e1ec4-2035-49e8-bd9b-55ecda2b9700" providerId="AD" clId="Web-{BFC10519-2105-36DA-C6FA-88814F99CDE3}" dt="2025-08-15T11:15:33.402" v="4"/>
        <pc:sldMkLst>
          <pc:docMk/>
          <pc:sldMk cId="2183488226" sldId="258"/>
        </pc:sldMkLst>
      </pc:sldChg>
      <pc:sldChg chg="modNotes">
        <pc:chgData name="Alison Cooke (2134539)" userId="S::2134539@student.uwtsd.ac.uk::353e1ec4-2035-49e8-bd9b-55ecda2b9700" providerId="AD" clId="Web-{BFC10519-2105-36DA-C6FA-88814F99CDE3}" dt="2025-08-15T11:16:06.731" v="17"/>
        <pc:sldMkLst>
          <pc:docMk/>
          <pc:sldMk cId="3374233539" sldId="259"/>
        </pc:sldMkLst>
      </pc:sldChg>
      <pc:sldChg chg="modNotes">
        <pc:chgData name="Alison Cooke (2134539)" userId="S::2134539@student.uwtsd.ac.uk::353e1ec4-2035-49e8-bd9b-55ecda2b9700" providerId="AD" clId="Web-{BFC10519-2105-36DA-C6FA-88814F99CDE3}" dt="2025-08-15T11:16:25.263" v="22"/>
        <pc:sldMkLst>
          <pc:docMk/>
          <pc:sldMk cId="555446335" sldId="260"/>
        </pc:sldMkLst>
      </pc:sldChg>
      <pc:sldChg chg="modNotes">
        <pc:chgData name="Alison Cooke (2134539)" userId="S::2134539@student.uwtsd.ac.uk::353e1ec4-2035-49e8-bd9b-55ecda2b9700" providerId="AD" clId="Web-{BFC10519-2105-36DA-C6FA-88814F99CDE3}" dt="2025-08-15T11:15:52.028" v="12"/>
        <pc:sldMkLst>
          <pc:docMk/>
          <pc:sldMk cId="3485302016" sldId="261"/>
        </pc:sldMkLst>
      </pc:sldChg>
      <pc:sldChg chg="modNotes">
        <pc:chgData name="Alison Cooke (2134539)" userId="S::2134539@student.uwtsd.ac.uk::353e1ec4-2035-49e8-bd9b-55ecda2b9700" providerId="AD" clId="Web-{BFC10519-2105-36DA-C6FA-88814F99CDE3}" dt="2025-08-15T11:16:36.763" v="24"/>
        <pc:sldMkLst>
          <pc:docMk/>
          <pc:sldMk cId="3788912448" sldId="262"/>
        </pc:sldMkLst>
      </pc:sldChg>
      <pc:sldChg chg="modNotes">
        <pc:chgData name="Alison Cooke (2134539)" userId="S::2134539@student.uwtsd.ac.uk::353e1ec4-2035-49e8-bd9b-55ecda2b9700" providerId="AD" clId="Web-{BFC10519-2105-36DA-C6FA-88814F99CDE3}" dt="2025-08-15T11:16:45.920" v="25"/>
        <pc:sldMkLst>
          <pc:docMk/>
          <pc:sldMk cId="3310966024" sldId="26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0960837-0B9F-EA82-ACC9-3C561A39D4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3514B46-A585-62E7-D2C7-1AFD2FB206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6C97ED1-A684-4355-BFC1-2664BB36D6A3}" type="datetimeFigureOut">
              <a:rPr lang="en-GB" smtClean="0"/>
              <a:t>15/08/2025</a:t>
            </a:fld>
            <a:endParaRPr lang="en-GB"/>
          </a:p>
        </p:txBody>
      </p:sp>
      <p:sp>
        <p:nvSpPr>
          <p:cNvPr id="4" name="Footer Placeholder 3">
            <a:extLst>
              <a:ext uri="{FF2B5EF4-FFF2-40B4-BE49-F238E27FC236}">
                <a16:creationId xmlns:a16="http://schemas.microsoft.com/office/drawing/2014/main" id="{ECE8CA5C-A3A7-E13E-06E0-A33BD54305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2AA3B94-97FF-27B0-BF18-A57E35EFB0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48B9569-8FBC-4D22-BC46-7EF167FE6EC0}" type="slidenum">
              <a:rPr lang="en-GB" smtClean="0"/>
              <a:t>‹#›</a:t>
            </a:fld>
            <a:endParaRPr lang="en-GB"/>
          </a:p>
        </p:txBody>
      </p:sp>
    </p:spTree>
    <p:extLst>
      <p:ext uri="{BB962C8B-B14F-4D97-AF65-F5344CB8AC3E}">
        <p14:creationId xmlns:p14="http://schemas.microsoft.com/office/powerpoint/2010/main" val="272797068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54504F-8F2A-4A3E-8253-73942A46D05D}" type="datetimeFigureOut">
              <a:rPr lang="en-GB" smtClean="0"/>
              <a:t>15/08/2025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AD3BF-1328-4271-80D6-1EFAC60E03E0}" type="slidenum">
              <a:rPr lang="en-GB" smtClean="0"/>
              <a:t>‹#›</a:t>
            </a:fld>
            <a:endParaRPr lang="en-GB"/>
          </a:p>
        </p:txBody>
      </p:sp>
    </p:spTree>
    <p:extLst>
      <p:ext uri="{BB962C8B-B14F-4D97-AF65-F5344CB8AC3E}">
        <p14:creationId xmlns:p14="http://schemas.microsoft.com/office/powerpoint/2010/main" val="78673803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6666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a:p>
            <a:endParaRPr lang="en-GB" dirty="0"/>
          </a:p>
        </p:txBody>
      </p:sp>
    </p:spTree>
    <p:extLst>
      <p:ext uri="{BB962C8B-B14F-4D97-AF65-F5344CB8AC3E}">
        <p14:creationId xmlns:p14="http://schemas.microsoft.com/office/powerpoint/2010/main" val="1225301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Tree>
    <p:extLst>
      <p:ext uri="{BB962C8B-B14F-4D97-AF65-F5344CB8AC3E}">
        <p14:creationId xmlns:p14="http://schemas.microsoft.com/office/powerpoint/2010/main" val="379703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endParaRPr lang="en-US" dirty="0"/>
          </a:p>
          <a:p>
            <a:endParaRPr lang="en-GB" dirty="0"/>
          </a:p>
        </p:txBody>
      </p:sp>
    </p:spTree>
    <p:extLst>
      <p:ext uri="{BB962C8B-B14F-4D97-AF65-F5344CB8AC3E}">
        <p14:creationId xmlns:p14="http://schemas.microsoft.com/office/powerpoint/2010/main" val="1020691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690619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3464011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Tree>
    <p:extLst>
      <p:ext uri="{BB962C8B-B14F-4D97-AF65-F5344CB8AC3E}">
        <p14:creationId xmlns:p14="http://schemas.microsoft.com/office/powerpoint/2010/main" val="12673227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58180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97998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49434-8EA1-031F-4600-D533E48FEE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37F3F3-E9A1-8AB2-7160-540242E775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3CE0E1-2A5B-0888-4AFE-F61F7FDBD07D}"/>
              </a:ext>
            </a:extLst>
          </p:cNvPr>
          <p:cNvSpPr>
            <a:spLocks noGrp="1"/>
          </p:cNvSpPr>
          <p:nvPr>
            <p:ph type="dt" sz="half" idx="10"/>
          </p:nvPr>
        </p:nvSpPr>
        <p:spPr/>
        <p:txBody>
          <a:bodyPr/>
          <a:lstStyle/>
          <a:p>
            <a:fld id="{0266F2F5-F75C-465D-A647-DAB4BAEAC400}" type="datetime1">
              <a:rPr lang="en-GB" smtClean="0"/>
              <a:t>15/08/2025</a:t>
            </a:fld>
            <a:endParaRPr lang="en-GB"/>
          </a:p>
        </p:txBody>
      </p:sp>
      <p:sp>
        <p:nvSpPr>
          <p:cNvPr id="5" name="Footer Placeholder 4">
            <a:extLst>
              <a:ext uri="{FF2B5EF4-FFF2-40B4-BE49-F238E27FC236}">
                <a16:creationId xmlns:a16="http://schemas.microsoft.com/office/drawing/2014/main" id="{E4B005AD-44BB-35F0-864A-9CCBCEDB3267}"/>
              </a:ext>
            </a:extLst>
          </p:cNvPr>
          <p:cNvSpPr>
            <a:spLocks noGrp="1"/>
          </p:cNvSpPr>
          <p:nvPr>
            <p:ph type="ftr" sz="quarter" idx="11"/>
          </p:nvPr>
        </p:nvSpPr>
        <p:spPr/>
        <p:txBody>
          <a:bodyPr/>
          <a:lstStyle/>
          <a:p>
            <a:r>
              <a:rPr lang="en-GB"/>
              <a:t>Module BMDP7002 - Student No 2134539</a:t>
            </a:r>
          </a:p>
        </p:txBody>
      </p:sp>
      <p:sp>
        <p:nvSpPr>
          <p:cNvPr id="6" name="Slide Number Placeholder 5">
            <a:extLst>
              <a:ext uri="{FF2B5EF4-FFF2-40B4-BE49-F238E27FC236}">
                <a16:creationId xmlns:a16="http://schemas.microsoft.com/office/drawing/2014/main" id="{40CBF0EB-4715-4A14-33A2-34CDBFE82AB4}"/>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110832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07FC7-5B35-4D47-04D1-C350184D80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D7A893-4F0C-6A89-5DB7-7587CE1B00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2A5A4E-3A2A-30A0-3B5A-67D9948B8CED}"/>
              </a:ext>
            </a:extLst>
          </p:cNvPr>
          <p:cNvSpPr>
            <a:spLocks noGrp="1"/>
          </p:cNvSpPr>
          <p:nvPr>
            <p:ph type="dt" sz="half" idx="10"/>
          </p:nvPr>
        </p:nvSpPr>
        <p:spPr/>
        <p:txBody>
          <a:bodyPr/>
          <a:lstStyle/>
          <a:p>
            <a:fld id="{1CA9F80F-1514-4BA1-A80D-5FA1718D8FC2}" type="datetime1">
              <a:rPr lang="en-GB" smtClean="0"/>
              <a:t>15/08/2025</a:t>
            </a:fld>
            <a:endParaRPr lang="en-GB"/>
          </a:p>
        </p:txBody>
      </p:sp>
      <p:sp>
        <p:nvSpPr>
          <p:cNvPr id="5" name="Footer Placeholder 4">
            <a:extLst>
              <a:ext uri="{FF2B5EF4-FFF2-40B4-BE49-F238E27FC236}">
                <a16:creationId xmlns:a16="http://schemas.microsoft.com/office/drawing/2014/main" id="{47BE4846-0E87-3C59-C4BB-1DD0673E9B89}"/>
              </a:ext>
            </a:extLst>
          </p:cNvPr>
          <p:cNvSpPr>
            <a:spLocks noGrp="1"/>
          </p:cNvSpPr>
          <p:nvPr>
            <p:ph type="ftr" sz="quarter" idx="11"/>
          </p:nvPr>
        </p:nvSpPr>
        <p:spPr/>
        <p:txBody>
          <a:bodyPr/>
          <a:lstStyle/>
          <a:p>
            <a:r>
              <a:rPr lang="en-GB"/>
              <a:t>Module BMDP7002 - Student No 2134539</a:t>
            </a:r>
          </a:p>
        </p:txBody>
      </p:sp>
      <p:sp>
        <p:nvSpPr>
          <p:cNvPr id="6" name="Slide Number Placeholder 5">
            <a:extLst>
              <a:ext uri="{FF2B5EF4-FFF2-40B4-BE49-F238E27FC236}">
                <a16:creationId xmlns:a16="http://schemas.microsoft.com/office/drawing/2014/main" id="{DE38886A-7C2E-19EE-970A-9C716388EE63}"/>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503274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244BC-A73E-F0C8-F16A-ADB68BEDD4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0747AF-9916-BD99-C0FF-1D80B938C5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3E8B35-C1F4-35DF-3052-311D1C462E0A}"/>
              </a:ext>
            </a:extLst>
          </p:cNvPr>
          <p:cNvSpPr>
            <a:spLocks noGrp="1"/>
          </p:cNvSpPr>
          <p:nvPr>
            <p:ph type="dt" sz="half" idx="10"/>
          </p:nvPr>
        </p:nvSpPr>
        <p:spPr/>
        <p:txBody>
          <a:bodyPr/>
          <a:lstStyle/>
          <a:p>
            <a:fld id="{7E0C7933-3783-440C-8A44-FDC6D08E1618}" type="datetime1">
              <a:rPr lang="en-GB" smtClean="0"/>
              <a:t>15/08/2025</a:t>
            </a:fld>
            <a:endParaRPr lang="en-GB"/>
          </a:p>
        </p:txBody>
      </p:sp>
      <p:sp>
        <p:nvSpPr>
          <p:cNvPr id="5" name="Footer Placeholder 4">
            <a:extLst>
              <a:ext uri="{FF2B5EF4-FFF2-40B4-BE49-F238E27FC236}">
                <a16:creationId xmlns:a16="http://schemas.microsoft.com/office/drawing/2014/main" id="{A06787E9-2F56-F97A-1809-6B4217E4AE21}"/>
              </a:ext>
            </a:extLst>
          </p:cNvPr>
          <p:cNvSpPr>
            <a:spLocks noGrp="1"/>
          </p:cNvSpPr>
          <p:nvPr>
            <p:ph type="ftr" sz="quarter" idx="11"/>
          </p:nvPr>
        </p:nvSpPr>
        <p:spPr/>
        <p:txBody>
          <a:bodyPr/>
          <a:lstStyle/>
          <a:p>
            <a:r>
              <a:rPr lang="en-GB"/>
              <a:t>Module BMDP7002 - Student No 2134539</a:t>
            </a:r>
          </a:p>
        </p:txBody>
      </p:sp>
      <p:sp>
        <p:nvSpPr>
          <p:cNvPr id="6" name="Slide Number Placeholder 5">
            <a:extLst>
              <a:ext uri="{FF2B5EF4-FFF2-40B4-BE49-F238E27FC236}">
                <a16:creationId xmlns:a16="http://schemas.microsoft.com/office/drawing/2014/main" id="{7B6DEA23-FE0F-7569-D98F-9C7EC5184ED1}"/>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3293204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D89E6-141D-42E9-2306-8D7ABEBCA8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66C042-6F81-5723-78EA-84E2387E11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12FA03-F9F4-EC4D-DE24-266BF66343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8D16C5-D2B5-7FEB-7054-031A84475BFE}"/>
              </a:ext>
            </a:extLst>
          </p:cNvPr>
          <p:cNvSpPr>
            <a:spLocks noGrp="1"/>
          </p:cNvSpPr>
          <p:nvPr>
            <p:ph type="dt" sz="half" idx="10"/>
          </p:nvPr>
        </p:nvSpPr>
        <p:spPr/>
        <p:txBody>
          <a:bodyPr/>
          <a:lstStyle/>
          <a:p>
            <a:fld id="{BE5D2DEE-0F00-47E6-8929-CF8CAD1C7764}" type="datetime1">
              <a:rPr lang="en-GB" smtClean="0"/>
              <a:t>15/08/2025</a:t>
            </a:fld>
            <a:endParaRPr lang="en-GB"/>
          </a:p>
        </p:txBody>
      </p:sp>
      <p:sp>
        <p:nvSpPr>
          <p:cNvPr id="6" name="Footer Placeholder 5">
            <a:extLst>
              <a:ext uri="{FF2B5EF4-FFF2-40B4-BE49-F238E27FC236}">
                <a16:creationId xmlns:a16="http://schemas.microsoft.com/office/drawing/2014/main" id="{378A57BB-31A5-05C4-2B3F-635AEB64DA3F}"/>
              </a:ext>
            </a:extLst>
          </p:cNvPr>
          <p:cNvSpPr>
            <a:spLocks noGrp="1"/>
          </p:cNvSpPr>
          <p:nvPr>
            <p:ph type="ftr" sz="quarter" idx="11"/>
          </p:nvPr>
        </p:nvSpPr>
        <p:spPr/>
        <p:txBody>
          <a:bodyPr/>
          <a:lstStyle/>
          <a:p>
            <a:r>
              <a:rPr lang="en-GB"/>
              <a:t>Module BMDP7002 - Student No 2134539</a:t>
            </a:r>
          </a:p>
        </p:txBody>
      </p:sp>
      <p:sp>
        <p:nvSpPr>
          <p:cNvPr id="7" name="Slide Number Placeholder 6">
            <a:extLst>
              <a:ext uri="{FF2B5EF4-FFF2-40B4-BE49-F238E27FC236}">
                <a16:creationId xmlns:a16="http://schemas.microsoft.com/office/drawing/2014/main" id="{B53CD2B8-B73D-E292-2F41-19C2D33CD206}"/>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4069631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4004A-16A5-0526-8D8D-C1FD4DCD7D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E34C3C-EC2F-CB31-05B2-9284C373EE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B3849D-E5B7-334A-5E80-137C672FCF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2ABB02-16D0-60C0-C555-7162883259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6E533E-E91E-69F8-EB51-29C4E3BBB6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413B33-7602-ED3C-972C-745FB495A763}"/>
              </a:ext>
            </a:extLst>
          </p:cNvPr>
          <p:cNvSpPr>
            <a:spLocks noGrp="1"/>
          </p:cNvSpPr>
          <p:nvPr>
            <p:ph type="dt" sz="half" idx="10"/>
          </p:nvPr>
        </p:nvSpPr>
        <p:spPr/>
        <p:txBody>
          <a:bodyPr/>
          <a:lstStyle/>
          <a:p>
            <a:fld id="{75967BC2-A400-4574-84AA-B05ED257FD37}" type="datetime1">
              <a:rPr lang="en-GB" smtClean="0"/>
              <a:t>15/08/2025</a:t>
            </a:fld>
            <a:endParaRPr lang="en-GB"/>
          </a:p>
        </p:txBody>
      </p:sp>
      <p:sp>
        <p:nvSpPr>
          <p:cNvPr id="8" name="Footer Placeholder 7">
            <a:extLst>
              <a:ext uri="{FF2B5EF4-FFF2-40B4-BE49-F238E27FC236}">
                <a16:creationId xmlns:a16="http://schemas.microsoft.com/office/drawing/2014/main" id="{49B03076-2460-E385-9328-56747F89D675}"/>
              </a:ext>
            </a:extLst>
          </p:cNvPr>
          <p:cNvSpPr>
            <a:spLocks noGrp="1"/>
          </p:cNvSpPr>
          <p:nvPr>
            <p:ph type="ftr" sz="quarter" idx="11"/>
          </p:nvPr>
        </p:nvSpPr>
        <p:spPr/>
        <p:txBody>
          <a:bodyPr/>
          <a:lstStyle/>
          <a:p>
            <a:r>
              <a:rPr lang="en-GB"/>
              <a:t>Module BMDP7002 - Student No 2134539</a:t>
            </a:r>
          </a:p>
        </p:txBody>
      </p:sp>
      <p:sp>
        <p:nvSpPr>
          <p:cNvPr id="9" name="Slide Number Placeholder 8">
            <a:extLst>
              <a:ext uri="{FF2B5EF4-FFF2-40B4-BE49-F238E27FC236}">
                <a16:creationId xmlns:a16="http://schemas.microsoft.com/office/drawing/2014/main" id="{6D3B3686-7B97-9F46-8DC6-440B08E76BCD}"/>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607448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E346-E967-7345-F877-5231E755EC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8FD3B8-C515-503D-7F06-D4FF635EC450}"/>
              </a:ext>
            </a:extLst>
          </p:cNvPr>
          <p:cNvSpPr>
            <a:spLocks noGrp="1"/>
          </p:cNvSpPr>
          <p:nvPr>
            <p:ph type="dt" sz="half" idx="10"/>
          </p:nvPr>
        </p:nvSpPr>
        <p:spPr/>
        <p:txBody>
          <a:bodyPr/>
          <a:lstStyle/>
          <a:p>
            <a:fld id="{2B10644F-6C7B-4A52-B7DF-298EBF573BEA}" type="datetime1">
              <a:rPr lang="en-GB" smtClean="0"/>
              <a:t>15/08/2025</a:t>
            </a:fld>
            <a:endParaRPr lang="en-GB"/>
          </a:p>
        </p:txBody>
      </p:sp>
      <p:sp>
        <p:nvSpPr>
          <p:cNvPr id="4" name="Footer Placeholder 3">
            <a:extLst>
              <a:ext uri="{FF2B5EF4-FFF2-40B4-BE49-F238E27FC236}">
                <a16:creationId xmlns:a16="http://schemas.microsoft.com/office/drawing/2014/main" id="{284F0963-DDE2-83DA-4A2A-A109BC2E09C9}"/>
              </a:ext>
            </a:extLst>
          </p:cNvPr>
          <p:cNvSpPr>
            <a:spLocks noGrp="1"/>
          </p:cNvSpPr>
          <p:nvPr>
            <p:ph type="ftr" sz="quarter" idx="11"/>
          </p:nvPr>
        </p:nvSpPr>
        <p:spPr/>
        <p:txBody>
          <a:bodyPr/>
          <a:lstStyle/>
          <a:p>
            <a:r>
              <a:rPr lang="en-GB"/>
              <a:t>Module BMDP7002 - Student No 2134539</a:t>
            </a:r>
          </a:p>
        </p:txBody>
      </p:sp>
      <p:sp>
        <p:nvSpPr>
          <p:cNvPr id="5" name="Slide Number Placeholder 4">
            <a:extLst>
              <a:ext uri="{FF2B5EF4-FFF2-40B4-BE49-F238E27FC236}">
                <a16:creationId xmlns:a16="http://schemas.microsoft.com/office/drawing/2014/main" id="{8CD8914C-10BA-9AE5-7001-B61A5DA7D4CF}"/>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172070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FC146E-9AD3-B866-8448-E2917E2B73DD}"/>
              </a:ext>
            </a:extLst>
          </p:cNvPr>
          <p:cNvSpPr>
            <a:spLocks noGrp="1"/>
          </p:cNvSpPr>
          <p:nvPr>
            <p:ph type="dt" sz="half" idx="10"/>
          </p:nvPr>
        </p:nvSpPr>
        <p:spPr/>
        <p:txBody>
          <a:bodyPr/>
          <a:lstStyle/>
          <a:p>
            <a:fld id="{367C66EF-D955-40DF-8EFC-50CC96A70AE4}" type="datetime1">
              <a:rPr lang="en-GB" smtClean="0"/>
              <a:t>15/08/2025</a:t>
            </a:fld>
            <a:endParaRPr lang="en-GB"/>
          </a:p>
        </p:txBody>
      </p:sp>
      <p:sp>
        <p:nvSpPr>
          <p:cNvPr id="3" name="Footer Placeholder 2">
            <a:extLst>
              <a:ext uri="{FF2B5EF4-FFF2-40B4-BE49-F238E27FC236}">
                <a16:creationId xmlns:a16="http://schemas.microsoft.com/office/drawing/2014/main" id="{E241E147-5AF5-AC19-619B-49157262C605}"/>
              </a:ext>
            </a:extLst>
          </p:cNvPr>
          <p:cNvSpPr>
            <a:spLocks noGrp="1"/>
          </p:cNvSpPr>
          <p:nvPr>
            <p:ph type="ftr" sz="quarter" idx="11"/>
          </p:nvPr>
        </p:nvSpPr>
        <p:spPr/>
        <p:txBody>
          <a:bodyPr/>
          <a:lstStyle/>
          <a:p>
            <a:r>
              <a:rPr lang="en-GB"/>
              <a:t>Module BMDP7002 - Student No 2134539</a:t>
            </a:r>
          </a:p>
        </p:txBody>
      </p:sp>
      <p:sp>
        <p:nvSpPr>
          <p:cNvPr id="4" name="Slide Number Placeholder 3">
            <a:extLst>
              <a:ext uri="{FF2B5EF4-FFF2-40B4-BE49-F238E27FC236}">
                <a16:creationId xmlns:a16="http://schemas.microsoft.com/office/drawing/2014/main" id="{69757EDF-D3F6-8EA2-983C-35E3086BFB0E}"/>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2191090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E88F4-A7AF-D06C-A738-F98D8906D1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F7BA40-BDBD-2F09-0068-9DAC447F6F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11A352-B745-25A0-B42F-D74B689ABC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AD3BD2-C8C4-15A1-FCB9-98C9238FCD0B}"/>
              </a:ext>
            </a:extLst>
          </p:cNvPr>
          <p:cNvSpPr>
            <a:spLocks noGrp="1"/>
          </p:cNvSpPr>
          <p:nvPr>
            <p:ph type="dt" sz="half" idx="10"/>
          </p:nvPr>
        </p:nvSpPr>
        <p:spPr/>
        <p:txBody>
          <a:bodyPr/>
          <a:lstStyle/>
          <a:p>
            <a:fld id="{B7090F19-017A-4178-87EC-E87FE3A93985}" type="datetime1">
              <a:rPr lang="en-GB" smtClean="0"/>
              <a:t>15/08/2025</a:t>
            </a:fld>
            <a:endParaRPr lang="en-GB"/>
          </a:p>
        </p:txBody>
      </p:sp>
      <p:sp>
        <p:nvSpPr>
          <p:cNvPr id="6" name="Footer Placeholder 5">
            <a:extLst>
              <a:ext uri="{FF2B5EF4-FFF2-40B4-BE49-F238E27FC236}">
                <a16:creationId xmlns:a16="http://schemas.microsoft.com/office/drawing/2014/main" id="{70A6C8EA-90AF-2410-5A9C-98C89B762A0E}"/>
              </a:ext>
            </a:extLst>
          </p:cNvPr>
          <p:cNvSpPr>
            <a:spLocks noGrp="1"/>
          </p:cNvSpPr>
          <p:nvPr>
            <p:ph type="ftr" sz="quarter" idx="11"/>
          </p:nvPr>
        </p:nvSpPr>
        <p:spPr/>
        <p:txBody>
          <a:bodyPr/>
          <a:lstStyle/>
          <a:p>
            <a:r>
              <a:rPr lang="en-GB"/>
              <a:t>Module BMDP7002 - Student No 2134539</a:t>
            </a:r>
          </a:p>
        </p:txBody>
      </p:sp>
      <p:sp>
        <p:nvSpPr>
          <p:cNvPr id="7" name="Slide Number Placeholder 6">
            <a:extLst>
              <a:ext uri="{FF2B5EF4-FFF2-40B4-BE49-F238E27FC236}">
                <a16:creationId xmlns:a16="http://schemas.microsoft.com/office/drawing/2014/main" id="{F45A93E3-3C13-5D72-E69A-40B261EB0242}"/>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1324988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21896-64B8-D4C7-3FC4-0B17C80339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1B8595-096B-D05F-766F-2E9C7FFE85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AF4AC9-6737-E2A3-ACA4-F29BA69287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F5BEF9-311E-E772-291C-CDFEDE2ECF0C}"/>
              </a:ext>
            </a:extLst>
          </p:cNvPr>
          <p:cNvSpPr>
            <a:spLocks noGrp="1"/>
          </p:cNvSpPr>
          <p:nvPr>
            <p:ph type="dt" sz="half" idx="10"/>
          </p:nvPr>
        </p:nvSpPr>
        <p:spPr/>
        <p:txBody>
          <a:bodyPr/>
          <a:lstStyle/>
          <a:p>
            <a:fld id="{F887CD4E-840F-44D4-A507-8EF55908D156}" type="datetime1">
              <a:rPr lang="en-GB" smtClean="0"/>
              <a:t>15/08/2025</a:t>
            </a:fld>
            <a:endParaRPr lang="en-GB"/>
          </a:p>
        </p:txBody>
      </p:sp>
      <p:sp>
        <p:nvSpPr>
          <p:cNvPr id="6" name="Footer Placeholder 5">
            <a:extLst>
              <a:ext uri="{FF2B5EF4-FFF2-40B4-BE49-F238E27FC236}">
                <a16:creationId xmlns:a16="http://schemas.microsoft.com/office/drawing/2014/main" id="{C4170FC3-907D-B19A-44B9-65FE1490369E}"/>
              </a:ext>
            </a:extLst>
          </p:cNvPr>
          <p:cNvSpPr>
            <a:spLocks noGrp="1"/>
          </p:cNvSpPr>
          <p:nvPr>
            <p:ph type="ftr" sz="quarter" idx="11"/>
          </p:nvPr>
        </p:nvSpPr>
        <p:spPr/>
        <p:txBody>
          <a:bodyPr/>
          <a:lstStyle/>
          <a:p>
            <a:r>
              <a:rPr lang="en-GB"/>
              <a:t>Module BMDP7002 - Student No 2134539</a:t>
            </a:r>
          </a:p>
        </p:txBody>
      </p:sp>
      <p:sp>
        <p:nvSpPr>
          <p:cNvPr id="7" name="Slide Number Placeholder 6">
            <a:extLst>
              <a:ext uri="{FF2B5EF4-FFF2-40B4-BE49-F238E27FC236}">
                <a16:creationId xmlns:a16="http://schemas.microsoft.com/office/drawing/2014/main" id="{238BB99E-7EFD-1DFF-0120-8E3D01C5D8C4}"/>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2555732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DBA9-E0B3-C127-E7A6-F2C9D5510E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EE43A9-CAEF-E52B-E63D-8329880E43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2A2707-3A65-41A2-0739-8BBDF8855E1D}"/>
              </a:ext>
            </a:extLst>
          </p:cNvPr>
          <p:cNvSpPr>
            <a:spLocks noGrp="1"/>
          </p:cNvSpPr>
          <p:nvPr>
            <p:ph type="dt" sz="half" idx="10"/>
          </p:nvPr>
        </p:nvSpPr>
        <p:spPr/>
        <p:txBody>
          <a:bodyPr/>
          <a:lstStyle/>
          <a:p>
            <a:fld id="{543BE86C-74FE-481A-853F-ED31737EEEF6}" type="datetime1">
              <a:rPr lang="en-GB" smtClean="0"/>
              <a:t>15/08/2025</a:t>
            </a:fld>
            <a:endParaRPr lang="en-GB"/>
          </a:p>
        </p:txBody>
      </p:sp>
      <p:sp>
        <p:nvSpPr>
          <p:cNvPr id="5" name="Footer Placeholder 4">
            <a:extLst>
              <a:ext uri="{FF2B5EF4-FFF2-40B4-BE49-F238E27FC236}">
                <a16:creationId xmlns:a16="http://schemas.microsoft.com/office/drawing/2014/main" id="{941FA908-EA43-BD9B-5549-0218B0878BCA}"/>
              </a:ext>
            </a:extLst>
          </p:cNvPr>
          <p:cNvSpPr>
            <a:spLocks noGrp="1"/>
          </p:cNvSpPr>
          <p:nvPr>
            <p:ph type="ftr" sz="quarter" idx="11"/>
          </p:nvPr>
        </p:nvSpPr>
        <p:spPr/>
        <p:txBody>
          <a:bodyPr/>
          <a:lstStyle/>
          <a:p>
            <a:r>
              <a:rPr lang="en-GB"/>
              <a:t>Module BMDP7002 - Student No 2134539</a:t>
            </a:r>
          </a:p>
        </p:txBody>
      </p:sp>
      <p:sp>
        <p:nvSpPr>
          <p:cNvPr id="6" name="Slide Number Placeholder 5">
            <a:extLst>
              <a:ext uri="{FF2B5EF4-FFF2-40B4-BE49-F238E27FC236}">
                <a16:creationId xmlns:a16="http://schemas.microsoft.com/office/drawing/2014/main" id="{25942D88-0F80-EE70-E943-8B4C14C879D7}"/>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17903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4BB248-BCE4-1D18-11DE-6882146258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F00D11-39D1-FB51-6613-8EDFB64C7C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A9BD11-7965-1E7F-8E35-E05D658A9C3F}"/>
              </a:ext>
            </a:extLst>
          </p:cNvPr>
          <p:cNvSpPr>
            <a:spLocks noGrp="1"/>
          </p:cNvSpPr>
          <p:nvPr>
            <p:ph type="dt" sz="half" idx="10"/>
          </p:nvPr>
        </p:nvSpPr>
        <p:spPr/>
        <p:txBody>
          <a:bodyPr/>
          <a:lstStyle/>
          <a:p>
            <a:fld id="{5D75EC33-129D-4BD0-9959-DA0DBC1A32DD}" type="datetime1">
              <a:rPr lang="en-GB" smtClean="0"/>
              <a:t>15/08/2025</a:t>
            </a:fld>
            <a:endParaRPr lang="en-GB"/>
          </a:p>
        </p:txBody>
      </p:sp>
      <p:sp>
        <p:nvSpPr>
          <p:cNvPr id="5" name="Footer Placeholder 4">
            <a:extLst>
              <a:ext uri="{FF2B5EF4-FFF2-40B4-BE49-F238E27FC236}">
                <a16:creationId xmlns:a16="http://schemas.microsoft.com/office/drawing/2014/main" id="{25EE44B6-1F1D-5F12-F816-AC404DF8AE72}"/>
              </a:ext>
            </a:extLst>
          </p:cNvPr>
          <p:cNvSpPr>
            <a:spLocks noGrp="1"/>
          </p:cNvSpPr>
          <p:nvPr>
            <p:ph type="ftr" sz="quarter" idx="11"/>
          </p:nvPr>
        </p:nvSpPr>
        <p:spPr/>
        <p:txBody>
          <a:bodyPr/>
          <a:lstStyle/>
          <a:p>
            <a:r>
              <a:rPr lang="en-GB"/>
              <a:t>Module BMDP7002 - Student No 2134539</a:t>
            </a:r>
          </a:p>
        </p:txBody>
      </p:sp>
      <p:sp>
        <p:nvSpPr>
          <p:cNvPr id="6" name="Slide Number Placeholder 5">
            <a:extLst>
              <a:ext uri="{FF2B5EF4-FFF2-40B4-BE49-F238E27FC236}">
                <a16:creationId xmlns:a16="http://schemas.microsoft.com/office/drawing/2014/main" id="{659AAD9C-909E-72BC-3952-9A3C6CD2AF65}"/>
              </a:ext>
            </a:extLst>
          </p:cNvPr>
          <p:cNvSpPr>
            <a:spLocks noGrp="1"/>
          </p:cNvSpPr>
          <p:nvPr>
            <p:ph type="sldNum" sz="quarter" idx="12"/>
          </p:nvPr>
        </p:nvSpPr>
        <p:spPr/>
        <p:txBody>
          <a:bodyPr/>
          <a:lstStyle/>
          <a:p>
            <a:fld id="{F84C5649-ACE1-44EC-B10E-8B0D3A4A200C}" type="slidenum">
              <a:rPr lang="en-GB" smtClean="0"/>
              <a:t>‹#›</a:t>
            </a:fld>
            <a:endParaRPr lang="en-GB"/>
          </a:p>
        </p:txBody>
      </p:sp>
    </p:spTree>
    <p:extLst>
      <p:ext uri="{BB962C8B-B14F-4D97-AF65-F5344CB8AC3E}">
        <p14:creationId xmlns:p14="http://schemas.microsoft.com/office/powerpoint/2010/main" val="1486981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37775D-9643-BE37-5188-34F7896A45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377268-E114-73DE-7F35-5B0F697AF6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EA056-9C37-6052-7361-6544B8B962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4B79DE-9589-44B1-86F6-C8E026178CFA}" type="datetime1">
              <a:rPr lang="en-GB" smtClean="0"/>
              <a:t>15/08/2025</a:t>
            </a:fld>
            <a:endParaRPr lang="en-GB"/>
          </a:p>
        </p:txBody>
      </p:sp>
      <p:sp>
        <p:nvSpPr>
          <p:cNvPr id="5" name="Footer Placeholder 4">
            <a:extLst>
              <a:ext uri="{FF2B5EF4-FFF2-40B4-BE49-F238E27FC236}">
                <a16:creationId xmlns:a16="http://schemas.microsoft.com/office/drawing/2014/main" id="{C2C14705-9A37-ECFD-6C53-F75BD16B0F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Module BMDP7002 - Student No 2134539</a:t>
            </a:r>
          </a:p>
        </p:txBody>
      </p:sp>
      <p:sp>
        <p:nvSpPr>
          <p:cNvPr id="6" name="Slide Number Placeholder 5">
            <a:extLst>
              <a:ext uri="{FF2B5EF4-FFF2-40B4-BE49-F238E27FC236}">
                <a16:creationId xmlns:a16="http://schemas.microsoft.com/office/drawing/2014/main" id="{5A62EA83-3099-85F8-D24C-E7B7D233F4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4C5649-ACE1-44EC-B10E-8B0D3A4A200C}" type="slidenum">
              <a:rPr lang="en-GB" smtClean="0"/>
              <a:t>‹#›</a:t>
            </a:fld>
            <a:endParaRPr lang="en-GB"/>
          </a:p>
        </p:txBody>
      </p:sp>
    </p:spTree>
    <p:extLst>
      <p:ext uri="{BB962C8B-B14F-4D97-AF65-F5344CB8AC3E}">
        <p14:creationId xmlns:p14="http://schemas.microsoft.com/office/powerpoint/2010/main" val="1780927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4.pn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6.png"/><Relationship Id="rId4" Type="http://schemas.microsoft.com/office/2007/relationships/hdphoto" Target="../media/hdphoto3.wdp"/></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4.wdp"/></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microsoft.com/office/2007/relationships/hdphoto" Target="../media/hdphoto5.wdp"/></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1.xml"/><Relationship Id="rId5" Type="http://schemas.microsoft.com/office/2007/relationships/hdphoto" Target="../media/hdphoto6.wdp"/><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2.xml"/><Relationship Id="rId5" Type="http://schemas.microsoft.com/office/2007/relationships/hdphoto" Target="../media/hdphoto7.wdp"/><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microsoft.com/office/2007/relationships/hdphoto" Target="../media/hdphoto8.wdp"/></Relationships>
</file>

<file path=ppt/slides/_rels/slide9.xml.rels><?xml version="1.0" encoding="UTF-8" standalone="yes"?>
<Relationships xmlns="http://schemas.openxmlformats.org/package/2006/relationships"><Relationship Id="rId8" Type="http://schemas.openxmlformats.org/officeDocument/2006/relationships/hyperlink" Target="https://www.doi.org/10.21070/picers.v1i1.563" TargetMode="External"/><Relationship Id="rId3" Type="http://schemas.openxmlformats.org/officeDocument/2006/relationships/image" Target="../media/image12.jpg"/><Relationship Id="rId7" Type="http://schemas.openxmlformats.org/officeDocument/2006/relationships/hyperlink" Target="https://www.npcc.police.uk/SysSiteAssets/media/downloads/publications/policing-vision/policing-vision-20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simplypsychology.org/gibbs-reflective-cycle" TargetMode="External"/><Relationship Id="rId5" Type="http://schemas.openxmlformats.org/officeDocument/2006/relationships/hyperlink" Target="https://www.cpduk.co.uk/news/cpd-benefits-of-reflective-practice" TargetMode="External"/><Relationship Id="rId10" Type="http://schemas.openxmlformats.org/officeDocument/2006/relationships/hyperlink" Target="https://www.reflection.ed.ac.uk/reflectors-toolkit/reflecting-on-experience/gobbs-reflective-cycle" TargetMode="External"/><Relationship Id="rId4" Type="http://schemas.openxmlformats.org/officeDocument/2006/relationships/hyperlink" Target="https://doi.org/10.1111/1467-8578.12426" TargetMode="External"/><Relationship Id="rId9" Type="http://schemas.openxmlformats.org/officeDocument/2006/relationships/hyperlink" Target="https://www.sdgs.un.org/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5000"/>
            <a:lum/>
            <a:extLst>
              <a:ext uri="{BEBA8EAE-BF5A-486C-A8C5-ECC9F3942E4B}">
                <a14:imgProps xmlns:a14="http://schemas.microsoft.com/office/drawing/2010/main">
                  <a14:imgLayer r:embed="rId4">
                    <a14:imgEffect>
                      <a14:artisticCutout/>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8D8DA-A57D-06B3-EEF4-A5521F002FA5}"/>
              </a:ext>
            </a:extLst>
          </p:cNvPr>
          <p:cNvSpPr>
            <a:spLocks noGrp="1"/>
          </p:cNvSpPr>
          <p:nvPr>
            <p:ph type="ctrTitle"/>
          </p:nvPr>
        </p:nvSpPr>
        <p:spPr>
          <a:xfrm>
            <a:off x="395858" y="3295650"/>
            <a:ext cx="8519541" cy="2923255"/>
          </a:xfrm>
          <a:solidFill>
            <a:schemeClr val="bg1"/>
          </a:solidFill>
        </p:spPr>
        <p:txBody>
          <a:bodyPr>
            <a:normAutofit/>
          </a:bodyPr>
          <a:lstStyle/>
          <a:p>
            <a:br>
              <a:rPr lang="en-GB" sz="2400" dirty="0"/>
            </a:br>
            <a:r>
              <a:rPr lang="en-GB" sz="2400" dirty="0"/>
              <a:t>To what extent does the current composition of UK police leadership support the achievement of key Sustainability Development Goals and how are these Goals influencing efforts to address barriers to equal leadership opportunities, in particular gender representation.</a:t>
            </a:r>
            <a:br>
              <a:rPr lang="en-GB" sz="2400" dirty="0"/>
            </a:br>
            <a:br>
              <a:rPr lang="en-GB" sz="2400" dirty="0"/>
            </a:br>
            <a:endParaRPr lang="en-GB" sz="2400" dirty="0"/>
          </a:p>
        </p:txBody>
      </p:sp>
      <p:sp>
        <p:nvSpPr>
          <p:cNvPr id="5" name="Footer Placeholder 4">
            <a:extLst>
              <a:ext uri="{FF2B5EF4-FFF2-40B4-BE49-F238E27FC236}">
                <a16:creationId xmlns:a16="http://schemas.microsoft.com/office/drawing/2014/main" id="{6D243582-802E-0973-953D-4FEB809A6AE6}"/>
              </a:ext>
            </a:extLst>
          </p:cNvPr>
          <p:cNvSpPr>
            <a:spLocks noGrp="1"/>
          </p:cNvSpPr>
          <p:nvPr>
            <p:ph type="ftr" sz="quarter" idx="11"/>
          </p:nvPr>
        </p:nvSpPr>
        <p:spPr/>
        <p:txBody>
          <a:bodyPr/>
          <a:lstStyle/>
          <a:p>
            <a:r>
              <a:rPr lang="en-GB"/>
              <a:t>Module BMDP7002 - Student No 2134539</a:t>
            </a:r>
          </a:p>
        </p:txBody>
      </p:sp>
      <p:pic>
        <p:nvPicPr>
          <p:cNvPr id="8" name="Picture 7">
            <a:extLst>
              <a:ext uri="{FF2B5EF4-FFF2-40B4-BE49-F238E27FC236}">
                <a16:creationId xmlns:a16="http://schemas.microsoft.com/office/drawing/2014/main" id="{BACBB7B0-53EF-093D-00FE-12A562ABA2CB}"/>
              </a:ext>
            </a:extLst>
          </p:cNvPr>
          <p:cNvPicPr>
            <a:picLocks noChangeAspect="1"/>
          </p:cNvPicPr>
          <p:nvPr/>
        </p:nvPicPr>
        <p:blipFill>
          <a:blip r:embed="rId5"/>
          <a:stretch>
            <a:fillRect/>
          </a:stretch>
        </p:blipFill>
        <p:spPr>
          <a:xfrm>
            <a:off x="8915399" y="3295650"/>
            <a:ext cx="2914650" cy="2914650"/>
          </a:xfrm>
          <a:prstGeom prst="rect">
            <a:avLst/>
          </a:prstGeom>
        </p:spPr>
      </p:pic>
    </p:spTree>
    <p:extLst>
      <p:ext uri="{BB962C8B-B14F-4D97-AF65-F5344CB8AC3E}">
        <p14:creationId xmlns:p14="http://schemas.microsoft.com/office/powerpoint/2010/main" val="1838658064"/>
      </p:ext>
    </p:extLst>
  </p:cSld>
  <p:clrMapOvr>
    <a:masterClrMapping/>
  </p:clrMapOvr>
  <mc:AlternateContent xmlns:mc="http://schemas.openxmlformats.org/markup-compatibility/2006" xmlns:p14="http://schemas.microsoft.com/office/powerpoint/2010/main">
    <mc:Choice Requires="p14">
      <p:transition spd="slow" p14:dur="2000" advTm="8185"/>
    </mc:Choice>
    <mc:Fallback xmlns="">
      <p:transition spd="slow" advTm="818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3000"/>
            <a:lum/>
            <a:extLst>
              <a:ext uri="{BEBA8EAE-BF5A-486C-A8C5-ECC9F3942E4B}">
                <a14:imgProps xmlns:a14="http://schemas.microsoft.com/office/drawing/2010/main">
                  <a14:imgLayer r:embed="rId4">
                    <a14:imgEffect>
                      <a14:artisticMarker/>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770754-5B1F-FB99-BB13-ED82ABFE42C4}"/>
              </a:ext>
            </a:extLst>
          </p:cNvPr>
          <p:cNvSpPr>
            <a:spLocks noGrp="1"/>
          </p:cNvSpPr>
          <p:nvPr>
            <p:ph sz="half" idx="1"/>
          </p:nvPr>
        </p:nvSpPr>
        <p:spPr>
          <a:xfrm>
            <a:off x="5845628" y="2865437"/>
            <a:ext cx="5508172" cy="3292475"/>
          </a:xfrm>
          <a:blipFill dpi="0" rotWithShape="1">
            <a:blip r:embed="rId5"/>
            <a:srcRect/>
            <a:stretch>
              <a:fillRect/>
            </a:stretch>
          </a:blip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txBody>
          <a:bodyPr>
            <a:normAutofit/>
          </a:bodyPr>
          <a:lstStyle/>
          <a:p>
            <a:pPr marL="0" indent="0">
              <a:buNone/>
            </a:pPr>
            <a:r>
              <a:rPr lang="en-GB" dirty="0"/>
              <a:t>                                                      </a:t>
            </a:r>
          </a:p>
          <a:p>
            <a:endParaRPr lang="en-GB" dirty="0">
              <a:solidFill>
                <a:schemeClr val="bg1"/>
              </a:solidFill>
            </a:endParaRPr>
          </a:p>
        </p:txBody>
      </p:sp>
      <p:sp>
        <p:nvSpPr>
          <p:cNvPr id="9" name="Content Placeholder 8">
            <a:extLst>
              <a:ext uri="{FF2B5EF4-FFF2-40B4-BE49-F238E27FC236}">
                <a16:creationId xmlns:a16="http://schemas.microsoft.com/office/drawing/2014/main" id="{5F9F72C1-CDDE-AB76-4372-BE4EB2A79D3D}"/>
              </a:ext>
            </a:extLst>
          </p:cNvPr>
          <p:cNvSpPr>
            <a:spLocks noGrp="1"/>
          </p:cNvSpPr>
          <p:nvPr>
            <p:ph sz="half" idx="2"/>
          </p:nvPr>
        </p:nvSpPr>
        <p:spPr>
          <a:xfrm>
            <a:off x="1259434" y="2377501"/>
            <a:ext cx="4227286" cy="3578906"/>
          </a:xfrm>
          <a:solidFill>
            <a:schemeClr val="bg2">
              <a:lumMod val="90000"/>
              <a:alpha val="84000"/>
            </a:schemeClr>
          </a:solidFill>
          <a:ln>
            <a:noFill/>
          </a:ln>
          <a:effectLst>
            <a:outerShdw blurRad="76200" dir="13500000" sy="23000" kx="1200000" algn="br" rotWithShape="0">
              <a:prstClr val="black">
                <a:alpha val="20000"/>
              </a:prstClr>
            </a:outerShdw>
          </a:effectLst>
          <a:scene3d>
            <a:camera prst="orthographicFront">
              <a:rot lat="0" lon="0" rev="0"/>
            </a:camera>
            <a:lightRig rig="balanced" dir="t">
              <a:rot lat="0" lon="0" rev="8700000"/>
            </a:lightRig>
          </a:scene3d>
          <a:sp3d>
            <a:bevelT w="190500" h="38100"/>
          </a:sp3d>
        </p:spPr>
        <p:txBody>
          <a:bodyPr>
            <a:normAutofit/>
          </a:bodyPr>
          <a:lstStyle/>
          <a:p>
            <a:pPr marL="0" indent="0">
              <a:buNone/>
            </a:pPr>
            <a:r>
              <a:rPr lang="en-GB" b="1" dirty="0"/>
              <a:t>                   A I M </a:t>
            </a:r>
          </a:p>
          <a:p>
            <a:r>
              <a:rPr lang="en-GB" b="1" dirty="0"/>
              <a:t>Overview of the study</a:t>
            </a:r>
          </a:p>
          <a:p>
            <a:r>
              <a:rPr lang="en-GB" b="1" dirty="0"/>
              <a:t>Next steps</a:t>
            </a:r>
          </a:p>
          <a:p>
            <a:r>
              <a:rPr lang="en-GB" b="1" dirty="0"/>
              <a:t>Reflection of the learning journey</a:t>
            </a:r>
          </a:p>
          <a:p>
            <a:r>
              <a:rPr lang="en-GB" b="1" dirty="0"/>
              <a:t>Challenges of being an ‘Insider Researcher</a:t>
            </a:r>
          </a:p>
          <a:p>
            <a:pPr marL="0" indent="0">
              <a:buNone/>
            </a:pPr>
            <a:endParaRPr lang="en-GB" dirty="0"/>
          </a:p>
        </p:txBody>
      </p:sp>
      <p:sp>
        <p:nvSpPr>
          <p:cNvPr id="5" name="Footer Placeholder 4">
            <a:extLst>
              <a:ext uri="{FF2B5EF4-FFF2-40B4-BE49-F238E27FC236}">
                <a16:creationId xmlns:a16="http://schemas.microsoft.com/office/drawing/2014/main" id="{322F43A5-1088-B7B4-A70A-85D325015327}"/>
              </a:ext>
            </a:extLst>
          </p:cNvPr>
          <p:cNvSpPr>
            <a:spLocks noGrp="1"/>
          </p:cNvSpPr>
          <p:nvPr>
            <p:ph type="ftr" sz="quarter" idx="11"/>
          </p:nvPr>
        </p:nvSpPr>
        <p:spPr/>
        <p:txBody>
          <a:bodyPr/>
          <a:lstStyle/>
          <a:p>
            <a:r>
              <a:rPr lang="en-GB"/>
              <a:t>Module BMDP7002 - Student No 2134539</a:t>
            </a:r>
          </a:p>
        </p:txBody>
      </p:sp>
    </p:spTree>
    <p:extLst>
      <p:ext uri="{BB962C8B-B14F-4D97-AF65-F5344CB8AC3E}">
        <p14:creationId xmlns:p14="http://schemas.microsoft.com/office/powerpoint/2010/main" val="1484309608"/>
      </p:ext>
    </p:extLst>
  </p:cSld>
  <p:clrMapOvr>
    <a:masterClrMapping/>
  </p:clrMapOvr>
  <mc:AlternateContent xmlns:mc="http://schemas.openxmlformats.org/markup-compatibility/2006" xmlns:p14="http://schemas.microsoft.com/office/powerpoint/2010/main">
    <mc:Choice Requires="p14">
      <p:transition spd="slow" p14:dur="2000" advTm="28547"/>
    </mc:Choice>
    <mc:Fallback xmlns="">
      <p:transition spd="slow" advTm="2854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6000"/>
            <a:lum/>
            <a:extLst>
              <a:ext uri="{BEBA8EAE-BF5A-486C-A8C5-ECC9F3942E4B}">
                <a14:imgProps xmlns:a14="http://schemas.microsoft.com/office/drawing/2010/main">
                  <a14:imgLayer r:embed="rId4">
                    <a14:imgEffect>
                      <a14:artisticPaintBrush brushSize="4"/>
                    </a14:imgEffect>
                  </a14:imgLayer>
                </a14:imgProps>
              </a:ext>
            </a:extLst>
          </a:blip>
          <a:srcRect/>
          <a:stretch>
            <a:fillRect t="-22000" b="-2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62E21-CB7A-BC82-C6D7-E2893DEFEE83}"/>
              </a:ext>
            </a:extLst>
          </p:cNvPr>
          <p:cNvSpPr>
            <a:spLocks noGrp="1"/>
          </p:cNvSpPr>
          <p:nvPr>
            <p:ph type="title"/>
          </p:nvPr>
        </p:nvSpPr>
        <p:spPr>
          <a:xfrm>
            <a:off x="838200" y="365125"/>
            <a:ext cx="10515600" cy="644525"/>
          </a:xfrm>
          <a:solidFill>
            <a:schemeClr val="bg1"/>
          </a:solidFill>
          <a:ln>
            <a:solidFill>
              <a:schemeClr val="tx1"/>
            </a:solidFill>
          </a:ln>
        </p:spPr>
        <p:txBody>
          <a:bodyPr>
            <a:normAutofit fontScale="90000"/>
          </a:bodyPr>
          <a:lstStyle/>
          <a:p>
            <a:r>
              <a:rPr lang="en-GB" b="1" dirty="0"/>
              <a:t>     S T U D Y    O V E R V I E W</a:t>
            </a:r>
          </a:p>
        </p:txBody>
      </p:sp>
      <p:sp>
        <p:nvSpPr>
          <p:cNvPr id="3" name="Content Placeholder 2">
            <a:extLst>
              <a:ext uri="{FF2B5EF4-FFF2-40B4-BE49-F238E27FC236}">
                <a16:creationId xmlns:a16="http://schemas.microsoft.com/office/drawing/2014/main" id="{36F85DB9-BF6B-71FC-4C18-40D03DA3995E}"/>
              </a:ext>
            </a:extLst>
          </p:cNvPr>
          <p:cNvSpPr>
            <a:spLocks noGrp="1"/>
          </p:cNvSpPr>
          <p:nvPr>
            <p:ph sz="half" idx="1"/>
          </p:nvPr>
        </p:nvSpPr>
        <p:spPr>
          <a:solidFill>
            <a:schemeClr val="bg1">
              <a:alpha val="84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marL="0" indent="0">
              <a:buNone/>
            </a:pPr>
            <a:endParaRPr lang="en-GB" sz="2800" dirty="0"/>
          </a:p>
          <a:p>
            <a:pPr marL="0" indent="0" algn="ctr">
              <a:buNone/>
            </a:pPr>
            <a:r>
              <a:rPr lang="en-GB" sz="2800" dirty="0"/>
              <a:t>Title : </a:t>
            </a:r>
            <a:r>
              <a:rPr lang="en-GB" sz="2800" i="1" dirty="0"/>
              <a:t>To what extent does the current composition of UK police leadership support the achievement of key Sustainability Development Goals (SDGs) and how are these Goals influencing efforts to address barriers to equal leadership opportunities, in particular gender representation</a:t>
            </a:r>
            <a:r>
              <a:rPr lang="en-GB" sz="2800" dirty="0"/>
              <a:t>.</a:t>
            </a:r>
            <a:endParaRPr lang="en-GB" dirty="0"/>
          </a:p>
        </p:txBody>
      </p:sp>
      <p:pic>
        <p:nvPicPr>
          <p:cNvPr id="6" name="Content Placeholder 5">
            <a:extLst>
              <a:ext uri="{FF2B5EF4-FFF2-40B4-BE49-F238E27FC236}">
                <a16:creationId xmlns:a16="http://schemas.microsoft.com/office/drawing/2014/main" id="{1CA19704-FAA4-0B6D-6C3E-F5F8B052D6CF}"/>
              </a:ext>
            </a:extLst>
          </p:cNvPr>
          <p:cNvPicPr>
            <a:picLocks noGrp="1" noChangeAspect="1"/>
          </p:cNvPicPr>
          <p:nvPr>
            <p:ph sz="half" idx="2"/>
          </p:nvPr>
        </p:nvPicPr>
        <p:blipFill>
          <a:blip r:embed="rId5">
            <a:alphaModFix/>
          </a:blip>
          <a:stretch>
            <a:fillRect/>
          </a:stretch>
        </p:blipFill>
        <p:spPr>
          <a:xfrm>
            <a:off x="6172200" y="2045775"/>
            <a:ext cx="5859040" cy="4131187"/>
          </a:xfrm>
          <a:prstGeom prst="rect">
            <a:avLst/>
          </a:prstGeom>
        </p:spPr>
      </p:pic>
      <p:sp>
        <p:nvSpPr>
          <p:cNvPr id="5" name="Footer Placeholder 4">
            <a:extLst>
              <a:ext uri="{FF2B5EF4-FFF2-40B4-BE49-F238E27FC236}">
                <a16:creationId xmlns:a16="http://schemas.microsoft.com/office/drawing/2014/main" id="{5235B4E9-5ECB-0362-072E-BECA4EB58789}"/>
              </a:ext>
            </a:extLst>
          </p:cNvPr>
          <p:cNvSpPr>
            <a:spLocks noGrp="1"/>
          </p:cNvSpPr>
          <p:nvPr>
            <p:ph type="ftr" sz="quarter" idx="11"/>
          </p:nvPr>
        </p:nvSpPr>
        <p:spPr/>
        <p:txBody>
          <a:bodyPr/>
          <a:lstStyle/>
          <a:p>
            <a:r>
              <a:rPr lang="en-GB" dirty="0"/>
              <a:t>Module BMDP7002 - Student No 2134539</a:t>
            </a:r>
          </a:p>
        </p:txBody>
      </p:sp>
    </p:spTree>
    <p:extLst>
      <p:ext uri="{BB962C8B-B14F-4D97-AF65-F5344CB8AC3E}">
        <p14:creationId xmlns:p14="http://schemas.microsoft.com/office/powerpoint/2010/main" val="2183488226"/>
      </p:ext>
    </p:extLst>
  </p:cSld>
  <p:clrMapOvr>
    <a:masterClrMapping/>
  </p:clrMapOvr>
  <mc:AlternateContent xmlns:mc="http://schemas.openxmlformats.org/markup-compatibility/2006" xmlns:p14="http://schemas.microsoft.com/office/powerpoint/2010/main">
    <mc:Choice Requires="p14">
      <p:transition spd="slow" p14:dur="2000" advTm="105567"/>
    </mc:Choice>
    <mc:Fallback xmlns="">
      <p:transition spd="slow" advTm="10556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6000"/>
            <a:lum/>
            <a:extLst>
              <a:ext uri="{BEBA8EAE-BF5A-486C-A8C5-ECC9F3942E4B}">
                <a14:imgProps xmlns:a14="http://schemas.microsoft.com/office/drawing/2010/main">
                  <a14:imgLayer r:embed="rId4">
                    <a14:imgEffect>
                      <a14:artisticPaintStrokes/>
                    </a14:imgEffect>
                  </a14:imgLayer>
                </a14:imgProps>
              </a:ext>
            </a:extLst>
          </a:blip>
          <a:srcRect/>
          <a:stretch>
            <a:fillRect t="-26000" b="-26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50D7DD-4B8B-BA67-ACCA-89D6E5BB4B9C}"/>
              </a:ext>
            </a:extLst>
          </p:cNvPr>
          <p:cNvSpPr>
            <a:spLocks noGrp="1"/>
          </p:cNvSpPr>
          <p:nvPr>
            <p:ph type="title"/>
          </p:nvPr>
        </p:nvSpPr>
        <p:spPr>
          <a:xfrm>
            <a:off x="394448" y="2766218"/>
            <a:ext cx="5145740" cy="1325563"/>
          </a:xfrm>
          <a:solidFill>
            <a:schemeClr val="bg1">
              <a:alpha val="74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r>
              <a:rPr lang="en-GB" sz="4800" b="1" dirty="0"/>
              <a:t>T H E  F I N D I N G S</a:t>
            </a:r>
          </a:p>
        </p:txBody>
      </p:sp>
      <p:sp>
        <p:nvSpPr>
          <p:cNvPr id="4" name="Footer Placeholder 3">
            <a:extLst>
              <a:ext uri="{FF2B5EF4-FFF2-40B4-BE49-F238E27FC236}">
                <a16:creationId xmlns:a16="http://schemas.microsoft.com/office/drawing/2014/main" id="{72C06CE6-9D92-7565-CD29-2486AE570517}"/>
              </a:ext>
            </a:extLst>
          </p:cNvPr>
          <p:cNvSpPr>
            <a:spLocks noGrp="1"/>
          </p:cNvSpPr>
          <p:nvPr>
            <p:ph type="ftr" sz="quarter" idx="11"/>
          </p:nvPr>
        </p:nvSpPr>
        <p:spPr/>
        <p:txBody>
          <a:bodyPr/>
          <a:lstStyle/>
          <a:p>
            <a:r>
              <a:rPr lang="en-GB"/>
              <a:t>Module BMDP7002 - Student No 2134539</a:t>
            </a:r>
          </a:p>
        </p:txBody>
      </p:sp>
      <p:sp>
        <p:nvSpPr>
          <p:cNvPr id="3" name="Rectangle: Rounded Corners 2">
            <a:extLst>
              <a:ext uri="{FF2B5EF4-FFF2-40B4-BE49-F238E27FC236}">
                <a16:creationId xmlns:a16="http://schemas.microsoft.com/office/drawing/2014/main" id="{E6E3C32D-9DDC-C6EF-0458-06C26C60F362}"/>
              </a:ext>
            </a:extLst>
          </p:cNvPr>
          <p:cNvSpPr/>
          <p:nvPr/>
        </p:nvSpPr>
        <p:spPr>
          <a:xfrm>
            <a:off x="7185212" y="2131501"/>
            <a:ext cx="2599765" cy="1892018"/>
          </a:xfrm>
          <a:prstGeom prst="roundRect">
            <a:avLst/>
          </a:prstGeom>
          <a:solidFill>
            <a:schemeClr val="bg1">
              <a:lumMod val="85000"/>
            </a:schemeClr>
          </a:solidFill>
          <a:ln>
            <a:solidFill>
              <a:schemeClr val="bg1">
                <a:lumMod val="65000"/>
              </a:schemeClr>
            </a:solidFill>
          </a:ln>
          <a:effectLst>
            <a:outerShdw blurRad="76200" dir="13500000" sy="23000" kx="1200000" algn="br" rotWithShape="0">
              <a:prstClr val="black">
                <a:alpha val="20000"/>
              </a:prstClr>
            </a:outerShdw>
          </a:effectLst>
          <a:scene3d>
            <a:camera prst="perspectiveContrastingRightFacing"/>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 U L T U R A L                                   </a:t>
            </a:r>
          </a:p>
        </p:txBody>
      </p:sp>
      <p:sp>
        <p:nvSpPr>
          <p:cNvPr id="8" name="Rectangle: Rounded Corners 7">
            <a:extLst>
              <a:ext uri="{FF2B5EF4-FFF2-40B4-BE49-F238E27FC236}">
                <a16:creationId xmlns:a16="http://schemas.microsoft.com/office/drawing/2014/main" id="{A421FDF1-E4F4-D0EC-A7E6-802C66289DD4}"/>
              </a:ext>
            </a:extLst>
          </p:cNvPr>
          <p:cNvSpPr/>
          <p:nvPr/>
        </p:nvSpPr>
        <p:spPr>
          <a:xfrm>
            <a:off x="9305364" y="2131501"/>
            <a:ext cx="2362200" cy="1892017"/>
          </a:xfrm>
          <a:prstGeom prst="roundRect">
            <a:avLst/>
          </a:prstGeom>
          <a:solidFill>
            <a:schemeClr val="bg1">
              <a:lumMod val="85000"/>
            </a:schemeClr>
          </a:solidFill>
          <a:ln>
            <a:noFill/>
          </a:ln>
          <a:effectLst>
            <a:outerShdw blurRad="76200" dir="18900000" sy="23000" kx="-1200000" algn="bl" rotWithShape="0">
              <a:prstClr val="black">
                <a:alpha val="20000"/>
              </a:prstClr>
            </a:outerShdw>
          </a:effectLst>
          <a:scene3d>
            <a:camera prst="perspectiveHeroicExtremeLeftFacing"/>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 T R U C T U R A L</a:t>
            </a:r>
          </a:p>
        </p:txBody>
      </p:sp>
      <p:sp>
        <p:nvSpPr>
          <p:cNvPr id="9" name="Oval 8">
            <a:extLst>
              <a:ext uri="{FF2B5EF4-FFF2-40B4-BE49-F238E27FC236}">
                <a16:creationId xmlns:a16="http://schemas.microsoft.com/office/drawing/2014/main" id="{23594396-31C6-7B9D-0E0C-29DA5B7F6647}"/>
              </a:ext>
            </a:extLst>
          </p:cNvPr>
          <p:cNvSpPr/>
          <p:nvPr/>
        </p:nvSpPr>
        <p:spPr>
          <a:xfrm>
            <a:off x="8485094" y="3836983"/>
            <a:ext cx="2362199" cy="2071037"/>
          </a:xfrm>
          <a:prstGeom prst="ellipse">
            <a:avLst/>
          </a:prstGeom>
          <a:solidFill>
            <a:schemeClr val="bg1">
              <a:lumMod val="8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 O M A N</a:t>
            </a:r>
          </a:p>
          <a:p>
            <a:pPr algn="ctr"/>
            <a:r>
              <a:rPr lang="en-GB" dirty="0">
                <a:solidFill>
                  <a:schemeClr val="tx1"/>
                </a:solidFill>
              </a:rPr>
              <a:t>H E R S E L F</a:t>
            </a:r>
          </a:p>
        </p:txBody>
      </p:sp>
    </p:spTree>
    <p:extLst>
      <p:ext uri="{BB962C8B-B14F-4D97-AF65-F5344CB8AC3E}">
        <p14:creationId xmlns:p14="http://schemas.microsoft.com/office/powerpoint/2010/main" val="3485302016"/>
      </p:ext>
    </p:extLst>
  </p:cSld>
  <p:clrMapOvr>
    <a:masterClrMapping/>
  </p:clrMapOvr>
  <mc:AlternateContent xmlns:mc="http://schemas.openxmlformats.org/markup-compatibility/2006" xmlns:p14="http://schemas.microsoft.com/office/powerpoint/2010/main">
    <mc:Choice Requires="p14">
      <p:transition spd="slow" p14:dur="2000" advTm="116016"/>
    </mc:Choice>
    <mc:Fallback xmlns="">
      <p:transition spd="slow" advTm="11601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6000"/>
            <a:lum/>
            <a:extLst>
              <a:ext uri="{BEBA8EAE-BF5A-486C-A8C5-ECC9F3942E4B}">
                <a14:imgProps xmlns:a14="http://schemas.microsoft.com/office/drawing/2010/main">
                  <a14:imgLayer r:embed="rId4">
                    <a14:imgEffect>
                      <a14:artisticMarker/>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82513-379B-E6B6-1533-D414071F9CFF}"/>
              </a:ext>
            </a:extLst>
          </p:cNvPr>
          <p:cNvSpPr>
            <a:spLocks noGrp="1"/>
          </p:cNvSpPr>
          <p:nvPr>
            <p:ph type="title"/>
          </p:nvPr>
        </p:nvSpPr>
        <p:spPr>
          <a:xfrm>
            <a:off x="838200" y="365126"/>
            <a:ext cx="10515600" cy="928416"/>
          </a:xfrm>
          <a:solidFill>
            <a:schemeClr val="bg1">
              <a:lumMod val="95000"/>
              <a:alpha val="74000"/>
            </a:schemeClr>
          </a:solidFill>
        </p:spPr>
        <p:txBody>
          <a:bodyPr/>
          <a:lstStyle/>
          <a:p>
            <a:r>
              <a:rPr lang="en-GB" b="1" dirty="0"/>
              <a:t>F U T U R E   R E S E A R CH  </a:t>
            </a:r>
          </a:p>
        </p:txBody>
      </p:sp>
      <p:sp>
        <p:nvSpPr>
          <p:cNvPr id="3" name="Content Placeholder 2">
            <a:extLst>
              <a:ext uri="{FF2B5EF4-FFF2-40B4-BE49-F238E27FC236}">
                <a16:creationId xmlns:a16="http://schemas.microsoft.com/office/drawing/2014/main" id="{44FEFB07-EE2B-3841-688D-6AB6CE64CB5A}"/>
              </a:ext>
            </a:extLst>
          </p:cNvPr>
          <p:cNvSpPr>
            <a:spLocks noGrp="1"/>
          </p:cNvSpPr>
          <p:nvPr>
            <p:ph sz="half" idx="1"/>
          </p:nvPr>
        </p:nvSpPr>
        <p:spPr>
          <a:solidFill>
            <a:schemeClr val="bg1">
              <a:lumMod val="95000"/>
              <a:alpha val="70000"/>
            </a:schemeClr>
          </a:solidFill>
        </p:spPr>
        <p:txBody>
          <a:bodyPr>
            <a:normAutofit fontScale="85000" lnSpcReduction="20000"/>
          </a:bodyPr>
          <a:lstStyle/>
          <a:p>
            <a:pPr marL="0" indent="0">
              <a:buNone/>
            </a:pPr>
            <a:r>
              <a:rPr lang="en-GB" dirty="0"/>
              <a:t>Impact of  WOMEN’s ‘personal issues’</a:t>
            </a:r>
          </a:p>
          <a:p>
            <a:pPr marL="0" indent="0" algn="ctr">
              <a:buNone/>
            </a:pPr>
            <a:r>
              <a:rPr lang="en-GB" dirty="0"/>
              <a:t>Neuro-diversity</a:t>
            </a:r>
          </a:p>
          <a:p>
            <a:pPr marL="0" indent="0" algn="ctr">
              <a:buNone/>
            </a:pPr>
            <a:r>
              <a:rPr lang="en-GB" dirty="0"/>
              <a:t>Perimenopause</a:t>
            </a:r>
          </a:p>
          <a:p>
            <a:pPr marL="0" indent="0" algn="ctr">
              <a:buNone/>
            </a:pPr>
            <a:r>
              <a:rPr lang="en-GB" dirty="0"/>
              <a:t>Menopause</a:t>
            </a:r>
          </a:p>
          <a:p>
            <a:pPr marL="0" indent="0" algn="ctr">
              <a:buNone/>
            </a:pPr>
            <a:r>
              <a:rPr lang="en-GB" dirty="0"/>
              <a:t>Mental health</a:t>
            </a:r>
          </a:p>
          <a:p>
            <a:pPr marL="0" indent="0" algn="ctr">
              <a:buNone/>
            </a:pPr>
            <a:r>
              <a:rPr lang="en-GB" sz="4200" dirty="0"/>
              <a:t>-v’s-</a:t>
            </a:r>
          </a:p>
          <a:p>
            <a:pPr marL="0" indent="0" algn="ctr">
              <a:buNone/>
            </a:pPr>
            <a:r>
              <a:rPr lang="en-GB" dirty="0"/>
              <a:t>Career progression</a:t>
            </a:r>
          </a:p>
          <a:p>
            <a:pPr marL="0" indent="0" algn="ctr">
              <a:buNone/>
            </a:pPr>
            <a:r>
              <a:rPr lang="en-GB" dirty="0"/>
              <a:t>Operational decision making</a:t>
            </a:r>
          </a:p>
          <a:p>
            <a:pPr marL="0" indent="0" algn="ctr">
              <a:buNone/>
            </a:pPr>
            <a:r>
              <a:rPr lang="en-GB" dirty="0"/>
              <a:t>Managing risk in operational situations</a:t>
            </a:r>
          </a:p>
          <a:p>
            <a:pPr marL="0" indent="0" algn="ctr">
              <a:buNone/>
            </a:pPr>
            <a:r>
              <a:rPr lang="en-GB" dirty="0"/>
              <a:t>Addressing challenges of management and leadership </a:t>
            </a:r>
          </a:p>
        </p:txBody>
      </p:sp>
      <p:sp>
        <p:nvSpPr>
          <p:cNvPr id="4" name="Content Placeholder 3">
            <a:extLst>
              <a:ext uri="{FF2B5EF4-FFF2-40B4-BE49-F238E27FC236}">
                <a16:creationId xmlns:a16="http://schemas.microsoft.com/office/drawing/2014/main" id="{C6B1B02D-FC86-1B7B-F101-A6595705DE3D}"/>
              </a:ext>
            </a:extLst>
          </p:cNvPr>
          <p:cNvSpPr>
            <a:spLocks noGrp="1"/>
          </p:cNvSpPr>
          <p:nvPr>
            <p:ph sz="half" idx="2"/>
          </p:nvPr>
        </p:nvSpPr>
        <p:spPr>
          <a:solidFill>
            <a:schemeClr val="bg1">
              <a:lumMod val="95000"/>
              <a:alpha val="72000"/>
            </a:schemeClr>
          </a:solidFill>
        </p:spPr>
        <p:txBody>
          <a:bodyPr>
            <a:normAutofit fontScale="85000" lnSpcReduction="20000"/>
          </a:bodyPr>
          <a:lstStyle/>
          <a:p>
            <a:pPr algn="ctr"/>
            <a:endParaRPr lang="en-GB" sz="4400" dirty="0"/>
          </a:p>
          <a:p>
            <a:pPr marL="0" indent="0" algn="ctr">
              <a:buNone/>
            </a:pPr>
            <a:endParaRPr lang="en-GB" sz="4400" dirty="0"/>
          </a:p>
          <a:p>
            <a:pPr marL="0" indent="0" algn="ctr">
              <a:buNone/>
            </a:pPr>
            <a:r>
              <a:rPr lang="en-GB" sz="4400" dirty="0"/>
              <a:t>Challenges of attracting women police officers to meet the demand of vacancies within senior leadership , specifically Chief Constable, UK police landscape</a:t>
            </a:r>
          </a:p>
        </p:txBody>
      </p:sp>
      <p:sp>
        <p:nvSpPr>
          <p:cNvPr id="5" name="Footer Placeholder 4">
            <a:extLst>
              <a:ext uri="{FF2B5EF4-FFF2-40B4-BE49-F238E27FC236}">
                <a16:creationId xmlns:a16="http://schemas.microsoft.com/office/drawing/2014/main" id="{ADBA2D4D-52CF-FC43-4CDA-E5212B7409AD}"/>
              </a:ext>
            </a:extLst>
          </p:cNvPr>
          <p:cNvSpPr>
            <a:spLocks noGrp="1"/>
          </p:cNvSpPr>
          <p:nvPr>
            <p:ph type="ftr" sz="quarter" idx="11"/>
          </p:nvPr>
        </p:nvSpPr>
        <p:spPr/>
        <p:txBody>
          <a:bodyPr/>
          <a:lstStyle/>
          <a:p>
            <a:r>
              <a:rPr lang="en-GB"/>
              <a:t>Module BMDP7002 - Student No 2134539</a:t>
            </a:r>
          </a:p>
        </p:txBody>
      </p:sp>
    </p:spTree>
    <p:extLst>
      <p:ext uri="{BB962C8B-B14F-4D97-AF65-F5344CB8AC3E}">
        <p14:creationId xmlns:p14="http://schemas.microsoft.com/office/powerpoint/2010/main" val="3374233539"/>
      </p:ext>
    </p:extLst>
  </p:cSld>
  <p:clrMapOvr>
    <a:masterClrMapping/>
  </p:clrMapOvr>
  <mc:AlternateContent xmlns:mc="http://schemas.openxmlformats.org/markup-compatibility/2006" xmlns:p14="http://schemas.microsoft.com/office/powerpoint/2010/main">
    <mc:Choice Requires="p14">
      <p:transition spd="slow" p14:dur="2000" advTm="68577"/>
    </mc:Choice>
    <mc:Fallback xmlns="">
      <p:transition spd="slow" advTm="6857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56000"/>
            <a:lum/>
            <a:extLst>
              <a:ext uri="{BEBA8EAE-BF5A-486C-A8C5-ECC9F3942E4B}">
                <a14:imgProps xmlns:a14="http://schemas.microsoft.com/office/drawing/2010/main">
                  <a14:imgLayer r:embed="rId5">
                    <a14:imgEffect>
                      <a14:artisticMarker size="87"/>
                    </a14:imgEffect>
                  </a14:imgLayer>
                </a14:imgProps>
              </a:ext>
            </a:extLst>
          </a:blip>
          <a:srcRect/>
          <a:stretch>
            <a:fillRect t="-37000" b="-3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D7D30-0BAE-966A-3A5B-B12E66566D75}"/>
              </a:ext>
            </a:extLst>
          </p:cNvPr>
          <p:cNvSpPr>
            <a:spLocks noGrp="1"/>
          </p:cNvSpPr>
          <p:nvPr>
            <p:ph type="title"/>
          </p:nvPr>
        </p:nvSpPr>
        <p:spPr>
          <a:xfrm>
            <a:off x="838200" y="365126"/>
            <a:ext cx="10515600" cy="872004"/>
          </a:xfrm>
          <a:solidFill>
            <a:schemeClr val="bg1">
              <a:lumMod val="95000"/>
              <a:alpha val="74000"/>
            </a:schemeClr>
          </a:solidFill>
          <a:ln>
            <a:solidFill>
              <a:schemeClr val="bg1">
                <a:lumMod val="65000"/>
              </a:schemeClr>
            </a:solidFill>
          </a:ln>
        </p:spPr>
        <p:txBody>
          <a:bodyPr/>
          <a:lstStyle/>
          <a:p>
            <a:r>
              <a:rPr lang="en-GB" b="1" dirty="0"/>
              <a:t>R E F L E C T I O N </a:t>
            </a:r>
          </a:p>
        </p:txBody>
      </p:sp>
      <p:sp>
        <p:nvSpPr>
          <p:cNvPr id="3" name="Content Placeholder 2">
            <a:extLst>
              <a:ext uri="{FF2B5EF4-FFF2-40B4-BE49-F238E27FC236}">
                <a16:creationId xmlns:a16="http://schemas.microsoft.com/office/drawing/2014/main" id="{D42A3A29-0258-FC5C-C24E-B2A0FC6165DC}"/>
              </a:ext>
            </a:extLst>
          </p:cNvPr>
          <p:cNvSpPr>
            <a:spLocks noGrp="1"/>
          </p:cNvSpPr>
          <p:nvPr>
            <p:ph sz="half" idx="1"/>
          </p:nvPr>
        </p:nvSpPr>
        <p:spPr>
          <a:xfrm>
            <a:off x="838199" y="1825625"/>
            <a:ext cx="4692805" cy="4351338"/>
          </a:xfrm>
          <a:solidFill>
            <a:schemeClr val="bg1">
              <a:lumMod val="95000"/>
            </a:schemeClr>
          </a:solidFill>
        </p:spPr>
        <p:txBody>
          <a:bodyPr>
            <a:normAutofit/>
          </a:bodyPr>
          <a:lstStyle/>
          <a:p>
            <a:pPr marL="0" indent="0" algn="ctr">
              <a:buNone/>
            </a:pPr>
            <a:r>
              <a:rPr lang="en-GB" b="1" i="1" dirty="0"/>
              <a:t>Positives experiences</a:t>
            </a:r>
          </a:p>
          <a:p>
            <a:r>
              <a:rPr lang="en-GB" dirty="0"/>
              <a:t>improved self awareness</a:t>
            </a:r>
          </a:p>
          <a:p>
            <a:r>
              <a:rPr lang="en-GB" dirty="0"/>
              <a:t>Demonstrated problem solving skills</a:t>
            </a:r>
          </a:p>
          <a:p>
            <a:r>
              <a:rPr lang="en-GB" dirty="0"/>
              <a:t>Identified potential problems</a:t>
            </a:r>
          </a:p>
          <a:p>
            <a:r>
              <a:rPr lang="en-GB" dirty="0"/>
              <a:t>Highlighted resilience</a:t>
            </a:r>
          </a:p>
          <a:p>
            <a:r>
              <a:rPr lang="en-GB" dirty="0"/>
              <a:t>Controls learning</a:t>
            </a:r>
          </a:p>
          <a:p>
            <a:pPr marL="0" indent="0">
              <a:buNone/>
            </a:pPr>
            <a:endParaRPr lang="en-GB" sz="1800" i="1" dirty="0"/>
          </a:p>
        </p:txBody>
      </p:sp>
      <p:sp>
        <p:nvSpPr>
          <p:cNvPr id="4" name="Content Placeholder 3">
            <a:extLst>
              <a:ext uri="{FF2B5EF4-FFF2-40B4-BE49-F238E27FC236}">
                <a16:creationId xmlns:a16="http://schemas.microsoft.com/office/drawing/2014/main" id="{A8924A18-CE9E-6960-DFB0-117121943841}"/>
              </a:ext>
            </a:extLst>
          </p:cNvPr>
          <p:cNvSpPr>
            <a:spLocks noGrp="1"/>
          </p:cNvSpPr>
          <p:nvPr>
            <p:ph sz="half" idx="2"/>
          </p:nvPr>
        </p:nvSpPr>
        <p:spPr>
          <a:solidFill>
            <a:schemeClr val="bg1">
              <a:lumMod val="95000"/>
            </a:schemeClr>
          </a:solidFill>
          <a:effectLst/>
        </p:spPr>
        <p:txBody>
          <a:bodyPr>
            <a:normAutofit/>
          </a:bodyPr>
          <a:lstStyle/>
          <a:p>
            <a:pPr marL="0" indent="0" algn="ctr">
              <a:buNone/>
            </a:pPr>
            <a:r>
              <a:rPr lang="en-GB" b="1" i="1" dirty="0"/>
              <a:t>Negative aspects</a:t>
            </a:r>
          </a:p>
          <a:p>
            <a:r>
              <a:rPr lang="en-GB" dirty="0"/>
              <a:t>Superficial – descriptive </a:t>
            </a:r>
          </a:p>
          <a:p>
            <a:r>
              <a:rPr lang="en-GB" dirty="0"/>
              <a:t>can lead to negative self-judgement </a:t>
            </a:r>
          </a:p>
          <a:p>
            <a:r>
              <a:rPr lang="en-GB" dirty="0"/>
              <a:t>Can be emotionally challenging to reflect on our own actions</a:t>
            </a:r>
          </a:p>
          <a:p>
            <a:r>
              <a:rPr lang="en-GB" dirty="0"/>
              <a:t>Right place, right time , right frame of mind </a:t>
            </a:r>
            <a:r>
              <a:rPr lang="en-GB" sz="1800" i="1" dirty="0"/>
              <a:t>(McLeod, 2025)</a:t>
            </a:r>
          </a:p>
        </p:txBody>
      </p:sp>
      <p:sp>
        <p:nvSpPr>
          <p:cNvPr id="5" name="Footer Placeholder 4">
            <a:extLst>
              <a:ext uri="{FF2B5EF4-FFF2-40B4-BE49-F238E27FC236}">
                <a16:creationId xmlns:a16="http://schemas.microsoft.com/office/drawing/2014/main" id="{89D80EE4-ACAF-82BC-5957-F8876AC9FF17}"/>
              </a:ext>
            </a:extLst>
          </p:cNvPr>
          <p:cNvSpPr>
            <a:spLocks noGrp="1"/>
          </p:cNvSpPr>
          <p:nvPr>
            <p:ph type="ftr" sz="quarter" idx="11"/>
          </p:nvPr>
        </p:nvSpPr>
        <p:spPr/>
        <p:txBody>
          <a:bodyPr/>
          <a:lstStyle/>
          <a:p>
            <a:r>
              <a:rPr lang="en-GB"/>
              <a:t>Module BMDP7002 - Student No 2134539</a:t>
            </a:r>
          </a:p>
        </p:txBody>
      </p:sp>
      <p:sp>
        <p:nvSpPr>
          <p:cNvPr id="6" name="Rectangle: Rounded Corners 5">
            <a:extLst>
              <a:ext uri="{FF2B5EF4-FFF2-40B4-BE49-F238E27FC236}">
                <a16:creationId xmlns:a16="http://schemas.microsoft.com/office/drawing/2014/main" id="{8590A331-9054-544C-20EA-4BC8E56B988B}"/>
              </a:ext>
            </a:extLst>
          </p:cNvPr>
          <p:cNvSpPr/>
          <p:nvPr/>
        </p:nvSpPr>
        <p:spPr>
          <a:xfrm>
            <a:off x="3429001" y="2837657"/>
            <a:ext cx="5181599" cy="2286000"/>
          </a:xfrm>
          <a:prstGeom prst="roundRect">
            <a:avLst/>
          </a:prstGeom>
          <a:solidFill>
            <a:schemeClr val="bg1">
              <a:lumMod val="95000"/>
            </a:schemeClr>
          </a:solidFill>
          <a:ln>
            <a:noFill/>
          </a:ln>
          <a:effectLst>
            <a:outerShdw blurRad="76200" dir="13500000" sy="23000" kx="1200000" algn="br" rotWithShape="0">
              <a:prstClr val="black">
                <a:alpha val="20000"/>
              </a:prst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Reflection allows us to take responsibility for our learning </a:t>
            </a:r>
            <a:r>
              <a:rPr lang="en-GB" sz="1600" i="1" dirty="0">
                <a:solidFill>
                  <a:schemeClr val="tx1"/>
                </a:solidFill>
              </a:rPr>
              <a:t>(Scales, 2013)</a:t>
            </a:r>
          </a:p>
          <a:p>
            <a:r>
              <a:rPr lang="en-GB" sz="1600" dirty="0">
                <a:solidFill>
                  <a:schemeClr val="tx1"/>
                </a:solidFill>
              </a:rPr>
              <a:t>If we don’t think and evaluate we won’t improve </a:t>
            </a:r>
            <a:r>
              <a:rPr lang="en-GB" sz="1600" i="1" dirty="0">
                <a:solidFill>
                  <a:schemeClr val="tx1"/>
                </a:solidFill>
              </a:rPr>
              <a:t>(Scales, 2013)</a:t>
            </a:r>
          </a:p>
          <a:p>
            <a:pPr algn="ctr"/>
            <a:r>
              <a:rPr lang="en-GB" dirty="0">
                <a:solidFill>
                  <a:schemeClr val="tx1"/>
                </a:solidFill>
              </a:rPr>
              <a:t> </a:t>
            </a:r>
          </a:p>
        </p:txBody>
      </p:sp>
    </p:spTree>
    <p:custDataLst>
      <p:tags r:id="rId1"/>
    </p:custDataLst>
    <p:extLst>
      <p:ext uri="{BB962C8B-B14F-4D97-AF65-F5344CB8AC3E}">
        <p14:creationId xmlns:p14="http://schemas.microsoft.com/office/powerpoint/2010/main" val="555446335"/>
      </p:ext>
    </p:extLst>
  </p:cSld>
  <p:clrMapOvr>
    <a:masterClrMapping/>
  </p:clrMapOvr>
  <mc:AlternateContent xmlns:mc="http://schemas.openxmlformats.org/markup-compatibility/2006" xmlns:p14="http://schemas.microsoft.com/office/powerpoint/2010/main">
    <mc:Choice Requires="p14">
      <p:transition spd="slow" p14:dur="2000" advTm="153516"/>
    </mc:Choice>
    <mc:Fallback xmlns="">
      <p:transition spd="slow" advTm="15351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53000"/>
            <a:lum/>
            <a:extLst>
              <a:ext uri="{BEBA8EAE-BF5A-486C-A8C5-ECC9F3942E4B}">
                <a14:imgProps xmlns:a14="http://schemas.microsoft.com/office/drawing/2010/main">
                  <a14:imgLayer r:embed="rId5">
                    <a14:imgEffect>
                      <a14:artisticMarker/>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FC835-0175-D595-1D99-79197AF9B689}"/>
              </a:ext>
            </a:extLst>
          </p:cNvPr>
          <p:cNvSpPr>
            <a:spLocks noGrp="1"/>
          </p:cNvSpPr>
          <p:nvPr>
            <p:ph type="title"/>
          </p:nvPr>
        </p:nvSpPr>
        <p:spPr>
          <a:xfrm>
            <a:off x="838200" y="365126"/>
            <a:ext cx="10515600" cy="818216"/>
          </a:xfrm>
          <a:solidFill>
            <a:schemeClr val="bg1">
              <a:lumMod val="95000"/>
              <a:alpha val="76000"/>
            </a:schemeClr>
          </a:solidFill>
          <a:ln>
            <a:solidFill>
              <a:schemeClr val="bg1">
                <a:lumMod val="65000"/>
              </a:schemeClr>
            </a:solidFill>
          </a:ln>
        </p:spPr>
        <p:txBody>
          <a:bodyPr/>
          <a:lstStyle/>
          <a:p>
            <a:r>
              <a:rPr lang="en-GB" b="1" dirty="0"/>
              <a:t>I N S I D E R    R E S E A  R C H E R</a:t>
            </a:r>
          </a:p>
        </p:txBody>
      </p:sp>
      <p:sp>
        <p:nvSpPr>
          <p:cNvPr id="3" name="Content Placeholder 2">
            <a:extLst>
              <a:ext uri="{FF2B5EF4-FFF2-40B4-BE49-F238E27FC236}">
                <a16:creationId xmlns:a16="http://schemas.microsoft.com/office/drawing/2014/main" id="{621E3004-60BB-CC34-4ABD-6C7DEECE9AE6}"/>
              </a:ext>
            </a:extLst>
          </p:cNvPr>
          <p:cNvSpPr>
            <a:spLocks noGrp="1"/>
          </p:cNvSpPr>
          <p:nvPr>
            <p:ph sz="half" idx="1"/>
          </p:nvPr>
        </p:nvSpPr>
        <p:spPr>
          <a:solidFill>
            <a:schemeClr val="bg1">
              <a:lumMod val="95000"/>
              <a:alpha val="6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fontScale="85000" lnSpcReduction="20000"/>
          </a:bodyPr>
          <a:lstStyle/>
          <a:p>
            <a:endParaRPr lang="en-GB" dirty="0"/>
          </a:p>
          <a:p>
            <a:pPr marL="0" indent="0">
              <a:buNone/>
            </a:pPr>
            <a:endParaRPr lang="en-GB" sz="4200" dirty="0"/>
          </a:p>
          <a:p>
            <a:pPr marL="0" indent="0">
              <a:buNone/>
            </a:pPr>
            <a:endParaRPr lang="en-GB" sz="4200" dirty="0"/>
          </a:p>
          <a:p>
            <a:pPr marL="0" indent="0">
              <a:buNone/>
            </a:pPr>
            <a:r>
              <a:rPr lang="en-GB" sz="4200" dirty="0"/>
              <a:t>Insider researcher shares particular attributes with the participants of the study; </a:t>
            </a:r>
            <a:r>
              <a:rPr lang="en-GB" sz="4200" i="1" dirty="0"/>
              <a:t>(Bukamal, 2022</a:t>
            </a:r>
            <a:r>
              <a:rPr lang="en-GB" sz="1800" i="1" dirty="0"/>
              <a:t>)</a:t>
            </a:r>
          </a:p>
          <a:p>
            <a:endParaRPr lang="en-GB" sz="1800" i="1" dirty="0"/>
          </a:p>
          <a:p>
            <a:endParaRPr lang="en-GB" sz="1800" i="1" dirty="0"/>
          </a:p>
          <a:p>
            <a:endParaRPr lang="en-GB" sz="1800" i="1" dirty="0"/>
          </a:p>
          <a:p>
            <a:endParaRPr lang="en-GB" sz="1800" i="1" dirty="0"/>
          </a:p>
          <a:p>
            <a:pPr marL="0" indent="0">
              <a:buNone/>
            </a:pPr>
            <a:endParaRPr lang="en-GB" i="1" dirty="0"/>
          </a:p>
          <a:p>
            <a:endParaRPr lang="en-GB" sz="1800" i="1" dirty="0"/>
          </a:p>
        </p:txBody>
      </p:sp>
      <p:sp>
        <p:nvSpPr>
          <p:cNvPr id="4" name="Content Placeholder 3">
            <a:extLst>
              <a:ext uri="{FF2B5EF4-FFF2-40B4-BE49-F238E27FC236}">
                <a16:creationId xmlns:a16="http://schemas.microsoft.com/office/drawing/2014/main" id="{8F8A7F72-63BA-32B8-AF9E-059A231F399B}"/>
              </a:ext>
            </a:extLst>
          </p:cNvPr>
          <p:cNvSpPr>
            <a:spLocks noGrp="1"/>
          </p:cNvSpPr>
          <p:nvPr>
            <p:ph sz="half" idx="2"/>
          </p:nvPr>
        </p:nvSpPr>
        <p:spPr>
          <a:xfrm>
            <a:off x="6373906" y="1825625"/>
            <a:ext cx="4903694" cy="4351338"/>
          </a:xfrm>
          <a:solidFill>
            <a:schemeClr val="bg1">
              <a:lumMod val="95000"/>
              <a:alpha val="6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fontScale="85000" lnSpcReduction="20000"/>
          </a:bodyPr>
          <a:lstStyle/>
          <a:p>
            <a:pPr marL="0" indent="0">
              <a:buNone/>
            </a:pPr>
            <a:endParaRPr lang="en-GB" b="1" i="1" dirty="0"/>
          </a:p>
          <a:p>
            <a:pPr marL="0" indent="0">
              <a:buNone/>
            </a:pPr>
            <a:r>
              <a:rPr lang="en-GB" b="1" i="1" dirty="0"/>
              <a:t>Advantages –</a:t>
            </a:r>
          </a:p>
          <a:p>
            <a:r>
              <a:rPr lang="en-GB" i="1" dirty="0"/>
              <a:t> understand issue being researched</a:t>
            </a:r>
          </a:p>
          <a:p>
            <a:r>
              <a:rPr lang="en-GB" i="1" dirty="0"/>
              <a:t>Familiarity &amp; trust</a:t>
            </a:r>
          </a:p>
          <a:p>
            <a:r>
              <a:rPr lang="en-GB" i="1" dirty="0"/>
              <a:t>Cultural and political knowledge</a:t>
            </a:r>
          </a:p>
          <a:p>
            <a:pPr marL="0" indent="0">
              <a:buNone/>
            </a:pPr>
            <a:endParaRPr lang="en-GB" i="1" dirty="0"/>
          </a:p>
          <a:p>
            <a:pPr marL="0" indent="0">
              <a:buNone/>
            </a:pPr>
            <a:r>
              <a:rPr lang="en-GB" b="1" i="1" dirty="0"/>
              <a:t>Disadvantages</a:t>
            </a:r>
          </a:p>
          <a:p>
            <a:r>
              <a:rPr lang="en-GB" i="1" dirty="0"/>
              <a:t>Too objective</a:t>
            </a:r>
          </a:p>
          <a:p>
            <a:r>
              <a:rPr lang="en-GB" i="1" dirty="0"/>
              <a:t>Bias may influence research and/or findings</a:t>
            </a:r>
          </a:p>
          <a:p>
            <a:r>
              <a:rPr lang="en-GB" i="1" dirty="0"/>
              <a:t>May direct professional interest</a:t>
            </a:r>
          </a:p>
        </p:txBody>
      </p:sp>
      <p:sp>
        <p:nvSpPr>
          <p:cNvPr id="5" name="Footer Placeholder 4">
            <a:extLst>
              <a:ext uri="{FF2B5EF4-FFF2-40B4-BE49-F238E27FC236}">
                <a16:creationId xmlns:a16="http://schemas.microsoft.com/office/drawing/2014/main" id="{18232B86-F24B-0E1A-9AFB-67EB9D61B7EF}"/>
              </a:ext>
            </a:extLst>
          </p:cNvPr>
          <p:cNvSpPr>
            <a:spLocks noGrp="1"/>
          </p:cNvSpPr>
          <p:nvPr>
            <p:ph type="ftr" sz="quarter" idx="11"/>
          </p:nvPr>
        </p:nvSpPr>
        <p:spPr/>
        <p:txBody>
          <a:bodyPr/>
          <a:lstStyle/>
          <a:p>
            <a:r>
              <a:rPr lang="en-GB"/>
              <a:t>Module BMDP7002 - Student No 2134539</a:t>
            </a:r>
          </a:p>
        </p:txBody>
      </p:sp>
      <p:sp>
        <p:nvSpPr>
          <p:cNvPr id="6" name="Oval 5">
            <a:extLst>
              <a:ext uri="{FF2B5EF4-FFF2-40B4-BE49-F238E27FC236}">
                <a16:creationId xmlns:a16="http://schemas.microsoft.com/office/drawing/2014/main" id="{DAB2DBF0-49A7-B74F-1005-356A12EF2044}"/>
              </a:ext>
            </a:extLst>
          </p:cNvPr>
          <p:cNvSpPr/>
          <p:nvPr/>
        </p:nvSpPr>
        <p:spPr>
          <a:xfrm>
            <a:off x="3644153" y="3429000"/>
            <a:ext cx="4903694" cy="2981739"/>
          </a:xfrm>
          <a:prstGeom prst="ellipse">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800" i="1" dirty="0"/>
          </a:p>
          <a:p>
            <a:pPr marL="0" indent="0" algn="ctr">
              <a:buNone/>
            </a:pPr>
            <a:r>
              <a:rPr lang="en-GB" sz="2800" i="1" dirty="0"/>
              <a:t>My positionality as an insider researcher is confirmed and disclosed</a:t>
            </a:r>
          </a:p>
        </p:txBody>
      </p:sp>
    </p:spTree>
    <p:custDataLst>
      <p:tags r:id="rId1"/>
    </p:custDataLst>
    <p:extLst>
      <p:ext uri="{BB962C8B-B14F-4D97-AF65-F5344CB8AC3E}">
        <p14:creationId xmlns:p14="http://schemas.microsoft.com/office/powerpoint/2010/main" val="3788912448"/>
      </p:ext>
    </p:extLst>
  </p:cSld>
  <p:clrMapOvr>
    <a:masterClrMapping/>
  </p:clrMapOvr>
  <mc:AlternateContent xmlns:mc="http://schemas.openxmlformats.org/markup-compatibility/2006" xmlns:p14="http://schemas.microsoft.com/office/powerpoint/2010/main">
    <mc:Choice Requires="p14">
      <p:transition spd="slow" p14:dur="2000" advTm="112054"/>
    </mc:Choice>
    <mc:Fallback xmlns="">
      <p:transition spd="slow" advTm="1120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5000"/>
            <a:lum/>
            <a:extLst>
              <a:ext uri="{BEBA8EAE-BF5A-486C-A8C5-ECC9F3942E4B}">
                <a14:imgProps xmlns:a14="http://schemas.microsoft.com/office/drawing/2010/main">
                  <a14:imgLayer r:embed="rId4">
                    <a14:imgEffect>
                      <a14:artisticWatercolorSponge brushSize="0"/>
                    </a14:imgEffect>
                  </a14:imgLayer>
                </a14:imgProps>
              </a:ext>
            </a:extLst>
          </a:blip>
          <a:srcRect/>
          <a:stretch>
            <a:fillRect l="-4000" r="-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6657E-B311-F0CD-52C4-8E3E2B06BDDE}"/>
              </a:ext>
            </a:extLst>
          </p:cNvPr>
          <p:cNvSpPr>
            <a:spLocks noGrp="1"/>
          </p:cNvSpPr>
          <p:nvPr>
            <p:ph type="title"/>
          </p:nvPr>
        </p:nvSpPr>
        <p:spPr>
          <a:solidFill>
            <a:schemeClr val="bg1">
              <a:lumMod val="95000"/>
              <a:alpha val="76000"/>
            </a:schemeClr>
          </a:solidFill>
        </p:spPr>
        <p:txBody>
          <a:bodyPr/>
          <a:lstStyle/>
          <a:p>
            <a:r>
              <a:rPr lang="en-GB" b="1" dirty="0"/>
              <a:t>C O N C L U S I O N</a:t>
            </a:r>
          </a:p>
        </p:txBody>
      </p:sp>
      <p:sp>
        <p:nvSpPr>
          <p:cNvPr id="5" name="Content Placeholder 4">
            <a:extLst>
              <a:ext uri="{FF2B5EF4-FFF2-40B4-BE49-F238E27FC236}">
                <a16:creationId xmlns:a16="http://schemas.microsoft.com/office/drawing/2014/main" id="{EF7D0E72-D305-A051-D72B-D5AC97742035}"/>
              </a:ext>
            </a:extLst>
          </p:cNvPr>
          <p:cNvSpPr>
            <a:spLocks noGrp="1"/>
          </p:cNvSpPr>
          <p:nvPr>
            <p:ph sz="half" idx="1"/>
          </p:nvPr>
        </p:nvSpPr>
        <p:spPr>
          <a:xfrm>
            <a:off x="3505200" y="1847850"/>
            <a:ext cx="5181600" cy="4351338"/>
          </a:xfrm>
          <a:solidFill>
            <a:schemeClr val="bg1">
              <a:lumMod val="95000"/>
              <a:alpha val="77000"/>
            </a:schemeClr>
          </a:solidFill>
        </p:spPr>
        <p:txBody>
          <a:bodyPr/>
          <a:lstStyle/>
          <a:p>
            <a:pPr marL="0" indent="0" algn="ctr">
              <a:buNone/>
            </a:pPr>
            <a:endParaRPr lang="en-GB" dirty="0"/>
          </a:p>
          <a:p>
            <a:pPr marL="0" indent="0" algn="ctr">
              <a:buNone/>
            </a:pPr>
            <a:r>
              <a:rPr lang="en-GB" i="1" dirty="0">
                <a:latin typeface="Bookman Old Style" panose="02050604050505020204" pitchFamily="18" charset="0"/>
              </a:rPr>
              <a:t>A woman should be two things</a:t>
            </a:r>
          </a:p>
          <a:p>
            <a:pPr marL="0" indent="0" algn="ctr">
              <a:buNone/>
            </a:pPr>
            <a:r>
              <a:rPr lang="en-GB" i="1" dirty="0">
                <a:latin typeface="Bookman Old Style" panose="02050604050505020204" pitchFamily="18" charset="0"/>
              </a:rPr>
              <a:t>WHO</a:t>
            </a:r>
          </a:p>
          <a:p>
            <a:pPr marL="0" indent="0" algn="ctr">
              <a:buNone/>
            </a:pPr>
            <a:r>
              <a:rPr lang="en-GB" i="1" dirty="0">
                <a:latin typeface="Bookman Old Style" panose="02050604050505020204" pitchFamily="18" charset="0"/>
              </a:rPr>
              <a:t>and</a:t>
            </a:r>
          </a:p>
          <a:p>
            <a:pPr marL="0" indent="0" algn="ctr">
              <a:buNone/>
            </a:pPr>
            <a:r>
              <a:rPr lang="en-GB" i="1" dirty="0">
                <a:latin typeface="Bookman Old Style" panose="02050604050505020204" pitchFamily="18" charset="0"/>
              </a:rPr>
              <a:t>WHAT </a:t>
            </a:r>
          </a:p>
          <a:p>
            <a:pPr marL="0" indent="0" algn="ctr">
              <a:buNone/>
            </a:pPr>
            <a:r>
              <a:rPr lang="en-GB" i="1" dirty="0">
                <a:latin typeface="Bookman Old Style" panose="02050604050505020204" pitchFamily="18" charset="0"/>
              </a:rPr>
              <a:t>She wants to be</a:t>
            </a:r>
          </a:p>
          <a:p>
            <a:pPr marL="0" indent="0" algn="ctr">
              <a:buNone/>
            </a:pPr>
            <a:r>
              <a:rPr lang="en-GB" sz="1400" i="1" dirty="0">
                <a:latin typeface="Bookman Old Style" panose="02050604050505020204" pitchFamily="18" charset="0"/>
              </a:rPr>
              <a:t>(Coco Chanel, n.d.)</a:t>
            </a:r>
          </a:p>
        </p:txBody>
      </p:sp>
      <p:sp>
        <p:nvSpPr>
          <p:cNvPr id="4" name="Footer Placeholder 3">
            <a:extLst>
              <a:ext uri="{FF2B5EF4-FFF2-40B4-BE49-F238E27FC236}">
                <a16:creationId xmlns:a16="http://schemas.microsoft.com/office/drawing/2014/main" id="{31AF49F0-BEEE-D2B1-679D-0FF3CE7A3712}"/>
              </a:ext>
            </a:extLst>
          </p:cNvPr>
          <p:cNvSpPr>
            <a:spLocks noGrp="1"/>
          </p:cNvSpPr>
          <p:nvPr>
            <p:ph type="ftr" sz="quarter" idx="11"/>
          </p:nvPr>
        </p:nvSpPr>
        <p:spPr/>
        <p:txBody>
          <a:bodyPr/>
          <a:lstStyle/>
          <a:p>
            <a:r>
              <a:rPr lang="en-GB"/>
              <a:t>Module BMDP7002 - Student No 2134539</a:t>
            </a:r>
          </a:p>
        </p:txBody>
      </p:sp>
    </p:spTree>
    <p:extLst>
      <p:ext uri="{BB962C8B-B14F-4D97-AF65-F5344CB8AC3E}">
        <p14:creationId xmlns:p14="http://schemas.microsoft.com/office/powerpoint/2010/main" val="3310966024"/>
      </p:ext>
    </p:extLst>
  </p:cSld>
  <p:clrMapOvr>
    <a:masterClrMapping/>
  </p:clrMapOvr>
  <mc:AlternateContent xmlns:mc="http://schemas.openxmlformats.org/markup-compatibility/2006" xmlns:p14="http://schemas.microsoft.com/office/powerpoint/2010/main">
    <mc:Choice Requires="p14">
      <p:transition spd="slow" p14:dur="2000" advTm="19398"/>
    </mc:Choice>
    <mc:Fallback xmlns="">
      <p:transition spd="slow" advTm="1939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mt="65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8C23B-121C-271C-7FFE-F4D9141F3BDD}"/>
              </a:ext>
            </a:extLst>
          </p:cNvPr>
          <p:cNvSpPr>
            <a:spLocks noGrp="1"/>
          </p:cNvSpPr>
          <p:nvPr>
            <p:ph type="title"/>
          </p:nvPr>
        </p:nvSpPr>
        <p:spPr>
          <a:xfrm>
            <a:off x="838200" y="365126"/>
            <a:ext cx="10515600" cy="710640"/>
          </a:xfrm>
          <a:solidFill>
            <a:schemeClr val="bg1">
              <a:lumMod val="85000"/>
            </a:schemeClr>
          </a:solidFill>
          <a:ln>
            <a:solidFill>
              <a:schemeClr val="bg1">
                <a:lumMod val="65000"/>
              </a:schemeClr>
            </a:solidFill>
          </a:ln>
        </p:spPr>
        <p:txBody>
          <a:bodyPr/>
          <a:lstStyle/>
          <a:p>
            <a:r>
              <a:rPr lang="en-GB" b="1" dirty="0"/>
              <a:t>R E F E R E N C E S</a:t>
            </a:r>
          </a:p>
        </p:txBody>
      </p:sp>
      <p:sp>
        <p:nvSpPr>
          <p:cNvPr id="3" name="Content Placeholder 2">
            <a:extLst>
              <a:ext uri="{FF2B5EF4-FFF2-40B4-BE49-F238E27FC236}">
                <a16:creationId xmlns:a16="http://schemas.microsoft.com/office/drawing/2014/main" id="{95667575-2E02-A0F5-6500-899D5C421944}"/>
              </a:ext>
            </a:extLst>
          </p:cNvPr>
          <p:cNvSpPr>
            <a:spLocks noGrp="1"/>
          </p:cNvSpPr>
          <p:nvPr>
            <p:ph idx="1"/>
          </p:nvPr>
        </p:nvSpPr>
        <p:spPr>
          <a:xfrm>
            <a:off x="838200" y="1322154"/>
            <a:ext cx="10515600" cy="4729022"/>
          </a:xfrm>
          <a:solidFill>
            <a:schemeClr val="bg1">
              <a:lumMod val="95000"/>
              <a:alpha val="71000"/>
            </a:schemeClr>
          </a:solidFill>
        </p:spPr>
        <p:txBody>
          <a:bodyPr>
            <a:normAutofit fontScale="55000" lnSpcReduction="20000"/>
          </a:bodyPr>
          <a:lstStyle/>
          <a:p>
            <a:pPr marL="0" indent="0">
              <a:buNone/>
            </a:pPr>
            <a:r>
              <a:rPr lang="en-GB" sz="2600" dirty="0"/>
              <a:t>Bukamal, H (2022) Deconstructing insider-outsider researcher positionality. British Journal of Special Education Vol 49 (3) Available at </a:t>
            </a:r>
            <a:r>
              <a:rPr lang="en-GB" sz="2600" dirty="0">
                <a:hlinkClick r:id="rId4"/>
              </a:rPr>
              <a:t>https://doi.org/10.1111/1467-8578.12426</a:t>
            </a:r>
            <a:r>
              <a:rPr lang="en-GB" sz="2600" dirty="0"/>
              <a:t> (Accessed 14.08.25)</a:t>
            </a:r>
          </a:p>
          <a:p>
            <a:pPr marL="0" indent="0">
              <a:buNone/>
            </a:pPr>
            <a:r>
              <a:rPr lang="en-GB" sz="2600" dirty="0"/>
              <a:t>CPD (2024) – Benefits of reflective practice. Available at </a:t>
            </a:r>
            <a:r>
              <a:rPr lang="en-GB" sz="2600" dirty="0">
                <a:hlinkClick r:id="rId5"/>
              </a:rPr>
              <a:t>https://www.cpduk.co.uk/news/cpd-benefits-of-reflective-practice</a:t>
            </a:r>
            <a:r>
              <a:rPr lang="en-GB" sz="2600" dirty="0"/>
              <a:t> (Accessed 14.08.25)</a:t>
            </a:r>
          </a:p>
          <a:p>
            <a:pPr marL="0" indent="0">
              <a:buNone/>
            </a:pPr>
            <a:r>
              <a:rPr lang="en-GB" sz="2600" dirty="0"/>
              <a:t>McLeod, S (2025) Gibbs Reflective Cycle. Available at </a:t>
            </a:r>
            <a:r>
              <a:rPr lang="en-GB" sz="2600" dirty="0">
                <a:hlinkClick r:id="rId6"/>
              </a:rPr>
              <a:t>https://www.simplypsychology.org/gibbs-reflective-cycle</a:t>
            </a:r>
            <a:r>
              <a:rPr lang="en-GB" sz="2600" dirty="0"/>
              <a:t> (Accessed 14.08.25)</a:t>
            </a:r>
          </a:p>
          <a:p>
            <a:pPr marL="0" indent="0">
              <a:buNone/>
            </a:pPr>
            <a:r>
              <a:rPr lang="en-GB" sz="2600" dirty="0"/>
              <a:t>National Police Chief’s Council (2025) Policing Vision 2030. Available at </a:t>
            </a:r>
            <a:r>
              <a:rPr lang="en-GB" sz="2600" dirty="0">
                <a:hlinkClick r:id="rId7"/>
              </a:rPr>
              <a:t>https://www.npcc.police.uk/SysSiteAssets/media/downloads/publications/policing-vision/policing-vision-2030</a:t>
            </a:r>
            <a:r>
              <a:rPr lang="en-GB" sz="2600" dirty="0"/>
              <a:t> (Accessed 09.08.25)</a:t>
            </a:r>
          </a:p>
          <a:p>
            <a:pPr marL="0" indent="0">
              <a:lnSpc>
                <a:spcPct val="107000"/>
              </a:lnSpc>
              <a:spcAft>
                <a:spcPts val="800"/>
              </a:spcAft>
              <a:buNone/>
            </a:pPr>
            <a:r>
              <a:rPr lang="en-GB" sz="2600" dirty="0">
                <a:effectLst/>
                <a:latin typeface="Arial" panose="020B0604020202020204" pitchFamily="34" charset="0"/>
                <a:ea typeface="Calibri" panose="020F0502020204030204" pitchFamily="34" charset="0"/>
                <a:cs typeface="Times New Roman" panose="02020603050405020304" pitchFamily="18" charset="0"/>
              </a:rPr>
              <a:t>Rogers, A., (2014) </a:t>
            </a:r>
            <a:r>
              <a:rPr lang="en-GB" sz="2600" i="1" dirty="0">
                <a:effectLst/>
                <a:latin typeface="Arial" panose="020B0604020202020204" pitchFamily="34" charset="0"/>
                <a:ea typeface="Calibri" panose="020F0502020204030204" pitchFamily="34" charset="0"/>
                <a:cs typeface="Times New Roman" panose="02020603050405020304" pitchFamily="18" charset="0"/>
              </a:rPr>
              <a:t>The Base of the Iceberg. Informal Learning and its Impact on Formal and Non-Formal Learning</a:t>
            </a:r>
            <a:r>
              <a:rPr lang="en-GB" sz="2600" dirty="0">
                <a:effectLst/>
                <a:latin typeface="Arial" panose="020B0604020202020204" pitchFamily="34" charset="0"/>
                <a:ea typeface="Calibri" panose="020F0502020204030204" pitchFamily="34" charset="0"/>
                <a:cs typeface="Times New Roman" panose="02020603050405020304" pitchFamily="18" charset="0"/>
              </a:rPr>
              <a:t>. Opalden, Berlin &amp; Toronto: Barbara Budrich Publishers.</a:t>
            </a:r>
          </a:p>
          <a:p>
            <a:pPr marL="0" indent="0">
              <a:lnSpc>
                <a:spcPct val="107000"/>
              </a:lnSpc>
              <a:spcAft>
                <a:spcPts val="800"/>
              </a:spcAft>
              <a:buNone/>
            </a:pPr>
            <a:r>
              <a:rPr lang="en-GB" sz="2600" dirty="0" err="1">
                <a:effectLst/>
                <a:latin typeface="Calibri" panose="020F0502020204030204" pitchFamily="34" charset="0"/>
                <a:ea typeface="Calibri" panose="020F0502020204030204" pitchFamily="34" charset="0"/>
                <a:cs typeface="Times New Roman" panose="02020603050405020304" pitchFamily="18" charset="0"/>
              </a:rPr>
              <a:t>Saidin</a:t>
            </a:r>
            <a:r>
              <a:rPr lang="en-GB" sz="2600" dirty="0">
                <a:effectLst/>
                <a:latin typeface="Calibri" panose="020F0502020204030204" pitchFamily="34" charset="0"/>
                <a:ea typeface="Calibri" panose="020F0502020204030204" pitchFamily="34" charset="0"/>
                <a:cs typeface="Times New Roman" panose="02020603050405020304" pitchFamily="18" charset="0"/>
              </a:rPr>
              <a:t>, K ., Yaacob, A (2016) Insider researchers: challenges and opportunities .International Seminar on Generating knowledge through research.. Available at </a:t>
            </a:r>
            <a:r>
              <a:rPr lang="en-GB" sz="2600" dirty="0">
                <a:effectLst/>
                <a:latin typeface="Calibri" panose="020F0502020204030204" pitchFamily="34" charset="0"/>
                <a:ea typeface="Calibri" panose="020F0502020204030204" pitchFamily="34" charset="0"/>
                <a:cs typeface="Times New Roman" panose="02020603050405020304" pitchFamily="18" charset="0"/>
                <a:hlinkClick r:id="rId8"/>
              </a:rPr>
              <a:t>https://www.doi.org/10.21070/picers.v1i1.563</a:t>
            </a:r>
            <a:r>
              <a:rPr lang="en-GB" sz="2600" dirty="0">
                <a:effectLst/>
                <a:latin typeface="Calibri" panose="020F0502020204030204" pitchFamily="34" charset="0"/>
                <a:ea typeface="Calibri" panose="020F0502020204030204" pitchFamily="34" charset="0"/>
                <a:cs typeface="Times New Roman" panose="02020603050405020304" pitchFamily="18" charset="0"/>
              </a:rPr>
              <a:t> (Accessed 14 08 205)</a:t>
            </a:r>
          </a:p>
          <a:p>
            <a:pPr marL="0" indent="0">
              <a:lnSpc>
                <a:spcPct val="107000"/>
              </a:lnSpc>
              <a:spcAft>
                <a:spcPts val="800"/>
              </a:spcAft>
              <a:buNone/>
            </a:pPr>
            <a:r>
              <a:rPr lang="en-GB" sz="2600" dirty="0">
                <a:effectLst/>
                <a:latin typeface="Arial" panose="020B0604020202020204" pitchFamily="34" charset="0"/>
                <a:ea typeface="Calibri" panose="020F0502020204030204" pitchFamily="34" charset="0"/>
                <a:cs typeface="Times New Roman" panose="02020603050405020304" pitchFamily="18" charset="0"/>
              </a:rPr>
              <a:t>Scales, P., (2013) </a:t>
            </a:r>
            <a:r>
              <a:rPr lang="en-GB" sz="2600" i="1" dirty="0">
                <a:effectLst/>
                <a:latin typeface="Arial" panose="020B0604020202020204" pitchFamily="34" charset="0"/>
                <a:ea typeface="Calibri" panose="020F0502020204030204" pitchFamily="34" charset="0"/>
                <a:cs typeface="Times New Roman" panose="02020603050405020304" pitchFamily="18" charset="0"/>
              </a:rPr>
              <a:t>Teaching in the Life Long Learning Sector</a:t>
            </a:r>
            <a:r>
              <a:rPr lang="en-GB" sz="2600" dirty="0">
                <a:effectLst/>
                <a:latin typeface="Arial" panose="020B0604020202020204" pitchFamily="34" charset="0"/>
                <a:ea typeface="Calibri" panose="020F0502020204030204" pitchFamily="34" charset="0"/>
                <a:cs typeface="Times New Roman" panose="02020603050405020304" pitchFamily="18" charset="0"/>
              </a:rPr>
              <a:t>. Second Edition. Maidenhead: Open University Press.</a:t>
            </a:r>
            <a:endParaRPr lang="en-GB" sz="2600" dirty="0"/>
          </a:p>
          <a:p>
            <a:pPr marL="0" indent="0">
              <a:buNone/>
            </a:pPr>
            <a:r>
              <a:rPr lang="en-GB" sz="2600" dirty="0"/>
              <a:t>Silvestri, M (2006) Doing time: Becoming a police leader. Available at International Journal of Police Science and management, Vol 8 (4) pp.266-281 (Accessed 01.08.25)</a:t>
            </a:r>
          </a:p>
          <a:p>
            <a:pPr marL="0" indent="0">
              <a:buNone/>
            </a:pPr>
            <a:r>
              <a:rPr lang="en-GB" sz="2600" dirty="0"/>
              <a:t>United Nations (2024) The 17 Goals. Available at </a:t>
            </a:r>
            <a:r>
              <a:rPr lang="en-GB" sz="2600" dirty="0">
                <a:hlinkClick r:id="rId9"/>
              </a:rPr>
              <a:t>https://www.sdgs.un.org/goals</a:t>
            </a:r>
            <a:r>
              <a:rPr lang="en-GB" sz="2600" dirty="0"/>
              <a:t> (Accessed 04.06.25)</a:t>
            </a:r>
          </a:p>
          <a:p>
            <a:pPr marL="0" indent="0">
              <a:buNone/>
            </a:pPr>
            <a:r>
              <a:rPr lang="en-GB" sz="2600" dirty="0"/>
              <a:t>University of Edinburgh (2025) Gibbs Reflective Cycle. Available at </a:t>
            </a:r>
            <a:r>
              <a:rPr lang="en-GB" sz="2600" dirty="0">
                <a:hlinkClick r:id="rId10"/>
              </a:rPr>
              <a:t>https://www.reflection.ed.ac.uk/reflectors-toolkit/reflecting-on-experience/gobbs-reflective-cycle</a:t>
            </a:r>
            <a:r>
              <a:rPr lang="en-GB" sz="2600" dirty="0"/>
              <a:t>. (Accessed 14.08.25)</a:t>
            </a:r>
          </a:p>
          <a:p>
            <a:pPr marL="0" indent="0">
              <a:buNone/>
            </a:pPr>
            <a:endParaRPr lang="en-GB" dirty="0"/>
          </a:p>
          <a:p>
            <a:pPr marL="0" indent="0">
              <a:buNone/>
            </a:pPr>
            <a:endParaRPr lang="en-GB" dirty="0"/>
          </a:p>
          <a:p>
            <a:pPr marL="0" indent="0">
              <a:buNone/>
            </a:pPr>
            <a:endParaRPr lang="en-GB" dirty="0"/>
          </a:p>
        </p:txBody>
      </p:sp>
      <p:sp>
        <p:nvSpPr>
          <p:cNvPr id="4" name="Footer Placeholder 3">
            <a:extLst>
              <a:ext uri="{FF2B5EF4-FFF2-40B4-BE49-F238E27FC236}">
                <a16:creationId xmlns:a16="http://schemas.microsoft.com/office/drawing/2014/main" id="{339C28BE-FEA3-26B1-8BD0-E4C74E8B4D59}"/>
              </a:ext>
            </a:extLst>
          </p:cNvPr>
          <p:cNvSpPr>
            <a:spLocks noGrp="1"/>
          </p:cNvSpPr>
          <p:nvPr>
            <p:ph type="ftr" sz="quarter" idx="11"/>
          </p:nvPr>
        </p:nvSpPr>
        <p:spPr/>
        <p:txBody>
          <a:bodyPr/>
          <a:lstStyle/>
          <a:p>
            <a:r>
              <a:rPr lang="en-GB"/>
              <a:t>Module BMDP7002 - Student No 2134539</a:t>
            </a:r>
          </a:p>
        </p:txBody>
      </p:sp>
    </p:spTree>
    <p:extLst>
      <p:ext uri="{BB962C8B-B14F-4D97-AF65-F5344CB8AC3E}">
        <p14:creationId xmlns:p14="http://schemas.microsoft.com/office/powerpoint/2010/main" val="3293903168"/>
      </p:ext>
    </p:extLst>
  </p:cSld>
  <p:clrMapOvr>
    <a:masterClrMapping/>
  </p:clrMapOvr>
  <mc:AlternateContent xmlns:mc="http://schemas.openxmlformats.org/markup-compatibility/2006" xmlns:p14="http://schemas.microsoft.com/office/powerpoint/2010/main">
    <mc:Choice Requires="p14">
      <p:transition spd="slow" p14:dur="2000" advTm="2880"/>
    </mc:Choice>
    <mc:Fallback xmlns="">
      <p:transition spd="slow" advTm="288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48.9"/>
</p:tagLst>
</file>

<file path=ppt/tags/tag2.xml><?xml version="1.0" encoding="utf-8"?>
<p:tagLst xmlns:a="http://schemas.openxmlformats.org/drawingml/2006/main" xmlns:r="http://schemas.openxmlformats.org/officeDocument/2006/relationships" xmlns:p="http://schemas.openxmlformats.org/presentationml/2006/main">
  <p:tag name="TIMING" val="|51.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1233</TotalTime>
  <Words>2662</Words>
  <Application>Microsoft Office PowerPoint</Application>
  <PresentationFormat>Widescreen</PresentationFormat>
  <Paragraphs>145</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To what extent does the current composition of UK police leadership support the achievement of key Sustainability Development Goals and how are these Goals influencing efforts to address barriers to equal leadership opportunities, in particular gender representation.  </vt:lpstr>
      <vt:lpstr>PowerPoint Presentation</vt:lpstr>
      <vt:lpstr>     S T U D Y    O V E R V I E W</vt:lpstr>
      <vt:lpstr>T H E  F I N D I N G S</vt:lpstr>
      <vt:lpstr>F U T U R E   R E S E A R CH  </vt:lpstr>
      <vt:lpstr>R E F L E C T I O N </vt:lpstr>
      <vt:lpstr>I N S I D E R    R E S E A  R C H E R</vt:lpstr>
      <vt:lpstr>C O N C L U S I O N</vt:lpstr>
      <vt:lpstr>R E F E R E N C E 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 COOKE</dc:creator>
  <cp:lastModifiedBy>Ali COOKE</cp:lastModifiedBy>
  <cp:revision>43</cp:revision>
  <dcterms:created xsi:type="dcterms:W3CDTF">2025-08-13T19:32:43Z</dcterms:created>
  <dcterms:modified xsi:type="dcterms:W3CDTF">2025-08-15T11:16:51Z</dcterms:modified>
</cp:coreProperties>
</file>