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16"/>
  </p:notesMasterIdLst>
  <p:handoutMasterIdLst>
    <p:handoutMasterId r:id="rId17"/>
  </p:handoutMasterIdLst>
  <p:sldIdLst>
    <p:sldId id="267" r:id="rId5"/>
    <p:sldId id="279" r:id="rId6"/>
    <p:sldId id="278" r:id="rId7"/>
    <p:sldId id="280" r:id="rId8"/>
    <p:sldId id="272" r:id="rId9"/>
    <p:sldId id="281" r:id="rId10"/>
    <p:sldId id="271" r:id="rId11"/>
    <p:sldId id="269" r:id="rId12"/>
    <p:sldId id="273" r:id="rId13"/>
    <p:sldId id="282" r:id="rId14"/>
    <p:sldId id="283" r:id="rId15"/>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0" autoAdjust="0"/>
    <p:restoredTop sz="82867" autoAdjust="0"/>
  </p:normalViewPr>
  <p:slideViewPr>
    <p:cSldViewPr>
      <p:cViewPr varScale="1">
        <p:scale>
          <a:sx n="37" d="100"/>
          <a:sy n="37" d="100"/>
        </p:scale>
        <p:origin x="66" y="648"/>
      </p:cViewPr>
      <p:guideLst>
        <p:guide pos="3839"/>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442EA2-39BA-4C9A-AD59-755D4917D532}"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4DF9FE7B-F642-4898-A360-D4E3814E1A3D}">
      <dgm:prSet phldrT="[Text]"/>
      <dgm:spPr/>
      <dgm:t>
        <a:bodyPr/>
        <a:lstStyle/>
        <a:p>
          <a:r>
            <a:rPr lang="en-US" dirty="0" smtClean="0"/>
            <a:t>Thucydides</a:t>
          </a:r>
          <a:endParaRPr lang="en-US" dirty="0"/>
        </a:p>
      </dgm:t>
    </dgm:pt>
    <dgm:pt modelId="{1C10F06D-860A-4604-A7AD-02E614FE3976}" type="parTrans" cxnId="{EBD8BE8D-6018-43E2-B081-034BB5656EB6}">
      <dgm:prSet/>
      <dgm:spPr/>
      <dgm:t>
        <a:bodyPr/>
        <a:lstStyle/>
        <a:p>
          <a:endParaRPr lang="en-US"/>
        </a:p>
      </dgm:t>
    </dgm:pt>
    <dgm:pt modelId="{43C18EFF-81FC-4D70-8C6B-E95FF3730413}" type="sibTrans" cxnId="{EBD8BE8D-6018-43E2-B081-034BB5656EB6}">
      <dgm:prSet/>
      <dgm:spPr/>
      <dgm:t>
        <a:bodyPr/>
        <a:lstStyle/>
        <a:p>
          <a:endParaRPr lang="en-US"/>
        </a:p>
      </dgm:t>
    </dgm:pt>
    <dgm:pt modelId="{EFF2750D-B4B3-474C-8B62-8B638DC31F7E}">
      <dgm:prSet phldrT="[Text]"/>
      <dgm:spPr/>
      <dgm:t>
        <a:bodyPr/>
        <a:lstStyle/>
        <a:p>
          <a:r>
            <a:rPr lang="en-US" dirty="0" smtClean="0"/>
            <a:t>460 BCE - 400 BCE (Approx.)</a:t>
          </a:r>
          <a:endParaRPr lang="en-US" dirty="0"/>
        </a:p>
      </dgm:t>
    </dgm:pt>
    <dgm:pt modelId="{AEBC78E6-CDDC-4C8F-A157-3C51E907FACD}" type="parTrans" cxnId="{A058DDA2-48CA-4E5B-B389-F71A59C262B0}">
      <dgm:prSet/>
      <dgm:spPr/>
      <dgm:t>
        <a:bodyPr/>
        <a:lstStyle/>
        <a:p>
          <a:endParaRPr lang="en-US"/>
        </a:p>
      </dgm:t>
    </dgm:pt>
    <dgm:pt modelId="{75C067D7-FCD2-4969-8F27-4BBDA88E75ED}" type="sibTrans" cxnId="{A058DDA2-48CA-4E5B-B389-F71A59C262B0}">
      <dgm:prSet/>
      <dgm:spPr/>
      <dgm:t>
        <a:bodyPr/>
        <a:lstStyle/>
        <a:p>
          <a:endParaRPr lang="en-US"/>
        </a:p>
      </dgm:t>
    </dgm:pt>
    <dgm:pt modelId="{789CD6DB-3A68-4A41-90BD-4F0CBB3617D1}">
      <dgm:prSet phldrT="[Text]"/>
      <dgm:spPr/>
      <dgm:t>
        <a:bodyPr/>
        <a:lstStyle/>
        <a:p>
          <a:r>
            <a:rPr lang="en-US" dirty="0" smtClean="0"/>
            <a:t>Athenian Historian and General</a:t>
          </a:r>
          <a:endParaRPr lang="en-US" dirty="0"/>
        </a:p>
      </dgm:t>
    </dgm:pt>
    <dgm:pt modelId="{C0BEB5FF-8DFB-40B9-A228-C0C6097DDDC4}" type="parTrans" cxnId="{62C10234-45D3-426A-8820-4C0D1D8CBA21}">
      <dgm:prSet/>
      <dgm:spPr/>
      <dgm:t>
        <a:bodyPr/>
        <a:lstStyle/>
        <a:p>
          <a:endParaRPr lang="en-US"/>
        </a:p>
      </dgm:t>
    </dgm:pt>
    <dgm:pt modelId="{1A702531-A59F-4EE2-8246-E2EB0955D8B1}" type="sibTrans" cxnId="{62C10234-45D3-426A-8820-4C0D1D8CBA21}">
      <dgm:prSet/>
      <dgm:spPr/>
      <dgm:t>
        <a:bodyPr/>
        <a:lstStyle/>
        <a:p>
          <a:endParaRPr lang="en-US"/>
        </a:p>
      </dgm:t>
    </dgm:pt>
    <dgm:pt modelId="{3929B1E1-4BC4-4C73-ABE8-27CEF96A3652}">
      <dgm:prSet phldrT="[Text]"/>
      <dgm:spPr/>
      <dgm:t>
        <a:bodyPr/>
        <a:lstStyle/>
        <a:p>
          <a:r>
            <a:rPr lang="en-US" dirty="0" err="1" smtClean="0"/>
            <a:t>Diodorus</a:t>
          </a:r>
          <a:r>
            <a:rPr lang="en-US" dirty="0" smtClean="0"/>
            <a:t> </a:t>
          </a:r>
          <a:r>
            <a:rPr lang="en-US" dirty="0" err="1" smtClean="0"/>
            <a:t>Siculus</a:t>
          </a:r>
          <a:endParaRPr lang="en-US" dirty="0"/>
        </a:p>
      </dgm:t>
    </dgm:pt>
    <dgm:pt modelId="{F356CC76-9117-4B79-A270-BBBAFD3E9C79}" type="parTrans" cxnId="{1339090C-9A95-4C05-841C-FA3AF987601B}">
      <dgm:prSet/>
      <dgm:spPr/>
      <dgm:t>
        <a:bodyPr/>
        <a:lstStyle/>
        <a:p>
          <a:endParaRPr lang="en-US"/>
        </a:p>
      </dgm:t>
    </dgm:pt>
    <dgm:pt modelId="{19BA0C22-38BB-4E9F-89D5-0FF5FF9F12CE}" type="sibTrans" cxnId="{1339090C-9A95-4C05-841C-FA3AF987601B}">
      <dgm:prSet/>
      <dgm:spPr/>
      <dgm:t>
        <a:bodyPr/>
        <a:lstStyle/>
        <a:p>
          <a:endParaRPr lang="en-US"/>
        </a:p>
      </dgm:t>
    </dgm:pt>
    <dgm:pt modelId="{99E0600D-9954-43F4-8926-13B8777FAAA1}">
      <dgm:prSet phldrT="[Text]"/>
      <dgm:spPr/>
      <dgm:t>
        <a:bodyPr/>
        <a:lstStyle/>
        <a:p>
          <a:r>
            <a:rPr lang="en-US" dirty="0" smtClean="0"/>
            <a:t>Born in Sicily</a:t>
          </a:r>
          <a:endParaRPr lang="en-US" dirty="0"/>
        </a:p>
      </dgm:t>
    </dgm:pt>
    <dgm:pt modelId="{BE23F476-2C5C-42ED-BF2B-CD5FC7ADDDF6}" type="parTrans" cxnId="{09FCCB9D-A30A-4326-970E-26252D39327F}">
      <dgm:prSet/>
      <dgm:spPr/>
      <dgm:t>
        <a:bodyPr/>
        <a:lstStyle/>
        <a:p>
          <a:endParaRPr lang="en-US"/>
        </a:p>
      </dgm:t>
    </dgm:pt>
    <dgm:pt modelId="{C44937DC-4907-4769-AA8B-1B3E7391D7B0}" type="sibTrans" cxnId="{09FCCB9D-A30A-4326-970E-26252D39327F}">
      <dgm:prSet/>
      <dgm:spPr/>
      <dgm:t>
        <a:bodyPr/>
        <a:lstStyle/>
        <a:p>
          <a:endParaRPr lang="en-US"/>
        </a:p>
      </dgm:t>
    </dgm:pt>
    <dgm:pt modelId="{0791135C-9DAB-47F6-BE9C-A3E56A2DDA50}">
      <dgm:prSet phldrT="[Text]"/>
      <dgm:spPr/>
      <dgm:t>
        <a:bodyPr/>
        <a:lstStyle/>
        <a:p>
          <a:r>
            <a:rPr lang="en-US" dirty="0" smtClean="0"/>
            <a:t>Greek Historian</a:t>
          </a:r>
          <a:endParaRPr lang="en-US" dirty="0"/>
        </a:p>
      </dgm:t>
    </dgm:pt>
    <dgm:pt modelId="{D6057E63-9793-4991-97C1-30FC405E95A5}" type="parTrans" cxnId="{B3B26E9A-58E5-497B-BD59-F5567958C609}">
      <dgm:prSet/>
      <dgm:spPr/>
      <dgm:t>
        <a:bodyPr/>
        <a:lstStyle/>
        <a:p>
          <a:endParaRPr lang="en-US"/>
        </a:p>
      </dgm:t>
    </dgm:pt>
    <dgm:pt modelId="{B670C2A7-83CB-4F4C-BC19-A3A7C066A822}" type="sibTrans" cxnId="{B3B26E9A-58E5-497B-BD59-F5567958C609}">
      <dgm:prSet/>
      <dgm:spPr/>
      <dgm:t>
        <a:bodyPr/>
        <a:lstStyle/>
        <a:p>
          <a:endParaRPr lang="en-US"/>
        </a:p>
      </dgm:t>
    </dgm:pt>
    <dgm:pt modelId="{60CDF8D0-D4FC-4467-A51E-79C5A58B0B2C}">
      <dgm:prSet phldrT="[Text]"/>
      <dgm:spPr/>
      <dgm:t>
        <a:bodyPr/>
        <a:lstStyle/>
        <a:p>
          <a:r>
            <a:rPr lang="en-US" dirty="0" smtClean="0"/>
            <a:t>Xenophon</a:t>
          </a:r>
          <a:endParaRPr lang="en-US" dirty="0"/>
        </a:p>
      </dgm:t>
    </dgm:pt>
    <dgm:pt modelId="{E12A269F-AB82-486A-9077-80F2BBBE48C2}" type="parTrans" cxnId="{2BA65DEC-E719-4ED3-8135-48349D42DD04}">
      <dgm:prSet/>
      <dgm:spPr/>
      <dgm:t>
        <a:bodyPr/>
        <a:lstStyle/>
        <a:p>
          <a:endParaRPr lang="en-US"/>
        </a:p>
      </dgm:t>
    </dgm:pt>
    <dgm:pt modelId="{3F7FD59D-A716-4310-A89A-AB6F740D9FFF}" type="sibTrans" cxnId="{2BA65DEC-E719-4ED3-8135-48349D42DD04}">
      <dgm:prSet/>
      <dgm:spPr/>
      <dgm:t>
        <a:bodyPr/>
        <a:lstStyle/>
        <a:p>
          <a:endParaRPr lang="en-US"/>
        </a:p>
      </dgm:t>
    </dgm:pt>
    <dgm:pt modelId="{50629C12-7464-4473-ADEF-1A284F8A9957}">
      <dgm:prSet phldrT="[Text]"/>
      <dgm:spPr/>
      <dgm:t>
        <a:bodyPr/>
        <a:lstStyle/>
        <a:p>
          <a:r>
            <a:rPr lang="en-US" dirty="0" smtClean="0"/>
            <a:t>430 BCE – 354 BCE (Approx.)</a:t>
          </a:r>
          <a:endParaRPr lang="en-US" dirty="0"/>
        </a:p>
      </dgm:t>
    </dgm:pt>
    <dgm:pt modelId="{9D1CB46C-0CFA-4B27-9224-267431FBD094}" type="parTrans" cxnId="{1D32FCC9-657C-4348-9C0D-52115D559FEB}">
      <dgm:prSet/>
      <dgm:spPr/>
      <dgm:t>
        <a:bodyPr/>
        <a:lstStyle/>
        <a:p>
          <a:endParaRPr lang="en-US"/>
        </a:p>
      </dgm:t>
    </dgm:pt>
    <dgm:pt modelId="{4576BCC5-0598-4332-A2E7-87AC3ADD4EB8}" type="sibTrans" cxnId="{1D32FCC9-657C-4348-9C0D-52115D559FEB}">
      <dgm:prSet/>
      <dgm:spPr/>
      <dgm:t>
        <a:bodyPr/>
        <a:lstStyle/>
        <a:p>
          <a:endParaRPr lang="en-US"/>
        </a:p>
      </dgm:t>
    </dgm:pt>
    <dgm:pt modelId="{D8C6305C-104A-4B86-9405-2802F249007A}">
      <dgm:prSet phldrT="[Text]"/>
      <dgm:spPr/>
      <dgm:t>
        <a:bodyPr/>
        <a:lstStyle/>
        <a:p>
          <a:r>
            <a:rPr lang="en-US" dirty="0" smtClean="0"/>
            <a:t>Greek Historian, Philosopher and Soldier</a:t>
          </a:r>
          <a:endParaRPr lang="en-US" dirty="0"/>
        </a:p>
      </dgm:t>
    </dgm:pt>
    <dgm:pt modelId="{CA40AC7A-9FD0-4B98-BD0D-A9F57D41F387}" type="parTrans" cxnId="{3529CC76-2B4F-4644-B6BD-33C7D6643E3C}">
      <dgm:prSet/>
      <dgm:spPr/>
      <dgm:t>
        <a:bodyPr/>
        <a:lstStyle/>
        <a:p>
          <a:endParaRPr lang="en-US"/>
        </a:p>
      </dgm:t>
    </dgm:pt>
    <dgm:pt modelId="{6ECA3E93-E9F6-4098-ABB4-3F8271145380}" type="sibTrans" cxnId="{3529CC76-2B4F-4644-B6BD-33C7D6643E3C}">
      <dgm:prSet/>
      <dgm:spPr/>
      <dgm:t>
        <a:bodyPr/>
        <a:lstStyle/>
        <a:p>
          <a:endParaRPr lang="en-US"/>
        </a:p>
      </dgm:t>
    </dgm:pt>
    <dgm:pt modelId="{E6A445EE-D086-4B01-B491-D67950A5A065}" type="pres">
      <dgm:prSet presAssocID="{3F442EA2-39BA-4C9A-AD59-755D4917D532}" presName="linear" presStyleCnt="0">
        <dgm:presLayoutVars>
          <dgm:dir/>
          <dgm:animLvl val="lvl"/>
          <dgm:resizeHandles val="exact"/>
        </dgm:presLayoutVars>
      </dgm:prSet>
      <dgm:spPr/>
      <dgm:t>
        <a:bodyPr/>
        <a:lstStyle/>
        <a:p>
          <a:endParaRPr lang="en-US"/>
        </a:p>
      </dgm:t>
    </dgm:pt>
    <dgm:pt modelId="{6D3A9625-D3EB-4CA1-AB05-34452283708A}" type="pres">
      <dgm:prSet presAssocID="{4DF9FE7B-F642-4898-A360-D4E3814E1A3D}" presName="parentLin" presStyleCnt="0"/>
      <dgm:spPr/>
    </dgm:pt>
    <dgm:pt modelId="{7E290D25-335D-4339-A8E8-B036E46B5EB5}" type="pres">
      <dgm:prSet presAssocID="{4DF9FE7B-F642-4898-A360-D4E3814E1A3D}" presName="parentLeftMargin" presStyleLbl="node1" presStyleIdx="0" presStyleCnt="3"/>
      <dgm:spPr/>
      <dgm:t>
        <a:bodyPr/>
        <a:lstStyle/>
        <a:p>
          <a:endParaRPr lang="en-US"/>
        </a:p>
      </dgm:t>
    </dgm:pt>
    <dgm:pt modelId="{674922F1-7266-4681-AD4F-1C618A5FFF23}" type="pres">
      <dgm:prSet presAssocID="{4DF9FE7B-F642-4898-A360-D4E3814E1A3D}" presName="parentText" presStyleLbl="node1" presStyleIdx="0" presStyleCnt="3">
        <dgm:presLayoutVars>
          <dgm:chMax val="0"/>
          <dgm:bulletEnabled val="1"/>
        </dgm:presLayoutVars>
      </dgm:prSet>
      <dgm:spPr/>
      <dgm:t>
        <a:bodyPr/>
        <a:lstStyle/>
        <a:p>
          <a:endParaRPr lang="en-US"/>
        </a:p>
      </dgm:t>
    </dgm:pt>
    <dgm:pt modelId="{96C29850-0672-4B77-B5DE-2E1563038631}" type="pres">
      <dgm:prSet presAssocID="{4DF9FE7B-F642-4898-A360-D4E3814E1A3D}" presName="negativeSpace" presStyleCnt="0"/>
      <dgm:spPr/>
    </dgm:pt>
    <dgm:pt modelId="{80259B02-529C-422B-91BE-D70198BA9F6C}" type="pres">
      <dgm:prSet presAssocID="{4DF9FE7B-F642-4898-A360-D4E3814E1A3D}" presName="childText" presStyleLbl="conFgAcc1" presStyleIdx="0" presStyleCnt="3" custLinFactNeighborX="7" custLinFactNeighborY="21342">
        <dgm:presLayoutVars>
          <dgm:bulletEnabled val="1"/>
        </dgm:presLayoutVars>
      </dgm:prSet>
      <dgm:spPr/>
      <dgm:t>
        <a:bodyPr/>
        <a:lstStyle/>
        <a:p>
          <a:endParaRPr lang="en-US"/>
        </a:p>
      </dgm:t>
    </dgm:pt>
    <dgm:pt modelId="{E53EFB4E-D3DB-42E1-82AC-148F7D29254F}" type="pres">
      <dgm:prSet presAssocID="{43C18EFF-81FC-4D70-8C6B-E95FF3730413}" presName="spaceBetweenRectangles" presStyleCnt="0"/>
      <dgm:spPr/>
    </dgm:pt>
    <dgm:pt modelId="{07AC1C38-F728-4390-9C76-57A49ED97DBB}" type="pres">
      <dgm:prSet presAssocID="{3929B1E1-4BC4-4C73-ABE8-27CEF96A3652}" presName="parentLin" presStyleCnt="0"/>
      <dgm:spPr/>
    </dgm:pt>
    <dgm:pt modelId="{D0037F0D-DB9A-4BA4-97B4-D939B26E14DA}" type="pres">
      <dgm:prSet presAssocID="{3929B1E1-4BC4-4C73-ABE8-27CEF96A3652}" presName="parentLeftMargin" presStyleLbl="node1" presStyleIdx="0" presStyleCnt="3"/>
      <dgm:spPr/>
      <dgm:t>
        <a:bodyPr/>
        <a:lstStyle/>
        <a:p>
          <a:endParaRPr lang="en-US"/>
        </a:p>
      </dgm:t>
    </dgm:pt>
    <dgm:pt modelId="{21EEBBE2-729F-4D85-8CAE-C2B30FF126D2}" type="pres">
      <dgm:prSet presAssocID="{3929B1E1-4BC4-4C73-ABE8-27CEF96A3652}" presName="parentText" presStyleLbl="node1" presStyleIdx="1" presStyleCnt="3">
        <dgm:presLayoutVars>
          <dgm:chMax val="0"/>
          <dgm:bulletEnabled val="1"/>
        </dgm:presLayoutVars>
      </dgm:prSet>
      <dgm:spPr/>
      <dgm:t>
        <a:bodyPr/>
        <a:lstStyle/>
        <a:p>
          <a:endParaRPr lang="en-US"/>
        </a:p>
      </dgm:t>
    </dgm:pt>
    <dgm:pt modelId="{AACB3FAF-C320-430D-84D4-71BA6D1761D1}" type="pres">
      <dgm:prSet presAssocID="{3929B1E1-4BC4-4C73-ABE8-27CEF96A3652}" presName="negativeSpace" presStyleCnt="0"/>
      <dgm:spPr/>
    </dgm:pt>
    <dgm:pt modelId="{5282638F-EFF2-4770-BB1A-21455422E45D}" type="pres">
      <dgm:prSet presAssocID="{3929B1E1-4BC4-4C73-ABE8-27CEF96A3652}" presName="childText" presStyleLbl="conFgAcc1" presStyleIdx="1" presStyleCnt="3">
        <dgm:presLayoutVars>
          <dgm:bulletEnabled val="1"/>
        </dgm:presLayoutVars>
      </dgm:prSet>
      <dgm:spPr/>
      <dgm:t>
        <a:bodyPr/>
        <a:lstStyle/>
        <a:p>
          <a:endParaRPr lang="en-US"/>
        </a:p>
      </dgm:t>
    </dgm:pt>
    <dgm:pt modelId="{8CE827AA-77D8-4146-A665-00110A17769E}" type="pres">
      <dgm:prSet presAssocID="{19BA0C22-38BB-4E9F-89D5-0FF5FF9F12CE}" presName="spaceBetweenRectangles" presStyleCnt="0"/>
      <dgm:spPr/>
    </dgm:pt>
    <dgm:pt modelId="{34C9EE47-81AF-461E-8292-AB107AA0D367}" type="pres">
      <dgm:prSet presAssocID="{60CDF8D0-D4FC-4467-A51E-79C5A58B0B2C}" presName="parentLin" presStyleCnt="0"/>
      <dgm:spPr/>
    </dgm:pt>
    <dgm:pt modelId="{864CB39B-29F9-473D-90E5-0686D86E278F}" type="pres">
      <dgm:prSet presAssocID="{60CDF8D0-D4FC-4467-A51E-79C5A58B0B2C}" presName="parentLeftMargin" presStyleLbl="node1" presStyleIdx="1" presStyleCnt="3"/>
      <dgm:spPr/>
      <dgm:t>
        <a:bodyPr/>
        <a:lstStyle/>
        <a:p>
          <a:endParaRPr lang="en-US"/>
        </a:p>
      </dgm:t>
    </dgm:pt>
    <dgm:pt modelId="{5B203A22-00AF-46E7-9415-C6DAFD7E01CC}" type="pres">
      <dgm:prSet presAssocID="{60CDF8D0-D4FC-4467-A51E-79C5A58B0B2C}" presName="parentText" presStyleLbl="node1" presStyleIdx="2" presStyleCnt="3">
        <dgm:presLayoutVars>
          <dgm:chMax val="0"/>
          <dgm:bulletEnabled val="1"/>
        </dgm:presLayoutVars>
      </dgm:prSet>
      <dgm:spPr/>
      <dgm:t>
        <a:bodyPr/>
        <a:lstStyle/>
        <a:p>
          <a:endParaRPr lang="en-US"/>
        </a:p>
      </dgm:t>
    </dgm:pt>
    <dgm:pt modelId="{DF9C1F84-81DE-4E5D-9537-C2D1A211B8B6}" type="pres">
      <dgm:prSet presAssocID="{60CDF8D0-D4FC-4467-A51E-79C5A58B0B2C}" presName="negativeSpace" presStyleCnt="0"/>
      <dgm:spPr/>
    </dgm:pt>
    <dgm:pt modelId="{964E6811-5072-4466-B721-689C35A65029}" type="pres">
      <dgm:prSet presAssocID="{60CDF8D0-D4FC-4467-A51E-79C5A58B0B2C}" presName="childText" presStyleLbl="conFgAcc1" presStyleIdx="2" presStyleCnt="3">
        <dgm:presLayoutVars>
          <dgm:bulletEnabled val="1"/>
        </dgm:presLayoutVars>
      </dgm:prSet>
      <dgm:spPr/>
      <dgm:t>
        <a:bodyPr/>
        <a:lstStyle/>
        <a:p>
          <a:endParaRPr lang="en-US"/>
        </a:p>
      </dgm:t>
    </dgm:pt>
  </dgm:ptLst>
  <dgm:cxnLst>
    <dgm:cxn modelId="{3F41141F-3FE3-4E69-BA1B-B1022C76134F}" type="presOf" srcId="{0791135C-9DAB-47F6-BE9C-A3E56A2DDA50}" destId="{5282638F-EFF2-4770-BB1A-21455422E45D}" srcOrd="0" destOrd="1" presId="urn:microsoft.com/office/officeart/2005/8/layout/list1"/>
    <dgm:cxn modelId="{9F679DC2-6B0E-43AA-A414-29A0BEBDE7EB}" type="presOf" srcId="{50629C12-7464-4473-ADEF-1A284F8A9957}" destId="{964E6811-5072-4466-B721-689C35A65029}" srcOrd="0" destOrd="0" presId="urn:microsoft.com/office/officeart/2005/8/layout/list1"/>
    <dgm:cxn modelId="{3529CC76-2B4F-4644-B6BD-33C7D6643E3C}" srcId="{60CDF8D0-D4FC-4467-A51E-79C5A58B0B2C}" destId="{D8C6305C-104A-4B86-9405-2802F249007A}" srcOrd="1" destOrd="0" parTransId="{CA40AC7A-9FD0-4B98-BD0D-A9F57D41F387}" sibTransId="{6ECA3E93-E9F6-4098-ABB4-3F8271145380}"/>
    <dgm:cxn modelId="{1D32FCC9-657C-4348-9C0D-52115D559FEB}" srcId="{60CDF8D0-D4FC-4467-A51E-79C5A58B0B2C}" destId="{50629C12-7464-4473-ADEF-1A284F8A9957}" srcOrd="0" destOrd="0" parTransId="{9D1CB46C-0CFA-4B27-9224-267431FBD094}" sibTransId="{4576BCC5-0598-4332-A2E7-87AC3ADD4EB8}"/>
    <dgm:cxn modelId="{FC3C0DB7-9FD1-4688-8024-16D6F63718C0}" type="presOf" srcId="{99E0600D-9954-43F4-8926-13B8777FAAA1}" destId="{5282638F-EFF2-4770-BB1A-21455422E45D}" srcOrd="0" destOrd="0" presId="urn:microsoft.com/office/officeart/2005/8/layout/list1"/>
    <dgm:cxn modelId="{3E379D5E-3519-4604-8C91-9AEBC1B5DA6A}" type="presOf" srcId="{60CDF8D0-D4FC-4467-A51E-79C5A58B0B2C}" destId="{864CB39B-29F9-473D-90E5-0686D86E278F}" srcOrd="0" destOrd="0" presId="urn:microsoft.com/office/officeart/2005/8/layout/list1"/>
    <dgm:cxn modelId="{D777451D-9818-431F-B600-33C7C8A40A98}" type="presOf" srcId="{3929B1E1-4BC4-4C73-ABE8-27CEF96A3652}" destId="{21EEBBE2-729F-4D85-8CAE-C2B30FF126D2}" srcOrd="1" destOrd="0" presId="urn:microsoft.com/office/officeart/2005/8/layout/list1"/>
    <dgm:cxn modelId="{2BA65DEC-E719-4ED3-8135-48349D42DD04}" srcId="{3F442EA2-39BA-4C9A-AD59-755D4917D532}" destId="{60CDF8D0-D4FC-4467-A51E-79C5A58B0B2C}" srcOrd="2" destOrd="0" parTransId="{E12A269F-AB82-486A-9077-80F2BBBE48C2}" sibTransId="{3F7FD59D-A716-4310-A89A-AB6F740D9FFF}"/>
    <dgm:cxn modelId="{1339090C-9A95-4C05-841C-FA3AF987601B}" srcId="{3F442EA2-39BA-4C9A-AD59-755D4917D532}" destId="{3929B1E1-4BC4-4C73-ABE8-27CEF96A3652}" srcOrd="1" destOrd="0" parTransId="{F356CC76-9117-4B79-A270-BBBAFD3E9C79}" sibTransId="{19BA0C22-38BB-4E9F-89D5-0FF5FF9F12CE}"/>
    <dgm:cxn modelId="{F7E95423-786D-404D-8158-68B1C89303BF}" type="presOf" srcId="{4DF9FE7B-F642-4898-A360-D4E3814E1A3D}" destId="{7E290D25-335D-4339-A8E8-B036E46B5EB5}" srcOrd="0" destOrd="0" presId="urn:microsoft.com/office/officeart/2005/8/layout/list1"/>
    <dgm:cxn modelId="{3A76F5FD-AC51-43D5-A60D-6EA2DBBDF0F6}" type="presOf" srcId="{4DF9FE7B-F642-4898-A360-D4E3814E1A3D}" destId="{674922F1-7266-4681-AD4F-1C618A5FFF23}" srcOrd="1" destOrd="0" presId="urn:microsoft.com/office/officeart/2005/8/layout/list1"/>
    <dgm:cxn modelId="{B3B26E9A-58E5-497B-BD59-F5567958C609}" srcId="{3929B1E1-4BC4-4C73-ABE8-27CEF96A3652}" destId="{0791135C-9DAB-47F6-BE9C-A3E56A2DDA50}" srcOrd="1" destOrd="0" parTransId="{D6057E63-9793-4991-97C1-30FC405E95A5}" sibTransId="{B670C2A7-83CB-4F4C-BC19-A3A7C066A822}"/>
    <dgm:cxn modelId="{E694B157-BB09-40E7-9144-6278540E0676}" type="presOf" srcId="{789CD6DB-3A68-4A41-90BD-4F0CBB3617D1}" destId="{80259B02-529C-422B-91BE-D70198BA9F6C}" srcOrd="0" destOrd="1" presId="urn:microsoft.com/office/officeart/2005/8/layout/list1"/>
    <dgm:cxn modelId="{E12E128A-D14B-4DAD-B3C2-4C2D815371A8}" type="presOf" srcId="{3929B1E1-4BC4-4C73-ABE8-27CEF96A3652}" destId="{D0037F0D-DB9A-4BA4-97B4-D939B26E14DA}" srcOrd="0" destOrd="0" presId="urn:microsoft.com/office/officeart/2005/8/layout/list1"/>
    <dgm:cxn modelId="{EBD8BE8D-6018-43E2-B081-034BB5656EB6}" srcId="{3F442EA2-39BA-4C9A-AD59-755D4917D532}" destId="{4DF9FE7B-F642-4898-A360-D4E3814E1A3D}" srcOrd="0" destOrd="0" parTransId="{1C10F06D-860A-4604-A7AD-02E614FE3976}" sibTransId="{43C18EFF-81FC-4D70-8C6B-E95FF3730413}"/>
    <dgm:cxn modelId="{62C10234-45D3-426A-8820-4C0D1D8CBA21}" srcId="{4DF9FE7B-F642-4898-A360-D4E3814E1A3D}" destId="{789CD6DB-3A68-4A41-90BD-4F0CBB3617D1}" srcOrd="1" destOrd="0" parTransId="{C0BEB5FF-8DFB-40B9-A228-C0C6097DDDC4}" sibTransId="{1A702531-A59F-4EE2-8246-E2EB0955D8B1}"/>
    <dgm:cxn modelId="{133AB3BA-08EC-432D-814B-0243B8AEAE27}" type="presOf" srcId="{3F442EA2-39BA-4C9A-AD59-755D4917D532}" destId="{E6A445EE-D086-4B01-B491-D67950A5A065}" srcOrd="0" destOrd="0" presId="urn:microsoft.com/office/officeart/2005/8/layout/list1"/>
    <dgm:cxn modelId="{81433F6E-EFBF-4C18-8D68-D23639DC030C}" type="presOf" srcId="{D8C6305C-104A-4B86-9405-2802F249007A}" destId="{964E6811-5072-4466-B721-689C35A65029}" srcOrd="0" destOrd="1" presId="urn:microsoft.com/office/officeart/2005/8/layout/list1"/>
    <dgm:cxn modelId="{91E8EE10-A24D-4E72-918C-DFE8B8A56CE9}" type="presOf" srcId="{EFF2750D-B4B3-474C-8B62-8B638DC31F7E}" destId="{80259B02-529C-422B-91BE-D70198BA9F6C}" srcOrd="0" destOrd="0" presId="urn:microsoft.com/office/officeart/2005/8/layout/list1"/>
    <dgm:cxn modelId="{A058DDA2-48CA-4E5B-B389-F71A59C262B0}" srcId="{4DF9FE7B-F642-4898-A360-D4E3814E1A3D}" destId="{EFF2750D-B4B3-474C-8B62-8B638DC31F7E}" srcOrd="0" destOrd="0" parTransId="{AEBC78E6-CDDC-4C8F-A157-3C51E907FACD}" sibTransId="{75C067D7-FCD2-4969-8F27-4BBDA88E75ED}"/>
    <dgm:cxn modelId="{EF39DC10-C489-4F29-BCDA-31D69D3CEE27}" type="presOf" srcId="{60CDF8D0-D4FC-4467-A51E-79C5A58B0B2C}" destId="{5B203A22-00AF-46E7-9415-C6DAFD7E01CC}" srcOrd="1" destOrd="0" presId="urn:microsoft.com/office/officeart/2005/8/layout/list1"/>
    <dgm:cxn modelId="{09FCCB9D-A30A-4326-970E-26252D39327F}" srcId="{3929B1E1-4BC4-4C73-ABE8-27CEF96A3652}" destId="{99E0600D-9954-43F4-8926-13B8777FAAA1}" srcOrd="0" destOrd="0" parTransId="{BE23F476-2C5C-42ED-BF2B-CD5FC7ADDDF6}" sibTransId="{C44937DC-4907-4769-AA8B-1B3E7391D7B0}"/>
    <dgm:cxn modelId="{7C96F733-1FEB-4464-AFE2-A6FFE050E7F5}" type="presParOf" srcId="{E6A445EE-D086-4B01-B491-D67950A5A065}" destId="{6D3A9625-D3EB-4CA1-AB05-34452283708A}" srcOrd="0" destOrd="0" presId="urn:microsoft.com/office/officeart/2005/8/layout/list1"/>
    <dgm:cxn modelId="{52625C28-CB81-4E22-A0FD-8E29373E6B1B}" type="presParOf" srcId="{6D3A9625-D3EB-4CA1-AB05-34452283708A}" destId="{7E290D25-335D-4339-A8E8-B036E46B5EB5}" srcOrd="0" destOrd="0" presId="urn:microsoft.com/office/officeart/2005/8/layout/list1"/>
    <dgm:cxn modelId="{B0C612E2-3EE1-400E-AE2C-6D7A4CC4C27B}" type="presParOf" srcId="{6D3A9625-D3EB-4CA1-AB05-34452283708A}" destId="{674922F1-7266-4681-AD4F-1C618A5FFF23}" srcOrd="1" destOrd="0" presId="urn:microsoft.com/office/officeart/2005/8/layout/list1"/>
    <dgm:cxn modelId="{4744E578-4CB5-48E8-A0C6-86520C5FA672}" type="presParOf" srcId="{E6A445EE-D086-4B01-B491-D67950A5A065}" destId="{96C29850-0672-4B77-B5DE-2E1563038631}" srcOrd="1" destOrd="0" presId="urn:microsoft.com/office/officeart/2005/8/layout/list1"/>
    <dgm:cxn modelId="{9B31D144-B860-4AE0-AA2A-C3C20A8603D5}" type="presParOf" srcId="{E6A445EE-D086-4B01-B491-D67950A5A065}" destId="{80259B02-529C-422B-91BE-D70198BA9F6C}" srcOrd="2" destOrd="0" presId="urn:microsoft.com/office/officeart/2005/8/layout/list1"/>
    <dgm:cxn modelId="{7C89F48A-EAC4-44E9-B2C3-D6045323FD07}" type="presParOf" srcId="{E6A445EE-D086-4B01-B491-D67950A5A065}" destId="{E53EFB4E-D3DB-42E1-82AC-148F7D29254F}" srcOrd="3" destOrd="0" presId="urn:microsoft.com/office/officeart/2005/8/layout/list1"/>
    <dgm:cxn modelId="{BD05F436-0254-432E-8B09-A17511FE268A}" type="presParOf" srcId="{E6A445EE-D086-4B01-B491-D67950A5A065}" destId="{07AC1C38-F728-4390-9C76-57A49ED97DBB}" srcOrd="4" destOrd="0" presId="urn:microsoft.com/office/officeart/2005/8/layout/list1"/>
    <dgm:cxn modelId="{C0A0D860-DA07-4CBB-91A5-F43E0D04FCF4}" type="presParOf" srcId="{07AC1C38-F728-4390-9C76-57A49ED97DBB}" destId="{D0037F0D-DB9A-4BA4-97B4-D939B26E14DA}" srcOrd="0" destOrd="0" presId="urn:microsoft.com/office/officeart/2005/8/layout/list1"/>
    <dgm:cxn modelId="{7E09DDEB-EE25-4606-A71C-7D9B4BBA2CC8}" type="presParOf" srcId="{07AC1C38-F728-4390-9C76-57A49ED97DBB}" destId="{21EEBBE2-729F-4D85-8CAE-C2B30FF126D2}" srcOrd="1" destOrd="0" presId="urn:microsoft.com/office/officeart/2005/8/layout/list1"/>
    <dgm:cxn modelId="{16B4A5AA-CD57-4E81-BD9D-EA0185BCFB1E}" type="presParOf" srcId="{E6A445EE-D086-4B01-B491-D67950A5A065}" destId="{AACB3FAF-C320-430D-84D4-71BA6D1761D1}" srcOrd="5" destOrd="0" presId="urn:microsoft.com/office/officeart/2005/8/layout/list1"/>
    <dgm:cxn modelId="{87A76DD9-C373-44C0-9414-15DC155EA76E}" type="presParOf" srcId="{E6A445EE-D086-4B01-B491-D67950A5A065}" destId="{5282638F-EFF2-4770-BB1A-21455422E45D}" srcOrd="6" destOrd="0" presId="urn:microsoft.com/office/officeart/2005/8/layout/list1"/>
    <dgm:cxn modelId="{0755B841-50A5-42EE-A8F3-8B0D460B67BC}" type="presParOf" srcId="{E6A445EE-D086-4B01-B491-D67950A5A065}" destId="{8CE827AA-77D8-4146-A665-00110A17769E}" srcOrd="7" destOrd="0" presId="urn:microsoft.com/office/officeart/2005/8/layout/list1"/>
    <dgm:cxn modelId="{07113AD3-C775-48C9-830E-576F0EE07749}" type="presParOf" srcId="{E6A445EE-D086-4B01-B491-D67950A5A065}" destId="{34C9EE47-81AF-461E-8292-AB107AA0D367}" srcOrd="8" destOrd="0" presId="urn:microsoft.com/office/officeart/2005/8/layout/list1"/>
    <dgm:cxn modelId="{4B7DC143-6BA8-45DE-B0C7-421B9E9D50BD}" type="presParOf" srcId="{34C9EE47-81AF-461E-8292-AB107AA0D367}" destId="{864CB39B-29F9-473D-90E5-0686D86E278F}" srcOrd="0" destOrd="0" presId="urn:microsoft.com/office/officeart/2005/8/layout/list1"/>
    <dgm:cxn modelId="{5D8F5A1E-4827-449A-B310-63F6F8A02B3B}" type="presParOf" srcId="{34C9EE47-81AF-461E-8292-AB107AA0D367}" destId="{5B203A22-00AF-46E7-9415-C6DAFD7E01CC}" srcOrd="1" destOrd="0" presId="urn:microsoft.com/office/officeart/2005/8/layout/list1"/>
    <dgm:cxn modelId="{1F844143-3020-41F3-A2B1-36CB25F670B9}" type="presParOf" srcId="{E6A445EE-D086-4B01-B491-D67950A5A065}" destId="{DF9C1F84-81DE-4E5D-9537-C2D1A211B8B6}" srcOrd="9" destOrd="0" presId="urn:microsoft.com/office/officeart/2005/8/layout/list1"/>
    <dgm:cxn modelId="{361E8493-E05B-46F9-A5FF-F03C8BA97CD5}" type="presParOf" srcId="{E6A445EE-D086-4B01-B491-D67950A5A065}" destId="{964E6811-5072-4466-B721-689C35A6502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59B02-529C-422B-91BE-D70198BA9F6C}">
      <dsp:nvSpPr>
        <dsp:cNvPr id="0" name=""/>
        <dsp:cNvSpPr/>
      </dsp:nvSpPr>
      <dsp:spPr>
        <a:xfrm>
          <a:off x="0" y="449919"/>
          <a:ext cx="4773612" cy="99067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0485" tIns="354076" rIns="370485" bIns="120904" numCol="1" spcCol="1270" anchor="t" anchorCtr="0">
          <a:noAutofit/>
        </a:bodyPr>
        <a:lstStyle/>
        <a:p>
          <a:pPr marL="171450" lvl="1" indent="-171450" algn="l" defTabSz="755650">
            <a:lnSpc>
              <a:spcPct val="90000"/>
            </a:lnSpc>
            <a:spcBef>
              <a:spcPct val="0"/>
            </a:spcBef>
            <a:spcAft>
              <a:spcPct val="15000"/>
            </a:spcAft>
            <a:buChar char="••"/>
          </a:pPr>
          <a:r>
            <a:rPr lang="en-US" sz="1700" kern="1200" dirty="0" smtClean="0"/>
            <a:t>460 BCE - 400 BCE (Approx.)</a:t>
          </a:r>
          <a:endParaRPr lang="en-US" sz="1700" kern="1200" dirty="0"/>
        </a:p>
        <a:p>
          <a:pPr marL="171450" lvl="1" indent="-171450" algn="l" defTabSz="755650">
            <a:lnSpc>
              <a:spcPct val="90000"/>
            </a:lnSpc>
            <a:spcBef>
              <a:spcPct val="0"/>
            </a:spcBef>
            <a:spcAft>
              <a:spcPct val="15000"/>
            </a:spcAft>
            <a:buChar char="••"/>
          </a:pPr>
          <a:r>
            <a:rPr lang="en-US" sz="1700" kern="1200" dirty="0" smtClean="0"/>
            <a:t>Athenian Historian and General</a:t>
          </a:r>
          <a:endParaRPr lang="en-US" sz="1700" kern="1200" dirty="0"/>
        </a:p>
      </dsp:txBody>
      <dsp:txXfrm>
        <a:off x="0" y="449919"/>
        <a:ext cx="4773612" cy="990675"/>
      </dsp:txXfrm>
    </dsp:sp>
    <dsp:sp modelId="{674922F1-7266-4681-AD4F-1C618A5FFF23}">
      <dsp:nvSpPr>
        <dsp:cNvPr id="0" name=""/>
        <dsp:cNvSpPr/>
      </dsp:nvSpPr>
      <dsp:spPr>
        <a:xfrm>
          <a:off x="238680" y="179407"/>
          <a:ext cx="3341528" cy="5018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02" tIns="0" rIns="126302" bIns="0" numCol="1" spcCol="1270" anchor="ctr" anchorCtr="0">
          <a:noAutofit/>
        </a:bodyPr>
        <a:lstStyle/>
        <a:p>
          <a:pPr lvl="0" algn="l" defTabSz="755650">
            <a:lnSpc>
              <a:spcPct val="90000"/>
            </a:lnSpc>
            <a:spcBef>
              <a:spcPct val="0"/>
            </a:spcBef>
            <a:spcAft>
              <a:spcPct val="35000"/>
            </a:spcAft>
          </a:pPr>
          <a:r>
            <a:rPr lang="en-US" sz="1700" kern="1200" dirty="0" smtClean="0"/>
            <a:t>Thucydides</a:t>
          </a:r>
          <a:endParaRPr lang="en-US" sz="1700" kern="1200" dirty="0"/>
        </a:p>
      </dsp:txBody>
      <dsp:txXfrm>
        <a:off x="263178" y="203905"/>
        <a:ext cx="3292532" cy="452844"/>
      </dsp:txXfrm>
    </dsp:sp>
    <dsp:sp modelId="{5282638F-EFF2-4770-BB1A-21455422E45D}">
      <dsp:nvSpPr>
        <dsp:cNvPr id="0" name=""/>
        <dsp:cNvSpPr/>
      </dsp:nvSpPr>
      <dsp:spPr>
        <a:xfrm>
          <a:off x="0" y="1763722"/>
          <a:ext cx="4773612" cy="990675"/>
        </a:xfrm>
        <a:prstGeom prst="rect">
          <a:avLst/>
        </a:prstGeom>
        <a:solidFill>
          <a:schemeClr val="lt1">
            <a:alpha val="90000"/>
            <a:hueOff val="0"/>
            <a:satOff val="0"/>
            <a:lumOff val="0"/>
            <a:alphaOff val="0"/>
          </a:schemeClr>
        </a:solidFill>
        <a:ln w="12700" cap="flat" cmpd="sng" algn="ctr">
          <a:solidFill>
            <a:schemeClr val="accent3">
              <a:hueOff val="6261207"/>
              <a:satOff val="-33630"/>
              <a:lumOff val="5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0485" tIns="354076" rIns="370485" bIns="120904" numCol="1" spcCol="1270" anchor="t" anchorCtr="0">
          <a:noAutofit/>
        </a:bodyPr>
        <a:lstStyle/>
        <a:p>
          <a:pPr marL="171450" lvl="1" indent="-171450" algn="l" defTabSz="755650">
            <a:lnSpc>
              <a:spcPct val="90000"/>
            </a:lnSpc>
            <a:spcBef>
              <a:spcPct val="0"/>
            </a:spcBef>
            <a:spcAft>
              <a:spcPct val="15000"/>
            </a:spcAft>
            <a:buChar char="••"/>
          </a:pPr>
          <a:r>
            <a:rPr lang="en-US" sz="1700" kern="1200" dirty="0" smtClean="0"/>
            <a:t>Born in Sicily</a:t>
          </a:r>
          <a:endParaRPr lang="en-US" sz="1700" kern="1200" dirty="0"/>
        </a:p>
        <a:p>
          <a:pPr marL="171450" lvl="1" indent="-171450" algn="l" defTabSz="755650">
            <a:lnSpc>
              <a:spcPct val="90000"/>
            </a:lnSpc>
            <a:spcBef>
              <a:spcPct val="0"/>
            </a:spcBef>
            <a:spcAft>
              <a:spcPct val="15000"/>
            </a:spcAft>
            <a:buChar char="••"/>
          </a:pPr>
          <a:r>
            <a:rPr lang="en-US" sz="1700" kern="1200" dirty="0" smtClean="0"/>
            <a:t>Greek Historian</a:t>
          </a:r>
          <a:endParaRPr lang="en-US" sz="1700" kern="1200" dirty="0"/>
        </a:p>
      </dsp:txBody>
      <dsp:txXfrm>
        <a:off x="0" y="1763722"/>
        <a:ext cx="4773612" cy="990675"/>
      </dsp:txXfrm>
    </dsp:sp>
    <dsp:sp modelId="{21EEBBE2-729F-4D85-8CAE-C2B30FF126D2}">
      <dsp:nvSpPr>
        <dsp:cNvPr id="0" name=""/>
        <dsp:cNvSpPr/>
      </dsp:nvSpPr>
      <dsp:spPr>
        <a:xfrm>
          <a:off x="238680" y="1512802"/>
          <a:ext cx="3341528" cy="501840"/>
        </a:xfrm>
        <a:prstGeom prst="roundRect">
          <a:avLst/>
        </a:prstGeom>
        <a:solidFill>
          <a:schemeClr val="accent3">
            <a:hueOff val="6261207"/>
            <a:satOff val="-33630"/>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02" tIns="0" rIns="126302" bIns="0" numCol="1" spcCol="1270" anchor="ctr" anchorCtr="0">
          <a:noAutofit/>
        </a:bodyPr>
        <a:lstStyle/>
        <a:p>
          <a:pPr lvl="0" algn="l" defTabSz="755650">
            <a:lnSpc>
              <a:spcPct val="90000"/>
            </a:lnSpc>
            <a:spcBef>
              <a:spcPct val="0"/>
            </a:spcBef>
            <a:spcAft>
              <a:spcPct val="35000"/>
            </a:spcAft>
          </a:pPr>
          <a:r>
            <a:rPr lang="en-US" sz="1700" kern="1200" dirty="0" err="1" smtClean="0"/>
            <a:t>Diodorus</a:t>
          </a:r>
          <a:r>
            <a:rPr lang="en-US" sz="1700" kern="1200" dirty="0" smtClean="0"/>
            <a:t> </a:t>
          </a:r>
          <a:r>
            <a:rPr lang="en-US" sz="1700" kern="1200" dirty="0" err="1" smtClean="0"/>
            <a:t>Siculus</a:t>
          </a:r>
          <a:endParaRPr lang="en-US" sz="1700" kern="1200" dirty="0"/>
        </a:p>
      </dsp:txBody>
      <dsp:txXfrm>
        <a:off x="263178" y="1537300"/>
        <a:ext cx="3292532" cy="452844"/>
      </dsp:txXfrm>
    </dsp:sp>
    <dsp:sp modelId="{964E6811-5072-4466-B721-689C35A65029}">
      <dsp:nvSpPr>
        <dsp:cNvPr id="0" name=""/>
        <dsp:cNvSpPr/>
      </dsp:nvSpPr>
      <dsp:spPr>
        <a:xfrm>
          <a:off x="0" y="3097117"/>
          <a:ext cx="4773612" cy="990675"/>
        </a:xfrm>
        <a:prstGeom prst="rect">
          <a:avLst/>
        </a:prstGeom>
        <a:solidFill>
          <a:schemeClr val="lt1">
            <a:alpha val="90000"/>
            <a:hueOff val="0"/>
            <a:satOff val="0"/>
            <a:lumOff val="0"/>
            <a:alphaOff val="0"/>
          </a:schemeClr>
        </a:solidFill>
        <a:ln w="12700" cap="flat" cmpd="sng" algn="ctr">
          <a:solidFill>
            <a:schemeClr val="accent3">
              <a:hueOff val="12522415"/>
              <a:satOff val="-67259"/>
              <a:lumOff val="117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0485" tIns="354076" rIns="370485" bIns="120904" numCol="1" spcCol="1270" anchor="t" anchorCtr="0">
          <a:noAutofit/>
        </a:bodyPr>
        <a:lstStyle/>
        <a:p>
          <a:pPr marL="171450" lvl="1" indent="-171450" algn="l" defTabSz="755650">
            <a:lnSpc>
              <a:spcPct val="90000"/>
            </a:lnSpc>
            <a:spcBef>
              <a:spcPct val="0"/>
            </a:spcBef>
            <a:spcAft>
              <a:spcPct val="15000"/>
            </a:spcAft>
            <a:buChar char="••"/>
          </a:pPr>
          <a:r>
            <a:rPr lang="en-US" sz="1700" kern="1200" dirty="0" smtClean="0"/>
            <a:t>430 BCE – 354 BCE (Approx.)</a:t>
          </a:r>
          <a:endParaRPr lang="en-US" sz="1700" kern="1200" dirty="0"/>
        </a:p>
        <a:p>
          <a:pPr marL="171450" lvl="1" indent="-171450" algn="l" defTabSz="755650">
            <a:lnSpc>
              <a:spcPct val="90000"/>
            </a:lnSpc>
            <a:spcBef>
              <a:spcPct val="0"/>
            </a:spcBef>
            <a:spcAft>
              <a:spcPct val="15000"/>
            </a:spcAft>
            <a:buChar char="••"/>
          </a:pPr>
          <a:r>
            <a:rPr lang="en-US" sz="1700" kern="1200" dirty="0" smtClean="0"/>
            <a:t>Greek Historian, Philosopher and Soldier</a:t>
          </a:r>
          <a:endParaRPr lang="en-US" sz="1700" kern="1200" dirty="0"/>
        </a:p>
      </dsp:txBody>
      <dsp:txXfrm>
        <a:off x="0" y="3097117"/>
        <a:ext cx="4773612" cy="990675"/>
      </dsp:txXfrm>
    </dsp:sp>
    <dsp:sp modelId="{5B203A22-00AF-46E7-9415-C6DAFD7E01CC}">
      <dsp:nvSpPr>
        <dsp:cNvPr id="0" name=""/>
        <dsp:cNvSpPr/>
      </dsp:nvSpPr>
      <dsp:spPr>
        <a:xfrm>
          <a:off x="238680" y="2846197"/>
          <a:ext cx="3341528" cy="501840"/>
        </a:xfrm>
        <a:prstGeom prst="roundRect">
          <a:avLst/>
        </a:prstGeom>
        <a:solidFill>
          <a:schemeClr val="accent3">
            <a:hueOff val="12522415"/>
            <a:satOff val="-67259"/>
            <a:lumOff val="11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02" tIns="0" rIns="126302" bIns="0" numCol="1" spcCol="1270" anchor="ctr" anchorCtr="0">
          <a:noAutofit/>
        </a:bodyPr>
        <a:lstStyle/>
        <a:p>
          <a:pPr lvl="0" algn="l" defTabSz="755650">
            <a:lnSpc>
              <a:spcPct val="90000"/>
            </a:lnSpc>
            <a:spcBef>
              <a:spcPct val="0"/>
            </a:spcBef>
            <a:spcAft>
              <a:spcPct val="35000"/>
            </a:spcAft>
          </a:pPr>
          <a:r>
            <a:rPr lang="en-US" sz="1700" kern="1200" dirty="0" smtClean="0"/>
            <a:t>Xenophon</a:t>
          </a:r>
          <a:endParaRPr lang="en-US" sz="1700" kern="1200" dirty="0"/>
        </a:p>
      </dsp:txBody>
      <dsp:txXfrm>
        <a:off x="263178" y="2870695"/>
        <a:ext cx="3292532"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E6E22E-288A-414B-A8DE-E4DBD03D5FC0}" type="datetimeFigureOut">
              <a:rPr lang="en-US"/>
              <a:t>1/22/2018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1114579-D02A-4B51-B5DF-8EC449F77AC7}" type="slidenum">
              <a:r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A9AE7E-E0F9-4C51-AD9A-F4C3A6E23BBF}" type="datetimeFigureOut">
              <a:rPr lang="en-US"/>
              <a:t>1/22/2018</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074690-7256-4BB9-AC0F-97AEAE8CDEC2}" type="slidenum">
              <a:r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baseline="0" dirty="0" smtClean="0"/>
              <a:t>This dissertation project is still currently a work in progress which means the main argument and major topics are subject to change.</a:t>
            </a:r>
          </a:p>
          <a:p>
            <a:pPr marL="171450" indent="-171450">
              <a:buFontTx/>
              <a:buChar char="-"/>
            </a:pPr>
            <a:endParaRPr lang="en-GB" baseline="0" dirty="0" smtClean="0"/>
          </a:p>
          <a:p>
            <a:pPr marL="171450" indent="-171450">
              <a:buFontTx/>
              <a:buChar char="-"/>
            </a:pPr>
            <a:r>
              <a:rPr lang="en-GB" baseline="0" dirty="0" smtClean="0"/>
              <a:t>Obviously the bibliography is going to be expanded upon to a great extent to allow for all the viewpoints on the subject of the ancient Greek economy to be taken into consideration.</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2</a:t>
            </a:fld>
            <a:endParaRPr lang="en-GB"/>
          </a:p>
        </p:txBody>
      </p:sp>
    </p:spTree>
    <p:extLst>
      <p:ext uri="{BB962C8B-B14F-4D97-AF65-F5344CB8AC3E}">
        <p14:creationId xmlns:p14="http://schemas.microsoft.com/office/powerpoint/2010/main" val="141627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I have</a:t>
            </a:r>
            <a:r>
              <a:rPr lang="en-GB" baseline="0" dirty="0" smtClean="0"/>
              <a:t> chosen the </a:t>
            </a:r>
            <a:r>
              <a:rPr lang="en-GB" baseline="0" dirty="0" err="1" smtClean="0"/>
              <a:t>The</a:t>
            </a:r>
            <a:r>
              <a:rPr lang="en-GB" baseline="0" dirty="0" smtClean="0"/>
              <a:t> Peloponnesian War for my dissertation as it represents a time period of specific interest to me. This allows me to experience great enjoyment during both my time of study and when writing this paper.</a:t>
            </a:r>
          </a:p>
          <a:p>
            <a:endParaRPr lang="en-GB" baseline="0" dirty="0" smtClean="0"/>
          </a:p>
          <a:p>
            <a:pPr marL="171450" indent="-171450">
              <a:buFontTx/>
              <a:buChar char="-"/>
            </a:pPr>
            <a:r>
              <a:rPr lang="en-GB" baseline="0" dirty="0" smtClean="0"/>
              <a:t>The decision to focus on the economic aspect is due to the scale and impact such a large war had on the Greek lands. This is a perfect example for studying economic change within ancient Greece.</a:t>
            </a:r>
          </a:p>
          <a:p>
            <a:pPr marL="171450" indent="-171450">
              <a:buFontTx/>
              <a:buChar char="-"/>
            </a:pPr>
            <a:endParaRPr lang="en-GB" baseline="0" dirty="0" smtClean="0"/>
          </a:p>
          <a:p>
            <a:pPr marL="171450" indent="-171450">
              <a:buFontTx/>
              <a:buChar char="-"/>
            </a:pPr>
            <a:r>
              <a:rPr lang="en-GB" baseline="0" dirty="0" smtClean="0"/>
              <a:t>And of course the comparison between Athens and Sparta is an obvious choice to make as these two states were the key factions during the conflict. They both share similarities and differences through the war.</a:t>
            </a:r>
          </a:p>
          <a:p>
            <a:pPr marL="171450" indent="-171450">
              <a:buFontTx/>
              <a:buChar char="-"/>
            </a:pPr>
            <a:endParaRPr lang="en-GB" baseline="0" dirty="0" smtClean="0"/>
          </a:p>
          <a:p>
            <a:pPr marL="171450" indent="-171450">
              <a:buFontTx/>
              <a:buChar char="-"/>
            </a:pPr>
            <a:r>
              <a:rPr lang="en-GB" baseline="0" dirty="0" smtClean="0"/>
              <a:t>Historians also differ in their views on the ancient economy and this is a key point within this paper, as the various arguments and viewpoints are critically analysed and evaluated.</a:t>
            </a:r>
          </a:p>
          <a:p>
            <a:pPr marL="171450" indent="-171450">
              <a:buFontTx/>
              <a:buChar char="-"/>
            </a:pPr>
            <a:endParaRPr lang="en-GB" baseline="0" dirty="0" smtClean="0"/>
          </a:p>
          <a:p>
            <a:pPr marL="171450" indent="-171450">
              <a:buFontTx/>
              <a:buChar char="-"/>
            </a:pPr>
            <a:r>
              <a:rPr lang="en-GB" baseline="0" dirty="0" smtClean="0"/>
              <a:t>As our research continues we encounter new obstacles, such as criticisms of our ancient sources as well as the idea that there is no 100% agreed upon view of the economy of the ancients and how to study it. </a:t>
            </a:r>
          </a:p>
          <a:p>
            <a:pPr marL="171450" indent="-171450">
              <a:buFontTx/>
              <a:buChar char="-"/>
            </a:pPr>
            <a:endParaRPr lang="en-GB" baseline="0"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3</a:t>
            </a:fld>
            <a:endParaRPr lang="en-GB"/>
          </a:p>
        </p:txBody>
      </p:sp>
    </p:spTree>
    <p:extLst>
      <p:ext uri="{BB962C8B-B14F-4D97-AF65-F5344CB8AC3E}">
        <p14:creationId xmlns:p14="http://schemas.microsoft.com/office/powerpoint/2010/main" val="2955685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smtClean="0"/>
              <a:t>This paper has been divided into three main topics of debate, as shown on the screen,</a:t>
            </a:r>
            <a:r>
              <a:rPr lang="en-GB" baseline="0" dirty="0" smtClean="0"/>
              <a:t> this includes understanding the ancient Greek economic system, the War-time economy implications during the Peloponnesian War and also the aftermath of the Peloponnesian War on the economy. </a:t>
            </a:r>
          </a:p>
          <a:p>
            <a:pPr marL="171450" indent="-171450">
              <a:buFontTx/>
              <a:buChar char="-"/>
            </a:pPr>
            <a:endParaRPr lang="en-GB" baseline="0" dirty="0" smtClean="0"/>
          </a:p>
          <a:p>
            <a:pPr marL="171450" indent="-171450">
              <a:buFontTx/>
              <a:buChar char="-"/>
            </a:pPr>
            <a:r>
              <a:rPr lang="en-GB" baseline="0" dirty="0" smtClean="0"/>
              <a:t>Our debate will largely circulate around the ways in which historians study the ancient economy, and also with analysing the extent of how and why the lands of Greece were impacted both during and after the Peloponnesian War. </a:t>
            </a:r>
          </a:p>
          <a:p>
            <a:pPr marL="171450" indent="-171450">
              <a:buFontTx/>
              <a:buChar char="-"/>
            </a:pPr>
            <a:endParaRPr lang="en-GB" baseline="0" dirty="0" smtClean="0"/>
          </a:p>
          <a:p>
            <a:pPr marL="171450" indent="-171450">
              <a:buFontTx/>
              <a:buChar char="-"/>
            </a:pPr>
            <a:r>
              <a:rPr lang="en-GB" baseline="0" dirty="0" smtClean="0"/>
              <a:t>This has been done specifically as I believe this to be one of the best ways to develop my argument while also studying the economic system of ancient Greece and the different economic impacts during each phase of the Peloponnesian War. That being; before, during and the aftermath.</a:t>
            </a:r>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4</a:t>
            </a:fld>
            <a:endParaRPr lang="en-GB"/>
          </a:p>
        </p:txBody>
      </p:sp>
    </p:spTree>
    <p:extLst>
      <p:ext uri="{BB962C8B-B14F-4D97-AF65-F5344CB8AC3E}">
        <p14:creationId xmlns:p14="http://schemas.microsoft.com/office/powerpoint/2010/main" val="3119381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r>
            <a:r>
              <a:rPr lang="en-GB" baseline="0" dirty="0" smtClean="0"/>
              <a:t> This presentation will be focusing on the first of our three factors, that being </a:t>
            </a:r>
            <a:r>
              <a:rPr lang="en-GB" baseline="0" dirty="0" smtClean="0"/>
              <a:t>understanding </a:t>
            </a:r>
            <a:r>
              <a:rPr lang="en-GB" baseline="0" dirty="0" smtClean="0"/>
              <a:t>the ancient Greek economic system. This includes our information on the ancient sources that will primarily be used for our project and also understanding the theoretical beliefs regarding the ancient economy that we must evaluate throughout our project.</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5</a:t>
            </a:fld>
            <a:endParaRPr lang="en-GB"/>
          </a:p>
        </p:txBody>
      </p:sp>
    </p:spTree>
    <p:extLst>
      <p:ext uri="{BB962C8B-B14F-4D97-AF65-F5344CB8AC3E}">
        <p14:creationId xmlns:p14="http://schemas.microsoft.com/office/powerpoint/2010/main" val="3899554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baseline="0" dirty="0" smtClean="0"/>
              <a:t>There are three main major sources of which are the focus for this project. That being Thucydides, </a:t>
            </a:r>
            <a:r>
              <a:rPr lang="en-GB" baseline="0" dirty="0" err="1" smtClean="0"/>
              <a:t>Didororus</a:t>
            </a:r>
            <a:r>
              <a:rPr lang="en-GB" baseline="0" dirty="0" smtClean="0"/>
              <a:t>, and Xenophon. All three write important information regarding the Peloponnesian War at different times. They also give varying view points of the War, especially the writings of </a:t>
            </a:r>
            <a:r>
              <a:rPr lang="en-GB" baseline="0" dirty="0" err="1" smtClean="0"/>
              <a:t>Diodorus</a:t>
            </a:r>
            <a:r>
              <a:rPr lang="en-GB" baseline="0" dirty="0" smtClean="0"/>
              <a:t> hundreds of years after this great war took place.</a:t>
            </a:r>
          </a:p>
          <a:p>
            <a:pPr marL="171450" indent="-171450">
              <a:buFontTx/>
              <a:buChar char="-"/>
            </a:pPr>
            <a:endParaRPr lang="en-GB" baseline="0" dirty="0" smtClean="0"/>
          </a:p>
          <a:p>
            <a:pPr marL="171450" indent="-171450">
              <a:buFontTx/>
              <a:buChar char="-"/>
            </a:pPr>
            <a:r>
              <a:rPr lang="en-GB" baseline="0" dirty="0" smtClean="0"/>
              <a:t>These three sources are also very well written about by modern scholars allowing our project to be complimented due to a variety of opinions and criticisms, all of which will be discussed in the main dissertation paper.  </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6</a:t>
            </a:fld>
            <a:endParaRPr lang="en-GB"/>
          </a:p>
        </p:txBody>
      </p:sp>
    </p:spTree>
    <p:extLst>
      <p:ext uri="{BB962C8B-B14F-4D97-AF65-F5344CB8AC3E}">
        <p14:creationId xmlns:p14="http://schemas.microsoft.com/office/powerpoint/2010/main" val="2315520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smtClean="0"/>
              <a:t>There are two main</a:t>
            </a:r>
            <a:r>
              <a:rPr lang="en-GB" baseline="0" dirty="0" smtClean="0"/>
              <a:t> views of historians when looking into the subject of ancient economics, that being the </a:t>
            </a:r>
            <a:r>
              <a:rPr lang="en-GB" baseline="0" dirty="0" err="1" smtClean="0"/>
              <a:t>substantivist</a:t>
            </a:r>
            <a:r>
              <a:rPr lang="en-GB" baseline="0" dirty="0" smtClean="0"/>
              <a:t> view and the formalist view.</a:t>
            </a:r>
          </a:p>
          <a:p>
            <a:pPr marL="171450" indent="-171450">
              <a:buFontTx/>
              <a:buChar char="-"/>
            </a:pPr>
            <a:endParaRPr lang="en-GB" baseline="0" dirty="0" smtClean="0"/>
          </a:p>
          <a:p>
            <a:pPr marL="171450" indent="-171450">
              <a:buFontTx/>
              <a:buChar char="-"/>
            </a:pPr>
            <a:r>
              <a:rPr lang="en-GB" baseline="0" dirty="0" smtClean="0"/>
              <a:t>Both are important to understand for our argument regarding the impact of the Peloponnesian War.</a:t>
            </a:r>
          </a:p>
          <a:p>
            <a:pPr marL="171450" indent="-171450">
              <a:buFontTx/>
              <a:buChar char="-"/>
            </a:pPr>
            <a:endParaRPr lang="en-GB" baseline="0" dirty="0" smtClean="0"/>
          </a:p>
          <a:p>
            <a:pPr marL="171450" indent="-171450">
              <a:buFontTx/>
              <a:buChar char="-"/>
            </a:pPr>
            <a:r>
              <a:rPr lang="en-GB" baseline="0" dirty="0" smtClean="0"/>
              <a:t>The </a:t>
            </a:r>
            <a:r>
              <a:rPr lang="en-GB" baseline="0" dirty="0" err="1" smtClean="0"/>
              <a:t>substantivist</a:t>
            </a:r>
            <a:r>
              <a:rPr lang="en-GB" baseline="0" dirty="0" smtClean="0"/>
              <a:t> view is largely written about by Moses Finley in his works. This view focuses on the belief that the ancient economy was advanced and an embedded part of ancient society. This combined with the view that our modern economies are completely different and that in order to study the ancient economy we must do so in a unique and different way.</a:t>
            </a:r>
          </a:p>
          <a:p>
            <a:pPr marL="171450" indent="-171450">
              <a:buFontTx/>
              <a:buChar char="-"/>
            </a:pPr>
            <a:endParaRPr lang="en-GB" baseline="0" dirty="0" smtClean="0"/>
          </a:p>
          <a:p>
            <a:pPr marL="171450" indent="-171450">
              <a:buFontTx/>
              <a:buChar char="-"/>
            </a:pPr>
            <a:r>
              <a:rPr lang="en-GB" baseline="0" dirty="0" smtClean="0"/>
              <a:t>The opposing view is that of the Formalist. This view believes that the ancient economy was of a more primitive structure. Similar to the basic ideas of what we would consider for a modern economy. Essentially focusing on a selfish market focused on profit.</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7</a:t>
            </a:fld>
            <a:endParaRPr lang="en-GB"/>
          </a:p>
        </p:txBody>
      </p:sp>
    </p:spTree>
    <p:extLst>
      <p:ext uri="{BB962C8B-B14F-4D97-AF65-F5344CB8AC3E}">
        <p14:creationId xmlns:p14="http://schemas.microsoft.com/office/powerpoint/2010/main" val="448182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smtClean="0"/>
              <a:t>Our final two sections will be discussed</a:t>
            </a:r>
            <a:r>
              <a:rPr lang="en-GB" baseline="0" dirty="0" smtClean="0"/>
              <a:t> in the final dissertation paper, along with the completed section regarding the theoretical interpretations regarding how we should study the ancient economy.</a:t>
            </a:r>
          </a:p>
          <a:p>
            <a:pPr marL="171450" indent="-171450">
              <a:buFontTx/>
              <a:buChar char="-"/>
            </a:pPr>
            <a:endParaRPr lang="en-GB" baseline="0" dirty="0" smtClean="0"/>
          </a:p>
          <a:p>
            <a:pPr marL="171450" indent="-171450">
              <a:buFontTx/>
              <a:buChar char="-"/>
            </a:pPr>
            <a:r>
              <a:rPr lang="en-GB" baseline="0" dirty="0" smtClean="0"/>
              <a:t>The key ideas of which I will be working on in the future to ensure my argument is as complete as possible are development of ideas along with criticism and deep analysis, and gaining an in-depth view on the impact the Peloponnesian War caused economically.</a:t>
            </a:r>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8</a:t>
            </a:fld>
            <a:endParaRPr lang="en-GB"/>
          </a:p>
        </p:txBody>
      </p:sp>
    </p:spTree>
    <p:extLst>
      <p:ext uri="{BB962C8B-B14F-4D97-AF65-F5344CB8AC3E}">
        <p14:creationId xmlns:p14="http://schemas.microsoft.com/office/powerpoint/2010/main" val="155914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074690-7256-4BB9-AC0F-97AEAE8CDEC2}" type="slidenum">
              <a:rPr lang="en-GB" smtClean="0"/>
              <a:t>9</a:t>
            </a:fld>
            <a:endParaRPr lang="en-GB"/>
          </a:p>
        </p:txBody>
      </p:sp>
    </p:spTree>
    <p:extLst>
      <p:ext uri="{BB962C8B-B14F-4D97-AF65-F5344CB8AC3E}">
        <p14:creationId xmlns:p14="http://schemas.microsoft.com/office/powerpoint/2010/main" val="1780050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376792" y="1905003"/>
            <a:ext cx="9435241" cy="1625599"/>
          </a:xfrm>
        </p:spPr>
        <p:txBody>
          <a:bodyPr>
            <a:normAutofit/>
          </a:bodyPr>
          <a:lstStyle>
            <a:lvl1pPr algn="ctr">
              <a:lnSpc>
                <a:spcPct val="90000"/>
              </a:lnSpc>
              <a:defRPr sz="4800">
                <a:solidFill>
                  <a:schemeClr val="tx2"/>
                </a:solidFill>
              </a:defRPr>
            </a:lvl1pPr>
          </a:lstStyle>
          <a:p>
            <a:r>
              <a:rPr lang="en-US" smtClean="0"/>
              <a:t>Click to edit Master title style</a:t>
            </a:r>
            <a:endParaRPr/>
          </a:p>
        </p:txBody>
      </p:sp>
      <p:sp>
        <p:nvSpPr>
          <p:cNvPr id="3" name="Subtitle 2"/>
          <p:cNvSpPr>
            <a:spLocks noGrp="1"/>
          </p:cNvSpPr>
          <p:nvPr>
            <p:ph type="subTitle" idx="1"/>
          </p:nvPr>
        </p:nvSpPr>
        <p:spPr>
          <a:xfrm>
            <a:off x="1382103" y="3657123"/>
            <a:ext cx="9429931" cy="991077"/>
          </a:xfrm>
        </p:spPr>
        <p:txBody>
          <a:bodyPr>
            <a:normAutofit/>
          </a:bodyPr>
          <a:lstStyle>
            <a:lvl1pPr marL="0" indent="0" algn="ctr">
              <a:spcBef>
                <a:spcPts val="0"/>
              </a:spcBef>
              <a:buNone/>
              <a:defRPr sz="2000" cap="all"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5" name="Footer Placeholder 4"/>
          <p:cNvSpPr>
            <a:spLocks noGrp="1"/>
          </p:cNvSpPr>
          <p:nvPr>
            <p:ph type="ftr" sz="quarter" idx="11"/>
          </p:nvPr>
        </p:nvSpPr>
        <p:spPr/>
        <p:txBody>
          <a:bodyPr/>
          <a:lstStyle>
            <a:lvl1pPr>
              <a:defRPr>
                <a:solidFill>
                  <a:schemeClr val="tx2"/>
                </a:solidFill>
              </a:defRPr>
            </a:lvl1pPr>
          </a:lstStyle>
          <a:p>
            <a:endParaRPr/>
          </a:p>
        </p:txBody>
      </p:sp>
      <p:sp>
        <p:nvSpPr>
          <p:cNvPr id="4" name="Date Placeholder 3"/>
          <p:cNvSpPr>
            <a:spLocks noGrp="1"/>
          </p:cNvSpPr>
          <p:nvPr>
            <p:ph type="dt" sz="half" idx="10"/>
          </p:nvPr>
        </p:nvSpPr>
        <p:spPr/>
        <p:txBody>
          <a:bodyPr/>
          <a:lstStyle>
            <a:lvl1pPr>
              <a:defRPr>
                <a:solidFill>
                  <a:schemeClr val="tx2"/>
                </a:solidFill>
              </a:defRPr>
            </a:lvl1pPr>
          </a:lstStyle>
          <a:p>
            <a:fld id="{8E36636D-D922-432D-A958-524484B5923D}" type="datetimeFigureOut">
              <a:rPr lang="en-US"/>
              <a:pPr/>
              <a:t>1/22/2018</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F28FB93-0A08-4E7D-8E63-9EFA29F1E093}" type="slidenum">
              <a:rPr/>
              <a:pPr/>
              <a:t>‹#›</a:t>
            </a:fld>
            <a:endParaRPr/>
          </a:p>
        </p:txBody>
      </p:sp>
      <p:grpSp>
        <p:nvGrpSpPr>
          <p:cNvPr id="7" name="Group 6"/>
          <p:cNvGrpSpPr/>
          <p:nvPr/>
        </p:nvGrpSpPr>
        <p:grpSpPr>
          <a:xfrm>
            <a:off x="1218882" y="1600200"/>
            <a:ext cx="9739746" cy="73152"/>
            <a:chOff x="914400" y="1200150"/>
            <a:chExt cx="7306712" cy="54864"/>
          </a:xfrm>
        </p:grpSpPr>
        <p:sp>
          <p:nvSpPr>
            <p:cNvPr id="8" name="Oval 7"/>
            <p:cNvSpPr/>
            <p:nvPr/>
          </p:nvSpPr>
          <p:spPr>
            <a:xfrm>
              <a:off x="8166248" y="12001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Oval 8"/>
            <p:cNvSpPr/>
            <p:nvPr/>
          </p:nvSpPr>
          <p:spPr>
            <a:xfrm>
              <a:off x="914400" y="12001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0" name="Group 9"/>
            <p:cNvGrpSpPr/>
            <p:nvPr/>
          </p:nvGrpSpPr>
          <p:grpSpPr>
            <a:xfrm>
              <a:off x="1036847" y="1207626"/>
              <a:ext cx="7074290" cy="38998"/>
              <a:chOff x="2141408" y="1752956"/>
              <a:chExt cx="7315200" cy="38998"/>
            </a:xfrm>
            <a:solidFill>
              <a:schemeClr val="tx2"/>
            </a:solidFill>
          </p:grpSpPr>
          <p:cxnSp>
            <p:nvCxnSpPr>
              <p:cNvPr id="11" name="Straight Connector 10"/>
              <p:cNvCxnSpPr/>
              <p:nvPr/>
            </p:nvCxnSpPr>
            <p:spPr>
              <a:xfrm>
                <a:off x="2141408" y="1752956"/>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141408" y="1791954"/>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13" name="Group 12"/>
          <p:cNvGrpSpPr/>
          <p:nvPr/>
        </p:nvGrpSpPr>
        <p:grpSpPr>
          <a:xfrm>
            <a:off x="1218882" y="4851400"/>
            <a:ext cx="9739746" cy="73152"/>
            <a:chOff x="914400" y="3638550"/>
            <a:chExt cx="7306712" cy="54864"/>
          </a:xfrm>
        </p:grpSpPr>
        <p:sp>
          <p:nvSpPr>
            <p:cNvPr id="14" name="Oval 13"/>
            <p:cNvSpPr/>
            <p:nvPr/>
          </p:nvSpPr>
          <p:spPr>
            <a:xfrm>
              <a:off x="8166248" y="36385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Oval 14"/>
            <p:cNvSpPr/>
            <p:nvPr/>
          </p:nvSpPr>
          <p:spPr>
            <a:xfrm>
              <a:off x="914400" y="36385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6" name="Group 15"/>
            <p:cNvGrpSpPr/>
            <p:nvPr/>
          </p:nvGrpSpPr>
          <p:grpSpPr>
            <a:xfrm>
              <a:off x="1036847" y="3646026"/>
              <a:ext cx="7074290" cy="38998"/>
              <a:chOff x="2141408" y="1752956"/>
              <a:chExt cx="7315200" cy="38998"/>
            </a:xfrm>
            <a:solidFill>
              <a:schemeClr val="tx2"/>
            </a:solidFill>
          </p:grpSpPr>
          <p:cxnSp>
            <p:nvCxnSpPr>
              <p:cNvPr id="17" name="Straight Connector 16"/>
              <p:cNvCxnSpPr/>
              <p:nvPr/>
            </p:nvCxnSpPr>
            <p:spPr>
              <a:xfrm>
                <a:off x="2141408" y="1752956"/>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141408" y="1791954"/>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7437643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8E36636D-D922-432D-A958-524484B5923D}" type="datetimeFigureOut">
              <a:rPr lang="en-US"/>
              <a:pPr/>
              <a:t>1/22/2018</a:t>
            </a:fld>
            <a:endParaRPr/>
          </a:p>
        </p:txBody>
      </p:sp>
      <p:sp>
        <p:nvSpPr>
          <p:cNvPr id="6" name="Slide Number Placeholder 5"/>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3499062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22030" y="990599"/>
            <a:ext cx="9344765" cy="2235203"/>
          </a:xfrm>
        </p:spPr>
        <p:txBody>
          <a:bodyPr anchor="b">
            <a:normAutofit/>
          </a:bodyPr>
          <a:lstStyle>
            <a:lvl1pPr algn="ctr">
              <a:lnSpc>
                <a:spcPct val="90000"/>
              </a:lnSpc>
              <a:defRPr sz="4800" b="0" cap="none" baseline="0"/>
            </a:lvl1pPr>
          </a:lstStyle>
          <a:p>
            <a:r>
              <a:rPr lang="en-US" smtClean="0"/>
              <a:t>Click to edit Master title style</a:t>
            </a:r>
            <a:endParaRPr/>
          </a:p>
        </p:txBody>
      </p:sp>
      <p:sp>
        <p:nvSpPr>
          <p:cNvPr id="3" name="Text Placeholder 2"/>
          <p:cNvSpPr>
            <a:spLocks noGrp="1"/>
          </p:cNvSpPr>
          <p:nvPr>
            <p:ph type="body" idx="1"/>
          </p:nvPr>
        </p:nvSpPr>
        <p:spPr>
          <a:xfrm>
            <a:off x="1422030" y="3733800"/>
            <a:ext cx="9344765" cy="1219200"/>
          </a:xfrm>
        </p:spPr>
        <p:txBody>
          <a:bodyPr anchor="t"/>
          <a:lstStyle>
            <a:lvl1pPr marL="0" indent="0" algn="ctr">
              <a:spcBef>
                <a:spcPts val="0"/>
              </a:spcBef>
              <a:buNone/>
              <a:defRPr sz="2000" cap="all"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8E36636D-D922-432D-A958-524484B5923D}" type="datetimeFigureOut">
              <a:rPr lang="en-US"/>
              <a:pPr/>
              <a:t>1/22/2018</a:t>
            </a:fld>
            <a:endParaRPr/>
          </a:p>
        </p:txBody>
      </p:sp>
      <p:sp>
        <p:nvSpPr>
          <p:cNvPr id="6" name="Slide Number Placeholder 5"/>
          <p:cNvSpPr>
            <a:spLocks noGrp="1"/>
          </p:cNvSpPr>
          <p:nvPr>
            <p:ph type="sldNum" sz="quarter" idx="12"/>
          </p:nvPr>
        </p:nvSpPr>
        <p:spPr/>
        <p:txBody>
          <a:bodyPr/>
          <a:lstStyle/>
          <a:p>
            <a:fld id="{DF28FB93-0A08-4E7D-8E63-9EFA29F1E093}" type="slidenum">
              <a:rPr/>
              <a:pPr/>
              <a:t>‹#›</a:t>
            </a:fld>
            <a:endParaRPr/>
          </a:p>
        </p:txBody>
      </p:sp>
      <p:grpSp>
        <p:nvGrpSpPr>
          <p:cNvPr id="13" name="Group 12"/>
          <p:cNvGrpSpPr/>
          <p:nvPr/>
        </p:nvGrpSpPr>
        <p:grpSpPr>
          <a:xfrm>
            <a:off x="3273781" y="3475736"/>
            <a:ext cx="5641265" cy="54864"/>
            <a:chOff x="2455975" y="2588441"/>
            <a:chExt cx="4232051" cy="41148"/>
          </a:xfrm>
        </p:grpSpPr>
        <p:sp>
          <p:nvSpPr>
            <p:cNvPr id="14" name="Oval 13"/>
            <p:cNvSpPr/>
            <p:nvPr/>
          </p:nvSpPr>
          <p:spPr>
            <a:xfrm>
              <a:off x="6642306" y="2588441"/>
              <a:ext cx="45720" cy="41148"/>
            </a:xfrm>
            <a:prstGeom prst="ellipse">
              <a:avLst/>
            </a:prstGeom>
            <a:solidFill>
              <a:schemeClr val="tx1"/>
            </a:solidFill>
            <a:ln w="26425" cap="flat" cmpd="sng" algn="ctr">
              <a:solidFill>
                <a:schemeClr val="tx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ysClr val="window" lastClr="FFFFFF"/>
                </a:solidFill>
                <a:effectLst/>
                <a:uLnTx/>
                <a:uFillTx/>
                <a:latin typeface="Constantia"/>
                <a:ea typeface="+mn-ea"/>
                <a:cs typeface="+mn-cs"/>
              </a:endParaRPr>
            </a:p>
          </p:txBody>
        </p:sp>
        <p:sp>
          <p:nvSpPr>
            <p:cNvPr id="15" name="Oval 14"/>
            <p:cNvSpPr/>
            <p:nvPr/>
          </p:nvSpPr>
          <p:spPr>
            <a:xfrm>
              <a:off x="2455975" y="2588441"/>
              <a:ext cx="45720" cy="41148"/>
            </a:xfrm>
            <a:prstGeom prst="ellipse">
              <a:avLst/>
            </a:prstGeom>
            <a:solidFill>
              <a:schemeClr val="tx1"/>
            </a:solidFill>
            <a:ln w="26425" cap="flat" cmpd="sng" algn="ctr">
              <a:solidFill>
                <a:schemeClr val="tx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ysClr val="window" lastClr="FFFFFF"/>
                </a:solidFill>
                <a:effectLst/>
                <a:uLnTx/>
                <a:uFillTx/>
                <a:latin typeface="Constantia"/>
                <a:ea typeface="+mn-ea"/>
                <a:cs typeface="+mn-cs"/>
              </a:endParaRPr>
            </a:p>
          </p:txBody>
        </p:sp>
        <p:grpSp>
          <p:nvGrpSpPr>
            <p:cNvPr id="16" name="Group 15"/>
            <p:cNvGrpSpPr/>
            <p:nvPr/>
          </p:nvGrpSpPr>
          <p:grpSpPr>
            <a:xfrm>
              <a:off x="2563229" y="2594391"/>
              <a:ext cx="4023360" cy="29249"/>
              <a:chOff x="2550323" y="3458731"/>
              <a:chExt cx="4023360" cy="38998"/>
            </a:xfrm>
          </p:grpSpPr>
          <p:cxnSp>
            <p:nvCxnSpPr>
              <p:cNvPr id="17" name="Straight Connector 16"/>
              <p:cNvCxnSpPr/>
              <p:nvPr/>
            </p:nvCxnSpPr>
            <p:spPr>
              <a:xfrm>
                <a:off x="2550323" y="3458731"/>
                <a:ext cx="4023360" cy="0"/>
              </a:xfrm>
              <a:prstGeom prst="line">
                <a:avLst/>
              </a:prstGeom>
              <a:noFill/>
              <a:ln w="12700" cap="flat" cmpd="sng" algn="ctr">
                <a:solidFill>
                  <a:schemeClr val="tx1"/>
                </a:solidFill>
                <a:prstDash val="solid"/>
              </a:ln>
              <a:effectLst/>
            </p:spPr>
          </p:cxnSp>
          <p:cxnSp>
            <p:nvCxnSpPr>
              <p:cNvPr id="18" name="Straight Connector 17"/>
              <p:cNvCxnSpPr/>
              <p:nvPr/>
            </p:nvCxnSpPr>
            <p:spPr>
              <a:xfrm>
                <a:off x="2550323" y="3497729"/>
                <a:ext cx="4023360" cy="0"/>
              </a:xfrm>
              <a:prstGeom prst="line">
                <a:avLst/>
              </a:prstGeom>
              <a:noFill/>
              <a:ln w="12700" cap="flat" cmpd="sng" algn="ctr">
                <a:solidFill>
                  <a:schemeClr val="tx1"/>
                </a:solidFill>
                <a:prstDash val="solid"/>
              </a:ln>
              <a:effectLst/>
            </p:spPr>
          </p:cxnSp>
        </p:grpSp>
      </p:grpSp>
    </p:spTree>
    <p:extLst>
      <p:ext uri="{BB962C8B-B14F-4D97-AF65-F5344CB8AC3E}">
        <p14:creationId xmlns:p14="http://schemas.microsoft.com/office/powerpoint/2010/main" val="552628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218883"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95986"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baseline="0"/>
            </a:lvl8pPr>
            <a:lvl9pPr>
              <a:defRPr sz="18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8E36636D-D922-432D-A958-524484B5923D}" type="datetimeFigureOut">
              <a:rPr lang="en-US"/>
              <a:pPr/>
              <a:t>1/22/2018</a:t>
            </a:fld>
            <a:endParaRPr/>
          </a:p>
        </p:txBody>
      </p:sp>
      <p:sp>
        <p:nvSpPr>
          <p:cNvPr id="7" name="Slide Number Placeholder 6"/>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386077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222945" y="1803400"/>
            <a:ext cx="4769806" cy="711200"/>
          </a:xfrm>
        </p:spPr>
        <p:txBody>
          <a:bodyPr anchor="ctr">
            <a:normAutofit/>
          </a:bodyPr>
          <a:lstStyle>
            <a:lvl1pPr marL="0" indent="0">
              <a:lnSpc>
                <a:spcPct val="90000"/>
              </a:lnSpc>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18883"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00049" y="1803400"/>
            <a:ext cx="4769806" cy="711200"/>
          </a:xfrm>
        </p:spPr>
        <p:txBody>
          <a:bodyPr anchor="ctr">
            <a:normAutofit/>
          </a:bodyPr>
          <a:lstStyle>
            <a:lvl1pPr marL="0" indent="0">
              <a:lnSpc>
                <a:spcPct val="90000"/>
              </a:lnSpc>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95986"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8E36636D-D922-432D-A958-524484B5923D}" type="datetimeFigureOut">
              <a:rPr lang="en-US"/>
              <a:pPr/>
              <a:t>1/22/2018</a:t>
            </a:fld>
            <a:endParaRPr/>
          </a:p>
        </p:txBody>
      </p:sp>
      <p:sp>
        <p:nvSpPr>
          <p:cNvPr id="9" name="Slide Number Placeholder 8"/>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3742583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8E36636D-D922-432D-A958-524484B5923D}" type="datetimeFigureOut">
              <a:rPr lang="en-US"/>
              <a:pPr/>
              <a:t>1/22/2018</a:t>
            </a:fld>
            <a:endParaRPr/>
          </a:p>
        </p:txBody>
      </p:sp>
      <p:sp>
        <p:nvSpPr>
          <p:cNvPr id="5" name="Slide Number Placeholder 4"/>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1565934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8E36636D-D922-432D-A958-524484B5923D}" type="datetimeFigureOut">
              <a:rPr lang="en-US"/>
              <a:pPr/>
              <a:t>1/22/2018</a:t>
            </a:fld>
            <a:endParaRPr/>
          </a:p>
        </p:txBody>
      </p:sp>
      <p:sp>
        <p:nvSpPr>
          <p:cNvPr id="4" name="Slide Number Placeholder 3"/>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121287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lgn="l">
              <a:defRPr sz="3200" b="0"/>
            </a:lvl1pPr>
          </a:lstStyle>
          <a:p>
            <a:r>
              <a:rPr lang="en-US" smtClean="0"/>
              <a:t>Click to edit Master title style</a:t>
            </a:r>
            <a:endParaRPr/>
          </a:p>
        </p:txBody>
      </p:sp>
      <p:sp>
        <p:nvSpPr>
          <p:cNvPr id="3" name="Content Placeholder 2"/>
          <p:cNvSpPr>
            <a:spLocks noGrp="1"/>
          </p:cNvSpPr>
          <p:nvPr>
            <p:ph idx="1"/>
          </p:nvPr>
        </p:nvSpPr>
        <p:spPr>
          <a:xfrm>
            <a:off x="1218883" y="1803400"/>
            <a:ext cx="6602281" cy="4267201"/>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125883" y="1803400"/>
            <a:ext cx="2844060" cy="4267201"/>
          </a:xfrm>
        </p:spPr>
        <p:txBody>
          <a:bodyPr>
            <a:normAutofit/>
          </a:bodyPr>
          <a:lstStyle>
            <a:lvl1pPr marL="0" indent="0">
              <a:spcBef>
                <a:spcPts val="1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8E36636D-D922-432D-A958-524484B5923D}" type="datetimeFigureOut">
              <a:rPr lang="en-US"/>
              <a:pPr/>
              <a:t>1/22/2018</a:t>
            </a:fld>
            <a:endParaRPr/>
          </a:p>
        </p:txBody>
      </p:sp>
      <p:sp>
        <p:nvSpPr>
          <p:cNvPr id="7" name="Slide Number Placeholder 6"/>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1858646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lvl1pPr algn="l">
              <a:defRPr sz="3200" b="0"/>
            </a:lvl1pPr>
          </a:lstStyle>
          <a:p>
            <a:r>
              <a:rPr lang="en-US" smtClean="0"/>
              <a:t>Click to edit Master title style</a:t>
            </a:r>
            <a:endParaRPr/>
          </a:p>
        </p:txBody>
      </p:sp>
      <p:sp>
        <p:nvSpPr>
          <p:cNvPr id="8" name="Rectangle 7"/>
          <p:cNvSpPr/>
          <p:nvPr/>
        </p:nvSpPr>
        <p:spPr>
          <a:xfrm>
            <a:off x="1218883" y="1803400"/>
            <a:ext cx="6602280" cy="4267200"/>
          </a:xfrm>
          <a:prstGeom prst="rect">
            <a:avLst/>
          </a:prstGeom>
          <a:noFill/>
          <a:ln w="127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338739" y="1925320"/>
            <a:ext cx="6362567" cy="4023360"/>
          </a:xfrm>
          <a:solidFill>
            <a:schemeClr val="bg2"/>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125883" y="1803401"/>
            <a:ext cx="2844060" cy="4165600"/>
          </a:xfrm>
        </p:spPr>
        <p:txBody>
          <a:bodyPr>
            <a:normAutofit/>
          </a:bodyPr>
          <a:lstStyle>
            <a:lvl1pPr marL="0" indent="0">
              <a:spcBef>
                <a:spcPts val="1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8E36636D-D922-432D-A958-524484B5923D}" type="datetimeFigureOut">
              <a:rPr lang="en-US"/>
              <a:pPr/>
              <a:t>1/22/2018</a:t>
            </a:fld>
            <a:endParaRPr/>
          </a:p>
        </p:txBody>
      </p:sp>
      <p:sp>
        <p:nvSpPr>
          <p:cNvPr id="7" name="Slide Number Placeholder 6"/>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2405057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8E36636D-D922-432D-A958-524484B5923D}" type="datetimeFigureOut">
              <a:rPr lang="en-US"/>
              <a:pPr/>
              <a:t>1/22/2018</a:t>
            </a:fld>
            <a:endParaRPr/>
          </a:p>
        </p:txBody>
      </p:sp>
      <p:sp>
        <p:nvSpPr>
          <p:cNvPr id="6" name="Slide Number Placeholder 5"/>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322322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34563" y="434975"/>
            <a:ext cx="1168400" cy="5661025"/>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17613" y="434975"/>
            <a:ext cx="8413750" cy="5661025"/>
          </a:xfrm>
        </p:spPr>
        <p:txBody>
          <a:bodyPr vert="eaVert"/>
          <a:lstStyle>
            <a:lvl5pPr>
              <a:defRPr/>
            </a:lvl5pPr>
            <a:lvl6pPr>
              <a:defRPr/>
            </a:lvl6pPr>
            <a:lvl7pPr>
              <a:defRPr/>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8E36636D-D922-432D-A958-524484B5923D}" type="datetimeFigureOut">
              <a:rPr lang="en-US"/>
              <a:pPr/>
              <a:t>1/22/2018</a:t>
            </a:fld>
            <a:endParaRPr/>
          </a:p>
        </p:txBody>
      </p:sp>
      <p:sp>
        <p:nvSpPr>
          <p:cNvPr id="6" name="Slide Number Placeholder 5"/>
          <p:cNvSpPr>
            <a:spLocks noGrp="1"/>
          </p:cNvSpPr>
          <p:nvPr>
            <p:ph type="sldNum" sz="quarter" idx="12"/>
          </p:nvPr>
        </p:nvSpPr>
        <p:spPr/>
        <p:txBody>
          <a:bodyPr/>
          <a:lstStyle/>
          <a:p>
            <a:fld id="{DF28FB93-0A08-4E7D-8E63-9EFA29F1E093}" type="slidenum">
              <a:rPr/>
              <a:pPr/>
              <a:t>‹#›</a:t>
            </a:fld>
            <a:endParaRPr/>
          </a:p>
        </p:txBody>
      </p:sp>
    </p:spTree>
    <p:extLst>
      <p:ext uri="{BB962C8B-B14F-4D97-AF65-F5344CB8AC3E}">
        <p14:creationId xmlns:p14="http://schemas.microsoft.com/office/powerpoint/2010/main" val="208570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sp>
        <p:nvSpPr>
          <p:cNvPr id="10" name="Rectangle 9"/>
          <p:cNvSpPr/>
          <p:nvPr/>
        </p:nvSpPr>
        <p:spPr>
          <a:xfrm>
            <a:off x="0" y="0"/>
            <a:ext cx="12188825" cy="6858000"/>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sz="2400"/>
          </a:p>
        </p:txBody>
      </p:sp>
      <p:sp>
        <p:nvSpPr>
          <p:cNvPr id="8" name="Rounded Rectangle 7"/>
          <p:cNvSpPr/>
          <p:nvPr/>
        </p:nvSpPr>
        <p:spPr>
          <a:xfrm>
            <a:off x="304721" y="301752"/>
            <a:ext cx="11579384" cy="6254496"/>
          </a:xfrm>
          <a:prstGeom prst="roundRect">
            <a:avLst>
              <a:gd name="adj" fmla="val 2341"/>
            </a:avLst>
          </a:prstGeom>
          <a:solidFill>
            <a:srgbClr val="FFFFFF"/>
          </a:solidFill>
          <a:ln>
            <a:noFill/>
          </a:ln>
          <a:effectLst>
            <a:innerShdw blurRad="508000">
              <a:srgbClr val="FFD14B">
                <a:alpha val="69804"/>
              </a:srgbClr>
            </a:inn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218883" y="431800"/>
            <a:ext cx="9751060" cy="11684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218883" y="1803400"/>
            <a:ext cx="9751060" cy="4267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3"/>
          </p:nvPr>
        </p:nvSpPr>
        <p:spPr>
          <a:xfrm>
            <a:off x="1218882" y="6172200"/>
            <a:ext cx="7414870" cy="304800"/>
          </a:xfrm>
          <a:prstGeom prst="rect">
            <a:avLst/>
          </a:prstGeom>
        </p:spPr>
        <p:txBody>
          <a:bodyPr vert="horz" lIns="91440" tIns="45720" rIns="91440" bIns="45720" rtlCol="0" anchor="ctr"/>
          <a:lstStyle>
            <a:lvl1pPr algn="l">
              <a:defRPr sz="1100">
                <a:solidFill>
                  <a:schemeClr val="tx1"/>
                </a:solidFill>
              </a:defRPr>
            </a:lvl1pPr>
          </a:lstStyle>
          <a:p>
            <a:endParaRPr/>
          </a:p>
        </p:txBody>
      </p:sp>
      <p:sp>
        <p:nvSpPr>
          <p:cNvPr id="4" name="Date Placeholder 3"/>
          <p:cNvSpPr>
            <a:spLocks noGrp="1"/>
          </p:cNvSpPr>
          <p:nvPr>
            <p:ph type="dt" sz="half" idx="2"/>
          </p:nvPr>
        </p:nvSpPr>
        <p:spPr>
          <a:xfrm>
            <a:off x="8836898" y="6172200"/>
            <a:ext cx="1218883" cy="304800"/>
          </a:xfrm>
          <a:prstGeom prst="rect">
            <a:avLst/>
          </a:prstGeom>
        </p:spPr>
        <p:txBody>
          <a:bodyPr vert="horz" lIns="91440" tIns="45720" rIns="91440" bIns="45720" rtlCol="0" anchor="ctr"/>
          <a:lstStyle>
            <a:lvl1pPr algn="r">
              <a:defRPr sz="1100">
                <a:solidFill>
                  <a:schemeClr val="tx1"/>
                </a:solidFill>
              </a:defRPr>
            </a:lvl1pPr>
          </a:lstStyle>
          <a:p>
            <a:fld id="{8E36636D-D922-432D-A958-524484B5923D}" type="datetimeFigureOut">
              <a:rPr lang="en-US"/>
              <a:pPr/>
              <a:t>1/22/2018</a:t>
            </a:fld>
            <a:endParaRPr/>
          </a:p>
        </p:txBody>
      </p:sp>
      <p:sp>
        <p:nvSpPr>
          <p:cNvPr id="6" name="Slide Number Placeholder 5"/>
          <p:cNvSpPr>
            <a:spLocks noGrp="1"/>
          </p:cNvSpPr>
          <p:nvPr>
            <p:ph type="sldNum" sz="quarter" idx="4"/>
          </p:nvPr>
        </p:nvSpPr>
        <p:spPr>
          <a:xfrm>
            <a:off x="10258928" y="6172200"/>
            <a:ext cx="711015" cy="304800"/>
          </a:xfrm>
          <a:prstGeom prst="rect">
            <a:avLst/>
          </a:prstGeom>
        </p:spPr>
        <p:txBody>
          <a:bodyPr vert="horz" lIns="91440" tIns="45720" rIns="91440" bIns="45720" rtlCol="0" anchor="ctr"/>
          <a:lstStyle>
            <a:lvl1pPr algn="r">
              <a:defRPr sz="1100">
                <a:solidFill>
                  <a:schemeClr val="tx1"/>
                </a:solidFill>
              </a:defRPr>
            </a:lvl1pPr>
          </a:lstStyle>
          <a:p>
            <a:fld id="{DF28FB93-0A08-4E7D-8E63-9EFA29F1E093}" type="slidenum">
              <a:rPr/>
              <a:pPr/>
              <a:t>‹#›</a:t>
            </a:fld>
            <a:endParaRPr/>
          </a:p>
        </p:txBody>
      </p:sp>
    </p:spTree>
    <p:extLst>
      <p:ext uri="{BB962C8B-B14F-4D97-AF65-F5344CB8AC3E}">
        <p14:creationId xmlns:p14="http://schemas.microsoft.com/office/powerpoint/2010/main" val="50722172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spcBef>
          <a:spcPct val="0"/>
        </a:spcBef>
        <a:buNone/>
        <a:defRPr sz="3200" kern="1200">
          <a:solidFill>
            <a:schemeClr val="tx1"/>
          </a:solidFill>
          <a:latin typeface="+mj-lt"/>
          <a:ea typeface="+mj-ea"/>
          <a:cs typeface="+mj-cs"/>
        </a:defRPr>
      </a:lvl1pPr>
    </p:titleStyle>
    <p:bodyStyle>
      <a:lvl1pPr marL="246888" indent="-246888" algn="l" defTabSz="914400" rtl="0" eaLnBrk="1" latinLnBrk="0" hangingPunct="1">
        <a:lnSpc>
          <a:spcPct val="90000"/>
        </a:lnSpc>
        <a:spcBef>
          <a:spcPts val="1800"/>
        </a:spcBef>
        <a:buClr>
          <a:schemeClr val="tx1"/>
        </a:buClr>
        <a:buFont typeface="Arial" pitchFamily="34" charset="0"/>
        <a:buChar char="•"/>
        <a:defRPr sz="2400" kern="1200">
          <a:solidFill>
            <a:schemeClr val="tx1"/>
          </a:solidFill>
          <a:latin typeface="+mn-lt"/>
          <a:ea typeface="+mn-ea"/>
          <a:cs typeface="+mn-cs"/>
        </a:defRPr>
      </a:lvl1pPr>
      <a:lvl2pPr marL="548640" indent="-246888" algn="l" defTabSz="914400" rtl="0" eaLnBrk="1" latinLnBrk="0" hangingPunct="1">
        <a:lnSpc>
          <a:spcPct val="90000"/>
        </a:lnSpc>
        <a:spcBef>
          <a:spcPts val="800"/>
        </a:spcBef>
        <a:buClr>
          <a:schemeClr val="tx1"/>
        </a:buClr>
        <a:buFont typeface="Arial" pitchFamily="34" charset="0"/>
        <a:buChar char="•"/>
        <a:defRPr sz="2000" kern="1200">
          <a:solidFill>
            <a:schemeClr val="tx1"/>
          </a:solidFill>
          <a:latin typeface="+mn-lt"/>
          <a:ea typeface="+mn-ea"/>
          <a:cs typeface="+mn-cs"/>
        </a:defRPr>
      </a:lvl2pPr>
      <a:lvl3pPr marL="850392" indent="-246888" algn="l" defTabSz="914400" rtl="0" eaLnBrk="1" latinLnBrk="0" hangingPunct="1">
        <a:lnSpc>
          <a:spcPct val="90000"/>
        </a:lnSpc>
        <a:spcBef>
          <a:spcPts val="800"/>
        </a:spcBef>
        <a:buClr>
          <a:schemeClr val="tx1"/>
        </a:buClr>
        <a:buFont typeface="Arial" pitchFamily="34" charset="0"/>
        <a:buChar char="•"/>
        <a:defRPr sz="1800" kern="1200">
          <a:solidFill>
            <a:schemeClr val="tx1"/>
          </a:solidFill>
          <a:latin typeface="+mn-lt"/>
          <a:ea typeface="+mn-ea"/>
          <a:cs typeface="+mn-cs"/>
        </a:defRPr>
      </a:lvl3pPr>
      <a:lvl4pPr marL="1152144" indent="-246888" algn="l" defTabSz="914400" rtl="0" eaLnBrk="1" latinLnBrk="0" hangingPunct="1">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4pPr>
      <a:lvl5pPr marL="1453896" indent="-246888" algn="l" defTabSz="914400" rtl="0" eaLnBrk="1" latinLnBrk="0" hangingPunct="1">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5pPr>
      <a:lvl6pPr marL="1755648"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6pPr>
      <a:lvl7pPr marL="2057400"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7pPr>
      <a:lvl8pPr marL="2359152"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8pPr>
      <a:lvl9pPr marL="2660904"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The Peloponnesian War: An analysis of the economic impact upon Athens and Sparta</a:t>
            </a:r>
            <a:endParaRPr lang="en-US" dirty="0"/>
          </a:p>
        </p:txBody>
      </p:sp>
      <p:sp>
        <p:nvSpPr>
          <p:cNvPr id="3" name="Subtitle 2"/>
          <p:cNvSpPr>
            <a:spLocks noGrp="1"/>
          </p:cNvSpPr>
          <p:nvPr>
            <p:ph type="subTitle" idx="1"/>
          </p:nvPr>
        </p:nvSpPr>
        <p:spPr/>
        <p:txBody>
          <a:bodyPr/>
          <a:lstStyle/>
          <a:p>
            <a:r>
              <a:rPr lang="en-US" dirty="0" smtClean="0"/>
              <a:t>Liam BARTON</a:t>
            </a:r>
          </a:p>
          <a:p>
            <a:r>
              <a:rPr lang="en-US" dirty="0" smtClean="0"/>
              <a:t>1501193</a:t>
            </a:r>
            <a:endParaRPr lang="en-US" dirty="0"/>
          </a:p>
        </p:txBody>
      </p:sp>
    </p:spTree>
    <p:extLst>
      <p:ext uri="{BB962C8B-B14F-4D97-AF65-F5344CB8AC3E}">
        <p14:creationId xmlns:p14="http://schemas.microsoft.com/office/powerpoint/2010/main" val="270754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Currently a work in progress</a:t>
            </a:r>
            <a:endParaRPr lang="en-US"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711846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smtClean="0"/>
              <a:t>Research</a:t>
            </a:r>
            <a:endParaRPr lang="en-US" dirty="0"/>
          </a:p>
        </p:txBody>
      </p:sp>
      <p:sp>
        <p:nvSpPr>
          <p:cNvPr id="14" name="Content Placeholder 13"/>
          <p:cNvSpPr>
            <a:spLocks noGrp="1"/>
          </p:cNvSpPr>
          <p:nvPr>
            <p:ph idx="1"/>
          </p:nvPr>
        </p:nvSpPr>
        <p:spPr/>
        <p:txBody>
          <a:bodyPr/>
          <a:lstStyle/>
          <a:p>
            <a:endParaRPr lang="en-US" dirty="0" smtClean="0"/>
          </a:p>
          <a:p>
            <a:r>
              <a:rPr lang="en-US" dirty="0" smtClean="0"/>
              <a:t>The Peloponnesian War</a:t>
            </a:r>
          </a:p>
          <a:p>
            <a:r>
              <a:rPr lang="en-US" dirty="0" smtClean="0"/>
              <a:t>An economic focus</a:t>
            </a:r>
            <a:endParaRPr lang="en-US" dirty="0"/>
          </a:p>
          <a:p>
            <a:r>
              <a:rPr lang="en-US" dirty="0" smtClean="0"/>
              <a:t>Comparison between Athens and Sparta</a:t>
            </a:r>
          </a:p>
          <a:p>
            <a:r>
              <a:rPr lang="en-US" dirty="0" smtClean="0"/>
              <a:t>Debate surrounding ancient economies</a:t>
            </a:r>
          </a:p>
          <a:p>
            <a:r>
              <a:rPr lang="en-US" dirty="0" smtClean="0"/>
              <a:t>Developing issues as the research continues</a:t>
            </a:r>
            <a:endParaRPr lang="en-US" dirty="0"/>
          </a:p>
        </p:txBody>
      </p:sp>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Argument</a:t>
            </a:r>
            <a:endParaRPr lang="en-US" dirty="0"/>
          </a:p>
        </p:txBody>
      </p:sp>
      <p:sp>
        <p:nvSpPr>
          <p:cNvPr id="6" name="Content Placeholder 13"/>
          <p:cNvSpPr>
            <a:spLocks noGrp="1"/>
          </p:cNvSpPr>
          <p:nvPr>
            <p:ph idx="1"/>
          </p:nvPr>
        </p:nvSpPr>
        <p:spPr>
          <a:xfrm>
            <a:off x="1218883" y="1803400"/>
            <a:ext cx="9751060" cy="4267200"/>
          </a:xfrm>
        </p:spPr>
        <p:txBody>
          <a:bodyPr/>
          <a:lstStyle/>
          <a:p>
            <a:pPr marL="0" indent="0">
              <a:buNone/>
            </a:pPr>
            <a:endParaRPr lang="en-US" dirty="0"/>
          </a:p>
          <a:p>
            <a:endParaRPr lang="en-US" dirty="0"/>
          </a:p>
        </p:txBody>
      </p:sp>
      <p:sp>
        <p:nvSpPr>
          <p:cNvPr id="7" name="Content Placeholder 13"/>
          <p:cNvSpPr>
            <a:spLocks noGrp="1"/>
          </p:cNvSpPr>
          <p:nvPr>
            <p:ph idx="1"/>
          </p:nvPr>
        </p:nvSpPr>
        <p:spPr>
          <a:xfrm>
            <a:off x="1218883" y="1811867"/>
            <a:ext cx="9751060" cy="4267200"/>
          </a:xfrm>
        </p:spPr>
        <p:txBody>
          <a:bodyPr/>
          <a:lstStyle/>
          <a:p>
            <a:pPr marL="0" indent="0">
              <a:buNone/>
            </a:pPr>
            <a:endParaRPr lang="en-US" dirty="0" smtClean="0"/>
          </a:p>
          <a:p>
            <a:pPr marL="0" indent="0">
              <a:buNone/>
            </a:pPr>
            <a:r>
              <a:rPr lang="en-US" dirty="0" smtClean="0"/>
              <a:t>Our three main topics of debate:</a:t>
            </a:r>
          </a:p>
          <a:p>
            <a:pPr marL="457200" indent="-457200">
              <a:buAutoNum type="arabicPeriod"/>
            </a:pPr>
            <a:r>
              <a:rPr lang="en-US" u="sng" dirty="0" smtClean="0"/>
              <a:t>Understanding the ancient Greek economic system</a:t>
            </a:r>
            <a:endParaRPr lang="en-US" u="sng" dirty="0"/>
          </a:p>
          <a:p>
            <a:pPr marL="457200" indent="-457200">
              <a:buAutoNum type="arabicPeriod"/>
            </a:pPr>
            <a:r>
              <a:rPr lang="en-US" dirty="0" smtClean="0"/>
              <a:t>War-time economy implications during the Peloponnesian War</a:t>
            </a:r>
          </a:p>
          <a:p>
            <a:pPr marL="457200" indent="-457200">
              <a:buAutoNum type="arabicPeriod"/>
            </a:pPr>
            <a:r>
              <a:rPr lang="en-US" dirty="0" smtClean="0"/>
              <a:t>Aftermath of the Peloponnesian War on the economy</a:t>
            </a:r>
            <a:endParaRPr lang="en-US" dirty="0"/>
          </a:p>
        </p:txBody>
      </p:sp>
    </p:spTree>
    <p:extLst>
      <p:ext uri="{BB962C8B-B14F-4D97-AF65-F5344CB8AC3E}">
        <p14:creationId xmlns:p14="http://schemas.microsoft.com/office/powerpoint/2010/main" val="290802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Understanding the ancient Greek economic system </a:t>
            </a:r>
            <a:endParaRPr lang="en-US" dirty="0"/>
          </a:p>
        </p:txBody>
      </p:sp>
      <p:sp>
        <p:nvSpPr>
          <p:cNvPr id="4" name="TextBox 3"/>
          <p:cNvSpPr txBox="1"/>
          <p:nvPr/>
        </p:nvSpPr>
        <p:spPr>
          <a:xfrm>
            <a:off x="1218883" y="2636912"/>
            <a:ext cx="9412033"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Ancient Sources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Theoretical beliefs</a:t>
            </a:r>
            <a:endParaRPr lang="en-GB" sz="2400" dirty="0"/>
          </a:p>
        </p:txBody>
      </p:sp>
    </p:spTree>
    <p:extLst>
      <p:ext uri="{BB962C8B-B14F-4D97-AF65-F5344CB8AC3E}">
        <p14:creationId xmlns:p14="http://schemas.microsoft.com/office/powerpoint/2010/main" val="3819877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Ancient sources of key value</a:t>
            </a:r>
            <a:endParaRPr lang="en-US" dirty="0"/>
          </a:p>
        </p:txBody>
      </p:sp>
      <p:sp>
        <p:nvSpPr>
          <p:cNvPr id="10" name="Content Placeholder 9"/>
          <p:cNvSpPr>
            <a:spLocks noGrp="1"/>
          </p:cNvSpPr>
          <p:nvPr>
            <p:ph sz="half" idx="1"/>
          </p:nvPr>
        </p:nvSpPr>
        <p:spPr/>
        <p:txBody>
          <a:bodyPr/>
          <a:lstStyle/>
          <a:p>
            <a:endParaRPr lang="en-US" dirty="0" smtClean="0"/>
          </a:p>
          <a:p>
            <a:r>
              <a:rPr lang="en-US" dirty="0" smtClean="0"/>
              <a:t>Three main ancient sources</a:t>
            </a:r>
            <a:endParaRPr lang="en-US" dirty="0"/>
          </a:p>
          <a:p>
            <a:r>
              <a:rPr lang="en-US" dirty="0" smtClean="0"/>
              <a:t>Combination with modern scholars</a:t>
            </a:r>
            <a:endParaRPr lang="en-US" dirty="0"/>
          </a:p>
          <a:p>
            <a:r>
              <a:rPr lang="en-US" dirty="0" smtClean="0"/>
              <a:t>Criticisms</a:t>
            </a:r>
            <a:endParaRPr lang="en-US" dirty="0"/>
          </a:p>
        </p:txBody>
      </p:sp>
      <p:graphicFrame>
        <p:nvGraphicFramePr>
          <p:cNvPr id="9" name="Content Placeholder 8" descr="Vertical Box List showing 3 groups arranged one below the other and bullet points are present under each group."/>
          <p:cNvGraphicFramePr>
            <a:graphicFrameLocks noGrp="1"/>
          </p:cNvGraphicFramePr>
          <p:nvPr>
            <p:ph sz="half" idx="2"/>
            <p:extLst>
              <p:ext uri="{D42A27DB-BD31-4B8C-83A1-F6EECF244321}">
                <p14:modId xmlns:p14="http://schemas.microsoft.com/office/powerpoint/2010/main" val="2796666983"/>
              </p:ext>
            </p:extLst>
          </p:nvPr>
        </p:nvGraphicFramePr>
        <p:xfrm>
          <a:off x="6196013" y="1803400"/>
          <a:ext cx="4773612" cy="426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6196013" y="6070600"/>
            <a:ext cx="4773612" cy="382736"/>
          </a:xfrm>
          <a:prstGeom prst="rect">
            <a:avLst/>
          </a:prstGeom>
          <a:noFill/>
        </p:spPr>
        <p:txBody>
          <a:bodyPr wrap="square" rtlCol="0">
            <a:spAutoFit/>
          </a:bodyPr>
          <a:lstStyle/>
          <a:p>
            <a:r>
              <a:rPr lang="en-GB" dirty="0" err="1" smtClean="0"/>
              <a:t>Diod</a:t>
            </a:r>
            <a:r>
              <a:rPr lang="en-GB" dirty="0"/>
              <a:t> </a:t>
            </a:r>
            <a:r>
              <a:rPr lang="en-GB" dirty="0" smtClean="0"/>
              <a:t>- </a:t>
            </a:r>
            <a:r>
              <a:rPr lang="en-GB" i="1" dirty="0" smtClean="0"/>
              <a:t>Lib. </a:t>
            </a:r>
            <a:r>
              <a:rPr lang="en-GB" dirty="0" err="1" smtClean="0"/>
              <a:t>Plut</a:t>
            </a:r>
            <a:r>
              <a:rPr lang="en-GB" dirty="0"/>
              <a:t> </a:t>
            </a:r>
            <a:r>
              <a:rPr lang="en-GB" dirty="0" smtClean="0"/>
              <a:t>- </a:t>
            </a:r>
            <a:r>
              <a:rPr lang="en-GB" i="1" dirty="0" smtClean="0"/>
              <a:t>Liv. </a:t>
            </a:r>
            <a:r>
              <a:rPr lang="en-GB" dirty="0" err="1" smtClean="0"/>
              <a:t>Thuc</a:t>
            </a:r>
            <a:r>
              <a:rPr lang="en-GB" dirty="0"/>
              <a:t> </a:t>
            </a:r>
            <a:r>
              <a:rPr lang="en-GB" dirty="0" smtClean="0"/>
              <a:t>- </a:t>
            </a:r>
            <a:r>
              <a:rPr lang="en-GB" i="1" dirty="0" err="1" smtClean="0"/>
              <a:t>Pelo</a:t>
            </a:r>
            <a:r>
              <a:rPr lang="en-GB" i="1" dirty="0" smtClean="0"/>
              <a:t>. </a:t>
            </a:r>
            <a:r>
              <a:rPr lang="en-GB" dirty="0" err="1" smtClean="0"/>
              <a:t>Xeno</a:t>
            </a:r>
            <a:r>
              <a:rPr lang="en-GB" dirty="0"/>
              <a:t> </a:t>
            </a:r>
            <a:r>
              <a:rPr lang="en-GB" dirty="0" smtClean="0"/>
              <a:t>- </a:t>
            </a:r>
            <a:r>
              <a:rPr lang="en-GB" i="1" dirty="0" smtClean="0"/>
              <a:t>Hell. </a:t>
            </a:r>
            <a:endParaRPr lang="en-GB" dirty="0"/>
          </a:p>
        </p:txBody>
      </p:sp>
    </p:spTree>
    <p:extLst>
      <p:ext uri="{BB962C8B-B14F-4D97-AF65-F5344CB8AC3E}">
        <p14:creationId xmlns:p14="http://schemas.microsoft.com/office/powerpoint/2010/main" val="3507259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Understanding the Ancient Greek economic system</a:t>
            </a:r>
            <a:endParaRPr lang="en-US" dirty="0"/>
          </a:p>
        </p:txBody>
      </p:sp>
      <p:sp>
        <p:nvSpPr>
          <p:cNvPr id="3" name="Text Placeholder 2"/>
          <p:cNvSpPr>
            <a:spLocks noGrp="1"/>
          </p:cNvSpPr>
          <p:nvPr>
            <p:ph type="body" idx="1"/>
          </p:nvPr>
        </p:nvSpPr>
        <p:spPr/>
        <p:txBody>
          <a:bodyPr>
            <a:normAutofit/>
          </a:bodyPr>
          <a:lstStyle/>
          <a:p>
            <a:r>
              <a:rPr lang="en-US" sz="2400" dirty="0" err="1" smtClean="0"/>
              <a:t>Substantivist</a:t>
            </a:r>
            <a:r>
              <a:rPr lang="en-US" sz="2400" dirty="0" smtClean="0"/>
              <a:t> View</a:t>
            </a:r>
            <a:endParaRPr lang="en-US" sz="2400" dirty="0"/>
          </a:p>
        </p:txBody>
      </p:sp>
      <p:sp>
        <p:nvSpPr>
          <p:cNvPr id="4" name="Content Placeholder 3"/>
          <p:cNvSpPr>
            <a:spLocks noGrp="1"/>
          </p:cNvSpPr>
          <p:nvPr>
            <p:ph sz="half" idx="2"/>
          </p:nvPr>
        </p:nvSpPr>
        <p:spPr/>
        <p:txBody>
          <a:bodyPr>
            <a:normAutofit/>
          </a:bodyPr>
          <a:lstStyle/>
          <a:p>
            <a:r>
              <a:rPr lang="en-US" dirty="0" smtClean="0"/>
              <a:t>Moses Finley: No separate economy, it was embedded in the ancient society.</a:t>
            </a:r>
          </a:p>
          <a:p>
            <a:endParaRPr lang="en-US" dirty="0" smtClean="0"/>
          </a:p>
          <a:p>
            <a:endParaRPr lang="en-US" dirty="0" smtClean="0"/>
          </a:p>
          <a:p>
            <a:r>
              <a:rPr lang="en-US" dirty="0" smtClean="0"/>
              <a:t>Different type of economy compared to modern economies.</a:t>
            </a:r>
          </a:p>
          <a:p>
            <a:endParaRPr lang="en-US" dirty="0"/>
          </a:p>
          <a:p>
            <a:r>
              <a:rPr lang="en-US" dirty="0" smtClean="0"/>
              <a:t>Develop new assumptions and methods </a:t>
            </a:r>
          </a:p>
        </p:txBody>
      </p:sp>
      <p:sp>
        <p:nvSpPr>
          <p:cNvPr id="5" name="Text Placeholder 4"/>
          <p:cNvSpPr>
            <a:spLocks noGrp="1"/>
          </p:cNvSpPr>
          <p:nvPr>
            <p:ph type="body" sz="quarter" idx="3"/>
          </p:nvPr>
        </p:nvSpPr>
        <p:spPr/>
        <p:txBody>
          <a:bodyPr>
            <a:normAutofit/>
          </a:bodyPr>
          <a:lstStyle/>
          <a:p>
            <a:r>
              <a:rPr lang="en-US" sz="2400" dirty="0" smtClean="0"/>
              <a:t>Formalist View</a:t>
            </a:r>
            <a:endParaRPr lang="en-US" sz="2400" dirty="0"/>
          </a:p>
        </p:txBody>
      </p:sp>
      <p:sp>
        <p:nvSpPr>
          <p:cNvPr id="6" name="Content Placeholder 5"/>
          <p:cNvSpPr>
            <a:spLocks noGrp="1"/>
          </p:cNvSpPr>
          <p:nvPr>
            <p:ph sz="quarter" idx="4"/>
          </p:nvPr>
        </p:nvSpPr>
        <p:spPr/>
        <p:txBody>
          <a:bodyPr>
            <a:normAutofit lnSpcReduction="10000"/>
          </a:bodyPr>
          <a:lstStyle/>
          <a:p>
            <a:r>
              <a:rPr lang="en-US" dirty="0" err="1" smtClean="0"/>
              <a:t>Bücher</a:t>
            </a:r>
            <a:r>
              <a:rPr lang="en-US" dirty="0" smtClean="0"/>
              <a:t>: Ancient Greek economy was primitive, a self-sufficient household economy.</a:t>
            </a:r>
          </a:p>
          <a:p>
            <a:endParaRPr lang="en-US" dirty="0" smtClean="0"/>
          </a:p>
          <a:p>
            <a:r>
              <a:rPr lang="en-US" dirty="0" smtClean="0"/>
              <a:t>Athenian economy similar to basic behavioral assumptions of modern economics.</a:t>
            </a:r>
          </a:p>
          <a:p>
            <a:endParaRPr lang="en-US" dirty="0" smtClean="0"/>
          </a:p>
          <a:p>
            <a:r>
              <a:rPr lang="en-US" dirty="0" smtClean="0"/>
              <a:t>Based on utility and profit maximization. </a:t>
            </a:r>
            <a:endParaRPr lang="en-US" dirty="0"/>
          </a:p>
        </p:txBody>
      </p:sp>
      <p:sp>
        <p:nvSpPr>
          <p:cNvPr id="7" name="TextBox 6"/>
          <p:cNvSpPr txBox="1"/>
          <p:nvPr/>
        </p:nvSpPr>
        <p:spPr>
          <a:xfrm>
            <a:off x="1413892" y="6070600"/>
            <a:ext cx="4578859" cy="382736"/>
          </a:xfrm>
          <a:prstGeom prst="rect">
            <a:avLst/>
          </a:prstGeom>
          <a:noFill/>
        </p:spPr>
        <p:txBody>
          <a:bodyPr wrap="square" rtlCol="0">
            <a:spAutoFit/>
          </a:bodyPr>
          <a:lstStyle/>
          <a:p>
            <a:r>
              <a:rPr lang="en-GB" dirty="0" smtClean="0"/>
              <a:t>Finley. 1999</a:t>
            </a:r>
            <a:endParaRPr lang="en-GB" dirty="0"/>
          </a:p>
        </p:txBody>
      </p:sp>
    </p:spTree>
    <p:extLst>
      <p:ext uri="{BB962C8B-B14F-4D97-AF65-F5344CB8AC3E}">
        <p14:creationId xmlns:p14="http://schemas.microsoft.com/office/powerpoint/2010/main" val="4181297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1917948" y="404664"/>
            <a:ext cx="9344765" cy="2235203"/>
          </a:xfrm>
        </p:spPr>
        <p:txBody>
          <a:bodyPr>
            <a:normAutofit/>
          </a:bodyPr>
          <a:lstStyle/>
          <a:p>
            <a:pPr algn="l"/>
            <a:r>
              <a:rPr lang="en-US" sz="2400" dirty="0" smtClean="0"/>
              <a:t>2. War-time economy implications during the Peloponnesian War.</a:t>
            </a:r>
            <a:br>
              <a:rPr lang="en-US" sz="2400" dirty="0" smtClean="0"/>
            </a:br>
            <a:r>
              <a:rPr lang="en-US" sz="2400" dirty="0" smtClean="0"/>
              <a:t/>
            </a:r>
            <a:br>
              <a:rPr lang="en-US" sz="2400" dirty="0" smtClean="0"/>
            </a:br>
            <a:r>
              <a:rPr lang="en-US" sz="2400" dirty="0" smtClean="0"/>
              <a:t>3. Aftermath of the Peloponnesian War on the economy.</a:t>
            </a:r>
            <a:endParaRPr lang="en-US" sz="2400" dirty="0"/>
          </a:p>
        </p:txBody>
      </p:sp>
      <p:sp>
        <p:nvSpPr>
          <p:cNvPr id="3" name="TextBox 2"/>
          <p:cNvSpPr txBox="1"/>
          <p:nvPr/>
        </p:nvSpPr>
        <p:spPr>
          <a:xfrm>
            <a:off x="2205980" y="4221088"/>
            <a:ext cx="7632848" cy="461665"/>
          </a:xfrm>
          <a:prstGeom prst="rect">
            <a:avLst/>
          </a:prstGeom>
          <a:noFill/>
        </p:spPr>
        <p:txBody>
          <a:bodyPr wrap="square" rtlCol="0">
            <a:spAutoFit/>
          </a:bodyPr>
          <a:lstStyle/>
          <a:p>
            <a:pPr algn="ctr"/>
            <a:r>
              <a:rPr lang="en-GB" sz="2400" dirty="0" smtClean="0"/>
              <a:t>Development and Impact</a:t>
            </a:r>
            <a:endParaRPr lang="en-GB" sz="2400" dirty="0"/>
          </a:p>
        </p:txBody>
      </p:sp>
    </p:spTree>
    <p:extLst>
      <p:ext uri="{BB962C8B-B14F-4D97-AF65-F5344CB8AC3E}">
        <p14:creationId xmlns:p14="http://schemas.microsoft.com/office/powerpoint/2010/main" val="1039241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5820" y="764704"/>
            <a:ext cx="10873208" cy="523220"/>
          </a:xfrm>
          <a:prstGeom prst="rect">
            <a:avLst/>
          </a:prstGeom>
          <a:noFill/>
        </p:spPr>
        <p:txBody>
          <a:bodyPr wrap="square" rtlCol="0">
            <a:spAutoFit/>
          </a:bodyPr>
          <a:lstStyle/>
          <a:p>
            <a:pPr algn="ctr"/>
            <a:r>
              <a:rPr lang="en-GB" sz="2800" dirty="0" smtClean="0"/>
              <a:t>Bibliography</a:t>
            </a:r>
            <a:endParaRPr lang="en-GB" sz="2800" dirty="0"/>
          </a:p>
        </p:txBody>
      </p:sp>
      <p:sp>
        <p:nvSpPr>
          <p:cNvPr id="3" name="TextBox 2"/>
          <p:cNvSpPr txBox="1"/>
          <p:nvPr/>
        </p:nvSpPr>
        <p:spPr>
          <a:xfrm>
            <a:off x="621804" y="1772816"/>
            <a:ext cx="11161240" cy="3754874"/>
          </a:xfrm>
          <a:prstGeom prst="rect">
            <a:avLst/>
          </a:prstGeom>
          <a:noFill/>
        </p:spPr>
        <p:txBody>
          <a:bodyPr wrap="square" rtlCol="0">
            <a:spAutoFit/>
          </a:bodyPr>
          <a:lstStyle/>
          <a:p>
            <a:r>
              <a:rPr lang="en-GB" sz="2000" dirty="0"/>
              <a:t>Ancient: </a:t>
            </a:r>
          </a:p>
          <a:p>
            <a:pPr marL="342900" indent="-342900">
              <a:buFont typeface="Arial" panose="020B0604020202020204" pitchFamily="34" charset="0"/>
              <a:buChar char="•"/>
            </a:pPr>
            <a:endParaRPr lang="en-GB" sz="2000" dirty="0" smtClean="0"/>
          </a:p>
          <a:p>
            <a:pPr marL="342900" indent="-342900">
              <a:buFont typeface="Arial" panose="020B0604020202020204" pitchFamily="34" charset="0"/>
              <a:buChar char="•"/>
            </a:pPr>
            <a:r>
              <a:rPr lang="en-GB" sz="2000" dirty="0" err="1" smtClean="0"/>
              <a:t>Diodores</a:t>
            </a:r>
            <a:r>
              <a:rPr lang="en-GB" sz="2000" dirty="0" smtClean="0"/>
              <a:t> </a:t>
            </a:r>
            <a:r>
              <a:rPr lang="en-GB" sz="2000" dirty="0" err="1"/>
              <a:t>Siculus</a:t>
            </a:r>
            <a:r>
              <a:rPr lang="en-GB" sz="2000" dirty="0"/>
              <a:t>, Library of History. R. Geer. (Trans.) Cambridge, MA: Harvard University Press 2014.</a:t>
            </a:r>
          </a:p>
          <a:p>
            <a:endParaRPr lang="en-GB" sz="2000" dirty="0" smtClean="0"/>
          </a:p>
          <a:p>
            <a:pPr marL="342900" indent="-342900">
              <a:buFont typeface="Arial" panose="020B0604020202020204" pitchFamily="34" charset="0"/>
              <a:buChar char="•"/>
            </a:pPr>
            <a:r>
              <a:rPr lang="en-GB" sz="2000" dirty="0" smtClean="0"/>
              <a:t>Plutarch</a:t>
            </a:r>
            <a:r>
              <a:rPr lang="en-GB" sz="2000" dirty="0"/>
              <a:t>, The Lives. A. </a:t>
            </a:r>
            <a:r>
              <a:rPr lang="en-GB" sz="2000" dirty="0" err="1"/>
              <a:t>Wardman</a:t>
            </a:r>
            <a:r>
              <a:rPr lang="en-GB" sz="2000" dirty="0"/>
              <a:t>. (Trans.) London: </a:t>
            </a:r>
            <a:r>
              <a:rPr lang="en-GB" sz="2000" dirty="0" err="1"/>
              <a:t>Elek</a:t>
            </a:r>
            <a:r>
              <a:rPr lang="en-GB" sz="2000" dirty="0"/>
              <a:t>. 1974.</a:t>
            </a:r>
          </a:p>
          <a:p>
            <a:endParaRPr lang="en-GB" sz="2000" dirty="0" smtClean="0"/>
          </a:p>
          <a:p>
            <a:pPr marL="342900" indent="-342900">
              <a:buFont typeface="Arial" panose="020B0604020202020204" pitchFamily="34" charset="0"/>
              <a:buChar char="•"/>
            </a:pPr>
            <a:r>
              <a:rPr lang="en-GB" sz="2000" dirty="0" smtClean="0"/>
              <a:t>Thucydides</a:t>
            </a:r>
            <a:r>
              <a:rPr lang="en-GB" sz="2000" dirty="0"/>
              <a:t>, History of the Peloponnesian War. R. Warner (Trans.) 1954. London: Penguin Books Ltd.</a:t>
            </a:r>
          </a:p>
          <a:p>
            <a:pPr marL="342900" indent="-342900">
              <a:buFont typeface="Arial" panose="020B0604020202020204" pitchFamily="34" charset="0"/>
              <a:buChar char="•"/>
            </a:pPr>
            <a:endParaRPr lang="en-GB" sz="2000" dirty="0" smtClean="0"/>
          </a:p>
          <a:p>
            <a:pPr marL="342900" indent="-342900">
              <a:buFont typeface="Arial" panose="020B0604020202020204" pitchFamily="34" charset="0"/>
              <a:buChar char="•"/>
            </a:pPr>
            <a:r>
              <a:rPr lang="en-GB" sz="2000" dirty="0" smtClean="0"/>
              <a:t>Xenophon</a:t>
            </a:r>
            <a:r>
              <a:rPr lang="en-GB" sz="2000" dirty="0"/>
              <a:t>, Hellenica. C. </a:t>
            </a:r>
            <a:r>
              <a:rPr lang="en-GB" sz="2000" dirty="0" err="1"/>
              <a:t>Brownson</a:t>
            </a:r>
            <a:r>
              <a:rPr lang="en-GB" sz="2000" dirty="0"/>
              <a:t> (Trans.) 1948. Cambridge, MA: Harvard University Press 2014.</a:t>
            </a:r>
          </a:p>
          <a:p>
            <a:endParaRPr lang="en-GB" dirty="0"/>
          </a:p>
        </p:txBody>
      </p:sp>
    </p:spTree>
    <p:extLst>
      <p:ext uri="{BB962C8B-B14F-4D97-AF65-F5344CB8AC3E}">
        <p14:creationId xmlns:p14="http://schemas.microsoft.com/office/powerpoint/2010/main" val="2623819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65820" y="764704"/>
            <a:ext cx="10873208" cy="523220"/>
          </a:xfrm>
          <a:prstGeom prst="rect">
            <a:avLst/>
          </a:prstGeom>
          <a:noFill/>
        </p:spPr>
        <p:txBody>
          <a:bodyPr wrap="square" rtlCol="0">
            <a:spAutoFit/>
          </a:bodyPr>
          <a:lstStyle/>
          <a:p>
            <a:pPr algn="ctr"/>
            <a:r>
              <a:rPr lang="en-GB" sz="2800" dirty="0" smtClean="0"/>
              <a:t>Bibliography</a:t>
            </a:r>
            <a:endParaRPr lang="en-GB" sz="2800" dirty="0"/>
          </a:p>
        </p:txBody>
      </p:sp>
      <p:sp>
        <p:nvSpPr>
          <p:cNvPr id="7" name="TextBox 6"/>
          <p:cNvSpPr txBox="1"/>
          <p:nvPr/>
        </p:nvSpPr>
        <p:spPr>
          <a:xfrm>
            <a:off x="477788" y="1844824"/>
            <a:ext cx="11305256" cy="3539430"/>
          </a:xfrm>
          <a:prstGeom prst="rect">
            <a:avLst/>
          </a:prstGeom>
          <a:noFill/>
        </p:spPr>
        <p:txBody>
          <a:bodyPr wrap="square" rtlCol="0">
            <a:spAutoFit/>
          </a:bodyPr>
          <a:lstStyle/>
          <a:p>
            <a:r>
              <a:rPr lang="en-GB" sz="1400" dirty="0"/>
              <a:t>Modern</a:t>
            </a:r>
            <a:r>
              <a:rPr lang="en-GB" sz="1400" dirty="0" smtClean="0"/>
              <a:t>: </a:t>
            </a:r>
            <a:endParaRPr lang="en-GB" sz="1400" dirty="0"/>
          </a:p>
          <a:p>
            <a:pPr marL="285750" indent="-285750">
              <a:buFont typeface="Arial" panose="020B0604020202020204" pitchFamily="34" charset="0"/>
              <a:buChar char="•"/>
            </a:pPr>
            <a:r>
              <a:rPr lang="en-GB" sz="1400" dirty="0" err="1"/>
              <a:t>Boeckh</a:t>
            </a:r>
            <a:r>
              <a:rPr lang="en-GB" sz="1400" dirty="0"/>
              <a:t>, August. 1842. The Public Economy of Athens. London: J.W. Parker</a:t>
            </a:r>
            <a:r>
              <a:rPr lang="en-GB" sz="1400" dirty="0" smtClean="0"/>
              <a:t>.</a:t>
            </a:r>
            <a:endParaRPr lang="en-GB" sz="1400" dirty="0"/>
          </a:p>
          <a:p>
            <a:pPr marL="285750" indent="-285750">
              <a:buFont typeface="Arial" panose="020B0604020202020204" pitchFamily="34" charset="0"/>
              <a:buChar char="•"/>
            </a:pPr>
            <a:r>
              <a:rPr lang="en-GB" sz="1400" dirty="0" err="1"/>
              <a:t>Cawkwell</a:t>
            </a:r>
            <a:r>
              <a:rPr lang="en-GB" sz="1400" dirty="0"/>
              <a:t>, G. 1997. Thucydides and the Peloponnesian War. London; New York: Routledge</a:t>
            </a:r>
            <a:r>
              <a:rPr lang="en-GB" sz="1400" dirty="0" smtClean="0"/>
              <a:t>.</a:t>
            </a:r>
            <a:endParaRPr lang="en-GB" sz="1400" dirty="0"/>
          </a:p>
          <a:p>
            <a:pPr marL="285750" indent="-285750">
              <a:buFont typeface="Arial" panose="020B0604020202020204" pitchFamily="34" charset="0"/>
              <a:buChar char="•"/>
            </a:pPr>
            <a:r>
              <a:rPr lang="en-GB" sz="1400" dirty="0"/>
              <a:t>Cohen, Edward E.: Athenian economy and society : a banking perspective / Edward E. Cohen. - Princeton, NJ [</a:t>
            </a:r>
            <a:r>
              <a:rPr lang="en-GB" sz="1400" dirty="0" err="1"/>
              <a:t>u.a</a:t>
            </a:r>
            <a:r>
              <a:rPr lang="en-GB" sz="1400" dirty="0"/>
              <a:t>.]: Princeton University Press, 1992</a:t>
            </a:r>
            <a:r>
              <a:rPr lang="en-GB" sz="1400" dirty="0" smtClean="0"/>
              <a:t>.</a:t>
            </a:r>
            <a:endParaRPr lang="en-GB" sz="1400" dirty="0"/>
          </a:p>
          <a:p>
            <a:pPr marL="285750" indent="-285750">
              <a:buFont typeface="Arial" panose="020B0604020202020204" pitchFamily="34" charset="0"/>
              <a:buChar char="•"/>
            </a:pPr>
            <a:r>
              <a:rPr lang="en-GB" sz="1400" dirty="0" err="1"/>
              <a:t>Dobski</a:t>
            </a:r>
            <a:r>
              <a:rPr lang="en-GB" sz="1400" dirty="0"/>
              <a:t>, Bernard J: Classical Regimes at War: Spartan Republicanism vs. Athenian Democracy. - New York: Springer US, 2016.</a:t>
            </a:r>
          </a:p>
          <a:p>
            <a:pPr marL="285750" indent="-285750">
              <a:buFont typeface="Arial" panose="020B0604020202020204" pitchFamily="34" charset="0"/>
              <a:buChar char="•"/>
            </a:pPr>
            <a:r>
              <a:rPr lang="en-GB" sz="1400" dirty="0"/>
              <a:t>Edmund M. Burke: Athens after the Peloponnesian War: Restoration Efforts and the Role of Maritime Commerce. - Berkeley, </a:t>
            </a:r>
            <a:r>
              <a:rPr lang="en-GB" sz="1400" dirty="0" err="1"/>
              <a:t>Calif</a:t>
            </a:r>
            <a:r>
              <a:rPr lang="en-GB" sz="1400" dirty="0"/>
              <a:t>: University of California Press, 1990.</a:t>
            </a:r>
          </a:p>
          <a:p>
            <a:pPr marL="285750" indent="-285750">
              <a:buFont typeface="Arial" panose="020B0604020202020204" pitchFamily="34" charset="0"/>
              <a:buChar char="•"/>
            </a:pPr>
            <a:r>
              <a:rPr lang="en-GB" sz="1400" dirty="0"/>
              <a:t>Finley, Moses I. 1985. The ancient economy. 2d ed. Sather Classical Lectures 48. Berkeley: Univ. of California Press.</a:t>
            </a:r>
          </a:p>
          <a:p>
            <a:pPr marL="285750" indent="-285750">
              <a:buFont typeface="Arial" panose="020B0604020202020204" pitchFamily="34" charset="0"/>
              <a:buChar char="•"/>
            </a:pPr>
            <a:r>
              <a:rPr lang="en-GB" sz="1400" dirty="0"/>
              <a:t>French, Alfred: The growth of the Athenian economy / by A. French. - </a:t>
            </a:r>
          </a:p>
          <a:p>
            <a:pPr marL="285750" indent="-285750">
              <a:buFont typeface="Arial" panose="020B0604020202020204" pitchFamily="34" charset="0"/>
              <a:buChar char="•"/>
            </a:pPr>
            <a:r>
              <a:rPr lang="en-GB" sz="1400" dirty="0"/>
              <a:t>London: Routledge &amp; Kegan Paul, 1964.</a:t>
            </a:r>
          </a:p>
          <a:p>
            <a:pPr marL="285750" indent="-285750">
              <a:buFont typeface="Arial" panose="020B0604020202020204" pitchFamily="34" charset="0"/>
              <a:buChar char="•"/>
            </a:pPr>
            <a:r>
              <a:rPr lang="en-GB" sz="1400" dirty="0"/>
              <a:t>Hanson, V. 2005. A War Like No Other: How the Athenians and Spartans Fought the Peloponnesian War. London: Methuen.</a:t>
            </a:r>
          </a:p>
          <a:p>
            <a:pPr marL="285750" indent="-285750">
              <a:buFont typeface="Arial" panose="020B0604020202020204" pitchFamily="34" charset="0"/>
              <a:buChar char="•"/>
            </a:pPr>
            <a:r>
              <a:rPr lang="en-GB" sz="1400" dirty="0"/>
              <a:t>Harris, Edward Monroe: The ancient Greek economy : markets, households and city-states / ed. by Edward M. Harris .... - New York, NY: Cambridge Univ. Press, 2016.</a:t>
            </a:r>
          </a:p>
          <a:p>
            <a:pPr marL="285750" indent="-285750">
              <a:buFont typeface="Arial" panose="020B0604020202020204" pitchFamily="34" charset="0"/>
              <a:buChar char="•"/>
            </a:pPr>
            <a:r>
              <a:rPr lang="en-GB" sz="1400" dirty="0"/>
              <a:t>Henderson, B. 1927. The Great War between Athens and Sparta. London: Macmillan.</a:t>
            </a:r>
          </a:p>
          <a:p>
            <a:endParaRPr lang="en-GB" sz="1400" dirty="0"/>
          </a:p>
        </p:txBody>
      </p:sp>
    </p:spTree>
    <p:extLst>
      <p:ext uri="{BB962C8B-B14F-4D97-AF65-F5344CB8AC3E}">
        <p14:creationId xmlns:p14="http://schemas.microsoft.com/office/powerpoint/2010/main" val="4237772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5820" y="1844824"/>
            <a:ext cx="10873208" cy="3170099"/>
          </a:xfrm>
          <a:prstGeom prst="rect">
            <a:avLst/>
          </a:prstGeom>
          <a:noFill/>
        </p:spPr>
        <p:txBody>
          <a:bodyPr wrap="square" rtlCol="0">
            <a:spAutoFit/>
          </a:bodyPr>
          <a:lstStyle/>
          <a:p>
            <a:r>
              <a:rPr lang="en-GB" sz="1400" dirty="0" smtClean="0"/>
              <a:t>Modern:</a:t>
            </a:r>
          </a:p>
          <a:p>
            <a:pPr marL="285750" indent="-285750">
              <a:buFont typeface="Arial" panose="020B0604020202020204" pitchFamily="34" charset="0"/>
              <a:buChar char="•"/>
            </a:pPr>
            <a:r>
              <a:rPr lang="en-GB" sz="1400" dirty="0" err="1" smtClean="0"/>
              <a:t>Hornblower</a:t>
            </a:r>
            <a:r>
              <a:rPr lang="en-GB" sz="1400" dirty="0"/>
              <a:t>, Simon. 2014. </a:t>
            </a:r>
            <a:r>
              <a:rPr lang="en-GB" sz="1400" i="1" dirty="0"/>
              <a:t>Peloponnesian War. </a:t>
            </a:r>
            <a:r>
              <a:rPr lang="en-GB" sz="1400" dirty="0"/>
              <a:t>The Oxford Companion to Classical Civilisation. Oxford University Press.</a:t>
            </a:r>
          </a:p>
          <a:p>
            <a:pPr marL="285750" indent="-285750">
              <a:buFont typeface="Arial" panose="020B0604020202020204" pitchFamily="34" charset="0"/>
              <a:buChar char="•"/>
            </a:pPr>
            <a:r>
              <a:rPr lang="en-GB" sz="1400" dirty="0"/>
              <a:t>Engen, </a:t>
            </a:r>
            <a:r>
              <a:rPr lang="en-GB" sz="1400" dirty="0" err="1"/>
              <a:t>Darel</a:t>
            </a:r>
            <a:r>
              <a:rPr lang="en-GB" sz="1400" dirty="0"/>
              <a:t> Tai: </a:t>
            </a:r>
            <a:r>
              <a:rPr lang="en-GB" sz="1400" dirty="0" err="1"/>
              <a:t>Honor</a:t>
            </a:r>
            <a:r>
              <a:rPr lang="en-GB" sz="1400" dirty="0"/>
              <a:t> and profit : </a:t>
            </a:r>
            <a:r>
              <a:rPr lang="en-GB" sz="1400" i="1" dirty="0"/>
              <a:t>Athenian trade policy and the economy and society of Greece, 415-307 B.C.E.</a:t>
            </a:r>
            <a:r>
              <a:rPr lang="en-GB" sz="1400" dirty="0"/>
              <a:t> / </a:t>
            </a:r>
            <a:r>
              <a:rPr lang="en-GB" sz="1400" dirty="0" err="1"/>
              <a:t>Darel</a:t>
            </a:r>
            <a:r>
              <a:rPr lang="en-GB" sz="1400" dirty="0"/>
              <a:t> Tai Engen. - Ann </a:t>
            </a:r>
            <a:r>
              <a:rPr lang="en-GB" sz="1400" dirty="0" err="1"/>
              <a:t>Arbor</a:t>
            </a:r>
            <a:r>
              <a:rPr lang="en-GB" sz="1400" dirty="0"/>
              <a:t>, Mich.: Univ. of Michigan Press, 201.</a:t>
            </a:r>
          </a:p>
          <a:p>
            <a:pPr marL="285750" indent="-285750">
              <a:buFont typeface="Arial" panose="020B0604020202020204" pitchFamily="34" charset="0"/>
              <a:buChar char="•"/>
            </a:pPr>
            <a:r>
              <a:rPr lang="en-GB" sz="1400" dirty="0"/>
              <a:t>Jones, A.H.M. 1957. </a:t>
            </a:r>
            <a:r>
              <a:rPr lang="en-GB" sz="1400" i="1" dirty="0"/>
              <a:t>Athenian Democracy</a:t>
            </a:r>
            <a:r>
              <a:rPr lang="en-GB" sz="1400" dirty="0"/>
              <a:t>. Oxford: Basil Blackwell.</a:t>
            </a:r>
          </a:p>
          <a:p>
            <a:pPr marL="285750" indent="-285750">
              <a:buFont typeface="Arial" panose="020B0604020202020204" pitchFamily="34" charset="0"/>
              <a:buChar char="•"/>
            </a:pPr>
            <a:r>
              <a:rPr lang="en-GB" sz="1400" dirty="0" err="1"/>
              <a:t>Migeotte</a:t>
            </a:r>
            <a:r>
              <a:rPr lang="en-GB" sz="1400" dirty="0"/>
              <a:t>, Léopold. 2009. </a:t>
            </a:r>
            <a:r>
              <a:rPr lang="en-GB" sz="1400" i="1" dirty="0"/>
              <a:t>The economy of the Greek cities: From the Archaic period to the early Roman Empire.</a:t>
            </a:r>
            <a:r>
              <a:rPr lang="en-GB" sz="1400" dirty="0"/>
              <a:t> Berkeley: Univ. of California Press.</a:t>
            </a:r>
          </a:p>
          <a:p>
            <a:pPr marL="285750" indent="-285750">
              <a:buFont typeface="Arial" panose="020B0604020202020204" pitchFamily="34" charset="0"/>
              <a:buChar char="•"/>
            </a:pPr>
            <a:r>
              <a:rPr lang="en-GB" sz="1400" i="1" dirty="0"/>
              <a:t>Money, labour and land : approaches to the economies of ancient Greece</a:t>
            </a:r>
            <a:r>
              <a:rPr lang="en-GB" sz="1400" dirty="0"/>
              <a:t> / ed. by Paul </a:t>
            </a:r>
            <a:r>
              <a:rPr lang="en-GB" sz="1400" dirty="0" err="1"/>
              <a:t>Cartledge</a:t>
            </a:r>
            <a:r>
              <a:rPr lang="en-GB" sz="1400" dirty="0"/>
              <a:t> .... - 1. publ.. - London [</a:t>
            </a:r>
            <a:r>
              <a:rPr lang="en-GB" sz="1400" dirty="0" err="1"/>
              <a:t>u.a</a:t>
            </a:r>
            <a:r>
              <a:rPr lang="en-GB" sz="1400" dirty="0"/>
              <a:t>.]: Routledge, 2002.</a:t>
            </a:r>
          </a:p>
          <a:p>
            <a:pPr marL="285750" indent="-285750">
              <a:buFont typeface="Arial" panose="020B0604020202020204" pitchFamily="34" charset="0"/>
              <a:buChar char="•"/>
            </a:pPr>
            <a:r>
              <a:rPr lang="en-GB" sz="1400" dirty="0"/>
              <a:t>Morris, Ian. 1994. </a:t>
            </a:r>
            <a:r>
              <a:rPr lang="en-GB" sz="1400" i="1" dirty="0"/>
              <a:t>The Athenian economy twenty years after The ancient economy.</a:t>
            </a:r>
            <a:r>
              <a:rPr lang="en-GB" sz="1400" dirty="0"/>
              <a:t> Classical Philology 89.4: 351–366.</a:t>
            </a:r>
          </a:p>
          <a:p>
            <a:pPr marL="285750" indent="-285750">
              <a:buFont typeface="Arial" panose="020B0604020202020204" pitchFamily="34" charset="0"/>
              <a:buChar char="•"/>
            </a:pPr>
            <a:r>
              <a:rPr lang="en-GB" sz="1400" dirty="0" err="1"/>
              <a:t>Scheidel</a:t>
            </a:r>
            <a:r>
              <a:rPr lang="en-GB" sz="1400" dirty="0"/>
              <a:t>, Walter, Ian Morris, and Richard </a:t>
            </a:r>
            <a:r>
              <a:rPr lang="en-GB" sz="1400" dirty="0" err="1"/>
              <a:t>Saller</a:t>
            </a:r>
            <a:r>
              <a:rPr lang="en-GB" sz="1400" dirty="0"/>
              <a:t>, eds. 2007. </a:t>
            </a:r>
            <a:r>
              <a:rPr lang="en-GB" sz="1400" i="1" dirty="0"/>
              <a:t>The Cambridge economic history of the Greco-Roman world</a:t>
            </a:r>
            <a:r>
              <a:rPr lang="en-GB" sz="1400" dirty="0"/>
              <a:t>. Cambridge, UK: Cambridge Univ. Press.</a:t>
            </a:r>
          </a:p>
          <a:p>
            <a:pPr marL="285750" indent="-285750">
              <a:buFont typeface="Arial" panose="020B0604020202020204" pitchFamily="34" charset="0"/>
              <a:buChar char="•"/>
            </a:pPr>
            <a:r>
              <a:rPr lang="en-GB" sz="1400" dirty="0"/>
              <a:t>Strauss, B. 1986. </a:t>
            </a:r>
            <a:r>
              <a:rPr lang="en-GB" sz="1400" i="1" dirty="0"/>
              <a:t>Athens after the Peloponnesian War. </a:t>
            </a:r>
            <a:r>
              <a:rPr lang="en-GB" sz="1400" dirty="0"/>
              <a:t>London: </a:t>
            </a:r>
            <a:r>
              <a:rPr lang="en-GB" sz="1400" dirty="0" err="1"/>
              <a:t>Croom</a:t>
            </a:r>
            <a:r>
              <a:rPr lang="en-GB" sz="1400" dirty="0"/>
              <a:t> Helm.</a:t>
            </a:r>
          </a:p>
          <a:p>
            <a:endParaRPr lang="en-GB" dirty="0"/>
          </a:p>
        </p:txBody>
      </p:sp>
      <p:sp>
        <p:nvSpPr>
          <p:cNvPr id="8" name="TextBox 7"/>
          <p:cNvSpPr txBox="1"/>
          <p:nvPr/>
        </p:nvSpPr>
        <p:spPr>
          <a:xfrm>
            <a:off x="765820" y="764704"/>
            <a:ext cx="10873208" cy="523220"/>
          </a:xfrm>
          <a:prstGeom prst="rect">
            <a:avLst/>
          </a:prstGeom>
          <a:noFill/>
        </p:spPr>
        <p:txBody>
          <a:bodyPr wrap="square" rtlCol="0">
            <a:spAutoFit/>
          </a:bodyPr>
          <a:lstStyle/>
          <a:p>
            <a:pPr algn="ctr"/>
            <a:r>
              <a:rPr lang="en-GB" sz="2800" dirty="0" smtClean="0"/>
              <a:t>Bibliography</a:t>
            </a:r>
            <a:endParaRPr lang="en-GB" sz="2800" dirty="0"/>
          </a:p>
        </p:txBody>
      </p:sp>
    </p:spTree>
    <p:extLst>
      <p:ext uri="{BB962C8B-B14F-4D97-AF65-F5344CB8AC3E}">
        <p14:creationId xmlns:p14="http://schemas.microsoft.com/office/powerpoint/2010/main" val="2241589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oks Classic 16x9">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hade val="90000"/>
                <a:satMod val="150000"/>
              </a:schemeClr>
            </a:gs>
            <a:gs pos="60000">
              <a:schemeClr val="phClr">
                <a:shade val="20000"/>
                <a:satMod val="255000"/>
              </a:schemeClr>
            </a:gs>
          </a:gsLst>
          <a:lin ang="5400000" scaled="0"/>
        </a:gradFill>
        <a:blipFill rotWithShape="1">
          <a:blip xmlns:r="http://schemas.openxmlformats.org/officeDocument/2006/relationships" r:embed="rId1">
            <a:duotone>
              <a:schemeClr val="phClr">
                <a:shade val="12000"/>
                <a:satMod val="240000"/>
              </a:schemeClr>
              <a:schemeClr val="phClr"/>
            </a:duotone>
          </a:blip>
          <a:stretch/>
        </a:blipFill>
      </a:bgFillStyleLst>
    </a:fmtScheme>
  </a:themeElements>
  <a:objectDefaults/>
  <a:extraClrSchemeLst/>
  <a:extLst>
    <a:ext uri="{05A4C25C-085E-4340-85A3-A5531E510DB2}">
      <thm15:themeFamily xmlns:thm15="http://schemas.microsoft.com/office/thememl/2012/main" name="TF02801059.potx" id="{C5FD5170-17AC-4815-968A-FDC1AAB6E99D}" vid="{74C691A5-1550-4555-B870-169F3443F41D}"/>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Props1.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003AC8-209A-4321-A17C-1B7A20643390}">
  <ds:schemaRefs>
    <ds:schemaRef ds:uri="http://schemas.microsoft.com/sharepoint/v3/contenttype/forms"/>
  </ds:schemaRefs>
</ds:datastoreItem>
</file>

<file path=customXml/itemProps3.xml><?xml version="1.0" encoding="utf-8"?>
<ds:datastoreItem xmlns:ds="http://schemas.openxmlformats.org/officeDocument/2006/customXml" ds:itemID="{4ED80E12-3BE9-4746-820E-FFB249F467F2}">
  <ds:schemaRefs>
    <ds:schemaRef ds:uri="http://schemas.microsoft.com/office/2006/documentManagement/type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Classic book education presentation (widescreen)</Template>
  <TotalTime>345</TotalTime>
  <Words>1590</Words>
  <Application>Microsoft Office PowerPoint</Application>
  <PresentationFormat>Custom</PresentationFormat>
  <Paragraphs>127</Paragraphs>
  <Slides>11</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Constantia</vt:lpstr>
      <vt:lpstr>Books Classic 16x9</vt:lpstr>
      <vt:lpstr>The Peloponnesian War: An analysis of the economic impact upon Athens and Sparta</vt:lpstr>
      <vt:lpstr>Currently a work in progress</vt:lpstr>
      <vt:lpstr>Research</vt:lpstr>
      <vt:lpstr>Argument</vt:lpstr>
      <vt:lpstr>1. Understanding the ancient Greek economic system </vt:lpstr>
      <vt:lpstr>Ancient sources of key value</vt:lpstr>
      <vt:lpstr>Understanding the Ancient Greek economic system</vt:lpstr>
      <vt:lpstr>2. War-time economy implications during the Peloponnesian War.  3. Aftermath of the Peloponnesian War on the economy.</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Peloponnesian War: An analysis of the economic impact upon Athens and Sparta</dc:title>
  <dc:creator>Liam Barton (1501193)</dc:creator>
  <cp:lastModifiedBy>Liam Barton (1501193)</cp:lastModifiedBy>
  <cp:revision>23</cp:revision>
  <dcterms:created xsi:type="dcterms:W3CDTF">2018-01-22T16:21:22Z</dcterms:created>
  <dcterms:modified xsi:type="dcterms:W3CDTF">2018-01-22T22:07:19Z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