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5"/>
  </p:notesMasterIdLst>
  <p:handoutMasterIdLst>
    <p:handoutMasterId r:id="rId36"/>
  </p:handoutMasterIdLst>
  <p:sldIdLst>
    <p:sldId id="363" r:id="rId3"/>
    <p:sldId id="411" r:id="rId4"/>
    <p:sldId id="485" r:id="rId5"/>
    <p:sldId id="390" r:id="rId6"/>
    <p:sldId id="412" r:id="rId7"/>
    <p:sldId id="417" r:id="rId8"/>
    <p:sldId id="414" r:id="rId9"/>
    <p:sldId id="415" r:id="rId10"/>
    <p:sldId id="418" r:id="rId11"/>
    <p:sldId id="416" r:id="rId12"/>
    <p:sldId id="397" r:id="rId13"/>
    <p:sldId id="419" r:id="rId14"/>
    <p:sldId id="409" r:id="rId15"/>
    <p:sldId id="420" r:id="rId16"/>
    <p:sldId id="421" r:id="rId17"/>
    <p:sldId id="422" r:id="rId18"/>
    <p:sldId id="423" r:id="rId19"/>
    <p:sldId id="424" r:id="rId20"/>
    <p:sldId id="398" r:id="rId21"/>
    <p:sldId id="400" r:id="rId22"/>
    <p:sldId id="401" r:id="rId23"/>
    <p:sldId id="407" r:id="rId24"/>
    <p:sldId id="481" r:id="rId25"/>
    <p:sldId id="402" r:id="rId26"/>
    <p:sldId id="403" r:id="rId27"/>
    <p:sldId id="404" r:id="rId28"/>
    <p:sldId id="408" r:id="rId29"/>
    <p:sldId id="261" r:id="rId30"/>
    <p:sldId id="480" r:id="rId31"/>
    <p:sldId id="269" r:id="rId32"/>
    <p:sldId id="477" r:id="rId33"/>
    <p:sldId id="370" r:id="rId3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80608C-9C74-45C3-A942-A900DDEC8528}" v="1367" dt="2026-10-03T15:10:43.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74045" autoAdjust="0"/>
  </p:normalViewPr>
  <p:slideViewPr>
    <p:cSldViewPr>
      <p:cViewPr varScale="1">
        <p:scale>
          <a:sx n="75" d="100"/>
          <a:sy n="75" d="100"/>
        </p:scale>
        <p:origin x="1692" y="6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custSel addSld delSld modSld">
      <pc:chgData name="Hoang Dang Nguyen" userId="1de6b3a7-5191-4a0c-8968-b8f905305e1d" providerId="ADAL" clId="{54C9AE00-D1B0-4E49-9E4E-407B2EB8B46F}" dt="2026-10-03T15:10:43.203" v="1781"/>
      <pc:docMkLst>
        <pc:docMk/>
      </pc:docMkLst>
      <pc:sldChg chg="modSp add mod">
        <pc:chgData name="Hoang Dang Nguyen" userId="1de6b3a7-5191-4a0c-8968-b8f905305e1d" providerId="ADAL" clId="{54C9AE00-D1B0-4E49-9E4E-407B2EB8B46F}" dt="2026-10-03T14:46:26.783" v="606" actId="20577"/>
        <pc:sldMkLst>
          <pc:docMk/>
          <pc:sldMk cId="1961507276" sldId="261"/>
        </pc:sldMkLst>
        <pc:spChg chg="mod">
          <ac:chgData name="Hoang Dang Nguyen" userId="1de6b3a7-5191-4a0c-8968-b8f905305e1d" providerId="ADAL" clId="{54C9AE00-D1B0-4E49-9E4E-407B2EB8B46F}" dt="2026-10-03T14:46:26.783" v="606" actId="20577"/>
          <ac:spMkLst>
            <pc:docMk/>
            <pc:sldMk cId="1961507276" sldId="261"/>
            <ac:spMk id="4" creationId="{28F4B47F-B351-26AB-C0A6-4FA17B0D3088}"/>
          </ac:spMkLst>
        </pc:spChg>
      </pc:sldChg>
      <pc:sldChg chg="modSp add mod">
        <pc:chgData name="Hoang Dang Nguyen" userId="1de6b3a7-5191-4a0c-8968-b8f905305e1d" providerId="ADAL" clId="{54C9AE00-D1B0-4E49-9E4E-407B2EB8B46F}" dt="2026-10-03T14:57:48.447" v="1386" actId="404"/>
        <pc:sldMkLst>
          <pc:docMk/>
          <pc:sldMk cId="3075729420" sldId="269"/>
        </pc:sldMkLst>
        <pc:spChg chg="mod">
          <ac:chgData name="Hoang Dang Nguyen" userId="1de6b3a7-5191-4a0c-8968-b8f905305e1d" providerId="ADAL" clId="{54C9AE00-D1B0-4E49-9E4E-407B2EB8B46F}" dt="2026-10-03T14:47:44.992" v="711" actId="404"/>
          <ac:spMkLst>
            <pc:docMk/>
            <pc:sldMk cId="3075729420" sldId="269"/>
            <ac:spMk id="2" creationId="{E05A69A5-96A9-4322-495F-62F08662F37B}"/>
          </ac:spMkLst>
        </pc:spChg>
        <pc:spChg chg="mod">
          <ac:chgData name="Hoang Dang Nguyen" userId="1de6b3a7-5191-4a0c-8968-b8f905305e1d" providerId="ADAL" clId="{54C9AE00-D1B0-4E49-9E4E-407B2EB8B46F}" dt="2026-10-03T14:57:48.447" v="1386" actId="404"/>
          <ac:spMkLst>
            <pc:docMk/>
            <pc:sldMk cId="3075729420" sldId="269"/>
            <ac:spMk id="8" creationId="{2B606EC2-6345-F881-240E-0D6F925F794D}"/>
          </ac:spMkLst>
        </pc:spChg>
      </pc:sldChg>
      <pc:sldChg chg="modSp mod modAnim modNotesTx">
        <pc:chgData name="Hoang Dang Nguyen" userId="1de6b3a7-5191-4a0c-8968-b8f905305e1d" providerId="ADAL" clId="{54C9AE00-D1B0-4E49-9E4E-407B2EB8B46F}" dt="2026-10-03T14:45:30.817" v="603" actId="20577"/>
        <pc:sldMkLst>
          <pc:docMk/>
          <pc:sldMk cId="3335617139" sldId="402"/>
        </pc:sldMkLst>
        <pc:spChg chg="mod">
          <ac:chgData name="Hoang Dang Nguyen" userId="1de6b3a7-5191-4a0c-8968-b8f905305e1d" providerId="ADAL" clId="{54C9AE00-D1B0-4E49-9E4E-407B2EB8B46F}" dt="2026-10-03T14:42:45.417" v="364" actId="14100"/>
          <ac:spMkLst>
            <pc:docMk/>
            <pc:sldMk cId="3335617139" sldId="402"/>
            <ac:spMk id="2" creationId="{874D3EF7-D593-0FF4-90D3-C8CEFFEFC4F3}"/>
          </ac:spMkLst>
        </pc:spChg>
        <pc:spChg chg="mod">
          <ac:chgData name="Hoang Dang Nguyen" userId="1de6b3a7-5191-4a0c-8968-b8f905305e1d" providerId="ADAL" clId="{54C9AE00-D1B0-4E49-9E4E-407B2EB8B46F}" dt="2026-10-03T14:44:21.096" v="371" actId="20577"/>
          <ac:spMkLst>
            <pc:docMk/>
            <pc:sldMk cId="3335617139" sldId="402"/>
            <ac:spMk id="7171" creationId="{00000000-0000-0000-0000-000000000000}"/>
          </ac:spMkLst>
        </pc:spChg>
        <pc:spChg chg="mod">
          <ac:chgData name="Hoang Dang Nguyen" userId="1de6b3a7-5191-4a0c-8968-b8f905305e1d" providerId="ADAL" clId="{54C9AE00-D1B0-4E49-9E4E-407B2EB8B46F}" dt="2026-10-03T14:44:17.144" v="369" actId="12"/>
          <ac:spMkLst>
            <pc:docMk/>
            <pc:sldMk cId="3335617139" sldId="402"/>
            <ac:spMk id="7172" creationId="{0724A76E-155B-47DE-A1DF-4361EF20C5CA}"/>
          </ac:spMkLst>
        </pc:spChg>
        <pc:picChg chg="mod">
          <ac:chgData name="Hoang Dang Nguyen" userId="1de6b3a7-5191-4a0c-8968-b8f905305e1d" providerId="ADAL" clId="{54C9AE00-D1B0-4E49-9E4E-407B2EB8B46F}" dt="2026-10-03T14:42:40.510" v="363" actId="1035"/>
          <ac:picMkLst>
            <pc:docMk/>
            <pc:sldMk cId="3335617139" sldId="402"/>
            <ac:picMk id="3" creationId="{4C27A745-4FAC-40A1-B335-BD95DD07BBCE}"/>
          </ac:picMkLst>
        </pc:picChg>
      </pc:sldChg>
      <pc:sldChg chg="modSp del">
        <pc:chgData name="Hoang Dang Nguyen" userId="1de6b3a7-5191-4a0c-8968-b8f905305e1d" providerId="ADAL" clId="{54C9AE00-D1B0-4E49-9E4E-407B2EB8B46F}" dt="2026-10-03T15:01:29.946" v="1387" actId="47"/>
        <pc:sldMkLst>
          <pc:docMk/>
          <pc:sldMk cId="1014671949" sldId="405"/>
        </pc:sldMkLst>
        <pc:spChg chg="mod">
          <ac:chgData name="Hoang Dang Nguyen" userId="1de6b3a7-5191-4a0c-8968-b8f905305e1d" providerId="ADAL" clId="{54C9AE00-D1B0-4E49-9E4E-407B2EB8B46F}" dt="2026-10-03T14:46:51.406" v="610" actId="207"/>
          <ac:spMkLst>
            <pc:docMk/>
            <pc:sldMk cId="1014671949" sldId="405"/>
            <ac:spMk id="7171" creationId="{00000000-0000-0000-0000-000000000000}"/>
          </ac:spMkLst>
        </pc:spChg>
      </pc:sldChg>
      <pc:sldChg chg="new del">
        <pc:chgData name="Hoang Dang Nguyen" userId="1de6b3a7-5191-4a0c-8968-b8f905305e1d" providerId="ADAL" clId="{54C9AE00-D1B0-4E49-9E4E-407B2EB8B46F}" dt="2026-10-03T14:46:30.557" v="607" actId="47"/>
        <pc:sldMkLst>
          <pc:docMk/>
          <pc:sldMk cId="3994341464" sldId="478"/>
        </pc:sldMkLst>
      </pc:sldChg>
      <pc:sldChg chg="new del">
        <pc:chgData name="Hoang Dang Nguyen" userId="1de6b3a7-5191-4a0c-8968-b8f905305e1d" providerId="ADAL" clId="{54C9AE00-D1B0-4E49-9E4E-407B2EB8B46F}" dt="2026-10-03T14:46:31.204" v="608" actId="47"/>
        <pc:sldMkLst>
          <pc:docMk/>
          <pc:sldMk cId="47328638" sldId="479"/>
        </pc:sldMkLst>
      </pc:sldChg>
      <pc:sldChg chg="modSp add mod modTransition">
        <pc:chgData name="Hoang Dang Nguyen" userId="1de6b3a7-5191-4a0c-8968-b8f905305e1d" providerId="ADAL" clId="{54C9AE00-D1B0-4E49-9E4E-407B2EB8B46F}" dt="2026-10-03T15:04:49.635" v="1780" actId="113"/>
        <pc:sldMkLst>
          <pc:docMk/>
          <pc:sldMk cId="2500657695" sldId="480"/>
        </pc:sldMkLst>
        <pc:spChg chg="mod">
          <ac:chgData name="Hoang Dang Nguyen" userId="1de6b3a7-5191-4a0c-8968-b8f905305e1d" providerId="ADAL" clId="{54C9AE00-D1B0-4E49-9E4E-407B2EB8B46F}" dt="2026-10-03T15:04:49.635" v="1780" actId="113"/>
          <ac:spMkLst>
            <pc:docMk/>
            <pc:sldMk cId="2500657695" sldId="480"/>
            <ac:spMk id="3" creationId="{25E0902C-E959-4549-6A3B-FDC995162613}"/>
          </ac:spMkLst>
        </pc:spChg>
      </pc:sldChg>
      <pc:sldChg chg="addSp modSp new del mod modClrScheme chgLayout">
        <pc:chgData name="Hoang Dang Nguyen" userId="1de6b3a7-5191-4a0c-8968-b8f905305e1d" providerId="ADAL" clId="{54C9AE00-D1B0-4E49-9E4E-407B2EB8B46F}" dt="2026-10-03T14:44:31.474" v="372" actId="47"/>
        <pc:sldMkLst>
          <pc:docMk/>
          <pc:sldMk cId="2778164214" sldId="480"/>
        </pc:sldMkLst>
        <pc:spChg chg="add mod">
          <ac:chgData name="Hoang Dang Nguyen" userId="1de6b3a7-5191-4a0c-8968-b8f905305e1d" providerId="ADAL" clId="{54C9AE00-D1B0-4E49-9E4E-407B2EB8B46F}" dt="2026-10-03T14:33:31.963" v="13" actId="207"/>
          <ac:spMkLst>
            <pc:docMk/>
            <pc:sldMk cId="2778164214" sldId="480"/>
            <ac:spMk id="2" creationId="{9EFCE30A-5B5C-B836-3AFD-FBA7FAEADD0C}"/>
          </ac:spMkLst>
        </pc:spChg>
        <pc:spChg chg="add mod">
          <ac:chgData name="Hoang Dang Nguyen" userId="1de6b3a7-5191-4a0c-8968-b8f905305e1d" providerId="ADAL" clId="{54C9AE00-D1B0-4E49-9E4E-407B2EB8B46F}" dt="2026-10-03T14:35:45.752" v="334" actId="20577"/>
          <ac:spMkLst>
            <pc:docMk/>
            <pc:sldMk cId="2778164214" sldId="480"/>
            <ac:spMk id="3" creationId="{772C3624-55BA-B81F-8DD7-57D30C4BAD39}"/>
          </ac:spMkLst>
        </pc:spChg>
      </pc:sldChg>
      <pc:sldChg chg="addSp modSp new mod modClrScheme chgLayout">
        <pc:chgData name="Hoang Dang Nguyen" userId="1de6b3a7-5191-4a0c-8968-b8f905305e1d" providerId="ADAL" clId="{54C9AE00-D1B0-4E49-9E4E-407B2EB8B46F}" dt="2026-10-03T14:53:08.079" v="897" actId="403"/>
        <pc:sldMkLst>
          <pc:docMk/>
          <pc:sldMk cId="1233123648" sldId="481"/>
        </pc:sldMkLst>
        <pc:spChg chg="add mod">
          <ac:chgData name="Hoang Dang Nguyen" userId="1de6b3a7-5191-4a0c-8968-b8f905305e1d" providerId="ADAL" clId="{54C9AE00-D1B0-4E49-9E4E-407B2EB8B46F}" dt="2026-10-03T14:52:34.156" v="883" actId="20577"/>
          <ac:spMkLst>
            <pc:docMk/>
            <pc:sldMk cId="1233123648" sldId="481"/>
            <ac:spMk id="2" creationId="{052F3A33-A18C-60BB-6F25-7048C0539568}"/>
          </ac:spMkLst>
        </pc:spChg>
        <pc:spChg chg="add mod">
          <ac:chgData name="Hoang Dang Nguyen" userId="1de6b3a7-5191-4a0c-8968-b8f905305e1d" providerId="ADAL" clId="{54C9AE00-D1B0-4E49-9E4E-407B2EB8B46F}" dt="2026-10-03T14:53:08.079" v="897" actId="403"/>
          <ac:spMkLst>
            <pc:docMk/>
            <pc:sldMk cId="1233123648" sldId="481"/>
            <ac:spMk id="3" creationId="{B36483CA-15C7-2507-0F23-9DD757083395}"/>
          </ac:spMkLst>
        </pc:spChg>
      </pc:sldChg>
      <pc:sldChg chg="add">
        <pc:chgData name="Hoang Dang Nguyen" userId="1de6b3a7-5191-4a0c-8968-b8f905305e1d" providerId="ADAL" clId="{54C9AE00-D1B0-4E49-9E4E-407B2EB8B46F}" dt="2026-10-03T15:10:43.203" v="1781"/>
        <pc:sldMkLst>
          <pc:docMk/>
          <pc:sldMk cId="1003697037" sldId="48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0920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543104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484046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207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538722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097145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3884302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1354606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066191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2789813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5533979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14929893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Q: Where is the SWOT?</a:t>
            </a:r>
          </a:p>
          <a:p>
            <a:r>
              <a:rPr lang="en-US" altLang="en-US" dirty="0"/>
              <a:t>A: the four lists of S, W, O, T. They are not visible in this illustration.</a:t>
            </a:r>
          </a:p>
          <a:p>
            <a:endParaRPr lang="en-US" altLang="en-US" dirty="0"/>
          </a:p>
          <a:p>
            <a:r>
              <a:rPr lang="en-US" altLang="en-US" dirty="0"/>
              <a:t>Q: Where is the TOWS?</a:t>
            </a:r>
          </a:p>
          <a:p>
            <a:r>
              <a:rPr lang="en-US" altLang="en-US" dirty="0"/>
              <a:t>A: the four action plans (SO, WO, ST, WT). They are mentioned in this illustration.</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17649719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34837511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4206622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5521785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time permit, have a discussion regarding the potential of the identified needs, and what services/products/solutions could be provided to meet these needs.</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29</a:t>
            </a:fld>
            <a:endParaRPr lang="en-GB" altLang="en-US" dirty="0"/>
          </a:p>
        </p:txBody>
      </p:sp>
    </p:spTree>
    <p:extLst>
      <p:ext uri="{BB962C8B-B14F-4D97-AF65-F5344CB8AC3E}">
        <p14:creationId xmlns:p14="http://schemas.microsoft.com/office/powerpoint/2010/main" val="16146900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03/10/2026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03/10/2026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03/10/2026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03/10/2026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03/10/2026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03/10/2026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03/10/2026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03/10/2026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03/10/2026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03/10/2026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03/10/2026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03/10/2026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20120370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03/10/2026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40230214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03/10/2026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97167415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03/10/2026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0754106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03/10/2026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8599514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03/10/2026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10292486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03/10/2026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58010519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03/10/2026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9167314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03/10/2026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3828343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03/10/2026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27641085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03/10/2026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4721252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03/10/2026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03/10/2026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715328671"/>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8.xml"/><Relationship Id="rId1" Type="http://schemas.openxmlformats.org/officeDocument/2006/relationships/video" Target="https://www.youtube.com/embed/I-5gaT7AVUM?feature=oembed" TargetMode="External"/><Relationship Id="rId5" Type="http://schemas.openxmlformats.org/officeDocument/2006/relationships/image" Target="../media/image9.jpeg"/><Relationship Id="rId4" Type="http://schemas.openxmlformats.org/officeDocument/2006/relationships/hyperlink" Target="https://www.youtube.com/watch?v=I-5gaT7AVUM"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8.xml"/><Relationship Id="rId1" Type="http://schemas.openxmlformats.org/officeDocument/2006/relationships/video" Target="https://www.youtube.com/embed/afrPC91zCkQ?feature=oembed" TargetMode="External"/><Relationship Id="rId5" Type="http://schemas.openxmlformats.org/officeDocument/2006/relationships/image" Target="../media/image12.jpeg"/><Relationship Id="rId4" Type="http://schemas.openxmlformats.org/officeDocument/2006/relationships/hyperlink" Target="https://www.youtube.com/watch?v=afrPC91zCkQ"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hyperlink" Target="https://www.groupon.co.u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bzlbPyAXn54" TargetMode="External"/><Relationship Id="rId2" Type="http://schemas.openxmlformats.org/officeDocument/2006/relationships/notesSlide" Target="../notesSlides/notesSlide20.xml"/><Relationship Id="rId1" Type="http://schemas.openxmlformats.org/officeDocument/2006/relationships/slideLayout" Target="../slideLayouts/slideLayout18.xml"/><Relationship Id="rId5" Type="http://schemas.openxmlformats.org/officeDocument/2006/relationships/image" Target="../media/image17.png"/><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479376" y="3741294"/>
            <a:ext cx="11233248" cy="2135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4</a:t>
            </a:r>
            <a:endParaRPr lang="en-GB" altLang="en-US" b="1" dirty="0">
              <a:solidFill>
                <a:srgbClr val="FFFF00"/>
              </a:solidFill>
            </a:endParaRPr>
          </a:p>
          <a:p>
            <a:pPr eaLnBrk="1" hangingPunct="1"/>
            <a:r>
              <a:rPr lang="en-GB" altLang="en-US" sz="4000" dirty="0">
                <a:solidFill>
                  <a:srgbClr val="FFFF00"/>
                </a:solidFill>
              </a:rPr>
              <a:t>Organisational Analysis and Competitive Advantage</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662264"/>
          </a:xfrm>
          <a:prstGeom prst="rect">
            <a:avLst/>
          </a:prstGeom>
        </p:spPr>
        <p:txBody>
          <a:bodyPr/>
          <a:lstStyle/>
          <a:p>
            <a:pPr algn="just">
              <a:spcBef>
                <a:spcPts val="600"/>
              </a:spcBef>
              <a:spcAft>
                <a:spcPts val="600"/>
              </a:spcAft>
            </a:pPr>
            <a:r>
              <a:rPr lang="en-GB" sz="2800" dirty="0"/>
              <a:t>Identify organisational resources and capabilities and how these relate to the strategies of organisations</a:t>
            </a:r>
          </a:p>
          <a:p>
            <a:pPr algn="just">
              <a:spcBef>
                <a:spcPts val="600"/>
              </a:spcBef>
              <a:spcAft>
                <a:spcPts val="600"/>
              </a:spcAft>
            </a:pPr>
            <a:r>
              <a:rPr lang="en-GB" sz="2800" dirty="0"/>
              <a:t>Analyse how resources and capabilities might provide sustainable competitive advantage on the basis of their Value, Rarity, Inimitability and Organisational support (VRIO)</a:t>
            </a:r>
          </a:p>
          <a:p>
            <a:pPr algn="just">
              <a:spcBef>
                <a:spcPts val="600"/>
              </a:spcBef>
              <a:spcAft>
                <a:spcPts val="600"/>
              </a:spcAft>
            </a:pPr>
            <a:r>
              <a:rPr lang="en-GB" sz="2800" dirty="0"/>
              <a:t>Diagnose resources and capabilities by means of VRIO analysis, value chain analysis, and SWOT analysis</a:t>
            </a:r>
          </a:p>
          <a:p>
            <a:pPr algn="just">
              <a:spcBef>
                <a:spcPts val="600"/>
              </a:spcBef>
              <a:spcAft>
                <a:spcPts val="600"/>
              </a:spcAft>
            </a:pPr>
            <a:r>
              <a:rPr lang="en-GB" altLang="en-US" sz="2800" dirty="0"/>
              <a:t>Learn how to evaluate a company’s internal and external business environment using SWOT analysis</a:t>
            </a:r>
          </a:p>
        </p:txBody>
      </p:sp>
      <p:sp>
        <p:nvSpPr>
          <p:cNvPr id="2" name="Footer Placeholder 1">
            <a:extLst>
              <a:ext uri="{FF2B5EF4-FFF2-40B4-BE49-F238E27FC236}">
                <a16:creationId xmlns:a16="http://schemas.microsoft.com/office/drawing/2014/main" id="{30E2207C-45E3-3678-C669-7010C294B06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FE9C2-D371-3A90-2241-B6E3900843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643D27-D258-914A-20F4-EE81E6974756}"/>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9E0B51A5-F5D6-580E-628E-AB411DB757A2}"/>
              </a:ext>
            </a:extLst>
          </p:cNvPr>
          <p:cNvSpPr>
            <a:spLocks noGrp="1"/>
          </p:cNvSpPr>
          <p:nvPr>
            <p:ph idx="1"/>
          </p:nvPr>
        </p:nvSpPr>
        <p:spPr/>
        <p:txBody>
          <a:bodyPr/>
          <a:lstStyle/>
          <a:p>
            <a:r>
              <a:rPr lang="en-US" dirty="0"/>
              <a:t>Let’s review the independent study!</a:t>
            </a:r>
          </a:p>
        </p:txBody>
      </p:sp>
    </p:spTree>
    <p:extLst>
      <p:ext uri="{BB962C8B-B14F-4D97-AF65-F5344CB8AC3E}">
        <p14:creationId xmlns:p14="http://schemas.microsoft.com/office/powerpoint/2010/main" val="100369703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So far, our emphasis has been on the external environment of the firm to evaluate opportunities and threats. </a:t>
            </a:r>
          </a:p>
          <a:p>
            <a:pPr algn="just"/>
            <a:r>
              <a:rPr lang="en-GB" sz="2200" dirty="0"/>
              <a:t>In this session, our emphasis shifts to the internal environment of the firm - specifically, with the resources and capabilities of the firm.</a:t>
            </a:r>
          </a:p>
          <a:p>
            <a:pPr algn="just"/>
            <a:r>
              <a:rPr lang="en-GB" altLang="en-US" sz="2200" dirty="0"/>
              <a:t>The external environment is not the only force that affects company’s performance. Within any given industry some companies are more profitable than others.</a:t>
            </a:r>
          </a:p>
        </p:txBody>
      </p:sp>
      <p:cxnSp>
        <p:nvCxnSpPr>
          <p:cNvPr id="5" name="Straight Arrow Connector 4">
            <a:extLst>
              <a:ext uri="{FF2B5EF4-FFF2-40B4-BE49-F238E27FC236}">
                <a16:creationId xmlns:a16="http://schemas.microsoft.com/office/drawing/2014/main" id="{A3BF348B-9F7D-4C9F-B654-D5CBED8B8071}"/>
              </a:ext>
            </a:extLst>
          </p:cNvPr>
          <p:cNvCxnSpPr/>
          <p:nvPr/>
        </p:nvCxnSpPr>
        <p:spPr>
          <a:xfrm>
            <a:off x="4007768" y="3501008"/>
            <a:ext cx="4176464"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8" name="Straight Arrow Connector 7">
            <a:extLst>
              <a:ext uri="{FF2B5EF4-FFF2-40B4-BE49-F238E27FC236}">
                <a16:creationId xmlns:a16="http://schemas.microsoft.com/office/drawing/2014/main" id="{A1110B22-15BB-4B13-A37E-C4494404BDE5}"/>
              </a:ext>
            </a:extLst>
          </p:cNvPr>
          <p:cNvCxnSpPr/>
          <p:nvPr/>
        </p:nvCxnSpPr>
        <p:spPr>
          <a:xfrm flipV="1">
            <a:off x="5519936" y="1772816"/>
            <a:ext cx="1728192" cy="36004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0" name="Straight Arrow Connector 9">
            <a:extLst>
              <a:ext uri="{FF2B5EF4-FFF2-40B4-BE49-F238E27FC236}">
                <a16:creationId xmlns:a16="http://schemas.microsoft.com/office/drawing/2014/main" id="{31B27141-C68F-40E3-B6CF-01DABE738CBE}"/>
              </a:ext>
            </a:extLst>
          </p:cNvPr>
          <p:cNvCxnSpPr>
            <a:cxnSpLocks/>
          </p:cNvCxnSpPr>
          <p:nvPr/>
        </p:nvCxnSpPr>
        <p:spPr>
          <a:xfrm>
            <a:off x="5519936" y="2132856"/>
            <a:ext cx="1872208" cy="21602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3" name="Straight Arrow Connector 12">
            <a:extLst>
              <a:ext uri="{FF2B5EF4-FFF2-40B4-BE49-F238E27FC236}">
                <a16:creationId xmlns:a16="http://schemas.microsoft.com/office/drawing/2014/main" id="{9DDFDC2C-2CC7-4346-8A3A-8D35D64F7F40}"/>
              </a:ext>
            </a:extLst>
          </p:cNvPr>
          <p:cNvCxnSpPr>
            <a:cxnSpLocks/>
          </p:cNvCxnSpPr>
          <p:nvPr/>
        </p:nvCxnSpPr>
        <p:spPr>
          <a:xfrm>
            <a:off x="5519936" y="2132856"/>
            <a:ext cx="2088232" cy="89959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2" name="Footer Placeholder 1">
            <a:extLst>
              <a:ext uri="{FF2B5EF4-FFF2-40B4-BE49-F238E27FC236}">
                <a16:creationId xmlns:a16="http://schemas.microsoft.com/office/drawing/2014/main" id="{2654C475-DDE4-9670-608D-0AFE38B5782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6123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42" presetClass="entr" presetSubtype="0"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childTnLst>
                          </p:cTn>
                        </p:par>
                        <p:par>
                          <p:cTn id="23" fill="hold">
                            <p:stCondLst>
                              <p:cond delay="3000"/>
                            </p:stCondLst>
                            <p:childTnLst>
                              <p:par>
                                <p:cTn id="24" presetID="42" presetClass="entr" presetSubtype="0"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childTnLst>
                          </p:cTn>
                        </p:par>
                        <p:par>
                          <p:cTn id="29" fill="hold">
                            <p:stCondLst>
                              <p:cond delay="4000"/>
                            </p:stCondLst>
                            <p:childTnLst>
                              <p:par>
                                <p:cTn id="30" presetID="42" presetClass="entr" presetSubtype="0" fill="hold" nodeType="after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childTnLst>
                          </p:cTn>
                        </p:par>
                        <p:par>
                          <p:cTn id="35" fill="hold">
                            <p:stCondLst>
                              <p:cond delay="5000"/>
                            </p:stCondLst>
                            <p:childTnLst>
                              <p:par>
                                <p:cTn id="36" presetID="42" presetClass="entr" presetSubtype="0" fill="hold" nodeType="after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1000"/>
                                        <p:tgtEl>
                                          <p:spTgt spid="5"/>
                                        </p:tgtEl>
                                      </p:cBhvr>
                                    </p:animEffect>
                                    <p:anim calcmode="lin" valueType="num">
                                      <p:cBhvr>
                                        <p:cTn id="39" dur="1000" fill="hold"/>
                                        <p:tgtEl>
                                          <p:spTgt spid="5"/>
                                        </p:tgtEl>
                                        <p:attrNameLst>
                                          <p:attrName>ppt_x</p:attrName>
                                        </p:attrNameLst>
                                      </p:cBhvr>
                                      <p:tavLst>
                                        <p:tav tm="0">
                                          <p:val>
                                            <p:strVal val="#ppt_x"/>
                                          </p:val>
                                        </p:tav>
                                        <p:tav tm="100000">
                                          <p:val>
                                            <p:strVal val="#ppt_x"/>
                                          </p:val>
                                        </p:tav>
                                      </p:tavLst>
                                    </p:anim>
                                    <p:anim calcmode="lin" valueType="num">
                                      <p:cBhvr>
                                        <p:cTn id="4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69751" y="2310642"/>
            <a:ext cx="11089232" cy="1611560"/>
          </a:xfrm>
        </p:spPr>
        <p:txBody>
          <a:bodyPr/>
          <a:lstStyle/>
          <a:p>
            <a:pPr eaLnBrk="1" hangingPunct="1"/>
            <a:r>
              <a:rPr lang="en-GB" altLang="en-US" sz="3200" b="1" dirty="0">
                <a:latin typeface="Arial" panose="020B0604020202020204" pitchFamily="34" charset="0"/>
                <a:cs typeface="Arial" panose="020B0604020202020204" pitchFamily="34" charset="0"/>
              </a:rPr>
              <a:t>Why within a particular industry do some companies outperform others? What is the basis of their competitive advantage?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
        <p:nvSpPr>
          <p:cNvPr id="6" name="Content Placeholder 2">
            <a:extLst>
              <a:ext uri="{FF2B5EF4-FFF2-40B4-BE49-F238E27FC236}">
                <a16:creationId xmlns:a16="http://schemas.microsoft.com/office/drawing/2014/main" id="{7F423A7D-C2DF-4314-B125-573906F5663A}"/>
              </a:ext>
            </a:extLst>
          </p:cNvPr>
          <p:cNvSpPr txBox="1">
            <a:spLocks/>
          </p:cNvSpPr>
          <p:nvPr/>
        </p:nvSpPr>
        <p:spPr bwMode="auto">
          <a:xfrm>
            <a:off x="676150" y="4293096"/>
            <a:ext cx="10676433"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200" dirty="0"/>
              <a:t>The answer is that companies which outperform their rivals do so because they are </a:t>
            </a:r>
            <a:r>
              <a:rPr lang="en-GB" sz="2200" b="1" dirty="0">
                <a:solidFill>
                  <a:srgbClr val="FF0000"/>
                </a:solidFill>
              </a:rPr>
              <a:t>more efficient</a:t>
            </a:r>
            <a:r>
              <a:rPr lang="en-GB" sz="2200" dirty="0"/>
              <a:t>, have </a:t>
            </a:r>
            <a:r>
              <a:rPr lang="en-GB" sz="2200" b="1" dirty="0">
                <a:solidFill>
                  <a:schemeClr val="accent2">
                    <a:lumMod val="50000"/>
                  </a:schemeClr>
                </a:solidFill>
              </a:rPr>
              <a:t>higher product quality</a:t>
            </a:r>
            <a:r>
              <a:rPr lang="en-GB" sz="2200" dirty="0"/>
              <a:t>, are </a:t>
            </a:r>
            <a:r>
              <a:rPr lang="en-GB" sz="2200" b="1" dirty="0">
                <a:solidFill>
                  <a:srgbClr val="7030A0"/>
                </a:solidFill>
              </a:rPr>
              <a:t>more innovative</a:t>
            </a:r>
            <a:r>
              <a:rPr lang="en-GB" sz="2200" dirty="0"/>
              <a:t> or are </a:t>
            </a:r>
            <a:r>
              <a:rPr lang="en-GB" sz="2200" b="1" dirty="0">
                <a:solidFill>
                  <a:schemeClr val="accent1">
                    <a:lumMod val="75000"/>
                  </a:schemeClr>
                </a:solidFill>
              </a:rPr>
              <a:t>more responsive to their customers</a:t>
            </a:r>
            <a:r>
              <a:rPr lang="en-GB" sz="2200" dirty="0"/>
              <a:t> than their rivals.</a:t>
            </a:r>
          </a:p>
        </p:txBody>
      </p:sp>
      <p:sp>
        <p:nvSpPr>
          <p:cNvPr id="2" name="Footer Placeholder 1">
            <a:extLst>
              <a:ext uri="{FF2B5EF4-FFF2-40B4-BE49-F238E27FC236}">
                <a16:creationId xmlns:a16="http://schemas.microsoft.com/office/drawing/2014/main" id="{9D770700-E1E1-FD2F-749B-D7FE44121C8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854328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7171"/>
                                        </p:tgtEl>
                                        <p:attrNameLst>
                                          <p:attrName>style.visibility</p:attrName>
                                        </p:attrNameLst>
                                      </p:cBhvr>
                                      <p:to>
                                        <p:strVal val="visible"/>
                                      </p:to>
                                    </p:set>
                                    <p:animEffect transition="in" filter="fade">
                                      <p:cBhvr>
                                        <p:cTn id="14" dur="1000"/>
                                        <p:tgtEl>
                                          <p:spTgt spid="7171"/>
                                        </p:tgtEl>
                                      </p:cBhvr>
                                    </p:animEffect>
                                    <p:anim calcmode="lin" valueType="num">
                                      <p:cBhvr>
                                        <p:cTn id="15" dur="1000" fill="hold"/>
                                        <p:tgtEl>
                                          <p:spTgt spid="7171"/>
                                        </p:tgtEl>
                                        <p:attrNameLst>
                                          <p:attrName>ppt_x</p:attrName>
                                        </p:attrNameLst>
                                      </p:cBhvr>
                                      <p:tavLst>
                                        <p:tav tm="0">
                                          <p:val>
                                            <p:strVal val="#ppt_x"/>
                                          </p:val>
                                        </p:tav>
                                        <p:tav tm="100000">
                                          <p:val>
                                            <p:strVal val="#ppt_x"/>
                                          </p:val>
                                        </p:tav>
                                      </p:tavLst>
                                    </p:anim>
                                    <p:anim calcmode="lin" valueType="num">
                                      <p:cBhvr>
                                        <p:cTn id="16" dur="1000" fill="hold"/>
                                        <p:tgtEl>
                                          <p:spTgt spid="7171"/>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42" presetClass="entr" presetSubtype="0" fill="hold" grpId="0" nodeType="afterEffect">
                                  <p:stCondLst>
                                    <p:cond delay="5900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Analysing Resources and Capabilities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algn="just"/>
            <a:r>
              <a:rPr lang="en-GB" sz="2700" dirty="0"/>
              <a:t>The </a:t>
            </a:r>
            <a:r>
              <a:rPr lang="en-GB" sz="2700" b="1" dirty="0">
                <a:solidFill>
                  <a:srgbClr val="FF0000"/>
                </a:solidFill>
              </a:rPr>
              <a:t>resources and capabilities</a:t>
            </a:r>
            <a:r>
              <a:rPr lang="en-GB" sz="2700" dirty="0"/>
              <a:t> of an organisation contribute to its long-term survival and potentially to competitive advantage.</a:t>
            </a:r>
          </a:p>
          <a:p>
            <a:pPr algn="just"/>
            <a:r>
              <a:rPr lang="en-GB" sz="2700" dirty="0"/>
              <a:t>The </a:t>
            </a:r>
            <a:r>
              <a:rPr lang="en-GB" sz="2700" b="1" dirty="0">
                <a:solidFill>
                  <a:srgbClr val="FF0000"/>
                </a:solidFill>
              </a:rPr>
              <a:t>resources</a:t>
            </a:r>
            <a:r>
              <a:rPr lang="en-GB" sz="2700" dirty="0"/>
              <a:t> of an organisation are those assets that deliver value added in the organisation. The </a:t>
            </a:r>
            <a:r>
              <a:rPr lang="en-GB" sz="2700" b="1" dirty="0">
                <a:solidFill>
                  <a:srgbClr val="FF0000"/>
                </a:solidFill>
              </a:rPr>
              <a:t>capabilities</a:t>
            </a:r>
            <a:r>
              <a:rPr lang="en-GB" sz="2700" dirty="0"/>
              <a:t> of an organisation are those management skills, routines and leadership that deploy, share and generate value from the resources of the organisation.</a:t>
            </a:r>
          </a:p>
          <a:p>
            <a:pPr algn="just"/>
            <a:r>
              <a:rPr lang="en-GB" sz="2700" dirty="0"/>
              <a:t>Analysing the resources and capabilities of an organisation has a dual purpose:</a:t>
            </a:r>
          </a:p>
          <a:p>
            <a:pPr lvl="1" algn="just"/>
            <a:r>
              <a:rPr lang="en-GB" sz="2100" dirty="0"/>
              <a:t>to identify where value is added in the organisation</a:t>
            </a:r>
          </a:p>
          <a:p>
            <a:pPr lvl="1" algn="just"/>
            <a:r>
              <a:rPr lang="en-GB" sz="2100" dirty="0"/>
              <a:t>to explore and enhance the competitive advantages of the organisation’s resources</a:t>
            </a:r>
          </a:p>
          <a:p>
            <a:pPr algn="just"/>
            <a:endParaRPr lang="en-GB" sz="2700" dirty="0"/>
          </a:p>
          <a:p>
            <a:pPr marL="0" indent="0" algn="just">
              <a:buNone/>
            </a:pPr>
            <a:endParaRPr lang="en-GB" sz="2700" dirty="0"/>
          </a:p>
        </p:txBody>
      </p:sp>
      <p:sp>
        <p:nvSpPr>
          <p:cNvPr id="2" name="Footer Placeholder 1">
            <a:extLst>
              <a:ext uri="{FF2B5EF4-FFF2-40B4-BE49-F238E27FC236}">
                <a16:creationId xmlns:a16="http://schemas.microsoft.com/office/drawing/2014/main" id="{87A3EB98-698B-5D25-4302-4D56B71538A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289975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7908" y="1006011"/>
            <a:ext cx="11072344" cy="149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dirty="0"/>
              <a:t>Resources and capabilities are typically related. Resources are certainly important, but how an organisation employs and deploys its resources matters at least as much. </a:t>
            </a:r>
          </a:p>
        </p:txBody>
      </p:sp>
      <p:pic>
        <p:nvPicPr>
          <p:cNvPr id="4" name="Picture 3">
            <a:extLst>
              <a:ext uri="{FF2B5EF4-FFF2-40B4-BE49-F238E27FC236}">
                <a16:creationId xmlns:a16="http://schemas.microsoft.com/office/drawing/2014/main" id="{E6005BBD-BC24-F004-676F-C8FB73308067}"/>
              </a:ext>
            </a:extLst>
          </p:cNvPr>
          <p:cNvPicPr>
            <a:picLocks noChangeAspect="1"/>
          </p:cNvPicPr>
          <p:nvPr/>
        </p:nvPicPr>
        <p:blipFill>
          <a:blip r:embed="rId3"/>
          <a:stretch>
            <a:fillRect/>
          </a:stretch>
        </p:blipFill>
        <p:spPr>
          <a:xfrm>
            <a:off x="569797" y="2420887"/>
            <a:ext cx="11104295" cy="3294113"/>
          </a:xfrm>
          <a:prstGeom prst="rect">
            <a:avLst/>
          </a:prstGeom>
        </p:spPr>
      </p:pic>
      <p:sp>
        <p:nvSpPr>
          <p:cNvPr id="2" name="TextBox 1">
            <a:extLst>
              <a:ext uri="{FF2B5EF4-FFF2-40B4-BE49-F238E27FC236}">
                <a16:creationId xmlns:a16="http://schemas.microsoft.com/office/drawing/2014/main" id="{B05BCEAE-602A-14AB-CD3F-FBF29CAD7B84}"/>
              </a:ext>
            </a:extLst>
          </p:cNvPr>
          <p:cNvSpPr txBox="1"/>
          <p:nvPr/>
        </p:nvSpPr>
        <p:spPr>
          <a:xfrm rot="16200000">
            <a:off x="10245215" y="3865642"/>
            <a:ext cx="3294113" cy="338554"/>
          </a:xfrm>
          <a:prstGeom prst="rect">
            <a:avLst/>
          </a:prstGeom>
          <a:noFill/>
        </p:spPr>
        <p:txBody>
          <a:bodyPr wrap="square">
            <a:spAutoFit/>
          </a:bodyPr>
          <a:lstStyle/>
          <a:p>
            <a:r>
              <a:rPr lang="en-GB" sz="1600" dirty="0"/>
              <a:t>Source: Whittington et al., (2020)</a:t>
            </a:r>
          </a:p>
        </p:txBody>
      </p:sp>
      <p:sp>
        <p:nvSpPr>
          <p:cNvPr id="3" name="Footer Placeholder 1">
            <a:extLst>
              <a:ext uri="{FF2B5EF4-FFF2-40B4-BE49-F238E27FC236}">
                <a16:creationId xmlns:a16="http://schemas.microsoft.com/office/drawing/2014/main" id="{63D566A3-6B08-2644-0C41-E76C9C6F12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739677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Categories of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9828" y="980728"/>
            <a:ext cx="11072344"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700" b="1" dirty="0">
                <a:solidFill>
                  <a:srgbClr val="FF0000"/>
                </a:solidFill>
              </a:rPr>
              <a:t>Tangible Resources </a:t>
            </a:r>
            <a:r>
              <a:rPr lang="en-GB" sz="2700" dirty="0"/>
              <a:t>- are the physical resources of the organisation that contribute to its value added. Plant, Building, Equipment, …</a:t>
            </a:r>
          </a:p>
          <a:p>
            <a:pPr algn="just">
              <a:buClr>
                <a:schemeClr val="tx1"/>
              </a:buClr>
            </a:pPr>
            <a:r>
              <a:rPr lang="en-GB" sz="2700" b="1" dirty="0">
                <a:solidFill>
                  <a:srgbClr val="FF0000"/>
                </a:solidFill>
              </a:rPr>
              <a:t>Intangible Resources </a:t>
            </a:r>
            <a:r>
              <a:rPr lang="en-GB" sz="2700" dirty="0"/>
              <a:t>- are those resources that have no physical presence but represent real benefit to the organisation. Brand name, Patent, Technology, Service Level, …</a:t>
            </a:r>
          </a:p>
          <a:p>
            <a:pPr algn="just">
              <a:buClr>
                <a:schemeClr val="tx1"/>
              </a:buClr>
            </a:pPr>
            <a:r>
              <a:rPr lang="en-GB" sz="2700" b="1" dirty="0">
                <a:solidFill>
                  <a:srgbClr val="FF0000"/>
                </a:solidFill>
              </a:rPr>
              <a:t>Organisational Capabilities </a:t>
            </a:r>
            <a:r>
              <a:rPr lang="en-GB" sz="2700" dirty="0"/>
              <a:t>- are the skills, routines, management and leadership of the organisation. Having tangible and intangible resources is not enough: the organisation must also be able to deploy and share these resources, to link various parts of the organisation together and to co-ordinate the many activities effectively across the organisation.</a:t>
            </a:r>
          </a:p>
          <a:p>
            <a:pPr algn="just">
              <a:buClr>
                <a:schemeClr val="tx1"/>
              </a:buClr>
            </a:pPr>
            <a:endParaRPr lang="en-GB" sz="2700" dirty="0"/>
          </a:p>
        </p:txBody>
      </p:sp>
      <p:sp>
        <p:nvSpPr>
          <p:cNvPr id="2" name="Footer Placeholder 1">
            <a:extLst>
              <a:ext uri="{FF2B5EF4-FFF2-40B4-BE49-F238E27FC236}">
                <a16:creationId xmlns:a16="http://schemas.microsoft.com/office/drawing/2014/main" id="{639A791C-D8CC-8804-B786-D48107E9BB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4770108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500"/>
                                        <p:tgtEl>
                                          <p:spTgt spid="5">
                                            <p:txEl>
                                              <p:pRg st="0" end="0"/>
                                            </p:txEl>
                                          </p:spTgt>
                                        </p:tgtEl>
                                      </p:cBhvr>
                                    </p:animEffect>
                                    <p:anim calcmode="lin" valueType="num">
                                      <p:cBhvr>
                                        <p:cTn id="8" dur="2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2500"/>
                                        <p:tgtEl>
                                          <p:spTgt spid="5">
                                            <p:txEl>
                                              <p:pRg st="1" end="1"/>
                                            </p:txEl>
                                          </p:spTgt>
                                        </p:tgtEl>
                                      </p:cBhvr>
                                    </p:animEffect>
                                    <p:anim calcmode="lin" valueType="num">
                                      <p:cBhvr>
                                        <p:cTn id="14" dur="2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25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2500"/>
                                        <p:tgtEl>
                                          <p:spTgt spid="5">
                                            <p:txEl>
                                              <p:pRg st="2" end="2"/>
                                            </p:txEl>
                                          </p:spTgt>
                                        </p:tgtEl>
                                      </p:cBhvr>
                                    </p:animEffect>
                                    <p:anim calcmode="lin" valueType="num">
                                      <p:cBhvr>
                                        <p:cTn id="20" dur="2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2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44472" y="130517"/>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23392" y="2924944"/>
            <a:ext cx="10945216"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514350" indent="-514350" algn="just" eaLnBrk="1" hangingPunct="1">
              <a:spcBef>
                <a:spcPts val="300"/>
              </a:spcBef>
              <a:spcAft>
                <a:spcPts val="300"/>
              </a:spcAft>
              <a:buFont typeface="+mj-lt"/>
              <a:buAutoNum type="arabicPeriod"/>
            </a:pPr>
            <a:r>
              <a:rPr lang="en-GB" altLang="en-US" sz="2800" dirty="0">
                <a:solidFill>
                  <a:schemeClr val="tx2">
                    <a:lumMod val="75000"/>
                  </a:schemeClr>
                </a:solidFill>
              </a:rPr>
              <a:t>What are the British Airways’ competitively important resources and capabilities?</a:t>
            </a:r>
          </a:p>
          <a:p>
            <a:pPr marL="514350" indent="-514350" algn="just" eaLnBrk="1" hangingPunct="1">
              <a:spcBef>
                <a:spcPts val="300"/>
              </a:spcBef>
              <a:spcAft>
                <a:spcPts val="300"/>
              </a:spcAft>
              <a:buFont typeface="+mj-lt"/>
              <a:buAutoNum type="arabicPeriod"/>
            </a:pPr>
            <a:r>
              <a:rPr lang="en-GB" altLang="en-US" sz="2800" dirty="0">
                <a:solidFill>
                  <a:schemeClr val="tx2">
                    <a:lumMod val="75000"/>
                  </a:schemeClr>
                </a:solidFill>
              </a:rPr>
              <a:t>Do the company’s resources and capabilities have sufficient competitive power to give it a sustainable advantage over competitors? </a:t>
            </a:r>
            <a:endParaRPr lang="en-GB" altLang="en-US" sz="3600" b="1" dirty="0">
              <a:solidFill>
                <a:schemeClr val="tx2">
                  <a:lumMod val="75000"/>
                </a:schemeClr>
              </a:solidFill>
            </a:endParaRPr>
          </a:p>
        </p:txBody>
      </p:sp>
      <p:pic>
        <p:nvPicPr>
          <p:cNvPr id="4" name="Picture 3" descr="Logo&#10;&#10;Description automatically generated">
            <a:extLst>
              <a:ext uri="{FF2B5EF4-FFF2-40B4-BE49-F238E27FC236}">
                <a16:creationId xmlns:a16="http://schemas.microsoft.com/office/drawing/2014/main" id="{841C6BD9-8061-3E90-DEC6-0173078F9A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31976" y="1521418"/>
            <a:ext cx="6528048" cy="1025108"/>
          </a:xfrm>
          <a:prstGeom prst="rect">
            <a:avLst/>
          </a:prstGeom>
        </p:spPr>
      </p:pic>
      <p:sp>
        <p:nvSpPr>
          <p:cNvPr id="2" name="Footer Placeholder 1">
            <a:extLst>
              <a:ext uri="{FF2B5EF4-FFF2-40B4-BE49-F238E27FC236}">
                <a16:creationId xmlns:a16="http://schemas.microsoft.com/office/drawing/2014/main" id="{6C21C0CF-B1BF-0AE7-198B-D924C43EA1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1338362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3000" fill="hold"/>
                                        <p:tgtEl>
                                          <p:spTgt spid="4"/>
                                        </p:tgtEl>
                                        <p:attrNameLst>
                                          <p:attrName>ppt_w</p:attrName>
                                        </p:attrNameLst>
                                      </p:cBhvr>
                                      <p:tavLst>
                                        <p:tav tm="0">
                                          <p:val>
                                            <p:fltVal val="0"/>
                                          </p:val>
                                        </p:tav>
                                        <p:tav tm="100000">
                                          <p:val>
                                            <p:strVal val="#ppt_w"/>
                                          </p:val>
                                        </p:tav>
                                      </p:tavLst>
                                    </p:anim>
                                    <p:anim calcmode="lin" valueType="num">
                                      <p:cBhvr>
                                        <p:cTn id="8" dur="3000" fill="hold"/>
                                        <p:tgtEl>
                                          <p:spTgt spid="4"/>
                                        </p:tgtEl>
                                        <p:attrNameLst>
                                          <p:attrName>ppt_h</p:attrName>
                                        </p:attrNameLst>
                                      </p:cBhvr>
                                      <p:tavLst>
                                        <p:tav tm="0">
                                          <p:val>
                                            <p:fltVal val="0"/>
                                          </p:val>
                                        </p:tav>
                                        <p:tav tm="100000">
                                          <p:val>
                                            <p:strVal val="#ppt_h"/>
                                          </p:val>
                                        </p:tav>
                                      </p:tavLst>
                                    </p:anim>
                                    <p:animEffect transition="in" filter="fade">
                                      <p:cBhvr>
                                        <p:cTn id="9" dur="3000"/>
                                        <p:tgtEl>
                                          <p:spTgt spid="4"/>
                                        </p:tgtEl>
                                      </p:cBhvr>
                                    </p:animEffect>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3000"/>
                                        <p:tgtEl>
                                          <p:spTgt spid="6">
                                            <p:txEl>
                                              <p:pRg st="0" end="0"/>
                                            </p:txEl>
                                          </p:spTgt>
                                        </p:tgtEl>
                                      </p:cBhvr>
                                    </p:animEffect>
                                    <p:anim calcmode="lin" valueType="num">
                                      <p:cBhvr>
                                        <p:cTn id="14" dur="3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3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3000"/>
                                        <p:tgtEl>
                                          <p:spTgt spid="6">
                                            <p:txEl>
                                              <p:pRg st="1" end="1"/>
                                            </p:txEl>
                                          </p:spTgt>
                                        </p:tgtEl>
                                      </p:cBhvr>
                                    </p:animEffect>
                                    <p:anim calcmode="lin" valueType="num">
                                      <p:cBhvr>
                                        <p:cTn id="20" dur="3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3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Threshold and Distinctive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700" b="1" dirty="0">
                <a:solidFill>
                  <a:srgbClr val="FF0000"/>
                </a:solidFill>
              </a:rPr>
              <a:t>Threshold resources and capabilities </a:t>
            </a:r>
            <a:r>
              <a:rPr lang="en-GB" sz="2700" dirty="0"/>
              <a:t>are those needed for an organisation to meet the necessary requirements to compete in a given market and achieve parity with competitors in that market. Without these, the organisation could not survive over time.</a:t>
            </a:r>
          </a:p>
          <a:p>
            <a:pPr algn="just">
              <a:buClr>
                <a:schemeClr val="tx1"/>
              </a:buClr>
            </a:pPr>
            <a:r>
              <a:rPr lang="en-GB" sz="2700" b="1" dirty="0">
                <a:solidFill>
                  <a:srgbClr val="FF0000"/>
                </a:solidFill>
              </a:rPr>
              <a:t>Distinctive resources and capabilities </a:t>
            </a:r>
            <a:r>
              <a:rPr lang="en-GB" sz="2700" dirty="0"/>
              <a:t>are required to achieve competitive advantage. These are dependent on an organisation having a distinctiveness or uniqueness that are of value to customers and which competitors find difficult to imitate or obtain.</a:t>
            </a:r>
          </a:p>
          <a:p>
            <a:pPr lvl="2" indent="-342900" algn="just">
              <a:buClr>
                <a:schemeClr val="tx1"/>
              </a:buClr>
              <a:buFont typeface="Wingdings" panose="05000000000000000000" pitchFamily="2" charset="2"/>
              <a:buChar char="Ø"/>
            </a:pPr>
            <a:r>
              <a:rPr lang="en-GB" sz="1900" dirty="0"/>
              <a:t>Distinctive resources: e.g. a long-established brand </a:t>
            </a:r>
          </a:p>
          <a:p>
            <a:pPr lvl="2" indent="-342900" algn="just">
              <a:buClr>
                <a:schemeClr val="tx1"/>
              </a:buClr>
              <a:buFont typeface="Wingdings" panose="05000000000000000000" pitchFamily="2" charset="2"/>
              <a:buChar char="Ø"/>
            </a:pPr>
            <a:r>
              <a:rPr lang="en-GB" sz="1900" dirty="0"/>
              <a:t>Distinctive capabilities: ways of doing things that are unique to that organisation and valuable to customers and difficult for rivals to obtain or imitate, e.g. R&amp;D capabilities</a:t>
            </a:r>
          </a:p>
        </p:txBody>
      </p:sp>
      <p:sp>
        <p:nvSpPr>
          <p:cNvPr id="2" name="Footer Placeholder 1">
            <a:extLst>
              <a:ext uri="{FF2B5EF4-FFF2-40B4-BE49-F238E27FC236}">
                <a16:creationId xmlns:a16="http://schemas.microsoft.com/office/drawing/2014/main" id="{A6B72F1E-0293-C78B-2003-775256949BF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087502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Distinctive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628800"/>
            <a:ext cx="11072344"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ts val="1200"/>
              </a:spcBef>
              <a:spcAft>
                <a:spcPts val="1200"/>
              </a:spcAft>
              <a:buClr>
                <a:prstClr val="black"/>
              </a:buClr>
              <a:buSzTx/>
              <a:buFont typeface="Arial" panose="020B0604020202020204" pitchFamily="34" charset="0"/>
              <a:buChar char="•"/>
              <a:tabLst/>
              <a:defRPr/>
            </a:pPr>
            <a:r>
              <a:rPr kumimoji="0" lang="en-GB" sz="2800" b="1" i="0" u="none" strike="noStrike" kern="1200" cap="none" spc="0" normalizeH="0" baseline="0" noProof="0" dirty="0">
                <a:ln>
                  <a:noFill/>
                </a:ln>
                <a:solidFill>
                  <a:srgbClr val="FF0000"/>
                </a:solidFill>
                <a:effectLst/>
                <a:uLnTx/>
                <a:uFillTx/>
                <a:latin typeface="Myriad Pro"/>
                <a:ea typeface="+mn-ea"/>
                <a:cs typeface="+mn-cs"/>
              </a:rPr>
              <a:t>Distinctive resources and capabilities </a:t>
            </a:r>
            <a:r>
              <a:rPr kumimoji="0" lang="en-GB" sz="2800" b="0" i="0" u="none" strike="noStrike" kern="1200" cap="none" spc="0" normalizeH="0" baseline="0" noProof="0" dirty="0">
                <a:ln>
                  <a:noFill/>
                </a:ln>
                <a:solidFill>
                  <a:prstClr val="black"/>
                </a:solidFill>
                <a:effectLst/>
                <a:uLnTx/>
                <a:uFillTx/>
                <a:latin typeface="Myriad Pro"/>
                <a:ea typeface="+mn-ea"/>
                <a:cs typeface="+mn-cs"/>
              </a:rPr>
              <a:t>are necessary for sustainable competitive advantage and superior economic performance.</a:t>
            </a:r>
          </a:p>
          <a:p>
            <a:pPr marL="342900" marR="0" lvl="0" indent="-342900" algn="just" defTabSz="914400" rtl="0" eaLnBrk="0" fontAlgn="base" latinLnBrk="0" hangingPunct="0">
              <a:lnSpc>
                <a:spcPct val="100000"/>
              </a:lnSpc>
              <a:spcBef>
                <a:spcPts val="1200"/>
              </a:spcBef>
              <a:spcAft>
                <a:spcPts val="1200"/>
              </a:spcAft>
              <a:buClr>
                <a:prstClr val="black"/>
              </a:buClr>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Four key criteria by which resources and capabilities can be assessed in terms of them providing a basis for achieving such competitive advantage: value, rarity, inimitability and organisational support – or </a:t>
            </a:r>
            <a:r>
              <a:rPr kumimoji="0" lang="en-GB" sz="2800" b="1" i="0" u="none" strike="noStrike" kern="1200" cap="none" spc="0" normalizeH="0" baseline="0" noProof="0" dirty="0">
                <a:ln>
                  <a:noFill/>
                </a:ln>
                <a:solidFill>
                  <a:srgbClr val="9BBB59">
                    <a:lumMod val="50000"/>
                  </a:srgbClr>
                </a:solidFill>
                <a:effectLst/>
                <a:uLnTx/>
                <a:uFillTx/>
                <a:latin typeface="Myriad Pro"/>
                <a:ea typeface="+mn-ea"/>
                <a:cs typeface="+mn-cs"/>
              </a:rPr>
              <a:t>VRIO</a:t>
            </a:r>
            <a:r>
              <a:rPr kumimoji="0" lang="en-GB" sz="2800" b="0" i="0" u="none" strike="noStrike" kern="1200" cap="none" spc="0" normalizeH="0" baseline="0" noProof="0" dirty="0">
                <a:ln>
                  <a:noFill/>
                </a:ln>
                <a:solidFill>
                  <a:prstClr val="black"/>
                </a:solidFill>
                <a:effectLst/>
                <a:uLnTx/>
                <a:uFillTx/>
                <a:latin typeface="Myriad Pro"/>
                <a:ea typeface="+mn-ea"/>
                <a:cs typeface="+mn-cs"/>
              </a:rPr>
              <a:t>.</a:t>
            </a:r>
          </a:p>
        </p:txBody>
      </p:sp>
      <p:sp>
        <p:nvSpPr>
          <p:cNvPr id="2" name="Footer Placeholder 1">
            <a:extLst>
              <a:ext uri="{FF2B5EF4-FFF2-40B4-BE49-F238E27FC236}">
                <a16:creationId xmlns:a16="http://schemas.microsoft.com/office/drawing/2014/main" id="{2C7AF219-9120-3726-1242-B636A69AAF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27036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Resource Quality: The VRIO Framework</a:t>
            </a:r>
          </a:p>
        </p:txBody>
      </p:sp>
      <p:pic>
        <p:nvPicPr>
          <p:cNvPr id="5" name="Picture 4">
            <a:extLst>
              <a:ext uri="{FF2B5EF4-FFF2-40B4-BE49-F238E27FC236}">
                <a16:creationId xmlns:a16="http://schemas.microsoft.com/office/drawing/2014/main" id="{8B7579C2-ACCB-A6F9-6A4B-BC295749CF29}"/>
              </a:ext>
            </a:extLst>
          </p:cNvPr>
          <p:cNvPicPr>
            <a:picLocks noChangeAspect="1"/>
          </p:cNvPicPr>
          <p:nvPr/>
        </p:nvPicPr>
        <p:blipFill>
          <a:blip r:embed="rId3"/>
          <a:stretch>
            <a:fillRect/>
          </a:stretch>
        </p:blipFill>
        <p:spPr>
          <a:xfrm>
            <a:off x="767408" y="1510115"/>
            <a:ext cx="10984050" cy="3837769"/>
          </a:xfrm>
          <a:prstGeom prst="rect">
            <a:avLst/>
          </a:prstGeom>
        </p:spPr>
      </p:pic>
      <p:sp>
        <p:nvSpPr>
          <p:cNvPr id="7" name="TextBox 6">
            <a:extLst>
              <a:ext uri="{FF2B5EF4-FFF2-40B4-BE49-F238E27FC236}">
                <a16:creationId xmlns:a16="http://schemas.microsoft.com/office/drawing/2014/main" id="{E86295B0-358E-479D-0757-28F4D362374C}"/>
              </a:ext>
            </a:extLst>
          </p:cNvPr>
          <p:cNvSpPr txBox="1"/>
          <p:nvPr/>
        </p:nvSpPr>
        <p:spPr>
          <a:xfrm>
            <a:off x="8681863" y="5347884"/>
            <a:ext cx="3294113" cy="338554"/>
          </a:xfrm>
          <a:prstGeom prst="rect">
            <a:avLst/>
          </a:prstGeom>
          <a:noFill/>
        </p:spPr>
        <p:txBody>
          <a:bodyPr wrap="square">
            <a:spAutoFit/>
          </a:bodyPr>
          <a:lstStyle/>
          <a:p>
            <a:r>
              <a:rPr lang="en-GB" sz="1600" dirty="0"/>
              <a:t>Source: Whittington et al., (2020)</a:t>
            </a:r>
          </a:p>
        </p:txBody>
      </p:sp>
      <p:sp>
        <p:nvSpPr>
          <p:cNvPr id="2" name="Footer Placeholder 1">
            <a:extLst>
              <a:ext uri="{FF2B5EF4-FFF2-40B4-BE49-F238E27FC236}">
                <a16:creationId xmlns:a16="http://schemas.microsoft.com/office/drawing/2014/main" id="{FBA93391-7569-1D75-9645-1D51A7437C8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4263966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3000" fill="hold"/>
                                        <p:tgtEl>
                                          <p:spTgt spid="5"/>
                                        </p:tgtEl>
                                        <p:attrNameLst>
                                          <p:attrName>ppt_w</p:attrName>
                                        </p:attrNameLst>
                                      </p:cBhvr>
                                      <p:tavLst>
                                        <p:tav tm="0">
                                          <p:val>
                                            <p:fltVal val="0"/>
                                          </p:val>
                                        </p:tav>
                                        <p:tav tm="100000">
                                          <p:val>
                                            <p:strVal val="#ppt_w"/>
                                          </p:val>
                                        </p:tav>
                                      </p:tavLst>
                                    </p:anim>
                                    <p:anim calcmode="lin" valueType="num">
                                      <p:cBhvr>
                                        <p:cTn id="8" dur="3000" fill="hold"/>
                                        <p:tgtEl>
                                          <p:spTgt spid="5"/>
                                        </p:tgtEl>
                                        <p:attrNameLst>
                                          <p:attrName>ppt_h</p:attrName>
                                        </p:attrNameLst>
                                      </p:cBhvr>
                                      <p:tavLst>
                                        <p:tav tm="0">
                                          <p:val>
                                            <p:fltVal val="0"/>
                                          </p:val>
                                        </p:tav>
                                        <p:tav tm="100000">
                                          <p:val>
                                            <p:strVal val="#ppt_h"/>
                                          </p:val>
                                        </p:tav>
                                      </p:tavLst>
                                    </p:anim>
                                    <p:animEffect transition="in" filter="fade">
                                      <p:cBhvr>
                                        <p:cTn id="9"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VRIO Analysis</a:t>
            </a:r>
          </a:p>
        </p:txBody>
      </p:sp>
      <p:sp>
        <p:nvSpPr>
          <p:cNvPr id="4" name="TextBox 3">
            <a:extLst>
              <a:ext uri="{FF2B5EF4-FFF2-40B4-BE49-F238E27FC236}">
                <a16:creationId xmlns:a16="http://schemas.microsoft.com/office/drawing/2014/main" id="{3EF847AE-3D51-77FC-F46A-C6DC7ED5B9A0}"/>
              </a:ext>
            </a:extLst>
          </p:cNvPr>
          <p:cNvSpPr txBox="1"/>
          <p:nvPr/>
        </p:nvSpPr>
        <p:spPr>
          <a:xfrm>
            <a:off x="3046927" y="5373216"/>
            <a:ext cx="6098146" cy="369332"/>
          </a:xfrm>
          <a:prstGeom prst="rect">
            <a:avLst/>
          </a:prstGeom>
          <a:noFill/>
        </p:spPr>
        <p:txBody>
          <a:bodyPr wrap="square">
            <a:spAutoFit/>
          </a:bodyPr>
          <a:lstStyle/>
          <a:p>
            <a:pPr algn="ctr"/>
            <a:r>
              <a:rPr lang="en-GB" dirty="0">
                <a:hlinkClick r:id="rId4"/>
              </a:rPr>
              <a:t>https://www.youtube.com/watch?v=I-5gaT7AVUM</a:t>
            </a:r>
            <a:r>
              <a:rPr lang="en-GB" dirty="0"/>
              <a:t> </a:t>
            </a:r>
          </a:p>
        </p:txBody>
      </p:sp>
      <p:pic>
        <p:nvPicPr>
          <p:cNvPr id="2" name="Online Media 1" title="The VRIO Analysis explained">
            <a:hlinkClick r:id="" action="ppaction://media"/>
            <a:extLst>
              <a:ext uri="{FF2B5EF4-FFF2-40B4-BE49-F238E27FC236}">
                <a16:creationId xmlns:a16="http://schemas.microsoft.com/office/drawing/2014/main" id="{2D3E13BD-38BE-9436-B21F-CEA2579BDDA3}"/>
              </a:ext>
            </a:extLst>
          </p:cNvPr>
          <p:cNvPicPr>
            <a:picLocks noRot="1" noChangeAspect="1"/>
          </p:cNvPicPr>
          <p:nvPr>
            <a:videoFile r:link="rId1"/>
          </p:nvPr>
        </p:nvPicPr>
        <p:blipFill>
          <a:blip r:embed="rId5"/>
          <a:stretch>
            <a:fillRect/>
          </a:stretch>
        </p:blipFill>
        <p:spPr>
          <a:xfrm>
            <a:off x="2256989" y="1035133"/>
            <a:ext cx="7678022" cy="4338083"/>
          </a:xfrm>
          <a:prstGeom prst="rect">
            <a:avLst/>
          </a:prstGeom>
        </p:spPr>
      </p:pic>
      <p:sp>
        <p:nvSpPr>
          <p:cNvPr id="3" name="Footer Placeholder 1">
            <a:extLst>
              <a:ext uri="{FF2B5EF4-FFF2-40B4-BE49-F238E27FC236}">
                <a16:creationId xmlns:a16="http://schemas.microsoft.com/office/drawing/2014/main" id="{578A8F57-5A38-7408-3892-13546A6AD12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7335145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Testing Competitive Resources: VRIO Analysis</a:t>
            </a:r>
          </a:p>
        </p:txBody>
      </p:sp>
      <p:sp>
        <p:nvSpPr>
          <p:cNvPr id="8" name="Arrow: Down 7">
            <a:extLst>
              <a:ext uri="{FF2B5EF4-FFF2-40B4-BE49-F238E27FC236}">
                <a16:creationId xmlns:a16="http://schemas.microsoft.com/office/drawing/2014/main" id="{23E60EBF-DC8A-9F03-032D-30D9EC5A45E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Content Placeholder 2">
            <a:extLst>
              <a:ext uri="{FF2B5EF4-FFF2-40B4-BE49-F238E27FC236}">
                <a16:creationId xmlns:a16="http://schemas.microsoft.com/office/drawing/2014/main" id="{7A7C0565-8FAB-3FE0-5A9F-ABA74C4F82D8}"/>
              </a:ext>
            </a:extLst>
          </p:cNvPr>
          <p:cNvSpPr txBox="1">
            <a:spLocks/>
          </p:cNvSpPr>
          <p:nvPr/>
        </p:nvSpPr>
        <p:spPr bwMode="auto">
          <a:xfrm>
            <a:off x="587861" y="1412776"/>
            <a:ext cx="11072344" cy="38193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spcBef>
                <a:spcPts val="1200"/>
              </a:spcBef>
              <a:spcAft>
                <a:spcPts val="1200"/>
              </a:spcAft>
              <a:buClr>
                <a:prstClr val="black"/>
              </a:buClr>
            </a:pPr>
            <a:r>
              <a:rPr lang="en-GB" sz="2800" b="1" dirty="0">
                <a:solidFill>
                  <a:prstClr val="black"/>
                </a:solidFill>
              </a:rPr>
              <a:t>Valuable</a:t>
            </a:r>
            <a:r>
              <a:rPr lang="en-GB" sz="2800" dirty="0">
                <a:solidFill>
                  <a:prstClr val="black"/>
                </a:solidFill>
              </a:rPr>
              <a:t>. An organisation’s resource needs to be valuable if it is to allow a firm to choose strategies that exploit environmental opportunities or neutralise a competitive threat.</a:t>
            </a:r>
          </a:p>
          <a:p>
            <a:pPr lvl="0" algn="just">
              <a:spcBef>
                <a:spcPts val="1200"/>
              </a:spcBef>
              <a:spcAft>
                <a:spcPts val="1200"/>
              </a:spcAft>
              <a:buClr>
                <a:prstClr val="black"/>
              </a:buClr>
            </a:pPr>
            <a:r>
              <a:rPr lang="en-GB" sz="2800" b="1" dirty="0">
                <a:solidFill>
                  <a:prstClr val="black"/>
                </a:solidFill>
              </a:rPr>
              <a:t>Rare</a:t>
            </a:r>
            <a:r>
              <a:rPr lang="en-GB" sz="2800" dirty="0">
                <a:solidFill>
                  <a:prstClr val="black"/>
                </a:solidFill>
              </a:rPr>
              <a:t>. An organisation’s resource needs to be rare. If the resource is available to competitors then exploiting the resource will not generate competitive advantage and economic performance will not be superior to rivals.</a:t>
            </a:r>
          </a:p>
        </p:txBody>
      </p:sp>
      <p:sp>
        <p:nvSpPr>
          <p:cNvPr id="3" name="TextBox 2">
            <a:extLst>
              <a:ext uri="{FF2B5EF4-FFF2-40B4-BE49-F238E27FC236}">
                <a16:creationId xmlns:a16="http://schemas.microsoft.com/office/drawing/2014/main" id="{C10B94F6-6B77-47BE-C7A0-3BF040CBB954}"/>
              </a:ext>
            </a:extLst>
          </p:cNvPr>
          <p:cNvSpPr txBox="1"/>
          <p:nvPr/>
        </p:nvSpPr>
        <p:spPr>
          <a:xfrm>
            <a:off x="9669523" y="5232430"/>
            <a:ext cx="2358009" cy="338554"/>
          </a:xfrm>
          <a:prstGeom prst="rect">
            <a:avLst/>
          </a:prstGeom>
          <a:noFill/>
        </p:spPr>
        <p:txBody>
          <a:bodyPr wrap="square">
            <a:spAutoFit/>
          </a:bodyPr>
          <a:lstStyle/>
          <a:p>
            <a:r>
              <a:rPr lang="en-GB" sz="1600" dirty="0"/>
              <a:t>Source: Lynch (2018)</a:t>
            </a:r>
          </a:p>
        </p:txBody>
      </p:sp>
      <p:sp>
        <p:nvSpPr>
          <p:cNvPr id="4" name="Footer Placeholder 1">
            <a:extLst>
              <a:ext uri="{FF2B5EF4-FFF2-40B4-BE49-F238E27FC236}">
                <a16:creationId xmlns:a16="http://schemas.microsoft.com/office/drawing/2014/main" id="{DD762E38-ABDD-7539-C2FB-18B604C862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8164879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86295B0-358E-479D-0757-28F4D362374C}"/>
              </a:ext>
            </a:extLst>
          </p:cNvPr>
          <p:cNvSpPr txBox="1"/>
          <p:nvPr/>
        </p:nvSpPr>
        <p:spPr>
          <a:xfrm>
            <a:off x="9669523" y="5232430"/>
            <a:ext cx="2358009" cy="338554"/>
          </a:xfrm>
          <a:prstGeom prst="rect">
            <a:avLst/>
          </a:prstGeom>
          <a:noFill/>
        </p:spPr>
        <p:txBody>
          <a:bodyPr wrap="square">
            <a:spAutoFit/>
          </a:bodyPr>
          <a:lstStyle/>
          <a:p>
            <a:r>
              <a:rPr lang="en-GB" sz="1600" dirty="0"/>
              <a:t>Source: Lynch (2018)</a:t>
            </a:r>
          </a:p>
        </p:txBody>
      </p:sp>
      <p:sp>
        <p:nvSpPr>
          <p:cNvPr id="8" name="Arrow: Down 7">
            <a:extLst>
              <a:ext uri="{FF2B5EF4-FFF2-40B4-BE49-F238E27FC236}">
                <a16:creationId xmlns:a16="http://schemas.microsoft.com/office/drawing/2014/main" id="{23E60EBF-DC8A-9F03-032D-30D9EC5A45E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Content Placeholder 2">
            <a:extLst>
              <a:ext uri="{FF2B5EF4-FFF2-40B4-BE49-F238E27FC236}">
                <a16:creationId xmlns:a16="http://schemas.microsoft.com/office/drawing/2014/main" id="{7A7C0565-8FAB-3FE0-5A9F-ABA74C4F82D8}"/>
              </a:ext>
            </a:extLst>
          </p:cNvPr>
          <p:cNvSpPr txBox="1">
            <a:spLocks/>
          </p:cNvSpPr>
          <p:nvPr/>
        </p:nvSpPr>
        <p:spPr bwMode="auto">
          <a:xfrm>
            <a:off x="580646" y="1484784"/>
            <a:ext cx="11072344" cy="3744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spcBef>
                <a:spcPts val="1200"/>
              </a:spcBef>
              <a:spcAft>
                <a:spcPts val="1200"/>
              </a:spcAft>
              <a:buClr>
                <a:prstClr val="black"/>
              </a:buClr>
            </a:pPr>
            <a:r>
              <a:rPr lang="en-GB" sz="2800" b="1" dirty="0">
                <a:solidFill>
                  <a:prstClr val="black"/>
                </a:solidFill>
              </a:rPr>
              <a:t>Cannot be imitated</a:t>
            </a:r>
            <a:r>
              <a:rPr lang="en-GB" sz="2800" dirty="0">
                <a:solidFill>
                  <a:prstClr val="black"/>
                </a:solidFill>
              </a:rPr>
              <a:t>. An organisation’s resource needs to be costly to imitate. If it can be easily imitated then competitors will be able over time to take advantage of the profits generated in the market place to duplicate the rare resource.</a:t>
            </a:r>
          </a:p>
          <a:p>
            <a:pPr lvl="0" algn="just">
              <a:spcBef>
                <a:spcPts val="1200"/>
              </a:spcBef>
              <a:spcAft>
                <a:spcPts val="1200"/>
              </a:spcAft>
              <a:buClr>
                <a:prstClr val="black"/>
              </a:buClr>
            </a:pPr>
            <a:r>
              <a:rPr lang="en-GB" sz="2800" b="1" dirty="0">
                <a:solidFill>
                  <a:prstClr val="black"/>
                </a:solidFill>
              </a:rPr>
              <a:t>Organising capability</a:t>
            </a:r>
            <a:r>
              <a:rPr lang="en-GB" sz="2800" dirty="0">
                <a:solidFill>
                  <a:prstClr val="black"/>
                </a:solidFill>
              </a:rPr>
              <a:t>. An organisation needs to be able to organise itself to exploit its valuable, rare and inimitable resource. In a sense, this is a balancing factor in relation to the three above.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3" name="Title 1">
            <a:extLst>
              <a:ext uri="{FF2B5EF4-FFF2-40B4-BE49-F238E27FC236}">
                <a16:creationId xmlns:a16="http://schemas.microsoft.com/office/drawing/2014/main" id="{2549AD12-20D0-0ACC-A6CF-9E4915A18E2F}"/>
              </a:ext>
            </a:extLst>
          </p:cNvPr>
          <p:cNvSpPr txBox="1">
            <a:spLocks/>
          </p:cNvSpPr>
          <p:nvPr/>
        </p:nvSpPr>
        <p:spPr bwMode="auto">
          <a:xfrm>
            <a:off x="0" y="0"/>
            <a:ext cx="12192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Testing Competitive Resources: VRIO Analysis</a:t>
            </a:r>
            <a:endParaRPr lang="en-GB" altLang="en-US" sz="3200" b="1" dirty="0">
              <a:solidFill>
                <a:schemeClr val="tx2">
                  <a:lumMod val="75000"/>
                </a:schemeClr>
              </a:solidFill>
            </a:endParaRPr>
          </a:p>
        </p:txBody>
      </p:sp>
      <p:sp>
        <p:nvSpPr>
          <p:cNvPr id="4" name="Footer Placeholder 1">
            <a:extLst>
              <a:ext uri="{FF2B5EF4-FFF2-40B4-BE49-F238E27FC236}">
                <a16:creationId xmlns:a16="http://schemas.microsoft.com/office/drawing/2014/main" id="{71456884-0FA5-181C-2F82-57007EFB49D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649080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86295B0-358E-479D-0757-28F4D362374C}"/>
              </a:ext>
            </a:extLst>
          </p:cNvPr>
          <p:cNvSpPr txBox="1"/>
          <p:nvPr/>
        </p:nvSpPr>
        <p:spPr>
          <a:xfrm>
            <a:off x="8112224" y="5341574"/>
            <a:ext cx="3651956" cy="338554"/>
          </a:xfrm>
          <a:prstGeom prst="rect">
            <a:avLst/>
          </a:prstGeom>
          <a:noFill/>
        </p:spPr>
        <p:txBody>
          <a:bodyPr wrap="square">
            <a:spAutoFit/>
          </a:bodyPr>
          <a:lstStyle/>
          <a:p>
            <a:r>
              <a:rPr lang="en-GB" sz="1600" dirty="0"/>
              <a:t>Source: Barney and </a:t>
            </a:r>
            <a:r>
              <a:rPr lang="en-GB" sz="1600" dirty="0" err="1"/>
              <a:t>Hesterly</a:t>
            </a:r>
            <a:r>
              <a:rPr lang="en-GB" sz="1600" dirty="0"/>
              <a:t> (2015)</a:t>
            </a:r>
          </a:p>
        </p:txBody>
      </p:sp>
      <p:sp>
        <p:nvSpPr>
          <p:cNvPr id="8" name="Arrow: Down 7">
            <a:extLst>
              <a:ext uri="{FF2B5EF4-FFF2-40B4-BE49-F238E27FC236}">
                <a16:creationId xmlns:a16="http://schemas.microsoft.com/office/drawing/2014/main" id="{23E60EBF-DC8A-9F03-032D-30D9EC5A45E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3" name="Title 1">
            <a:extLst>
              <a:ext uri="{FF2B5EF4-FFF2-40B4-BE49-F238E27FC236}">
                <a16:creationId xmlns:a16="http://schemas.microsoft.com/office/drawing/2014/main" id="{2549AD12-20D0-0ACC-A6CF-9E4915A18E2F}"/>
              </a:ext>
            </a:extLst>
          </p:cNvPr>
          <p:cNvSpPr txBox="1">
            <a:spLocks/>
          </p:cNvSpPr>
          <p:nvPr/>
        </p:nvSpPr>
        <p:spPr bwMode="auto">
          <a:xfrm>
            <a:off x="1127448" y="-13977"/>
            <a:ext cx="993710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Applying the VRIO Framework</a:t>
            </a:r>
          </a:p>
        </p:txBody>
      </p:sp>
      <p:pic>
        <p:nvPicPr>
          <p:cNvPr id="5" name="Picture 4">
            <a:extLst>
              <a:ext uri="{FF2B5EF4-FFF2-40B4-BE49-F238E27FC236}">
                <a16:creationId xmlns:a16="http://schemas.microsoft.com/office/drawing/2014/main" id="{D171A5DF-31D5-D7CD-01C0-0106B1773EB0}"/>
              </a:ext>
            </a:extLst>
          </p:cNvPr>
          <p:cNvPicPr>
            <a:picLocks noChangeAspect="1"/>
          </p:cNvPicPr>
          <p:nvPr/>
        </p:nvPicPr>
        <p:blipFill>
          <a:blip r:embed="rId3"/>
          <a:stretch>
            <a:fillRect/>
          </a:stretch>
        </p:blipFill>
        <p:spPr>
          <a:xfrm>
            <a:off x="742950" y="1468715"/>
            <a:ext cx="10706100" cy="3857625"/>
          </a:xfrm>
          <a:prstGeom prst="rect">
            <a:avLst/>
          </a:prstGeom>
        </p:spPr>
      </p:pic>
      <p:sp>
        <p:nvSpPr>
          <p:cNvPr id="2" name="Footer Placeholder 1">
            <a:extLst>
              <a:ext uri="{FF2B5EF4-FFF2-40B4-BE49-F238E27FC236}">
                <a16:creationId xmlns:a16="http://schemas.microsoft.com/office/drawing/2014/main" id="{F1F65E2B-D693-CA48-5311-876BF353F6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759397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2000" fill="hold"/>
                                        <p:tgtEl>
                                          <p:spTgt spid="5"/>
                                        </p:tgtEl>
                                        <p:attrNameLst>
                                          <p:attrName>ppt_w</p:attrName>
                                        </p:attrNameLst>
                                      </p:cBhvr>
                                      <p:tavLst>
                                        <p:tav tm="0">
                                          <p:val>
                                            <p:fltVal val="0"/>
                                          </p:val>
                                        </p:tav>
                                        <p:tav tm="100000">
                                          <p:val>
                                            <p:strVal val="#ppt_w"/>
                                          </p:val>
                                        </p:tav>
                                      </p:tavLst>
                                    </p:anim>
                                    <p:anim calcmode="lin" valueType="num">
                                      <p:cBhvr>
                                        <p:cTn id="8" dur="2000" fill="hold"/>
                                        <p:tgtEl>
                                          <p:spTgt spid="5"/>
                                        </p:tgtEl>
                                        <p:attrNameLst>
                                          <p:attrName>ppt_h</p:attrName>
                                        </p:attrNameLst>
                                      </p:cBhvr>
                                      <p:tavLst>
                                        <p:tav tm="0">
                                          <p:val>
                                            <p:fltVal val="0"/>
                                          </p:val>
                                        </p:tav>
                                        <p:tav tm="100000">
                                          <p:val>
                                            <p:strVal val="#ppt_h"/>
                                          </p:val>
                                        </p:tav>
                                      </p:tavLst>
                                    </p:anim>
                                    <p:anim calcmode="lin" valueType="num">
                                      <p:cBhvr>
                                        <p:cTn id="9" dur="2000" fill="hold"/>
                                        <p:tgtEl>
                                          <p:spTgt spid="5"/>
                                        </p:tgtEl>
                                        <p:attrNameLst>
                                          <p:attrName>style.rotation</p:attrName>
                                        </p:attrNameLst>
                                      </p:cBhvr>
                                      <p:tavLst>
                                        <p:tav tm="0">
                                          <p:val>
                                            <p:fltVal val="90"/>
                                          </p:val>
                                        </p:tav>
                                        <p:tav tm="100000">
                                          <p:val>
                                            <p:fltVal val="0"/>
                                          </p:val>
                                        </p:tav>
                                      </p:tavLst>
                                    </p:anim>
                                    <p:animEffect transition="in" filter="fade">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86295B0-358E-479D-0757-28F4D362374C}"/>
              </a:ext>
            </a:extLst>
          </p:cNvPr>
          <p:cNvSpPr txBox="1"/>
          <p:nvPr/>
        </p:nvSpPr>
        <p:spPr>
          <a:xfrm>
            <a:off x="8112224" y="5341574"/>
            <a:ext cx="3651956" cy="338554"/>
          </a:xfrm>
          <a:prstGeom prst="rect">
            <a:avLst/>
          </a:prstGeom>
          <a:noFill/>
        </p:spPr>
        <p:txBody>
          <a:bodyPr wrap="square">
            <a:spAutoFit/>
          </a:bodyPr>
          <a:lstStyle/>
          <a:p>
            <a:r>
              <a:rPr lang="en-GB" sz="1600" dirty="0"/>
              <a:t>Source: Barney and </a:t>
            </a:r>
            <a:r>
              <a:rPr lang="en-GB" sz="1600" dirty="0" err="1"/>
              <a:t>Hesterly</a:t>
            </a:r>
            <a:r>
              <a:rPr lang="en-GB" sz="1600" dirty="0"/>
              <a:t> (2015)</a:t>
            </a:r>
          </a:p>
        </p:txBody>
      </p:sp>
      <p:sp>
        <p:nvSpPr>
          <p:cNvPr id="8" name="Arrow: Down 7">
            <a:extLst>
              <a:ext uri="{FF2B5EF4-FFF2-40B4-BE49-F238E27FC236}">
                <a16:creationId xmlns:a16="http://schemas.microsoft.com/office/drawing/2014/main" id="{23E60EBF-DC8A-9F03-032D-30D9EC5A45E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3" name="Title 1">
            <a:extLst>
              <a:ext uri="{FF2B5EF4-FFF2-40B4-BE49-F238E27FC236}">
                <a16:creationId xmlns:a16="http://schemas.microsoft.com/office/drawing/2014/main" id="{2549AD12-20D0-0ACC-A6CF-9E4915A18E2F}"/>
              </a:ext>
            </a:extLst>
          </p:cNvPr>
          <p:cNvSpPr txBox="1">
            <a:spLocks/>
          </p:cNvSpPr>
          <p:nvPr/>
        </p:nvSpPr>
        <p:spPr bwMode="auto">
          <a:xfrm>
            <a:off x="1127448" y="-13977"/>
            <a:ext cx="993710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Applying the VRIO Framework</a:t>
            </a:r>
          </a:p>
        </p:txBody>
      </p:sp>
      <p:pic>
        <p:nvPicPr>
          <p:cNvPr id="4" name="Picture 3">
            <a:extLst>
              <a:ext uri="{FF2B5EF4-FFF2-40B4-BE49-F238E27FC236}">
                <a16:creationId xmlns:a16="http://schemas.microsoft.com/office/drawing/2014/main" id="{7B5B47BC-B45C-FCF3-70D6-415608B219D7}"/>
              </a:ext>
            </a:extLst>
          </p:cNvPr>
          <p:cNvPicPr>
            <a:picLocks noChangeAspect="1"/>
          </p:cNvPicPr>
          <p:nvPr/>
        </p:nvPicPr>
        <p:blipFill>
          <a:blip r:embed="rId3"/>
          <a:stretch>
            <a:fillRect/>
          </a:stretch>
        </p:blipFill>
        <p:spPr>
          <a:xfrm>
            <a:off x="733425" y="1464899"/>
            <a:ext cx="10725150" cy="3876675"/>
          </a:xfrm>
          <a:prstGeom prst="rect">
            <a:avLst/>
          </a:prstGeom>
        </p:spPr>
      </p:pic>
      <p:sp>
        <p:nvSpPr>
          <p:cNvPr id="2" name="Footer Placeholder 1">
            <a:extLst>
              <a:ext uri="{FF2B5EF4-FFF2-40B4-BE49-F238E27FC236}">
                <a16:creationId xmlns:a16="http://schemas.microsoft.com/office/drawing/2014/main" id="{E7FA33BF-AFA9-6C1B-289A-B958E4DEDD8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8936094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 calcmode="lin" valueType="num">
                                      <p:cBhvr>
                                        <p:cTn id="9" dur="2000" fill="hold"/>
                                        <p:tgtEl>
                                          <p:spTgt spid="4"/>
                                        </p:tgtEl>
                                        <p:attrNameLst>
                                          <p:attrName>style.rotation</p:attrName>
                                        </p:attrNameLst>
                                      </p:cBhvr>
                                      <p:tavLst>
                                        <p:tav tm="0">
                                          <p:val>
                                            <p:fltVal val="90"/>
                                          </p:val>
                                        </p:tav>
                                        <p:tav tm="100000">
                                          <p:val>
                                            <p:fltVal val="0"/>
                                          </p:val>
                                        </p:tav>
                                      </p:tavLst>
                                    </p:anim>
                                    <p:animEffect transition="in" filter="fade">
                                      <p:cBhvr>
                                        <p:cTn id="1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VRIO Analysis With Examples</a:t>
            </a:r>
          </a:p>
        </p:txBody>
      </p:sp>
      <p:sp>
        <p:nvSpPr>
          <p:cNvPr id="4" name="TextBox 3">
            <a:extLst>
              <a:ext uri="{FF2B5EF4-FFF2-40B4-BE49-F238E27FC236}">
                <a16:creationId xmlns:a16="http://schemas.microsoft.com/office/drawing/2014/main" id="{3EF847AE-3D51-77FC-F46A-C6DC7ED5B9A0}"/>
              </a:ext>
            </a:extLst>
          </p:cNvPr>
          <p:cNvSpPr txBox="1"/>
          <p:nvPr/>
        </p:nvSpPr>
        <p:spPr>
          <a:xfrm>
            <a:off x="3046927" y="5373216"/>
            <a:ext cx="6098146" cy="369332"/>
          </a:xfrm>
          <a:prstGeom prst="rect">
            <a:avLst/>
          </a:prstGeom>
          <a:noFill/>
        </p:spPr>
        <p:txBody>
          <a:bodyPr wrap="square">
            <a:spAutoFit/>
          </a:bodyPr>
          <a:lstStyle/>
          <a:p>
            <a:pPr algn="ctr"/>
            <a:r>
              <a:rPr lang="en-GB" dirty="0">
                <a:hlinkClick r:id="rId4"/>
              </a:rPr>
              <a:t>https://www.youtube.com/watch?v=afrPC91zCkQ</a:t>
            </a:r>
            <a:r>
              <a:rPr lang="en-GB" dirty="0"/>
              <a:t> </a:t>
            </a:r>
          </a:p>
        </p:txBody>
      </p:sp>
      <p:pic>
        <p:nvPicPr>
          <p:cNvPr id="3" name="Online Media 2" title="Internal Analysis: The VRIO Framework | Strategic Management | From A Business Professor">
            <a:hlinkClick r:id="" action="ppaction://media"/>
            <a:extLst>
              <a:ext uri="{FF2B5EF4-FFF2-40B4-BE49-F238E27FC236}">
                <a16:creationId xmlns:a16="http://schemas.microsoft.com/office/drawing/2014/main" id="{AB055BFE-D033-FDF4-0B21-4AD8262C63DA}"/>
              </a:ext>
            </a:extLst>
          </p:cNvPr>
          <p:cNvPicPr>
            <a:picLocks noRot="1" noChangeAspect="1"/>
          </p:cNvPicPr>
          <p:nvPr>
            <a:videoFile r:link="rId1"/>
          </p:nvPr>
        </p:nvPicPr>
        <p:blipFill>
          <a:blip r:embed="rId5"/>
          <a:stretch>
            <a:fillRect/>
          </a:stretch>
        </p:blipFill>
        <p:spPr>
          <a:xfrm>
            <a:off x="2049622" y="908720"/>
            <a:ext cx="8092756" cy="4474939"/>
          </a:xfrm>
          <a:prstGeom prst="rect">
            <a:avLst/>
          </a:prstGeom>
        </p:spPr>
      </p:pic>
      <p:sp>
        <p:nvSpPr>
          <p:cNvPr id="2" name="Footer Placeholder 1">
            <a:extLst>
              <a:ext uri="{FF2B5EF4-FFF2-40B4-BE49-F238E27FC236}">
                <a16:creationId xmlns:a16="http://schemas.microsoft.com/office/drawing/2014/main" id="{635C9672-439D-202B-3FBB-390290F40F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4644935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descr="A picture containing drawing&#10;&#10;Description automatically generated">
            <a:extLst>
              <a:ext uri="{FF2B5EF4-FFF2-40B4-BE49-F238E27FC236}">
                <a16:creationId xmlns:a16="http://schemas.microsoft.com/office/drawing/2014/main" id="{2DF20C10-B617-459E-9061-22CAC17434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6164" y="1694013"/>
            <a:ext cx="7056784" cy="391419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assess the bases of Groupon’s resources and capabilities using the VRIO criteria. </a:t>
            </a:r>
          </a:p>
        </p:txBody>
      </p:sp>
      <p:sp>
        <p:nvSpPr>
          <p:cNvPr id="6" name="Content Placeholder 2">
            <a:extLst>
              <a:ext uri="{FF2B5EF4-FFF2-40B4-BE49-F238E27FC236}">
                <a16:creationId xmlns:a16="http://schemas.microsoft.com/office/drawing/2014/main" id="{996CC39F-5202-4526-A7D3-58989B671603}"/>
              </a:ext>
            </a:extLst>
          </p:cNvPr>
          <p:cNvSpPr txBox="1">
            <a:spLocks/>
          </p:cNvSpPr>
          <p:nvPr/>
        </p:nvSpPr>
        <p:spPr bwMode="auto">
          <a:xfrm>
            <a:off x="695400" y="5085184"/>
            <a:ext cx="11072344"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dirty="0">
                <a:hlinkClick r:id="rId4"/>
              </a:rPr>
              <a:t>https://www.groupon.co.uk/</a:t>
            </a:r>
            <a:endParaRPr lang="en-GB" sz="2400" dirty="0"/>
          </a:p>
          <a:p>
            <a:pPr marL="0" indent="0" algn="ctr">
              <a:buClr>
                <a:schemeClr val="tx1"/>
              </a:buClr>
              <a:buNone/>
            </a:pPr>
            <a:endParaRPr lang="en-GB" sz="2400" dirty="0"/>
          </a:p>
        </p:txBody>
      </p:sp>
      <p:sp>
        <p:nvSpPr>
          <p:cNvPr id="2" name="Footer Placeholder 1">
            <a:extLst>
              <a:ext uri="{FF2B5EF4-FFF2-40B4-BE49-F238E27FC236}">
                <a16:creationId xmlns:a16="http://schemas.microsoft.com/office/drawing/2014/main" id="{1EC38B50-442E-D82C-8C8E-9982AE517F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91020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pic>
        <p:nvPicPr>
          <p:cNvPr id="3" name="Picture 2" descr="A picture containing drawing&#10;&#10;Description automatically generated">
            <a:extLst>
              <a:ext uri="{FF2B5EF4-FFF2-40B4-BE49-F238E27FC236}">
                <a16:creationId xmlns:a16="http://schemas.microsoft.com/office/drawing/2014/main" id="{9FE0ED7B-1EA0-45D1-B29A-DE980E1011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2128" y="3530014"/>
            <a:ext cx="7704856" cy="2184175"/>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264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The </a:t>
            </a:r>
            <a:r>
              <a:rPr lang="en-GB" sz="2600" b="1" dirty="0">
                <a:solidFill>
                  <a:srgbClr val="FF0000"/>
                </a:solidFill>
              </a:rPr>
              <a:t>value chain </a:t>
            </a:r>
            <a:r>
              <a:rPr lang="en-GB" sz="2600" dirty="0"/>
              <a:t>describes the categories of activities within an organisation which, together, create a product or service. </a:t>
            </a:r>
          </a:p>
          <a:p>
            <a:pPr algn="just">
              <a:buClr>
                <a:schemeClr val="tx1"/>
              </a:buClr>
            </a:pPr>
            <a:r>
              <a:rPr lang="en-GB" sz="2600" dirty="0"/>
              <a:t>If organisations are to achieve competitive advantage by delivering value to customers, managers need to understand which activities their organisation undertakes that are especially important in creating that value and which are not. </a:t>
            </a:r>
          </a:p>
          <a:p>
            <a:pPr algn="just">
              <a:buClr>
                <a:schemeClr val="tx1"/>
              </a:buClr>
            </a:pPr>
            <a:endParaRPr lang="en-GB" sz="2800" dirty="0"/>
          </a:p>
        </p:txBody>
      </p:sp>
      <p:sp>
        <p:nvSpPr>
          <p:cNvPr id="2" name="Footer Placeholder 1">
            <a:extLst>
              <a:ext uri="{FF2B5EF4-FFF2-40B4-BE49-F238E27FC236}">
                <a16:creationId xmlns:a16="http://schemas.microsoft.com/office/drawing/2014/main" id="{3C430F0A-C186-65BF-415D-F4D9A5ED921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025898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3000"/>
                                        <p:tgtEl>
                                          <p:spTgt spid="5">
                                            <p:txEl>
                                              <p:pRg st="1" end="1"/>
                                            </p:txEl>
                                          </p:spTgt>
                                        </p:tgtEl>
                                      </p:cBhvr>
                                    </p:animEffect>
                                    <p:anim calcmode="lin" valueType="num">
                                      <p:cBhvr>
                                        <p:cTn id="14" dur="3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53" presetClass="entr" presetSubtype="16"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2000" fill="hold"/>
                                        <p:tgtEl>
                                          <p:spTgt spid="3"/>
                                        </p:tgtEl>
                                        <p:attrNameLst>
                                          <p:attrName>ppt_w</p:attrName>
                                        </p:attrNameLst>
                                      </p:cBhvr>
                                      <p:tavLst>
                                        <p:tav tm="0">
                                          <p:val>
                                            <p:fltVal val="0"/>
                                          </p:val>
                                        </p:tav>
                                        <p:tav tm="100000">
                                          <p:val>
                                            <p:strVal val="#ppt_w"/>
                                          </p:val>
                                        </p:tav>
                                      </p:tavLst>
                                    </p:anim>
                                    <p:anim calcmode="lin" valueType="num">
                                      <p:cBhvr>
                                        <p:cTn id="20" dur="2000" fill="hold"/>
                                        <p:tgtEl>
                                          <p:spTgt spid="3"/>
                                        </p:tgtEl>
                                        <p:attrNameLst>
                                          <p:attrName>ppt_h</p:attrName>
                                        </p:attrNameLst>
                                      </p:cBhvr>
                                      <p:tavLst>
                                        <p:tav tm="0">
                                          <p:val>
                                            <p:fltVal val="0"/>
                                          </p:val>
                                        </p:tav>
                                        <p:tav tm="100000">
                                          <p:val>
                                            <p:strVal val="#ppt_h"/>
                                          </p:val>
                                        </p:tav>
                                      </p:tavLst>
                                    </p:anim>
                                    <p:animEffect transition="in" filter="fade">
                                      <p:cBhvr>
                                        <p:cTn id="21"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169369"/>
            <a:ext cx="380942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200" b="1" dirty="0">
                <a:solidFill>
                  <a:srgbClr val="FF0000"/>
                </a:solidFill>
                <a:hlinkClick r:id="rId3"/>
              </a:rPr>
              <a:t>Porter’s Value Chain Model</a:t>
            </a:r>
            <a:endParaRPr lang="en-GB" sz="22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200" b="1" dirty="0">
                <a:solidFill>
                  <a:srgbClr val="FF0000"/>
                </a:solidFill>
              </a:rPr>
              <a:t>Primary activities</a:t>
            </a:r>
            <a:r>
              <a:rPr lang="en-GB" sz="2200" dirty="0"/>
              <a:t> are directly concerned with the creation or delivery of a product or service.</a:t>
            </a:r>
          </a:p>
          <a:p>
            <a:pPr algn="just">
              <a:buClr>
                <a:schemeClr val="tx1"/>
              </a:buClr>
            </a:pPr>
            <a:r>
              <a:rPr lang="en-GB" sz="2200" b="1" dirty="0">
                <a:solidFill>
                  <a:srgbClr val="FF0000"/>
                </a:solidFill>
              </a:rPr>
              <a:t>Support activities</a:t>
            </a:r>
            <a:r>
              <a:rPr lang="en-GB" sz="2200" dirty="0"/>
              <a:t> help to improve the effectiveness or efficiency of primary activities.</a:t>
            </a:r>
          </a:p>
        </p:txBody>
      </p:sp>
      <p:pic>
        <p:nvPicPr>
          <p:cNvPr id="4" name="Picture 3">
            <a:extLst>
              <a:ext uri="{FF2B5EF4-FFF2-40B4-BE49-F238E27FC236}">
                <a16:creationId xmlns:a16="http://schemas.microsoft.com/office/drawing/2014/main" id="{DC07421F-2E53-9AA8-1E15-3F4047C60572}"/>
              </a:ext>
            </a:extLst>
          </p:cNvPr>
          <p:cNvPicPr>
            <a:picLocks noChangeAspect="1"/>
          </p:cNvPicPr>
          <p:nvPr/>
        </p:nvPicPr>
        <p:blipFill>
          <a:blip r:embed="rId4"/>
          <a:stretch>
            <a:fillRect/>
          </a:stretch>
        </p:blipFill>
        <p:spPr>
          <a:xfrm>
            <a:off x="4511824" y="1212701"/>
            <a:ext cx="7572375" cy="4432598"/>
          </a:xfrm>
          <a:prstGeom prst="rect">
            <a:avLst/>
          </a:prstGeom>
        </p:spPr>
      </p:pic>
      <p:sp>
        <p:nvSpPr>
          <p:cNvPr id="2" name="TextBox 1">
            <a:extLst>
              <a:ext uri="{FF2B5EF4-FFF2-40B4-BE49-F238E27FC236}">
                <a16:creationId xmlns:a16="http://schemas.microsoft.com/office/drawing/2014/main" id="{7FBBA090-6269-4D41-5038-37D42CDE55FF}"/>
              </a:ext>
            </a:extLst>
          </p:cNvPr>
          <p:cNvSpPr txBox="1"/>
          <p:nvPr/>
        </p:nvSpPr>
        <p:spPr>
          <a:xfrm>
            <a:off x="3575720" y="5348104"/>
            <a:ext cx="3294113" cy="338554"/>
          </a:xfrm>
          <a:prstGeom prst="rect">
            <a:avLst/>
          </a:prstGeom>
          <a:noFill/>
        </p:spPr>
        <p:txBody>
          <a:bodyPr wrap="square">
            <a:spAutoFit/>
          </a:bodyPr>
          <a:lstStyle/>
          <a:p>
            <a:r>
              <a:rPr lang="en-GB" sz="1600" dirty="0"/>
              <a:t>Source: Whittington et al., (2020)</a:t>
            </a:r>
          </a:p>
        </p:txBody>
      </p:sp>
      <p:sp>
        <p:nvSpPr>
          <p:cNvPr id="3" name="Footer Placeholder 1">
            <a:extLst>
              <a:ext uri="{FF2B5EF4-FFF2-40B4-BE49-F238E27FC236}">
                <a16:creationId xmlns:a16="http://schemas.microsoft.com/office/drawing/2014/main" id="{232B59CD-DDC8-C24E-B9EE-D0056677D96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30054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143000"/>
            <a:ext cx="5112568" cy="454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4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algn="just">
              <a:buClr>
                <a:schemeClr val="tx1"/>
              </a:buClr>
            </a:pPr>
            <a:endParaRPr lang="en-GB" sz="2400" dirty="0"/>
          </a:p>
          <a:p>
            <a:pPr algn="just">
              <a:buClr>
                <a:schemeClr val="tx1"/>
              </a:buClr>
            </a:pPr>
            <a:r>
              <a:rPr lang="en-GB" sz="2400" dirty="0">
                <a:hlinkClick r:id="rId3"/>
              </a:rPr>
              <a:t>IKEA's Value Chain</a:t>
            </a:r>
            <a:endParaRPr lang="en-GB" sz="2400" dirty="0"/>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4"/>
          <a:stretch>
            <a:fillRect/>
          </a:stretch>
        </p:blipFill>
        <p:spPr>
          <a:xfrm>
            <a:off x="5701573" y="1196752"/>
            <a:ext cx="6405032" cy="4295773"/>
          </a:xfrm>
          <a:prstGeom prst="rect">
            <a:avLst/>
          </a:prstGeom>
        </p:spPr>
      </p:pic>
      <p:sp>
        <p:nvSpPr>
          <p:cNvPr id="2" name="TextBox 1">
            <a:extLst>
              <a:ext uri="{FF2B5EF4-FFF2-40B4-BE49-F238E27FC236}">
                <a16:creationId xmlns:a16="http://schemas.microsoft.com/office/drawing/2014/main" id="{051F5841-8C35-203B-31D1-AFEA2F6C74CA}"/>
              </a:ext>
            </a:extLst>
          </p:cNvPr>
          <p:cNvSpPr txBox="1"/>
          <p:nvPr/>
        </p:nvSpPr>
        <p:spPr>
          <a:xfrm>
            <a:off x="9696401" y="5345434"/>
            <a:ext cx="2495600" cy="338554"/>
          </a:xfrm>
          <a:prstGeom prst="rect">
            <a:avLst/>
          </a:prstGeom>
          <a:noFill/>
        </p:spPr>
        <p:txBody>
          <a:bodyPr wrap="square">
            <a:spAutoFit/>
          </a:bodyPr>
          <a:lstStyle/>
          <a:p>
            <a:r>
              <a:rPr lang="en-GB" sz="1600" dirty="0"/>
              <a:t>Source: Hill et al., (2017)</a:t>
            </a:r>
          </a:p>
        </p:txBody>
      </p:sp>
      <p:sp>
        <p:nvSpPr>
          <p:cNvPr id="3" name="Footer Placeholder 1">
            <a:extLst>
              <a:ext uri="{FF2B5EF4-FFF2-40B4-BE49-F238E27FC236}">
                <a16:creationId xmlns:a16="http://schemas.microsoft.com/office/drawing/2014/main" id="{52591FF5-6724-8428-54C8-4F319BABB9E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7" name="Picture 6" descr="A blue and yellow logo&#10;&#10;Description automatically generated">
            <a:extLst>
              <a:ext uri="{FF2B5EF4-FFF2-40B4-BE49-F238E27FC236}">
                <a16:creationId xmlns:a16="http://schemas.microsoft.com/office/drawing/2014/main" id="{40DB08C1-52CC-C673-F9DC-A8C3784E774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03712" y="4705048"/>
            <a:ext cx="1741244" cy="978939"/>
          </a:xfrm>
          <a:prstGeom prst="rect">
            <a:avLst/>
          </a:prstGeom>
        </p:spPr>
      </p:pic>
    </p:spTree>
    <p:extLst>
      <p:ext uri="{BB962C8B-B14F-4D97-AF65-F5344CB8AC3E}">
        <p14:creationId xmlns:p14="http://schemas.microsoft.com/office/powerpoint/2010/main" val="319061254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Effect transition="in" filter="fade">
                                      <p:cBhvr>
                                        <p:cTn id="14" dur="3000"/>
                                        <p:tgtEl>
                                          <p:spTgt spid="4"/>
                                        </p:tgtEl>
                                      </p:cBhvr>
                                    </p:animEffect>
                                  </p:childTnLst>
                                </p:cTn>
                              </p:par>
                            </p:childTnLst>
                          </p:cTn>
                        </p:par>
                        <p:par>
                          <p:cTn id="15" fill="hold">
                            <p:stCondLst>
                              <p:cond delay="3000"/>
                            </p:stCondLst>
                            <p:childTnLst>
                              <p:par>
                                <p:cTn id="16" presetID="42" presetClass="entr" presetSubtype="0" fill="hold" nodeType="after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1000"/>
                                        <p:tgtEl>
                                          <p:spTgt spid="5">
                                            <p:txEl>
                                              <p:pRg st="2" end="2"/>
                                            </p:txEl>
                                          </p:spTgt>
                                        </p:tgtEl>
                                      </p:cBhvr>
                                    </p:animEffect>
                                    <p:anim calcmode="lin" valueType="num">
                                      <p:cBhvr>
                                        <p:cTn id="1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1" presetID="53" presetClass="entr" presetSubtype="16"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1000" fill="hold"/>
                                        <p:tgtEl>
                                          <p:spTgt spid="7"/>
                                        </p:tgtEl>
                                        <p:attrNameLst>
                                          <p:attrName>ppt_w</p:attrName>
                                        </p:attrNameLst>
                                      </p:cBhvr>
                                      <p:tavLst>
                                        <p:tav tm="0">
                                          <p:val>
                                            <p:fltVal val="0"/>
                                          </p:val>
                                        </p:tav>
                                        <p:tav tm="100000">
                                          <p:val>
                                            <p:strVal val="#ppt_w"/>
                                          </p:val>
                                        </p:tav>
                                      </p:tavLst>
                                    </p:anim>
                                    <p:anim calcmode="lin" valueType="num">
                                      <p:cBhvr>
                                        <p:cTn id="24" dur="1000" fill="hold"/>
                                        <p:tgtEl>
                                          <p:spTgt spid="7"/>
                                        </p:tgtEl>
                                        <p:attrNameLst>
                                          <p:attrName>ppt_h</p:attrName>
                                        </p:attrNameLst>
                                      </p:cBhvr>
                                      <p:tavLst>
                                        <p:tav tm="0">
                                          <p:val>
                                            <p:fltVal val="0"/>
                                          </p:val>
                                        </p:tav>
                                        <p:tav tm="100000">
                                          <p:val>
                                            <p:strVal val="#ppt_h"/>
                                          </p:val>
                                        </p:tav>
                                      </p:tavLst>
                                    </p:anim>
                                    <p:animEffect transition="in" filter="fade">
                                      <p:cBhvr>
                                        <p:cTn id="25"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F3A33-A18C-60BB-6F25-7048C0539568}"/>
              </a:ext>
            </a:extLst>
          </p:cNvPr>
          <p:cNvSpPr>
            <a:spLocks noGrp="1"/>
          </p:cNvSpPr>
          <p:nvPr>
            <p:ph type="title"/>
          </p:nvPr>
        </p:nvSpPr>
        <p:spPr/>
        <p:txBody>
          <a:bodyPr/>
          <a:lstStyle/>
          <a:p>
            <a:r>
              <a:rPr lang="en-US" dirty="0"/>
              <a:t>How to use Porter’s value chain</a:t>
            </a:r>
            <a:endParaRPr lang="en-GB" dirty="0"/>
          </a:p>
        </p:txBody>
      </p:sp>
      <p:sp>
        <p:nvSpPr>
          <p:cNvPr id="3" name="Content Placeholder 2">
            <a:extLst>
              <a:ext uri="{FF2B5EF4-FFF2-40B4-BE49-F238E27FC236}">
                <a16:creationId xmlns:a16="http://schemas.microsoft.com/office/drawing/2014/main" id="{B36483CA-15C7-2507-0F23-9DD757083395}"/>
              </a:ext>
            </a:extLst>
          </p:cNvPr>
          <p:cNvSpPr>
            <a:spLocks noGrp="1"/>
          </p:cNvSpPr>
          <p:nvPr>
            <p:ph idx="1"/>
          </p:nvPr>
        </p:nvSpPr>
        <p:spPr/>
        <p:txBody>
          <a:bodyPr/>
          <a:lstStyle/>
          <a:p>
            <a:pPr marL="457200" indent="-457200">
              <a:buFont typeface="+mj-lt"/>
              <a:buAutoNum type="arabicPeriod"/>
            </a:pPr>
            <a:r>
              <a:rPr lang="en-US" sz="2000" dirty="0"/>
              <a:t>Break Down the Activities: Map out your organization's specific processes under each of the primary and support headings.</a:t>
            </a:r>
          </a:p>
          <a:p>
            <a:pPr marL="457200" indent="-457200">
              <a:buFont typeface="+mj-lt"/>
              <a:buAutoNum type="arabicPeriod"/>
            </a:pPr>
            <a:r>
              <a:rPr lang="en-US" sz="2000" dirty="0"/>
              <a:t>Evaluate Costs and Value: Analyze each activity to see how much it costs versus how much value it adds to the final customer experience.</a:t>
            </a:r>
          </a:p>
          <a:p>
            <a:pPr marL="457200" indent="-457200">
              <a:buFont typeface="+mj-lt"/>
              <a:buAutoNum type="arabicPeriod"/>
            </a:pPr>
            <a:r>
              <a:rPr lang="en-US" sz="2000" dirty="0"/>
              <a:t>Identify Cost Advantages or Differentiation:</a:t>
            </a:r>
          </a:p>
          <a:p>
            <a:pPr marL="857250" lvl="1" indent="-457200">
              <a:buFont typeface="+mj-lt"/>
              <a:buAutoNum type="arabicPeriod"/>
            </a:pPr>
            <a:r>
              <a:rPr lang="en-US" sz="1600" dirty="0"/>
              <a:t>For Cost Leadership: Look for inefficiencies or high-cost areas in the chain that can be optimized or automated.</a:t>
            </a:r>
          </a:p>
          <a:p>
            <a:pPr marL="857250" lvl="1" indent="-457200">
              <a:buFont typeface="+mj-lt"/>
              <a:buAutoNum type="arabicPeriod"/>
            </a:pPr>
            <a:r>
              <a:rPr lang="en-US" sz="1600" dirty="0"/>
              <a:t>For Differentiation: Look for activities where you can add unique value that competitors cannot easily copy (e.g., superior customer service or cutting-edge tech development).</a:t>
            </a:r>
          </a:p>
          <a:p>
            <a:pPr marL="457200" indent="-457200">
              <a:buFont typeface="+mj-lt"/>
              <a:buAutoNum type="arabicPeriod"/>
            </a:pPr>
            <a:r>
              <a:rPr lang="en-US" sz="2000" dirty="0"/>
              <a:t>Examine Linkages: Look at how activities affect one another. For example, upgrading procurement (support) might lower material costs and improve operations (primary).</a:t>
            </a:r>
          </a:p>
          <a:p>
            <a:pPr marL="457200" indent="-457200">
              <a:buFont typeface="+mj-lt"/>
              <a:buAutoNum type="arabicPeriod"/>
            </a:pPr>
            <a:r>
              <a:rPr lang="en-US" sz="2000" dirty="0"/>
              <a:t>Formulate Strategy: Use your findings to decide where to invest, outsource, or streamline to outperform competitors.</a:t>
            </a:r>
            <a:endParaRPr lang="en-GB" sz="2000" dirty="0"/>
          </a:p>
        </p:txBody>
      </p:sp>
    </p:spTree>
    <p:extLst>
      <p:ext uri="{BB962C8B-B14F-4D97-AF65-F5344CB8AC3E}">
        <p14:creationId xmlns:p14="http://schemas.microsoft.com/office/powerpoint/2010/main" val="12331236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&amp; TOWS Analyses</a:t>
            </a:r>
          </a:p>
        </p:txBody>
      </p:sp>
      <p:pic>
        <p:nvPicPr>
          <p:cNvPr id="3" name="Picture 2">
            <a:extLst>
              <a:ext uri="{FF2B5EF4-FFF2-40B4-BE49-F238E27FC236}">
                <a16:creationId xmlns:a16="http://schemas.microsoft.com/office/drawing/2014/main" id="{4C27A745-4FAC-40A1-B335-BD95DD07BBCE}"/>
              </a:ext>
            </a:extLst>
          </p:cNvPr>
          <p:cNvPicPr>
            <a:picLocks noChangeAspect="1"/>
          </p:cNvPicPr>
          <p:nvPr/>
        </p:nvPicPr>
        <p:blipFill>
          <a:blip r:embed="rId3"/>
          <a:stretch>
            <a:fillRect/>
          </a:stretch>
        </p:blipFill>
        <p:spPr>
          <a:xfrm>
            <a:off x="1666427" y="2924944"/>
            <a:ext cx="8859144" cy="3888432"/>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defRPr/>
            </a:pPr>
            <a:r>
              <a:rPr lang="en-US" altLang="en-US" sz="2400" dirty="0"/>
              <a:t>A SWOT analysis identifies and categorizes the internal and external factors affecting an organization.</a:t>
            </a:r>
          </a:p>
          <a:p>
            <a:pPr algn="just" eaLnBrk="1" hangingPunct="1">
              <a:defRPr/>
            </a:pPr>
            <a:r>
              <a:rPr lang="en-US" altLang="en-US" sz="2400" dirty="0"/>
              <a:t>A TOWS analysis takes those factors a step further by systematically matching them to generate actionable strategic options.</a:t>
            </a:r>
            <a:endParaRPr lang="en-GB" altLang="en-US" sz="2400" dirty="0"/>
          </a:p>
        </p:txBody>
      </p:sp>
      <p:sp>
        <p:nvSpPr>
          <p:cNvPr id="2" name="Footer Placeholder 1">
            <a:extLst>
              <a:ext uri="{FF2B5EF4-FFF2-40B4-BE49-F238E27FC236}">
                <a16:creationId xmlns:a16="http://schemas.microsoft.com/office/drawing/2014/main" id="{874D3EF7-D593-0FF4-90D3-C8CEFFEFC4F3}"/>
              </a:ext>
            </a:extLst>
          </p:cNvPr>
          <p:cNvSpPr txBox="1">
            <a:spLocks/>
          </p:cNvSpPr>
          <p:nvPr/>
        </p:nvSpPr>
        <p:spPr>
          <a:xfrm>
            <a:off x="7577" y="6525344"/>
            <a:ext cx="1658850"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356171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31" presetClass="entr" presetSubtype="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1000" fill="hold"/>
                                        <p:tgtEl>
                                          <p:spTgt spid="3"/>
                                        </p:tgtEl>
                                        <p:attrNameLst>
                                          <p:attrName>ppt_w</p:attrName>
                                        </p:attrNameLst>
                                      </p:cBhvr>
                                      <p:tavLst>
                                        <p:tav tm="0">
                                          <p:val>
                                            <p:fltVal val="0"/>
                                          </p:val>
                                        </p:tav>
                                        <p:tav tm="100000">
                                          <p:val>
                                            <p:strVal val="#ppt_w"/>
                                          </p:val>
                                        </p:tav>
                                      </p:tavLst>
                                    </p:anim>
                                    <p:anim calcmode="lin" valueType="num">
                                      <p:cBhvr>
                                        <p:cTn id="20" dur="1000" fill="hold"/>
                                        <p:tgtEl>
                                          <p:spTgt spid="3"/>
                                        </p:tgtEl>
                                        <p:attrNameLst>
                                          <p:attrName>ppt_h</p:attrName>
                                        </p:attrNameLst>
                                      </p:cBhvr>
                                      <p:tavLst>
                                        <p:tav tm="0">
                                          <p:val>
                                            <p:fltVal val="0"/>
                                          </p:val>
                                        </p:tav>
                                        <p:tav tm="100000">
                                          <p:val>
                                            <p:strVal val="#ppt_h"/>
                                          </p:val>
                                        </p:tav>
                                      </p:tavLst>
                                    </p:anim>
                                    <p:anim calcmode="lin" valueType="num">
                                      <p:cBhvr>
                                        <p:cTn id="21" dur="1000" fill="hold"/>
                                        <p:tgtEl>
                                          <p:spTgt spid="3"/>
                                        </p:tgtEl>
                                        <p:attrNameLst>
                                          <p:attrName>style.rotation</p:attrName>
                                        </p:attrNameLst>
                                      </p:cBhvr>
                                      <p:tavLst>
                                        <p:tav tm="0">
                                          <p:val>
                                            <p:fltVal val="90"/>
                                          </p:val>
                                        </p:tav>
                                        <p:tav tm="100000">
                                          <p:val>
                                            <p:fltVal val="0"/>
                                          </p:val>
                                        </p:tav>
                                      </p:tavLst>
                                    </p:anim>
                                    <p:animEffect transition="in" filter="fade">
                                      <p:cBhvr>
                                        <p:cTn id="22"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 Allows Businesses to…</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700808"/>
            <a:ext cx="4878542" cy="3960440"/>
          </a:xfrm>
        </p:spPr>
        <p:txBody>
          <a:bodyPr/>
          <a:lstStyle/>
          <a:p>
            <a:pPr algn="just" eaLnBrk="1" hangingPunct="1">
              <a:defRPr/>
            </a:pPr>
            <a:r>
              <a:rPr lang="en-GB" altLang="en-US" sz="2800" dirty="0"/>
              <a:t>Define realistic goals</a:t>
            </a:r>
          </a:p>
          <a:p>
            <a:pPr algn="just" eaLnBrk="1" hangingPunct="1">
              <a:defRPr/>
            </a:pPr>
            <a:r>
              <a:rPr lang="en-GB" altLang="en-US" sz="2800" dirty="0"/>
              <a:t>Improve capability</a:t>
            </a:r>
          </a:p>
          <a:p>
            <a:pPr algn="just" eaLnBrk="1" hangingPunct="1">
              <a:defRPr/>
            </a:pPr>
            <a:r>
              <a:rPr lang="en-GB" altLang="en-US" sz="2800" dirty="0"/>
              <a:t>Overcome weaknesses with strengths</a:t>
            </a:r>
          </a:p>
          <a:p>
            <a:pPr algn="just" eaLnBrk="1" hangingPunct="1">
              <a:defRPr/>
            </a:pPr>
            <a:r>
              <a:rPr lang="en-GB" altLang="en-US" sz="2800" dirty="0"/>
              <a:t>Identify threats than can be turned into opportunities</a:t>
            </a:r>
          </a:p>
        </p:txBody>
      </p:sp>
      <p:pic>
        <p:nvPicPr>
          <p:cNvPr id="5" name="Picture 2">
            <a:extLst>
              <a:ext uri="{FF2B5EF4-FFF2-40B4-BE49-F238E27FC236}">
                <a16:creationId xmlns:a16="http://schemas.microsoft.com/office/drawing/2014/main" id="{8A037D7F-6DF8-4D46-AAC5-A2CBF381626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31904" y="1448780"/>
            <a:ext cx="6768752"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07643A46-1B46-CD30-05DE-F70EFD4913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2279566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53" presetClass="entr" presetSubtype="16" fill="hold" nodeType="with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p:cTn id="27" dur="2500" fill="hold"/>
                                        <p:tgtEl>
                                          <p:spTgt spid="5"/>
                                        </p:tgtEl>
                                        <p:attrNameLst>
                                          <p:attrName>ppt_w</p:attrName>
                                        </p:attrNameLst>
                                      </p:cBhvr>
                                      <p:tavLst>
                                        <p:tav tm="0">
                                          <p:val>
                                            <p:fltVal val="0"/>
                                          </p:val>
                                        </p:tav>
                                        <p:tav tm="100000">
                                          <p:val>
                                            <p:strVal val="#ppt_w"/>
                                          </p:val>
                                        </p:tav>
                                      </p:tavLst>
                                    </p:anim>
                                    <p:anim calcmode="lin" valueType="num">
                                      <p:cBhvr>
                                        <p:cTn id="28" dur="2500" fill="hold"/>
                                        <p:tgtEl>
                                          <p:spTgt spid="5"/>
                                        </p:tgtEl>
                                        <p:attrNameLst>
                                          <p:attrName>ppt_h</p:attrName>
                                        </p:attrNameLst>
                                      </p:cBhvr>
                                      <p:tavLst>
                                        <p:tav tm="0">
                                          <p:val>
                                            <p:fltVal val="0"/>
                                          </p:val>
                                        </p:tav>
                                        <p:tav tm="100000">
                                          <p:val>
                                            <p:strVal val="#ppt_h"/>
                                          </p:val>
                                        </p:tav>
                                      </p:tavLst>
                                    </p:anim>
                                    <p:animEffect transition="in" filter="fade">
                                      <p:cBhvr>
                                        <p:cTn id="29"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a:t>
            </a:r>
          </a:p>
        </p:txBody>
      </p:sp>
      <p:sp>
        <p:nvSpPr>
          <p:cNvPr id="8" name="Wave 7">
            <a:extLst>
              <a:ext uri="{FF2B5EF4-FFF2-40B4-BE49-F238E27FC236}">
                <a16:creationId xmlns:a16="http://schemas.microsoft.com/office/drawing/2014/main" id="{79739F01-1A2B-4C31-959F-A5D6491464AA}"/>
              </a:ext>
            </a:extLst>
          </p:cNvPr>
          <p:cNvSpPr/>
          <p:nvPr/>
        </p:nvSpPr>
        <p:spPr>
          <a:xfrm>
            <a:off x="540695"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a:extLst>
              <a:ext uri="{FF2B5EF4-FFF2-40B4-BE49-F238E27FC236}">
                <a16:creationId xmlns:a16="http://schemas.microsoft.com/office/drawing/2014/main" id="{7C9259FA-45CE-472F-8892-7ED397F79EBD}"/>
              </a:ext>
            </a:extLst>
          </p:cNvPr>
          <p:cNvSpPr txBox="1">
            <a:spLocks noChangeArrowheads="1"/>
          </p:cNvSpPr>
          <p:nvPr/>
        </p:nvSpPr>
        <p:spPr bwMode="auto">
          <a:xfrm>
            <a:off x="502900" y="4216734"/>
            <a:ext cx="2520725" cy="1377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rPr>
              <a:t>Superior product quality</a:t>
            </a:r>
          </a:p>
          <a:p>
            <a:pPr algn="just" eaLnBrk="1" hangingPunct="1"/>
            <a:r>
              <a:rPr lang="en-GB" altLang="en-US" sz="1300" dirty="0">
                <a:solidFill>
                  <a:srgbClr val="002060"/>
                </a:solidFill>
                <a:latin typeface="Arial" panose="020B0604020202020204" pitchFamily="34" charset="0"/>
              </a:rPr>
              <a:t>Lowest price</a:t>
            </a:r>
          </a:p>
          <a:p>
            <a:pPr algn="just" eaLnBrk="1" hangingPunct="1"/>
            <a:r>
              <a:rPr lang="en-GB" altLang="en-US" sz="1300" dirty="0">
                <a:solidFill>
                  <a:srgbClr val="002060"/>
                </a:solidFill>
                <a:latin typeface="Arial" panose="020B0604020202020204" pitchFamily="34" charset="0"/>
              </a:rPr>
              <a:t>Best expertise</a:t>
            </a:r>
          </a:p>
          <a:p>
            <a:pPr algn="just" eaLnBrk="1" hangingPunct="1"/>
            <a:r>
              <a:rPr lang="en-GB" altLang="en-US" sz="1300" dirty="0">
                <a:solidFill>
                  <a:srgbClr val="002060"/>
                </a:solidFill>
                <a:latin typeface="Arial" panose="020B0604020202020204" pitchFamily="34" charset="0"/>
              </a:rPr>
              <a:t>Location</a:t>
            </a:r>
            <a:endParaRPr lang="en-GB" altLang="en-US" sz="1300" dirty="0">
              <a:solidFill>
                <a:srgbClr val="002060"/>
              </a:solidFill>
            </a:endParaRPr>
          </a:p>
        </p:txBody>
      </p:sp>
      <p:pic>
        <p:nvPicPr>
          <p:cNvPr id="11" name="Picture 3">
            <a:extLst>
              <a:ext uri="{FF2B5EF4-FFF2-40B4-BE49-F238E27FC236}">
                <a16:creationId xmlns:a16="http://schemas.microsoft.com/office/drawing/2014/main" id="{F99E9B71-D76C-4050-9924-75DE65B891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9236" y="1108765"/>
            <a:ext cx="1235467" cy="140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Wave 11">
            <a:extLst>
              <a:ext uri="{FF2B5EF4-FFF2-40B4-BE49-F238E27FC236}">
                <a16:creationId xmlns:a16="http://schemas.microsoft.com/office/drawing/2014/main" id="{76FB08E9-A561-40A8-B0C8-263DAF44C206}"/>
              </a:ext>
            </a:extLst>
          </p:cNvPr>
          <p:cNvSpPr/>
          <p:nvPr/>
        </p:nvSpPr>
        <p:spPr>
          <a:xfrm>
            <a:off x="3418323"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Wave 13">
            <a:extLst>
              <a:ext uri="{FF2B5EF4-FFF2-40B4-BE49-F238E27FC236}">
                <a16:creationId xmlns:a16="http://schemas.microsoft.com/office/drawing/2014/main" id="{9BDFE874-9BF2-4E7C-8A25-85B962C02105}"/>
              </a:ext>
            </a:extLst>
          </p:cNvPr>
          <p:cNvSpPr/>
          <p:nvPr/>
        </p:nvSpPr>
        <p:spPr>
          <a:xfrm>
            <a:off x="6295951"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Wave 15">
            <a:extLst>
              <a:ext uri="{FF2B5EF4-FFF2-40B4-BE49-F238E27FC236}">
                <a16:creationId xmlns:a16="http://schemas.microsoft.com/office/drawing/2014/main" id="{90B8BC95-44EA-4D31-893E-1C1EA24CC63D}"/>
              </a:ext>
            </a:extLst>
          </p:cNvPr>
          <p:cNvSpPr/>
          <p:nvPr/>
        </p:nvSpPr>
        <p:spPr>
          <a:xfrm>
            <a:off x="9173580"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8" name="Picture 3">
            <a:extLst>
              <a:ext uri="{FF2B5EF4-FFF2-40B4-BE49-F238E27FC236}">
                <a16:creationId xmlns:a16="http://schemas.microsoft.com/office/drawing/2014/main" id="{7B28F618-14B8-4BFC-B04E-9B1A50F6E10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66865" y="1167175"/>
            <a:ext cx="1235467" cy="1329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
            <a:extLst>
              <a:ext uri="{FF2B5EF4-FFF2-40B4-BE49-F238E27FC236}">
                <a16:creationId xmlns:a16="http://schemas.microsoft.com/office/drawing/2014/main" id="{7535F3FB-03A2-4473-94CC-78247DAAAA0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44493" y="1143000"/>
            <a:ext cx="1235467" cy="1341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
            <a:extLst>
              <a:ext uri="{FF2B5EF4-FFF2-40B4-BE49-F238E27FC236}">
                <a16:creationId xmlns:a16="http://schemas.microsoft.com/office/drawing/2014/main" id="{C2852519-49EF-4F3D-BBCE-153F7063B4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822122" y="1120976"/>
            <a:ext cx="1235467" cy="134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Rectangle 3">
            <a:extLst>
              <a:ext uri="{FF2B5EF4-FFF2-40B4-BE49-F238E27FC236}">
                <a16:creationId xmlns:a16="http://schemas.microsoft.com/office/drawing/2014/main" id="{DF3938DA-FD1A-489D-9DD0-DD39E8C6D375}"/>
              </a:ext>
            </a:extLst>
          </p:cNvPr>
          <p:cNvSpPr txBox="1">
            <a:spLocks noChangeArrowheads="1"/>
          </p:cNvSpPr>
          <p:nvPr/>
        </p:nvSpPr>
        <p:spPr bwMode="auto">
          <a:xfrm>
            <a:off x="9098398" y="4216734"/>
            <a:ext cx="2689582" cy="1484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Unfavourable regulation changes</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new entrant into the market</a:t>
            </a:r>
          </a:p>
          <a:p>
            <a:pPr algn="just" eaLnBrk="1" hangingPunct="1"/>
            <a:r>
              <a:rPr lang="en-GB" altLang="en-US" sz="1300" dirty="0">
                <a:solidFill>
                  <a:srgbClr val="002060"/>
                </a:solidFill>
                <a:latin typeface="Arial" panose="020B0604020202020204" pitchFamily="34" charset="0"/>
                <a:cs typeface="Arial" panose="020B0604020202020204" pitchFamily="34" charset="0"/>
              </a:rPr>
              <a:t>Problems with the economy</a:t>
            </a:r>
          </a:p>
          <a:p>
            <a:pPr algn="just" eaLnBrk="1" hangingPunct="1"/>
            <a:r>
              <a:rPr lang="en-GB" altLang="en-US" sz="1300" dirty="0">
                <a:solidFill>
                  <a:srgbClr val="002060"/>
                </a:solidFill>
                <a:latin typeface="Arial" panose="020B0604020202020204" pitchFamily="34" charset="0"/>
                <a:cs typeface="Arial" panose="020B0604020202020204" pitchFamily="34" charset="0"/>
              </a:rPr>
              <a:t>Market shrinkage</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6211521" y="4216734"/>
            <a:ext cx="2689583" cy="1739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A regulatory or tax change</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high-profile event (marketing opportunity)</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An untapped market </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gap left by a failed competitor</a:t>
            </a:r>
          </a:p>
        </p:txBody>
      </p:sp>
      <p:sp>
        <p:nvSpPr>
          <p:cNvPr id="23" name="Rectangle 3">
            <a:extLst>
              <a:ext uri="{FF2B5EF4-FFF2-40B4-BE49-F238E27FC236}">
                <a16:creationId xmlns:a16="http://schemas.microsoft.com/office/drawing/2014/main" id="{0B2424C1-EB95-4B3D-AE36-C355EE74C050}"/>
              </a:ext>
            </a:extLst>
          </p:cNvPr>
          <p:cNvSpPr txBox="1">
            <a:spLocks noChangeArrowheads="1"/>
          </p:cNvSpPr>
          <p:nvPr/>
        </p:nvSpPr>
        <p:spPr bwMode="auto">
          <a:xfrm>
            <a:off x="3418323" y="4216734"/>
            <a:ext cx="2562157" cy="1858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A tired brand</a:t>
            </a:r>
          </a:p>
          <a:p>
            <a:pPr algn="just" eaLnBrk="1" hangingPunct="1"/>
            <a:r>
              <a:rPr lang="en-GB" altLang="en-US" sz="1300" dirty="0">
                <a:solidFill>
                  <a:srgbClr val="002060"/>
                </a:solidFill>
                <a:latin typeface="Arial" panose="020B0604020202020204" pitchFamily="34" charset="0"/>
                <a:cs typeface="Arial" panose="020B0604020202020204" pitchFamily="34" charset="0"/>
              </a:rPr>
              <a:t>Inferior location</a:t>
            </a:r>
          </a:p>
          <a:p>
            <a:pPr algn="just" eaLnBrk="1" hangingPunct="1"/>
            <a:r>
              <a:rPr lang="en-GB" altLang="en-US" sz="1300" dirty="0">
                <a:solidFill>
                  <a:srgbClr val="002060"/>
                </a:solidFill>
                <a:latin typeface="Arial" panose="020B0604020202020204" pitchFamily="34" charset="0"/>
                <a:cs typeface="Arial" panose="020B0604020202020204" pitchFamily="34" charset="0"/>
              </a:rPr>
              <a:t>High overheads</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lack of R&amp;D</a:t>
            </a:r>
          </a:p>
        </p:txBody>
      </p:sp>
      <p:sp>
        <p:nvSpPr>
          <p:cNvPr id="24" name="Title 2">
            <a:extLst>
              <a:ext uri="{FF2B5EF4-FFF2-40B4-BE49-F238E27FC236}">
                <a16:creationId xmlns:a16="http://schemas.microsoft.com/office/drawing/2014/main" id="{A00D0A71-3ECB-4BC1-B343-CFB214823CF7}"/>
              </a:ext>
            </a:extLst>
          </p:cNvPr>
          <p:cNvSpPr txBox="1">
            <a:spLocks/>
          </p:cNvSpPr>
          <p:nvPr/>
        </p:nvSpPr>
        <p:spPr bwMode="auto">
          <a:xfrm>
            <a:off x="3392526" y="2468758"/>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Can be a disadvantage such as…</a:t>
            </a:r>
          </a:p>
        </p:txBody>
      </p:sp>
      <p:sp>
        <p:nvSpPr>
          <p:cNvPr id="25" name="Title 2">
            <a:extLst>
              <a:ext uri="{FF2B5EF4-FFF2-40B4-BE49-F238E27FC236}">
                <a16:creationId xmlns:a16="http://schemas.microsoft.com/office/drawing/2014/main" id="{C6F23C29-9869-4F09-908C-6C866C6EF282}"/>
              </a:ext>
            </a:extLst>
          </p:cNvPr>
          <p:cNvSpPr txBox="1">
            <a:spLocks/>
          </p:cNvSpPr>
          <p:nvPr/>
        </p:nvSpPr>
        <p:spPr bwMode="auto">
          <a:xfrm>
            <a:off x="502900" y="247157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Can be a competitive advantage such as…</a:t>
            </a:r>
          </a:p>
        </p:txBody>
      </p:sp>
      <p:sp>
        <p:nvSpPr>
          <p:cNvPr id="26" name="Title 2">
            <a:extLst>
              <a:ext uri="{FF2B5EF4-FFF2-40B4-BE49-F238E27FC236}">
                <a16:creationId xmlns:a16="http://schemas.microsoft.com/office/drawing/2014/main" id="{0A908F48-FB34-4388-9C57-18EA3D08FE39}"/>
              </a:ext>
            </a:extLst>
          </p:cNvPr>
          <p:cNvSpPr txBox="1">
            <a:spLocks/>
          </p:cNvSpPr>
          <p:nvPr/>
        </p:nvSpPr>
        <p:spPr bwMode="auto">
          <a:xfrm>
            <a:off x="6270153" y="246875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An opportunity can be…</a:t>
            </a:r>
          </a:p>
        </p:txBody>
      </p:sp>
      <p:sp>
        <p:nvSpPr>
          <p:cNvPr id="27" name="Title 2">
            <a:extLst>
              <a:ext uri="{FF2B5EF4-FFF2-40B4-BE49-F238E27FC236}">
                <a16:creationId xmlns:a16="http://schemas.microsoft.com/office/drawing/2014/main" id="{97B75232-38FB-4E1F-BC7C-5CCD4108918F}"/>
              </a:ext>
            </a:extLst>
          </p:cNvPr>
          <p:cNvSpPr txBox="1">
            <a:spLocks/>
          </p:cNvSpPr>
          <p:nvPr/>
        </p:nvSpPr>
        <p:spPr bwMode="auto">
          <a:xfrm>
            <a:off x="9173580" y="2383705"/>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A threat can be…</a:t>
            </a:r>
          </a:p>
        </p:txBody>
      </p:sp>
      <p:sp>
        <p:nvSpPr>
          <p:cNvPr id="2" name="Footer Placeholder 1">
            <a:extLst>
              <a:ext uri="{FF2B5EF4-FFF2-40B4-BE49-F238E27FC236}">
                <a16:creationId xmlns:a16="http://schemas.microsoft.com/office/drawing/2014/main" id="{40AF78EC-70F5-2FB4-5986-90201B5F7D3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7712190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Other Possible Factors in a SWOT Analysis</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551384" y="915011"/>
            <a:ext cx="4417004" cy="4818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pPr>
            <a:r>
              <a:rPr lang="en-GB" altLang="en-US" sz="1700" b="1" dirty="0">
                <a:solidFill>
                  <a:srgbClr val="002060"/>
                </a:solidFill>
                <a:latin typeface="Arial" panose="020B0604020202020204" pitchFamily="34" charset="0"/>
              </a:rPr>
              <a:t>In devising a SWOT analysis, there are several factors that will enhance the quality of the material:</a:t>
            </a:r>
          </a:p>
          <a:p>
            <a:pPr algn="just" eaLnBrk="1" hangingPunct="1">
              <a:spcBef>
                <a:spcPts val="200"/>
              </a:spcBef>
              <a:spcAft>
                <a:spcPts val="200"/>
              </a:spcAft>
            </a:pPr>
            <a:r>
              <a:rPr lang="en-GB" altLang="en-US" sz="1600" dirty="0">
                <a:solidFill>
                  <a:srgbClr val="002060"/>
                </a:solidFill>
                <a:latin typeface="Arial" panose="020B0604020202020204" pitchFamily="34" charset="0"/>
              </a:rPr>
              <a:t>Keep it brief – pages of analysis are usually not required.</a:t>
            </a:r>
          </a:p>
          <a:p>
            <a:pPr algn="just" eaLnBrk="1" hangingPunct="1">
              <a:spcBef>
                <a:spcPts val="200"/>
              </a:spcBef>
              <a:spcAft>
                <a:spcPts val="200"/>
              </a:spcAft>
            </a:pPr>
            <a:r>
              <a:rPr lang="en-GB" altLang="en-US" sz="1600" dirty="0">
                <a:solidFill>
                  <a:srgbClr val="002060"/>
                </a:solidFill>
                <a:latin typeface="Arial" panose="020B0604020202020204" pitchFamily="34" charset="0"/>
              </a:rPr>
              <a:t>Relate strengths and weaknesses, wherever possible, to industry key factors for success.</a:t>
            </a:r>
          </a:p>
          <a:p>
            <a:pPr algn="just" eaLnBrk="1" hangingPunct="1">
              <a:spcBef>
                <a:spcPts val="200"/>
              </a:spcBef>
              <a:spcAft>
                <a:spcPts val="200"/>
              </a:spcAft>
            </a:pPr>
            <a:r>
              <a:rPr lang="en-GB" altLang="en-US" sz="1600" dirty="0">
                <a:solidFill>
                  <a:srgbClr val="002060"/>
                </a:solidFill>
                <a:latin typeface="Arial" panose="020B0604020202020204" pitchFamily="34" charset="0"/>
              </a:rPr>
              <a:t>Strengths and weaknesses should also be stated in competitive terms, if possible. </a:t>
            </a:r>
          </a:p>
          <a:p>
            <a:pPr algn="just" eaLnBrk="1" hangingPunct="1">
              <a:spcBef>
                <a:spcPts val="200"/>
              </a:spcBef>
              <a:spcAft>
                <a:spcPts val="200"/>
              </a:spcAft>
            </a:pPr>
            <a:r>
              <a:rPr lang="en-GB" altLang="en-US" sz="1600" dirty="0">
                <a:solidFill>
                  <a:srgbClr val="002060"/>
                </a:solidFill>
                <a:latin typeface="Arial" panose="020B0604020202020204" pitchFamily="34" charset="0"/>
              </a:rPr>
              <a:t>Statements should be specific and avoid blandness.</a:t>
            </a:r>
          </a:p>
          <a:p>
            <a:pPr algn="just" eaLnBrk="1" hangingPunct="1">
              <a:spcBef>
                <a:spcPts val="200"/>
              </a:spcBef>
              <a:spcAft>
                <a:spcPts val="200"/>
              </a:spcAft>
            </a:pPr>
            <a:r>
              <a:rPr lang="en-GB" altLang="en-US" sz="1600" dirty="0">
                <a:solidFill>
                  <a:srgbClr val="002060"/>
                </a:solidFill>
                <a:latin typeface="Arial" panose="020B0604020202020204" pitchFamily="34" charset="0"/>
              </a:rPr>
              <a:t>Analysis should distinguish between where the company wishes to be and where it is now.</a:t>
            </a:r>
          </a:p>
          <a:p>
            <a:pPr algn="just" eaLnBrk="1" hangingPunct="1">
              <a:spcBef>
                <a:spcPts val="200"/>
              </a:spcBef>
              <a:spcAft>
                <a:spcPts val="200"/>
              </a:spcAft>
            </a:pPr>
            <a:r>
              <a:rPr lang="en-GB" altLang="en-US" sz="1600" dirty="0">
                <a:solidFill>
                  <a:srgbClr val="002060"/>
                </a:solidFill>
                <a:latin typeface="Arial" panose="020B0604020202020204" pitchFamily="34" charset="0"/>
              </a:rPr>
              <a:t>It is important to be realistic about the strengths and weaknesses of one’s own and competitive organisations.</a:t>
            </a:r>
          </a:p>
        </p:txBody>
      </p:sp>
      <p:pic>
        <p:nvPicPr>
          <p:cNvPr id="3" name="Picture 2">
            <a:extLst>
              <a:ext uri="{FF2B5EF4-FFF2-40B4-BE49-F238E27FC236}">
                <a16:creationId xmlns:a16="http://schemas.microsoft.com/office/drawing/2014/main" id="{C929227B-9AD6-4368-9755-F7ABDC3C8AFB}"/>
              </a:ext>
            </a:extLst>
          </p:cNvPr>
          <p:cNvPicPr>
            <a:picLocks noChangeAspect="1"/>
          </p:cNvPicPr>
          <p:nvPr/>
        </p:nvPicPr>
        <p:blipFill>
          <a:blip r:embed="rId3"/>
          <a:stretch>
            <a:fillRect/>
          </a:stretch>
        </p:blipFill>
        <p:spPr>
          <a:xfrm>
            <a:off x="5030079" y="908720"/>
            <a:ext cx="6672228" cy="4752528"/>
          </a:xfrm>
          <a:prstGeom prst="rect">
            <a:avLst/>
          </a:prstGeom>
        </p:spPr>
      </p:pic>
      <p:sp>
        <p:nvSpPr>
          <p:cNvPr id="2" name="TextBox 1">
            <a:extLst>
              <a:ext uri="{FF2B5EF4-FFF2-40B4-BE49-F238E27FC236}">
                <a16:creationId xmlns:a16="http://schemas.microsoft.com/office/drawing/2014/main" id="{6A7C2F7B-A90C-7C44-3131-1BAD282B26B4}"/>
              </a:ext>
            </a:extLst>
          </p:cNvPr>
          <p:cNvSpPr txBox="1"/>
          <p:nvPr/>
        </p:nvSpPr>
        <p:spPr>
          <a:xfrm rot="16200000">
            <a:off x="10589929" y="4244171"/>
            <a:ext cx="2495600" cy="338554"/>
          </a:xfrm>
          <a:prstGeom prst="rect">
            <a:avLst/>
          </a:prstGeom>
          <a:noFill/>
        </p:spPr>
        <p:txBody>
          <a:bodyPr wrap="square">
            <a:spAutoFit/>
          </a:bodyPr>
          <a:lstStyle/>
          <a:p>
            <a:r>
              <a:rPr lang="en-GB" sz="1600" dirty="0"/>
              <a:t>Source: Lynch (2018)</a:t>
            </a:r>
          </a:p>
        </p:txBody>
      </p:sp>
      <p:sp>
        <p:nvSpPr>
          <p:cNvPr id="4" name="Footer Placeholder 1">
            <a:extLst>
              <a:ext uri="{FF2B5EF4-FFF2-40B4-BE49-F238E27FC236}">
                <a16:creationId xmlns:a16="http://schemas.microsoft.com/office/drawing/2014/main" id="{ABC453F4-F872-B660-A362-05C7D4B30F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568862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0" fill="hold"/>
                                        <p:tgtEl>
                                          <p:spTgt spid="3"/>
                                        </p:tgtEl>
                                        <p:attrNameLst>
                                          <p:attrName>ppt_w</p:attrName>
                                        </p:attrNameLst>
                                      </p:cBhvr>
                                      <p:tavLst>
                                        <p:tav tm="0">
                                          <p:val>
                                            <p:fltVal val="0"/>
                                          </p:val>
                                        </p:tav>
                                        <p:tav tm="100000">
                                          <p:val>
                                            <p:strVal val="#ppt_w"/>
                                          </p:val>
                                        </p:tav>
                                      </p:tavLst>
                                    </p:anim>
                                    <p:anim calcmode="lin" valueType="num">
                                      <p:cBhvr>
                                        <p:cTn id="14" dur="5000" fill="hold"/>
                                        <p:tgtEl>
                                          <p:spTgt spid="3"/>
                                        </p:tgtEl>
                                        <p:attrNameLst>
                                          <p:attrName>ppt_h</p:attrName>
                                        </p:attrNameLst>
                                      </p:cBhvr>
                                      <p:tavLst>
                                        <p:tav tm="0">
                                          <p:val>
                                            <p:fltVal val="0"/>
                                          </p:val>
                                        </p:tav>
                                        <p:tav tm="100000">
                                          <p:val>
                                            <p:strVal val="#ppt_h"/>
                                          </p:val>
                                        </p:tav>
                                      </p:tavLst>
                                    </p:anim>
                                    <p:animEffect transition="in" filter="fade">
                                      <p:cBhvr>
                                        <p:cTn id="15" dur="5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D7E89-62DA-1596-8449-04216C83D611}"/>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A68F7CBA-97AA-00E6-DE2D-783BA2FD2607}"/>
              </a:ext>
            </a:extLst>
          </p:cNvPr>
          <p:cNvSpPr>
            <a:spLocks noGrp="1"/>
          </p:cNvSpPr>
          <p:nvPr>
            <p:ph idx="1"/>
          </p:nvPr>
        </p:nvSpPr>
        <p:spPr/>
        <p:txBody>
          <a:bodyPr/>
          <a:lstStyle/>
          <a:p>
            <a:r>
              <a:rPr lang="en-GB" noProof="0" dirty="0">
                <a:latin typeface="Arial" panose="020B0604020202020204" pitchFamily="34" charset="0"/>
                <a:cs typeface="Arial" panose="020B0604020202020204" pitchFamily="34" charset="0"/>
              </a:rPr>
              <a:t>Today we have covered:</a:t>
            </a:r>
          </a:p>
        </p:txBody>
      </p:sp>
      <p:sp>
        <p:nvSpPr>
          <p:cNvPr id="6" name="Slide Number Placeholder 5">
            <a:extLst>
              <a:ext uri="{FF2B5EF4-FFF2-40B4-BE49-F238E27FC236}">
                <a16:creationId xmlns:a16="http://schemas.microsoft.com/office/drawing/2014/main" id="{B11ABDDE-7417-9B38-8983-085ED8E0DF39}"/>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28</a:t>
            </a:fld>
            <a:endParaRPr lang="en-GB" noProof="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28F4B47F-B351-26AB-C0A6-4FA17B0D3088}"/>
              </a:ext>
            </a:extLst>
          </p:cNvPr>
          <p:cNvSpPr txBox="1">
            <a:spLocks/>
          </p:cNvSpPr>
          <p:nvPr/>
        </p:nvSpPr>
        <p:spPr bwMode="auto">
          <a:xfrm>
            <a:off x="850900" y="1600201"/>
            <a:ext cx="10972800" cy="3505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457200"/>
            <a:endParaRPr lang="en-GB" dirty="0"/>
          </a:p>
          <a:p>
            <a:pPr marL="514350" indent="-457200"/>
            <a:r>
              <a:rPr lang="en-US" sz="2800" dirty="0"/>
              <a:t>Resources and capabilities</a:t>
            </a:r>
          </a:p>
          <a:p>
            <a:pPr marL="514350" indent="-457200"/>
            <a:r>
              <a:rPr lang="en-US" sz="2800" dirty="0"/>
              <a:t>VRIO</a:t>
            </a:r>
          </a:p>
          <a:p>
            <a:pPr marL="514350" indent="-457200"/>
            <a:r>
              <a:rPr lang="en-US" sz="2800" dirty="0"/>
              <a:t>The value chain</a:t>
            </a:r>
          </a:p>
          <a:p>
            <a:pPr marL="514350" indent="-457200"/>
            <a:r>
              <a:rPr lang="en-US" sz="2800" dirty="0"/>
              <a:t>SWOT and TOWS</a:t>
            </a:r>
          </a:p>
        </p:txBody>
      </p:sp>
    </p:spTree>
    <p:extLst>
      <p:ext uri="{BB962C8B-B14F-4D97-AF65-F5344CB8AC3E}">
        <p14:creationId xmlns:p14="http://schemas.microsoft.com/office/powerpoint/2010/main" val="19615072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15DDF-F442-69BD-B8D4-10FE1C05C5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55207-0094-4564-A019-39097733E6C6}"/>
              </a:ext>
            </a:extLst>
          </p:cNvPr>
          <p:cNvSpPr>
            <a:spLocks noGrp="1"/>
          </p:cNvSpPr>
          <p:nvPr>
            <p:ph type="title"/>
          </p:nvPr>
        </p:nvSpPr>
        <p:spPr>
          <a:solidFill>
            <a:srgbClr val="FFC000"/>
          </a:solidFill>
        </p:spPr>
        <p:txBody>
          <a:bodyPr/>
          <a:lstStyle/>
          <a:p>
            <a:r>
              <a:rPr lang="en-US" sz="4000" dirty="0"/>
              <a:t>Activity – Business Development Proposal (BDP)</a:t>
            </a:r>
            <a:endParaRPr lang="en-GB" sz="4000" dirty="0"/>
          </a:p>
        </p:txBody>
      </p:sp>
      <p:sp>
        <p:nvSpPr>
          <p:cNvPr id="3" name="Content Placeholder 2">
            <a:extLst>
              <a:ext uri="{FF2B5EF4-FFF2-40B4-BE49-F238E27FC236}">
                <a16:creationId xmlns:a16="http://schemas.microsoft.com/office/drawing/2014/main" id="{25E0902C-E959-4549-6A3B-FDC995162613}"/>
              </a:ext>
            </a:extLst>
          </p:cNvPr>
          <p:cNvSpPr>
            <a:spLocks noGrp="1"/>
          </p:cNvSpPr>
          <p:nvPr>
            <p:ph idx="1"/>
          </p:nvPr>
        </p:nvSpPr>
        <p:spPr/>
        <p:txBody>
          <a:bodyPr/>
          <a:lstStyle/>
          <a:p>
            <a:pPr marL="0" indent="0">
              <a:buNone/>
            </a:pPr>
            <a:r>
              <a:rPr lang="en-US" sz="2000" b="1" dirty="0"/>
              <a:t>Requirements:</a:t>
            </a:r>
          </a:p>
          <a:p>
            <a:pPr>
              <a:buFont typeface="+mj-lt"/>
              <a:buAutoNum type="arabicPeriod"/>
            </a:pPr>
            <a:r>
              <a:rPr lang="en-US" sz="2000" dirty="0"/>
              <a:t>Group of 3 to 4 students. Time: 20 minutes.</a:t>
            </a:r>
          </a:p>
          <a:p>
            <a:pPr>
              <a:buFont typeface="+mj-lt"/>
              <a:buAutoNum type="arabicPeriod"/>
            </a:pPr>
            <a:r>
              <a:rPr lang="en-US" sz="2000" dirty="0"/>
              <a:t>You can choose one of the two approaches above:</a:t>
            </a:r>
          </a:p>
          <a:p>
            <a:pPr lvl="1">
              <a:buFont typeface="+mj-lt"/>
              <a:buAutoNum type="arabicPeriod"/>
            </a:pPr>
            <a:r>
              <a:rPr lang="en-US" sz="1600" dirty="0"/>
              <a:t>Option A: Select a currently active business—collect and analyze data for that company.</a:t>
            </a:r>
          </a:p>
          <a:p>
            <a:pPr lvl="1">
              <a:buFont typeface="+mj-lt"/>
              <a:buAutoNum type="arabicPeriod"/>
            </a:pPr>
            <a:r>
              <a:rPr lang="en-US" sz="1600" dirty="0"/>
              <a:t>Option B: Establish a completely new business concept and examine its characteristics.</a:t>
            </a:r>
          </a:p>
          <a:p>
            <a:pPr>
              <a:buFont typeface="+mj-lt"/>
              <a:buAutoNum type="arabicPeriod"/>
            </a:pPr>
            <a:r>
              <a:rPr lang="en-US" sz="2000" dirty="0"/>
              <a:t>Develop a SWOT analysis and a corresponding TOWS matrix for your company.</a:t>
            </a:r>
          </a:p>
          <a:p>
            <a:pPr>
              <a:buFont typeface="+mj-lt"/>
              <a:buAutoNum type="arabicPeriod"/>
            </a:pPr>
            <a:r>
              <a:rPr lang="en-US" sz="2000" dirty="0"/>
              <a:t>You are encouraged to use AI to complete this task.</a:t>
            </a:r>
          </a:p>
          <a:p>
            <a:pPr>
              <a:buFont typeface="+mj-lt"/>
              <a:buAutoNum type="arabicPeriod"/>
            </a:pPr>
            <a:r>
              <a:rPr lang="en-US" sz="2000" dirty="0"/>
              <a:t>Record your answers and keep them for future activities.</a:t>
            </a:r>
          </a:p>
          <a:p>
            <a:pPr>
              <a:buFont typeface="+mj-lt"/>
              <a:buAutoNum type="arabicPeriod"/>
            </a:pPr>
            <a:r>
              <a:rPr lang="en-US" sz="2000" dirty="0"/>
              <a:t>Your group may be required to present your findings to the class.</a:t>
            </a:r>
          </a:p>
          <a:p>
            <a:pPr>
              <a:buFont typeface="+mj-lt"/>
              <a:buAutoNum type="arabicPeriod"/>
            </a:pPr>
            <a:r>
              <a:rPr lang="en-US" sz="2000" dirty="0"/>
              <a:t>If you cannot finish this activity during class, please complete it as one of your independent study tasks.</a:t>
            </a:r>
            <a:endParaRPr lang="en-GB" sz="2000" dirty="0"/>
          </a:p>
        </p:txBody>
      </p:sp>
    </p:spTree>
    <p:extLst>
      <p:ext uri="{BB962C8B-B14F-4D97-AF65-F5344CB8AC3E}">
        <p14:creationId xmlns:p14="http://schemas.microsoft.com/office/powerpoint/2010/main" val="250065769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B1CC7-F9AA-EB66-8BE2-4D2B684FC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5A69A5-96A9-4322-495F-62F08662F37B}"/>
              </a:ext>
            </a:extLst>
          </p:cNvPr>
          <p:cNvSpPr>
            <a:spLocks noGrp="1"/>
          </p:cNvSpPr>
          <p:nvPr>
            <p:ph type="title"/>
          </p:nvPr>
        </p:nvSpPr>
        <p:spPr>
          <a:xfrm>
            <a:off x="643555" y="425748"/>
            <a:ext cx="10972800" cy="706090"/>
          </a:xfrm>
        </p:spPr>
        <p:txBody>
          <a:bodyPr/>
          <a:lstStyle/>
          <a:p>
            <a:r>
              <a:rPr lang="en-GB" sz="4000" noProof="0" dirty="0">
                <a:latin typeface="Arial" panose="020B0604020202020204" pitchFamily="34" charset="0"/>
                <a:cs typeface="Arial" panose="020B0604020202020204" pitchFamily="34" charset="0"/>
              </a:rPr>
              <a:t>Independent study </a:t>
            </a:r>
            <a:br>
              <a:rPr lang="en-GB" sz="4000" noProof="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Complete at least </a:t>
            </a:r>
            <a:r>
              <a:rPr lang="en-GB" sz="2400" noProof="0" dirty="0">
                <a:latin typeface="Arial" panose="020B0604020202020204" pitchFamily="34" charset="0"/>
                <a:cs typeface="Arial" panose="020B0604020202020204" pitchFamily="34" charset="0"/>
              </a:rPr>
              <a:t>one task, prepare to make a 5-minute presentation next week</a:t>
            </a:r>
            <a:endParaRPr lang="en-GB" sz="4000" noProof="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2B606EC2-6345-F881-240E-0D6F925F794D}"/>
              </a:ext>
            </a:extLst>
          </p:cNvPr>
          <p:cNvSpPr>
            <a:spLocks noGrp="1"/>
          </p:cNvSpPr>
          <p:nvPr>
            <p:ph idx="1"/>
          </p:nvPr>
        </p:nvSpPr>
        <p:spPr>
          <a:xfrm>
            <a:off x="185526" y="1470484"/>
            <a:ext cx="12017828" cy="3917032"/>
          </a:xfrm>
        </p:spPr>
        <p:txBody>
          <a:bodyPr/>
          <a:lstStyle/>
          <a:p>
            <a:pPr marL="0" indent="0">
              <a:buNone/>
            </a:pPr>
            <a:r>
              <a:rPr lang="en-US" sz="1800" b="1" dirty="0">
                <a:latin typeface="Arial" panose="020B0604020202020204" pitchFamily="34" charset="0"/>
                <a:cs typeface="Arial" panose="020B0604020202020204" pitchFamily="34" charset="0"/>
              </a:rPr>
              <a:t>Task 1: </a:t>
            </a:r>
            <a:r>
              <a:rPr lang="en-US" sz="1800" dirty="0">
                <a:latin typeface="Arial" panose="020B0604020202020204" pitchFamily="34" charset="0"/>
                <a:cs typeface="Arial" panose="020B0604020202020204" pitchFamily="34" charset="0"/>
              </a:rPr>
              <a:t>Identify two key factors for each component of a SWOT analysis (2 strengths, 2 weaknesses, 2 opportunities, and 2 threats) for a selected company. Alternatively, examine a published SWOT analysis from the last 5 years).</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b="1" dirty="0">
                <a:latin typeface="Arial" panose="020B0604020202020204" pitchFamily="34" charset="0"/>
                <a:cs typeface="Arial" panose="020B0604020202020204" pitchFamily="34" charset="0"/>
              </a:rPr>
              <a:t>Task 2: </a:t>
            </a:r>
            <a:r>
              <a:rPr lang="en-US" sz="1800" dirty="0">
                <a:latin typeface="Arial" panose="020B0604020202020204" pitchFamily="34" charset="0"/>
                <a:cs typeface="Arial" panose="020B0604020202020204" pitchFamily="34" charset="0"/>
              </a:rPr>
              <a:t>Perform a value chain analysis on a company of your choice. Alternatively, examine a published value chain case study from the last 5 years).</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b="1" dirty="0">
                <a:latin typeface="Arial" panose="020B0604020202020204" pitchFamily="34" charset="0"/>
                <a:cs typeface="Arial" panose="020B0604020202020204" pitchFamily="34" charset="0"/>
              </a:rPr>
              <a:t>Task 3: </a:t>
            </a:r>
            <a:r>
              <a:rPr lang="en-US" sz="1800" dirty="0">
                <a:latin typeface="Arial" panose="020B0604020202020204" pitchFamily="34" charset="0"/>
                <a:cs typeface="Arial" panose="020B0604020202020204" pitchFamily="34" charset="0"/>
              </a:rPr>
              <a:t>Identify one successfully implemented strategy by a company. Examine at least one action item linked to its strategic matrix (such as a TOWS or equivalent alignment). Was this success due to luck or careful calculation?</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b="1" dirty="0">
                <a:latin typeface="Arial" panose="020B0604020202020204" pitchFamily="34" charset="0"/>
                <a:cs typeface="Arial" panose="020B0604020202020204" pitchFamily="34" charset="0"/>
              </a:rPr>
              <a:t>Task 4: </a:t>
            </a:r>
            <a:r>
              <a:rPr lang="en-US" sz="1800" dirty="0">
                <a:latin typeface="Arial" panose="020B0604020202020204" pitchFamily="34" charset="0"/>
                <a:cs typeface="Arial" panose="020B0604020202020204" pitchFamily="34" charset="0"/>
              </a:rPr>
              <a:t>Identify one unsuccessfully implemented strategy. Examine at least one action item from its strategic matrix. Was the action incorrectly selected, or was it a good choice executed poorly?</a:t>
            </a:r>
            <a:endParaRPr lang="en-GB" sz="14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E5E4A7B3-9DD3-3A50-D8CA-CCF8439F2A89}"/>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30</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57294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443372" y="899592"/>
            <a:ext cx="11305256" cy="50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Barney, J. B. &amp; </a:t>
            </a:r>
            <a:r>
              <a:rPr lang="en-GB" sz="1900" dirty="0" err="1">
                <a:effectLst/>
                <a:latin typeface="Times New Roman" panose="02020603050405020304" pitchFamily="18" charset="0"/>
                <a:ea typeface="Calibri" panose="020F0502020204030204" pitchFamily="34" charset="0"/>
                <a:cs typeface="Times New Roman" panose="02020603050405020304" pitchFamily="18" charset="0"/>
              </a:rPr>
              <a:t>Hesterly</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W. S., 2015.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Concepts and Cases</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5 ed. Essex: Pearson Education Limited.</a:t>
            </a:r>
            <a:endParaRPr lang="en-US"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Gamble, J. E., </a:t>
            </a: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Peteraf</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M. A. &amp; Thompson Jr, A. A., 2015.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Essentials of Strategic Management: The Quest for Competitive Advantage.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4 ed. New York: McGraw-Hill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Grant, R. M., 2018. Contemporary Strategy Analysis. 10 ed. NJ: John Wiley &amp; Sons, Inc.</a:t>
            </a: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Hill, C. W. L., Schilling, M. A. &amp; Jones, G. R., 2017.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Theory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Boston: Cengage Learning.</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Lynch, R.,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8 ed. Harlow: Pearson Education Limited.</a:t>
            </a:r>
          </a:p>
          <a:p>
            <a:pPr marL="342900" lvl="0" indent="-342900" algn="just">
              <a:lnSpc>
                <a:spcPct val="150000"/>
              </a:lnSpc>
              <a:spcBef>
                <a:spcPts val="0"/>
              </a:spcBef>
              <a:spcAft>
                <a:spcPts val="0"/>
              </a:spcAft>
              <a:buFont typeface="Symbol" panose="05050102010706020507" pitchFamily="18" charset="2"/>
              <a:buChar char=""/>
            </a:pP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Wheelen</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T. L., Hunger, J. D., Hoffman, A. N. &amp; Bamford, C. E.,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Business Policy: Globalization, Innovation and Sustainability.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15 ed. Harlow: Pearson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Whittington, R. et al., 2020.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Harlow: Pearson Education Limited.</a:t>
            </a:r>
            <a:endParaRPr lang="en-GB" sz="1900" dirty="0">
              <a:latin typeface="Times New Roman" panose="02020603050405020304" pitchFamily="18" charset="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9FEDF194-8C67-C66F-2320-129B0984E9B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250" fill="hold"/>
                                        <p:tgtEl>
                                          <p:spTgt spid="6"/>
                                        </p:tgtEl>
                                        <p:attrNameLst>
                                          <p:attrName>ppt_x</p:attrName>
                                        </p:attrNameLst>
                                      </p:cBhvr>
                                      <p:tavLst>
                                        <p:tav tm="0">
                                          <p:val>
                                            <p:strVal val="#ppt_x"/>
                                          </p:val>
                                        </p:tav>
                                        <p:tav tm="100000">
                                          <p:val>
                                            <p:strVal val="#ppt_x"/>
                                          </p:val>
                                        </p:tav>
                                      </p:tavLst>
                                    </p:anim>
                                    <p:anim calcmode="lin" valueType="num">
                                      <p:cBhvr additive="base">
                                        <p:cTn id="8" dur="125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3726</TotalTime>
  <Words>2319</Words>
  <Application>Microsoft Office PowerPoint</Application>
  <PresentationFormat>Widescreen</PresentationFormat>
  <Paragraphs>225</Paragraphs>
  <Slides>32</Slides>
  <Notes>27</Notes>
  <HiddenSlides>0</HiddenSlides>
  <MMClips>2</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32</vt:i4>
      </vt:variant>
    </vt:vector>
  </HeadingPairs>
  <TitlesOfParts>
    <vt:vector size="44" baseType="lpstr">
      <vt:lpstr>Aharoni</vt:lpstr>
      <vt:lpstr>Arial</vt:lpstr>
      <vt:lpstr>Arial Narrow</vt:lpstr>
      <vt:lpstr>Bodoni MT</vt:lpstr>
      <vt:lpstr>Calibri</vt:lpstr>
      <vt:lpstr>Myriad Pro</vt:lpstr>
      <vt:lpstr>Symbol</vt:lpstr>
      <vt:lpstr>Times New Roman</vt:lpstr>
      <vt:lpstr>Verdana</vt:lpstr>
      <vt:lpstr>Wingdings</vt:lpstr>
      <vt:lpstr>20140311PresentationUWTSDTemplate</vt:lpstr>
      <vt:lpstr>1_20140311PresentationUWTSDTemplate</vt:lpstr>
      <vt:lpstr>LCMB7003</vt:lpstr>
      <vt:lpstr>Learning Objectives</vt:lpstr>
      <vt:lpstr>Activity</vt:lpstr>
      <vt:lpstr>Layers of the Business Environment</vt:lpstr>
      <vt:lpstr>Why within a particular industry do some companies outperform others? What is the basis of their competitive advantage?</vt:lpstr>
      <vt:lpstr>Analysing Resources and Capabilities</vt:lpstr>
      <vt:lpstr>Resources and Capabilities</vt:lpstr>
      <vt:lpstr>Categories of Resources and Capabilities</vt:lpstr>
      <vt:lpstr>PowerPoint Presentation</vt:lpstr>
      <vt:lpstr>Threshold and Distinctive Resources and Capabilities</vt:lpstr>
      <vt:lpstr>Distinctive Resources and Capabilities</vt:lpstr>
      <vt:lpstr>Resource Quality: The VRIO Framework</vt:lpstr>
      <vt:lpstr>VRIO Analysis</vt:lpstr>
      <vt:lpstr>Testing Competitive Resources: VRIO Analysis</vt:lpstr>
      <vt:lpstr>PowerPoint Presentation</vt:lpstr>
      <vt:lpstr>PowerPoint Presentation</vt:lpstr>
      <vt:lpstr>PowerPoint Presentation</vt:lpstr>
      <vt:lpstr>VRIO Analysis With Examples</vt:lpstr>
      <vt:lpstr>Case Study</vt:lpstr>
      <vt:lpstr>The Value Chain</vt:lpstr>
      <vt:lpstr>The Value Chain</vt:lpstr>
      <vt:lpstr>The Value Chain</vt:lpstr>
      <vt:lpstr>How to use Porter’s value chain</vt:lpstr>
      <vt:lpstr>SWOT &amp; TOWS Analyses</vt:lpstr>
      <vt:lpstr>SWOT Analysis Allows Businesses to…</vt:lpstr>
      <vt:lpstr>SWOT Analysis</vt:lpstr>
      <vt:lpstr>Some Other Possible Factors in a SWOT Analysis</vt:lpstr>
      <vt:lpstr>Summary</vt:lpstr>
      <vt:lpstr>Activity – Business Development Proposal (BDP)</vt:lpstr>
      <vt:lpstr>Independent study  Complete at least one task, prepare to make a 5-minute presentation next week</vt:lpstr>
      <vt:lpstr>Any Questions?</vt:lpstr>
      <vt:lpstr>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Hoang Dang Nguyen</cp:lastModifiedBy>
  <cp:revision>272</cp:revision>
  <cp:lastPrinted>2018-07-09T15:27:01Z</cp:lastPrinted>
  <dcterms:created xsi:type="dcterms:W3CDTF">2002-10-07T19:43:58Z</dcterms:created>
  <dcterms:modified xsi:type="dcterms:W3CDTF">2026-10-03T15:10:44Z</dcterms:modified>
</cp:coreProperties>
</file>