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1"/>
  </p:sldMasterIdLst>
  <p:sldIdLst>
    <p:sldId id="271"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69941A-0E0C-4B43-92EA-211764A33556}" v="4" dt="2025-11-30T15:59:11.4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8"/>
    <p:restoredTop sz="94676"/>
  </p:normalViewPr>
  <p:slideViewPr>
    <p:cSldViewPr snapToGrid="0">
      <p:cViewPr varScale="1">
        <p:scale>
          <a:sx n="114" d="100"/>
          <a:sy n="114" d="100"/>
        </p:scale>
        <p:origin x="49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0C4F9-5EE7-47B7-B965-368EB53A4352}"/>
              </a:ext>
            </a:extLst>
          </p:cNvPr>
          <p:cNvSpPr>
            <a:spLocks noGrp="1"/>
          </p:cNvSpPr>
          <p:nvPr>
            <p:ph type="ctrTitle"/>
          </p:nvPr>
        </p:nvSpPr>
        <p:spPr>
          <a:xfrm>
            <a:off x="647700" y="1181099"/>
            <a:ext cx="6864724" cy="3581399"/>
          </a:xfrm>
        </p:spPr>
        <p:txBody>
          <a:bodyPr anchor="b">
            <a:normAutofit/>
          </a:bodyPr>
          <a:lstStyle>
            <a:lvl1pPr algn="l">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7A4A1F1-374F-4FC8-89F7-83065EA4F5DD}"/>
              </a:ext>
            </a:extLst>
          </p:cNvPr>
          <p:cNvSpPr>
            <a:spLocks noGrp="1"/>
          </p:cNvSpPr>
          <p:nvPr>
            <p:ph type="subTitle" idx="1"/>
          </p:nvPr>
        </p:nvSpPr>
        <p:spPr>
          <a:xfrm>
            <a:off x="647700" y="5075227"/>
            <a:ext cx="6864724" cy="868374"/>
          </a:xfrm>
        </p:spPr>
        <p:txBody>
          <a:bodyPr>
            <a:normAutofit/>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FB5CB5F-AE9B-4C02-B16F-C462CAFC1963}"/>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5" name="Footer Placeholder 4">
            <a:extLst>
              <a:ext uri="{FF2B5EF4-FFF2-40B4-BE49-F238E27FC236}">
                <a16:creationId xmlns:a16="http://schemas.microsoft.com/office/drawing/2014/main" id="{4114B1CC-830B-4695-B174-D9E9100A86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DCD43F-E516-4123-A6D8-DB72C3CC50B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530919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F197-4D72-4945-8068-57D52018E6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C81FA8-039D-4BAF-8AAB-7B6616AFEE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27357F-46A1-493A-A5E4-1D7FAE5B9960}"/>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5" name="Footer Placeholder 4">
            <a:extLst>
              <a:ext uri="{FF2B5EF4-FFF2-40B4-BE49-F238E27FC236}">
                <a16:creationId xmlns:a16="http://schemas.microsoft.com/office/drawing/2014/main" id="{C57277BC-26F9-4B14-A2DC-C7575C5A63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BC3FF-EE25-45FB-A7A8-AAA522F7074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73472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596BE-9AF9-4E97-9204-5B672D797384}"/>
              </a:ext>
            </a:extLst>
          </p:cNvPr>
          <p:cNvSpPr>
            <a:spLocks noGrp="1"/>
          </p:cNvSpPr>
          <p:nvPr>
            <p:ph type="title"/>
          </p:nvPr>
        </p:nvSpPr>
        <p:spPr>
          <a:xfrm>
            <a:off x="1981200" y="2362200"/>
            <a:ext cx="7696200" cy="24003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5EDF98A-E8AE-4443-9A8C-CB35DEB2CE60}"/>
              </a:ext>
            </a:extLst>
          </p:cNvPr>
          <p:cNvSpPr>
            <a:spLocks noGrp="1"/>
          </p:cNvSpPr>
          <p:nvPr>
            <p:ph type="body" idx="1"/>
          </p:nvPr>
        </p:nvSpPr>
        <p:spPr>
          <a:xfrm>
            <a:off x="1981200" y="5067300"/>
            <a:ext cx="7696200" cy="876300"/>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B7114B-35CB-40C5-BCC8-C5039524FFC1}"/>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5" name="Footer Placeholder 4">
            <a:extLst>
              <a:ext uri="{FF2B5EF4-FFF2-40B4-BE49-F238E27FC236}">
                <a16:creationId xmlns:a16="http://schemas.microsoft.com/office/drawing/2014/main" id="{7A1AA324-982E-42C4-8002-5F236877CF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401596-9353-4C1A-972E-6522F2B4204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295948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F0BC9-7469-437A-B92B-0A2627E4B9B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1B7D887-595C-4649-AF8E-E78307000D4A}"/>
              </a:ext>
            </a:extLst>
          </p:cNvPr>
          <p:cNvSpPr>
            <a:spLocks noGrp="1"/>
          </p:cNvSpPr>
          <p:nvPr>
            <p:ph sz="half" idx="1"/>
          </p:nvPr>
        </p:nvSpPr>
        <p:spPr>
          <a:xfrm>
            <a:off x="914400" y="1825625"/>
            <a:ext cx="4991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39FE29C-ED37-4DD9-949F-0024342619E1}"/>
              </a:ext>
            </a:extLst>
          </p:cNvPr>
          <p:cNvSpPr>
            <a:spLocks noGrp="1"/>
          </p:cNvSpPr>
          <p:nvPr>
            <p:ph sz="half" idx="2"/>
          </p:nvPr>
        </p:nvSpPr>
        <p:spPr>
          <a:xfrm>
            <a:off x="6248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6F6AA34-8CC0-4E5B-8396-0AC75633142B}"/>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6" name="Footer Placeholder 5">
            <a:extLst>
              <a:ext uri="{FF2B5EF4-FFF2-40B4-BE49-F238E27FC236}">
                <a16:creationId xmlns:a16="http://schemas.microsoft.com/office/drawing/2014/main" id="{28DF7398-73FE-4D27-AFF9-91BEBFED32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00880-10EE-4115-8BBB-13DDF270DBD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909320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F3C9B-D20D-43FA-BA18-D50F86A9127E}"/>
              </a:ext>
            </a:extLst>
          </p:cNvPr>
          <p:cNvSpPr>
            <a:spLocks noGrp="1"/>
          </p:cNvSpPr>
          <p:nvPr>
            <p:ph type="title"/>
          </p:nvPr>
        </p:nvSpPr>
        <p:spPr>
          <a:xfrm>
            <a:off x="652371" y="647699"/>
            <a:ext cx="10625229" cy="115062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52F00A-F4EE-40FC-9325-373840422D52}"/>
              </a:ext>
            </a:extLst>
          </p:cNvPr>
          <p:cNvSpPr>
            <a:spLocks noGrp="1"/>
          </p:cNvSpPr>
          <p:nvPr>
            <p:ph type="body" idx="1"/>
          </p:nvPr>
        </p:nvSpPr>
        <p:spPr>
          <a:xfrm>
            <a:off x="655863" y="1879599"/>
            <a:ext cx="5157787"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75DD90-A306-4A8B-A54C-8033B7F7F0E9}"/>
              </a:ext>
            </a:extLst>
          </p:cNvPr>
          <p:cNvSpPr>
            <a:spLocks noGrp="1"/>
          </p:cNvSpPr>
          <p:nvPr>
            <p:ph sz="half" idx="2"/>
          </p:nvPr>
        </p:nvSpPr>
        <p:spPr>
          <a:xfrm>
            <a:off x="655863" y="2560955"/>
            <a:ext cx="5157787"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040E0AA-F8F8-4862-B27B-50FAF2F34DE0}"/>
              </a:ext>
            </a:extLst>
          </p:cNvPr>
          <p:cNvSpPr>
            <a:spLocks noGrp="1"/>
          </p:cNvSpPr>
          <p:nvPr>
            <p:ph type="body" sz="quarter" idx="3"/>
          </p:nvPr>
        </p:nvSpPr>
        <p:spPr>
          <a:xfrm>
            <a:off x="6094412" y="1879599"/>
            <a:ext cx="5183188"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FEBDD6-EDA1-4CE7-9DDC-9D977E12DDAB}"/>
              </a:ext>
            </a:extLst>
          </p:cNvPr>
          <p:cNvSpPr>
            <a:spLocks noGrp="1"/>
          </p:cNvSpPr>
          <p:nvPr>
            <p:ph sz="quarter" idx="4"/>
          </p:nvPr>
        </p:nvSpPr>
        <p:spPr>
          <a:xfrm>
            <a:off x="6094412" y="2560955"/>
            <a:ext cx="5183188"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E0044487-D350-4434-A5C7-A96942FFC95E}"/>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8" name="Footer Placeholder 7">
            <a:extLst>
              <a:ext uri="{FF2B5EF4-FFF2-40B4-BE49-F238E27FC236}">
                <a16:creationId xmlns:a16="http://schemas.microsoft.com/office/drawing/2014/main" id="{3389DC43-E591-42BF-82EE-E4887E4BC5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8CD421-2D00-41DD-A393-4739E389D95E}"/>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377452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39A8B-0FAF-431C-9657-9003FA0373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1BBA2A1-331D-40F8-867B-CE15011360A1}"/>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4" name="Footer Placeholder 3">
            <a:extLst>
              <a:ext uri="{FF2B5EF4-FFF2-40B4-BE49-F238E27FC236}">
                <a16:creationId xmlns:a16="http://schemas.microsoft.com/office/drawing/2014/main" id="{850995C1-5121-47B6-AC6D-F60C0FF663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DBE022-9B54-431C-80D5-5D8F2AFCB92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487474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15B6E5-6347-41F6-85FC-3BF3652D1BC3}"/>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3" name="Footer Placeholder 2">
            <a:extLst>
              <a:ext uri="{FF2B5EF4-FFF2-40B4-BE49-F238E27FC236}">
                <a16:creationId xmlns:a16="http://schemas.microsoft.com/office/drawing/2014/main" id="{1C6A93F6-45F8-4453-B5DC-B2F3D5D0B5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E364E1-213B-4AF0-80D7-8101EFD5E41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799003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90B5D-E76D-4797-AD77-15625D675F3A}"/>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9744D8D-C9CF-43B2-905D-2368B17A539A}"/>
              </a:ext>
            </a:extLst>
          </p:cNvPr>
          <p:cNvSpPr>
            <a:spLocks noGrp="1"/>
          </p:cNvSpPr>
          <p:nvPr>
            <p:ph idx="1"/>
          </p:nvPr>
        </p:nvSpPr>
        <p:spPr>
          <a:xfrm>
            <a:off x="5540188" y="914400"/>
            <a:ext cx="5737412" cy="50291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1B4BF0C-D14C-46D7-ACDD-1885DDD883F1}"/>
              </a:ext>
            </a:extLst>
          </p:cNvPr>
          <p:cNvSpPr>
            <a:spLocks noGrp="1"/>
          </p:cNvSpPr>
          <p:nvPr>
            <p:ph type="body" sz="half" idx="2"/>
          </p:nvPr>
        </p:nvSpPr>
        <p:spPr>
          <a:xfrm>
            <a:off x="652372" y="2697479"/>
            <a:ext cx="4119654" cy="32461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FD7D8D-72E7-4ABD-BB87-80BB49003104}"/>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6" name="Footer Placeholder 5">
            <a:extLst>
              <a:ext uri="{FF2B5EF4-FFF2-40B4-BE49-F238E27FC236}">
                <a16:creationId xmlns:a16="http://schemas.microsoft.com/office/drawing/2014/main" id="{A9D9C1CE-C8CE-4364-A021-ADC2D64726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E6FA33-09EF-495A-853E-63750CA37AC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255261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F023E-952E-40DF-A101-74D22789D534}"/>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41E98DD-BF5D-4CCA-8C66-F2A6CE11271C}"/>
              </a:ext>
            </a:extLst>
          </p:cNvPr>
          <p:cNvSpPr>
            <a:spLocks noGrp="1"/>
          </p:cNvSpPr>
          <p:nvPr>
            <p:ph type="pic" idx="1"/>
          </p:nvPr>
        </p:nvSpPr>
        <p:spPr>
          <a:xfrm>
            <a:off x="5486400" y="914400"/>
            <a:ext cx="5791200" cy="50291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0EC22A6-F2C2-4A88-BEE5-2D6CEB520EB9}"/>
              </a:ext>
            </a:extLst>
          </p:cNvPr>
          <p:cNvSpPr>
            <a:spLocks noGrp="1"/>
          </p:cNvSpPr>
          <p:nvPr>
            <p:ph type="body" sz="half" idx="2"/>
          </p:nvPr>
        </p:nvSpPr>
        <p:spPr>
          <a:xfrm>
            <a:off x="652372" y="2697480"/>
            <a:ext cx="4119654" cy="31715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1F755-C7AF-4C50-8CA8-828612A767B0}"/>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6" name="Footer Placeholder 5">
            <a:extLst>
              <a:ext uri="{FF2B5EF4-FFF2-40B4-BE49-F238E27FC236}">
                <a16:creationId xmlns:a16="http://schemas.microsoft.com/office/drawing/2014/main" id="{C1EDE175-E818-477C-A3F6-7DD65C1268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0B8E3-DB91-440B-818F-71E4248BB10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403843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8C0AF-44D0-4830-AF13-49B8522BE6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1B4D8C-6045-47B3-9A0C-F2215A904C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9A9F1-F398-416A-A8C0-0A36D838DD15}"/>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5" name="Footer Placeholder 4">
            <a:extLst>
              <a:ext uri="{FF2B5EF4-FFF2-40B4-BE49-F238E27FC236}">
                <a16:creationId xmlns:a16="http://schemas.microsoft.com/office/drawing/2014/main" id="{6E37F801-C9FB-4A34-8386-BA9FBACCBC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E05176-F6E9-4997-8355-74F2A4560A65}"/>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83120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EBC807-13E1-4F3F-83FA-FD9BD24F3B1F}"/>
              </a:ext>
            </a:extLst>
          </p:cNvPr>
          <p:cNvSpPr>
            <a:spLocks noGrp="1"/>
          </p:cNvSpPr>
          <p:nvPr>
            <p:ph type="title" orient="vert"/>
          </p:nvPr>
        </p:nvSpPr>
        <p:spPr>
          <a:xfrm>
            <a:off x="8986520" y="647699"/>
            <a:ext cx="2291080" cy="52959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9B7E2EAA-155E-482E-A2B8-547653B253EE}"/>
              </a:ext>
            </a:extLst>
          </p:cNvPr>
          <p:cNvSpPr>
            <a:spLocks noGrp="1"/>
          </p:cNvSpPr>
          <p:nvPr>
            <p:ph type="body" orient="vert" idx="1"/>
          </p:nvPr>
        </p:nvSpPr>
        <p:spPr>
          <a:xfrm>
            <a:off x="652371" y="647699"/>
            <a:ext cx="8120789" cy="52959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A4BDC-BDD0-417D-AF7C-516EE556D7E4}"/>
              </a:ext>
            </a:extLst>
          </p:cNvPr>
          <p:cNvSpPr>
            <a:spLocks noGrp="1"/>
          </p:cNvSpPr>
          <p:nvPr>
            <p:ph type="dt" sz="half" idx="10"/>
          </p:nvPr>
        </p:nvSpPr>
        <p:spPr/>
        <p:txBody>
          <a:bodyPr/>
          <a:lstStyle/>
          <a:p>
            <a:fld id="{D341B595-366B-43E2-A22E-EA6A78C03F06}" type="datetimeFigureOut">
              <a:rPr lang="en-US" smtClean="0"/>
              <a:t>4/1/2026</a:t>
            </a:fld>
            <a:endParaRPr lang="en-US"/>
          </a:p>
        </p:txBody>
      </p:sp>
      <p:sp>
        <p:nvSpPr>
          <p:cNvPr id="5" name="Footer Placeholder 4">
            <a:extLst>
              <a:ext uri="{FF2B5EF4-FFF2-40B4-BE49-F238E27FC236}">
                <a16:creationId xmlns:a16="http://schemas.microsoft.com/office/drawing/2014/main" id="{0EF663EC-23F9-4202-80F3-F8E550884F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C8402D-7367-485B-AEA6-5AB2B8209D1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486547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5EB7D6-B8CB-49E3-874F-2255BEE82473}"/>
              </a:ext>
            </a:extLst>
          </p:cNvPr>
          <p:cNvSpPr>
            <a:spLocks noGrp="1"/>
          </p:cNvSpPr>
          <p:nvPr>
            <p:ph type="title"/>
          </p:nvPr>
        </p:nvSpPr>
        <p:spPr>
          <a:xfrm>
            <a:off x="652371" y="647700"/>
            <a:ext cx="10625229" cy="114705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FBEEAC5-A8AB-4FE8-A270-D70F7DED4A50}"/>
              </a:ext>
            </a:extLst>
          </p:cNvPr>
          <p:cNvSpPr>
            <a:spLocks noGrp="1"/>
          </p:cNvSpPr>
          <p:nvPr>
            <p:ph type="body" idx="1"/>
          </p:nvPr>
        </p:nvSpPr>
        <p:spPr>
          <a:xfrm>
            <a:off x="652371" y="2095500"/>
            <a:ext cx="10620855" cy="3848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7B6506C-52BF-4C05-AD31-7C08B80151CB}"/>
              </a:ext>
            </a:extLst>
          </p:cNvPr>
          <p:cNvSpPr>
            <a:spLocks noGrp="1"/>
          </p:cNvSpPr>
          <p:nvPr>
            <p:ph type="dt" sz="half" idx="2"/>
          </p:nvPr>
        </p:nvSpPr>
        <p:spPr>
          <a:xfrm>
            <a:off x="652371" y="6332538"/>
            <a:ext cx="3006492" cy="365125"/>
          </a:xfrm>
          <a:prstGeom prst="rect">
            <a:avLst/>
          </a:prstGeom>
        </p:spPr>
        <p:txBody>
          <a:bodyPr vert="horz" lIns="91440" tIns="45720" rIns="91440" bIns="45720" rtlCol="0" anchor="ctr"/>
          <a:lstStyle>
            <a:lvl1pPr algn="l">
              <a:defRPr sz="900" b="1" spc="100" baseline="0">
                <a:solidFill>
                  <a:schemeClr val="tx1"/>
                </a:solidFill>
              </a:defRPr>
            </a:lvl1pPr>
          </a:lstStyle>
          <a:p>
            <a:fld id="{D341B595-366B-43E2-A22E-EA6A78C03F06}" type="datetimeFigureOut">
              <a:rPr lang="en-US" smtClean="0"/>
              <a:t>4/1/2026</a:t>
            </a:fld>
            <a:endParaRPr lang="en-US"/>
          </a:p>
        </p:txBody>
      </p:sp>
      <p:sp>
        <p:nvSpPr>
          <p:cNvPr id="5" name="Footer Placeholder 4">
            <a:extLst>
              <a:ext uri="{FF2B5EF4-FFF2-40B4-BE49-F238E27FC236}">
                <a16:creationId xmlns:a16="http://schemas.microsoft.com/office/drawing/2014/main" id="{F2534630-6C67-4A40-A499-CB025B2438CE}"/>
              </a:ext>
            </a:extLst>
          </p:cNvPr>
          <p:cNvSpPr>
            <a:spLocks noGrp="1"/>
          </p:cNvSpPr>
          <p:nvPr>
            <p:ph type="ftr" sz="quarter" idx="3"/>
          </p:nvPr>
        </p:nvSpPr>
        <p:spPr>
          <a:xfrm>
            <a:off x="8034169" y="6332538"/>
            <a:ext cx="3505459" cy="365125"/>
          </a:xfrm>
          <a:prstGeom prst="rect">
            <a:avLst/>
          </a:prstGeom>
        </p:spPr>
        <p:txBody>
          <a:bodyPr vert="horz" lIns="91440" tIns="45720" rIns="91440" bIns="45720" rtlCol="0" anchor="ctr"/>
          <a:lstStyle>
            <a:lvl1pPr algn="r">
              <a:defRPr sz="900" b="1"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E964E14B-0EE8-4015-809C-DD36B5459B82}"/>
              </a:ext>
            </a:extLst>
          </p:cNvPr>
          <p:cNvSpPr>
            <a:spLocks noGrp="1"/>
          </p:cNvSpPr>
          <p:nvPr>
            <p:ph type="sldNum" sz="quarter" idx="4"/>
          </p:nvPr>
        </p:nvSpPr>
        <p:spPr>
          <a:xfrm>
            <a:off x="11444747" y="6332538"/>
            <a:ext cx="539808" cy="365125"/>
          </a:xfrm>
          <a:prstGeom prst="rect">
            <a:avLst/>
          </a:prstGeom>
        </p:spPr>
        <p:txBody>
          <a:bodyPr vert="horz" lIns="91440" tIns="45720" rIns="91440" bIns="45720" rtlCol="0" anchor="ctr"/>
          <a:lstStyle>
            <a:lvl1pPr algn="r">
              <a:defRPr sz="900" b="1" spc="100" baseline="0">
                <a:solidFill>
                  <a:schemeClr val="tx1"/>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708545088"/>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7" r:id="rId6"/>
    <p:sldLayoutId id="2147483732" r:id="rId7"/>
    <p:sldLayoutId id="2147483733" r:id="rId8"/>
    <p:sldLayoutId id="2147483734" r:id="rId9"/>
    <p:sldLayoutId id="2147483736" r:id="rId10"/>
    <p:sldLayoutId id="2147483735" r:id="rId11"/>
  </p:sldLayoutIdLst>
  <p:txStyles>
    <p:titleStyle>
      <a:lvl1pPr algn="l" defTabSz="914400" rtl="0" eaLnBrk="1" latinLnBrk="0" hangingPunct="1">
        <a:lnSpc>
          <a:spcPct val="120000"/>
        </a:lnSpc>
        <a:spcBef>
          <a:spcPct val="0"/>
        </a:spcBef>
        <a:buNone/>
        <a:defRPr sz="3600" kern="1200" cap="all" spc="300" baseline="0">
          <a:solidFill>
            <a:srgbClr val="FFFFFF"/>
          </a:solidFill>
          <a:highlight>
            <a:srgbClr val="000000"/>
          </a:highligh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SzPct val="75000"/>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4B7A6-B573-0B7E-A358-D91B82F8926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24F59C9-BC6B-85C4-A594-C154BA0D4326}"/>
              </a:ext>
            </a:extLst>
          </p:cNvPr>
          <p:cNvPicPr>
            <a:picLocks noChangeAspect="1"/>
          </p:cNvPicPr>
          <p:nvPr/>
        </p:nvPicPr>
        <p:blipFill>
          <a:blip r:embed="rId2"/>
          <a:stretch>
            <a:fillRect/>
          </a:stretch>
        </p:blipFill>
        <p:spPr>
          <a:xfrm>
            <a:off x="0" y="1639228"/>
            <a:ext cx="12032166" cy="5218771"/>
          </a:xfrm>
          <a:prstGeom prst="rect">
            <a:avLst/>
          </a:prstGeom>
        </p:spPr>
      </p:pic>
      <p:sp>
        <p:nvSpPr>
          <p:cNvPr id="5" name="TextBox 4">
            <a:extLst>
              <a:ext uri="{FF2B5EF4-FFF2-40B4-BE49-F238E27FC236}">
                <a16:creationId xmlns:a16="http://schemas.microsoft.com/office/drawing/2014/main" id="{27D11D3C-1BC4-255A-BD66-B5768CBF2EA0}"/>
              </a:ext>
            </a:extLst>
          </p:cNvPr>
          <p:cNvSpPr txBox="1"/>
          <p:nvPr/>
        </p:nvSpPr>
        <p:spPr>
          <a:xfrm>
            <a:off x="83635" y="200051"/>
            <a:ext cx="6099716" cy="369332"/>
          </a:xfrm>
          <a:prstGeom prst="rect">
            <a:avLst/>
          </a:prstGeom>
          <a:noFill/>
        </p:spPr>
        <p:txBody>
          <a:bodyPr wrap="square">
            <a:spAutoFit/>
          </a:bodyPr>
          <a:lstStyle/>
          <a:p>
            <a:pPr>
              <a:buNone/>
            </a:pPr>
            <a:r>
              <a:rPr lang="en-GB" sz="1800" b="1" dirty="0">
                <a:solidFill>
                  <a:srgbClr val="000000"/>
                </a:solidFill>
                <a:effectLst/>
                <a:latin typeface="Arial" panose="020B0604020202020204" pitchFamily="34" charset="0"/>
                <a:ea typeface="Times New Roman" panose="02020603050405020304" pitchFamily="18" charset="0"/>
              </a:rPr>
              <a:t>Professional Event Security and Life Music</a:t>
            </a:r>
            <a:endParaRPr lang="en-GB" sz="1050" dirty="0">
              <a:solidFill>
                <a:srgbClr val="000000"/>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57274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A9AF7-9C25-EFE2-B4B9-05EC37193BB3}"/>
              </a:ext>
            </a:extLst>
          </p:cNvPr>
          <p:cNvSpPr>
            <a:spLocks noGrp="1"/>
          </p:cNvSpPr>
          <p:nvPr>
            <p:ph type="title"/>
          </p:nvPr>
        </p:nvSpPr>
        <p:spPr>
          <a:xfrm>
            <a:off x="546411" y="312234"/>
            <a:ext cx="10731190" cy="1482519"/>
          </a:xfrm>
        </p:spPr>
        <p:txBody>
          <a:bodyPr>
            <a:noAutofit/>
          </a:bodyPr>
          <a:lstStyle/>
          <a:p>
            <a:r>
              <a:rPr lang="en-GB" sz="1100" b="1" dirty="0"/>
              <a:t>Lascarache Laurentiu</a:t>
            </a:r>
            <a:br>
              <a:rPr lang="en-GB" sz="1100" dirty="0"/>
            </a:br>
            <a:r>
              <a:rPr lang="en-GB" sz="1100" b="1" dirty="0"/>
              <a:t>Student nr.2429775 </a:t>
            </a:r>
            <a:br>
              <a:rPr lang="en-GB" sz="1100" dirty="0"/>
            </a:br>
            <a:r>
              <a:rPr lang="en-GB" sz="1100" b="1" dirty="0"/>
              <a:t>Submission Date 24</a:t>
            </a:r>
            <a:r>
              <a:rPr lang="en-GB" sz="1100" b="1" baseline="30000" dirty="0"/>
              <a:t>th</a:t>
            </a:r>
            <a:r>
              <a:rPr lang="en-GB" sz="1100" b="1" dirty="0"/>
              <a:t> of November</a:t>
            </a:r>
            <a:br>
              <a:rPr lang="en-GB" sz="1100" dirty="0"/>
            </a:br>
            <a:r>
              <a:rPr lang="en-GB" sz="1100" b="1" dirty="0"/>
              <a:t>Module Title Enterprise and Entrepreneurship (LCLM4006_LON)</a:t>
            </a:r>
            <a:br>
              <a:rPr lang="en-GB" sz="1100" dirty="0"/>
            </a:br>
            <a:r>
              <a:rPr lang="en-GB" sz="1100" b="1" dirty="0"/>
              <a:t>Lecturer Andry </a:t>
            </a:r>
            <a:r>
              <a:rPr lang="en-GB" sz="1100" b="1" dirty="0" err="1"/>
              <a:t>Rokotovololona</a:t>
            </a:r>
            <a:br>
              <a:rPr lang="en-GB" sz="1100" dirty="0"/>
            </a:br>
            <a:r>
              <a:rPr lang="en-GB" sz="1100" b="1" dirty="0" err="1"/>
              <a:t>Assignment:Individual</a:t>
            </a:r>
            <a:r>
              <a:rPr lang="en-GB" sz="1100" b="1" dirty="0"/>
              <a:t> written business plan</a:t>
            </a:r>
            <a:br>
              <a:rPr lang="en-GB" sz="1100" dirty="0"/>
            </a:br>
            <a:endParaRPr lang="en-US" sz="1100" dirty="0"/>
          </a:p>
        </p:txBody>
      </p:sp>
      <p:sp>
        <p:nvSpPr>
          <p:cNvPr id="3" name="Content Placeholder 2">
            <a:extLst>
              <a:ext uri="{FF2B5EF4-FFF2-40B4-BE49-F238E27FC236}">
                <a16:creationId xmlns:a16="http://schemas.microsoft.com/office/drawing/2014/main" id="{ACD4592C-57F0-42E3-A523-5C77B5EDB0FE}"/>
              </a:ext>
            </a:extLst>
          </p:cNvPr>
          <p:cNvSpPr>
            <a:spLocks noGrp="1"/>
          </p:cNvSpPr>
          <p:nvPr>
            <p:ph idx="1"/>
          </p:nvPr>
        </p:nvSpPr>
        <p:spPr>
          <a:solidFill>
            <a:schemeClr val="accent3">
              <a:lumMod val="40000"/>
              <a:lumOff val="60000"/>
            </a:schemeClr>
          </a:solidFill>
        </p:spPr>
        <p:txBody>
          <a:bodyPr/>
          <a:lstStyle/>
          <a:p>
            <a:r>
              <a:rPr lang="en-GB" sz="3200" dirty="0"/>
              <a:t>1 program of study </a:t>
            </a:r>
            <a:r>
              <a:rPr lang="en-GB" sz="3200" dirty="0" err="1"/>
              <a:t>ba</a:t>
            </a:r>
            <a:r>
              <a:rPr lang="en-GB" sz="3200" dirty="0"/>
              <a:t> hons business management  </a:t>
            </a:r>
          </a:p>
          <a:p>
            <a:r>
              <a:rPr lang="en-GB" sz="3200" dirty="0"/>
              <a:t>2 module name and code entrepreneurship and innovation bus305  </a:t>
            </a:r>
          </a:p>
          <a:p>
            <a:r>
              <a:rPr lang="en-GB" sz="3200" dirty="0"/>
              <a:t>3 assignment title business plan for startup enterprise  </a:t>
            </a:r>
          </a:p>
          <a:p>
            <a:r>
              <a:rPr lang="en-GB" sz="3200" dirty="0"/>
              <a:t>4 lecturer name dr </a:t>
            </a:r>
            <a:r>
              <a:rPr lang="en-GB" sz="3200" dirty="0" err="1"/>
              <a:t>amanda</a:t>
            </a:r>
            <a:r>
              <a:rPr lang="en-GB" sz="3200" dirty="0"/>
              <a:t> </a:t>
            </a:r>
            <a:r>
              <a:rPr lang="en-GB" sz="3200" dirty="0" err="1"/>
              <a:t>hughes</a:t>
            </a:r>
            <a:endParaRPr lang="en-GB" sz="3200" dirty="0"/>
          </a:p>
          <a:p>
            <a:endParaRPr lang="en-US" dirty="0"/>
          </a:p>
        </p:txBody>
      </p:sp>
    </p:spTree>
    <p:extLst>
      <p:ext uri="{BB962C8B-B14F-4D97-AF65-F5344CB8AC3E}">
        <p14:creationId xmlns:p14="http://schemas.microsoft.com/office/powerpoint/2010/main" val="2410226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DC0D07-D00A-ED91-66FB-77339DBE66FB}"/>
              </a:ext>
            </a:extLst>
          </p:cNvPr>
          <p:cNvSpPr txBox="1"/>
          <p:nvPr/>
        </p:nvSpPr>
        <p:spPr>
          <a:xfrm>
            <a:off x="122663" y="423746"/>
            <a:ext cx="11954108" cy="4708981"/>
          </a:xfrm>
          <a:prstGeom prst="rect">
            <a:avLst/>
          </a:prstGeom>
          <a:solidFill>
            <a:schemeClr val="accent3">
              <a:lumMod val="40000"/>
              <a:lumOff val="60000"/>
            </a:schemeClr>
          </a:solidFill>
        </p:spPr>
        <p:txBody>
          <a:bodyPr wrap="square">
            <a:spAutoFit/>
          </a:bodyPr>
          <a:lstStyle/>
          <a:p>
            <a:r>
              <a:rPr lang="en-US" sz="6000" dirty="0"/>
              <a:t>1 title page  </a:t>
            </a:r>
          </a:p>
          <a:p>
            <a:r>
              <a:rPr lang="en-US" sz="6000" dirty="0"/>
              <a:t>2 table of contents  </a:t>
            </a:r>
          </a:p>
          <a:p>
            <a:r>
              <a:rPr lang="en-US" sz="6000" dirty="0"/>
              <a:t>3 overview of the business idea  </a:t>
            </a:r>
          </a:p>
          <a:p>
            <a:r>
              <a:rPr lang="en-US" sz="6000" dirty="0"/>
              <a:t>4 environmental analysis </a:t>
            </a:r>
            <a:r>
              <a:rPr lang="en-US" sz="6000" dirty="0" err="1"/>
              <a:t>pestel</a:t>
            </a:r>
            <a:r>
              <a:rPr lang="en-US" sz="6000" dirty="0"/>
              <a:t>  </a:t>
            </a:r>
          </a:p>
          <a:p>
            <a:r>
              <a:rPr lang="en-US" sz="6000" dirty="0"/>
              <a:t>5 marketing strategies</a:t>
            </a:r>
          </a:p>
        </p:txBody>
      </p:sp>
    </p:spTree>
    <p:extLst>
      <p:ext uri="{BB962C8B-B14F-4D97-AF65-F5344CB8AC3E}">
        <p14:creationId xmlns:p14="http://schemas.microsoft.com/office/powerpoint/2010/main" val="2081290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BA0911-4796-DA70-69BC-C18D4E9ECB14}"/>
              </a:ext>
            </a:extLst>
          </p:cNvPr>
          <p:cNvSpPr txBox="1"/>
          <p:nvPr/>
        </p:nvSpPr>
        <p:spPr>
          <a:xfrm>
            <a:off x="0" y="0"/>
            <a:ext cx="12192000" cy="7055778"/>
          </a:xfrm>
          <a:prstGeom prst="rect">
            <a:avLst/>
          </a:prstGeom>
          <a:solidFill>
            <a:schemeClr val="accent3">
              <a:lumMod val="40000"/>
              <a:lumOff val="60000"/>
            </a:schemeClr>
          </a:solidFill>
        </p:spPr>
        <p:txBody>
          <a:bodyPr wrap="square">
            <a:spAutoFit/>
          </a:bodyPr>
          <a:lstStyle/>
          <a:p>
            <a:pPr>
              <a:spcAft>
                <a:spcPts val="900"/>
              </a:spcAft>
              <a:buNone/>
            </a:pPr>
            <a:r>
              <a:rPr lang="en-GB" sz="4000" dirty="0">
                <a:solidFill>
                  <a:srgbClr val="26221F"/>
                </a:solidFill>
                <a:effectLst/>
                <a:latin typeface="Ginto Copilot Variable"/>
              </a:rPr>
              <a:t> </a:t>
            </a:r>
            <a:r>
              <a:rPr lang="en-GB" sz="3600" dirty="0">
                <a:solidFill>
                  <a:srgbClr val="26221F"/>
                </a:solidFill>
                <a:effectLst/>
                <a:latin typeface="Ginto Copilot Variable"/>
              </a:rPr>
              <a:t>Overview of the Business Idea  </a:t>
            </a:r>
          </a:p>
          <a:p>
            <a:pPr>
              <a:spcAft>
                <a:spcPts val="900"/>
              </a:spcAft>
              <a:buNone/>
            </a:pPr>
            <a:r>
              <a:rPr lang="en-GB" sz="3600" dirty="0">
                <a:solidFill>
                  <a:srgbClr val="26221F"/>
                </a:solidFill>
                <a:effectLst/>
                <a:latin typeface="Ginto Copilot Variable"/>
              </a:rPr>
              <a:t>1 enterprise name </a:t>
            </a:r>
            <a:r>
              <a:rPr lang="en-GB" sz="3600" dirty="0" err="1">
                <a:solidFill>
                  <a:srgbClr val="26221F"/>
                </a:solidFill>
                <a:effectLst/>
                <a:latin typeface="Ginto Copilot Variable"/>
              </a:rPr>
              <a:t>securesounds</a:t>
            </a:r>
            <a:r>
              <a:rPr lang="en-GB" sz="3600" dirty="0">
                <a:solidFill>
                  <a:srgbClr val="26221F"/>
                </a:solidFill>
                <a:effectLst/>
                <a:latin typeface="Ginto Copilot Variable"/>
              </a:rPr>
              <a:t>  </a:t>
            </a:r>
          </a:p>
          <a:p>
            <a:pPr>
              <a:spcAft>
                <a:spcPts val="900"/>
              </a:spcAft>
              <a:buNone/>
            </a:pPr>
            <a:r>
              <a:rPr lang="en-GB" sz="3600" dirty="0">
                <a:solidFill>
                  <a:srgbClr val="26221F"/>
                </a:solidFill>
                <a:effectLst/>
                <a:latin typeface="Ginto Copilot Variable"/>
              </a:rPr>
              <a:t>2 concept event security combined with live saxophone music  </a:t>
            </a:r>
          </a:p>
          <a:p>
            <a:pPr>
              <a:spcAft>
                <a:spcPts val="900"/>
              </a:spcAft>
              <a:buNone/>
            </a:pPr>
            <a:r>
              <a:rPr lang="en-GB" sz="3600" dirty="0">
                <a:solidFill>
                  <a:srgbClr val="26221F"/>
                </a:solidFill>
                <a:effectLst/>
                <a:latin typeface="Ginto Copilot Variable"/>
              </a:rPr>
              <a:t>3 founder </a:t>
            </a:r>
            <a:r>
              <a:rPr lang="en-GB" sz="3600" dirty="0" err="1">
                <a:solidFill>
                  <a:srgbClr val="26221F"/>
                </a:solidFill>
                <a:effectLst/>
                <a:latin typeface="Ginto Copilot Variable"/>
              </a:rPr>
              <a:t>laurentiu</a:t>
            </a:r>
            <a:r>
              <a:rPr lang="en-GB" sz="3600" dirty="0">
                <a:solidFill>
                  <a:srgbClr val="26221F"/>
                </a:solidFill>
                <a:effectLst/>
                <a:latin typeface="Ginto Copilot Variable"/>
              </a:rPr>
              <a:t> </a:t>
            </a:r>
            <a:r>
              <a:rPr lang="en-GB" sz="3600" dirty="0" err="1">
                <a:solidFill>
                  <a:srgbClr val="26221F"/>
                </a:solidFill>
                <a:effectLst/>
                <a:latin typeface="Ginto Copilot Variable"/>
              </a:rPr>
              <a:t>lascarache</a:t>
            </a:r>
            <a:r>
              <a:rPr lang="en-GB" sz="3600" dirty="0">
                <a:solidFill>
                  <a:srgbClr val="26221F"/>
                </a:solidFill>
                <a:effectLst/>
                <a:latin typeface="Ginto Copilot Variable"/>
              </a:rPr>
              <a:t> </a:t>
            </a:r>
            <a:r>
              <a:rPr lang="en-GB" sz="3600" dirty="0" err="1">
                <a:solidFill>
                  <a:srgbClr val="26221F"/>
                </a:solidFill>
                <a:effectLst/>
                <a:latin typeface="Ginto Copilot Variable"/>
              </a:rPr>
              <a:t>sia</a:t>
            </a:r>
            <a:r>
              <a:rPr lang="en-GB" sz="3600" dirty="0">
                <a:solidFill>
                  <a:srgbClr val="26221F"/>
                </a:solidFill>
                <a:effectLst/>
                <a:latin typeface="Ginto Copilot Variable"/>
              </a:rPr>
              <a:t> </a:t>
            </a:r>
            <a:r>
              <a:rPr lang="en-GB" sz="3600" dirty="0" err="1">
                <a:solidFill>
                  <a:srgbClr val="26221F"/>
                </a:solidFill>
                <a:effectLst/>
                <a:latin typeface="Ginto Copilot Variable"/>
              </a:rPr>
              <a:t>dor</a:t>
            </a:r>
            <a:r>
              <a:rPr lang="en-GB" sz="3600" dirty="0">
                <a:solidFill>
                  <a:srgbClr val="26221F"/>
                </a:solidFill>
                <a:effectLst/>
                <a:latin typeface="Ginto Copilot Variable"/>
              </a:rPr>
              <a:t> security </a:t>
            </a:r>
            <a:r>
              <a:rPr lang="en-GB" sz="3600" dirty="0" err="1">
                <a:solidFill>
                  <a:srgbClr val="26221F"/>
                </a:solidFill>
                <a:effectLst/>
                <a:latin typeface="Ginto Copilot Variable"/>
              </a:rPr>
              <a:t>sai</a:t>
            </a:r>
            <a:r>
              <a:rPr lang="en-GB" sz="3600" dirty="0">
                <a:solidFill>
                  <a:srgbClr val="26221F"/>
                </a:solidFill>
                <a:effectLst/>
                <a:latin typeface="Ginto Copilot Variable"/>
              </a:rPr>
              <a:t> </a:t>
            </a:r>
            <a:r>
              <a:rPr lang="en-GB" sz="3600" dirty="0" err="1">
                <a:solidFill>
                  <a:srgbClr val="26221F"/>
                </a:solidFill>
                <a:effectLst/>
                <a:latin typeface="Ginto Copilot Variable"/>
              </a:rPr>
              <a:t>cctv</a:t>
            </a:r>
            <a:r>
              <a:rPr lang="en-GB" sz="3600" dirty="0">
                <a:solidFill>
                  <a:srgbClr val="26221F"/>
                </a:solidFill>
                <a:effectLst/>
                <a:latin typeface="Ginto Copilot Variable"/>
              </a:rPr>
              <a:t> certified and professional musician  </a:t>
            </a:r>
          </a:p>
          <a:p>
            <a:pPr>
              <a:spcAft>
                <a:spcPts val="900"/>
              </a:spcAft>
              <a:buNone/>
            </a:pPr>
            <a:r>
              <a:rPr lang="en-GB" sz="3600" dirty="0">
                <a:solidFill>
                  <a:srgbClr val="26221F"/>
                </a:solidFill>
                <a:effectLst/>
                <a:latin typeface="Ginto Copilot Variable"/>
              </a:rPr>
              <a:t>4 legal format private limited company registered in the united kingdom  </a:t>
            </a:r>
          </a:p>
          <a:p>
            <a:pPr>
              <a:spcAft>
                <a:spcPts val="900"/>
              </a:spcAft>
              <a:buNone/>
            </a:pPr>
            <a:r>
              <a:rPr lang="en-GB" sz="3600" dirty="0">
                <a:solidFill>
                  <a:srgbClr val="26221F"/>
                </a:solidFill>
                <a:effectLst/>
                <a:latin typeface="Ginto Copilot Variable"/>
              </a:rPr>
              <a:t>5 vision trusted provider of secure and inclusive events in </a:t>
            </a:r>
            <a:r>
              <a:rPr lang="en-GB" sz="3600" dirty="0" err="1">
                <a:solidFill>
                  <a:srgbClr val="26221F"/>
                </a:solidFill>
                <a:effectLst/>
                <a:latin typeface="Ginto Copilot Variable"/>
              </a:rPr>
              <a:t>london</a:t>
            </a:r>
            <a:r>
              <a:rPr lang="en-GB" sz="3600" dirty="0">
                <a:solidFill>
                  <a:srgbClr val="26221F"/>
                </a:solidFill>
                <a:effectLst/>
                <a:latin typeface="Ginto Copilot Variable"/>
              </a:rPr>
              <a:t> expanding nationally  </a:t>
            </a:r>
          </a:p>
          <a:p>
            <a:pPr>
              <a:spcAft>
                <a:spcPts val="900"/>
              </a:spcAft>
              <a:buNone/>
            </a:pPr>
            <a:r>
              <a:rPr lang="en-GB" sz="3600" dirty="0">
                <a:solidFill>
                  <a:srgbClr val="26221F"/>
                </a:solidFill>
                <a:effectLst/>
                <a:latin typeface="Ginto Copilot Variable"/>
              </a:rPr>
              <a:t>6 mission deliver safe and inspiring events  </a:t>
            </a:r>
          </a:p>
          <a:p>
            <a:pPr>
              <a:spcAft>
                <a:spcPts val="900"/>
              </a:spcAft>
              <a:buNone/>
            </a:pPr>
            <a:r>
              <a:rPr lang="en-GB" sz="3600" dirty="0">
                <a:solidFill>
                  <a:srgbClr val="26221F"/>
                </a:solidFill>
                <a:effectLst/>
                <a:latin typeface="Ginto Copilot Variable"/>
              </a:rPr>
              <a:t>7 values professionalism inclusivity creativity</a:t>
            </a:r>
          </a:p>
        </p:txBody>
      </p:sp>
    </p:spTree>
    <p:extLst>
      <p:ext uri="{BB962C8B-B14F-4D97-AF65-F5344CB8AC3E}">
        <p14:creationId xmlns:p14="http://schemas.microsoft.com/office/powerpoint/2010/main" val="1255697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285EB7-5CFB-8151-F712-A020387FE2EE}"/>
              </a:ext>
            </a:extLst>
          </p:cNvPr>
          <p:cNvSpPr txBox="1"/>
          <p:nvPr/>
        </p:nvSpPr>
        <p:spPr>
          <a:xfrm>
            <a:off x="0" y="0"/>
            <a:ext cx="12192000" cy="5409173"/>
          </a:xfrm>
          <a:prstGeom prst="rect">
            <a:avLst/>
          </a:prstGeom>
          <a:solidFill>
            <a:schemeClr val="accent3">
              <a:lumMod val="40000"/>
              <a:lumOff val="60000"/>
            </a:schemeClr>
          </a:solidFill>
        </p:spPr>
        <p:txBody>
          <a:bodyPr wrap="square">
            <a:spAutoFit/>
          </a:bodyPr>
          <a:lstStyle/>
          <a:p>
            <a:pPr>
              <a:spcAft>
                <a:spcPts val="900"/>
              </a:spcAft>
              <a:buNone/>
            </a:pPr>
            <a:r>
              <a:rPr lang="en-GB" sz="4400" dirty="0">
                <a:solidFill>
                  <a:srgbClr val="26221F"/>
                </a:solidFill>
                <a:effectLst/>
                <a:latin typeface="Ginto Copilot Variable"/>
              </a:rPr>
              <a:t>Services Offered  </a:t>
            </a:r>
          </a:p>
          <a:p>
            <a:pPr>
              <a:spcAft>
                <a:spcPts val="900"/>
              </a:spcAft>
              <a:buNone/>
            </a:pPr>
            <a:r>
              <a:rPr lang="en-GB" sz="4400" dirty="0">
                <a:solidFill>
                  <a:srgbClr val="26221F"/>
                </a:solidFill>
                <a:effectLst/>
                <a:latin typeface="Ginto Copilot Variable"/>
              </a:rPr>
              <a:t>1 secure and sound package security plus music  </a:t>
            </a:r>
          </a:p>
          <a:p>
            <a:pPr>
              <a:spcAft>
                <a:spcPts val="900"/>
              </a:spcAft>
              <a:buNone/>
            </a:pPr>
            <a:r>
              <a:rPr lang="en-GB" sz="4400" dirty="0">
                <a:solidFill>
                  <a:srgbClr val="26221F"/>
                </a:solidFill>
                <a:effectLst/>
                <a:latin typeface="Ginto Copilot Variable"/>
              </a:rPr>
              <a:t>2 jazz only package entertainment only  </a:t>
            </a:r>
          </a:p>
          <a:p>
            <a:pPr>
              <a:spcAft>
                <a:spcPts val="900"/>
              </a:spcAft>
              <a:buNone/>
            </a:pPr>
            <a:r>
              <a:rPr lang="en-GB" sz="4400" dirty="0">
                <a:solidFill>
                  <a:srgbClr val="26221F"/>
                </a:solidFill>
                <a:effectLst/>
                <a:latin typeface="Ginto Copilot Variable"/>
              </a:rPr>
              <a:t>3 security only package surveillance and protection  </a:t>
            </a:r>
          </a:p>
          <a:p>
            <a:pPr>
              <a:spcAft>
                <a:spcPts val="900"/>
              </a:spcAft>
              <a:buNone/>
            </a:pPr>
            <a:r>
              <a:rPr lang="en-GB" sz="4400" dirty="0">
                <a:solidFill>
                  <a:srgbClr val="26221F"/>
                </a:solidFill>
                <a:effectLst/>
                <a:latin typeface="Ginto Copilot Variable"/>
              </a:rPr>
              <a:t>4 flexible packages tailored to client needs  </a:t>
            </a:r>
          </a:p>
          <a:p>
            <a:pPr>
              <a:spcAft>
                <a:spcPts val="900"/>
              </a:spcAft>
              <a:buNone/>
            </a:pPr>
            <a:r>
              <a:rPr lang="en-GB" sz="4400" dirty="0">
                <a:solidFill>
                  <a:srgbClr val="26221F"/>
                </a:solidFill>
                <a:effectLst/>
                <a:latin typeface="Ginto Copilot Variable"/>
              </a:rPr>
              <a:t>5 operations in greater </a:t>
            </a:r>
            <a:r>
              <a:rPr lang="en-GB" sz="4400" dirty="0" err="1">
                <a:solidFill>
                  <a:srgbClr val="26221F"/>
                </a:solidFill>
                <a:effectLst/>
                <a:latin typeface="Ginto Copilot Variable"/>
              </a:rPr>
              <a:t>london</a:t>
            </a:r>
            <a:r>
              <a:rPr lang="en-GB" sz="4400" dirty="0">
                <a:solidFill>
                  <a:srgbClr val="26221F"/>
                </a:solidFill>
                <a:effectLst/>
                <a:latin typeface="Ginto Copilot Variable"/>
              </a:rPr>
              <a:t> with mobile teams and online booking multilingual support</a:t>
            </a:r>
          </a:p>
        </p:txBody>
      </p:sp>
    </p:spTree>
    <p:extLst>
      <p:ext uri="{BB962C8B-B14F-4D97-AF65-F5344CB8AC3E}">
        <p14:creationId xmlns:p14="http://schemas.microsoft.com/office/powerpoint/2010/main" val="3736981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4DFEC7-E240-777B-18BB-C6768F4EC5FF}"/>
              </a:ext>
            </a:extLst>
          </p:cNvPr>
          <p:cNvSpPr txBox="1"/>
          <p:nvPr/>
        </p:nvSpPr>
        <p:spPr>
          <a:xfrm>
            <a:off x="-1" y="1"/>
            <a:ext cx="12277493" cy="4693593"/>
          </a:xfrm>
          <a:prstGeom prst="rect">
            <a:avLst/>
          </a:prstGeom>
          <a:solidFill>
            <a:schemeClr val="accent3">
              <a:lumMod val="40000"/>
              <a:lumOff val="60000"/>
            </a:schemeClr>
          </a:solidFill>
        </p:spPr>
        <p:txBody>
          <a:bodyPr wrap="square">
            <a:spAutoFit/>
          </a:bodyPr>
          <a:lstStyle/>
          <a:p>
            <a:pPr>
              <a:spcAft>
                <a:spcPts val="900"/>
              </a:spcAft>
              <a:buNone/>
            </a:pPr>
            <a:r>
              <a:rPr lang="en-GB" sz="4400" dirty="0">
                <a:solidFill>
                  <a:srgbClr val="26221F"/>
                </a:solidFill>
                <a:effectLst/>
                <a:latin typeface="Ginto Copilot Variable"/>
              </a:rPr>
              <a:t> </a:t>
            </a:r>
            <a:r>
              <a:rPr lang="en-GB" sz="4000" dirty="0">
                <a:solidFill>
                  <a:srgbClr val="26221F"/>
                </a:solidFill>
                <a:effectLst/>
                <a:latin typeface="Ginto Copilot Variable"/>
              </a:rPr>
              <a:t>Environmental Analysis PESTEL Political and Economic  </a:t>
            </a:r>
          </a:p>
          <a:p>
            <a:pPr>
              <a:spcAft>
                <a:spcPts val="900"/>
              </a:spcAft>
              <a:buNone/>
            </a:pPr>
            <a:r>
              <a:rPr lang="en-GB" sz="4000" dirty="0">
                <a:solidFill>
                  <a:srgbClr val="26221F"/>
                </a:solidFill>
                <a:effectLst/>
                <a:latin typeface="Ginto Copilot Variable"/>
              </a:rPr>
              <a:t>1 political factors strict </a:t>
            </a:r>
            <a:r>
              <a:rPr lang="en-GB" sz="4000" dirty="0" err="1">
                <a:solidFill>
                  <a:srgbClr val="26221F"/>
                </a:solidFill>
                <a:effectLst/>
                <a:latin typeface="Ginto Copilot Variable"/>
              </a:rPr>
              <a:t>uk</a:t>
            </a:r>
            <a:r>
              <a:rPr lang="en-GB" sz="4000" dirty="0">
                <a:solidFill>
                  <a:srgbClr val="26221F"/>
                </a:solidFill>
                <a:effectLst/>
                <a:latin typeface="Ginto Copilot Variable"/>
              </a:rPr>
              <a:t> regulations </a:t>
            </a:r>
            <a:r>
              <a:rPr lang="en-GB" sz="4000" dirty="0" err="1">
                <a:solidFill>
                  <a:srgbClr val="26221F"/>
                </a:solidFill>
                <a:effectLst/>
                <a:latin typeface="Ginto Copilot Variable"/>
              </a:rPr>
              <a:t>sia</a:t>
            </a:r>
            <a:r>
              <a:rPr lang="en-GB" sz="4000" dirty="0">
                <a:solidFill>
                  <a:srgbClr val="26221F"/>
                </a:solidFill>
                <a:effectLst/>
                <a:latin typeface="Ginto Copilot Variable"/>
              </a:rPr>
              <a:t> licensing </a:t>
            </a:r>
            <a:r>
              <a:rPr lang="en-GB" sz="4000" dirty="0" err="1">
                <a:solidFill>
                  <a:srgbClr val="26221F"/>
                </a:solidFill>
                <a:effectLst/>
                <a:latin typeface="Ginto Copilot Variable"/>
              </a:rPr>
              <a:t>cctv</a:t>
            </a:r>
            <a:r>
              <a:rPr lang="en-GB" sz="4000" dirty="0">
                <a:solidFill>
                  <a:srgbClr val="26221F"/>
                </a:solidFill>
                <a:effectLst/>
                <a:latin typeface="Ginto Copilot Variable"/>
              </a:rPr>
              <a:t> operations local council rules </a:t>
            </a:r>
            <a:r>
              <a:rPr lang="en-GB" sz="4000" dirty="0" err="1">
                <a:solidFill>
                  <a:srgbClr val="26221F"/>
                </a:solidFill>
                <a:effectLst/>
                <a:latin typeface="Ginto Copilot Variable"/>
              </a:rPr>
              <a:t>brexit</a:t>
            </a:r>
            <a:r>
              <a:rPr lang="en-GB" sz="4000" dirty="0">
                <a:solidFill>
                  <a:srgbClr val="26221F"/>
                </a:solidFill>
                <a:effectLst/>
                <a:latin typeface="Ginto Copilot Variable"/>
              </a:rPr>
              <a:t> compliance  </a:t>
            </a:r>
          </a:p>
          <a:p>
            <a:pPr>
              <a:spcAft>
                <a:spcPts val="900"/>
              </a:spcAft>
              <a:buNone/>
            </a:pPr>
            <a:r>
              <a:rPr lang="en-GB" sz="4000" dirty="0">
                <a:solidFill>
                  <a:srgbClr val="26221F"/>
                </a:solidFill>
                <a:effectLst/>
                <a:latin typeface="Ginto Copilot Variable"/>
              </a:rPr>
              <a:t>2 economic factors recovery of events industry inflation pressures demand for safe and engaging events gig economy flexibility disposable income in </a:t>
            </a:r>
            <a:r>
              <a:rPr lang="en-GB" sz="4000" dirty="0" err="1">
                <a:solidFill>
                  <a:srgbClr val="26221F"/>
                </a:solidFill>
                <a:effectLst/>
                <a:latin typeface="Ginto Copilot Variable"/>
              </a:rPr>
              <a:t>london</a:t>
            </a:r>
            <a:r>
              <a:rPr lang="en-GB" sz="4000" dirty="0">
                <a:solidFill>
                  <a:srgbClr val="26221F"/>
                </a:solidFill>
                <a:effectLst/>
                <a:latin typeface="Ginto Copilot Variable"/>
              </a:rPr>
              <a:t> hybrid events trend</a:t>
            </a:r>
          </a:p>
        </p:txBody>
      </p:sp>
    </p:spTree>
    <p:extLst>
      <p:ext uri="{BB962C8B-B14F-4D97-AF65-F5344CB8AC3E}">
        <p14:creationId xmlns:p14="http://schemas.microsoft.com/office/powerpoint/2010/main" val="3660520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19509B-DDEE-999F-9411-256C2C1F2E9F}"/>
              </a:ext>
            </a:extLst>
          </p:cNvPr>
          <p:cNvSpPr txBox="1"/>
          <p:nvPr/>
        </p:nvSpPr>
        <p:spPr>
          <a:xfrm>
            <a:off x="0" y="89210"/>
            <a:ext cx="12192000" cy="6478697"/>
          </a:xfrm>
          <a:prstGeom prst="rect">
            <a:avLst/>
          </a:prstGeom>
          <a:solidFill>
            <a:schemeClr val="accent3">
              <a:lumMod val="40000"/>
              <a:lumOff val="60000"/>
            </a:schemeClr>
          </a:solidFill>
        </p:spPr>
        <p:txBody>
          <a:bodyPr wrap="square">
            <a:spAutoFit/>
          </a:bodyPr>
          <a:lstStyle/>
          <a:p>
            <a:pPr>
              <a:spcAft>
                <a:spcPts val="900"/>
              </a:spcAft>
              <a:buNone/>
            </a:pPr>
            <a:r>
              <a:rPr lang="en-GB" sz="4000" dirty="0">
                <a:solidFill>
                  <a:srgbClr val="26221F"/>
                </a:solidFill>
                <a:effectLst/>
                <a:latin typeface="Ginto Copilot Variable"/>
              </a:rPr>
              <a:t>Environmental Analysis PESTEL Social and Technological  </a:t>
            </a:r>
          </a:p>
          <a:p>
            <a:pPr>
              <a:spcAft>
                <a:spcPts val="900"/>
              </a:spcAft>
              <a:buNone/>
            </a:pPr>
            <a:r>
              <a:rPr lang="en-GB" sz="4000" dirty="0">
                <a:solidFill>
                  <a:srgbClr val="26221F"/>
                </a:solidFill>
                <a:effectLst/>
                <a:latin typeface="Ginto Copilot Variable"/>
              </a:rPr>
              <a:t>1 social factors demand for multicultural inclusive experiences </a:t>
            </a:r>
            <a:r>
              <a:rPr lang="en-GB" sz="4000" dirty="0" err="1">
                <a:solidFill>
                  <a:srgbClr val="26221F"/>
                </a:solidFill>
                <a:effectLst/>
                <a:latin typeface="Ginto Copilot Variable"/>
              </a:rPr>
              <a:t>london</a:t>
            </a:r>
            <a:r>
              <a:rPr lang="en-GB" sz="4000" dirty="0">
                <a:solidFill>
                  <a:srgbClr val="26221F"/>
                </a:solidFill>
                <a:effectLst/>
                <a:latin typeface="Ginto Copilot Variable"/>
              </a:rPr>
              <a:t> diversity clients value safety and authentic music inclusivity through diverse staff and multilingual communication  </a:t>
            </a:r>
          </a:p>
          <a:p>
            <a:pPr>
              <a:spcAft>
                <a:spcPts val="900"/>
              </a:spcAft>
              <a:buNone/>
            </a:pPr>
            <a:r>
              <a:rPr lang="en-GB" sz="4000" dirty="0">
                <a:solidFill>
                  <a:srgbClr val="26221F"/>
                </a:solidFill>
                <a:effectLst/>
                <a:latin typeface="Ginto Copilot Variable"/>
              </a:rPr>
              <a:t>2 technological factors advances in mobile surveillance systems digital booking platforms social media promotion online reviews reputation management investment in modern </a:t>
            </a:r>
            <a:r>
              <a:rPr lang="en-GB" sz="4000" dirty="0" err="1">
                <a:solidFill>
                  <a:srgbClr val="26221F"/>
                </a:solidFill>
                <a:effectLst/>
                <a:latin typeface="Ginto Copilot Variable"/>
              </a:rPr>
              <a:t>cctv</a:t>
            </a:r>
            <a:r>
              <a:rPr lang="en-GB" sz="4000" dirty="0">
                <a:solidFill>
                  <a:srgbClr val="26221F"/>
                </a:solidFill>
                <a:effectLst/>
                <a:latin typeface="Ginto Copilot Variable"/>
              </a:rPr>
              <a:t> systems digital tools for bookings and feedback</a:t>
            </a:r>
          </a:p>
        </p:txBody>
      </p:sp>
    </p:spTree>
    <p:extLst>
      <p:ext uri="{BB962C8B-B14F-4D97-AF65-F5344CB8AC3E}">
        <p14:creationId xmlns:p14="http://schemas.microsoft.com/office/powerpoint/2010/main" val="1415198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95F04F-AB65-9D97-1B9E-C63BD7020E5F}"/>
              </a:ext>
            </a:extLst>
          </p:cNvPr>
          <p:cNvSpPr txBox="1"/>
          <p:nvPr/>
        </p:nvSpPr>
        <p:spPr>
          <a:xfrm>
            <a:off x="0" y="0"/>
            <a:ext cx="12192000" cy="5863144"/>
          </a:xfrm>
          <a:prstGeom prst="rect">
            <a:avLst/>
          </a:prstGeom>
          <a:solidFill>
            <a:schemeClr val="accent3">
              <a:lumMod val="40000"/>
              <a:lumOff val="60000"/>
            </a:schemeClr>
          </a:solidFill>
        </p:spPr>
        <p:txBody>
          <a:bodyPr wrap="square">
            <a:spAutoFit/>
          </a:bodyPr>
          <a:lstStyle/>
          <a:p>
            <a:pPr>
              <a:spcAft>
                <a:spcPts val="900"/>
              </a:spcAft>
              <a:buNone/>
            </a:pPr>
            <a:r>
              <a:rPr lang="en-GB" sz="4000" dirty="0">
                <a:solidFill>
                  <a:srgbClr val="26221F"/>
                </a:solidFill>
                <a:effectLst/>
                <a:latin typeface="Ginto Copilot Variable"/>
              </a:rPr>
              <a:t> Environmental Analysis PESTEL Environmental and Legal  </a:t>
            </a:r>
          </a:p>
          <a:p>
            <a:pPr>
              <a:spcAft>
                <a:spcPts val="900"/>
              </a:spcAft>
              <a:buNone/>
            </a:pPr>
            <a:r>
              <a:rPr lang="en-GB" sz="4000" dirty="0">
                <a:solidFill>
                  <a:srgbClr val="26221F"/>
                </a:solidFill>
                <a:effectLst/>
                <a:latin typeface="Ginto Copilot Variable"/>
              </a:rPr>
              <a:t>1 environmental factors eco friendly transport energy efficient equipment recycling practices paperless booking reduced single use plastics contingency plans for climate change risks reputational advantage through sustainability alignment with </a:t>
            </a:r>
            <a:r>
              <a:rPr lang="en-GB" sz="4000" dirty="0" err="1">
                <a:solidFill>
                  <a:srgbClr val="26221F"/>
                </a:solidFill>
                <a:effectLst/>
                <a:latin typeface="Ginto Copilot Variable"/>
              </a:rPr>
              <a:t>uk</a:t>
            </a:r>
            <a:r>
              <a:rPr lang="en-GB" sz="4000" dirty="0">
                <a:solidFill>
                  <a:srgbClr val="26221F"/>
                </a:solidFill>
                <a:effectLst/>
                <a:latin typeface="Ginto Copilot Variable"/>
              </a:rPr>
              <a:t> carbon reduction targets  </a:t>
            </a:r>
          </a:p>
          <a:p>
            <a:pPr>
              <a:spcAft>
                <a:spcPts val="900"/>
              </a:spcAft>
              <a:buNone/>
            </a:pPr>
            <a:r>
              <a:rPr lang="en-GB" sz="4000" dirty="0">
                <a:solidFill>
                  <a:srgbClr val="26221F"/>
                </a:solidFill>
                <a:effectLst/>
                <a:latin typeface="Ginto Copilot Variable"/>
              </a:rPr>
              <a:t>2 legal factors </a:t>
            </a:r>
            <a:r>
              <a:rPr lang="en-GB" sz="4000" dirty="0" err="1">
                <a:solidFill>
                  <a:srgbClr val="26221F"/>
                </a:solidFill>
                <a:effectLst/>
                <a:latin typeface="Ginto Copilot Variable"/>
              </a:rPr>
              <a:t>gdpr</a:t>
            </a:r>
            <a:r>
              <a:rPr lang="en-GB" sz="4000" dirty="0">
                <a:solidFill>
                  <a:srgbClr val="26221F"/>
                </a:solidFill>
                <a:effectLst/>
                <a:latin typeface="Ginto Copilot Variable"/>
              </a:rPr>
              <a:t> compliance licensing for live music and alcohol insurance for liability and equipment strict data protection policies clear contracts</a:t>
            </a:r>
          </a:p>
        </p:txBody>
      </p:sp>
    </p:spTree>
    <p:extLst>
      <p:ext uri="{BB962C8B-B14F-4D97-AF65-F5344CB8AC3E}">
        <p14:creationId xmlns:p14="http://schemas.microsoft.com/office/powerpoint/2010/main" val="2192759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FA2860-9B02-3015-C2B6-0E73F46EAB7A}"/>
              </a:ext>
            </a:extLst>
          </p:cNvPr>
          <p:cNvSpPr txBox="1"/>
          <p:nvPr/>
        </p:nvSpPr>
        <p:spPr>
          <a:xfrm>
            <a:off x="0" y="1"/>
            <a:ext cx="12192000" cy="5640006"/>
          </a:xfrm>
          <a:prstGeom prst="rect">
            <a:avLst/>
          </a:prstGeom>
          <a:solidFill>
            <a:schemeClr val="accent3">
              <a:lumMod val="40000"/>
              <a:lumOff val="60000"/>
            </a:schemeClr>
          </a:solidFill>
          <a:ln>
            <a:solidFill>
              <a:schemeClr val="accent6">
                <a:lumMod val="40000"/>
                <a:lumOff val="60000"/>
              </a:schemeClr>
            </a:solidFill>
          </a:ln>
        </p:spPr>
        <p:txBody>
          <a:bodyPr wrap="square">
            <a:spAutoFit/>
          </a:bodyPr>
          <a:lstStyle/>
          <a:p>
            <a:pPr>
              <a:spcAft>
                <a:spcPts val="900"/>
              </a:spcAft>
              <a:buNone/>
            </a:pPr>
            <a:r>
              <a:rPr lang="en-GB" sz="2800" dirty="0">
                <a:solidFill>
                  <a:srgbClr val="26221F"/>
                </a:solidFill>
                <a:effectLst/>
                <a:latin typeface="Ginto Copilot Variable"/>
              </a:rPr>
              <a:t>Marketing Strategies Core Approach  </a:t>
            </a:r>
          </a:p>
          <a:p>
            <a:pPr>
              <a:spcAft>
                <a:spcPts val="900"/>
              </a:spcAft>
              <a:buNone/>
            </a:pPr>
            <a:r>
              <a:rPr lang="en-GB" sz="2800" dirty="0">
                <a:solidFill>
                  <a:srgbClr val="26221F"/>
                </a:solidFill>
                <a:effectLst/>
                <a:latin typeface="Ginto Copilot Variable"/>
              </a:rPr>
              <a:t>1 multichannel marketing website social media bilingual outreach </a:t>
            </a:r>
            <a:r>
              <a:rPr lang="en-GB" sz="2800" dirty="0" err="1">
                <a:solidFill>
                  <a:srgbClr val="26221F"/>
                </a:solidFill>
                <a:effectLst/>
                <a:latin typeface="Ginto Copilot Variable"/>
              </a:rPr>
              <a:t>english</a:t>
            </a:r>
            <a:r>
              <a:rPr lang="en-GB" sz="2800" dirty="0">
                <a:solidFill>
                  <a:srgbClr val="26221F"/>
                </a:solidFill>
                <a:effectLst/>
                <a:latin typeface="Ginto Copilot Variable"/>
              </a:rPr>
              <a:t> </a:t>
            </a:r>
            <a:r>
              <a:rPr lang="en-GB" sz="2800" dirty="0" err="1">
                <a:solidFill>
                  <a:srgbClr val="26221F"/>
                </a:solidFill>
                <a:effectLst/>
                <a:latin typeface="Ginto Copilot Variable"/>
              </a:rPr>
              <a:t>romanian</a:t>
            </a:r>
            <a:r>
              <a:rPr lang="en-GB" sz="2800" dirty="0">
                <a:solidFill>
                  <a:srgbClr val="26221F"/>
                </a:solidFill>
                <a:effectLst/>
                <a:latin typeface="Ginto Copilot Variable"/>
              </a:rPr>
              <a:t> </a:t>
            </a:r>
            <a:r>
              <a:rPr lang="en-GB" sz="2800" dirty="0" err="1">
                <a:solidFill>
                  <a:srgbClr val="26221F"/>
                </a:solidFill>
                <a:effectLst/>
                <a:latin typeface="Ginto Copilot Variable"/>
              </a:rPr>
              <a:t>french</a:t>
            </a:r>
            <a:r>
              <a:rPr lang="en-GB" sz="2800" dirty="0">
                <a:solidFill>
                  <a:srgbClr val="26221F"/>
                </a:solidFill>
                <a:effectLst/>
                <a:latin typeface="Ginto Copilot Variable"/>
              </a:rPr>
              <a:t>  </a:t>
            </a:r>
          </a:p>
          <a:p>
            <a:pPr>
              <a:spcAft>
                <a:spcPts val="900"/>
              </a:spcAft>
              <a:buNone/>
            </a:pPr>
            <a:r>
              <a:rPr lang="en-GB" sz="2800" dirty="0">
                <a:solidFill>
                  <a:srgbClr val="26221F"/>
                </a:solidFill>
                <a:effectLst/>
                <a:latin typeface="Ginto Copilot Variable"/>
              </a:rPr>
              <a:t>2 referral programmes encourage repeat business  </a:t>
            </a:r>
          </a:p>
          <a:p>
            <a:pPr>
              <a:spcAft>
                <a:spcPts val="900"/>
              </a:spcAft>
              <a:buNone/>
            </a:pPr>
            <a:r>
              <a:rPr lang="en-GB" sz="2800" dirty="0">
                <a:solidFill>
                  <a:srgbClr val="26221F"/>
                </a:solidFill>
                <a:effectLst/>
                <a:latin typeface="Ginto Copilot Variable"/>
              </a:rPr>
              <a:t>3 partnerships with venues councils event agencies strengthen credibility  </a:t>
            </a:r>
          </a:p>
          <a:p>
            <a:pPr>
              <a:spcAft>
                <a:spcPts val="900"/>
              </a:spcAft>
              <a:buNone/>
            </a:pPr>
            <a:r>
              <a:rPr lang="en-GB" sz="2800" dirty="0">
                <a:solidFill>
                  <a:srgbClr val="26221F"/>
                </a:solidFill>
                <a:effectLst/>
                <a:latin typeface="Ginto Copilot Variable"/>
              </a:rPr>
              <a:t>4 product strategy bundled packages secure and sound jazz only security only  </a:t>
            </a:r>
          </a:p>
          <a:p>
            <a:pPr>
              <a:spcAft>
                <a:spcPts val="900"/>
              </a:spcAft>
              <a:buNone/>
            </a:pPr>
            <a:r>
              <a:rPr lang="en-GB" sz="2800" dirty="0">
                <a:solidFill>
                  <a:srgbClr val="26221F"/>
                </a:solidFill>
                <a:effectLst/>
                <a:latin typeface="Ginto Copilot Variable"/>
              </a:rPr>
              <a:t>5 pricing strategy tiered bronze silver gold transparent quotes discounts for loyal clients  </a:t>
            </a:r>
          </a:p>
          <a:p>
            <a:pPr>
              <a:spcAft>
                <a:spcPts val="900"/>
              </a:spcAft>
              <a:buNone/>
            </a:pPr>
            <a:r>
              <a:rPr lang="en-GB" sz="2800" dirty="0">
                <a:solidFill>
                  <a:srgbClr val="26221F"/>
                </a:solidFill>
                <a:effectLst/>
                <a:latin typeface="Ginto Copilot Variable"/>
              </a:rPr>
              <a:t>6 place strategy greater </a:t>
            </a:r>
            <a:r>
              <a:rPr lang="en-GB" sz="2800" dirty="0" err="1">
                <a:solidFill>
                  <a:srgbClr val="26221F"/>
                </a:solidFill>
                <a:effectLst/>
                <a:latin typeface="Ginto Copilot Variable"/>
              </a:rPr>
              <a:t>london</a:t>
            </a:r>
            <a:r>
              <a:rPr lang="en-GB" sz="2800" dirty="0">
                <a:solidFill>
                  <a:srgbClr val="26221F"/>
                </a:solidFill>
                <a:effectLst/>
                <a:latin typeface="Ginto Copilot Variable"/>
              </a:rPr>
              <a:t> coverage mobile teams online booking  </a:t>
            </a:r>
          </a:p>
          <a:p>
            <a:pPr>
              <a:spcAft>
                <a:spcPts val="900"/>
              </a:spcAft>
              <a:buNone/>
            </a:pPr>
            <a:r>
              <a:rPr lang="en-GB" sz="2800" dirty="0">
                <a:solidFill>
                  <a:srgbClr val="26221F"/>
                </a:solidFill>
                <a:effectLst/>
                <a:latin typeface="Ginto Copilot Variable"/>
              </a:rPr>
              <a:t>7 people strategy trained staff customer service cultural sensitivity multilingual communication professional performers</a:t>
            </a:r>
          </a:p>
        </p:txBody>
      </p:sp>
    </p:spTree>
    <p:extLst>
      <p:ext uri="{BB962C8B-B14F-4D97-AF65-F5344CB8AC3E}">
        <p14:creationId xmlns:p14="http://schemas.microsoft.com/office/powerpoint/2010/main" val="188055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594293-AEE9-BEC6-8A73-FA3A60B6605B}"/>
              </a:ext>
            </a:extLst>
          </p:cNvPr>
          <p:cNvSpPr txBox="1"/>
          <p:nvPr/>
        </p:nvSpPr>
        <p:spPr>
          <a:xfrm>
            <a:off x="0" y="0"/>
            <a:ext cx="12192000" cy="6940361"/>
          </a:xfrm>
          <a:prstGeom prst="rect">
            <a:avLst/>
          </a:prstGeom>
          <a:solidFill>
            <a:schemeClr val="accent3">
              <a:lumMod val="40000"/>
              <a:lumOff val="60000"/>
            </a:schemeClr>
          </a:solidFill>
        </p:spPr>
        <p:txBody>
          <a:bodyPr wrap="square">
            <a:spAutoFit/>
          </a:bodyPr>
          <a:lstStyle/>
          <a:p>
            <a:pPr>
              <a:spcAft>
                <a:spcPts val="900"/>
              </a:spcAft>
              <a:buNone/>
            </a:pPr>
            <a:r>
              <a:rPr lang="en-GB" sz="4000" dirty="0">
                <a:solidFill>
                  <a:srgbClr val="26221F"/>
                </a:solidFill>
                <a:effectLst/>
                <a:latin typeface="Ginto Copilot Variable"/>
              </a:rPr>
              <a:t>Marketing Strategies Expansion  </a:t>
            </a:r>
          </a:p>
          <a:p>
            <a:pPr>
              <a:spcAft>
                <a:spcPts val="900"/>
              </a:spcAft>
              <a:buNone/>
            </a:pPr>
            <a:r>
              <a:rPr lang="en-GB" sz="4000" dirty="0">
                <a:solidFill>
                  <a:srgbClr val="26221F"/>
                </a:solidFill>
                <a:effectLst/>
                <a:latin typeface="Ginto Copilot Variable"/>
              </a:rPr>
              <a:t>1 participation in trade shows and networking events  </a:t>
            </a:r>
          </a:p>
          <a:p>
            <a:pPr>
              <a:spcAft>
                <a:spcPts val="900"/>
              </a:spcAft>
              <a:buNone/>
            </a:pPr>
            <a:r>
              <a:rPr lang="en-GB" sz="4000" dirty="0">
                <a:solidFill>
                  <a:srgbClr val="26221F"/>
                </a:solidFill>
                <a:effectLst/>
                <a:latin typeface="Ginto Copilot Variable"/>
              </a:rPr>
              <a:t>2 collaboration with cultural organisations to reach diverse communities  </a:t>
            </a:r>
          </a:p>
          <a:p>
            <a:pPr>
              <a:spcAft>
                <a:spcPts val="900"/>
              </a:spcAft>
              <a:buNone/>
            </a:pPr>
            <a:r>
              <a:rPr lang="en-GB" sz="4000" dirty="0">
                <a:solidFill>
                  <a:srgbClr val="26221F"/>
                </a:solidFill>
                <a:effectLst/>
                <a:latin typeface="Ginto Copilot Variable"/>
              </a:rPr>
              <a:t>3 targeted advertising campaigns google ads </a:t>
            </a:r>
            <a:r>
              <a:rPr lang="en-GB" sz="4000" dirty="0" err="1">
                <a:solidFill>
                  <a:srgbClr val="26221F"/>
                </a:solidFill>
                <a:effectLst/>
                <a:latin typeface="Ginto Copilot Variable"/>
              </a:rPr>
              <a:t>facebook</a:t>
            </a:r>
            <a:r>
              <a:rPr lang="en-GB" sz="4000" dirty="0">
                <a:solidFill>
                  <a:srgbClr val="26221F"/>
                </a:solidFill>
                <a:effectLst/>
                <a:latin typeface="Ginto Copilot Variable"/>
              </a:rPr>
              <a:t> ads  </a:t>
            </a:r>
          </a:p>
          <a:p>
            <a:pPr>
              <a:spcAft>
                <a:spcPts val="900"/>
              </a:spcAft>
              <a:buNone/>
            </a:pPr>
            <a:r>
              <a:rPr lang="en-GB" sz="4000" dirty="0">
                <a:solidFill>
                  <a:srgbClr val="26221F"/>
                </a:solidFill>
                <a:effectLst/>
                <a:latin typeface="Ginto Copilot Variable"/>
              </a:rPr>
              <a:t>4 promotional videos showcasing security and music  </a:t>
            </a:r>
          </a:p>
          <a:p>
            <a:pPr>
              <a:spcAft>
                <a:spcPts val="900"/>
              </a:spcAft>
              <a:buNone/>
            </a:pPr>
            <a:r>
              <a:rPr lang="en-GB" sz="4000" dirty="0">
                <a:solidFill>
                  <a:srgbClr val="26221F"/>
                </a:solidFill>
                <a:effectLst/>
                <a:latin typeface="Ginto Copilot Variable"/>
              </a:rPr>
              <a:t>5 customer testimonials build trust and credibility  </a:t>
            </a:r>
          </a:p>
          <a:p>
            <a:pPr>
              <a:spcAft>
                <a:spcPts val="900"/>
              </a:spcAft>
              <a:buNone/>
            </a:pPr>
            <a:r>
              <a:rPr lang="en-GB" sz="4000" dirty="0">
                <a:solidFill>
                  <a:srgbClr val="26221F"/>
                </a:solidFill>
                <a:effectLst/>
                <a:latin typeface="Ginto Copilot Variable"/>
              </a:rPr>
              <a:t>6 storytelling in campaigns emotional connection with clients</a:t>
            </a:r>
          </a:p>
        </p:txBody>
      </p:sp>
    </p:spTree>
    <p:extLst>
      <p:ext uri="{BB962C8B-B14F-4D97-AF65-F5344CB8AC3E}">
        <p14:creationId xmlns:p14="http://schemas.microsoft.com/office/powerpoint/2010/main" val="2256867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8A9CFA-DE2C-5F95-31F9-C8A5B6229CA3}"/>
              </a:ext>
            </a:extLst>
          </p:cNvPr>
          <p:cNvSpPr txBox="1"/>
          <p:nvPr/>
        </p:nvSpPr>
        <p:spPr>
          <a:xfrm>
            <a:off x="0" y="78059"/>
            <a:ext cx="12191999" cy="7494359"/>
          </a:xfrm>
          <a:prstGeom prst="rect">
            <a:avLst/>
          </a:prstGeom>
          <a:solidFill>
            <a:schemeClr val="accent3">
              <a:lumMod val="40000"/>
              <a:lumOff val="60000"/>
            </a:schemeClr>
          </a:solidFill>
        </p:spPr>
        <p:txBody>
          <a:bodyPr wrap="square">
            <a:spAutoFit/>
          </a:bodyPr>
          <a:lstStyle/>
          <a:p>
            <a:pPr>
              <a:spcAft>
                <a:spcPts val="900"/>
              </a:spcAft>
              <a:buNone/>
            </a:pPr>
            <a:r>
              <a:rPr lang="en-GB" sz="3600" dirty="0">
                <a:solidFill>
                  <a:srgbClr val="26221F"/>
                </a:solidFill>
                <a:effectLst/>
                <a:latin typeface="Ginto Copilot Variable"/>
              </a:rPr>
              <a:t>Funding and Startup Expenses  </a:t>
            </a:r>
          </a:p>
          <a:p>
            <a:pPr>
              <a:spcAft>
                <a:spcPts val="900"/>
              </a:spcAft>
              <a:buNone/>
            </a:pPr>
            <a:r>
              <a:rPr lang="en-GB" sz="3600" dirty="0">
                <a:solidFill>
                  <a:srgbClr val="26221F"/>
                </a:solidFill>
                <a:effectLst/>
                <a:latin typeface="Ginto Copilot Variable"/>
              </a:rPr>
              <a:t>1 required funding fifty thousand pounds  </a:t>
            </a:r>
          </a:p>
          <a:p>
            <a:pPr>
              <a:spcAft>
                <a:spcPts val="900"/>
              </a:spcAft>
              <a:buNone/>
            </a:pPr>
            <a:r>
              <a:rPr lang="en-GB" sz="3600" dirty="0">
                <a:solidFill>
                  <a:srgbClr val="26221F"/>
                </a:solidFill>
                <a:effectLst/>
                <a:latin typeface="Ginto Copilot Variable"/>
              </a:rPr>
              <a:t>2 sources personal investment bank loan angel investor support  </a:t>
            </a:r>
          </a:p>
          <a:p>
            <a:pPr>
              <a:spcAft>
                <a:spcPts val="900"/>
              </a:spcAft>
              <a:buNone/>
            </a:pPr>
            <a:r>
              <a:rPr lang="en-GB" sz="3600" dirty="0">
                <a:solidFill>
                  <a:srgbClr val="26221F"/>
                </a:solidFill>
                <a:effectLst/>
                <a:latin typeface="Ginto Copilot Variable"/>
              </a:rPr>
              <a:t>3 allocation ten thousand pounds equipment five thousand pounds licensing and insurance ten thousand pounds marketing and website fifteen thousand pounds staff recruitment and training ten thousand pounds venue rental and operations  </a:t>
            </a:r>
          </a:p>
          <a:p>
            <a:pPr>
              <a:spcAft>
                <a:spcPts val="900"/>
              </a:spcAft>
              <a:buNone/>
            </a:pPr>
            <a:r>
              <a:rPr lang="en-GB" sz="3600" dirty="0">
                <a:solidFill>
                  <a:srgbClr val="26221F"/>
                </a:solidFill>
                <a:effectLst/>
                <a:latin typeface="Ginto Copilot Variable"/>
              </a:rPr>
              <a:t>4 reserve fund for emergencies equipment repair staff replacement  </a:t>
            </a:r>
          </a:p>
          <a:p>
            <a:pPr>
              <a:spcAft>
                <a:spcPts val="900"/>
              </a:spcAft>
              <a:buNone/>
            </a:pPr>
            <a:r>
              <a:rPr lang="en-GB" sz="3600" dirty="0">
                <a:solidFill>
                  <a:srgbClr val="26221F"/>
                </a:solidFill>
                <a:effectLst/>
                <a:latin typeface="Ginto Copilot Variable"/>
              </a:rPr>
              <a:t>5 cash flow forecasts monitor income and expenses ensure stability</a:t>
            </a:r>
          </a:p>
          <a:p>
            <a:pPr>
              <a:spcAft>
                <a:spcPts val="900"/>
              </a:spcAft>
              <a:buNone/>
            </a:pPr>
            <a:endParaRPr lang="en-GB" sz="4000" dirty="0">
              <a:solidFill>
                <a:srgbClr val="26221F"/>
              </a:solidFill>
              <a:effectLst/>
              <a:latin typeface="Ginto Copilot Variable"/>
            </a:endParaRPr>
          </a:p>
        </p:txBody>
      </p:sp>
    </p:spTree>
    <p:extLst>
      <p:ext uri="{BB962C8B-B14F-4D97-AF65-F5344CB8AC3E}">
        <p14:creationId xmlns:p14="http://schemas.microsoft.com/office/powerpoint/2010/main" val="1374304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54315F-DC36-E0E1-A477-5D777A223BF3}"/>
              </a:ext>
            </a:extLst>
          </p:cNvPr>
          <p:cNvSpPr txBox="1"/>
          <p:nvPr/>
        </p:nvSpPr>
        <p:spPr>
          <a:xfrm>
            <a:off x="0" y="0"/>
            <a:ext cx="12192000" cy="6386364"/>
          </a:xfrm>
          <a:prstGeom prst="rect">
            <a:avLst/>
          </a:prstGeom>
          <a:solidFill>
            <a:schemeClr val="accent3">
              <a:lumMod val="40000"/>
              <a:lumOff val="60000"/>
            </a:schemeClr>
          </a:solidFill>
        </p:spPr>
        <p:txBody>
          <a:bodyPr wrap="square">
            <a:spAutoFit/>
          </a:bodyPr>
          <a:lstStyle/>
          <a:p>
            <a:pPr>
              <a:spcAft>
                <a:spcPts val="900"/>
              </a:spcAft>
              <a:buNone/>
            </a:pPr>
            <a:r>
              <a:rPr lang="en-GB" sz="2800" dirty="0">
                <a:solidFill>
                  <a:srgbClr val="26221F"/>
                </a:solidFill>
                <a:effectLst/>
                <a:latin typeface="Ginto Copilot Variable"/>
              </a:rPr>
              <a:t>Conclusion  </a:t>
            </a:r>
          </a:p>
          <a:p>
            <a:pPr>
              <a:spcAft>
                <a:spcPts val="900"/>
              </a:spcAft>
              <a:buNone/>
            </a:pPr>
            <a:r>
              <a:rPr lang="en-GB" sz="2800" dirty="0">
                <a:solidFill>
                  <a:srgbClr val="26221F"/>
                </a:solidFill>
                <a:effectLst/>
                <a:latin typeface="Ginto Copilot Variable"/>
              </a:rPr>
              <a:t>1 </a:t>
            </a:r>
            <a:r>
              <a:rPr lang="en-GB" sz="2800" dirty="0" err="1">
                <a:solidFill>
                  <a:srgbClr val="26221F"/>
                </a:solidFill>
                <a:effectLst/>
                <a:latin typeface="Ginto Copilot Variable"/>
              </a:rPr>
              <a:t>securesounds</a:t>
            </a:r>
            <a:r>
              <a:rPr lang="en-GB" sz="2800" dirty="0">
                <a:solidFill>
                  <a:srgbClr val="26221F"/>
                </a:solidFill>
                <a:effectLst/>
                <a:latin typeface="Ginto Copilot Variable"/>
              </a:rPr>
              <a:t> combines professionalism with creativity offering event security and live saxophone music  </a:t>
            </a:r>
          </a:p>
          <a:p>
            <a:pPr>
              <a:spcAft>
                <a:spcPts val="900"/>
              </a:spcAft>
              <a:buNone/>
            </a:pPr>
            <a:r>
              <a:rPr lang="en-GB" sz="2800" dirty="0">
                <a:solidFill>
                  <a:srgbClr val="26221F"/>
                </a:solidFill>
                <a:effectLst/>
                <a:latin typeface="Ginto Copilot Variable"/>
              </a:rPr>
              <a:t>2 built on values of safety inclusivity and quality  </a:t>
            </a:r>
          </a:p>
          <a:p>
            <a:pPr>
              <a:spcAft>
                <a:spcPts val="900"/>
              </a:spcAft>
              <a:buNone/>
            </a:pPr>
            <a:r>
              <a:rPr lang="en-GB" sz="2800" dirty="0">
                <a:solidFill>
                  <a:srgbClr val="26221F"/>
                </a:solidFill>
                <a:effectLst/>
                <a:latin typeface="Ginto Copilot Variable"/>
              </a:rPr>
              <a:t>3 </a:t>
            </a:r>
            <a:r>
              <a:rPr lang="en-GB" sz="2800" dirty="0" err="1">
                <a:solidFill>
                  <a:srgbClr val="26221F"/>
                </a:solidFill>
                <a:effectLst/>
                <a:latin typeface="Ginto Copilot Variable"/>
              </a:rPr>
              <a:t>pestel</a:t>
            </a:r>
            <a:r>
              <a:rPr lang="en-GB" sz="2800" dirty="0">
                <a:solidFill>
                  <a:srgbClr val="26221F"/>
                </a:solidFill>
                <a:effectLst/>
                <a:latin typeface="Ginto Copilot Variable"/>
              </a:rPr>
              <a:t> shows challenges regulations inflation environmental responsibility but also strong opportunities in </a:t>
            </a:r>
            <a:r>
              <a:rPr lang="en-GB" sz="2800" dirty="0" err="1">
                <a:solidFill>
                  <a:srgbClr val="26221F"/>
                </a:solidFill>
                <a:effectLst/>
                <a:latin typeface="Ginto Copilot Variable"/>
              </a:rPr>
              <a:t>london</a:t>
            </a:r>
            <a:r>
              <a:rPr lang="en-GB" sz="2800" dirty="0">
                <a:solidFill>
                  <a:srgbClr val="26221F"/>
                </a:solidFill>
                <a:effectLst/>
                <a:latin typeface="Ginto Copilot Variable"/>
              </a:rPr>
              <a:t> diverse communities demand safe and enjoyable experiences  </a:t>
            </a:r>
          </a:p>
          <a:p>
            <a:pPr>
              <a:spcAft>
                <a:spcPts val="900"/>
              </a:spcAft>
              <a:buNone/>
            </a:pPr>
            <a:r>
              <a:rPr lang="en-GB" sz="2800" dirty="0">
                <a:solidFill>
                  <a:srgbClr val="26221F"/>
                </a:solidFill>
                <a:effectLst/>
                <a:latin typeface="Ginto Copilot Variable"/>
              </a:rPr>
              <a:t>4 marketing builds trust through communication bilingual outreach and partnerships  </a:t>
            </a:r>
          </a:p>
          <a:p>
            <a:pPr>
              <a:spcAft>
                <a:spcPts val="900"/>
              </a:spcAft>
              <a:buNone/>
            </a:pPr>
            <a:r>
              <a:rPr lang="en-GB" sz="2800" dirty="0">
                <a:solidFill>
                  <a:srgbClr val="26221F"/>
                </a:solidFill>
                <a:effectLst/>
                <a:latin typeface="Ginto Copilot Variable"/>
              </a:rPr>
              <a:t>5 funding plan demonstrates responsibility and commitment combining personal investment bank loan and angel support  </a:t>
            </a:r>
          </a:p>
          <a:p>
            <a:pPr>
              <a:spcAft>
                <a:spcPts val="900"/>
              </a:spcAft>
              <a:buNone/>
            </a:pPr>
            <a:r>
              <a:rPr lang="en-GB" sz="2800" dirty="0">
                <a:solidFill>
                  <a:srgbClr val="26221F"/>
                </a:solidFill>
                <a:effectLst/>
                <a:latin typeface="Ginto Copilot Variable"/>
              </a:rPr>
              <a:t>6 overall </a:t>
            </a:r>
            <a:r>
              <a:rPr lang="en-GB" sz="2800" dirty="0" err="1">
                <a:solidFill>
                  <a:srgbClr val="26221F"/>
                </a:solidFill>
                <a:effectLst/>
                <a:latin typeface="Ginto Copilot Variable"/>
              </a:rPr>
              <a:t>securesounds</a:t>
            </a:r>
            <a:r>
              <a:rPr lang="en-GB" sz="2800" dirty="0">
                <a:solidFill>
                  <a:srgbClr val="26221F"/>
                </a:solidFill>
                <a:effectLst/>
                <a:latin typeface="Ginto Copilot Variable"/>
              </a:rPr>
              <a:t> is a realistic and human enterprise that protects clients and creates memorable events</a:t>
            </a:r>
          </a:p>
        </p:txBody>
      </p:sp>
    </p:spTree>
    <p:extLst>
      <p:ext uri="{BB962C8B-B14F-4D97-AF65-F5344CB8AC3E}">
        <p14:creationId xmlns:p14="http://schemas.microsoft.com/office/powerpoint/2010/main" val="2443884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BC91B4-69C8-40C5-A9E8-307D2C324FEB}"/>
              </a:ext>
            </a:extLst>
          </p:cNvPr>
          <p:cNvSpPr txBox="1"/>
          <p:nvPr/>
        </p:nvSpPr>
        <p:spPr>
          <a:xfrm>
            <a:off x="0" y="0"/>
            <a:ext cx="12192000" cy="5593839"/>
          </a:xfrm>
          <a:prstGeom prst="rect">
            <a:avLst/>
          </a:prstGeom>
          <a:solidFill>
            <a:schemeClr val="accent3">
              <a:lumMod val="40000"/>
              <a:lumOff val="60000"/>
            </a:schemeClr>
          </a:solidFill>
        </p:spPr>
        <p:txBody>
          <a:bodyPr wrap="square">
            <a:spAutoFit/>
          </a:bodyPr>
          <a:lstStyle/>
          <a:p>
            <a:pPr>
              <a:spcAft>
                <a:spcPts val="900"/>
              </a:spcAft>
              <a:buNone/>
            </a:pPr>
            <a:r>
              <a:rPr lang="en-GB" sz="4000" dirty="0">
                <a:solidFill>
                  <a:srgbClr val="26221F"/>
                </a:solidFill>
                <a:effectLst/>
                <a:latin typeface="Ginto Copilot Variable"/>
              </a:rPr>
              <a:t>References  </a:t>
            </a:r>
          </a:p>
          <a:p>
            <a:pPr>
              <a:spcAft>
                <a:spcPts val="900"/>
              </a:spcAft>
              <a:buNone/>
            </a:pPr>
            <a:r>
              <a:rPr lang="en-GB" sz="4000" dirty="0">
                <a:solidFill>
                  <a:srgbClr val="26221F"/>
                </a:solidFill>
                <a:effectLst/>
                <a:latin typeface="Ginto Copilot Variable"/>
              </a:rPr>
              <a:t>1 </a:t>
            </a:r>
            <a:r>
              <a:rPr lang="en-GB" sz="4000" dirty="0" err="1">
                <a:solidFill>
                  <a:srgbClr val="26221F"/>
                </a:solidFill>
                <a:effectLst/>
                <a:latin typeface="Ginto Copilot Variable"/>
              </a:rPr>
              <a:t>eventbrite</a:t>
            </a:r>
            <a:r>
              <a:rPr lang="en-GB" sz="4000" dirty="0">
                <a:solidFill>
                  <a:srgbClr val="26221F"/>
                </a:solidFill>
                <a:effectLst/>
                <a:latin typeface="Ginto Copilot Variable"/>
              </a:rPr>
              <a:t> 2024 trends in </a:t>
            </a:r>
            <a:r>
              <a:rPr lang="en-GB" sz="4000" dirty="0" err="1">
                <a:solidFill>
                  <a:srgbClr val="26221F"/>
                </a:solidFill>
                <a:effectLst/>
                <a:latin typeface="Ginto Copilot Variable"/>
              </a:rPr>
              <a:t>uk</a:t>
            </a:r>
            <a:r>
              <a:rPr lang="en-GB" sz="4000" dirty="0">
                <a:solidFill>
                  <a:srgbClr val="26221F"/>
                </a:solidFill>
                <a:effectLst/>
                <a:latin typeface="Ginto Copilot Variable"/>
              </a:rPr>
              <a:t> event planning  </a:t>
            </a:r>
          </a:p>
          <a:p>
            <a:pPr>
              <a:spcAft>
                <a:spcPts val="900"/>
              </a:spcAft>
              <a:buNone/>
            </a:pPr>
            <a:r>
              <a:rPr lang="en-GB" sz="4000" dirty="0">
                <a:solidFill>
                  <a:srgbClr val="26221F"/>
                </a:solidFill>
                <a:effectLst/>
                <a:latin typeface="Ginto Copilot Variable"/>
              </a:rPr>
              <a:t>2 gov </a:t>
            </a:r>
            <a:r>
              <a:rPr lang="en-GB" sz="4000" dirty="0" err="1">
                <a:solidFill>
                  <a:srgbClr val="26221F"/>
                </a:solidFill>
                <a:effectLst/>
                <a:latin typeface="Ginto Copilot Variable"/>
              </a:rPr>
              <a:t>uk</a:t>
            </a:r>
            <a:r>
              <a:rPr lang="en-GB" sz="4000" dirty="0">
                <a:solidFill>
                  <a:srgbClr val="26221F"/>
                </a:solidFill>
                <a:effectLst/>
                <a:latin typeface="Ginto Copilot Variable"/>
              </a:rPr>
              <a:t> 2025 licensing for </a:t>
            </a:r>
            <a:r>
              <a:rPr lang="en-GB" sz="4000" dirty="0" err="1">
                <a:solidFill>
                  <a:srgbClr val="26221F"/>
                </a:solidFill>
                <a:effectLst/>
                <a:latin typeface="Ginto Copilot Variable"/>
              </a:rPr>
              <a:t>cctv</a:t>
            </a:r>
            <a:r>
              <a:rPr lang="en-GB" sz="4000" dirty="0">
                <a:solidFill>
                  <a:srgbClr val="26221F"/>
                </a:solidFill>
                <a:effectLst/>
                <a:latin typeface="Ginto Copilot Variable"/>
              </a:rPr>
              <a:t> and event security  </a:t>
            </a:r>
          </a:p>
          <a:p>
            <a:pPr>
              <a:spcAft>
                <a:spcPts val="900"/>
              </a:spcAft>
              <a:buNone/>
            </a:pPr>
            <a:r>
              <a:rPr lang="en-GB" sz="4000" dirty="0">
                <a:solidFill>
                  <a:srgbClr val="26221F"/>
                </a:solidFill>
                <a:effectLst/>
                <a:latin typeface="Ginto Copilot Variable"/>
              </a:rPr>
              <a:t>3 </a:t>
            </a:r>
            <a:r>
              <a:rPr lang="en-GB" sz="4000" dirty="0" err="1">
                <a:solidFill>
                  <a:srgbClr val="26221F"/>
                </a:solidFill>
                <a:effectLst/>
                <a:latin typeface="Ginto Copilot Variable"/>
              </a:rPr>
              <a:t>kotler</a:t>
            </a:r>
            <a:r>
              <a:rPr lang="en-GB" sz="4000" dirty="0">
                <a:solidFill>
                  <a:srgbClr val="26221F"/>
                </a:solidFill>
                <a:effectLst/>
                <a:latin typeface="Ginto Copilot Variable"/>
              </a:rPr>
              <a:t> and </a:t>
            </a:r>
            <a:r>
              <a:rPr lang="en-GB" sz="4000" dirty="0" err="1">
                <a:solidFill>
                  <a:srgbClr val="26221F"/>
                </a:solidFill>
                <a:effectLst/>
                <a:latin typeface="Ginto Copilot Variable"/>
              </a:rPr>
              <a:t>keller</a:t>
            </a:r>
            <a:r>
              <a:rPr lang="en-GB" sz="4000" dirty="0">
                <a:solidFill>
                  <a:srgbClr val="26221F"/>
                </a:solidFill>
                <a:effectLst/>
                <a:latin typeface="Ginto Copilot Variable"/>
              </a:rPr>
              <a:t> 2016 marketing management fifteenth edition </a:t>
            </a:r>
            <a:r>
              <a:rPr lang="en-GB" sz="4000" dirty="0" err="1">
                <a:solidFill>
                  <a:srgbClr val="26221F"/>
                </a:solidFill>
                <a:effectLst/>
                <a:latin typeface="Ginto Copilot Variable"/>
              </a:rPr>
              <a:t>pearson</a:t>
            </a:r>
            <a:r>
              <a:rPr lang="en-GB" sz="4000" dirty="0">
                <a:solidFill>
                  <a:srgbClr val="26221F"/>
                </a:solidFill>
                <a:effectLst/>
                <a:latin typeface="Ginto Copilot Variable"/>
              </a:rPr>
              <a:t> education  </a:t>
            </a:r>
          </a:p>
          <a:p>
            <a:pPr>
              <a:spcAft>
                <a:spcPts val="900"/>
              </a:spcAft>
              <a:buNone/>
            </a:pPr>
            <a:r>
              <a:rPr lang="en-GB" sz="4000" dirty="0">
                <a:solidFill>
                  <a:srgbClr val="26221F"/>
                </a:solidFill>
                <a:effectLst/>
                <a:latin typeface="Ginto Copilot Variable"/>
              </a:rPr>
              <a:t>4 </a:t>
            </a:r>
            <a:r>
              <a:rPr lang="en-GB" sz="4000" dirty="0" err="1">
                <a:solidFill>
                  <a:srgbClr val="26221F"/>
                </a:solidFill>
                <a:effectLst/>
                <a:latin typeface="Ginto Copilot Variable"/>
              </a:rPr>
              <a:t>mintel</a:t>
            </a:r>
            <a:r>
              <a:rPr lang="en-GB" sz="4000" dirty="0">
                <a:solidFill>
                  <a:srgbClr val="26221F"/>
                </a:solidFill>
                <a:effectLst/>
                <a:latin typeface="Ginto Copilot Variable"/>
              </a:rPr>
              <a:t> 2025 live entertainment and security services market report  </a:t>
            </a:r>
          </a:p>
          <a:p>
            <a:pPr>
              <a:spcAft>
                <a:spcPts val="900"/>
              </a:spcAft>
              <a:buNone/>
            </a:pPr>
            <a:r>
              <a:rPr lang="en-GB" sz="4000" dirty="0">
                <a:solidFill>
                  <a:srgbClr val="26221F"/>
                </a:solidFill>
                <a:effectLst/>
                <a:latin typeface="Ginto Copilot Variable"/>
              </a:rPr>
              <a:t>5 </a:t>
            </a:r>
            <a:r>
              <a:rPr lang="en-GB" sz="4000" dirty="0" err="1">
                <a:solidFill>
                  <a:srgbClr val="26221F"/>
                </a:solidFill>
                <a:effectLst/>
                <a:latin typeface="Ginto Copilot Variable"/>
              </a:rPr>
              <a:t>upmetrics</a:t>
            </a:r>
            <a:r>
              <a:rPr lang="en-GB" sz="4000" dirty="0">
                <a:solidFill>
                  <a:srgbClr val="26221F"/>
                </a:solidFill>
                <a:effectLst/>
                <a:latin typeface="Ginto Copilot Variable"/>
              </a:rPr>
              <a:t> 2025 pestle analysis explained</a:t>
            </a:r>
          </a:p>
        </p:txBody>
      </p:sp>
    </p:spTree>
    <p:extLst>
      <p:ext uri="{BB962C8B-B14F-4D97-AF65-F5344CB8AC3E}">
        <p14:creationId xmlns:p14="http://schemas.microsoft.com/office/powerpoint/2010/main" val="3556813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EDC43F-E1B7-36E4-6311-16FB131CC579}"/>
              </a:ext>
            </a:extLst>
          </p:cNvPr>
          <p:cNvPicPr>
            <a:picLocks noChangeAspect="1"/>
          </p:cNvPicPr>
          <p:nvPr/>
        </p:nvPicPr>
        <p:blipFill>
          <a:blip r:embed="rId2"/>
          <a:stretch>
            <a:fillRect/>
          </a:stretch>
        </p:blipFill>
        <p:spPr>
          <a:xfrm>
            <a:off x="0" y="1639228"/>
            <a:ext cx="12032166" cy="5218771"/>
          </a:xfrm>
          <a:prstGeom prst="rect">
            <a:avLst/>
          </a:prstGeom>
        </p:spPr>
      </p:pic>
      <p:sp>
        <p:nvSpPr>
          <p:cNvPr id="5" name="TextBox 4">
            <a:extLst>
              <a:ext uri="{FF2B5EF4-FFF2-40B4-BE49-F238E27FC236}">
                <a16:creationId xmlns:a16="http://schemas.microsoft.com/office/drawing/2014/main" id="{B7D73F1F-24F4-D933-8086-BA9F6775807D}"/>
              </a:ext>
            </a:extLst>
          </p:cNvPr>
          <p:cNvSpPr txBox="1"/>
          <p:nvPr/>
        </p:nvSpPr>
        <p:spPr>
          <a:xfrm>
            <a:off x="3049859" y="3244334"/>
            <a:ext cx="6099716" cy="369332"/>
          </a:xfrm>
          <a:prstGeom prst="rect">
            <a:avLst/>
          </a:prstGeom>
          <a:noFill/>
        </p:spPr>
        <p:txBody>
          <a:bodyPr wrap="square">
            <a:spAutoFit/>
          </a:bodyPr>
          <a:lstStyle/>
          <a:p>
            <a:pPr>
              <a:buNone/>
            </a:pPr>
            <a:r>
              <a:rPr lang="en-GB" sz="1800" b="1" dirty="0">
                <a:solidFill>
                  <a:srgbClr val="000000"/>
                </a:solidFill>
                <a:effectLst/>
                <a:latin typeface="Arial" panose="020B0604020202020204" pitchFamily="34" charset="0"/>
                <a:ea typeface="Times New Roman" panose="02020603050405020304" pitchFamily="18" charset="0"/>
              </a:rPr>
              <a:t>Professional Event Security and Life Music</a:t>
            </a:r>
            <a:endParaRPr lang="en-GB" sz="1050" dirty="0">
              <a:solidFill>
                <a:srgbClr val="000000"/>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813053729"/>
      </p:ext>
    </p:extLst>
  </p:cSld>
  <p:clrMapOvr>
    <a:masterClrMapping/>
  </p:clrMapOvr>
</p:sld>
</file>

<file path=ppt/theme/theme1.xml><?xml version="1.0" encoding="utf-8"?>
<a:theme xmlns:a="http://schemas.openxmlformats.org/drawingml/2006/main" name="CitationVTI">
  <a:themeElements>
    <a:clrScheme name="Citation">
      <a:dk1>
        <a:sysClr val="windowText" lastClr="000000"/>
      </a:dk1>
      <a:lt1>
        <a:sysClr val="window" lastClr="FFFFFF"/>
      </a:lt1>
      <a:dk2>
        <a:srgbClr val="01375D"/>
      </a:dk2>
      <a:lt2>
        <a:srgbClr val="F3F2EF"/>
      </a:lt2>
      <a:accent1>
        <a:srgbClr val="29A3D2"/>
      </a:accent1>
      <a:accent2>
        <a:srgbClr val="0669AC"/>
      </a:accent2>
      <a:accent3>
        <a:srgbClr val="FD891C"/>
      </a:accent3>
      <a:accent4>
        <a:srgbClr val="FD6927"/>
      </a:accent4>
      <a:accent5>
        <a:srgbClr val="F95131"/>
      </a:accent5>
      <a:accent6>
        <a:srgbClr val="CE5FAE"/>
      </a:accent6>
      <a:hlink>
        <a:srgbClr val="0F8EC1"/>
      </a:hlink>
      <a:folHlink>
        <a:srgbClr val="DC6400"/>
      </a:folHlink>
    </a:clrScheme>
    <a:fontScheme name="Grandview">
      <a:majorFont>
        <a:latin typeface="Grandview"/>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itationVTI" id="{4899D957-8B31-4AB5-A19D-CB0353FFB667}" vid="{430294D6-2412-4BD3-B567-F0976EA49313}"/>
    </a:ext>
  </a:extLst>
</a:theme>
</file>

<file path=docProps/app.xml><?xml version="1.0" encoding="utf-8"?>
<Properties xmlns="http://schemas.openxmlformats.org/officeDocument/2006/extended-properties" xmlns:vt="http://schemas.openxmlformats.org/officeDocument/2006/docPropsVTypes">
  <TotalTime>30</TotalTime>
  <Words>706</Words>
  <Application>Microsoft Office PowerPoint</Application>
  <PresentationFormat>Widescreen</PresentationFormat>
  <Paragraphs>69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CitationVTI</vt:lpstr>
      <vt:lpstr>PowerPoint Presentation</vt:lpstr>
      <vt:lpstr>Lascarache Laurentiu Student nr.2429775  Submission Date 24th of November Module Title Enterprise and Entrepreneurship (LCLM4006_LON) Lecturer Andry Rokotovololona Assignment:Individual written business plan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Lascarache Laurentiu (2429775)</dc:creator>
  <cp:lastModifiedBy>Lascarache Laurentiu (2429775)</cp:lastModifiedBy>
  <cp:revision>4</cp:revision>
  <dcterms:created xsi:type="dcterms:W3CDTF">2025-11-30T15:29:21Z</dcterms:created>
  <dcterms:modified xsi:type="dcterms:W3CDTF">2026-04-01T09:52:22Z</dcterms:modified>
</cp:coreProperties>
</file>