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1" r:id="rId1"/>
  </p:sldMasterIdLst>
  <p:notesMasterIdLst>
    <p:notesMasterId r:id="rId14"/>
  </p:notesMasterIdLst>
  <p:sldIdLst>
    <p:sldId id="272" r:id="rId2"/>
    <p:sldId id="257" r:id="rId3"/>
    <p:sldId id="258" r:id="rId4"/>
    <p:sldId id="259" r:id="rId5"/>
    <p:sldId id="260" r:id="rId6"/>
    <p:sldId id="261" r:id="rId7"/>
    <p:sldId id="263" r:id="rId8"/>
    <p:sldId id="267" r:id="rId9"/>
    <p:sldId id="268" r:id="rId10"/>
    <p:sldId id="269" r:id="rId11"/>
    <p:sldId id="270" r:id="rId12"/>
    <p:sldId id="271" r:id="rId13"/>
  </p:sldIdLst>
  <p:sldSz cx="9144000" cy="5143500" type="screen16x9"/>
  <p:notesSz cx="6858000" cy="9144000"/>
  <p:embeddedFontLst>
    <p:embeddedFont>
      <p:font typeface="Anaheim" panose="020B0604020202020204" charset="0"/>
      <p:regular r:id="rId15"/>
      <p:bold r:id="rId16"/>
    </p:embeddedFont>
    <p:embeddedFont>
      <p:font typeface="Bebas Neue" panose="020B0606020202050201" pitchFamily="34" charset="0"/>
      <p:regular r:id="rId17"/>
    </p:embeddedFont>
    <p:embeddedFont>
      <p:font typeface="Century Gothic" panose="020B0502020202020204" pitchFamily="34" charset="0"/>
      <p:regular r:id="rId18"/>
      <p:bold r:id="rId19"/>
      <p:italic r:id="rId20"/>
      <p:boldItalic r:id="rId21"/>
    </p:embeddedFont>
    <p:embeddedFont>
      <p:font typeface="Kanit Medium" panose="020B0604020202020204" charset="-34"/>
      <p:regular r:id="rId22"/>
      <p:bold r:id="rId23"/>
      <p:italic r:id="rId24"/>
      <p:boldItalic r:id="rId25"/>
    </p:embeddedFont>
    <p:embeddedFont>
      <p:font typeface="Kanit SemiBold" panose="020B0604020202020204" charset="-34"/>
      <p:regular r:id="rId26"/>
      <p:bold r:id="rId27"/>
      <p:italic r:id="rId28"/>
      <p:boldItalic r:id="rId29"/>
    </p:embeddedFont>
    <p:embeddedFont>
      <p:font typeface="Nunito Light" pitchFamily="2" charset="0"/>
      <p:regular r:id="rId30"/>
      <p:italic r:id="rId31"/>
    </p:embeddedFont>
    <p:embeddedFont>
      <p:font typeface="Open Sans Light" panose="020B0306030504020204" pitchFamily="34" charset="0"/>
      <p:regular r:id="rId32"/>
      <p:italic r:id="rId33"/>
    </p:embeddedFont>
    <p:embeddedFont>
      <p:font typeface="Wingdings 3" panose="05040102010807070707" pitchFamily="18" charset="2"/>
      <p:regular r:id="rId3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F51A4E6-20B0-4DE5-A256-967D76D55442}">
  <a:tblStyle styleId="{2F51A4E6-20B0-4DE5-A256-967D76D5544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8E0AB1D-9445-425D-8CCD-1DF7A59E8708}"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249" autoAdjust="0"/>
  </p:normalViewPr>
  <p:slideViewPr>
    <p:cSldViewPr snapToGrid="0">
      <p:cViewPr varScale="1">
        <p:scale>
          <a:sx n="85" d="100"/>
          <a:sy n="85" d="100"/>
        </p:scale>
        <p:origin x="7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34" Type="http://schemas.openxmlformats.org/officeDocument/2006/relationships/font" Target="fonts/font20.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33" Type="http://schemas.openxmlformats.org/officeDocument/2006/relationships/font" Target="fonts/font19.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font" Target="fonts/font1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font" Target="fonts/font18.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font" Target="fonts/font1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font" Target="fonts/font16.fntdata"/><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CC82EC-0F3B-4B5F-B487-4971D82A50EB}" type="doc">
      <dgm:prSet loTypeId="urn:microsoft.com/office/officeart/2005/8/layout/process4" loCatId="list" qsTypeId="urn:microsoft.com/office/officeart/2005/8/quickstyle/3d2" qsCatId="3D" csTypeId="urn:microsoft.com/office/officeart/2005/8/colors/accent1_5" csCatId="accent1" phldr="1"/>
      <dgm:spPr>
        <a:scene3d>
          <a:camera prst="orthographicFront">
            <a:rot lat="0" lon="0" rev="0"/>
          </a:camera>
          <a:lightRig rig="glow" dir="t">
            <a:rot lat="0" lon="0" rev="4800000"/>
          </a:lightRig>
        </a:scene3d>
      </dgm:spPr>
      <dgm:t>
        <a:bodyPr/>
        <a:lstStyle/>
        <a:p>
          <a:endParaRPr lang="en-GB"/>
        </a:p>
      </dgm:t>
    </dgm:pt>
    <dgm:pt modelId="{A054F2DD-9B25-4830-B463-01AE3C2C68FD}">
      <dgm:prSet custT="1"/>
      <dgm:spPr>
        <a:solidFill>
          <a:schemeClr val="accent1"/>
        </a:solidFill>
        <a:ln>
          <a:solidFill>
            <a:schemeClr val="accent1"/>
          </a:solidFill>
        </a:ln>
        <a:sp3d prstMaterial="matte">
          <a:bevelT w="127000" h="63500"/>
        </a:sp3d>
      </dgm:spPr>
      <dgm:t>
        <a:bodyPr/>
        <a:lstStyle/>
        <a:p>
          <a:r>
            <a:rPr lang="en-GB" sz="1400" b="0" i="0" dirty="0">
              <a:solidFill>
                <a:schemeClr val="bg1"/>
              </a:solidFill>
              <a:latin typeface="Times New Roman" panose="02020603050405020304" pitchFamily="18" charset="0"/>
              <a:cs typeface="Times New Roman" panose="02020603050405020304" pitchFamily="18" charset="0"/>
            </a:rPr>
            <a:t>Atrial fibrillation is a common cardiac rhythm disorder in which the heart beats irregularly, potentially reducing effective blood flow.</a:t>
          </a:r>
          <a:endParaRPr lang="en-GB" sz="1400" dirty="0">
            <a:solidFill>
              <a:schemeClr val="bg1"/>
            </a:solidFill>
            <a:latin typeface="Times New Roman" panose="02020603050405020304" pitchFamily="18" charset="0"/>
            <a:cs typeface="Times New Roman" panose="02020603050405020304" pitchFamily="18" charset="0"/>
          </a:endParaRPr>
        </a:p>
      </dgm:t>
    </dgm:pt>
    <dgm:pt modelId="{FFEBF495-6265-494E-B888-9B7DDC13D1FF}" type="parTrans" cxnId="{1586DC85-327F-4745-B8BD-0615BAD9705C}">
      <dgm:prSet/>
      <dgm:spPr/>
      <dgm:t>
        <a:bodyPr/>
        <a:lstStyle/>
        <a:p>
          <a:endParaRPr lang="en-GB" sz="1400">
            <a:solidFill>
              <a:schemeClr val="bg1"/>
            </a:solidFill>
            <a:latin typeface="Times New Roman" panose="02020603050405020304" pitchFamily="18" charset="0"/>
            <a:cs typeface="Times New Roman" panose="02020603050405020304" pitchFamily="18" charset="0"/>
          </a:endParaRPr>
        </a:p>
      </dgm:t>
    </dgm:pt>
    <dgm:pt modelId="{936DDF4E-31BB-4E78-B4D3-8841A304ED69}" type="sibTrans" cxnId="{1586DC85-327F-4745-B8BD-0615BAD9705C}">
      <dgm:prSet/>
      <dgm:spPr/>
      <dgm:t>
        <a:bodyPr/>
        <a:lstStyle/>
        <a:p>
          <a:endParaRPr lang="en-GB" sz="1400">
            <a:solidFill>
              <a:schemeClr val="bg1"/>
            </a:solidFill>
            <a:latin typeface="Times New Roman" panose="02020603050405020304" pitchFamily="18" charset="0"/>
            <a:cs typeface="Times New Roman" panose="02020603050405020304" pitchFamily="18" charset="0"/>
          </a:endParaRPr>
        </a:p>
      </dgm:t>
    </dgm:pt>
    <dgm:pt modelId="{FE12EBEF-EDCB-43A9-A264-8CD5BD4F111C}">
      <dgm:prSet custT="1"/>
      <dgm:spPr>
        <a:ln>
          <a:solidFill>
            <a:schemeClr val="accent6"/>
          </a:solidFill>
        </a:ln>
        <a:sp3d prstMaterial="matte">
          <a:bevelT w="127000" h="63500"/>
        </a:sp3d>
      </dgm:spPr>
      <dgm:t>
        <a:bodyPr/>
        <a:lstStyle/>
        <a:p>
          <a:r>
            <a:rPr lang="en-GB" sz="1400" b="0" i="0" dirty="0">
              <a:solidFill>
                <a:schemeClr val="bg1"/>
              </a:solidFill>
              <a:latin typeface="Times New Roman" panose="02020603050405020304" pitchFamily="18" charset="0"/>
              <a:cs typeface="Times New Roman" panose="02020603050405020304" pitchFamily="18" charset="0"/>
            </a:rPr>
            <a:t>Early detection is crucial as undiagnosed AF can lead to stroke, avoidable complications and heart failure.</a:t>
          </a:r>
          <a:endParaRPr lang="en-GB" sz="1400" dirty="0">
            <a:solidFill>
              <a:schemeClr val="bg1"/>
            </a:solidFill>
            <a:latin typeface="Times New Roman" panose="02020603050405020304" pitchFamily="18" charset="0"/>
            <a:cs typeface="Times New Roman" panose="02020603050405020304" pitchFamily="18" charset="0"/>
          </a:endParaRPr>
        </a:p>
      </dgm:t>
    </dgm:pt>
    <dgm:pt modelId="{1629611D-527F-45BE-B274-2C29EBB8301E}" type="parTrans" cxnId="{13892930-33A9-4C5D-B42E-59E1C775EE4B}">
      <dgm:prSet/>
      <dgm:spPr/>
      <dgm:t>
        <a:bodyPr/>
        <a:lstStyle/>
        <a:p>
          <a:endParaRPr lang="en-GB" sz="1400">
            <a:solidFill>
              <a:schemeClr val="bg1"/>
            </a:solidFill>
            <a:latin typeface="Times New Roman" panose="02020603050405020304" pitchFamily="18" charset="0"/>
            <a:cs typeface="Times New Roman" panose="02020603050405020304" pitchFamily="18" charset="0"/>
          </a:endParaRPr>
        </a:p>
      </dgm:t>
    </dgm:pt>
    <dgm:pt modelId="{6DBA2E42-9A90-479D-ACD5-BBF98676B27E}" type="sibTrans" cxnId="{13892930-33A9-4C5D-B42E-59E1C775EE4B}">
      <dgm:prSet/>
      <dgm:spPr/>
      <dgm:t>
        <a:bodyPr/>
        <a:lstStyle/>
        <a:p>
          <a:endParaRPr lang="en-GB" sz="1400">
            <a:solidFill>
              <a:schemeClr val="bg1"/>
            </a:solidFill>
            <a:latin typeface="Times New Roman" panose="02020603050405020304" pitchFamily="18" charset="0"/>
            <a:cs typeface="Times New Roman" panose="02020603050405020304" pitchFamily="18" charset="0"/>
          </a:endParaRPr>
        </a:p>
      </dgm:t>
    </dgm:pt>
    <dgm:pt modelId="{E1902BCE-5AA7-466F-B1F8-04402EAEA86D}">
      <dgm:prSet custT="1"/>
      <dgm:spPr>
        <a:sp3d prstMaterial="matte">
          <a:bevelT w="127000" h="63500"/>
        </a:sp3d>
      </dgm:spPr>
      <dgm:t>
        <a:bodyPr/>
        <a:lstStyle/>
        <a:p>
          <a:r>
            <a:rPr lang="en-GB" sz="1400" b="0" i="0" dirty="0">
              <a:solidFill>
                <a:schemeClr val="bg1"/>
              </a:solidFill>
              <a:latin typeface="Times New Roman" panose="02020603050405020304" pitchFamily="18" charset="0"/>
              <a:cs typeface="Times New Roman" panose="02020603050405020304" pitchFamily="18" charset="0"/>
            </a:rPr>
            <a:t>KardiaMobile is a portable, smartphone-connected single-lead ECG device that allows heart rhythm recordings to be captured within seconds (Carrington et al., 2022).</a:t>
          </a:r>
          <a:endParaRPr lang="en-GB" sz="1400" dirty="0">
            <a:solidFill>
              <a:schemeClr val="bg1"/>
            </a:solidFill>
            <a:latin typeface="Times New Roman" panose="02020603050405020304" pitchFamily="18" charset="0"/>
            <a:cs typeface="Times New Roman" panose="02020603050405020304" pitchFamily="18" charset="0"/>
          </a:endParaRPr>
        </a:p>
      </dgm:t>
    </dgm:pt>
    <dgm:pt modelId="{E1758B6D-EA0F-4E8A-B3BC-BE3D9212ADC5}" type="parTrans" cxnId="{AC71FA9B-77D6-4C1F-98DE-75BD826238B6}">
      <dgm:prSet/>
      <dgm:spPr/>
      <dgm:t>
        <a:bodyPr/>
        <a:lstStyle/>
        <a:p>
          <a:endParaRPr lang="en-GB" sz="1400">
            <a:solidFill>
              <a:schemeClr val="bg1"/>
            </a:solidFill>
            <a:latin typeface="Times New Roman" panose="02020603050405020304" pitchFamily="18" charset="0"/>
            <a:cs typeface="Times New Roman" panose="02020603050405020304" pitchFamily="18" charset="0"/>
          </a:endParaRPr>
        </a:p>
      </dgm:t>
    </dgm:pt>
    <dgm:pt modelId="{9BCD1EDF-7412-4406-BBDF-352258839194}" type="sibTrans" cxnId="{AC71FA9B-77D6-4C1F-98DE-75BD826238B6}">
      <dgm:prSet/>
      <dgm:spPr/>
      <dgm:t>
        <a:bodyPr/>
        <a:lstStyle/>
        <a:p>
          <a:endParaRPr lang="en-GB" sz="1400">
            <a:solidFill>
              <a:schemeClr val="bg1"/>
            </a:solidFill>
            <a:latin typeface="Times New Roman" panose="02020603050405020304" pitchFamily="18" charset="0"/>
            <a:cs typeface="Times New Roman" panose="02020603050405020304" pitchFamily="18" charset="0"/>
          </a:endParaRPr>
        </a:p>
      </dgm:t>
    </dgm:pt>
    <dgm:pt modelId="{42C503EB-25B7-4CC1-B097-9E776C541EE7}">
      <dgm:prSet custT="1"/>
      <dgm:spPr>
        <a:sp3d prstMaterial="matte">
          <a:bevelT w="127000" h="63500"/>
        </a:sp3d>
      </dgm:spPr>
      <dgm:t>
        <a:bodyPr/>
        <a:lstStyle/>
        <a:p>
          <a:r>
            <a:rPr lang="en-GB" sz="1400" b="0" i="0">
              <a:solidFill>
                <a:schemeClr val="bg1"/>
              </a:solidFill>
              <a:latin typeface="Times New Roman" panose="02020603050405020304" pitchFamily="18" charset="0"/>
              <a:cs typeface="Times New Roman" panose="02020603050405020304" pitchFamily="18" charset="0"/>
            </a:rPr>
            <a:t>This was chosen because it is a recent digital change that allows monitoring of rhythms outside of the hospital setting, where an ECG is used.</a:t>
          </a:r>
          <a:endParaRPr lang="en-GB" sz="1400">
            <a:solidFill>
              <a:schemeClr val="bg1"/>
            </a:solidFill>
            <a:latin typeface="Times New Roman" panose="02020603050405020304" pitchFamily="18" charset="0"/>
            <a:cs typeface="Times New Roman" panose="02020603050405020304" pitchFamily="18" charset="0"/>
          </a:endParaRPr>
        </a:p>
      </dgm:t>
    </dgm:pt>
    <dgm:pt modelId="{35A11406-2311-4E0B-BC60-7B73D44AE00F}" type="parTrans" cxnId="{1913772C-3F7B-49D4-882F-1862FF2A7A70}">
      <dgm:prSet/>
      <dgm:spPr/>
      <dgm:t>
        <a:bodyPr/>
        <a:lstStyle/>
        <a:p>
          <a:endParaRPr lang="en-GB" sz="1400">
            <a:solidFill>
              <a:schemeClr val="bg1"/>
            </a:solidFill>
            <a:latin typeface="Times New Roman" panose="02020603050405020304" pitchFamily="18" charset="0"/>
            <a:cs typeface="Times New Roman" panose="02020603050405020304" pitchFamily="18" charset="0"/>
          </a:endParaRPr>
        </a:p>
      </dgm:t>
    </dgm:pt>
    <dgm:pt modelId="{DD84AE26-1795-4C73-999C-3207EC38431F}" type="sibTrans" cxnId="{1913772C-3F7B-49D4-882F-1862FF2A7A70}">
      <dgm:prSet/>
      <dgm:spPr/>
      <dgm:t>
        <a:bodyPr/>
        <a:lstStyle/>
        <a:p>
          <a:endParaRPr lang="en-GB" sz="1400">
            <a:solidFill>
              <a:schemeClr val="bg1"/>
            </a:solidFill>
            <a:latin typeface="Times New Roman" panose="02020603050405020304" pitchFamily="18" charset="0"/>
            <a:cs typeface="Times New Roman" panose="02020603050405020304" pitchFamily="18" charset="0"/>
          </a:endParaRPr>
        </a:p>
      </dgm:t>
    </dgm:pt>
    <dgm:pt modelId="{3024F2D0-14ED-456F-BD6C-6AEF7F8215AA}">
      <dgm:prSet custT="1"/>
      <dgm:spPr>
        <a:scene3d>
          <a:camera prst="orthographicFront">
            <a:rot lat="0" lon="0" rev="0"/>
          </a:camera>
          <a:lightRig rig="glow" dir="t">
            <a:rot lat="0" lon="0" rev="4800000"/>
          </a:lightRig>
        </a:scene3d>
        <a:sp3d prstMaterial="matte">
          <a:bevelT w="127000" h="63500"/>
        </a:sp3d>
      </dgm:spPr>
      <dgm:t>
        <a:bodyPr/>
        <a:lstStyle/>
        <a:p>
          <a:r>
            <a:rPr lang="en-GB" sz="1400" b="0" i="0">
              <a:solidFill>
                <a:schemeClr val="bg1"/>
              </a:solidFill>
              <a:latin typeface="Times New Roman" panose="02020603050405020304" pitchFamily="18" charset="0"/>
              <a:cs typeface="Times New Roman" panose="02020603050405020304" pitchFamily="18" charset="0"/>
            </a:rPr>
            <a:t>This presentation critically assesses its impact on health care professionals, service delivery and patients/communities.</a:t>
          </a:r>
          <a:endParaRPr lang="en-GB" sz="1400">
            <a:solidFill>
              <a:schemeClr val="bg1"/>
            </a:solidFill>
            <a:latin typeface="Times New Roman" panose="02020603050405020304" pitchFamily="18" charset="0"/>
            <a:cs typeface="Times New Roman" panose="02020603050405020304" pitchFamily="18" charset="0"/>
          </a:endParaRPr>
        </a:p>
      </dgm:t>
    </dgm:pt>
    <dgm:pt modelId="{FCD3955D-15BD-48BC-9748-65864073AB20}" type="parTrans" cxnId="{CB77E374-5B69-438C-84ED-85CA976D45F5}">
      <dgm:prSet/>
      <dgm:spPr/>
      <dgm:t>
        <a:bodyPr/>
        <a:lstStyle/>
        <a:p>
          <a:endParaRPr lang="en-GB" sz="1400">
            <a:solidFill>
              <a:schemeClr val="bg1"/>
            </a:solidFill>
            <a:latin typeface="Times New Roman" panose="02020603050405020304" pitchFamily="18" charset="0"/>
            <a:cs typeface="Times New Roman" panose="02020603050405020304" pitchFamily="18" charset="0"/>
          </a:endParaRPr>
        </a:p>
      </dgm:t>
    </dgm:pt>
    <dgm:pt modelId="{849A4DAD-9C5B-4466-964C-781927DBA6E3}" type="sibTrans" cxnId="{CB77E374-5B69-438C-84ED-85CA976D45F5}">
      <dgm:prSet/>
      <dgm:spPr/>
      <dgm:t>
        <a:bodyPr/>
        <a:lstStyle/>
        <a:p>
          <a:endParaRPr lang="en-GB" sz="1400">
            <a:solidFill>
              <a:schemeClr val="bg1"/>
            </a:solidFill>
            <a:latin typeface="Times New Roman" panose="02020603050405020304" pitchFamily="18" charset="0"/>
            <a:cs typeface="Times New Roman" panose="02020603050405020304" pitchFamily="18" charset="0"/>
          </a:endParaRPr>
        </a:p>
      </dgm:t>
    </dgm:pt>
    <dgm:pt modelId="{9F8C416D-4EE7-4561-ADD9-87EC9CDC5C61}" type="pres">
      <dgm:prSet presAssocID="{90CC82EC-0F3B-4B5F-B487-4971D82A50EB}" presName="Name0" presStyleCnt="0">
        <dgm:presLayoutVars>
          <dgm:dir/>
          <dgm:animLvl val="lvl"/>
          <dgm:resizeHandles val="exact"/>
        </dgm:presLayoutVars>
      </dgm:prSet>
      <dgm:spPr/>
    </dgm:pt>
    <dgm:pt modelId="{2025CD7B-A168-49A8-A472-10F1B24A5099}" type="pres">
      <dgm:prSet presAssocID="{3024F2D0-14ED-456F-BD6C-6AEF7F8215AA}" presName="boxAndChildren" presStyleCnt="0"/>
      <dgm:spPr>
        <a:sp3d prstMaterial="matte">
          <a:bevelT w="127000" h="63500"/>
        </a:sp3d>
      </dgm:spPr>
    </dgm:pt>
    <dgm:pt modelId="{9D9B4665-F29B-4D80-9ABE-3A83858896A3}" type="pres">
      <dgm:prSet presAssocID="{3024F2D0-14ED-456F-BD6C-6AEF7F8215AA}" presName="parentTextBox" presStyleLbl="node1" presStyleIdx="0" presStyleCnt="5"/>
      <dgm:spPr/>
    </dgm:pt>
    <dgm:pt modelId="{5A2C23C8-7B12-4B0A-9680-22D97E437EBF}" type="pres">
      <dgm:prSet presAssocID="{DD84AE26-1795-4C73-999C-3207EC38431F}" presName="sp" presStyleCnt="0"/>
      <dgm:spPr>
        <a:sp3d prstMaterial="matte">
          <a:bevelT w="127000" h="63500"/>
        </a:sp3d>
      </dgm:spPr>
    </dgm:pt>
    <dgm:pt modelId="{13917D63-4660-408B-BABF-B127E7271405}" type="pres">
      <dgm:prSet presAssocID="{42C503EB-25B7-4CC1-B097-9E776C541EE7}" presName="arrowAndChildren" presStyleCnt="0"/>
      <dgm:spPr>
        <a:sp3d prstMaterial="matte">
          <a:bevelT w="127000" h="63500"/>
        </a:sp3d>
      </dgm:spPr>
    </dgm:pt>
    <dgm:pt modelId="{EB198937-ED8F-4012-9098-7BEA175C6836}" type="pres">
      <dgm:prSet presAssocID="{42C503EB-25B7-4CC1-B097-9E776C541EE7}" presName="parentTextArrow" presStyleLbl="node1" presStyleIdx="1" presStyleCnt="5"/>
      <dgm:spPr/>
    </dgm:pt>
    <dgm:pt modelId="{3101071F-6333-416B-9AE1-5A1A1448E160}" type="pres">
      <dgm:prSet presAssocID="{9BCD1EDF-7412-4406-BBDF-352258839194}" presName="sp" presStyleCnt="0"/>
      <dgm:spPr>
        <a:sp3d prstMaterial="matte">
          <a:bevelT w="127000" h="63500"/>
        </a:sp3d>
      </dgm:spPr>
    </dgm:pt>
    <dgm:pt modelId="{AC4E5266-49A3-4CFD-8E3D-C83C9239F760}" type="pres">
      <dgm:prSet presAssocID="{E1902BCE-5AA7-466F-B1F8-04402EAEA86D}" presName="arrowAndChildren" presStyleCnt="0"/>
      <dgm:spPr>
        <a:sp3d prstMaterial="matte">
          <a:bevelT w="127000" h="63500"/>
        </a:sp3d>
      </dgm:spPr>
    </dgm:pt>
    <dgm:pt modelId="{4494D4AA-4CAC-4F12-9D43-30D3ABE139DF}" type="pres">
      <dgm:prSet presAssocID="{E1902BCE-5AA7-466F-B1F8-04402EAEA86D}" presName="parentTextArrow" presStyleLbl="node1" presStyleIdx="2" presStyleCnt="5"/>
      <dgm:spPr/>
    </dgm:pt>
    <dgm:pt modelId="{BC338E02-955A-4107-AC06-CEAFD315DCB2}" type="pres">
      <dgm:prSet presAssocID="{6DBA2E42-9A90-479D-ACD5-BBF98676B27E}" presName="sp" presStyleCnt="0"/>
      <dgm:spPr>
        <a:sp3d prstMaterial="matte">
          <a:bevelT w="127000" h="63500"/>
        </a:sp3d>
      </dgm:spPr>
    </dgm:pt>
    <dgm:pt modelId="{DD051643-2604-4177-AB4D-D2311D6268E7}" type="pres">
      <dgm:prSet presAssocID="{FE12EBEF-EDCB-43A9-A264-8CD5BD4F111C}" presName="arrowAndChildren" presStyleCnt="0"/>
      <dgm:spPr>
        <a:sp3d prstMaterial="matte">
          <a:bevelT w="127000" h="63500"/>
        </a:sp3d>
      </dgm:spPr>
    </dgm:pt>
    <dgm:pt modelId="{84B7239A-E515-4ED8-84AF-6B4F4DC39186}" type="pres">
      <dgm:prSet presAssocID="{FE12EBEF-EDCB-43A9-A264-8CD5BD4F111C}" presName="parentTextArrow" presStyleLbl="node1" presStyleIdx="3" presStyleCnt="5"/>
      <dgm:spPr/>
    </dgm:pt>
    <dgm:pt modelId="{FB771144-71F9-493B-A34A-E4EE6CDB5E52}" type="pres">
      <dgm:prSet presAssocID="{936DDF4E-31BB-4E78-B4D3-8841A304ED69}" presName="sp" presStyleCnt="0"/>
      <dgm:spPr>
        <a:sp3d prstMaterial="matte">
          <a:bevelT w="127000" h="63500"/>
        </a:sp3d>
      </dgm:spPr>
    </dgm:pt>
    <dgm:pt modelId="{1B90F6C6-E047-47DC-9485-47DD8E1F6584}" type="pres">
      <dgm:prSet presAssocID="{A054F2DD-9B25-4830-B463-01AE3C2C68FD}" presName="arrowAndChildren" presStyleCnt="0"/>
      <dgm:spPr>
        <a:sp3d prstMaterial="matte">
          <a:bevelT w="127000" h="63500"/>
        </a:sp3d>
      </dgm:spPr>
    </dgm:pt>
    <dgm:pt modelId="{C3730DCA-4CDF-488A-B8E7-8CB60AFDD03F}" type="pres">
      <dgm:prSet presAssocID="{A054F2DD-9B25-4830-B463-01AE3C2C68FD}" presName="parentTextArrow" presStyleLbl="node1" presStyleIdx="4" presStyleCnt="5"/>
      <dgm:spPr/>
    </dgm:pt>
  </dgm:ptLst>
  <dgm:cxnLst>
    <dgm:cxn modelId="{0D48EA13-8A53-4F84-860B-87670052A3D8}" type="presOf" srcId="{3024F2D0-14ED-456F-BD6C-6AEF7F8215AA}" destId="{9D9B4665-F29B-4D80-9ABE-3A83858896A3}" srcOrd="0" destOrd="0" presId="urn:microsoft.com/office/officeart/2005/8/layout/process4"/>
    <dgm:cxn modelId="{422DAC23-8BD1-4FED-92B0-C9970547E5C8}" type="presOf" srcId="{E1902BCE-5AA7-466F-B1F8-04402EAEA86D}" destId="{4494D4AA-4CAC-4F12-9D43-30D3ABE139DF}" srcOrd="0" destOrd="0" presId="urn:microsoft.com/office/officeart/2005/8/layout/process4"/>
    <dgm:cxn modelId="{1913772C-3F7B-49D4-882F-1862FF2A7A70}" srcId="{90CC82EC-0F3B-4B5F-B487-4971D82A50EB}" destId="{42C503EB-25B7-4CC1-B097-9E776C541EE7}" srcOrd="3" destOrd="0" parTransId="{35A11406-2311-4E0B-BC60-7B73D44AE00F}" sibTransId="{DD84AE26-1795-4C73-999C-3207EC38431F}"/>
    <dgm:cxn modelId="{8D1EAD2C-0FA3-4FBA-B29A-E385AEB260FB}" type="presOf" srcId="{FE12EBEF-EDCB-43A9-A264-8CD5BD4F111C}" destId="{84B7239A-E515-4ED8-84AF-6B4F4DC39186}" srcOrd="0" destOrd="0" presId="urn:microsoft.com/office/officeart/2005/8/layout/process4"/>
    <dgm:cxn modelId="{13892930-33A9-4C5D-B42E-59E1C775EE4B}" srcId="{90CC82EC-0F3B-4B5F-B487-4971D82A50EB}" destId="{FE12EBEF-EDCB-43A9-A264-8CD5BD4F111C}" srcOrd="1" destOrd="0" parTransId="{1629611D-527F-45BE-B274-2C29EBB8301E}" sibTransId="{6DBA2E42-9A90-479D-ACD5-BBF98676B27E}"/>
    <dgm:cxn modelId="{CB77E374-5B69-438C-84ED-85CA976D45F5}" srcId="{90CC82EC-0F3B-4B5F-B487-4971D82A50EB}" destId="{3024F2D0-14ED-456F-BD6C-6AEF7F8215AA}" srcOrd="4" destOrd="0" parTransId="{FCD3955D-15BD-48BC-9748-65864073AB20}" sibTransId="{849A4DAD-9C5B-4466-964C-781927DBA6E3}"/>
    <dgm:cxn modelId="{1586DC85-327F-4745-B8BD-0615BAD9705C}" srcId="{90CC82EC-0F3B-4B5F-B487-4971D82A50EB}" destId="{A054F2DD-9B25-4830-B463-01AE3C2C68FD}" srcOrd="0" destOrd="0" parTransId="{FFEBF495-6265-494E-B888-9B7DDC13D1FF}" sibTransId="{936DDF4E-31BB-4E78-B4D3-8841A304ED69}"/>
    <dgm:cxn modelId="{AC71FA9B-77D6-4C1F-98DE-75BD826238B6}" srcId="{90CC82EC-0F3B-4B5F-B487-4971D82A50EB}" destId="{E1902BCE-5AA7-466F-B1F8-04402EAEA86D}" srcOrd="2" destOrd="0" parTransId="{E1758B6D-EA0F-4E8A-B3BC-BE3D9212ADC5}" sibTransId="{9BCD1EDF-7412-4406-BBDF-352258839194}"/>
    <dgm:cxn modelId="{83A3A5A4-4438-4BEC-94CB-8759E2C72CF0}" type="presOf" srcId="{42C503EB-25B7-4CC1-B097-9E776C541EE7}" destId="{EB198937-ED8F-4012-9098-7BEA175C6836}" srcOrd="0" destOrd="0" presId="urn:microsoft.com/office/officeart/2005/8/layout/process4"/>
    <dgm:cxn modelId="{2B5C95A8-508B-4ADD-85B4-A8CFF74AC52F}" type="presOf" srcId="{A054F2DD-9B25-4830-B463-01AE3C2C68FD}" destId="{C3730DCA-4CDF-488A-B8E7-8CB60AFDD03F}" srcOrd="0" destOrd="0" presId="urn:microsoft.com/office/officeart/2005/8/layout/process4"/>
    <dgm:cxn modelId="{0AE4B3D4-5224-4723-8555-F72D27811784}" type="presOf" srcId="{90CC82EC-0F3B-4B5F-B487-4971D82A50EB}" destId="{9F8C416D-4EE7-4561-ADD9-87EC9CDC5C61}" srcOrd="0" destOrd="0" presId="urn:microsoft.com/office/officeart/2005/8/layout/process4"/>
    <dgm:cxn modelId="{33352BF4-0A39-492A-8BEE-B9453686CEC4}" type="presParOf" srcId="{9F8C416D-4EE7-4561-ADD9-87EC9CDC5C61}" destId="{2025CD7B-A168-49A8-A472-10F1B24A5099}" srcOrd="0" destOrd="0" presId="urn:microsoft.com/office/officeart/2005/8/layout/process4"/>
    <dgm:cxn modelId="{84FE0CA6-1B97-4044-AA27-52524B7BA441}" type="presParOf" srcId="{2025CD7B-A168-49A8-A472-10F1B24A5099}" destId="{9D9B4665-F29B-4D80-9ABE-3A83858896A3}" srcOrd="0" destOrd="0" presId="urn:microsoft.com/office/officeart/2005/8/layout/process4"/>
    <dgm:cxn modelId="{624AF690-12FB-43B2-BA3B-2D60D9E9D089}" type="presParOf" srcId="{9F8C416D-4EE7-4561-ADD9-87EC9CDC5C61}" destId="{5A2C23C8-7B12-4B0A-9680-22D97E437EBF}" srcOrd="1" destOrd="0" presId="urn:microsoft.com/office/officeart/2005/8/layout/process4"/>
    <dgm:cxn modelId="{8618407D-7248-4D45-9331-5012BD3495B7}" type="presParOf" srcId="{9F8C416D-4EE7-4561-ADD9-87EC9CDC5C61}" destId="{13917D63-4660-408B-BABF-B127E7271405}" srcOrd="2" destOrd="0" presId="urn:microsoft.com/office/officeart/2005/8/layout/process4"/>
    <dgm:cxn modelId="{634C55F7-666B-4C1D-8697-1F04D289FE3C}" type="presParOf" srcId="{13917D63-4660-408B-BABF-B127E7271405}" destId="{EB198937-ED8F-4012-9098-7BEA175C6836}" srcOrd="0" destOrd="0" presId="urn:microsoft.com/office/officeart/2005/8/layout/process4"/>
    <dgm:cxn modelId="{055540B4-C1FF-49DC-8BD5-33970084D18B}" type="presParOf" srcId="{9F8C416D-4EE7-4561-ADD9-87EC9CDC5C61}" destId="{3101071F-6333-416B-9AE1-5A1A1448E160}" srcOrd="3" destOrd="0" presId="urn:microsoft.com/office/officeart/2005/8/layout/process4"/>
    <dgm:cxn modelId="{76592BA6-35E8-45DC-AB01-782DF2A65941}" type="presParOf" srcId="{9F8C416D-4EE7-4561-ADD9-87EC9CDC5C61}" destId="{AC4E5266-49A3-4CFD-8E3D-C83C9239F760}" srcOrd="4" destOrd="0" presId="urn:microsoft.com/office/officeart/2005/8/layout/process4"/>
    <dgm:cxn modelId="{BCA07941-C4F4-4267-AE6A-72C302F92BCE}" type="presParOf" srcId="{AC4E5266-49A3-4CFD-8E3D-C83C9239F760}" destId="{4494D4AA-4CAC-4F12-9D43-30D3ABE139DF}" srcOrd="0" destOrd="0" presId="urn:microsoft.com/office/officeart/2005/8/layout/process4"/>
    <dgm:cxn modelId="{EBE88084-1B3B-4761-B9B8-F6FC2DEB9A33}" type="presParOf" srcId="{9F8C416D-4EE7-4561-ADD9-87EC9CDC5C61}" destId="{BC338E02-955A-4107-AC06-CEAFD315DCB2}" srcOrd="5" destOrd="0" presId="urn:microsoft.com/office/officeart/2005/8/layout/process4"/>
    <dgm:cxn modelId="{9E8005FA-D798-4947-98B2-A6B82719522B}" type="presParOf" srcId="{9F8C416D-4EE7-4561-ADD9-87EC9CDC5C61}" destId="{DD051643-2604-4177-AB4D-D2311D6268E7}" srcOrd="6" destOrd="0" presId="urn:microsoft.com/office/officeart/2005/8/layout/process4"/>
    <dgm:cxn modelId="{2E798675-C079-4B2C-AB94-B41958C7AA53}" type="presParOf" srcId="{DD051643-2604-4177-AB4D-D2311D6268E7}" destId="{84B7239A-E515-4ED8-84AF-6B4F4DC39186}" srcOrd="0" destOrd="0" presId="urn:microsoft.com/office/officeart/2005/8/layout/process4"/>
    <dgm:cxn modelId="{65FC0DED-7403-4053-B93B-2CA10A432D25}" type="presParOf" srcId="{9F8C416D-4EE7-4561-ADD9-87EC9CDC5C61}" destId="{FB771144-71F9-493B-A34A-E4EE6CDB5E52}" srcOrd="7" destOrd="0" presId="urn:microsoft.com/office/officeart/2005/8/layout/process4"/>
    <dgm:cxn modelId="{5CA07B2E-7354-42FD-84EE-23B10528294F}" type="presParOf" srcId="{9F8C416D-4EE7-4561-ADD9-87EC9CDC5C61}" destId="{1B90F6C6-E047-47DC-9485-47DD8E1F6584}" srcOrd="8" destOrd="0" presId="urn:microsoft.com/office/officeart/2005/8/layout/process4"/>
    <dgm:cxn modelId="{071DD36F-5301-40E3-B554-9EAC1043297E}" type="presParOf" srcId="{1B90F6C6-E047-47DC-9485-47DD8E1F6584}" destId="{C3730DCA-4CDF-488A-B8E7-8CB60AFDD03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F27FF6-425D-490A-BFF3-C9374CCF2C78}"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D1FBD56C-6C7D-4CDB-B60D-2EDBE356399F}">
      <dgm:prSet/>
      <dgm:spPr/>
      <dgm:t>
        <a:bodyPr/>
        <a:lstStyle/>
        <a:p>
          <a:r>
            <a:rPr lang="en-GB" dirty="0"/>
            <a:t>A smartphone-connected ECG device used to record heart rhythm.</a:t>
          </a:r>
        </a:p>
      </dgm:t>
    </dgm:pt>
    <dgm:pt modelId="{9E1F9338-035F-4B41-A106-4781AE4BD770}" type="parTrans" cxnId="{CC4333BA-6A45-485F-B9CF-91007FC6771A}">
      <dgm:prSet/>
      <dgm:spPr/>
      <dgm:t>
        <a:bodyPr/>
        <a:lstStyle/>
        <a:p>
          <a:endParaRPr lang="en-GB"/>
        </a:p>
      </dgm:t>
    </dgm:pt>
    <dgm:pt modelId="{424F8893-4458-4FD1-A84E-F1121BDC3E3C}" type="sibTrans" cxnId="{CC4333BA-6A45-485F-B9CF-91007FC6771A}">
      <dgm:prSet/>
      <dgm:spPr/>
      <dgm:t>
        <a:bodyPr/>
        <a:lstStyle/>
        <a:p>
          <a:endParaRPr lang="en-GB"/>
        </a:p>
      </dgm:t>
    </dgm:pt>
    <dgm:pt modelId="{9D5905FD-D11B-42B9-92FB-AB0795C30E84}">
      <dgm:prSet/>
      <dgm:spPr/>
      <dgm:t>
        <a:bodyPr/>
        <a:lstStyle/>
        <a:p>
          <a:r>
            <a:rPr lang="en-GB" dirty="0"/>
            <a:t>Supports rapid detection of suspected atrial fibrillation.</a:t>
          </a:r>
        </a:p>
      </dgm:t>
    </dgm:pt>
    <dgm:pt modelId="{907AF909-A766-4373-A865-5D3DB6283F8F}" type="parTrans" cxnId="{30A05BE4-B909-4253-9924-6DDA23685051}">
      <dgm:prSet/>
      <dgm:spPr/>
      <dgm:t>
        <a:bodyPr/>
        <a:lstStyle/>
        <a:p>
          <a:endParaRPr lang="en-GB"/>
        </a:p>
      </dgm:t>
    </dgm:pt>
    <dgm:pt modelId="{496D3EBA-9D2C-432B-9E17-73C8164DF52B}" type="sibTrans" cxnId="{30A05BE4-B909-4253-9924-6DDA23685051}">
      <dgm:prSet/>
      <dgm:spPr/>
      <dgm:t>
        <a:bodyPr/>
        <a:lstStyle/>
        <a:p>
          <a:endParaRPr lang="en-GB"/>
        </a:p>
      </dgm:t>
    </dgm:pt>
    <dgm:pt modelId="{9C33A0A3-B1DE-44F9-9A13-719BC9E77A3D}">
      <dgm:prSet/>
      <dgm:spPr/>
      <dgm:t>
        <a:bodyPr/>
        <a:lstStyle/>
        <a:p>
          <a:r>
            <a:rPr lang="en-GB" dirty="0"/>
            <a:t>Suitable for primary care, community and home monitoring.</a:t>
          </a:r>
        </a:p>
      </dgm:t>
    </dgm:pt>
    <dgm:pt modelId="{C08D14C0-E2BF-4DEE-B630-11031F1D2CC2}" type="parTrans" cxnId="{215D16C5-038D-4569-8925-0EB366641836}">
      <dgm:prSet/>
      <dgm:spPr/>
      <dgm:t>
        <a:bodyPr/>
        <a:lstStyle/>
        <a:p>
          <a:endParaRPr lang="en-GB"/>
        </a:p>
      </dgm:t>
    </dgm:pt>
    <dgm:pt modelId="{FB7C61BD-E980-409D-9091-62B8A683238F}" type="sibTrans" cxnId="{215D16C5-038D-4569-8925-0EB366641836}">
      <dgm:prSet/>
      <dgm:spPr/>
      <dgm:t>
        <a:bodyPr/>
        <a:lstStyle/>
        <a:p>
          <a:endParaRPr lang="en-GB"/>
        </a:p>
      </dgm:t>
    </dgm:pt>
    <dgm:pt modelId="{F9593C3C-1344-4905-AFE1-BD657B1138B7}" type="pres">
      <dgm:prSet presAssocID="{EAF27FF6-425D-490A-BFF3-C9374CCF2C78}" presName="compositeShape" presStyleCnt="0">
        <dgm:presLayoutVars>
          <dgm:chMax val="7"/>
          <dgm:dir/>
          <dgm:resizeHandles val="exact"/>
        </dgm:presLayoutVars>
      </dgm:prSet>
      <dgm:spPr/>
    </dgm:pt>
    <dgm:pt modelId="{5975BC52-3D19-41CF-B3E4-428BC02447B2}" type="pres">
      <dgm:prSet presAssocID="{D1FBD56C-6C7D-4CDB-B60D-2EDBE356399F}" presName="circ1" presStyleLbl="vennNode1" presStyleIdx="0" presStyleCnt="3"/>
      <dgm:spPr/>
    </dgm:pt>
    <dgm:pt modelId="{309B6891-A096-4241-ABB2-1FA516472CF6}" type="pres">
      <dgm:prSet presAssocID="{D1FBD56C-6C7D-4CDB-B60D-2EDBE356399F}" presName="circ1Tx" presStyleLbl="revTx" presStyleIdx="0" presStyleCnt="0">
        <dgm:presLayoutVars>
          <dgm:chMax val="0"/>
          <dgm:chPref val="0"/>
          <dgm:bulletEnabled val="1"/>
        </dgm:presLayoutVars>
      </dgm:prSet>
      <dgm:spPr/>
    </dgm:pt>
    <dgm:pt modelId="{49F71687-6A15-4DE5-B847-DA4CBCB3A13A}" type="pres">
      <dgm:prSet presAssocID="{9D5905FD-D11B-42B9-92FB-AB0795C30E84}" presName="circ2" presStyleLbl="vennNode1" presStyleIdx="1" presStyleCnt="3"/>
      <dgm:spPr/>
    </dgm:pt>
    <dgm:pt modelId="{E86914DD-8801-4E69-B254-8F9839B27930}" type="pres">
      <dgm:prSet presAssocID="{9D5905FD-D11B-42B9-92FB-AB0795C30E84}" presName="circ2Tx" presStyleLbl="revTx" presStyleIdx="0" presStyleCnt="0">
        <dgm:presLayoutVars>
          <dgm:chMax val="0"/>
          <dgm:chPref val="0"/>
          <dgm:bulletEnabled val="1"/>
        </dgm:presLayoutVars>
      </dgm:prSet>
      <dgm:spPr/>
    </dgm:pt>
    <dgm:pt modelId="{107962BC-3392-40D1-B7B9-2BDD618C45F3}" type="pres">
      <dgm:prSet presAssocID="{9C33A0A3-B1DE-44F9-9A13-719BC9E77A3D}" presName="circ3" presStyleLbl="vennNode1" presStyleIdx="2" presStyleCnt="3"/>
      <dgm:spPr/>
    </dgm:pt>
    <dgm:pt modelId="{83F7ED43-C86C-4D11-B324-D261C17D6193}" type="pres">
      <dgm:prSet presAssocID="{9C33A0A3-B1DE-44F9-9A13-719BC9E77A3D}" presName="circ3Tx" presStyleLbl="revTx" presStyleIdx="0" presStyleCnt="0">
        <dgm:presLayoutVars>
          <dgm:chMax val="0"/>
          <dgm:chPref val="0"/>
          <dgm:bulletEnabled val="1"/>
        </dgm:presLayoutVars>
      </dgm:prSet>
      <dgm:spPr/>
    </dgm:pt>
  </dgm:ptLst>
  <dgm:cxnLst>
    <dgm:cxn modelId="{2E3E7B66-826F-415E-93A1-C21144795645}" type="presOf" srcId="{9D5905FD-D11B-42B9-92FB-AB0795C30E84}" destId="{E86914DD-8801-4E69-B254-8F9839B27930}" srcOrd="1" destOrd="0" presId="urn:microsoft.com/office/officeart/2005/8/layout/venn1"/>
    <dgm:cxn modelId="{B492BD69-5841-4FD8-A2CD-BB0FEB2DE3E7}" type="presOf" srcId="{9D5905FD-D11B-42B9-92FB-AB0795C30E84}" destId="{49F71687-6A15-4DE5-B847-DA4CBCB3A13A}" srcOrd="0" destOrd="0" presId="urn:microsoft.com/office/officeart/2005/8/layout/venn1"/>
    <dgm:cxn modelId="{36FF5995-B2D5-4BBA-8EEC-B28E8D3A4606}" type="presOf" srcId="{9C33A0A3-B1DE-44F9-9A13-719BC9E77A3D}" destId="{83F7ED43-C86C-4D11-B324-D261C17D6193}" srcOrd="1" destOrd="0" presId="urn:microsoft.com/office/officeart/2005/8/layout/venn1"/>
    <dgm:cxn modelId="{CC4333BA-6A45-485F-B9CF-91007FC6771A}" srcId="{EAF27FF6-425D-490A-BFF3-C9374CCF2C78}" destId="{D1FBD56C-6C7D-4CDB-B60D-2EDBE356399F}" srcOrd="0" destOrd="0" parTransId="{9E1F9338-035F-4B41-A106-4781AE4BD770}" sibTransId="{424F8893-4458-4FD1-A84E-F1121BDC3E3C}"/>
    <dgm:cxn modelId="{215D16C5-038D-4569-8925-0EB366641836}" srcId="{EAF27FF6-425D-490A-BFF3-C9374CCF2C78}" destId="{9C33A0A3-B1DE-44F9-9A13-719BC9E77A3D}" srcOrd="2" destOrd="0" parTransId="{C08D14C0-E2BF-4DEE-B630-11031F1D2CC2}" sibTransId="{FB7C61BD-E980-409D-9091-62B8A683238F}"/>
    <dgm:cxn modelId="{C012DDC5-0FB6-4343-A579-1AD2F1C2FDD2}" type="presOf" srcId="{D1FBD56C-6C7D-4CDB-B60D-2EDBE356399F}" destId="{309B6891-A096-4241-ABB2-1FA516472CF6}" srcOrd="1" destOrd="0" presId="urn:microsoft.com/office/officeart/2005/8/layout/venn1"/>
    <dgm:cxn modelId="{1705CACF-812F-4231-BC00-38AAC89891BB}" type="presOf" srcId="{9C33A0A3-B1DE-44F9-9A13-719BC9E77A3D}" destId="{107962BC-3392-40D1-B7B9-2BDD618C45F3}" srcOrd="0" destOrd="0" presId="urn:microsoft.com/office/officeart/2005/8/layout/venn1"/>
    <dgm:cxn modelId="{61C6A3D0-2437-43CC-A1B8-63E15FB5B242}" type="presOf" srcId="{D1FBD56C-6C7D-4CDB-B60D-2EDBE356399F}" destId="{5975BC52-3D19-41CF-B3E4-428BC02447B2}" srcOrd="0" destOrd="0" presId="urn:microsoft.com/office/officeart/2005/8/layout/venn1"/>
    <dgm:cxn modelId="{EA92A5D1-BB0C-45A6-8A1A-EB45829195DB}" type="presOf" srcId="{EAF27FF6-425D-490A-BFF3-C9374CCF2C78}" destId="{F9593C3C-1344-4905-AFE1-BD657B1138B7}" srcOrd="0" destOrd="0" presId="urn:microsoft.com/office/officeart/2005/8/layout/venn1"/>
    <dgm:cxn modelId="{30A05BE4-B909-4253-9924-6DDA23685051}" srcId="{EAF27FF6-425D-490A-BFF3-C9374CCF2C78}" destId="{9D5905FD-D11B-42B9-92FB-AB0795C30E84}" srcOrd="1" destOrd="0" parTransId="{907AF909-A766-4373-A865-5D3DB6283F8F}" sibTransId="{496D3EBA-9D2C-432B-9E17-73C8164DF52B}"/>
    <dgm:cxn modelId="{2A5EF9E3-4D9F-4B34-90FB-26C35FEDDCD3}" type="presParOf" srcId="{F9593C3C-1344-4905-AFE1-BD657B1138B7}" destId="{5975BC52-3D19-41CF-B3E4-428BC02447B2}" srcOrd="0" destOrd="0" presId="urn:microsoft.com/office/officeart/2005/8/layout/venn1"/>
    <dgm:cxn modelId="{B1AA2BE2-7034-40E8-9275-43B47B141056}" type="presParOf" srcId="{F9593C3C-1344-4905-AFE1-BD657B1138B7}" destId="{309B6891-A096-4241-ABB2-1FA516472CF6}" srcOrd="1" destOrd="0" presId="urn:microsoft.com/office/officeart/2005/8/layout/venn1"/>
    <dgm:cxn modelId="{6BA292A5-8636-4B8C-9B54-EA10E9EFD6C6}" type="presParOf" srcId="{F9593C3C-1344-4905-AFE1-BD657B1138B7}" destId="{49F71687-6A15-4DE5-B847-DA4CBCB3A13A}" srcOrd="2" destOrd="0" presId="urn:microsoft.com/office/officeart/2005/8/layout/venn1"/>
    <dgm:cxn modelId="{A45B124B-50D6-4341-A3A7-714AC503C9A5}" type="presParOf" srcId="{F9593C3C-1344-4905-AFE1-BD657B1138B7}" destId="{E86914DD-8801-4E69-B254-8F9839B27930}" srcOrd="3" destOrd="0" presId="urn:microsoft.com/office/officeart/2005/8/layout/venn1"/>
    <dgm:cxn modelId="{623D2DF1-85C9-4A25-99C3-0F2520504B0D}" type="presParOf" srcId="{F9593C3C-1344-4905-AFE1-BD657B1138B7}" destId="{107962BC-3392-40D1-B7B9-2BDD618C45F3}" srcOrd="4" destOrd="0" presId="urn:microsoft.com/office/officeart/2005/8/layout/venn1"/>
    <dgm:cxn modelId="{E6F090DC-1900-48DC-BC77-ED12471676CF}" type="presParOf" srcId="{F9593C3C-1344-4905-AFE1-BD657B1138B7}" destId="{83F7ED43-C86C-4D11-B324-D261C17D6193}"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E63E3F-7F58-4AC0-A137-63F4E8D94FAF}"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GB"/>
        </a:p>
      </dgm:t>
    </dgm:pt>
    <dgm:pt modelId="{2F2437FD-54A4-49B2-B2C0-B3AD243661E6}">
      <dgm:prSet custT="1"/>
      <dgm:spPr/>
      <dgm:t>
        <a:bodyPr/>
        <a:lstStyle/>
        <a:p>
          <a:r>
            <a:rPr lang="en-GB" sz="1200" b="0" i="0">
              <a:latin typeface="Times New Roman" panose="02020603050405020304" pitchFamily="18" charset="0"/>
              <a:cs typeface="Times New Roman" panose="02020603050405020304" pitchFamily="18" charset="0"/>
            </a:rPr>
            <a:t>KardiaMobile allows for faster capture of intermittent heart rhythms, helping to facilitate timely assessment and diagnosis.</a:t>
          </a:r>
          <a:endParaRPr lang="en-GB" sz="1200">
            <a:latin typeface="Times New Roman" panose="02020603050405020304" pitchFamily="18" charset="0"/>
            <a:cs typeface="Times New Roman" panose="02020603050405020304" pitchFamily="18" charset="0"/>
          </a:endParaRPr>
        </a:p>
      </dgm:t>
    </dgm:pt>
    <dgm:pt modelId="{79BBD564-9E74-4DFD-9E94-F39C312A3A5D}" type="parTrans" cxnId="{95FBB232-562B-4B0E-B5B8-9E0E4534560F}">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7C7F3370-4441-44FC-BCCF-8AFC26A0B3F5}" type="sibTrans" cxnId="{95FBB232-562B-4B0E-B5B8-9E0E4534560F}">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19DB5379-9495-41DF-8BB1-F87ED4DE37BA}">
      <dgm:prSet custT="1"/>
      <dgm:spPr/>
      <dgm:t>
        <a:bodyPr/>
        <a:lstStyle/>
        <a:p>
          <a:r>
            <a:rPr lang="en-GB" sz="1200" b="0" i="0">
              <a:latin typeface="Times New Roman" panose="02020603050405020304" pitchFamily="18" charset="0"/>
              <a:cs typeface="Times New Roman" panose="02020603050405020304" pitchFamily="18" charset="0"/>
            </a:rPr>
            <a:t>Timely identification of patients suspected of having AF can result in better referrals and faster access to the specialist review.</a:t>
          </a:r>
          <a:endParaRPr lang="en-GB" sz="1200" dirty="0">
            <a:latin typeface="Times New Roman" panose="02020603050405020304" pitchFamily="18" charset="0"/>
            <a:cs typeface="Times New Roman" panose="02020603050405020304" pitchFamily="18" charset="0"/>
          </a:endParaRPr>
        </a:p>
      </dgm:t>
    </dgm:pt>
    <dgm:pt modelId="{2430FFC8-E935-4A6A-B451-D3A55DE31285}" type="parTrans" cxnId="{A133E5D5-F14E-46C0-B02A-EABD62D82886}">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23206CA6-5275-4F1C-95CE-8CF5737B560F}" type="sibTrans" cxnId="{A133E5D5-F14E-46C0-B02A-EABD62D82886}">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43B0A848-F3CC-4292-B361-68E6CF21F242}">
      <dgm:prSet custT="1"/>
      <dgm:spPr/>
      <dgm:t>
        <a:bodyPr/>
        <a:lstStyle/>
        <a:p>
          <a:r>
            <a:rPr lang="en-GB" sz="1200" b="0" i="0">
              <a:latin typeface="Times New Roman" panose="02020603050405020304" pitchFamily="18" charset="0"/>
              <a:cs typeface="Times New Roman" panose="02020603050405020304" pitchFamily="18" charset="0"/>
            </a:rPr>
            <a:t>The device can be used for community-based care, as recordings of the ECG can take place in the GP practice, in pharmacies and in the patient's home.</a:t>
          </a:r>
          <a:endParaRPr lang="en-GB" sz="1200">
            <a:latin typeface="Times New Roman" panose="02020603050405020304" pitchFamily="18" charset="0"/>
            <a:cs typeface="Times New Roman" panose="02020603050405020304" pitchFamily="18" charset="0"/>
          </a:endParaRPr>
        </a:p>
      </dgm:t>
    </dgm:pt>
    <dgm:pt modelId="{19B32413-BE2D-44A0-B7D3-1913481EBE4B}" type="parTrans" cxnId="{2A932E67-F0F9-4C8D-8CF8-4F5931E4D314}">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07DC7608-D40D-4664-9E8F-BB6C352842EC}" type="sibTrans" cxnId="{2A932E67-F0F9-4C8D-8CF8-4F5931E4D314}">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E7153187-477E-4211-A63A-F7818F94E18F}">
      <dgm:prSet custT="1"/>
      <dgm:spPr/>
      <dgm:t>
        <a:bodyPr/>
        <a:lstStyle/>
        <a:p>
          <a:r>
            <a:rPr lang="en-GB" sz="1200" b="0" i="0">
              <a:latin typeface="Times New Roman" panose="02020603050405020304" pitchFamily="18" charset="0"/>
              <a:cs typeface="Times New Roman" panose="02020603050405020304" pitchFamily="18" charset="0"/>
            </a:rPr>
            <a:t>Repeated visits and unnecessary travel can be avoided, especially for patients with intermittent symptoms, by remote rhythm recording.</a:t>
          </a:r>
          <a:endParaRPr lang="en-GB" sz="1200">
            <a:latin typeface="Times New Roman" panose="02020603050405020304" pitchFamily="18" charset="0"/>
            <a:cs typeface="Times New Roman" panose="02020603050405020304" pitchFamily="18" charset="0"/>
          </a:endParaRPr>
        </a:p>
      </dgm:t>
    </dgm:pt>
    <dgm:pt modelId="{56DB4017-F6A2-4A5E-B938-4153518C1922}" type="parTrans" cxnId="{C1D1DE21-EDD5-41D8-8D6F-DC281B1AA45A}">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CCB1F6AE-4001-4B9F-86F2-812261365DBA}" type="sibTrans" cxnId="{C1D1DE21-EDD5-41D8-8D6F-DC281B1AA45A}">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D1042A54-B1D0-4D5A-A406-8CC382437E1A}">
      <dgm:prSet custT="1"/>
      <dgm:spPr/>
      <dgm:t>
        <a:bodyPr/>
        <a:lstStyle/>
        <a:p>
          <a:r>
            <a:rPr lang="en-GB" sz="1200" b="0" i="0">
              <a:latin typeface="Times New Roman" panose="02020603050405020304" pitchFamily="18" charset="0"/>
              <a:cs typeface="Times New Roman" panose="02020603050405020304" pitchFamily="18" charset="0"/>
            </a:rPr>
            <a:t>Clear review pathways, proper data management and clinical follow-up (Carrington et al., 2022), however, are still essential for effective service delivery.</a:t>
          </a:r>
          <a:endParaRPr lang="en-GB" sz="1200">
            <a:latin typeface="Times New Roman" panose="02020603050405020304" pitchFamily="18" charset="0"/>
            <a:cs typeface="Times New Roman" panose="02020603050405020304" pitchFamily="18" charset="0"/>
          </a:endParaRPr>
        </a:p>
      </dgm:t>
    </dgm:pt>
    <dgm:pt modelId="{F04561B1-980A-496E-AA1C-3A7225DBD2F9}" type="parTrans" cxnId="{699AB021-98CB-4529-93CC-E103A166B0A1}">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51B13346-839D-40D3-BC90-20A0FFDB0142}" type="sibTrans" cxnId="{699AB021-98CB-4529-93CC-E103A166B0A1}">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AAC0B9F7-37EE-4DD3-A238-A4A233A5BAC0}" type="pres">
      <dgm:prSet presAssocID="{57E63E3F-7F58-4AC0-A137-63F4E8D94FAF}" presName="vert0" presStyleCnt="0">
        <dgm:presLayoutVars>
          <dgm:dir/>
          <dgm:animOne val="branch"/>
          <dgm:animLvl val="lvl"/>
        </dgm:presLayoutVars>
      </dgm:prSet>
      <dgm:spPr/>
    </dgm:pt>
    <dgm:pt modelId="{29563330-B74E-42FD-9733-019D2CACC7AF}" type="pres">
      <dgm:prSet presAssocID="{2F2437FD-54A4-49B2-B2C0-B3AD243661E6}" presName="thickLine" presStyleLbl="alignNode1" presStyleIdx="0" presStyleCnt="5"/>
      <dgm:spPr/>
    </dgm:pt>
    <dgm:pt modelId="{33108DFA-86CD-4890-AF6D-40F80140125A}" type="pres">
      <dgm:prSet presAssocID="{2F2437FD-54A4-49B2-B2C0-B3AD243661E6}" presName="horz1" presStyleCnt="0"/>
      <dgm:spPr/>
    </dgm:pt>
    <dgm:pt modelId="{705026C5-049E-470E-B8FA-13D859893560}" type="pres">
      <dgm:prSet presAssocID="{2F2437FD-54A4-49B2-B2C0-B3AD243661E6}" presName="tx1" presStyleLbl="revTx" presStyleIdx="0" presStyleCnt="5"/>
      <dgm:spPr/>
    </dgm:pt>
    <dgm:pt modelId="{AD1F3FCF-1641-44B7-8097-6A8C0590434A}" type="pres">
      <dgm:prSet presAssocID="{2F2437FD-54A4-49B2-B2C0-B3AD243661E6}" presName="vert1" presStyleCnt="0"/>
      <dgm:spPr/>
    </dgm:pt>
    <dgm:pt modelId="{B86840B0-04FB-47F7-95FF-65B917E7EAB2}" type="pres">
      <dgm:prSet presAssocID="{19DB5379-9495-41DF-8BB1-F87ED4DE37BA}" presName="thickLine" presStyleLbl="alignNode1" presStyleIdx="1" presStyleCnt="5"/>
      <dgm:spPr/>
    </dgm:pt>
    <dgm:pt modelId="{739B05FA-8B59-4D6F-A0D9-12EDEC6C160A}" type="pres">
      <dgm:prSet presAssocID="{19DB5379-9495-41DF-8BB1-F87ED4DE37BA}" presName="horz1" presStyleCnt="0"/>
      <dgm:spPr/>
    </dgm:pt>
    <dgm:pt modelId="{5D1CAC04-1DA9-464D-8C0B-B3F1C041D114}" type="pres">
      <dgm:prSet presAssocID="{19DB5379-9495-41DF-8BB1-F87ED4DE37BA}" presName="tx1" presStyleLbl="revTx" presStyleIdx="1" presStyleCnt="5"/>
      <dgm:spPr/>
    </dgm:pt>
    <dgm:pt modelId="{4AC7FA88-0795-4636-8C99-BD7520886E99}" type="pres">
      <dgm:prSet presAssocID="{19DB5379-9495-41DF-8BB1-F87ED4DE37BA}" presName="vert1" presStyleCnt="0"/>
      <dgm:spPr/>
    </dgm:pt>
    <dgm:pt modelId="{116AC550-0524-48E3-A7F0-7A13CC32CBA4}" type="pres">
      <dgm:prSet presAssocID="{43B0A848-F3CC-4292-B361-68E6CF21F242}" presName="thickLine" presStyleLbl="alignNode1" presStyleIdx="2" presStyleCnt="5"/>
      <dgm:spPr/>
    </dgm:pt>
    <dgm:pt modelId="{B91D4A36-8EAD-44EC-80A4-9CF3332F4B7E}" type="pres">
      <dgm:prSet presAssocID="{43B0A848-F3CC-4292-B361-68E6CF21F242}" presName="horz1" presStyleCnt="0"/>
      <dgm:spPr/>
    </dgm:pt>
    <dgm:pt modelId="{BEB1DD72-1116-43C5-8AD0-5B5AC9B5F1CD}" type="pres">
      <dgm:prSet presAssocID="{43B0A848-F3CC-4292-B361-68E6CF21F242}" presName="tx1" presStyleLbl="revTx" presStyleIdx="2" presStyleCnt="5"/>
      <dgm:spPr/>
    </dgm:pt>
    <dgm:pt modelId="{4C5C3C75-82C2-4CAF-B03D-4D62934C79AF}" type="pres">
      <dgm:prSet presAssocID="{43B0A848-F3CC-4292-B361-68E6CF21F242}" presName="vert1" presStyleCnt="0"/>
      <dgm:spPr/>
    </dgm:pt>
    <dgm:pt modelId="{462C5181-C981-4918-B81D-E5930907F421}" type="pres">
      <dgm:prSet presAssocID="{E7153187-477E-4211-A63A-F7818F94E18F}" presName="thickLine" presStyleLbl="alignNode1" presStyleIdx="3" presStyleCnt="5"/>
      <dgm:spPr/>
    </dgm:pt>
    <dgm:pt modelId="{4C866126-1965-4E5B-8E29-782201B2FCF5}" type="pres">
      <dgm:prSet presAssocID="{E7153187-477E-4211-A63A-F7818F94E18F}" presName="horz1" presStyleCnt="0"/>
      <dgm:spPr/>
    </dgm:pt>
    <dgm:pt modelId="{13669473-4286-4D12-96CF-AC61FD9C33AA}" type="pres">
      <dgm:prSet presAssocID="{E7153187-477E-4211-A63A-F7818F94E18F}" presName="tx1" presStyleLbl="revTx" presStyleIdx="3" presStyleCnt="5"/>
      <dgm:spPr/>
    </dgm:pt>
    <dgm:pt modelId="{09C70ABC-A7FC-4B5F-B511-98BBBFA31B14}" type="pres">
      <dgm:prSet presAssocID="{E7153187-477E-4211-A63A-F7818F94E18F}" presName="vert1" presStyleCnt="0"/>
      <dgm:spPr/>
    </dgm:pt>
    <dgm:pt modelId="{60CD84C2-F934-41CC-83F1-1A3FB8684724}" type="pres">
      <dgm:prSet presAssocID="{D1042A54-B1D0-4D5A-A406-8CC382437E1A}" presName="thickLine" presStyleLbl="alignNode1" presStyleIdx="4" presStyleCnt="5"/>
      <dgm:spPr/>
    </dgm:pt>
    <dgm:pt modelId="{0D81C4C7-91FB-4E38-AAD6-E2A15ED41871}" type="pres">
      <dgm:prSet presAssocID="{D1042A54-B1D0-4D5A-A406-8CC382437E1A}" presName="horz1" presStyleCnt="0"/>
      <dgm:spPr/>
    </dgm:pt>
    <dgm:pt modelId="{1E1D0A89-96E8-4C71-9D8C-068266739251}" type="pres">
      <dgm:prSet presAssocID="{D1042A54-B1D0-4D5A-A406-8CC382437E1A}" presName="tx1" presStyleLbl="revTx" presStyleIdx="4" presStyleCnt="5"/>
      <dgm:spPr/>
    </dgm:pt>
    <dgm:pt modelId="{24BDD437-F6EB-4EF0-AC52-F9EC01D8BD87}" type="pres">
      <dgm:prSet presAssocID="{D1042A54-B1D0-4D5A-A406-8CC382437E1A}" presName="vert1" presStyleCnt="0"/>
      <dgm:spPr/>
    </dgm:pt>
  </dgm:ptLst>
  <dgm:cxnLst>
    <dgm:cxn modelId="{699AB021-98CB-4529-93CC-E103A166B0A1}" srcId="{57E63E3F-7F58-4AC0-A137-63F4E8D94FAF}" destId="{D1042A54-B1D0-4D5A-A406-8CC382437E1A}" srcOrd="4" destOrd="0" parTransId="{F04561B1-980A-496E-AA1C-3A7225DBD2F9}" sibTransId="{51B13346-839D-40D3-BC90-20A0FFDB0142}"/>
    <dgm:cxn modelId="{C1D1DE21-EDD5-41D8-8D6F-DC281B1AA45A}" srcId="{57E63E3F-7F58-4AC0-A137-63F4E8D94FAF}" destId="{E7153187-477E-4211-A63A-F7818F94E18F}" srcOrd="3" destOrd="0" parTransId="{56DB4017-F6A2-4A5E-B938-4153518C1922}" sibTransId="{CCB1F6AE-4001-4B9F-86F2-812261365DBA}"/>
    <dgm:cxn modelId="{95FBB232-562B-4B0E-B5B8-9E0E4534560F}" srcId="{57E63E3F-7F58-4AC0-A137-63F4E8D94FAF}" destId="{2F2437FD-54A4-49B2-B2C0-B3AD243661E6}" srcOrd="0" destOrd="0" parTransId="{79BBD564-9E74-4DFD-9E94-F39C312A3A5D}" sibTransId="{7C7F3370-4441-44FC-BCCF-8AFC26A0B3F5}"/>
    <dgm:cxn modelId="{2A932E67-F0F9-4C8D-8CF8-4F5931E4D314}" srcId="{57E63E3F-7F58-4AC0-A137-63F4E8D94FAF}" destId="{43B0A848-F3CC-4292-B361-68E6CF21F242}" srcOrd="2" destOrd="0" parTransId="{19B32413-BE2D-44A0-B7D3-1913481EBE4B}" sibTransId="{07DC7608-D40D-4664-9E8F-BB6C352842EC}"/>
    <dgm:cxn modelId="{57FCAA53-01A8-4FB1-8A50-C6F4E00A5076}" type="presOf" srcId="{19DB5379-9495-41DF-8BB1-F87ED4DE37BA}" destId="{5D1CAC04-1DA9-464D-8C0B-B3F1C041D114}" srcOrd="0" destOrd="0" presId="urn:microsoft.com/office/officeart/2008/layout/LinedList"/>
    <dgm:cxn modelId="{84380C77-4F03-4F50-8052-32F473AA9515}" type="presOf" srcId="{43B0A848-F3CC-4292-B361-68E6CF21F242}" destId="{BEB1DD72-1116-43C5-8AD0-5B5AC9B5F1CD}" srcOrd="0" destOrd="0" presId="urn:microsoft.com/office/officeart/2008/layout/LinedList"/>
    <dgm:cxn modelId="{B049078E-DDDA-4BA7-92FE-247E7AFA38E9}" type="presOf" srcId="{2F2437FD-54A4-49B2-B2C0-B3AD243661E6}" destId="{705026C5-049E-470E-B8FA-13D859893560}" srcOrd="0" destOrd="0" presId="urn:microsoft.com/office/officeart/2008/layout/LinedList"/>
    <dgm:cxn modelId="{5C2725B2-A9FB-4AC9-AF70-864A937EEDCD}" type="presOf" srcId="{D1042A54-B1D0-4D5A-A406-8CC382437E1A}" destId="{1E1D0A89-96E8-4C71-9D8C-068266739251}" srcOrd="0" destOrd="0" presId="urn:microsoft.com/office/officeart/2008/layout/LinedList"/>
    <dgm:cxn modelId="{DE7248D1-EE77-4172-81C8-837AADC0E1BB}" type="presOf" srcId="{E7153187-477E-4211-A63A-F7818F94E18F}" destId="{13669473-4286-4D12-96CF-AC61FD9C33AA}" srcOrd="0" destOrd="0" presId="urn:microsoft.com/office/officeart/2008/layout/LinedList"/>
    <dgm:cxn modelId="{A133E5D5-F14E-46C0-B02A-EABD62D82886}" srcId="{57E63E3F-7F58-4AC0-A137-63F4E8D94FAF}" destId="{19DB5379-9495-41DF-8BB1-F87ED4DE37BA}" srcOrd="1" destOrd="0" parTransId="{2430FFC8-E935-4A6A-B451-D3A55DE31285}" sibTransId="{23206CA6-5275-4F1C-95CE-8CF5737B560F}"/>
    <dgm:cxn modelId="{A3002ADE-FB40-410F-AA44-54DC98EC9706}" type="presOf" srcId="{57E63E3F-7F58-4AC0-A137-63F4E8D94FAF}" destId="{AAC0B9F7-37EE-4DD3-A238-A4A233A5BAC0}" srcOrd="0" destOrd="0" presId="urn:microsoft.com/office/officeart/2008/layout/LinedList"/>
    <dgm:cxn modelId="{638EDB48-3537-4A2C-867B-3144E914B793}" type="presParOf" srcId="{AAC0B9F7-37EE-4DD3-A238-A4A233A5BAC0}" destId="{29563330-B74E-42FD-9733-019D2CACC7AF}" srcOrd="0" destOrd="0" presId="urn:microsoft.com/office/officeart/2008/layout/LinedList"/>
    <dgm:cxn modelId="{52FB3067-5CD9-4338-980A-7E29B5A10808}" type="presParOf" srcId="{AAC0B9F7-37EE-4DD3-A238-A4A233A5BAC0}" destId="{33108DFA-86CD-4890-AF6D-40F80140125A}" srcOrd="1" destOrd="0" presId="urn:microsoft.com/office/officeart/2008/layout/LinedList"/>
    <dgm:cxn modelId="{C313006E-FA68-413C-97C1-D21BD71947DC}" type="presParOf" srcId="{33108DFA-86CD-4890-AF6D-40F80140125A}" destId="{705026C5-049E-470E-B8FA-13D859893560}" srcOrd="0" destOrd="0" presId="urn:microsoft.com/office/officeart/2008/layout/LinedList"/>
    <dgm:cxn modelId="{0C693ABA-CD01-4084-AADC-F53136BADC28}" type="presParOf" srcId="{33108DFA-86CD-4890-AF6D-40F80140125A}" destId="{AD1F3FCF-1641-44B7-8097-6A8C0590434A}" srcOrd="1" destOrd="0" presId="urn:microsoft.com/office/officeart/2008/layout/LinedList"/>
    <dgm:cxn modelId="{53AC8F29-EB1C-41EA-8C61-BC12A946C7DE}" type="presParOf" srcId="{AAC0B9F7-37EE-4DD3-A238-A4A233A5BAC0}" destId="{B86840B0-04FB-47F7-95FF-65B917E7EAB2}" srcOrd="2" destOrd="0" presId="urn:microsoft.com/office/officeart/2008/layout/LinedList"/>
    <dgm:cxn modelId="{0A2AF742-5CAE-49AA-AE71-69FCD3F3EF86}" type="presParOf" srcId="{AAC0B9F7-37EE-4DD3-A238-A4A233A5BAC0}" destId="{739B05FA-8B59-4D6F-A0D9-12EDEC6C160A}" srcOrd="3" destOrd="0" presId="urn:microsoft.com/office/officeart/2008/layout/LinedList"/>
    <dgm:cxn modelId="{27CFA95A-8D5D-420B-86C7-527CC4EA48AC}" type="presParOf" srcId="{739B05FA-8B59-4D6F-A0D9-12EDEC6C160A}" destId="{5D1CAC04-1DA9-464D-8C0B-B3F1C041D114}" srcOrd="0" destOrd="0" presId="urn:microsoft.com/office/officeart/2008/layout/LinedList"/>
    <dgm:cxn modelId="{3DD04379-BDD1-4F0C-87F2-0698A4890E55}" type="presParOf" srcId="{739B05FA-8B59-4D6F-A0D9-12EDEC6C160A}" destId="{4AC7FA88-0795-4636-8C99-BD7520886E99}" srcOrd="1" destOrd="0" presId="urn:microsoft.com/office/officeart/2008/layout/LinedList"/>
    <dgm:cxn modelId="{4C823F47-7F9D-404F-B00E-4301BC32906E}" type="presParOf" srcId="{AAC0B9F7-37EE-4DD3-A238-A4A233A5BAC0}" destId="{116AC550-0524-48E3-A7F0-7A13CC32CBA4}" srcOrd="4" destOrd="0" presId="urn:microsoft.com/office/officeart/2008/layout/LinedList"/>
    <dgm:cxn modelId="{C802A183-9F1A-4514-88B5-AD22400FF942}" type="presParOf" srcId="{AAC0B9F7-37EE-4DD3-A238-A4A233A5BAC0}" destId="{B91D4A36-8EAD-44EC-80A4-9CF3332F4B7E}" srcOrd="5" destOrd="0" presId="urn:microsoft.com/office/officeart/2008/layout/LinedList"/>
    <dgm:cxn modelId="{1AC3ED8F-54E4-40BF-B5B1-B15CF4F3434E}" type="presParOf" srcId="{B91D4A36-8EAD-44EC-80A4-9CF3332F4B7E}" destId="{BEB1DD72-1116-43C5-8AD0-5B5AC9B5F1CD}" srcOrd="0" destOrd="0" presId="urn:microsoft.com/office/officeart/2008/layout/LinedList"/>
    <dgm:cxn modelId="{718F1C45-693E-4496-97F1-068B30341505}" type="presParOf" srcId="{B91D4A36-8EAD-44EC-80A4-9CF3332F4B7E}" destId="{4C5C3C75-82C2-4CAF-B03D-4D62934C79AF}" srcOrd="1" destOrd="0" presId="urn:microsoft.com/office/officeart/2008/layout/LinedList"/>
    <dgm:cxn modelId="{054D13BC-474A-4D97-9629-8C29F1B10A8F}" type="presParOf" srcId="{AAC0B9F7-37EE-4DD3-A238-A4A233A5BAC0}" destId="{462C5181-C981-4918-B81D-E5930907F421}" srcOrd="6" destOrd="0" presId="urn:microsoft.com/office/officeart/2008/layout/LinedList"/>
    <dgm:cxn modelId="{36C0F328-F637-4339-AD45-4D469411082B}" type="presParOf" srcId="{AAC0B9F7-37EE-4DD3-A238-A4A233A5BAC0}" destId="{4C866126-1965-4E5B-8E29-782201B2FCF5}" srcOrd="7" destOrd="0" presId="urn:microsoft.com/office/officeart/2008/layout/LinedList"/>
    <dgm:cxn modelId="{1017EAFE-1659-423E-A974-0518D2FDD7F5}" type="presParOf" srcId="{4C866126-1965-4E5B-8E29-782201B2FCF5}" destId="{13669473-4286-4D12-96CF-AC61FD9C33AA}" srcOrd="0" destOrd="0" presId="urn:microsoft.com/office/officeart/2008/layout/LinedList"/>
    <dgm:cxn modelId="{19CF707E-CFAE-4503-9874-EEE47B3CEB7C}" type="presParOf" srcId="{4C866126-1965-4E5B-8E29-782201B2FCF5}" destId="{09C70ABC-A7FC-4B5F-B511-98BBBFA31B14}" srcOrd="1" destOrd="0" presId="urn:microsoft.com/office/officeart/2008/layout/LinedList"/>
    <dgm:cxn modelId="{2508DE9B-B5A2-4D08-BFB2-E7A7DA409A17}" type="presParOf" srcId="{AAC0B9F7-37EE-4DD3-A238-A4A233A5BAC0}" destId="{60CD84C2-F934-41CC-83F1-1A3FB8684724}" srcOrd="8" destOrd="0" presId="urn:microsoft.com/office/officeart/2008/layout/LinedList"/>
    <dgm:cxn modelId="{9F4E65C6-7410-4569-9568-CA1FAB9B6F39}" type="presParOf" srcId="{AAC0B9F7-37EE-4DD3-A238-A4A233A5BAC0}" destId="{0D81C4C7-91FB-4E38-AAD6-E2A15ED41871}" srcOrd="9" destOrd="0" presId="urn:microsoft.com/office/officeart/2008/layout/LinedList"/>
    <dgm:cxn modelId="{43E13AD8-6A6B-4B4A-8697-DAF299D71D98}" type="presParOf" srcId="{0D81C4C7-91FB-4E38-AAD6-E2A15ED41871}" destId="{1E1D0A89-96E8-4C71-9D8C-068266739251}" srcOrd="0" destOrd="0" presId="urn:microsoft.com/office/officeart/2008/layout/LinedList"/>
    <dgm:cxn modelId="{F09A5EB8-EDB2-4DB5-9385-B1617E46786C}" type="presParOf" srcId="{0D81C4C7-91FB-4E38-AAD6-E2A15ED41871}" destId="{24BDD437-F6EB-4EF0-AC52-F9EC01D8BD87}" srcOrd="1" destOrd="0" presId="urn:microsoft.com/office/officeart/2008/layout/LinedList"/>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3C42339-9709-43B4-B495-C6A4FF00B1BB}" type="doc">
      <dgm:prSet loTypeId="urn:microsoft.com/office/officeart/2008/layout/VerticalCurvedList" loCatId="list" qsTypeId="urn:microsoft.com/office/officeart/2005/8/quickstyle/3d3" qsCatId="3D" csTypeId="urn:microsoft.com/office/officeart/2005/8/colors/accent1_2" csCatId="accent1" phldr="1"/>
      <dgm:spPr>
        <a:scene3d>
          <a:camera prst="orthographicFront">
            <a:rot lat="0" lon="0" rev="0"/>
          </a:camera>
          <a:lightRig rig="glow" dir="t">
            <a:rot lat="0" lon="0" rev="4800000"/>
          </a:lightRig>
        </a:scene3d>
      </dgm:spPr>
      <dgm:t>
        <a:bodyPr/>
        <a:lstStyle/>
        <a:p>
          <a:endParaRPr lang="en-GB"/>
        </a:p>
      </dgm:t>
    </dgm:pt>
    <dgm:pt modelId="{82C14A10-E1AF-4806-A2EB-BBE596B8D9A2}">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400" dirty="0">
              <a:latin typeface="Times New Roman" panose="02020603050405020304" pitchFamily="18" charset="0"/>
              <a:cs typeface="Times New Roman" panose="02020603050405020304" pitchFamily="18" charset="0"/>
            </a:rPr>
            <a:t>Convenient home-based rhythm recording (</a:t>
          </a:r>
          <a:r>
            <a:rPr lang="en-GB" sz="1400" dirty="0" err="1">
              <a:latin typeface="Times New Roman" panose="02020603050405020304" pitchFamily="18" charset="0"/>
              <a:cs typeface="Times New Roman" panose="02020603050405020304" pitchFamily="18" charset="0"/>
            </a:rPr>
            <a:t>Krzowski</a:t>
          </a:r>
          <a:r>
            <a:rPr lang="en-GB" sz="1400" dirty="0">
              <a:latin typeface="Times New Roman" panose="02020603050405020304" pitchFamily="18" charset="0"/>
              <a:cs typeface="Times New Roman" panose="02020603050405020304" pitchFamily="18" charset="0"/>
            </a:rPr>
            <a:t> et al., 2021)</a:t>
          </a:r>
          <a:r>
            <a:rPr lang="en-GB" sz="1400" b="0" i="0" dirty="0">
              <a:solidFill>
                <a:schemeClr val="bg1"/>
              </a:solidFill>
              <a:latin typeface="Times New Roman" panose="02020603050405020304" pitchFamily="18" charset="0"/>
              <a:cs typeface="Times New Roman" panose="02020603050405020304" pitchFamily="18" charset="0"/>
            </a:rPr>
            <a:t>.</a:t>
          </a:r>
          <a:endParaRPr lang="en-GB" sz="1400" dirty="0">
            <a:solidFill>
              <a:schemeClr val="bg1"/>
            </a:solidFill>
            <a:latin typeface="Times New Roman" panose="02020603050405020304" pitchFamily="18" charset="0"/>
            <a:cs typeface="Times New Roman" panose="02020603050405020304" pitchFamily="18" charset="0"/>
          </a:endParaRPr>
        </a:p>
      </dgm:t>
    </dgm:pt>
    <dgm:pt modelId="{6637B503-3106-4A19-8310-5BA9382AB065}" type="parTrans" cxnId="{D74C4946-E101-4B5C-BDBE-644295D6DC36}">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C1C2CD96-0B53-474E-8C3B-A831A76CDCF2}" type="sibTrans" cxnId="{D74C4946-E101-4B5C-BDBE-644295D6DC36}">
      <dgm:prSet/>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z="-110000" prstMaterial="matte">
          <a:bevelT w="127000" h="63500"/>
        </a:sp3d>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7AD30921-07DF-4A06-AC15-1A151A6F0A76}">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400" dirty="0">
              <a:latin typeface="Times New Roman" panose="02020603050405020304" pitchFamily="18" charset="0"/>
              <a:cs typeface="Times New Roman" panose="02020603050405020304" pitchFamily="18" charset="0"/>
            </a:rPr>
            <a:t>Greater patient involvement in health monitoring.</a:t>
          </a:r>
          <a:endParaRPr lang="en-GB" sz="1400" dirty="0">
            <a:solidFill>
              <a:schemeClr val="bg1"/>
            </a:solidFill>
            <a:latin typeface="Times New Roman" panose="02020603050405020304" pitchFamily="18" charset="0"/>
            <a:cs typeface="Times New Roman" panose="02020603050405020304" pitchFamily="18" charset="0"/>
          </a:endParaRPr>
        </a:p>
      </dgm:t>
    </dgm:pt>
    <dgm:pt modelId="{D01282E5-0F49-4E4A-9EEC-9696076B9E17}" type="parTrans" cxnId="{6A53848F-EC26-4807-B2FF-80D22F05911A}">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3EC8E4D3-4709-4AF8-AF5C-0C526E85209E}" type="sibTrans" cxnId="{6A53848F-EC26-4807-B2FF-80D22F05911A}">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0DE915A4-210E-4AD7-BC41-292BA1577596}">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400" dirty="0">
              <a:latin typeface="Times New Roman" panose="02020603050405020304" pitchFamily="18" charset="0"/>
              <a:cs typeface="Times New Roman" panose="02020603050405020304" pitchFamily="18" charset="0"/>
            </a:rPr>
            <a:t>Improved capture of intermittent symptoms (Carrington et al., 2022).</a:t>
          </a:r>
          <a:endParaRPr lang="en-GB" sz="1400" dirty="0">
            <a:solidFill>
              <a:schemeClr val="bg1"/>
            </a:solidFill>
            <a:latin typeface="Times New Roman" panose="02020603050405020304" pitchFamily="18" charset="0"/>
            <a:cs typeface="Times New Roman" panose="02020603050405020304" pitchFamily="18" charset="0"/>
          </a:endParaRPr>
        </a:p>
      </dgm:t>
    </dgm:pt>
    <dgm:pt modelId="{0EA6015B-E13B-49A5-8FB5-2E36231A5A07}" type="parTrans" cxnId="{30A01B66-9428-4668-AA46-693CC84969AF}">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6675929A-F027-4D67-AFF6-24E4967CB0DB}" type="sibTrans" cxnId="{30A01B66-9428-4668-AA46-693CC84969AF}">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3673A291-99F2-40E7-B2E8-813EB320F51F}">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400" dirty="0">
              <a:latin typeface="Times New Roman" panose="02020603050405020304" pitchFamily="18" charset="0"/>
              <a:cs typeface="Times New Roman" panose="02020603050405020304" pitchFamily="18" charset="0"/>
            </a:rPr>
            <a:t>Better reassurance and clinical communication.</a:t>
          </a:r>
          <a:endParaRPr lang="en-GB" sz="1400" dirty="0">
            <a:solidFill>
              <a:schemeClr val="bg1"/>
            </a:solidFill>
            <a:latin typeface="Times New Roman" panose="02020603050405020304" pitchFamily="18" charset="0"/>
            <a:cs typeface="Times New Roman" panose="02020603050405020304" pitchFamily="18" charset="0"/>
          </a:endParaRPr>
        </a:p>
      </dgm:t>
    </dgm:pt>
    <dgm:pt modelId="{91A63F87-47B3-454D-A625-964F0F9458B9}" type="parTrans" cxnId="{144C6C0D-B5C4-478C-995F-C5C54743FFB8}">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128AEA3D-012A-4C31-A3BE-F45FE4982C1C}" type="sibTrans" cxnId="{144C6C0D-B5C4-478C-995F-C5C54743FFB8}">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BB22B9B6-321E-44DE-9861-053C4C7ADA51}">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400" dirty="0">
              <a:latin typeface="Times New Roman" panose="02020603050405020304" pitchFamily="18" charset="0"/>
              <a:cs typeface="Times New Roman" panose="02020603050405020304" pitchFamily="18" charset="0"/>
            </a:rPr>
            <a:t>Risk of anxiety or false reassurance (Klier et al., 2023).</a:t>
          </a:r>
          <a:endParaRPr lang="en-GB" sz="1400" dirty="0">
            <a:solidFill>
              <a:schemeClr val="bg1"/>
            </a:solidFill>
            <a:latin typeface="Times New Roman" panose="02020603050405020304" pitchFamily="18" charset="0"/>
            <a:cs typeface="Times New Roman" panose="02020603050405020304" pitchFamily="18" charset="0"/>
          </a:endParaRPr>
        </a:p>
      </dgm:t>
    </dgm:pt>
    <dgm:pt modelId="{59A5EAB7-C56D-4FF0-988D-64E9A47905E7}" type="parTrans" cxnId="{C86807BF-E764-4A8A-9D9A-5C5EEF6E43AD}">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FC6C034C-43D1-4E2C-894C-F4E2692E982D}" type="sibTrans" cxnId="{C86807BF-E764-4A8A-9D9A-5C5EEF6E43AD}">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3F01BE80-9AE6-4169-8D30-E8E630634EE4}" type="pres">
      <dgm:prSet presAssocID="{53C42339-9709-43B4-B495-C6A4FF00B1BB}" presName="Name0" presStyleCnt="0">
        <dgm:presLayoutVars>
          <dgm:chMax val="7"/>
          <dgm:chPref val="7"/>
          <dgm:dir/>
        </dgm:presLayoutVars>
      </dgm:prSet>
      <dgm:spPr/>
    </dgm:pt>
    <dgm:pt modelId="{E88F1140-0193-4E5C-9A4A-B9BADDC9D58A}" type="pres">
      <dgm:prSet presAssocID="{53C42339-9709-43B4-B495-C6A4FF00B1BB}" presName="Name1" presStyleCnt="0"/>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pt>
    <dgm:pt modelId="{69493BB5-FB4A-4A70-BBFF-5E70F3EC3974}" type="pres">
      <dgm:prSet presAssocID="{53C42339-9709-43B4-B495-C6A4FF00B1BB}" presName="cycle" presStyleCnt="0"/>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pt>
    <dgm:pt modelId="{193619CA-C8E5-4C13-825D-FEC62D079B79}" type="pres">
      <dgm:prSet presAssocID="{53C42339-9709-43B4-B495-C6A4FF00B1BB}" presName="srcNode" presStyleLbl="node1" presStyleIdx="0" presStyleCnt="5"/>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pt>
    <dgm:pt modelId="{7F8BD088-BB46-4C71-8D29-1980F4E75005}" type="pres">
      <dgm:prSet presAssocID="{53C42339-9709-43B4-B495-C6A4FF00B1BB}" presName="conn" presStyleLbl="parChTrans1D2" presStyleIdx="0" presStyleCnt="1"/>
      <dgm:spPr/>
    </dgm:pt>
    <dgm:pt modelId="{56425C83-2001-4C03-93AA-7CDA158D1647}" type="pres">
      <dgm:prSet presAssocID="{53C42339-9709-43B4-B495-C6A4FF00B1BB}" presName="extraNode" presStyleLbl="node1" presStyleIdx="0" presStyleCnt="5"/>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pt>
    <dgm:pt modelId="{CF6EA9D9-65E0-4A7C-884F-DFADB7491CF9}" type="pres">
      <dgm:prSet presAssocID="{53C42339-9709-43B4-B495-C6A4FF00B1BB}" presName="dstNode" presStyleLbl="node1" presStyleIdx="0" presStyleCnt="5"/>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pt>
    <dgm:pt modelId="{F095EEB0-EE34-46A8-A560-006ED7309CF1}" type="pres">
      <dgm:prSet presAssocID="{82C14A10-E1AF-4806-A2EB-BBE596B8D9A2}" presName="text_1" presStyleLbl="node1" presStyleIdx="0" presStyleCnt="5">
        <dgm:presLayoutVars>
          <dgm:bulletEnabled val="1"/>
        </dgm:presLayoutVars>
      </dgm:prSet>
      <dgm:spPr/>
    </dgm:pt>
    <dgm:pt modelId="{66FD89F3-09D3-476F-AEEE-63F5CFB20754}" type="pres">
      <dgm:prSet presAssocID="{82C14A10-E1AF-4806-A2EB-BBE596B8D9A2}" presName="accent_1" presStyleCnt="0"/>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pt>
    <dgm:pt modelId="{FDDA15B0-0182-4D23-A24D-E6B228CBEAD8}" type="pres">
      <dgm:prSet presAssocID="{82C14A10-E1AF-4806-A2EB-BBE596B8D9A2}" presName="accentRepeatNode" presStyleLbl="solidFgAcc1" presStyleIdx="0" presStyleCnt="5"/>
      <dgm:spPr>
        <a:solidFill>
          <a:schemeClr val="accent1">
            <a:lumMod val="40000"/>
            <a:lumOff val="6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z="300000" prstMaterial="matte">
          <a:bevelT w="127000" h="63500"/>
        </a:sp3d>
      </dgm:spPr>
    </dgm:pt>
    <dgm:pt modelId="{9FABF060-48AF-475D-A39E-7F7FD01DBFF7}" type="pres">
      <dgm:prSet presAssocID="{7AD30921-07DF-4A06-AC15-1A151A6F0A76}" presName="text_2" presStyleLbl="node1" presStyleIdx="1" presStyleCnt="5">
        <dgm:presLayoutVars>
          <dgm:bulletEnabled val="1"/>
        </dgm:presLayoutVars>
      </dgm:prSet>
      <dgm:spPr/>
    </dgm:pt>
    <dgm:pt modelId="{BF737C20-DA1D-46F0-AAF1-EA99FBF42876}" type="pres">
      <dgm:prSet presAssocID="{7AD30921-07DF-4A06-AC15-1A151A6F0A76}" presName="accent_2" presStyleCnt="0"/>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pt>
    <dgm:pt modelId="{5EC301B2-3B95-45D6-9BC2-0968A99314DF}" type="pres">
      <dgm:prSet presAssocID="{7AD30921-07DF-4A06-AC15-1A151A6F0A76}" presName="accentRepeatNode" presStyleLbl="solidFgAcc1" presStyleIdx="1" presStyleCnt="5"/>
      <dgm:spPr>
        <a:solidFill>
          <a:schemeClr val="accent1">
            <a:lumMod val="40000"/>
            <a:lumOff val="6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z="300000" prstMaterial="matte">
          <a:bevelT w="127000" h="63500"/>
        </a:sp3d>
      </dgm:spPr>
    </dgm:pt>
    <dgm:pt modelId="{224528C0-C820-4D32-8B29-F0585DCCBB79}" type="pres">
      <dgm:prSet presAssocID="{0DE915A4-210E-4AD7-BC41-292BA1577596}" presName="text_3" presStyleLbl="node1" presStyleIdx="2" presStyleCnt="5">
        <dgm:presLayoutVars>
          <dgm:bulletEnabled val="1"/>
        </dgm:presLayoutVars>
      </dgm:prSet>
      <dgm:spPr/>
    </dgm:pt>
    <dgm:pt modelId="{604EE528-2D0A-4AD5-B116-5AC00786FB0A}" type="pres">
      <dgm:prSet presAssocID="{0DE915A4-210E-4AD7-BC41-292BA1577596}" presName="accent_3" presStyleCnt="0"/>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pt>
    <dgm:pt modelId="{287D2AAD-8307-4781-9720-46C16595CCC7}" type="pres">
      <dgm:prSet presAssocID="{0DE915A4-210E-4AD7-BC41-292BA1577596}" presName="accentRepeatNode" presStyleLbl="solidFgAcc1" presStyleIdx="2" presStyleCnt="5"/>
      <dgm:spPr>
        <a:solidFill>
          <a:schemeClr val="accent1">
            <a:lumMod val="40000"/>
            <a:lumOff val="6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z="300000" prstMaterial="matte">
          <a:bevelT w="127000" h="63500"/>
        </a:sp3d>
      </dgm:spPr>
    </dgm:pt>
    <dgm:pt modelId="{F6E69B9C-BE77-47A0-9B9D-B7DD3D7E2CC3}" type="pres">
      <dgm:prSet presAssocID="{3673A291-99F2-40E7-B2E8-813EB320F51F}" presName="text_4" presStyleLbl="node1" presStyleIdx="3" presStyleCnt="5">
        <dgm:presLayoutVars>
          <dgm:bulletEnabled val="1"/>
        </dgm:presLayoutVars>
      </dgm:prSet>
      <dgm:spPr/>
    </dgm:pt>
    <dgm:pt modelId="{5E367281-B7A8-4EC2-8525-B91D2F9E65EA}" type="pres">
      <dgm:prSet presAssocID="{3673A291-99F2-40E7-B2E8-813EB320F51F}" presName="accent_4" presStyleCnt="0"/>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pt>
    <dgm:pt modelId="{68AAEF2F-7DC3-4F64-8370-6F58DD53A3E9}" type="pres">
      <dgm:prSet presAssocID="{3673A291-99F2-40E7-B2E8-813EB320F51F}" presName="accentRepeatNode" presStyleLbl="solidFgAcc1" presStyleIdx="3" presStyleCnt="5"/>
      <dgm:spPr>
        <a:solidFill>
          <a:schemeClr val="accent1">
            <a:lumMod val="40000"/>
            <a:lumOff val="6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z="300000" prstMaterial="matte">
          <a:bevelT w="127000" h="63500"/>
        </a:sp3d>
      </dgm:spPr>
    </dgm:pt>
    <dgm:pt modelId="{64570D37-32EB-4EFF-903F-012B0C803B5A}" type="pres">
      <dgm:prSet presAssocID="{BB22B9B6-321E-44DE-9861-053C4C7ADA51}" presName="text_5" presStyleLbl="node1" presStyleIdx="4" presStyleCnt="5">
        <dgm:presLayoutVars>
          <dgm:bulletEnabled val="1"/>
        </dgm:presLayoutVars>
      </dgm:prSet>
      <dgm:spPr/>
    </dgm:pt>
    <dgm:pt modelId="{7F7420AA-4746-41D8-803B-909AD86CFE2D}" type="pres">
      <dgm:prSet presAssocID="{BB22B9B6-321E-44DE-9861-053C4C7ADA51}" presName="accent_5" presStyleCnt="0"/>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pt>
    <dgm:pt modelId="{51EA7555-AD8D-4260-8C96-EC02EDEA4059}" type="pres">
      <dgm:prSet presAssocID="{BB22B9B6-321E-44DE-9861-053C4C7ADA51}" presName="accentRepeatNode" presStyleLbl="solidFgAcc1" presStyleIdx="4" presStyleCnt="5"/>
      <dgm:spPr>
        <a:solidFill>
          <a:schemeClr val="accent1">
            <a:lumMod val="40000"/>
            <a:lumOff val="6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z="300000" prstMaterial="matte">
          <a:bevelT w="127000" h="63500"/>
        </a:sp3d>
      </dgm:spPr>
    </dgm:pt>
  </dgm:ptLst>
  <dgm:cxnLst>
    <dgm:cxn modelId="{144C6C0D-B5C4-478C-995F-C5C54743FFB8}" srcId="{53C42339-9709-43B4-B495-C6A4FF00B1BB}" destId="{3673A291-99F2-40E7-B2E8-813EB320F51F}" srcOrd="3" destOrd="0" parTransId="{91A63F87-47B3-454D-A625-964F0F9458B9}" sibTransId="{128AEA3D-012A-4C31-A3BE-F45FE4982C1C}"/>
    <dgm:cxn modelId="{62562D1E-755C-4306-8CB8-7987B898D555}" type="presOf" srcId="{7AD30921-07DF-4A06-AC15-1A151A6F0A76}" destId="{9FABF060-48AF-475D-A39E-7F7FD01DBFF7}" srcOrd="0" destOrd="0" presId="urn:microsoft.com/office/officeart/2008/layout/VerticalCurvedList"/>
    <dgm:cxn modelId="{1104AE26-4A9E-47F9-9C5F-F31BAABE9E8E}" type="presOf" srcId="{82C14A10-E1AF-4806-A2EB-BBE596B8D9A2}" destId="{F095EEB0-EE34-46A8-A560-006ED7309CF1}" srcOrd="0" destOrd="0" presId="urn:microsoft.com/office/officeart/2008/layout/VerticalCurvedList"/>
    <dgm:cxn modelId="{30A01B66-9428-4668-AA46-693CC84969AF}" srcId="{53C42339-9709-43B4-B495-C6A4FF00B1BB}" destId="{0DE915A4-210E-4AD7-BC41-292BA1577596}" srcOrd="2" destOrd="0" parTransId="{0EA6015B-E13B-49A5-8FB5-2E36231A5A07}" sibTransId="{6675929A-F027-4D67-AFF6-24E4967CB0DB}"/>
    <dgm:cxn modelId="{D74C4946-E101-4B5C-BDBE-644295D6DC36}" srcId="{53C42339-9709-43B4-B495-C6A4FF00B1BB}" destId="{82C14A10-E1AF-4806-A2EB-BBE596B8D9A2}" srcOrd="0" destOrd="0" parTransId="{6637B503-3106-4A19-8310-5BA9382AB065}" sibTransId="{C1C2CD96-0B53-474E-8C3B-A831A76CDCF2}"/>
    <dgm:cxn modelId="{1E6EF346-1C34-482C-9B25-B17F4268F63B}" type="presOf" srcId="{53C42339-9709-43B4-B495-C6A4FF00B1BB}" destId="{3F01BE80-9AE6-4169-8D30-E8E630634EE4}" srcOrd="0" destOrd="0" presId="urn:microsoft.com/office/officeart/2008/layout/VerticalCurvedList"/>
    <dgm:cxn modelId="{6A53848F-EC26-4807-B2FF-80D22F05911A}" srcId="{53C42339-9709-43B4-B495-C6A4FF00B1BB}" destId="{7AD30921-07DF-4A06-AC15-1A151A6F0A76}" srcOrd="1" destOrd="0" parTransId="{D01282E5-0F49-4E4A-9EEC-9696076B9E17}" sibTransId="{3EC8E4D3-4709-4AF8-AF5C-0C526E85209E}"/>
    <dgm:cxn modelId="{178C0AB4-C3DC-4D2A-BE50-2FD69005BADF}" type="presOf" srcId="{C1C2CD96-0B53-474E-8C3B-A831A76CDCF2}" destId="{7F8BD088-BB46-4C71-8D29-1980F4E75005}" srcOrd="0" destOrd="0" presId="urn:microsoft.com/office/officeart/2008/layout/VerticalCurvedList"/>
    <dgm:cxn modelId="{C86807BF-E764-4A8A-9D9A-5C5EEF6E43AD}" srcId="{53C42339-9709-43B4-B495-C6A4FF00B1BB}" destId="{BB22B9B6-321E-44DE-9861-053C4C7ADA51}" srcOrd="4" destOrd="0" parTransId="{59A5EAB7-C56D-4FF0-988D-64E9A47905E7}" sibTransId="{FC6C034C-43D1-4E2C-894C-F4E2692E982D}"/>
    <dgm:cxn modelId="{077E7AC6-1930-4A96-8C5C-7538D39BDE2D}" type="presOf" srcId="{BB22B9B6-321E-44DE-9861-053C4C7ADA51}" destId="{64570D37-32EB-4EFF-903F-012B0C803B5A}" srcOrd="0" destOrd="0" presId="urn:microsoft.com/office/officeart/2008/layout/VerticalCurvedList"/>
    <dgm:cxn modelId="{3ACDE3E2-B0E5-445B-A1C5-EFE1550CFBF4}" type="presOf" srcId="{0DE915A4-210E-4AD7-BC41-292BA1577596}" destId="{224528C0-C820-4D32-8B29-F0585DCCBB79}" srcOrd="0" destOrd="0" presId="urn:microsoft.com/office/officeart/2008/layout/VerticalCurvedList"/>
    <dgm:cxn modelId="{50B853ED-161F-40A9-8707-725EDCB1C4C5}" type="presOf" srcId="{3673A291-99F2-40E7-B2E8-813EB320F51F}" destId="{F6E69B9C-BE77-47A0-9B9D-B7DD3D7E2CC3}" srcOrd="0" destOrd="0" presId="urn:microsoft.com/office/officeart/2008/layout/VerticalCurvedList"/>
    <dgm:cxn modelId="{860CDAFB-1FFD-47CE-967F-0475F40E96C0}" type="presParOf" srcId="{3F01BE80-9AE6-4169-8D30-E8E630634EE4}" destId="{E88F1140-0193-4E5C-9A4A-B9BADDC9D58A}" srcOrd="0" destOrd="0" presId="urn:microsoft.com/office/officeart/2008/layout/VerticalCurvedList"/>
    <dgm:cxn modelId="{5FBA8598-D9B9-457E-8AE0-5A978BDD216A}" type="presParOf" srcId="{E88F1140-0193-4E5C-9A4A-B9BADDC9D58A}" destId="{69493BB5-FB4A-4A70-BBFF-5E70F3EC3974}" srcOrd="0" destOrd="0" presId="urn:microsoft.com/office/officeart/2008/layout/VerticalCurvedList"/>
    <dgm:cxn modelId="{BF637EC5-4D5E-47AF-8DF2-56A017157B44}" type="presParOf" srcId="{69493BB5-FB4A-4A70-BBFF-5E70F3EC3974}" destId="{193619CA-C8E5-4C13-825D-FEC62D079B79}" srcOrd="0" destOrd="0" presId="urn:microsoft.com/office/officeart/2008/layout/VerticalCurvedList"/>
    <dgm:cxn modelId="{082DED87-0E82-4850-90B2-94B98CBC07FE}" type="presParOf" srcId="{69493BB5-FB4A-4A70-BBFF-5E70F3EC3974}" destId="{7F8BD088-BB46-4C71-8D29-1980F4E75005}" srcOrd="1" destOrd="0" presId="urn:microsoft.com/office/officeart/2008/layout/VerticalCurvedList"/>
    <dgm:cxn modelId="{AAC53535-E293-4A5E-B24F-69B9CB516542}" type="presParOf" srcId="{69493BB5-FB4A-4A70-BBFF-5E70F3EC3974}" destId="{56425C83-2001-4C03-93AA-7CDA158D1647}" srcOrd="2" destOrd="0" presId="urn:microsoft.com/office/officeart/2008/layout/VerticalCurvedList"/>
    <dgm:cxn modelId="{F102454C-577C-43FC-8159-865ABFEDFA5E}" type="presParOf" srcId="{69493BB5-FB4A-4A70-BBFF-5E70F3EC3974}" destId="{CF6EA9D9-65E0-4A7C-884F-DFADB7491CF9}" srcOrd="3" destOrd="0" presId="urn:microsoft.com/office/officeart/2008/layout/VerticalCurvedList"/>
    <dgm:cxn modelId="{16A488D6-B411-47D3-B88D-C356673494A8}" type="presParOf" srcId="{E88F1140-0193-4E5C-9A4A-B9BADDC9D58A}" destId="{F095EEB0-EE34-46A8-A560-006ED7309CF1}" srcOrd="1" destOrd="0" presId="urn:microsoft.com/office/officeart/2008/layout/VerticalCurvedList"/>
    <dgm:cxn modelId="{71F02527-C337-4B12-BF28-F9DBCBF4FDF4}" type="presParOf" srcId="{E88F1140-0193-4E5C-9A4A-B9BADDC9D58A}" destId="{66FD89F3-09D3-476F-AEEE-63F5CFB20754}" srcOrd="2" destOrd="0" presId="urn:microsoft.com/office/officeart/2008/layout/VerticalCurvedList"/>
    <dgm:cxn modelId="{64492300-0586-46C6-9646-DCE5E463EFF4}" type="presParOf" srcId="{66FD89F3-09D3-476F-AEEE-63F5CFB20754}" destId="{FDDA15B0-0182-4D23-A24D-E6B228CBEAD8}" srcOrd="0" destOrd="0" presId="urn:microsoft.com/office/officeart/2008/layout/VerticalCurvedList"/>
    <dgm:cxn modelId="{481BD908-3774-4DB9-80B0-962171ECD2DA}" type="presParOf" srcId="{E88F1140-0193-4E5C-9A4A-B9BADDC9D58A}" destId="{9FABF060-48AF-475D-A39E-7F7FD01DBFF7}" srcOrd="3" destOrd="0" presId="urn:microsoft.com/office/officeart/2008/layout/VerticalCurvedList"/>
    <dgm:cxn modelId="{C6CC974C-168C-4B8E-B542-E578F2452847}" type="presParOf" srcId="{E88F1140-0193-4E5C-9A4A-B9BADDC9D58A}" destId="{BF737C20-DA1D-46F0-AAF1-EA99FBF42876}" srcOrd="4" destOrd="0" presId="urn:microsoft.com/office/officeart/2008/layout/VerticalCurvedList"/>
    <dgm:cxn modelId="{5E5A6A6C-FA32-4275-AE78-9D2399E37034}" type="presParOf" srcId="{BF737C20-DA1D-46F0-AAF1-EA99FBF42876}" destId="{5EC301B2-3B95-45D6-9BC2-0968A99314DF}" srcOrd="0" destOrd="0" presId="urn:microsoft.com/office/officeart/2008/layout/VerticalCurvedList"/>
    <dgm:cxn modelId="{B5EEDC50-64E5-4BD7-98E4-8C4F8DFB2786}" type="presParOf" srcId="{E88F1140-0193-4E5C-9A4A-B9BADDC9D58A}" destId="{224528C0-C820-4D32-8B29-F0585DCCBB79}" srcOrd="5" destOrd="0" presId="urn:microsoft.com/office/officeart/2008/layout/VerticalCurvedList"/>
    <dgm:cxn modelId="{DD772698-3A18-4714-B2AA-01A7222A3EAC}" type="presParOf" srcId="{E88F1140-0193-4E5C-9A4A-B9BADDC9D58A}" destId="{604EE528-2D0A-4AD5-B116-5AC00786FB0A}" srcOrd="6" destOrd="0" presId="urn:microsoft.com/office/officeart/2008/layout/VerticalCurvedList"/>
    <dgm:cxn modelId="{099EE220-6D23-458E-8DAD-EC28F1E0451E}" type="presParOf" srcId="{604EE528-2D0A-4AD5-B116-5AC00786FB0A}" destId="{287D2AAD-8307-4781-9720-46C16595CCC7}" srcOrd="0" destOrd="0" presId="urn:microsoft.com/office/officeart/2008/layout/VerticalCurvedList"/>
    <dgm:cxn modelId="{651372B7-0AEA-46E7-A23C-4890117CBC1F}" type="presParOf" srcId="{E88F1140-0193-4E5C-9A4A-B9BADDC9D58A}" destId="{F6E69B9C-BE77-47A0-9B9D-B7DD3D7E2CC3}" srcOrd="7" destOrd="0" presId="urn:microsoft.com/office/officeart/2008/layout/VerticalCurvedList"/>
    <dgm:cxn modelId="{A9CD46C6-1BA6-4553-B94E-826C8882E393}" type="presParOf" srcId="{E88F1140-0193-4E5C-9A4A-B9BADDC9D58A}" destId="{5E367281-B7A8-4EC2-8525-B91D2F9E65EA}" srcOrd="8" destOrd="0" presId="urn:microsoft.com/office/officeart/2008/layout/VerticalCurvedList"/>
    <dgm:cxn modelId="{C0DF873F-425C-4945-B73C-437AA5D0DEB3}" type="presParOf" srcId="{5E367281-B7A8-4EC2-8525-B91D2F9E65EA}" destId="{68AAEF2F-7DC3-4F64-8370-6F58DD53A3E9}" srcOrd="0" destOrd="0" presId="urn:microsoft.com/office/officeart/2008/layout/VerticalCurvedList"/>
    <dgm:cxn modelId="{80E67066-0ADF-4276-A2DD-771C2BCC9C0D}" type="presParOf" srcId="{E88F1140-0193-4E5C-9A4A-B9BADDC9D58A}" destId="{64570D37-32EB-4EFF-903F-012B0C803B5A}" srcOrd="9" destOrd="0" presId="urn:microsoft.com/office/officeart/2008/layout/VerticalCurvedList"/>
    <dgm:cxn modelId="{B575A2A2-D8E7-43C4-9F11-F5A6AEA7FB27}" type="presParOf" srcId="{E88F1140-0193-4E5C-9A4A-B9BADDC9D58A}" destId="{7F7420AA-4746-41D8-803B-909AD86CFE2D}" srcOrd="10" destOrd="0" presId="urn:microsoft.com/office/officeart/2008/layout/VerticalCurvedList"/>
    <dgm:cxn modelId="{12DC59C6-21A1-4129-AD18-2308ADB59CB5}" type="presParOf" srcId="{7F7420AA-4746-41D8-803B-909AD86CFE2D}" destId="{51EA7555-AD8D-4260-8C96-EC02EDEA4059}"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68EDE5-2DE1-4842-8372-35ABC116387A}" type="doc">
      <dgm:prSet loTypeId="urn:microsoft.com/office/officeart/2005/8/layout/bProcess3" loCatId="process" qsTypeId="urn:microsoft.com/office/officeart/2005/8/quickstyle/3d3" qsCatId="3D" csTypeId="urn:microsoft.com/office/officeart/2005/8/colors/accent1_2" csCatId="accent1" phldr="1"/>
      <dgm:spPr/>
      <dgm:t>
        <a:bodyPr/>
        <a:lstStyle/>
        <a:p>
          <a:endParaRPr lang="en-GB"/>
        </a:p>
      </dgm:t>
    </dgm:pt>
    <dgm:pt modelId="{324713D4-9A16-4564-9104-8F678B62FDAA}">
      <dgm:prSet custT="1"/>
      <dgm:spPr/>
      <dgm:t>
        <a:bodyPr/>
        <a:lstStyle/>
        <a:p>
          <a:r>
            <a:rPr lang="en-GB" sz="2000" dirty="0">
              <a:latin typeface="Times New Roman" panose="02020603050405020304" pitchFamily="18" charset="0"/>
              <a:cs typeface="Times New Roman" panose="02020603050405020304" pitchFamily="18" charset="0"/>
            </a:rPr>
            <a:t>Community-based AF screening</a:t>
          </a:r>
          <a:r>
            <a:rPr lang="en-GB" sz="2000" b="0" i="0" dirty="0">
              <a:solidFill>
                <a:schemeClr val="bg1"/>
              </a:solidFill>
              <a:latin typeface="Times New Roman" panose="02020603050405020304" pitchFamily="18" charset="0"/>
              <a:cs typeface="Times New Roman" panose="02020603050405020304" pitchFamily="18" charset="0"/>
            </a:rPr>
            <a:t>.</a:t>
          </a:r>
          <a:endParaRPr lang="en-GB" sz="2000" dirty="0">
            <a:solidFill>
              <a:schemeClr val="bg1"/>
            </a:solidFill>
            <a:latin typeface="Times New Roman" panose="02020603050405020304" pitchFamily="18" charset="0"/>
            <a:cs typeface="Times New Roman" panose="02020603050405020304" pitchFamily="18" charset="0"/>
          </a:endParaRPr>
        </a:p>
      </dgm:t>
    </dgm:pt>
    <dgm:pt modelId="{21D6531D-24ED-4E59-9C91-0FD5155BE1B1}" type="parTrans" cxnId="{73341277-40C9-49B9-8FF1-EE5EDE41D553}">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D3F9E5EF-61AF-435E-B7A7-07B4195F3A65}" type="sibTrans" cxnId="{73341277-40C9-49B9-8FF1-EE5EDE41D553}">
      <dgm:prSet custT="1"/>
      <dgm:spPr/>
      <dgm:t>
        <a:bodyPr/>
        <a:lstStyle/>
        <a:p>
          <a:endParaRPr lang="en-GB" sz="900">
            <a:solidFill>
              <a:schemeClr val="bg1"/>
            </a:solidFill>
            <a:latin typeface="Times New Roman" panose="02020603050405020304" pitchFamily="18" charset="0"/>
            <a:cs typeface="Times New Roman" panose="02020603050405020304" pitchFamily="18" charset="0"/>
          </a:endParaRPr>
        </a:p>
      </dgm:t>
    </dgm:pt>
    <dgm:pt modelId="{625587AA-25FA-4C6A-9F00-7D6C2CCFFAEF}">
      <dgm:prSet custT="1"/>
      <dgm:spPr/>
      <dgm:t>
        <a:bodyPr/>
        <a:lstStyle/>
        <a:p>
          <a:r>
            <a:rPr lang="en-GB" sz="2000" dirty="0">
              <a:latin typeface="Times New Roman" panose="02020603050405020304" pitchFamily="18" charset="0"/>
              <a:cs typeface="Times New Roman" panose="02020603050405020304" pitchFamily="18" charset="0"/>
            </a:rPr>
            <a:t>Better rural and underserved access (Pitman et al., 2021</a:t>
          </a:r>
          <a:r>
            <a:rPr lang="en-GB" sz="2000" b="0" i="0" dirty="0">
              <a:solidFill>
                <a:schemeClr val="bg1"/>
              </a:solidFill>
              <a:latin typeface="Times New Roman" panose="02020603050405020304" pitchFamily="18" charset="0"/>
              <a:cs typeface="Times New Roman" panose="02020603050405020304" pitchFamily="18" charset="0"/>
            </a:rPr>
            <a:t>.</a:t>
          </a:r>
          <a:endParaRPr lang="en-GB" sz="2000" dirty="0">
            <a:solidFill>
              <a:schemeClr val="bg1"/>
            </a:solidFill>
            <a:latin typeface="Times New Roman" panose="02020603050405020304" pitchFamily="18" charset="0"/>
            <a:cs typeface="Times New Roman" panose="02020603050405020304" pitchFamily="18" charset="0"/>
          </a:endParaRPr>
        </a:p>
      </dgm:t>
    </dgm:pt>
    <dgm:pt modelId="{AE044485-02B7-4AE5-9A13-35003B0530FF}" type="parTrans" cxnId="{7C6C6C3A-D8B8-451E-8767-7452213CDFEB}">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42890C84-903E-4646-8200-B8F45A577566}" type="sibTrans" cxnId="{7C6C6C3A-D8B8-451E-8767-7452213CDFEB}">
      <dgm:prSet custT="1"/>
      <dgm:spPr/>
      <dgm:t>
        <a:bodyPr/>
        <a:lstStyle/>
        <a:p>
          <a:endParaRPr lang="en-GB" sz="900">
            <a:solidFill>
              <a:schemeClr val="bg1"/>
            </a:solidFill>
            <a:latin typeface="Times New Roman" panose="02020603050405020304" pitchFamily="18" charset="0"/>
            <a:cs typeface="Times New Roman" panose="02020603050405020304" pitchFamily="18" charset="0"/>
          </a:endParaRPr>
        </a:p>
      </dgm:t>
    </dgm:pt>
    <dgm:pt modelId="{D2FA6CE1-7949-42AA-9716-17B286952B6A}">
      <dgm:prSet custT="1"/>
      <dgm:spPr/>
      <dgm:t>
        <a:bodyPr/>
        <a:lstStyle/>
        <a:p>
          <a:r>
            <a:rPr lang="en-GB" sz="2000" dirty="0">
              <a:latin typeface="Times New Roman" panose="02020603050405020304" pitchFamily="18" charset="0"/>
              <a:cs typeface="Times New Roman" panose="02020603050405020304" pitchFamily="18" charset="0"/>
            </a:rPr>
            <a:t>Earlier detection and reduced stroke risk (</a:t>
          </a:r>
          <a:r>
            <a:rPr lang="en-GB" sz="2000" dirty="0" err="1">
              <a:latin typeface="Times New Roman" panose="02020603050405020304" pitchFamily="18" charset="0"/>
              <a:cs typeface="Times New Roman" panose="02020603050405020304" pitchFamily="18" charset="0"/>
            </a:rPr>
            <a:t>Corica</a:t>
          </a:r>
          <a:r>
            <a:rPr lang="en-GB" sz="2000" dirty="0">
              <a:latin typeface="Times New Roman" panose="02020603050405020304" pitchFamily="18" charset="0"/>
              <a:cs typeface="Times New Roman" panose="02020603050405020304" pitchFamily="18" charset="0"/>
            </a:rPr>
            <a:t> et al., 2023)</a:t>
          </a:r>
          <a:r>
            <a:rPr lang="en-GB" sz="2000" b="0" i="0" dirty="0">
              <a:solidFill>
                <a:schemeClr val="bg1"/>
              </a:solidFill>
              <a:latin typeface="Times New Roman" panose="02020603050405020304" pitchFamily="18" charset="0"/>
              <a:cs typeface="Times New Roman" panose="02020603050405020304" pitchFamily="18" charset="0"/>
            </a:rPr>
            <a:t>.</a:t>
          </a:r>
          <a:endParaRPr lang="en-GB" sz="2000" dirty="0">
            <a:solidFill>
              <a:schemeClr val="bg1"/>
            </a:solidFill>
            <a:latin typeface="Times New Roman" panose="02020603050405020304" pitchFamily="18" charset="0"/>
            <a:cs typeface="Times New Roman" panose="02020603050405020304" pitchFamily="18" charset="0"/>
          </a:endParaRPr>
        </a:p>
      </dgm:t>
    </dgm:pt>
    <dgm:pt modelId="{56165B43-214F-4C5A-9C01-0579D7D276F0}" type="parTrans" cxnId="{F5953FF4-7DF3-4D57-8BE2-2C3E0C85BA05}">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609AE414-7354-4639-8788-408465216C8E}" type="sibTrans" cxnId="{F5953FF4-7DF3-4D57-8BE2-2C3E0C85BA05}">
      <dgm:prSet custT="1"/>
      <dgm:spPr/>
      <dgm:t>
        <a:bodyPr/>
        <a:lstStyle/>
        <a:p>
          <a:endParaRPr lang="en-GB" sz="900">
            <a:solidFill>
              <a:schemeClr val="bg1"/>
            </a:solidFill>
            <a:latin typeface="Times New Roman" panose="02020603050405020304" pitchFamily="18" charset="0"/>
            <a:cs typeface="Times New Roman" panose="02020603050405020304" pitchFamily="18" charset="0"/>
          </a:endParaRPr>
        </a:p>
      </dgm:t>
    </dgm:pt>
    <dgm:pt modelId="{8C43CA87-5BE3-41D5-85C5-F1928D678F00}">
      <dgm:prSet custT="1"/>
      <dgm:spPr/>
      <dgm:t>
        <a:bodyPr/>
        <a:lstStyle/>
        <a:p>
          <a:r>
            <a:rPr lang="en-GB" sz="2000" dirty="0">
              <a:latin typeface="Times New Roman" panose="02020603050405020304" pitchFamily="18" charset="0"/>
              <a:cs typeface="Times New Roman" panose="02020603050405020304" pitchFamily="18" charset="0"/>
            </a:rPr>
            <a:t>Pharmacist education and referral support (</a:t>
          </a:r>
          <a:r>
            <a:rPr lang="en-GB" sz="2000" dirty="0" err="1">
              <a:latin typeface="Times New Roman" panose="02020603050405020304" pitchFamily="18" charset="0"/>
              <a:cs typeface="Times New Roman" panose="02020603050405020304" pitchFamily="18" charset="0"/>
            </a:rPr>
            <a:t>Krzowski</a:t>
          </a:r>
          <a:r>
            <a:rPr lang="en-GB" sz="2000" dirty="0">
              <a:latin typeface="Times New Roman" panose="02020603050405020304" pitchFamily="18" charset="0"/>
              <a:cs typeface="Times New Roman" panose="02020603050405020304" pitchFamily="18" charset="0"/>
            </a:rPr>
            <a:t> et al., 2021)</a:t>
          </a:r>
          <a:r>
            <a:rPr lang="en-GB" sz="2000" b="0" i="0" dirty="0">
              <a:solidFill>
                <a:schemeClr val="bg1"/>
              </a:solidFill>
              <a:latin typeface="Times New Roman" panose="02020603050405020304" pitchFamily="18" charset="0"/>
              <a:cs typeface="Times New Roman" panose="02020603050405020304" pitchFamily="18" charset="0"/>
            </a:rPr>
            <a:t>.</a:t>
          </a:r>
          <a:endParaRPr lang="en-GB" sz="2000" dirty="0">
            <a:solidFill>
              <a:schemeClr val="bg1"/>
            </a:solidFill>
            <a:latin typeface="Times New Roman" panose="02020603050405020304" pitchFamily="18" charset="0"/>
            <a:cs typeface="Times New Roman" panose="02020603050405020304" pitchFamily="18" charset="0"/>
          </a:endParaRPr>
        </a:p>
      </dgm:t>
    </dgm:pt>
    <dgm:pt modelId="{D1383746-8E8D-4F69-8401-955D8C23E66A}" type="parTrans" cxnId="{96B01A71-641F-4DBF-A90B-C078E2822B90}">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7543132F-EBE7-42FA-81E4-738D42F0EE5B}" type="sibTrans" cxnId="{96B01A71-641F-4DBF-A90B-C078E2822B90}">
      <dgm:prSet custT="1"/>
      <dgm:spPr/>
      <dgm:t>
        <a:bodyPr/>
        <a:lstStyle/>
        <a:p>
          <a:endParaRPr lang="en-GB" sz="900">
            <a:solidFill>
              <a:schemeClr val="bg1"/>
            </a:solidFill>
            <a:latin typeface="Times New Roman" panose="02020603050405020304" pitchFamily="18" charset="0"/>
            <a:cs typeface="Times New Roman" panose="02020603050405020304" pitchFamily="18" charset="0"/>
          </a:endParaRPr>
        </a:p>
      </dgm:t>
    </dgm:pt>
    <dgm:pt modelId="{5F2E4572-26E3-4FC8-AFA0-B3CCC3E2975E}">
      <dgm:prSet custT="1"/>
      <dgm:spPr/>
      <dgm:t>
        <a:bodyPr/>
        <a:lstStyle/>
        <a:p>
          <a:r>
            <a:rPr lang="en-GB" sz="2000" dirty="0">
              <a:latin typeface="Times New Roman" panose="02020603050405020304" pitchFamily="18" charset="0"/>
              <a:cs typeface="Times New Roman" panose="02020603050405020304" pitchFamily="18" charset="0"/>
            </a:rPr>
            <a:t>Digital exclusion among vulnerable groups</a:t>
          </a:r>
          <a:r>
            <a:rPr lang="en-GB" sz="2000" b="0" i="0" dirty="0">
              <a:solidFill>
                <a:schemeClr val="bg1"/>
              </a:solidFill>
              <a:latin typeface="Times New Roman" panose="02020603050405020304" pitchFamily="18" charset="0"/>
              <a:cs typeface="Times New Roman" panose="02020603050405020304" pitchFamily="18" charset="0"/>
            </a:rPr>
            <a:t>.</a:t>
          </a:r>
          <a:endParaRPr lang="en-GB" sz="2000" dirty="0">
            <a:solidFill>
              <a:schemeClr val="bg1"/>
            </a:solidFill>
            <a:latin typeface="Times New Roman" panose="02020603050405020304" pitchFamily="18" charset="0"/>
            <a:cs typeface="Times New Roman" panose="02020603050405020304" pitchFamily="18" charset="0"/>
          </a:endParaRPr>
        </a:p>
      </dgm:t>
    </dgm:pt>
    <dgm:pt modelId="{82E6CA88-B9BF-4F2C-889F-3689A6C33EB8}" type="parTrans" cxnId="{D2AFB072-9BE4-4892-8428-FB8C2AC1286B}">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9390AF3F-B949-4B18-B344-1F402A64B2D5}" type="sibTrans" cxnId="{D2AFB072-9BE4-4892-8428-FB8C2AC1286B}">
      <dgm:prSet/>
      <dgm:spPr/>
      <dgm:t>
        <a:bodyPr/>
        <a:lstStyle/>
        <a:p>
          <a:endParaRPr lang="en-GB" sz="3200">
            <a:solidFill>
              <a:schemeClr val="bg1"/>
            </a:solidFill>
            <a:latin typeface="Times New Roman" panose="02020603050405020304" pitchFamily="18" charset="0"/>
            <a:cs typeface="Times New Roman" panose="02020603050405020304" pitchFamily="18" charset="0"/>
          </a:endParaRPr>
        </a:p>
      </dgm:t>
    </dgm:pt>
    <dgm:pt modelId="{0B14EFFB-0AB2-458A-91BD-E11FA4D767C3}" type="pres">
      <dgm:prSet presAssocID="{1468EDE5-2DE1-4842-8372-35ABC116387A}" presName="Name0" presStyleCnt="0">
        <dgm:presLayoutVars>
          <dgm:dir/>
          <dgm:resizeHandles val="exact"/>
        </dgm:presLayoutVars>
      </dgm:prSet>
      <dgm:spPr/>
    </dgm:pt>
    <dgm:pt modelId="{FE7E7244-A5E0-4AC4-8B69-9190CBD2E999}" type="pres">
      <dgm:prSet presAssocID="{324713D4-9A16-4564-9104-8F678B62FDAA}" presName="node" presStyleLbl="node1" presStyleIdx="0" presStyleCnt="5">
        <dgm:presLayoutVars>
          <dgm:bulletEnabled val="1"/>
        </dgm:presLayoutVars>
      </dgm:prSet>
      <dgm:spPr/>
    </dgm:pt>
    <dgm:pt modelId="{B32331BA-8F51-4474-842D-4F4BBAA6890F}" type="pres">
      <dgm:prSet presAssocID="{D3F9E5EF-61AF-435E-B7A7-07B4195F3A65}" presName="sibTrans" presStyleLbl="sibTrans1D1" presStyleIdx="0" presStyleCnt="4"/>
      <dgm:spPr/>
    </dgm:pt>
    <dgm:pt modelId="{5EADCF2C-E836-4A9F-A156-89E8B20B8131}" type="pres">
      <dgm:prSet presAssocID="{D3F9E5EF-61AF-435E-B7A7-07B4195F3A65}" presName="connectorText" presStyleLbl="sibTrans1D1" presStyleIdx="0" presStyleCnt="4"/>
      <dgm:spPr/>
    </dgm:pt>
    <dgm:pt modelId="{8FF8670C-BF6E-4D7F-AD9E-FDED0C79F3B3}" type="pres">
      <dgm:prSet presAssocID="{625587AA-25FA-4C6A-9F00-7D6C2CCFFAEF}" presName="node" presStyleLbl="node1" presStyleIdx="1" presStyleCnt="5">
        <dgm:presLayoutVars>
          <dgm:bulletEnabled val="1"/>
        </dgm:presLayoutVars>
      </dgm:prSet>
      <dgm:spPr/>
    </dgm:pt>
    <dgm:pt modelId="{66976B6E-1A35-474B-AAE7-12363F7CA7F5}" type="pres">
      <dgm:prSet presAssocID="{42890C84-903E-4646-8200-B8F45A577566}" presName="sibTrans" presStyleLbl="sibTrans1D1" presStyleIdx="1" presStyleCnt="4"/>
      <dgm:spPr/>
    </dgm:pt>
    <dgm:pt modelId="{A3DDC44B-B29C-4C0E-8718-4979C2CF54FB}" type="pres">
      <dgm:prSet presAssocID="{42890C84-903E-4646-8200-B8F45A577566}" presName="connectorText" presStyleLbl="sibTrans1D1" presStyleIdx="1" presStyleCnt="4"/>
      <dgm:spPr/>
    </dgm:pt>
    <dgm:pt modelId="{442732FF-8DE6-4A3B-89B7-ABB878902AA0}" type="pres">
      <dgm:prSet presAssocID="{D2FA6CE1-7949-42AA-9716-17B286952B6A}" presName="node" presStyleLbl="node1" presStyleIdx="2" presStyleCnt="5">
        <dgm:presLayoutVars>
          <dgm:bulletEnabled val="1"/>
        </dgm:presLayoutVars>
      </dgm:prSet>
      <dgm:spPr/>
    </dgm:pt>
    <dgm:pt modelId="{399378FA-425A-407D-8792-5477F7F5DC8B}" type="pres">
      <dgm:prSet presAssocID="{609AE414-7354-4639-8788-408465216C8E}" presName="sibTrans" presStyleLbl="sibTrans1D1" presStyleIdx="2" presStyleCnt="4"/>
      <dgm:spPr/>
    </dgm:pt>
    <dgm:pt modelId="{DAB6825E-266A-4394-83D8-DA68AD3AF2E8}" type="pres">
      <dgm:prSet presAssocID="{609AE414-7354-4639-8788-408465216C8E}" presName="connectorText" presStyleLbl="sibTrans1D1" presStyleIdx="2" presStyleCnt="4"/>
      <dgm:spPr/>
    </dgm:pt>
    <dgm:pt modelId="{18E56D97-9577-4E10-B27D-9964663FD53C}" type="pres">
      <dgm:prSet presAssocID="{8C43CA87-5BE3-41D5-85C5-F1928D678F00}" presName="node" presStyleLbl="node1" presStyleIdx="3" presStyleCnt="5">
        <dgm:presLayoutVars>
          <dgm:bulletEnabled val="1"/>
        </dgm:presLayoutVars>
      </dgm:prSet>
      <dgm:spPr/>
    </dgm:pt>
    <dgm:pt modelId="{499CEE7B-5AC3-4B58-971A-24E5B4A43074}" type="pres">
      <dgm:prSet presAssocID="{7543132F-EBE7-42FA-81E4-738D42F0EE5B}" presName="sibTrans" presStyleLbl="sibTrans1D1" presStyleIdx="3" presStyleCnt="4"/>
      <dgm:spPr/>
    </dgm:pt>
    <dgm:pt modelId="{F6E8D79E-A0A2-4BFC-A3F8-459F8E769135}" type="pres">
      <dgm:prSet presAssocID="{7543132F-EBE7-42FA-81E4-738D42F0EE5B}" presName="connectorText" presStyleLbl="sibTrans1D1" presStyleIdx="3" presStyleCnt="4"/>
      <dgm:spPr/>
    </dgm:pt>
    <dgm:pt modelId="{E09C60A3-5869-45FB-916B-FEA3AAEEB31B}" type="pres">
      <dgm:prSet presAssocID="{5F2E4572-26E3-4FC8-AFA0-B3CCC3E2975E}" presName="node" presStyleLbl="node1" presStyleIdx="4" presStyleCnt="5">
        <dgm:presLayoutVars>
          <dgm:bulletEnabled val="1"/>
        </dgm:presLayoutVars>
      </dgm:prSet>
      <dgm:spPr/>
    </dgm:pt>
  </dgm:ptLst>
  <dgm:cxnLst>
    <dgm:cxn modelId="{21A4E902-4A3C-48C3-A30D-543A3EF99919}" type="presOf" srcId="{324713D4-9A16-4564-9104-8F678B62FDAA}" destId="{FE7E7244-A5E0-4AC4-8B69-9190CBD2E999}" srcOrd="0" destOrd="0" presId="urn:microsoft.com/office/officeart/2005/8/layout/bProcess3"/>
    <dgm:cxn modelId="{0C73F718-90D5-4876-858B-F52261AD0CEA}" type="presOf" srcId="{42890C84-903E-4646-8200-B8F45A577566}" destId="{A3DDC44B-B29C-4C0E-8718-4979C2CF54FB}" srcOrd="1" destOrd="0" presId="urn:microsoft.com/office/officeart/2005/8/layout/bProcess3"/>
    <dgm:cxn modelId="{EA09E422-982E-4819-837D-B325BB3EFA4C}" type="presOf" srcId="{609AE414-7354-4639-8788-408465216C8E}" destId="{399378FA-425A-407D-8792-5477F7F5DC8B}" srcOrd="0" destOrd="0" presId="urn:microsoft.com/office/officeart/2005/8/layout/bProcess3"/>
    <dgm:cxn modelId="{41078128-D345-44B1-BFCB-705B3DFD7DBC}" type="presOf" srcId="{625587AA-25FA-4C6A-9F00-7D6C2CCFFAEF}" destId="{8FF8670C-BF6E-4D7F-AD9E-FDED0C79F3B3}" srcOrd="0" destOrd="0" presId="urn:microsoft.com/office/officeart/2005/8/layout/bProcess3"/>
    <dgm:cxn modelId="{5518FD29-E099-4D67-AA3C-763A6CB49A28}" type="presOf" srcId="{7543132F-EBE7-42FA-81E4-738D42F0EE5B}" destId="{F6E8D79E-A0A2-4BFC-A3F8-459F8E769135}" srcOrd="1" destOrd="0" presId="urn:microsoft.com/office/officeart/2005/8/layout/bProcess3"/>
    <dgm:cxn modelId="{12528537-5031-479C-BC60-796B3C692F86}" type="presOf" srcId="{8C43CA87-5BE3-41D5-85C5-F1928D678F00}" destId="{18E56D97-9577-4E10-B27D-9964663FD53C}" srcOrd="0" destOrd="0" presId="urn:microsoft.com/office/officeart/2005/8/layout/bProcess3"/>
    <dgm:cxn modelId="{7C6C6C3A-D8B8-451E-8767-7452213CDFEB}" srcId="{1468EDE5-2DE1-4842-8372-35ABC116387A}" destId="{625587AA-25FA-4C6A-9F00-7D6C2CCFFAEF}" srcOrd="1" destOrd="0" parTransId="{AE044485-02B7-4AE5-9A13-35003B0530FF}" sibTransId="{42890C84-903E-4646-8200-B8F45A577566}"/>
    <dgm:cxn modelId="{06682260-668D-40D2-8ABC-508E9264BA58}" type="presOf" srcId="{D2FA6CE1-7949-42AA-9716-17B286952B6A}" destId="{442732FF-8DE6-4A3B-89B7-ABB878902AA0}" srcOrd="0" destOrd="0" presId="urn:microsoft.com/office/officeart/2005/8/layout/bProcess3"/>
    <dgm:cxn modelId="{832E7747-532B-467B-A948-EA7CBE40F059}" type="presOf" srcId="{609AE414-7354-4639-8788-408465216C8E}" destId="{DAB6825E-266A-4394-83D8-DA68AD3AF2E8}" srcOrd="1" destOrd="0" presId="urn:microsoft.com/office/officeart/2005/8/layout/bProcess3"/>
    <dgm:cxn modelId="{B9D97A6C-83DC-4C25-B7FF-A3DDF938EE96}" type="presOf" srcId="{7543132F-EBE7-42FA-81E4-738D42F0EE5B}" destId="{499CEE7B-5AC3-4B58-971A-24E5B4A43074}" srcOrd="0" destOrd="0" presId="urn:microsoft.com/office/officeart/2005/8/layout/bProcess3"/>
    <dgm:cxn modelId="{96B01A71-641F-4DBF-A90B-C078E2822B90}" srcId="{1468EDE5-2DE1-4842-8372-35ABC116387A}" destId="{8C43CA87-5BE3-41D5-85C5-F1928D678F00}" srcOrd="3" destOrd="0" parTransId="{D1383746-8E8D-4F69-8401-955D8C23E66A}" sibTransId="{7543132F-EBE7-42FA-81E4-738D42F0EE5B}"/>
    <dgm:cxn modelId="{DC6C3D51-CFAB-4C59-945A-D27FB67C747A}" type="presOf" srcId="{1468EDE5-2DE1-4842-8372-35ABC116387A}" destId="{0B14EFFB-0AB2-458A-91BD-E11FA4D767C3}" srcOrd="0" destOrd="0" presId="urn:microsoft.com/office/officeart/2005/8/layout/bProcess3"/>
    <dgm:cxn modelId="{D2AFB072-9BE4-4892-8428-FB8C2AC1286B}" srcId="{1468EDE5-2DE1-4842-8372-35ABC116387A}" destId="{5F2E4572-26E3-4FC8-AFA0-B3CCC3E2975E}" srcOrd="4" destOrd="0" parTransId="{82E6CA88-B9BF-4F2C-889F-3689A6C33EB8}" sibTransId="{9390AF3F-B949-4B18-B344-1F402A64B2D5}"/>
    <dgm:cxn modelId="{73341277-40C9-49B9-8FF1-EE5EDE41D553}" srcId="{1468EDE5-2DE1-4842-8372-35ABC116387A}" destId="{324713D4-9A16-4564-9104-8F678B62FDAA}" srcOrd="0" destOrd="0" parTransId="{21D6531D-24ED-4E59-9C91-0FD5155BE1B1}" sibTransId="{D3F9E5EF-61AF-435E-B7A7-07B4195F3A65}"/>
    <dgm:cxn modelId="{7C8E4A85-F854-48FE-AE1A-AD800BA340CD}" type="presOf" srcId="{D3F9E5EF-61AF-435E-B7A7-07B4195F3A65}" destId="{5EADCF2C-E836-4A9F-A156-89E8B20B8131}" srcOrd="1" destOrd="0" presId="urn:microsoft.com/office/officeart/2005/8/layout/bProcess3"/>
    <dgm:cxn modelId="{EBCCF488-7D25-4B44-A07F-52739FC8BA33}" type="presOf" srcId="{D3F9E5EF-61AF-435E-B7A7-07B4195F3A65}" destId="{B32331BA-8F51-4474-842D-4F4BBAA6890F}" srcOrd="0" destOrd="0" presId="urn:microsoft.com/office/officeart/2005/8/layout/bProcess3"/>
    <dgm:cxn modelId="{95430095-94A3-4F15-B770-E4AB648AFC29}" type="presOf" srcId="{5F2E4572-26E3-4FC8-AFA0-B3CCC3E2975E}" destId="{E09C60A3-5869-45FB-916B-FEA3AAEEB31B}" srcOrd="0" destOrd="0" presId="urn:microsoft.com/office/officeart/2005/8/layout/bProcess3"/>
    <dgm:cxn modelId="{7C115CBB-8009-4168-8412-24E5D82B2235}" type="presOf" srcId="{42890C84-903E-4646-8200-B8F45A577566}" destId="{66976B6E-1A35-474B-AAE7-12363F7CA7F5}" srcOrd="0" destOrd="0" presId="urn:microsoft.com/office/officeart/2005/8/layout/bProcess3"/>
    <dgm:cxn modelId="{F5953FF4-7DF3-4D57-8BE2-2C3E0C85BA05}" srcId="{1468EDE5-2DE1-4842-8372-35ABC116387A}" destId="{D2FA6CE1-7949-42AA-9716-17B286952B6A}" srcOrd="2" destOrd="0" parTransId="{56165B43-214F-4C5A-9C01-0579D7D276F0}" sibTransId="{609AE414-7354-4639-8788-408465216C8E}"/>
    <dgm:cxn modelId="{7303043F-1F0D-4128-ACA4-A35EF7AE559C}" type="presParOf" srcId="{0B14EFFB-0AB2-458A-91BD-E11FA4D767C3}" destId="{FE7E7244-A5E0-4AC4-8B69-9190CBD2E999}" srcOrd="0" destOrd="0" presId="urn:microsoft.com/office/officeart/2005/8/layout/bProcess3"/>
    <dgm:cxn modelId="{F7A18025-3BA6-4632-BEBE-AC2040DD8EC4}" type="presParOf" srcId="{0B14EFFB-0AB2-458A-91BD-E11FA4D767C3}" destId="{B32331BA-8F51-4474-842D-4F4BBAA6890F}" srcOrd="1" destOrd="0" presId="urn:microsoft.com/office/officeart/2005/8/layout/bProcess3"/>
    <dgm:cxn modelId="{0285B372-BBCF-4368-821C-7C49BF952FA5}" type="presParOf" srcId="{B32331BA-8F51-4474-842D-4F4BBAA6890F}" destId="{5EADCF2C-E836-4A9F-A156-89E8B20B8131}" srcOrd="0" destOrd="0" presId="urn:microsoft.com/office/officeart/2005/8/layout/bProcess3"/>
    <dgm:cxn modelId="{8D60C381-DFC2-4EFB-8721-C8D815751DFD}" type="presParOf" srcId="{0B14EFFB-0AB2-458A-91BD-E11FA4D767C3}" destId="{8FF8670C-BF6E-4D7F-AD9E-FDED0C79F3B3}" srcOrd="2" destOrd="0" presId="urn:microsoft.com/office/officeart/2005/8/layout/bProcess3"/>
    <dgm:cxn modelId="{EB65AD8F-C7D0-483C-A592-28B6A061BA3D}" type="presParOf" srcId="{0B14EFFB-0AB2-458A-91BD-E11FA4D767C3}" destId="{66976B6E-1A35-474B-AAE7-12363F7CA7F5}" srcOrd="3" destOrd="0" presId="urn:microsoft.com/office/officeart/2005/8/layout/bProcess3"/>
    <dgm:cxn modelId="{179FF69E-244C-43F4-B8FC-397F187EA83F}" type="presParOf" srcId="{66976B6E-1A35-474B-AAE7-12363F7CA7F5}" destId="{A3DDC44B-B29C-4C0E-8718-4979C2CF54FB}" srcOrd="0" destOrd="0" presId="urn:microsoft.com/office/officeart/2005/8/layout/bProcess3"/>
    <dgm:cxn modelId="{716A6EEF-2AED-48BC-B3DF-B3218AAFB25D}" type="presParOf" srcId="{0B14EFFB-0AB2-458A-91BD-E11FA4D767C3}" destId="{442732FF-8DE6-4A3B-89B7-ABB878902AA0}" srcOrd="4" destOrd="0" presId="urn:microsoft.com/office/officeart/2005/8/layout/bProcess3"/>
    <dgm:cxn modelId="{F9E1F481-4342-4C94-8622-73DA46C163BD}" type="presParOf" srcId="{0B14EFFB-0AB2-458A-91BD-E11FA4D767C3}" destId="{399378FA-425A-407D-8792-5477F7F5DC8B}" srcOrd="5" destOrd="0" presId="urn:microsoft.com/office/officeart/2005/8/layout/bProcess3"/>
    <dgm:cxn modelId="{972645D9-5798-42D5-86B7-24716AA8A498}" type="presParOf" srcId="{399378FA-425A-407D-8792-5477F7F5DC8B}" destId="{DAB6825E-266A-4394-83D8-DA68AD3AF2E8}" srcOrd="0" destOrd="0" presId="urn:microsoft.com/office/officeart/2005/8/layout/bProcess3"/>
    <dgm:cxn modelId="{8EECFA19-BE7A-4B1B-AFA5-6C255246F324}" type="presParOf" srcId="{0B14EFFB-0AB2-458A-91BD-E11FA4D767C3}" destId="{18E56D97-9577-4E10-B27D-9964663FD53C}" srcOrd="6" destOrd="0" presId="urn:microsoft.com/office/officeart/2005/8/layout/bProcess3"/>
    <dgm:cxn modelId="{3B2CB37D-07F6-4920-817E-C9FC02202E59}" type="presParOf" srcId="{0B14EFFB-0AB2-458A-91BD-E11FA4D767C3}" destId="{499CEE7B-5AC3-4B58-971A-24E5B4A43074}" srcOrd="7" destOrd="0" presId="urn:microsoft.com/office/officeart/2005/8/layout/bProcess3"/>
    <dgm:cxn modelId="{4649237D-02A6-44AC-9831-DF7F36498D8F}" type="presParOf" srcId="{499CEE7B-5AC3-4B58-971A-24E5B4A43074}" destId="{F6E8D79E-A0A2-4BFC-A3F8-459F8E769135}" srcOrd="0" destOrd="0" presId="urn:microsoft.com/office/officeart/2005/8/layout/bProcess3"/>
    <dgm:cxn modelId="{A2E937F1-CFFF-4FE8-B878-EB8597BD87A5}" type="presParOf" srcId="{0B14EFFB-0AB2-458A-91BD-E11FA4D767C3}" destId="{E09C60A3-5869-45FB-916B-FEA3AAEEB31B}"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7AD138C-AE62-43EA-9346-4623868C2ECC}" type="doc">
      <dgm:prSet loTypeId="urn:microsoft.com/office/officeart/2005/8/layout/hList6" loCatId="list" qsTypeId="urn:microsoft.com/office/officeart/2005/8/quickstyle/3d3" qsCatId="3D" csTypeId="urn:microsoft.com/office/officeart/2005/8/colors/colorful5" csCatId="colorful" phldr="1"/>
      <dgm:spPr>
        <a:scene3d>
          <a:camera prst="orthographicFront">
            <a:rot lat="0" lon="0" rev="0"/>
          </a:camera>
          <a:lightRig rig="glow" dir="t">
            <a:rot lat="0" lon="0" rev="4800000"/>
          </a:lightRig>
        </a:scene3d>
      </dgm:spPr>
      <dgm:t>
        <a:bodyPr/>
        <a:lstStyle/>
        <a:p>
          <a:endParaRPr lang="en-GB"/>
        </a:p>
      </dgm:t>
    </dgm:pt>
    <dgm:pt modelId="{B297CE63-375D-45BE-9A54-F94BEE2A63EC}">
      <dgm:prSet custT="1"/>
      <dgm:spPr>
        <a:scene3d>
          <a:camera prst="orthographicFront">
            <a:rot lat="0" lon="0" rev="0"/>
          </a:camera>
          <a:lightRig rig="glow" dir="t">
            <a:rot lat="0" lon="0" rev="4800000"/>
          </a:lightRig>
        </a:scene3d>
        <a:sp3d prstMaterial="matte">
          <a:bevelT w="127000" h="63500"/>
        </a:sp3d>
      </dgm:spPr>
      <dgm:t>
        <a:bodyPr/>
        <a:lstStyle/>
        <a:p>
          <a:r>
            <a:rPr lang="en-GB" sz="1600">
              <a:latin typeface="Times New Roman" panose="02020603050405020304" pitchFamily="18" charset="0"/>
              <a:cs typeface="Times New Roman" panose="02020603050405020304" pitchFamily="18" charset="0"/>
            </a:rPr>
            <a:t>Earlier detection of intermittent AF (Corica et al., 2023)</a:t>
          </a:r>
          <a:r>
            <a:rPr lang="en-GB" sz="1600" b="0" i="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dgm:t>
    </dgm:pt>
    <dgm:pt modelId="{D892F515-03D4-4D40-980A-D9DD67B421A0}" type="parTrans" cxnId="{C7BC8566-36DE-453F-859D-E15167B7A2F1}">
      <dgm:prSet/>
      <dgm:spPr/>
      <dgm:t>
        <a:bodyPr/>
        <a:lstStyle/>
        <a:p>
          <a:endParaRPr lang="en-GB" sz="1600">
            <a:solidFill>
              <a:schemeClr val="bg1"/>
            </a:solidFill>
            <a:latin typeface="Times New Roman" panose="02020603050405020304" pitchFamily="18" charset="0"/>
            <a:cs typeface="Times New Roman" panose="02020603050405020304" pitchFamily="18" charset="0"/>
          </a:endParaRPr>
        </a:p>
      </dgm:t>
    </dgm:pt>
    <dgm:pt modelId="{B2783678-41C4-49A3-9C8A-05589CB921F6}" type="sibTrans" cxnId="{C7BC8566-36DE-453F-859D-E15167B7A2F1}">
      <dgm:prSet/>
      <dgm:spPr/>
      <dgm:t>
        <a:bodyPr/>
        <a:lstStyle/>
        <a:p>
          <a:endParaRPr lang="en-GB" sz="1600">
            <a:solidFill>
              <a:schemeClr val="bg1"/>
            </a:solidFill>
            <a:latin typeface="Times New Roman" panose="02020603050405020304" pitchFamily="18" charset="0"/>
            <a:cs typeface="Times New Roman" panose="02020603050405020304" pitchFamily="18" charset="0"/>
          </a:endParaRPr>
        </a:p>
      </dgm:t>
    </dgm:pt>
    <dgm:pt modelId="{FCA66877-4B1E-44AA-B9AB-87E223387766}">
      <dgm:prSet custT="1"/>
      <dgm:spPr>
        <a:scene3d>
          <a:camera prst="orthographicFront">
            <a:rot lat="0" lon="0" rev="0"/>
          </a:camera>
          <a:lightRig rig="glow" dir="t">
            <a:rot lat="0" lon="0" rev="4800000"/>
          </a:lightRig>
        </a:scene3d>
        <a:sp3d prstMaterial="matte">
          <a:bevelT w="127000" h="63500"/>
        </a:sp3d>
      </dgm:spPr>
      <dgm:t>
        <a:bodyPr/>
        <a:lstStyle/>
        <a:p>
          <a:r>
            <a:rPr lang="en-GB" sz="1600" dirty="0">
              <a:latin typeface="Times New Roman" panose="02020603050405020304" pitchFamily="18" charset="0"/>
              <a:cs typeface="Times New Roman" panose="02020603050405020304" pitchFamily="18" charset="0"/>
            </a:rPr>
            <a:t>Convenient use across home and community settings</a:t>
          </a:r>
          <a:r>
            <a:rPr lang="en-GB" sz="1600" b="0" i="0"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dgm:t>
    </dgm:pt>
    <dgm:pt modelId="{6D829AAC-A1EA-4141-A770-E8EE76A6FF3C}" type="parTrans" cxnId="{964B4823-656B-4B32-B1A5-242F3584ED9D}">
      <dgm:prSet/>
      <dgm:spPr/>
      <dgm:t>
        <a:bodyPr/>
        <a:lstStyle/>
        <a:p>
          <a:endParaRPr lang="en-GB" sz="1600">
            <a:solidFill>
              <a:schemeClr val="bg1"/>
            </a:solidFill>
            <a:latin typeface="Times New Roman" panose="02020603050405020304" pitchFamily="18" charset="0"/>
            <a:cs typeface="Times New Roman" panose="02020603050405020304" pitchFamily="18" charset="0"/>
          </a:endParaRPr>
        </a:p>
      </dgm:t>
    </dgm:pt>
    <dgm:pt modelId="{E03923F0-74CC-403B-B38B-8AEBBF34CA2C}" type="sibTrans" cxnId="{964B4823-656B-4B32-B1A5-242F3584ED9D}">
      <dgm:prSet/>
      <dgm:spPr/>
      <dgm:t>
        <a:bodyPr/>
        <a:lstStyle/>
        <a:p>
          <a:endParaRPr lang="en-GB" sz="1600">
            <a:solidFill>
              <a:schemeClr val="bg1"/>
            </a:solidFill>
            <a:latin typeface="Times New Roman" panose="02020603050405020304" pitchFamily="18" charset="0"/>
            <a:cs typeface="Times New Roman" panose="02020603050405020304" pitchFamily="18" charset="0"/>
          </a:endParaRPr>
        </a:p>
      </dgm:t>
    </dgm:pt>
    <dgm:pt modelId="{0FF2DF75-8949-424A-97E8-DA70CD00DB9C}">
      <dgm:prSet custT="1"/>
      <dgm:spPr>
        <a:scene3d>
          <a:camera prst="orthographicFront">
            <a:rot lat="0" lon="0" rev="0"/>
          </a:camera>
          <a:lightRig rig="glow" dir="t">
            <a:rot lat="0" lon="0" rev="4800000"/>
          </a:lightRig>
        </a:scene3d>
        <a:sp3d prstMaterial="matte">
          <a:bevelT w="127000" h="63500"/>
        </a:sp3d>
      </dgm:spPr>
      <dgm:t>
        <a:bodyPr/>
        <a:lstStyle/>
        <a:p>
          <a:r>
            <a:rPr lang="en-GB" sz="1600">
              <a:latin typeface="Times New Roman" panose="02020603050405020304" pitchFamily="18" charset="0"/>
              <a:cs typeface="Times New Roman" panose="02020603050405020304" pitchFamily="18" charset="0"/>
            </a:rPr>
            <a:t>Risk of false-positive or poor-quality recordings (Pitman et al., 2021)</a:t>
          </a:r>
          <a:r>
            <a:rPr lang="en-GB" sz="1600" b="0" i="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dgm:t>
    </dgm:pt>
    <dgm:pt modelId="{136144FD-2466-4996-9426-FED683DCA372}" type="parTrans" cxnId="{44C4F5EA-6222-4AD0-B43D-61783E2F7D82}">
      <dgm:prSet/>
      <dgm:spPr/>
      <dgm:t>
        <a:bodyPr/>
        <a:lstStyle/>
        <a:p>
          <a:endParaRPr lang="en-GB" sz="1600">
            <a:solidFill>
              <a:schemeClr val="bg1"/>
            </a:solidFill>
            <a:latin typeface="Times New Roman" panose="02020603050405020304" pitchFamily="18" charset="0"/>
            <a:cs typeface="Times New Roman" panose="02020603050405020304" pitchFamily="18" charset="0"/>
          </a:endParaRPr>
        </a:p>
      </dgm:t>
    </dgm:pt>
    <dgm:pt modelId="{8A784F7B-041E-4AF3-9E46-4FF33268C30B}" type="sibTrans" cxnId="{44C4F5EA-6222-4AD0-B43D-61783E2F7D82}">
      <dgm:prSet/>
      <dgm:spPr/>
      <dgm:t>
        <a:bodyPr/>
        <a:lstStyle/>
        <a:p>
          <a:endParaRPr lang="en-GB" sz="1600">
            <a:solidFill>
              <a:schemeClr val="bg1"/>
            </a:solidFill>
            <a:latin typeface="Times New Roman" panose="02020603050405020304" pitchFamily="18" charset="0"/>
            <a:cs typeface="Times New Roman" panose="02020603050405020304" pitchFamily="18" charset="0"/>
          </a:endParaRPr>
        </a:p>
      </dgm:t>
    </dgm:pt>
    <dgm:pt modelId="{1F080B18-0E2C-456A-8C50-0F0FECDB3F74}">
      <dgm:prSet custT="1"/>
      <dgm:spPr>
        <a:scene3d>
          <a:camera prst="orthographicFront">
            <a:rot lat="0" lon="0" rev="0"/>
          </a:camera>
          <a:lightRig rig="glow" dir="t">
            <a:rot lat="0" lon="0" rev="4800000"/>
          </a:lightRig>
        </a:scene3d>
        <a:sp3d prstMaterial="matte">
          <a:bevelT w="127000" h="63500"/>
        </a:sp3d>
      </dgm:spPr>
      <dgm:t>
        <a:bodyPr/>
        <a:lstStyle/>
        <a:p>
          <a:r>
            <a:rPr lang="en-GB" sz="1600">
              <a:latin typeface="Times New Roman" panose="02020603050405020304" pitchFamily="18" charset="0"/>
              <a:cs typeface="Times New Roman" panose="02020603050405020304" pitchFamily="18" charset="0"/>
            </a:rPr>
            <a:t>Digital exclusion may limit access</a:t>
          </a:r>
          <a:r>
            <a:rPr lang="en-GB" sz="1600" b="0" i="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dgm:t>
    </dgm:pt>
    <dgm:pt modelId="{0F44AC80-06BC-4403-AAFD-8A470EC82CE2}" type="parTrans" cxnId="{2A17C9E8-D89B-4AB1-B4CA-2052EA7C30FD}">
      <dgm:prSet/>
      <dgm:spPr/>
      <dgm:t>
        <a:bodyPr/>
        <a:lstStyle/>
        <a:p>
          <a:endParaRPr lang="en-GB" sz="1600">
            <a:solidFill>
              <a:schemeClr val="bg1"/>
            </a:solidFill>
            <a:latin typeface="Times New Roman" panose="02020603050405020304" pitchFamily="18" charset="0"/>
            <a:cs typeface="Times New Roman" panose="02020603050405020304" pitchFamily="18" charset="0"/>
          </a:endParaRPr>
        </a:p>
      </dgm:t>
    </dgm:pt>
    <dgm:pt modelId="{2CCBBB69-C25F-4B19-A8E1-DB427EFC6F71}" type="sibTrans" cxnId="{2A17C9E8-D89B-4AB1-B4CA-2052EA7C30FD}">
      <dgm:prSet/>
      <dgm:spPr/>
      <dgm:t>
        <a:bodyPr/>
        <a:lstStyle/>
        <a:p>
          <a:endParaRPr lang="en-GB" sz="1600">
            <a:solidFill>
              <a:schemeClr val="bg1"/>
            </a:solidFill>
            <a:latin typeface="Times New Roman" panose="02020603050405020304" pitchFamily="18" charset="0"/>
            <a:cs typeface="Times New Roman" panose="02020603050405020304" pitchFamily="18" charset="0"/>
          </a:endParaRPr>
        </a:p>
      </dgm:t>
    </dgm:pt>
    <dgm:pt modelId="{B17C3F9D-4015-46B3-951C-04C0E6235735}">
      <dgm:prSet custT="1"/>
      <dgm:spPr>
        <a:scene3d>
          <a:camera prst="orthographicFront">
            <a:rot lat="0" lon="0" rev="0"/>
          </a:camera>
          <a:lightRig rig="glow" dir="t">
            <a:rot lat="0" lon="0" rev="4800000"/>
          </a:lightRig>
        </a:scene3d>
        <a:sp3d prstMaterial="matte">
          <a:bevelT w="127000" h="63500"/>
        </a:sp3d>
      </dgm:spPr>
      <dgm:t>
        <a:bodyPr/>
        <a:lstStyle/>
        <a:p>
          <a:r>
            <a:rPr lang="en-GB" sz="1600">
              <a:latin typeface="Times New Roman" panose="02020603050405020304" pitchFamily="18" charset="0"/>
              <a:cs typeface="Times New Roman" panose="02020603050405020304" pitchFamily="18" charset="0"/>
            </a:rPr>
            <a:t>Complements professional review and 12-lead ECG (Krzowski et al., 2021)</a:t>
          </a:r>
          <a:r>
            <a:rPr lang="en-GB" sz="1600" b="0" i="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dgm:t>
    </dgm:pt>
    <dgm:pt modelId="{4786C9FF-8755-40C4-B61B-539AAFB984F9}" type="parTrans" cxnId="{15134017-5051-473F-96BE-0B23608569C2}">
      <dgm:prSet/>
      <dgm:spPr/>
      <dgm:t>
        <a:bodyPr/>
        <a:lstStyle/>
        <a:p>
          <a:endParaRPr lang="en-GB" sz="1600">
            <a:solidFill>
              <a:schemeClr val="bg1"/>
            </a:solidFill>
            <a:latin typeface="Times New Roman" panose="02020603050405020304" pitchFamily="18" charset="0"/>
            <a:cs typeface="Times New Roman" panose="02020603050405020304" pitchFamily="18" charset="0"/>
          </a:endParaRPr>
        </a:p>
      </dgm:t>
    </dgm:pt>
    <dgm:pt modelId="{B63E48F6-AEB7-4531-A3AA-7E7355AFFAF7}" type="sibTrans" cxnId="{15134017-5051-473F-96BE-0B23608569C2}">
      <dgm:prSet/>
      <dgm:spPr/>
      <dgm:t>
        <a:bodyPr/>
        <a:lstStyle/>
        <a:p>
          <a:endParaRPr lang="en-GB" sz="1600">
            <a:solidFill>
              <a:schemeClr val="bg1"/>
            </a:solidFill>
            <a:latin typeface="Times New Roman" panose="02020603050405020304" pitchFamily="18" charset="0"/>
            <a:cs typeface="Times New Roman" panose="02020603050405020304" pitchFamily="18" charset="0"/>
          </a:endParaRPr>
        </a:p>
      </dgm:t>
    </dgm:pt>
    <dgm:pt modelId="{8D2FDCCF-67F1-47CF-9FF5-DFBFE481F6C5}" type="pres">
      <dgm:prSet presAssocID="{77AD138C-AE62-43EA-9346-4623868C2ECC}" presName="Name0" presStyleCnt="0">
        <dgm:presLayoutVars>
          <dgm:dir/>
          <dgm:resizeHandles val="exact"/>
        </dgm:presLayoutVars>
      </dgm:prSet>
      <dgm:spPr/>
    </dgm:pt>
    <dgm:pt modelId="{155FCBD6-2D28-42A5-A45A-A53660BDF1A9}" type="pres">
      <dgm:prSet presAssocID="{B297CE63-375D-45BE-9A54-F94BEE2A63EC}" presName="node" presStyleLbl="node1" presStyleIdx="0" presStyleCnt="5">
        <dgm:presLayoutVars>
          <dgm:bulletEnabled val="1"/>
        </dgm:presLayoutVars>
      </dgm:prSet>
      <dgm:spPr/>
    </dgm:pt>
    <dgm:pt modelId="{117D2D7E-399F-4462-A567-1023F3045BB9}" type="pres">
      <dgm:prSet presAssocID="{B2783678-41C4-49A3-9C8A-05589CB921F6}" presName="sibTrans" presStyleCnt="0"/>
      <dgm:spPr/>
    </dgm:pt>
    <dgm:pt modelId="{92358CB7-1B21-41C3-9359-F1BE7F361A82}" type="pres">
      <dgm:prSet presAssocID="{FCA66877-4B1E-44AA-B9AB-87E223387766}" presName="node" presStyleLbl="node1" presStyleIdx="1" presStyleCnt="5">
        <dgm:presLayoutVars>
          <dgm:bulletEnabled val="1"/>
        </dgm:presLayoutVars>
      </dgm:prSet>
      <dgm:spPr/>
    </dgm:pt>
    <dgm:pt modelId="{B1DEB59C-60AC-4DF7-9109-E68A8F9EC274}" type="pres">
      <dgm:prSet presAssocID="{E03923F0-74CC-403B-B38B-8AEBBF34CA2C}" presName="sibTrans" presStyleCnt="0"/>
      <dgm:spPr/>
    </dgm:pt>
    <dgm:pt modelId="{8215E454-36A3-466D-92B0-309EBCA757B7}" type="pres">
      <dgm:prSet presAssocID="{0FF2DF75-8949-424A-97E8-DA70CD00DB9C}" presName="node" presStyleLbl="node1" presStyleIdx="2" presStyleCnt="5">
        <dgm:presLayoutVars>
          <dgm:bulletEnabled val="1"/>
        </dgm:presLayoutVars>
      </dgm:prSet>
      <dgm:spPr/>
    </dgm:pt>
    <dgm:pt modelId="{F31A2C42-8AC5-4C08-BCB6-722FEBE75B3D}" type="pres">
      <dgm:prSet presAssocID="{8A784F7B-041E-4AF3-9E46-4FF33268C30B}" presName="sibTrans" presStyleCnt="0"/>
      <dgm:spPr/>
    </dgm:pt>
    <dgm:pt modelId="{2CD1C921-7591-46BC-BE08-74ACC2D877D8}" type="pres">
      <dgm:prSet presAssocID="{1F080B18-0E2C-456A-8C50-0F0FECDB3F74}" presName="node" presStyleLbl="node1" presStyleIdx="3" presStyleCnt="5">
        <dgm:presLayoutVars>
          <dgm:bulletEnabled val="1"/>
        </dgm:presLayoutVars>
      </dgm:prSet>
      <dgm:spPr/>
    </dgm:pt>
    <dgm:pt modelId="{744F1375-1932-44F4-8213-29B8DDF854B5}" type="pres">
      <dgm:prSet presAssocID="{2CCBBB69-C25F-4B19-A8E1-DB427EFC6F71}" presName="sibTrans" presStyleCnt="0"/>
      <dgm:spPr/>
    </dgm:pt>
    <dgm:pt modelId="{4D63A9D5-6D0F-44A2-8849-0A3F7AE11684}" type="pres">
      <dgm:prSet presAssocID="{B17C3F9D-4015-46B3-951C-04C0E6235735}" presName="node" presStyleLbl="node1" presStyleIdx="4" presStyleCnt="5">
        <dgm:presLayoutVars>
          <dgm:bulletEnabled val="1"/>
        </dgm:presLayoutVars>
      </dgm:prSet>
      <dgm:spPr/>
    </dgm:pt>
  </dgm:ptLst>
  <dgm:cxnLst>
    <dgm:cxn modelId="{15134017-5051-473F-96BE-0B23608569C2}" srcId="{77AD138C-AE62-43EA-9346-4623868C2ECC}" destId="{B17C3F9D-4015-46B3-951C-04C0E6235735}" srcOrd="4" destOrd="0" parTransId="{4786C9FF-8755-40C4-B61B-539AAFB984F9}" sibTransId="{B63E48F6-AEB7-4531-A3AA-7E7355AFFAF7}"/>
    <dgm:cxn modelId="{964B4823-656B-4B32-B1A5-242F3584ED9D}" srcId="{77AD138C-AE62-43EA-9346-4623868C2ECC}" destId="{FCA66877-4B1E-44AA-B9AB-87E223387766}" srcOrd="1" destOrd="0" parTransId="{6D829AAC-A1EA-4141-A770-E8EE76A6FF3C}" sibTransId="{E03923F0-74CC-403B-B38B-8AEBBF34CA2C}"/>
    <dgm:cxn modelId="{2EED3E5B-19DB-4A70-B7D4-48883F67921A}" type="presOf" srcId="{1F080B18-0E2C-456A-8C50-0F0FECDB3F74}" destId="{2CD1C921-7591-46BC-BE08-74ACC2D877D8}" srcOrd="0" destOrd="0" presId="urn:microsoft.com/office/officeart/2005/8/layout/hList6"/>
    <dgm:cxn modelId="{C7BC8566-36DE-453F-859D-E15167B7A2F1}" srcId="{77AD138C-AE62-43EA-9346-4623868C2ECC}" destId="{B297CE63-375D-45BE-9A54-F94BEE2A63EC}" srcOrd="0" destOrd="0" parTransId="{D892F515-03D4-4D40-980A-D9DD67B421A0}" sibTransId="{B2783678-41C4-49A3-9C8A-05589CB921F6}"/>
    <dgm:cxn modelId="{93697B4F-C175-40CB-B686-7E778ED1B074}" type="presOf" srcId="{B17C3F9D-4015-46B3-951C-04C0E6235735}" destId="{4D63A9D5-6D0F-44A2-8849-0A3F7AE11684}" srcOrd="0" destOrd="0" presId="urn:microsoft.com/office/officeart/2005/8/layout/hList6"/>
    <dgm:cxn modelId="{409B7573-5226-4736-A357-CBA84D25EEBA}" type="presOf" srcId="{0FF2DF75-8949-424A-97E8-DA70CD00DB9C}" destId="{8215E454-36A3-466D-92B0-309EBCA757B7}" srcOrd="0" destOrd="0" presId="urn:microsoft.com/office/officeart/2005/8/layout/hList6"/>
    <dgm:cxn modelId="{BB1AAEB8-21D0-48B3-AED5-C14C1AC32EAD}" type="presOf" srcId="{77AD138C-AE62-43EA-9346-4623868C2ECC}" destId="{8D2FDCCF-67F1-47CF-9FF5-DFBFE481F6C5}" srcOrd="0" destOrd="0" presId="urn:microsoft.com/office/officeart/2005/8/layout/hList6"/>
    <dgm:cxn modelId="{8B77B0BF-BB9C-473D-ACEE-D6C02DA6DC3A}" type="presOf" srcId="{B297CE63-375D-45BE-9A54-F94BEE2A63EC}" destId="{155FCBD6-2D28-42A5-A45A-A53660BDF1A9}" srcOrd="0" destOrd="0" presId="urn:microsoft.com/office/officeart/2005/8/layout/hList6"/>
    <dgm:cxn modelId="{027A08E0-ED66-4FA6-8947-CE728245127B}" type="presOf" srcId="{FCA66877-4B1E-44AA-B9AB-87E223387766}" destId="{92358CB7-1B21-41C3-9359-F1BE7F361A82}" srcOrd="0" destOrd="0" presId="urn:microsoft.com/office/officeart/2005/8/layout/hList6"/>
    <dgm:cxn modelId="{2A17C9E8-D89B-4AB1-B4CA-2052EA7C30FD}" srcId="{77AD138C-AE62-43EA-9346-4623868C2ECC}" destId="{1F080B18-0E2C-456A-8C50-0F0FECDB3F74}" srcOrd="3" destOrd="0" parTransId="{0F44AC80-06BC-4403-AAFD-8A470EC82CE2}" sibTransId="{2CCBBB69-C25F-4B19-A8E1-DB427EFC6F71}"/>
    <dgm:cxn modelId="{44C4F5EA-6222-4AD0-B43D-61783E2F7D82}" srcId="{77AD138C-AE62-43EA-9346-4623868C2ECC}" destId="{0FF2DF75-8949-424A-97E8-DA70CD00DB9C}" srcOrd="2" destOrd="0" parTransId="{136144FD-2466-4996-9426-FED683DCA372}" sibTransId="{8A784F7B-041E-4AF3-9E46-4FF33268C30B}"/>
    <dgm:cxn modelId="{4AEDF9EB-5D2B-48D1-BC2B-DBD01EDD3C44}" type="presParOf" srcId="{8D2FDCCF-67F1-47CF-9FF5-DFBFE481F6C5}" destId="{155FCBD6-2D28-42A5-A45A-A53660BDF1A9}" srcOrd="0" destOrd="0" presId="urn:microsoft.com/office/officeart/2005/8/layout/hList6"/>
    <dgm:cxn modelId="{5655D91F-CC5B-40B4-B822-86C26A021E52}" type="presParOf" srcId="{8D2FDCCF-67F1-47CF-9FF5-DFBFE481F6C5}" destId="{117D2D7E-399F-4462-A567-1023F3045BB9}" srcOrd="1" destOrd="0" presId="urn:microsoft.com/office/officeart/2005/8/layout/hList6"/>
    <dgm:cxn modelId="{11CFD7B1-DF79-4D8D-8755-4D75DBAF6D33}" type="presParOf" srcId="{8D2FDCCF-67F1-47CF-9FF5-DFBFE481F6C5}" destId="{92358CB7-1B21-41C3-9359-F1BE7F361A82}" srcOrd="2" destOrd="0" presId="urn:microsoft.com/office/officeart/2005/8/layout/hList6"/>
    <dgm:cxn modelId="{3B12AD08-089C-44E0-8A0D-5C9F1684BFBC}" type="presParOf" srcId="{8D2FDCCF-67F1-47CF-9FF5-DFBFE481F6C5}" destId="{B1DEB59C-60AC-4DF7-9109-E68A8F9EC274}" srcOrd="3" destOrd="0" presId="urn:microsoft.com/office/officeart/2005/8/layout/hList6"/>
    <dgm:cxn modelId="{2F1D16F1-83E8-42E5-B524-8074D66DD3C2}" type="presParOf" srcId="{8D2FDCCF-67F1-47CF-9FF5-DFBFE481F6C5}" destId="{8215E454-36A3-466D-92B0-309EBCA757B7}" srcOrd="4" destOrd="0" presId="urn:microsoft.com/office/officeart/2005/8/layout/hList6"/>
    <dgm:cxn modelId="{785AD1B9-984D-4F90-84D0-F4716B321800}" type="presParOf" srcId="{8D2FDCCF-67F1-47CF-9FF5-DFBFE481F6C5}" destId="{F31A2C42-8AC5-4C08-BCB6-722FEBE75B3D}" srcOrd="5" destOrd="0" presId="urn:microsoft.com/office/officeart/2005/8/layout/hList6"/>
    <dgm:cxn modelId="{B777FDA5-D2CC-4C4B-A181-DD7928A8228E}" type="presParOf" srcId="{8D2FDCCF-67F1-47CF-9FF5-DFBFE481F6C5}" destId="{2CD1C921-7591-46BC-BE08-74ACC2D877D8}" srcOrd="6" destOrd="0" presId="urn:microsoft.com/office/officeart/2005/8/layout/hList6"/>
    <dgm:cxn modelId="{341CF133-6231-4E79-9963-462EA0CA1C6D}" type="presParOf" srcId="{8D2FDCCF-67F1-47CF-9FF5-DFBFE481F6C5}" destId="{744F1375-1932-44F4-8213-29B8DDF854B5}" srcOrd="7" destOrd="0" presId="urn:microsoft.com/office/officeart/2005/8/layout/hList6"/>
    <dgm:cxn modelId="{DA9A5729-5E5F-4685-8B91-31B3EA480D52}" type="presParOf" srcId="{8D2FDCCF-67F1-47CF-9FF5-DFBFE481F6C5}" destId="{4D63A9D5-6D0F-44A2-8849-0A3F7AE11684}"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980B0AF-1127-4919-A963-5AE9C1A3FD36}" type="doc">
      <dgm:prSet loTypeId="urn:microsoft.com/office/officeart/2005/8/layout/vList2" loCatId="list" qsTypeId="urn:microsoft.com/office/officeart/2005/8/quickstyle/simple1" qsCatId="simple" csTypeId="urn:microsoft.com/office/officeart/2005/8/colors/accent1_2" csCatId="accent1" phldr="1"/>
      <dgm:spPr>
        <a:scene3d>
          <a:camera prst="orthographicFront">
            <a:rot lat="0" lon="0" rev="0"/>
          </a:camera>
          <a:lightRig rig="glow" dir="t">
            <a:rot lat="0" lon="0" rev="4800000"/>
          </a:lightRig>
        </a:scene3d>
      </dgm:spPr>
      <dgm:t>
        <a:bodyPr/>
        <a:lstStyle/>
        <a:p>
          <a:endParaRPr lang="en-GB"/>
        </a:p>
      </dgm:t>
    </dgm:pt>
    <dgm:pt modelId="{FB10C7DB-CAAF-49DA-9E84-B84C3FC2FB67}">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100" b="0" i="0">
              <a:solidFill>
                <a:schemeClr val="bg1"/>
              </a:solidFill>
              <a:latin typeface="Times New Roman" panose="02020603050405020304" pitchFamily="18" charset="0"/>
              <a:cs typeface="Times New Roman" panose="02020603050405020304" pitchFamily="18" charset="0"/>
            </a:rPr>
            <a:t>Automated classifications may provide false reassurance when a normal or unclassified result is interpreted as confirmation that no cardiac problem exists (Wouters et al., 2025).</a:t>
          </a:r>
          <a:endParaRPr lang="en-GB" sz="1100">
            <a:solidFill>
              <a:schemeClr val="bg1"/>
            </a:solidFill>
            <a:latin typeface="Times New Roman" panose="02020603050405020304" pitchFamily="18" charset="0"/>
            <a:cs typeface="Times New Roman" panose="02020603050405020304" pitchFamily="18" charset="0"/>
          </a:endParaRPr>
        </a:p>
      </dgm:t>
    </dgm:pt>
    <dgm:pt modelId="{82C2E6F5-DF41-4CF4-BAC0-4A93D00EDD63}" type="parTrans" cxnId="{D8B5214D-3070-4AD5-B8B3-6B60D3298C00}">
      <dgm:prSet/>
      <dgm:spPr/>
      <dgm:t>
        <a:bodyPr/>
        <a:lstStyle/>
        <a:p>
          <a:endParaRPr lang="en-GB" sz="4000">
            <a:solidFill>
              <a:schemeClr val="bg1"/>
            </a:solidFill>
            <a:latin typeface="Times New Roman" panose="02020603050405020304" pitchFamily="18" charset="0"/>
            <a:cs typeface="Times New Roman" panose="02020603050405020304" pitchFamily="18" charset="0"/>
          </a:endParaRPr>
        </a:p>
      </dgm:t>
    </dgm:pt>
    <dgm:pt modelId="{062520EB-817F-4549-94BB-BB288E0AAFE5}" type="sibTrans" cxnId="{D8B5214D-3070-4AD5-B8B3-6B60D3298C00}">
      <dgm:prSet/>
      <dgm:spPr/>
      <dgm:t>
        <a:bodyPr/>
        <a:lstStyle/>
        <a:p>
          <a:endParaRPr lang="en-GB" sz="4000">
            <a:solidFill>
              <a:schemeClr val="bg1"/>
            </a:solidFill>
            <a:latin typeface="Times New Roman" panose="02020603050405020304" pitchFamily="18" charset="0"/>
            <a:cs typeface="Times New Roman" panose="02020603050405020304" pitchFamily="18" charset="0"/>
          </a:endParaRPr>
        </a:p>
      </dgm:t>
    </dgm:pt>
    <dgm:pt modelId="{1B96C759-1F7D-4AFA-8D3E-2CB58F6373F7}">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100" b="0" i="0">
              <a:solidFill>
                <a:schemeClr val="bg1"/>
              </a:solidFill>
              <a:latin typeface="Times New Roman" panose="02020603050405020304" pitchFamily="18" charset="0"/>
              <a:cs typeface="Times New Roman" panose="02020603050405020304" pitchFamily="18" charset="0"/>
            </a:rPr>
            <a:t>Patient-generated ECG data requires secure storage, informed consent and clear governance over access, sharing and professional responsibility.</a:t>
          </a:r>
          <a:endParaRPr lang="en-GB" sz="1100">
            <a:solidFill>
              <a:schemeClr val="bg1"/>
            </a:solidFill>
            <a:latin typeface="Times New Roman" panose="02020603050405020304" pitchFamily="18" charset="0"/>
            <a:cs typeface="Times New Roman" panose="02020603050405020304" pitchFamily="18" charset="0"/>
          </a:endParaRPr>
        </a:p>
      </dgm:t>
    </dgm:pt>
    <dgm:pt modelId="{220791DF-DF80-4470-98F9-E1D32DF587A1}" type="parTrans" cxnId="{7324AFA6-978E-484F-8B93-7B02EE3D8258}">
      <dgm:prSet/>
      <dgm:spPr/>
      <dgm:t>
        <a:bodyPr/>
        <a:lstStyle/>
        <a:p>
          <a:endParaRPr lang="en-GB" sz="4000">
            <a:solidFill>
              <a:schemeClr val="bg1"/>
            </a:solidFill>
            <a:latin typeface="Times New Roman" panose="02020603050405020304" pitchFamily="18" charset="0"/>
            <a:cs typeface="Times New Roman" panose="02020603050405020304" pitchFamily="18" charset="0"/>
          </a:endParaRPr>
        </a:p>
      </dgm:t>
    </dgm:pt>
    <dgm:pt modelId="{B8289702-990F-4FBE-94DA-BB11FADFB0F8}" type="sibTrans" cxnId="{7324AFA6-978E-484F-8B93-7B02EE3D8258}">
      <dgm:prSet/>
      <dgm:spPr/>
      <dgm:t>
        <a:bodyPr/>
        <a:lstStyle/>
        <a:p>
          <a:endParaRPr lang="en-GB" sz="4000">
            <a:solidFill>
              <a:schemeClr val="bg1"/>
            </a:solidFill>
            <a:latin typeface="Times New Roman" panose="02020603050405020304" pitchFamily="18" charset="0"/>
            <a:cs typeface="Times New Roman" panose="02020603050405020304" pitchFamily="18" charset="0"/>
          </a:endParaRPr>
        </a:p>
      </dgm:t>
    </dgm:pt>
    <dgm:pt modelId="{756A7737-2A6C-41A5-B70A-A5E7932000B0}">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100" b="0" i="0">
              <a:solidFill>
                <a:schemeClr val="bg1"/>
              </a:solidFill>
              <a:latin typeface="Times New Roman" panose="02020603050405020304" pitchFamily="18" charset="0"/>
              <a:cs typeface="Times New Roman" panose="02020603050405020304" pitchFamily="18" charset="0"/>
            </a:rPr>
            <a:t>Increased recording volumes may add to workforce workload through interpretation, documentation, reassurance and follow-up of uncertain findings (Doe et al., 2025).</a:t>
          </a:r>
          <a:endParaRPr lang="en-GB" sz="1100">
            <a:solidFill>
              <a:schemeClr val="bg1"/>
            </a:solidFill>
            <a:latin typeface="Times New Roman" panose="02020603050405020304" pitchFamily="18" charset="0"/>
            <a:cs typeface="Times New Roman" panose="02020603050405020304" pitchFamily="18" charset="0"/>
          </a:endParaRPr>
        </a:p>
      </dgm:t>
    </dgm:pt>
    <dgm:pt modelId="{389C2AF6-BB0B-4B4D-9837-1300E803423B}" type="parTrans" cxnId="{BA335BCD-2D98-426E-973E-AD4AA4D7836C}">
      <dgm:prSet/>
      <dgm:spPr/>
      <dgm:t>
        <a:bodyPr/>
        <a:lstStyle/>
        <a:p>
          <a:endParaRPr lang="en-GB" sz="4000">
            <a:solidFill>
              <a:schemeClr val="bg1"/>
            </a:solidFill>
            <a:latin typeface="Times New Roman" panose="02020603050405020304" pitchFamily="18" charset="0"/>
            <a:cs typeface="Times New Roman" panose="02020603050405020304" pitchFamily="18" charset="0"/>
          </a:endParaRPr>
        </a:p>
      </dgm:t>
    </dgm:pt>
    <dgm:pt modelId="{B431F410-EA7A-4D86-9F1C-707E10E22038}" type="sibTrans" cxnId="{BA335BCD-2D98-426E-973E-AD4AA4D7836C}">
      <dgm:prSet/>
      <dgm:spPr/>
      <dgm:t>
        <a:bodyPr/>
        <a:lstStyle/>
        <a:p>
          <a:endParaRPr lang="en-GB" sz="4000">
            <a:solidFill>
              <a:schemeClr val="bg1"/>
            </a:solidFill>
            <a:latin typeface="Times New Roman" panose="02020603050405020304" pitchFamily="18" charset="0"/>
            <a:cs typeface="Times New Roman" panose="02020603050405020304" pitchFamily="18" charset="0"/>
          </a:endParaRPr>
        </a:p>
      </dgm:t>
    </dgm:pt>
    <dgm:pt modelId="{2AD77A6E-927B-4014-A276-488B9FBB3F52}">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100" b="0" i="0">
              <a:solidFill>
                <a:schemeClr val="bg1"/>
              </a:solidFill>
              <a:latin typeface="Times New Roman" panose="02020603050405020304" pitchFamily="18" charset="0"/>
              <a:cs typeface="Times New Roman" panose="02020603050405020304" pitchFamily="18" charset="0"/>
            </a:rPr>
            <a:t>Access remains unequal because some patients may lack a compatible smartphone, internet connection, digital confidence or practical support.</a:t>
          </a:r>
          <a:endParaRPr lang="en-GB" sz="1100">
            <a:solidFill>
              <a:schemeClr val="bg1"/>
            </a:solidFill>
            <a:latin typeface="Times New Roman" panose="02020603050405020304" pitchFamily="18" charset="0"/>
            <a:cs typeface="Times New Roman" panose="02020603050405020304" pitchFamily="18" charset="0"/>
          </a:endParaRPr>
        </a:p>
      </dgm:t>
    </dgm:pt>
    <dgm:pt modelId="{2F24FB8C-6F0D-4B1C-AB80-408B79BCCA5B}" type="parTrans" cxnId="{8BCC3C64-0DF7-4D45-BA97-F3B767DFA0CF}">
      <dgm:prSet/>
      <dgm:spPr/>
      <dgm:t>
        <a:bodyPr/>
        <a:lstStyle/>
        <a:p>
          <a:endParaRPr lang="en-GB" sz="4000">
            <a:solidFill>
              <a:schemeClr val="bg1"/>
            </a:solidFill>
            <a:latin typeface="Times New Roman" panose="02020603050405020304" pitchFamily="18" charset="0"/>
            <a:cs typeface="Times New Roman" panose="02020603050405020304" pitchFamily="18" charset="0"/>
          </a:endParaRPr>
        </a:p>
      </dgm:t>
    </dgm:pt>
    <dgm:pt modelId="{C3E66E03-26CF-477A-AEF0-43971BA53256}" type="sibTrans" cxnId="{8BCC3C64-0DF7-4D45-BA97-F3B767DFA0CF}">
      <dgm:prSet/>
      <dgm:spPr/>
      <dgm:t>
        <a:bodyPr/>
        <a:lstStyle/>
        <a:p>
          <a:endParaRPr lang="en-GB" sz="4000">
            <a:solidFill>
              <a:schemeClr val="bg1"/>
            </a:solidFill>
            <a:latin typeface="Times New Roman" panose="02020603050405020304" pitchFamily="18" charset="0"/>
            <a:cs typeface="Times New Roman" panose="02020603050405020304" pitchFamily="18" charset="0"/>
          </a:endParaRPr>
        </a:p>
      </dgm:t>
    </dgm:pt>
    <dgm:pt modelId="{7AEECB56-F09B-4E14-A973-8678A6FA4889}">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100" b="0" i="0" dirty="0" err="1">
              <a:solidFill>
                <a:schemeClr val="bg1"/>
              </a:solidFill>
              <a:latin typeface="Times New Roman" panose="02020603050405020304" pitchFamily="18" charset="0"/>
              <a:cs typeface="Times New Roman" panose="02020603050405020304" pitchFamily="18" charset="0"/>
            </a:rPr>
            <a:t>KardiaMobile</a:t>
          </a:r>
          <a:r>
            <a:rPr lang="en-GB" sz="1100" b="0" i="0" dirty="0">
              <a:solidFill>
                <a:schemeClr val="bg1"/>
              </a:solidFill>
              <a:latin typeface="Times New Roman" panose="02020603050405020304" pitchFamily="18" charset="0"/>
              <a:cs typeface="Times New Roman" panose="02020603050405020304" pitchFamily="18" charset="0"/>
            </a:rPr>
            <a:t> provides only a single-lead recording; therefore, abnormal or unclear findings require professional review and confirmatory 12-lead ECG assessment (</a:t>
          </a:r>
          <a:r>
            <a:rPr lang="en-GB" sz="1100" b="0" i="0" dirty="0" err="1">
              <a:solidFill>
                <a:schemeClr val="bg1"/>
              </a:solidFill>
              <a:latin typeface="Times New Roman" panose="02020603050405020304" pitchFamily="18" charset="0"/>
              <a:cs typeface="Times New Roman" panose="02020603050405020304" pitchFamily="18" charset="0"/>
            </a:rPr>
            <a:t>Krzowski</a:t>
          </a:r>
          <a:r>
            <a:rPr lang="en-GB" sz="1100" b="0" i="0" dirty="0">
              <a:solidFill>
                <a:schemeClr val="bg1"/>
              </a:solidFill>
              <a:latin typeface="Times New Roman" panose="02020603050405020304" pitchFamily="18" charset="0"/>
              <a:cs typeface="Times New Roman" panose="02020603050405020304" pitchFamily="18" charset="0"/>
            </a:rPr>
            <a:t> et al., 2021).</a:t>
          </a:r>
          <a:endParaRPr lang="en-GB" sz="1100" dirty="0">
            <a:solidFill>
              <a:schemeClr val="bg1"/>
            </a:solidFill>
            <a:latin typeface="Times New Roman" panose="02020603050405020304" pitchFamily="18" charset="0"/>
            <a:cs typeface="Times New Roman" panose="02020603050405020304" pitchFamily="18" charset="0"/>
          </a:endParaRPr>
        </a:p>
      </dgm:t>
    </dgm:pt>
    <dgm:pt modelId="{F6AD5A86-B596-45B6-B196-6DBD368FA596}" type="parTrans" cxnId="{DBA1DE2D-141D-4480-8E8F-E15FC72DE52B}">
      <dgm:prSet/>
      <dgm:spPr/>
      <dgm:t>
        <a:bodyPr/>
        <a:lstStyle/>
        <a:p>
          <a:endParaRPr lang="en-GB" sz="4000">
            <a:solidFill>
              <a:schemeClr val="bg1"/>
            </a:solidFill>
            <a:latin typeface="Times New Roman" panose="02020603050405020304" pitchFamily="18" charset="0"/>
            <a:cs typeface="Times New Roman" panose="02020603050405020304" pitchFamily="18" charset="0"/>
          </a:endParaRPr>
        </a:p>
      </dgm:t>
    </dgm:pt>
    <dgm:pt modelId="{4415BC04-762F-4F31-85D8-5CF15DF2D546}" type="sibTrans" cxnId="{DBA1DE2D-141D-4480-8E8F-E15FC72DE52B}">
      <dgm:prSet/>
      <dgm:spPr/>
      <dgm:t>
        <a:bodyPr/>
        <a:lstStyle/>
        <a:p>
          <a:endParaRPr lang="en-GB" sz="4000">
            <a:solidFill>
              <a:schemeClr val="bg1"/>
            </a:solidFill>
            <a:latin typeface="Times New Roman" panose="02020603050405020304" pitchFamily="18" charset="0"/>
            <a:cs typeface="Times New Roman" panose="02020603050405020304" pitchFamily="18" charset="0"/>
          </a:endParaRPr>
        </a:p>
      </dgm:t>
    </dgm:pt>
    <dgm:pt modelId="{FEE94B17-60A2-4301-A845-101FEE2E2862}" type="pres">
      <dgm:prSet presAssocID="{E980B0AF-1127-4919-A963-5AE9C1A3FD36}" presName="linear" presStyleCnt="0">
        <dgm:presLayoutVars>
          <dgm:animLvl val="lvl"/>
          <dgm:resizeHandles val="exact"/>
        </dgm:presLayoutVars>
      </dgm:prSet>
      <dgm:spPr/>
    </dgm:pt>
    <dgm:pt modelId="{49AEFDE1-7965-4AE8-8ECC-387AD6480568}" type="pres">
      <dgm:prSet presAssocID="{FB10C7DB-CAAF-49DA-9E84-B84C3FC2FB67}" presName="parentText" presStyleLbl="node1" presStyleIdx="0" presStyleCnt="5">
        <dgm:presLayoutVars>
          <dgm:chMax val="0"/>
          <dgm:bulletEnabled val="1"/>
        </dgm:presLayoutVars>
      </dgm:prSet>
      <dgm:spPr/>
    </dgm:pt>
    <dgm:pt modelId="{881D58F7-7C3E-4B67-B50B-F2201F8DA86F}" type="pres">
      <dgm:prSet presAssocID="{062520EB-817F-4549-94BB-BB288E0AAFE5}" presName="spacer" presStyleCnt="0"/>
      <dgm:spPr/>
    </dgm:pt>
    <dgm:pt modelId="{F494B690-52B5-40C5-9748-70DCAC10CF37}" type="pres">
      <dgm:prSet presAssocID="{1B96C759-1F7D-4AFA-8D3E-2CB58F6373F7}" presName="parentText" presStyleLbl="node1" presStyleIdx="1" presStyleCnt="5">
        <dgm:presLayoutVars>
          <dgm:chMax val="0"/>
          <dgm:bulletEnabled val="1"/>
        </dgm:presLayoutVars>
      </dgm:prSet>
      <dgm:spPr/>
    </dgm:pt>
    <dgm:pt modelId="{02216673-5857-41F8-B285-2A7FF21F2EC4}" type="pres">
      <dgm:prSet presAssocID="{B8289702-990F-4FBE-94DA-BB11FADFB0F8}" presName="spacer" presStyleCnt="0"/>
      <dgm:spPr/>
    </dgm:pt>
    <dgm:pt modelId="{FB94B129-758C-446D-A5B0-87DF0B49BD9F}" type="pres">
      <dgm:prSet presAssocID="{756A7737-2A6C-41A5-B70A-A5E7932000B0}" presName="parentText" presStyleLbl="node1" presStyleIdx="2" presStyleCnt="5">
        <dgm:presLayoutVars>
          <dgm:chMax val="0"/>
          <dgm:bulletEnabled val="1"/>
        </dgm:presLayoutVars>
      </dgm:prSet>
      <dgm:spPr/>
    </dgm:pt>
    <dgm:pt modelId="{C901BE99-282C-460E-851D-555E7046BCC8}" type="pres">
      <dgm:prSet presAssocID="{B431F410-EA7A-4D86-9F1C-707E10E22038}" presName="spacer" presStyleCnt="0"/>
      <dgm:spPr/>
    </dgm:pt>
    <dgm:pt modelId="{EE21E12D-F1C0-49C9-BD93-2F9FA9694623}" type="pres">
      <dgm:prSet presAssocID="{2AD77A6E-927B-4014-A276-488B9FBB3F52}" presName="parentText" presStyleLbl="node1" presStyleIdx="3" presStyleCnt="5">
        <dgm:presLayoutVars>
          <dgm:chMax val="0"/>
          <dgm:bulletEnabled val="1"/>
        </dgm:presLayoutVars>
      </dgm:prSet>
      <dgm:spPr/>
    </dgm:pt>
    <dgm:pt modelId="{4C6E4390-6AF6-4754-9908-28BC2CE6BA51}" type="pres">
      <dgm:prSet presAssocID="{C3E66E03-26CF-477A-AEF0-43971BA53256}" presName="spacer" presStyleCnt="0"/>
      <dgm:spPr/>
    </dgm:pt>
    <dgm:pt modelId="{41397E12-ADBA-4AB7-B882-6D84D2AC91DD}" type="pres">
      <dgm:prSet presAssocID="{7AEECB56-F09B-4E14-A973-8678A6FA4889}" presName="parentText" presStyleLbl="node1" presStyleIdx="4" presStyleCnt="5">
        <dgm:presLayoutVars>
          <dgm:chMax val="0"/>
          <dgm:bulletEnabled val="1"/>
        </dgm:presLayoutVars>
      </dgm:prSet>
      <dgm:spPr/>
    </dgm:pt>
  </dgm:ptLst>
  <dgm:cxnLst>
    <dgm:cxn modelId="{DBA1DE2D-141D-4480-8E8F-E15FC72DE52B}" srcId="{E980B0AF-1127-4919-A963-5AE9C1A3FD36}" destId="{7AEECB56-F09B-4E14-A973-8678A6FA4889}" srcOrd="4" destOrd="0" parTransId="{F6AD5A86-B596-45B6-B196-6DBD368FA596}" sibTransId="{4415BC04-762F-4F31-85D8-5CF15DF2D546}"/>
    <dgm:cxn modelId="{9E25C25F-E201-4FDB-B205-37C81F7C0CA1}" type="presOf" srcId="{E980B0AF-1127-4919-A963-5AE9C1A3FD36}" destId="{FEE94B17-60A2-4301-A845-101FEE2E2862}" srcOrd="0" destOrd="0" presId="urn:microsoft.com/office/officeart/2005/8/layout/vList2"/>
    <dgm:cxn modelId="{8BCC3C64-0DF7-4D45-BA97-F3B767DFA0CF}" srcId="{E980B0AF-1127-4919-A963-5AE9C1A3FD36}" destId="{2AD77A6E-927B-4014-A276-488B9FBB3F52}" srcOrd="3" destOrd="0" parTransId="{2F24FB8C-6F0D-4B1C-AB80-408B79BCCA5B}" sibTransId="{C3E66E03-26CF-477A-AEF0-43971BA53256}"/>
    <dgm:cxn modelId="{D8B5214D-3070-4AD5-B8B3-6B60D3298C00}" srcId="{E980B0AF-1127-4919-A963-5AE9C1A3FD36}" destId="{FB10C7DB-CAAF-49DA-9E84-B84C3FC2FB67}" srcOrd="0" destOrd="0" parTransId="{82C2E6F5-DF41-4CF4-BAC0-4A93D00EDD63}" sibTransId="{062520EB-817F-4549-94BB-BB288E0AAFE5}"/>
    <dgm:cxn modelId="{865D9EA2-3C58-4851-9F63-71FCF2850EFA}" type="presOf" srcId="{7AEECB56-F09B-4E14-A973-8678A6FA4889}" destId="{41397E12-ADBA-4AB7-B882-6D84D2AC91DD}" srcOrd="0" destOrd="0" presId="urn:microsoft.com/office/officeart/2005/8/layout/vList2"/>
    <dgm:cxn modelId="{7324AFA6-978E-484F-8B93-7B02EE3D8258}" srcId="{E980B0AF-1127-4919-A963-5AE9C1A3FD36}" destId="{1B96C759-1F7D-4AFA-8D3E-2CB58F6373F7}" srcOrd="1" destOrd="0" parTransId="{220791DF-DF80-4470-98F9-E1D32DF587A1}" sibTransId="{B8289702-990F-4FBE-94DA-BB11FADFB0F8}"/>
    <dgm:cxn modelId="{6FE5DFC9-008E-402A-A156-221791DBF788}" type="presOf" srcId="{756A7737-2A6C-41A5-B70A-A5E7932000B0}" destId="{FB94B129-758C-446D-A5B0-87DF0B49BD9F}" srcOrd="0" destOrd="0" presId="urn:microsoft.com/office/officeart/2005/8/layout/vList2"/>
    <dgm:cxn modelId="{BA335BCD-2D98-426E-973E-AD4AA4D7836C}" srcId="{E980B0AF-1127-4919-A963-5AE9C1A3FD36}" destId="{756A7737-2A6C-41A5-B70A-A5E7932000B0}" srcOrd="2" destOrd="0" parTransId="{389C2AF6-BB0B-4B4D-9837-1300E803423B}" sibTransId="{B431F410-EA7A-4D86-9F1C-707E10E22038}"/>
    <dgm:cxn modelId="{64AAC2D4-B9AB-49E2-927A-501AD0AF6018}" type="presOf" srcId="{FB10C7DB-CAAF-49DA-9E84-B84C3FC2FB67}" destId="{49AEFDE1-7965-4AE8-8ECC-387AD6480568}" srcOrd="0" destOrd="0" presId="urn:microsoft.com/office/officeart/2005/8/layout/vList2"/>
    <dgm:cxn modelId="{497B15E8-6CFB-48F4-9F17-E89EA8C8E797}" type="presOf" srcId="{2AD77A6E-927B-4014-A276-488B9FBB3F52}" destId="{EE21E12D-F1C0-49C9-BD93-2F9FA9694623}" srcOrd="0" destOrd="0" presId="urn:microsoft.com/office/officeart/2005/8/layout/vList2"/>
    <dgm:cxn modelId="{62D702FB-D9B0-4A4B-BFBC-BB207F310008}" type="presOf" srcId="{1B96C759-1F7D-4AFA-8D3E-2CB58F6373F7}" destId="{F494B690-52B5-40C5-9748-70DCAC10CF37}" srcOrd="0" destOrd="0" presId="urn:microsoft.com/office/officeart/2005/8/layout/vList2"/>
    <dgm:cxn modelId="{EE57D904-8339-4DC4-B731-C94A9F6AECD2}" type="presParOf" srcId="{FEE94B17-60A2-4301-A845-101FEE2E2862}" destId="{49AEFDE1-7965-4AE8-8ECC-387AD6480568}" srcOrd="0" destOrd="0" presId="urn:microsoft.com/office/officeart/2005/8/layout/vList2"/>
    <dgm:cxn modelId="{2306D4B9-9ECD-40F0-ACBB-5CCE28CAC20A}" type="presParOf" srcId="{FEE94B17-60A2-4301-A845-101FEE2E2862}" destId="{881D58F7-7C3E-4B67-B50B-F2201F8DA86F}" srcOrd="1" destOrd="0" presId="urn:microsoft.com/office/officeart/2005/8/layout/vList2"/>
    <dgm:cxn modelId="{5D7CDBDE-4459-4D12-AEBD-B9B7732E5673}" type="presParOf" srcId="{FEE94B17-60A2-4301-A845-101FEE2E2862}" destId="{F494B690-52B5-40C5-9748-70DCAC10CF37}" srcOrd="2" destOrd="0" presId="urn:microsoft.com/office/officeart/2005/8/layout/vList2"/>
    <dgm:cxn modelId="{530809EC-B16C-4D06-A961-3B196AC9DFF9}" type="presParOf" srcId="{FEE94B17-60A2-4301-A845-101FEE2E2862}" destId="{02216673-5857-41F8-B285-2A7FF21F2EC4}" srcOrd="3" destOrd="0" presId="urn:microsoft.com/office/officeart/2005/8/layout/vList2"/>
    <dgm:cxn modelId="{F073B4A2-E5EA-4D9A-9ACA-6C8157760B74}" type="presParOf" srcId="{FEE94B17-60A2-4301-A845-101FEE2E2862}" destId="{FB94B129-758C-446D-A5B0-87DF0B49BD9F}" srcOrd="4" destOrd="0" presId="urn:microsoft.com/office/officeart/2005/8/layout/vList2"/>
    <dgm:cxn modelId="{C0DBB3D7-57C4-46A7-AC10-A8A5D3D82295}" type="presParOf" srcId="{FEE94B17-60A2-4301-A845-101FEE2E2862}" destId="{C901BE99-282C-460E-851D-555E7046BCC8}" srcOrd="5" destOrd="0" presId="urn:microsoft.com/office/officeart/2005/8/layout/vList2"/>
    <dgm:cxn modelId="{910A5F4D-1C7E-4616-9F08-C61AAF9AC375}" type="presParOf" srcId="{FEE94B17-60A2-4301-A845-101FEE2E2862}" destId="{EE21E12D-F1C0-49C9-BD93-2F9FA9694623}" srcOrd="6" destOrd="0" presId="urn:microsoft.com/office/officeart/2005/8/layout/vList2"/>
    <dgm:cxn modelId="{43A36892-B4E3-46FE-BD2D-CB511599ABD6}" type="presParOf" srcId="{FEE94B17-60A2-4301-A845-101FEE2E2862}" destId="{4C6E4390-6AF6-4754-9908-28BC2CE6BA51}" srcOrd="7" destOrd="0" presId="urn:microsoft.com/office/officeart/2005/8/layout/vList2"/>
    <dgm:cxn modelId="{DA3773F8-3F59-49E3-B9C4-DC50811C7E37}" type="presParOf" srcId="{FEE94B17-60A2-4301-A845-101FEE2E2862}" destId="{41397E12-ADBA-4AB7-B882-6D84D2AC91D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7607CD1-9E2E-4DA0-A341-E53DF1808BDA}" type="doc">
      <dgm:prSet loTypeId="urn:microsoft.com/office/officeart/2005/8/layout/default" loCatId="list" qsTypeId="urn:microsoft.com/office/officeart/2005/8/quickstyle/3d3" qsCatId="3D" csTypeId="urn:microsoft.com/office/officeart/2005/8/colors/accent1_2" csCatId="accent1" phldr="1"/>
      <dgm:spPr>
        <a:scene3d>
          <a:camera prst="orthographicFront">
            <a:rot lat="0" lon="0" rev="0"/>
          </a:camera>
          <a:lightRig rig="glow" dir="t">
            <a:rot lat="0" lon="0" rev="4800000"/>
          </a:lightRig>
        </a:scene3d>
      </dgm:spPr>
      <dgm:t>
        <a:bodyPr/>
        <a:lstStyle/>
        <a:p>
          <a:endParaRPr lang="en-GB"/>
        </a:p>
      </dgm:t>
    </dgm:pt>
    <dgm:pt modelId="{D2FCED6A-622C-4019-BFCE-C483B5B1F2A4}">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400" dirty="0">
              <a:latin typeface="Times New Roman" panose="02020603050405020304" pitchFamily="18" charset="0"/>
              <a:cs typeface="Times New Roman" panose="02020603050405020304" pitchFamily="18" charset="0"/>
            </a:rPr>
            <a:t>Standardised staff training (Carrington et al., 2022)</a:t>
          </a:r>
          <a:r>
            <a:rPr lang="en-GB" sz="1400" b="0" i="0" dirty="0">
              <a:solidFill>
                <a:schemeClr val="bg1"/>
              </a:solidFill>
              <a:latin typeface="Times New Roman" panose="02020603050405020304" pitchFamily="18" charset="0"/>
              <a:cs typeface="Times New Roman" panose="02020603050405020304" pitchFamily="18" charset="0"/>
            </a:rPr>
            <a:t>.</a:t>
          </a:r>
          <a:endParaRPr lang="en-GB" sz="1400" dirty="0">
            <a:solidFill>
              <a:schemeClr val="bg1"/>
            </a:solidFill>
            <a:latin typeface="Times New Roman" panose="02020603050405020304" pitchFamily="18" charset="0"/>
            <a:cs typeface="Times New Roman" panose="02020603050405020304" pitchFamily="18" charset="0"/>
          </a:endParaRPr>
        </a:p>
      </dgm:t>
    </dgm:pt>
    <dgm:pt modelId="{1E21C93B-1935-458B-BB4C-F406AD439872}" type="parTrans" cxnId="{332F8711-1297-4B63-A945-7D71C3D8DB64}">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308576C0-E4CF-4F08-A124-CCCBE192CB12}" type="sibTrans" cxnId="{332F8711-1297-4B63-A945-7D71C3D8DB64}">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BD6B5530-3A48-44FB-9AA4-9F82E2524A29}">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400" dirty="0">
              <a:latin typeface="Times New Roman" panose="02020603050405020304" pitchFamily="18" charset="0"/>
              <a:cs typeface="Times New Roman" panose="02020603050405020304" pitchFamily="18" charset="0"/>
            </a:rPr>
            <a:t>Clear patient education and safety guidance</a:t>
          </a:r>
          <a:r>
            <a:rPr lang="en-GB" sz="1400" b="0" i="0" dirty="0">
              <a:solidFill>
                <a:schemeClr val="bg1"/>
              </a:solidFill>
              <a:latin typeface="Times New Roman" panose="02020603050405020304" pitchFamily="18" charset="0"/>
              <a:cs typeface="Times New Roman" panose="02020603050405020304" pitchFamily="18" charset="0"/>
            </a:rPr>
            <a:t>.</a:t>
          </a:r>
          <a:endParaRPr lang="en-GB" sz="1400" dirty="0">
            <a:solidFill>
              <a:schemeClr val="bg1"/>
            </a:solidFill>
            <a:latin typeface="Times New Roman" panose="02020603050405020304" pitchFamily="18" charset="0"/>
            <a:cs typeface="Times New Roman" panose="02020603050405020304" pitchFamily="18" charset="0"/>
          </a:endParaRPr>
        </a:p>
      </dgm:t>
    </dgm:pt>
    <dgm:pt modelId="{75C37043-7E6A-4F1D-8279-29CB3EB5F0B1}" type="parTrans" cxnId="{9F30F8E0-B3F1-41E6-AA83-17AC74C23042}">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61B325EC-141E-49B5-A294-4166195CE6A5}" type="sibTrans" cxnId="{9F30F8E0-B3F1-41E6-AA83-17AC74C23042}">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6E5086E2-3411-4DE3-B0D7-19B0B207BE2E}">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400" dirty="0">
              <a:latin typeface="Times New Roman" panose="02020603050405020304" pitchFamily="18" charset="0"/>
              <a:cs typeface="Times New Roman" panose="02020603050405020304" pitchFamily="18" charset="0"/>
            </a:rPr>
            <a:t>Integration with electronic health records (Doe et al., 2025)</a:t>
          </a:r>
          <a:r>
            <a:rPr lang="en-GB" sz="1400" b="0" i="0" dirty="0">
              <a:solidFill>
                <a:schemeClr val="bg1"/>
              </a:solidFill>
              <a:latin typeface="Times New Roman" panose="02020603050405020304" pitchFamily="18" charset="0"/>
              <a:cs typeface="Times New Roman" panose="02020603050405020304" pitchFamily="18" charset="0"/>
            </a:rPr>
            <a:t>.</a:t>
          </a:r>
          <a:endParaRPr lang="en-GB" sz="1400" dirty="0">
            <a:solidFill>
              <a:schemeClr val="bg1"/>
            </a:solidFill>
            <a:latin typeface="Times New Roman" panose="02020603050405020304" pitchFamily="18" charset="0"/>
            <a:cs typeface="Times New Roman" panose="02020603050405020304" pitchFamily="18" charset="0"/>
          </a:endParaRPr>
        </a:p>
      </dgm:t>
    </dgm:pt>
    <dgm:pt modelId="{972980B0-EB15-48B9-9B0F-FA64ECD1DC0F}" type="parTrans" cxnId="{44449D75-553E-4CCF-8ACD-018FEE046797}">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DD08D440-43ED-42F4-BEB9-BA98717B5EF9}" type="sibTrans" cxnId="{44449D75-553E-4CCF-8ACD-018FEE046797}">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D41EE8A0-29B1-499B-A2A4-794508D512E1}">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400" dirty="0">
              <a:latin typeface="Times New Roman" panose="02020603050405020304" pitchFamily="18" charset="0"/>
              <a:cs typeface="Times New Roman" panose="02020603050405020304" pitchFamily="18" charset="0"/>
            </a:rPr>
            <a:t>Strong consent, data security and clinical governance</a:t>
          </a:r>
          <a:r>
            <a:rPr lang="en-GB" sz="1400" b="0" i="0" dirty="0">
              <a:solidFill>
                <a:schemeClr val="bg1"/>
              </a:solidFill>
              <a:latin typeface="Times New Roman" panose="02020603050405020304" pitchFamily="18" charset="0"/>
              <a:cs typeface="Times New Roman" panose="02020603050405020304" pitchFamily="18" charset="0"/>
            </a:rPr>
            <a:t>.</a:t>
          </a:r>
          <a:endParaRPr lang="en-GB" sz="1400" dirty="0">
            <a:solidFill>
              <a:schemeClr val="bg1"/>
            </a:solidFill>
            <a:latin typeface="Times New Roman" panose="02020603050405020304" pitchFamily="18" charset="0"/>
            <a:cs typeface="Times New Roman" panose="02020603050405020304" pitchFamily="18" charset="0"/>
          </a:endParaRPr>
        </a:p>
      </dgm:t>
    </dgm:pt>
    <dgm:pt modelId="{ABBE6072-2F9F-46FE-A10C-FCB41223225B}" type="parTrans" cxnId="{8146EC89-7661-4211-BB99-3192A068CAB9}">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C826A5C2-142B-4D8D-8F69-64FFC5CA30EC}" type="sibTrans" cxnId="{8146EC89-7661-4211-BB99-3192A068CAB9}">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CEC0DE88-1E59-44BD-BF4F-1B825D05D99B}">
      <dgm:prSet custT="1"/>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t>
        <a:bodyPr/>
        <a:lstStyle/>
        <a:p>
          <a:r>
            <a:rPr lang="en-GB" sz="1400" dirty="0">
              <a:latin typeface="Times New Roman" panose="02020603050405020304" pitchFamily="18" charset="0"/>
              <a:cs typeface="Times New Roman" panose="02020603050405020304" pitchFamily="18" charset="0"/>
            </a:rPr>
            <a:t>Accessible alternatives to reduce digital exclusion (Pitman et al., 2021)</a:t>
          </a:r>
          <a:r>
            <a:rPr lang="en-GB" sz="1400" b="0" i="0" dirty="0">
              <a:solidFill>
                <a:schemeClr val="bg1"/>
              </a:solidFill>
              <a:latin typeface="Times New Roman" panose="02020603050405020304" pitchFamily="18" charset="0"/>
              <a:cs typeface="Times New Roman" panose="02020603050405020304" pitchFamily="18" charset="0"/>
            </a:rPr>
            <a:t>.</a:t>
          </a:r>
          <a:endParaRPr lang="en-GB" sz="1400" dirty="0">
            <a:solidFill>
              <a:schemeClr val="bg1"/>
            </a:solidFill>
            <a:latin typeface="Times New Roman" panose="02020603050405020304" pitchFamily="18" charset="0"/>
            <a:cs typeface="Times New Roman" panose="02020603050405020304" pitchFamily="18" charset="0"/>
          </a:endParaRPr>
        </a:p>
      </dgm:t>
    </dgm:pt>
    <dgm:pt modelId="{FE0DD1D3-E898-4FA8-B0CE-FBA09465DCA7}" type="parTrans" cxnId="{6D642C07-74F6-4085-A63D-6267293ADE92}">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50D9BBA6-25B1-4535-AE69-FC69C7AC4EED}" type="sibTrans" cxnId="{6D642C07-74F6-4085-A63D-6267293ADE92}">
      <dgm:prSet/>
      <dgm:spPr/>
      <dgm:t>
        <a:bodyPr/>
        <a:lstStyle/>
        <a:p>
          <a:endParaRPr lang="en-GB" sz="2400">
            <a:solidFill>
              <a:schemeClr val="bg1"/>
            </a:solidFill>
            <a:latin typeface="Times New Roman" panose="02020603050405020304" pitchFamily="18" charset="0"/>
            <a:cs typeface="Times New Roman" panose="02020603050405020304" pitchFamily="18" charset="0"/>
          </a:endParaRPr>
        </a:p>
      </dgm:t>
    </dgm:pt>
    <dgm:pt modelId="{AA34D4B0-C3C5-43B8-9869-243B5E9B3C5B}" type="pres">
      <dgm:prSet presAssocID="{27607CD1-9E2E-4DA0-A341-E53DF1808BDA}" presName="diagram" presStyleCnt="0">
        <dgm:presLayoutVars>
          <dgm:dir/>
          <dgm:resizeHandles val="exact"/>
        </dgm:presLayoutVars>
      </dgm:prSet>
      <dgm:spPr/>
    </dgm:pt>
    <dgm:pt modelId="{47C011D9-6DAE-4624-A87A-92E4654B4BD7}" type="pres">
      <dgm:prSet presAssocID="{D2FCED6A-622C-4019-BFCE-C483B5B1F2A4}" presName="node" presStyleLbl="node1" presStyleIdx="0" presStyleCnt="5">
        <dgm:presLayoutVars>
          <dgm:bulletEnabled val="1"/>
        </dgm:presLayoutVars>
      </dgm:prSet>
      <dgm:spPr/>
    </dgm:pt>
    <dgm:pt modelId="{C57B4118-CF9B-4059-AECB-E8A9A705DB7D}" type="pres">
      <dgm:prSet presAssocID="{308576C0-E4CF-4F08-A124-CCCBE192CB12}" presName="sibTrans" presStyleCnt="0"/>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pt>
    <dgm:pt modelId="{7C97C543-F160-435B-828F-DFDD78075F4A}" type="pres">
      <dgm:prSet presAssocID="{BD6B5530-3A48-44FB-9AA4-9F82E2524A29}" presName="node" presStyleLbl="node1" presStyleIdx="1" presStyleCnt="5">
        <dgm:presLayoutVars>
          <dgm:bulletEnabled val="1"/>
        </dgm:presLayoutVars>
      </dgm:prSet>
      <dgm:spPr/>
    </dgm:pt>
    <dgm:pt modelId="{D9446DA0-EF6B-447A-A49D-2982AD70905B}" type="pres">
      <dgm:prSet presAssocID="{61B325EC-141E-49B5-A294-4166195CE6A5}" presName="sibTrans" presStyleCnt="0"/>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pt>
    <dgm:pt modelId="{F084588E-278E-4CDD-9781-738CB947D5F6}" type="pres">
      <dgm:prSet presAssocID="{6E5086E2-3411-4DE3-B0D7-19B0B207BE2E}" presName="node" presStyleLbl="node1" presStyleIdx="2" presStyleCnt="5">
        <dgm:presLayoutVars>
          <dgm:bulletEnabled val="1"/>
        </dgm:presLayoutVars>
      </dgm:prSet>
      <dgm:spPr/>
    </dgm:pt>
    <dgm:pt modelId="{60B7F78C-ABBC-481A-B1AA-ABD5ABB8A6FC}" type="pres">
      <dgm:prSet presAssocID="{DD08D440-43ED-42F4-BEB9-BA98717B5EF9}" presName="sibTrans" presStyleCnt="0"/>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pt>
    <dgm:pt modelId="{327215B3-4053-480E-888F-4D6CB397B91C}" type="pres">
      <dgm:prSet presAssocID="{D41EE8A0-29B1-499B-A2A4-794508D512E1}" presName="node" presStyleLbl="node1" presStyleIdx="3" presStyleCnt="5">
        <dgm:presLayoutVars>
          <dgm:bulletEnabled val="1"/>
        </dgm:presLayoutVars>
      </dgm:prSet>
      <dgm:spPr/>
    </dgm:pt>
    <dgm:pt modelId="{C0135541-79F0-4637-A746-E76982DF8E91}" type="pres">
      <dgm:prSet presAssocID="{C826A5C2-142B-4D8D-8F69-64FFC5CA30EC}" presName="sibTrans" presStyleCnt="0"/>
      <dgm:spPr>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dgm:spPr>
    </dgm:pt>
    <dgm:pt modelId="{26EDF36C-3DCC-419A-BB47-A9E9EA4D0040}" type="pres">
      <dgm:prSet presAssocID="{CEC0DE88-1E59-44BD-BF4F-1B825D05D99B}" presName="node" presStyleLbl="node1" presStyleIdx="4" presStyleCnt="5" custLinFactNeighborX="8419" custLinFactNeighborY="-7725">
        <dgm:presLayoutVars>
          <dgm:bulletEnabled val="1"/>
        </dgm:presLayoutVars>
      </dgm:prSet>
      <dgm:spPr/>
    </dgm:pt>
  </dgm:ptLst>
  <dgm:cxnLst>
    <dgm:cxn modelId="{E6E53B01-A2AD-460E-9953-DF715D9F8236}" type="presOf" srcId="{CEC0DE88-1E59-44BD-BF4F-1B825D05D99B}" destId="{26EDF36C-3DCC-419A-BB47-A9E9EA4D0040}" srcOrd="0" destOrd="0" presId="urn:microsoft.com/office/officeart/2005/8/layout/default"/>
    <dgm:cxn modelId="{6D642C07-74F6-4085-A63D-6267293ADE92}" srcId="{27607CD1-9E2E-4DA0-A341-E53DF1808BDA}" destId="{CEC0DE88-1E59-44BD-BF4F-1B825D05D99B}" srcOrd="4" destOrd="0" parTransId="{FE0DD1D3-E898-4FA8-B0CE-FBA09465DCA7}" sibTransId="{50D9BBA6-25B1-4535-AE69-FC69C7AC4EED}"/>
    <dgm:cxn modelId="{332F8711-1297-4B63-A945-7D71C3D8DB64}" srcId="{27607CD1-9E2E-4DA0-A341-E53DF1808BDA}" destId="{D2FCED6A-622C-4019-BFCE-C483B5B1F2A4}" srcOrd="0" destOrd="0" parTransId="{1E21C93B-1935-458B-BB4C-F406AD439872}" sibTransId="{308576C0-E4CF-4F08-A124-CCCBE192CB12}"/>
    <dgm:cxn modelId="{B9C72E41-3E09-48D4-B0ED-08EA1590EAFA}" type="presOf" srcId="{6E5086E2-3411-4DE3-B0D7-19B0B207BE2E}" destId="{F084588E-278E-4CDD-9781-738CB947D5F6}" srcOrd="0" destOrd="0" presId="urn:microsoft.com/office/officeart/2005/8/layout/default"/>
    <dgm:cxn modelId="{1292BC4E-F607-46E3-B33C-211EFA8DA312}" type="presOf" srcId="{27607CD1-9E2E-4DA0-A341-E53DF1808BDA}" destId="{AA34D4B0-C3C5-43B8-9869-243B5E9B3C5B}" srcOrd="0" destOrd="0" presId="urn:microsoft.com/office/officeart/2005/8/layout/default"/>
    <dgm:cxn modelId="{44449D75-553E-4CCF-8ACD-018FEE046797}" srcId="{27607CD1-9E2E-4DA0-A341-E53DF1808BDA}" destId="{6E5086E2-3411-4DE3-B0D7-19B0B207BE2E}" srcOrd="2" destOrd="0" parTransId="{972980B0-EB15-48B9-9B0F-FA64ECD1DC0F}" sibTransId="{DD08D440-43ED-42F4-BEB9-BA98717B5EF9}"/>
    <dgm:cxn modelId="{8146EC89-7661-4211-BB99-3192A068CAB9}" srcId="{27607CD1-9E2E-4DA0-A341-E53DF1808BDA}" destId="{D41EE8A0-29B1-499B-A2A4-794508D512E1}" srcOrd="3" destOrd="0" parTransId="{ABBE6072-2F9F-46FE-A10C-FCB41223225B}" sibTransId="{C826A5C2-142B-4D8D-8F69-64FFC5CA30EC}"/>
    <dgm:cxn modelId="{0BED369C-D0DC-4D18-A382-15DB5F9DBEDC}" type="presOf" srcId="{BD6B5530-3A48-44FB-9AA4-9F82E2524A29}" destId="{7C97C543-F160-435B-828F-DFDD78075F4A}" srcOrd="0" destOrd="0" presId="urn:microsoft.com/office/officeart/2005/8/layout/default"/>
    <dgm:cxn modelId="{4468DBB1-03A0-4118-AC3B-308659B4FC94}" type="presOf" srcId="{D41EE8A0-29B1-499B-A2A4-794508D512E1}" destId="{327215B3-4053-480E-888F-4D6CB397B91C}" srcOrd="0" destOrd="0" presId="urn:microsoft.com/office/officeart/2005/8/layout/default"/>
    <dgm:cxn modelId="{9F30F8E0-B3F1-41E6-AA83-17AC74C23042}" srcId="{27607CD1-9E2E-4DA0-A341-E53DF1808BDA}" destId="{BD6B5530-3A48-44FB-9AA4-9F82E2524A29}" srcOrd="1" destOrd="0" parTransId="{75C37043-7E6A-4F1D-8279-29CB3EB5F0B1}" sibTransId="{61B325EC-141E-49B5-A294-4166195CE6A5}"/>
    <dgm:cxn modelId="{5A0A59EC-CDDA-4A79-8778-0F18984B7A0A}" type="presOf" srcId="{D2FCED6A-622C-4019-BFCE-C483B5B1F2A4}" destId="{47C011D9-6DAE-4624-A87A-92E4654B4BD7}" srcOrd="0" destOrd="0" presId="urn:microsoft.com/office/officeart/2005/8/layout/default"/>
    <dgm:cxn modelId="{04C9F66C-C025-4F57-A629-49231DB5CD0F}" type="presParOf" srcId="{AA34D4B0-C3C5-43B8-9869-243B5E9B3C5B}" destId="{47C011D9-6DAE-4624-A87A-92E4654B4BD7}" srcOrd="0" destOrd="0" presId="urn:microsoft.com/office/officeart/2005/8/layout/default"/>
    <dgm:cxn modelId="{43B5877C-6FE9-4BD1-8CED-D86D43CA3BFE}" type="presParOf" srcId="{AA34D4B0-C3C5-43B8-9869-243B5E9B3C5B}" destId="{C57B4118-CF9B-4059-AECB-E8A9A705DB7D}" srcOrd="1" destOrd="0" presId="urn:microsoft.com/office/officeart/2005/8/layout/default"/>
    <dgm:cxn modelId="{2D7E2464-3FE7-4409-A72E-5790E315C633}" type="presParOf" srcId="{AA34D4B0-C3C5-43B8-9869-243B5E9B3C5B}" destId="{7C97C543-F160-435B-828F-DFDD78075F4A}" srcOrd="2" destOrd="0" presId="urn:microsoft.com/office/officeart/2005/8/layout/default"/>
    <dgm:cxn modelId="{81476B0C-6DAE-42BD-9BF9-4F6DBD1AD1B9}" type="presParOf" srcId="{AA34D4B0-C3C5-43B8-9869-243B5E9B3C5B}" destId="{D9446DA0-EF6B-447A-A49D-2982AD70905B}" srcOrd="3" destOrd="0" presId="urn:microsoft.com/office/officeart/2005/8/layout/default"/>
    <dgm:cxn modelId="{7DFEDFB1-F49A-4121-B7FF-C60E27A2E7CB}" type="presParOf" srcId="{AA34D4B0-C3C5-43B8-9869-243B5E9B3C5B}" destId="{F084588E-278E-4CDD-9781-738CB947D5F6}" srcOrd="4" destOrd="0" presId="urn:microsoft.com/office/officeart/2005/8/layout/default"/>
    <dgm:cxn modelId="{E5F67826-7FE6-4BBF-AE86-5454A1D066C8}" type="presParOf" srcId="{AA34D4B0-C3C5-43B8-9869-243B5E9B3C5B}" destId="{60B7F78C-ABBC-481A-B1AA-ABD5ABB8A6FC}" srcOrd="5" destOrd="0" presId="urn:microsoft.com/office/officeart/2005/8/layout/default"/>
    <dgm:cxn modelId="{E0887E42-F496-475F-A759-7F34ACA74FF8}" type="presParOf" srcId="{AA34D4B0-C3C5-43B8-9869-243B5E9B3C5B}" destId="{327215B3-4053-480E-888F-4D6CB397B91C}" srcOrd="6" destOrd="0" presId="urn:microsoft.com/office/officeart/2005/8/layout/default"/>
    <dgm:cxn modelId="{C0D5D1CE-59C7-4248-A548-84B1A898DE69}" type="presParOf" srcId="{AA34D4B0-C3C5-43B8-9869-243B5E9B3C5B}" destId="{C0135541-79F0-4637-A746-E76982DF8E91}" srcOrd="7" destOrd="0" presId="urn:microsoft.com/office/officeart/2005/8/layout/default"/>
    <dgm:cxn modelId="{037D2895-B71C-4745-AAF6-E92214B2A2D5}" type="presParOf" srcId="{AA34D4B0-C3C5-43B8-9869-243B5E9B3C5B}" destId="{26EDF36C-3DCC-419A-BB47-A9E9EA4D004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B4665-F29B-4D80-9ABE-3A83858896A3}">
      <dsp:nvSpPr>
        <dsp:cNvPr id="0" name=""/>
        <dsp:cNvSpPr/>
      </dsp:nvSpPr>
      <dsp:spPr>
        <a:xfrm>
          <a:off x="0" y="3299759"/>
          <a:ext cx="5930435" cy="541352"/>
        </a:xfrm>
        <a:prstGeom prst="rect">
          <a:avLst/>
        </a:prstGeom>
        <a:gradFill rotWithShape="0">
          <a:gsLst>
            <a:gs pos="0">
              <a:schemeClr val="accent1">
                <a:alpha val="90000"/>
                <a:hueOff val="0"/>
                <a:satOff val="0"/>
                <a:lumOff val="0"/>
                <a:alphaOff val="0"/>
                <a:tint val="96000"/>
                <a:lumMod val="104000"/>
              </a:schemeClr>
            </a:gs>
            <a:gs pos="100000">
              <a:schemeClr val="accent1">
                <a:alpha val="9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a:solidFill>
                <a:schemeClr val="bg1"/>
              </a:solidFill>
              <a:latin typeface="Times New Roman" panose="02020603050405020304" pitchFamily="18" charset="0"/>
              <a:cs typeface="Times New Roman" panose="02020603050405020304" pitchFamily="18" charset="0"/>
            </a:rPr>
            <a:t>This presentation critically assesses its impact on health care professionals, service delivery and patients/communities.</a:t>
          </a:r>
          <a:endParaRPr lang="en-GB" sz="1400" kern="1200">
            <a:solidFill>
              <a:schemeClr val="bg1"/>
            </a:solidFill>
            <a:latin typeface="Times New Roman" panose="02020603050405020304" pitchFamily="18" charset="0"/>
            <a:cs typeface="Times New Roman" panose="02020603050405020304" pitchFamily="18" charset="0"/>
          </a:endParaRPr>
        </a:p>
      </dsp:txBody>
      <dsp:txXfrm>
        <a:off x="0" y="3299759"/>
        <a:ext cx="5930435" cy="541352"/>
      </dsp:txXfrm>
    </dsp:sp>
    <dsp:sp modelId="{EB198937-ED8F-4012-9098-7BEA175C6836}">
      <dsp:nvSpPr>
        <dsp:cNvPr id="0" name=""/>
        <dsp:cNvSpPr/>
      </dsp:nvSpPr>
      <dsp:spPr>
        <a:xfrm rot="10800000">
          <a:off x="0" y="2475278"/>
          <a:ext cx="5930435" cy="832600"/>
        </a:xfrm>
        <a:prstGeom prst="upArrowCallout">
          <a:avLst/>
        </a:prstGeom>
        <a:gradFill rotWithShape="0">
          <a:gsLst>
            <a:gs pos="0">
              <a:schemeClr val="accent1">
                <a:alpha val="90000"/>
                <a:hueOff val="0"/>
                <a:satOff val="0"/>
                <a:lumOff val="0"/>
                <a:alphaOff val="-10000"/>
                <a:tint val="96000"/>
                <a:lumMod val="104000"/>
              </a:schemeClr>
            </a:gs>
            <a:gs pos="100000">
              <a:schemeClr val="accent1">
                <a:alpha val="90000"/>
                <a:hueOff val="0"/>
                <a:satOff val="0"/>
                <a:lumOff val="0"/>
                <a:alphaOff val="-1000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a:solidFill>
                <a:schemeClr val="bg1"/>
              </a:solidFill>
              <a:latin typeface="Times New Roman" panose="02020603050405020304" pitchFamily="18" charset="0"/>
              <a:cs typeface="Times New Roman" panose="02020603050405020304" pitchFamily="18" charset="0"/>
            </a:rPr>
            <a:t>This was chosen because it is a recent digital change that allows monitoring of rhythms outside of the hospital setting, where an ECG is used.</a:t>
          </a:r>
          <a:endParaRPr lang="en-GB" sz="1400" kern="1200">
            <a:solidFill>
              <a:schemeClr val="bg1"/>
            </a:solidFill>
            <a:latin typeface="Times New Roman" panose="02020603050405020304" pitchFamily="18" charset="0"/>
            <a:cs typeface="Times New Roman" panose="02020603050405020304" pitchFamily="18" charset="0"/>
          </a:endParaRPr>
        </a:p>
      </dsp:txBody>
      <dsp:txXfrm rot="10800000">
        <a:off x="0" y="2475278"/>
        <a:ext cx="5930435" cy="540999"/>
      </dsp:txXfrm>
    </dsp:sp>
    <dsp:sp modelId="{4494D4AA-4CAC-4F12-9D43-30D3ABE139DF}">
      <dsp:nvSpPr>
        <dsp:cNvPr id="0" name=""/>
        <dsp:cNvSpPr/>
      </dsp:nvSpPr>
      <dsp:spPr>
        <a:xfrm rot="10800000">
          <a:off x="0" y="1650798"/>
          <a:ext cx="5930435" cy="832600"/>
        </a:xfrm>
        <a:prstGeom prst="upArrowCallout">
          <a:avLst/>
        </a:prstGeom>
        <a:gradFill rotWithShape="0">
          <a:gsLst>
            <a:gs pos="0">
              <a:schemeClr val="accent1">
                <a:alpha val="90000"/>
                <a:hueOff val="0"/>
                <a:satOff val="0"/>
                <a:lumOff val="0"/>
                <a:alphaOff val="-20000"/>
                <a:tint val="96000"/>
                <a:lumMod val="104000"/>
              </a:schemeClr>
            </a:gs>
            <a:gs pos="100000">
              <a:schemeClr val="accent1">
                <a:alpha val="90000"/>
                <a:hueOff val="0"/>
                <a:satOff val="0"/>
                <a:lumOff val="0"/>
                <a:alphaOff val="-2000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bg1"/>
              </a:solidFill>
              <a:latin typeface="Times New Roman" panose="02020603050405020304" pitchFamily="18" charset="0"/>
              <a:cs typeface="Times New Roman" panose="02020603050405020304" pitchFamily="18" charset="0"/>
            </a:rPr>
            <a:t>KardiaMobile is a portable, smartphone-connected single-lead ECG device that allows heart rhythm recordings to be captured within seconds (Carrington et al., 2022).</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rot="10800000">
        <a:off x="0" y="1650798"/>
        <a:ext cx="5930435" cy="540999"/>
      </dsp:txXfrm>
    </dsp:sp>
    <dsp:sp modelId="{84B7239A-E515-4ED8-84AF-6B4F4DC39186}">
      <dsp:nvSpPr>
        <dsp:cNvPr id="0" name=""/>
        <dsp:cNvSpPr/>
      </dsp:nvSpPr>
      <dsp:spPr>
        <a:xfrm rot="10800000">
          <a:off x="0" y="826317"/>
          <a:ext cx="5930435" cy="832600"/>
        </a:xfrm>
        <a:prstGeom prst="upArrowCallout">
          <a:avLst/>
        </a:prstGeom>
        <a:gradFill rotWithShape="0">
          <a:gsLst>
            <a:gs pos="0">
              <a:schemeClr val="accent1">
                <a:alpha val="90000"/>
                <a:hueOff val="0"/>
                <a:satOff val="0"/>
                <a:lumOff val="0"/>
                <a:alphaOff val="-30000"/>
                <a:tint val="96000"/>
                <a:lumMod val="104000"/>
              </a:schemeClr>
            </a:gs>
            <a:gs pos="100000">
              <a:schemeClr val="accent1">
                <a:alpha val="90000"/>
                <a:hueOff val="0"/>
                <a:satOff val="0"/>
                <a:lumOff val="0"/>
                <a:alphaOff val="-30000"/>
                <a:shade val="98000"/>
                <a:lumMod val="94000"/>
              </a:schemeClr>
            </a:gs>
          </a:gsLst>
          <a:lin ang="5400000" scaled="0"/>
        </a:gradFill>
        <a:ln>
          <a:solidFill>
            <a:schemeClr val="accent6"/>
          </a:solidFill>
        </a:ln>
        <a:effectLst>
          <a:outerShdw blurRad="38100" dist="25400" dir="5400000" rotWithShape="0">
            <a:srgbClr val="000000">
              <a:alpha val="25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bg1"/>
              </a:solidFill>
              <a:latin typeface="Times New Roman" panose="02020603050405020304" pitchFamily="18" charset="0"/>
              <a:cs typeface="Times New Roman" panose="02020603050405020304" pitchFamily="18" charset="0"/>
            </a:rPr>
            <a:t>Early detection is crucial as undiagnosed AF can lead to stroke, avoidable complications and heart failure.</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rot="10800000">
        <a:off x="0" y="826317"/>
        <a:ext cx="5930435" cy="540999"/>
      </dsp:txXfrm>
    </dsp:sp>
    <dsp:sp modelId="{C3730DCA-4CDF-488A-B8E7-8CB60AFDD03F}">
      <dsp:nvSpPr>
        <dsp:cNvPr id="0" name=""/>
        <dsp:cNvSpPr/>
      </dsp:nvSpPr>
      <dsp:spPr>
        <a:xfrm rot="10800000">
          <a:off x="0" y="1837"/>
          <a:ext cx="5930435" cy="832600"/>
        </a:xfrm>
        <a:prstGeom prst="upArrowCallout">
          <a:avLst/>
        </a:prstGeom>
        <a:solidFill>
          <a:schemeClr val="accent1"/>
        </a:solidFill>
        <a:ln>
          <a:solidFill>
            <a:schemeClr val="accent1"/>
          </a:solidFill>
        </a:ln>
        <a:effectLst>
          <a:outerShdw blurRad="38100" dist="25400" dir="5400000" rotWithShape="0">
            <a:srgbClr val="000000">
              <a:alpha val="25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bg1"/>
              </a:solidFill>
              <a:latin typeface="Times New Roman" panose="02020603050405020304" pitchFamily="18" charset="0"/>
              <a:cs typeface="Times New Roman" panose="02020603050405020304" pitchFamily="18" charset="0"/>
            </a:rPr>
            <a:t>Atrial fibrillation is a common cardiac rhythm disorder in which the heart beats irregularly, potentially reducing effective blood flow.</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rot="10800000">
        <a:off x="0" y="1837"/>
        <a:ext cx="5930435" cy="5409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75BC52-3D19-41CF-B3E4-428BC02447B2}">
      <dsp:nvSpPr>
        <dsp:cNvPr id="0" name=""/>
        <dsp:cNvSpPr/>
      </dsp:nvSpPr>
      <dsp:spPr>
        <a:xfrm>
          <a:off x="1862933" y="46687"/>
          <a:ext cx="2241009" cy="2241009"/>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t>A smartphone-connected ECG device used to record heart rhythm.</a:t>
          </a:r>
        </a:p>
      </dsp:txBody>
      <dsp:txXfrm>
        <a:off x="2161734" y="438864"/>
        <a:ext cx="1643407" cy="1008454"/>
      </dsp:txXfrm>
    </dsp:sp>
    <dsp:sp modelId="{49F71687-6A15-4DE5-B847-DA4CBCB3A13A}">
      <dsp:nvSpPr>
        <dsp:cNvPr id="0" name=""/>
        <dsp:cNvSpPr/>
      </dsp:nvSpPr>
      <dsp:spPr>
        <a:xfrm>
          <a:off x="2671564" y="1447318"/>
          <a:ext cx="2241009" cy="2241009"/>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t>Supports rapid detection of suspected atrial fibrillation.</a:t>
          </a:r>
        </a:p>
      </dsp:txBody>
      <dsp:txXfrm>
        <a:off x="3356939" y="2026246"/>
        <a:ext cx="1344605" cy="1232555"/>
      </dsp:txXfrm>
    </dsp:sp>
    <dsp:sp modelId="{107962BC-3392-40D1-B7B9-2BDD618C45F3}">
      <dsp:nvSpPr>
        <dsp:cNvPr id="0" name=""/>
        <dsp:cNvSpPr/>
      </dsp:nvSpPr>
      <dsp:spPr>
        <a:xfrm>
          <a:off x="1054302" y="1447318"/>
          <a:ext cx="2241009" cy="2241009"/>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t>Suitable for primary care, community and home monitoring.</a:t>
          </a:r>
        </a:p>
      </dsp:txBody>
      <dsp:txXfrm>
        <a:off x="1265330" y="2026246"/>
        <a:ext cx="1344605" cy="12325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63330-B74E-42FD-9733-019D2CACC7AF}">
      <dsp:nvSpPr>
        <dsp:cNvPr id="0" name=""/>
        <dsp:cNvSpPr/>
      </dsp:nvSpPr>
      <dsp:spPr>
        <a:xfrm>
          <a:off x="0" y="475"/>
          <a:ext cx="4975332"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5026C5-049E-470E-B8FA-13D859893560}">
      <dsp:nvSpPr>
        <dsp:cNvPr id="0" name=""/>
        <dsp:cNvSpPr/>
      </dsp:nvSpPr>
      <dsp:spPr>
        <a:xfrm>
          <a:off x="0" y="475"/>
          <a:ext cx="4975332" cy="778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0" i="0" kern="1200">
              <a:latin typeface="Times New Roman" panose="02020603050405020304" pitchFamily="18" charset="0"/>
              <a:cs typeface="Times New Roman" panose="02020603050405020304" pitchFamily="18" charset="0"/>
            </a:rPr>
            <a:t>KardiaMobile allows for faster capture of intermittent heart rhythms, helping to facilitate timely assessment and diagnosis.</a:t>
          </a:r>
          <a:endParaRPr lang="en-GB" sz="1200" kern="1200">
            <a:latin typeface="Times New Roman" panose="02020603050405020304" pitchFamily="18" charset="0"/>
            <a:cs typeface="Times New Roman" panose="02020603050405020304" pitchFamily="18" charset="0"/>
          </a:endParaRPr>
        </a:p>
      </dsp:txBody>
      <dsp:txXfrm>
        <a:off x="0" y="475"/>
        <a:ext cx="4975332" cy="778901"/>
      </dsp:txXfrm>
    </dsp:sp>
    <dsp:sp modelId="{B86840B0-04FB-47F7-95FF-65B917E7EAB2}">
      <dsp:nvSpPr>
        <dsp:cNvPr id="0" name=""/>
        <dsp:cNvSpPr/>
      </dsp:nvSpPr>
      <dsp:spPr>
        <a:xfrm>
          <a:off x="0" y="779377"/>
          <a:ext cx="4975332"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1CAC04-1DA9-464D-8C0B-B3F1C041D114}">
      <dsp:nvSpPr>
        <dsp:cNvPr id="0" name=""/>
        <dsp:cNvSpPr/>
      </dsp:nvSpPr>
      <dsp:spPr>
        <a:xfrm>
          <a:off x="0" y="779377"/>
          <a:ext cx="4975332" cy="778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0" i="0" kern="1200">
              <a:latin typeface="Times New Roman" panose="02020603050405020304" pitchFamily="18" charset="0"/>
              <a:cs typeface="Times New Roman" panose="02020603050405020304" pitchFamily="18" charset="0"/>
            </a:rPr>
            <a:t>Timely identification of patients suspected of having AF can result in better referrals and faster access to the specialist review.</a:t>
          </a:r>
          <a:endParaRPr lang="en-GB" sz="1200" kern="1200" dirty="0">
            <a:latin typeface="Times New Roman" panose="02020603050405020304" pitchFamily="18" charset="0"/>
            <a:cs typeface="Times New Roman" panose="02020603050405020304" pitchFamily="18" charset="0"/>
          </a:endParaRPr>
        </a:p>
      </dsp:txBody>
      <dsp:txXfrm>
        <a:off x="0" y="779377"/>
        <a:ext cx="4975332" cy="778901"/>
      </dsp:txXfrm>
    </dsp:sp>
    <dsp:sp modelId="{116AC550-0524-48E3-A7F0-7A13CC32CBA4}">
      <dsp:nvSpPr>
        <dsp:cNvPr id="0" name=""/>
        <dsp:cNvSpPr/>
      </dsp:nvSpPr>
      <dsp:spPr>
        <a:xfrm>
          <a:off x="0" y="1558279"/>
          <a:ext cx="4975332"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B1DD72-1116-43C5-8AD0-5B5AC9B5F1CD}">
      <dsp:nvSpPr>
        <dsp:cNvPr id="0" name=""/>
        <dsp:cNvSpPr/>
      </dsp:nvSpPr>
      <dsp:spPr>
        <a:xfrm>
          <a:off x="0" y="1558279"/>
          <a:ext cx="4975332" cy="778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0" i="0" kern="1200">
              <a:latin typeface="Times New Roman" panose="02020603050405020304" pitchFamily="18" charset="0"/>
              <a:cs typeface="Times New Roman" panose="02020603050405020304" pitchFamily="18" charset="0"/>
            </a:rPr>
            <a:t>The device can be used for community-based care, as recordings of the ECG can take place in the GP practice, in pharmacies and in the patient's home.</a:t>
          </a:r>
          <a:endParaRPr lang="en-GB" sz="1200" kern="1200">
            <a:latin typeface="Times New Roman" panose="02020603050405020304" pitchFamily="18" charset="0"/>
            <a:cs typeface="Times New Roman" panose="02020603050405020304" pitchFamily="18" charset="0"/>
          </a:endParaRPr>
        </a:p>
      </dsp:txBody>
      <dsp:txXfrm>
        <a:off x="0" y="1558279"/>
        <a:ext cx="4975332" cy="778901"/>
      </dsp:txXfrm>
    </dsp:sp>
    <dsp:sp modelId="{462C5181-C981-4918-B81D-E5930907F421}">
      <dsp:nvSpPr>
        <dsp:cNvPr id="0" name=""/>
        <dsp:cNvSpPr/>
      </dsp:nvSpPr>
      <dsp:spPr>
        <a:xfrm>
          <a:off x="0" y="2337181"/>
          <a:ext cx="4975332"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669473-4286-4D12-96CF-AC61FD9C33AA}">
      <dsp:nvSpPr>
        <dsp:cNvPr id="0" name=""/>
        <dsp:cNvSpPr/>
      </dsp:nvSpPr>
      <dsp:spPr>
        <a:xfrm>
          <a:off x="0" y="2337181"/>
          <a:ext cx="4975332" cy="778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0" i="0" kern="1200">
              <a:latin typeface="Times New Roman" panose="02020603050405020304" pitchFamily="18" charset="0"/>
              <a:cs typeface="Times New Roman" panose="02020603050405020304" pitchFamily="18" charset="0"/>
            </a:rPr>
            <a:t>Repeated visits and unnecessary travel can be avoided, especially for patients with intermittent symptoms, by remote rhythm recording.</a:t>
          </a:r>
          <a:endParaRPr lang="en-GB" sz="1200" kern="1200">
            <a:latin typeface="Times New Roman" panose="02020603050405020304" pitchFamily="18" charset="0"/>
            <a:cs typeface="Times New Roman" panose="02020603050405020304" pitchFamily="18" charset="0"/>
          </a:endParaRPr>
        </a:p>
      </dsp:txBody>
      <dsp:txXfrm>
        <a:off x="0" y="2337181"/>
        <a:ext cx="4975332" cy="778901"/>
      </dsp:txXfrm>
    </dsp:sp>
    <dsp:sp modelId="{60CD84C2-F934-41CC-83F1-1A3FB8684724}">
      <dsp:nvSpPr>
        <dsp:cNvPr id="0" name=""/>
        <dsp:cNvSpPr/>
      </dsp:nvSpPr>
      <dsp:spPr>
        <a:xfrm>
          <a:off x="0" y="3116083"/>
          <a:ext cx="4975332"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1D0A89-96E8-4C71-9D8C-068266739251}">
      <dsp:nvSpPr>
        <dsp:cNvPr id="0" name=""/>
        <dsp:cNvSpPr/>
      </dsp:nvSpPr>
      <dsp:spPr>
        <a:xfrm>
          <a:off x="0" y="3116083"/>
          <a:ext cx="4975332" cy="778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0" i="0" kern="1200">
              <a:latin typeface="Times New Roman" panose="02020603050405020304" pitchFamily="18" charset="0"/>
              <a:cs typeface="Times New Roman" panose="02020603050405020304" pitchFamily="18" charset="0"/>
            </a:rPr>
            <a:t>Clear review pathways, proper data management and clinical follow-up (Carrington et al., 2022), however, are still essential for effective service delivery.</a:t>
          </a:r>
          <a:endParaRPr lang="en-GB" sz="1200" kern="1200">
            <a:latin typeface="Times New Roman" panose="02020603050405020304" pitchFamily="18" charset="0"/>
            <a:cs typeface="Times New Roman" panose="02020603050405020304" pitchFamily="18" charset="0"/>
          </a:endParaRPr>
        </a:p>
      </dsp:txBody>
      <dsp:txXfrm>
        <a:off x="0" y="3116083"/>
        <a:ext cx="4975332" cy="7789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8BD088-BB46-4C71-8D29-1980F4E75005}">
      <dsp:nvSpPr>
        <dsp:cNvPr id="0" name=""/>
        <dsp:cNvSpPr/>
      </dsp:nvSpPr>
      <dsp:spPr>
        <a:xfrm>
          <a:off x="-4572108" y="-701028"/>
          <a:ext cx="5446411" cy="5446411"/>
        </a:xfrm>
        <a:prstGeom prst="blockArc">
          <a:avLst>
            <a:gd name="adj1" fmla="val 18900000"/>
            <a:gd name="adj2" fmla="val 2700000"/>
            <a:gd name="adj3" fmla="val 397"/>
          </a:avLst>
        </a:prstGeom>
        <a:noFill/>
        <a:ln w="15875" cap="rnd" cmpd="sng" algn="ctr">
          <a:noFill/>
          <a:prstDash val="solid"/>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z="-110000" prstMaterial="matte">
          <a:bevelT w="127000" h="63500"/>
        </a:sp3d>
      </dsp:spPr>
      <dsp:style>
        <a:lnRef idx="2">
          <a:scrgbClr r="0" g="0" b="0"/>
        </a:lnRef>
        <a:fillRef idx="0">
          <a:scrgbClr r="0" g="0" b="0"/>
        </a:fillRef>
        <a:effectRef idx="0">
          <a:scrgbClr r="0" g="0" b="0"/>
        </a:effectRef>
        <a:fontRef idx="minor"/>
      </dsp:style>
    </dsp:sp>
    <dsp:sp modelId="{F095EEB0-EE34-46A8-A560-006ED7309CF1}">
      <dsp:nvSpPr>
        <dsp:cNvPr id="0" name=""/>
        <dsp:cNvSpPr/>
      </dsp:nvSpPr>
      <dsp:spPr>
        <a:xfrm>
          <a:off x="382722" y="252691"/>
          <a:ext cx="4207110" cy="505706"/>
        </a:xfrm>
        <a:prstGeom prst="rect">
          <a:avLst/>
        </a:prstGeom>
        <a:solidFill>
          <a:schemeClr val="accent1">
            <a:hueOff val="0"/>
            <a:satOff val="0"/>
            <a:lumOff val="0"/>
            <a:alphaOff val="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401404"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Convenient home-based rhythm recording (</a:t>
          </a:r>
          <a:r>
            <a:rPr lang="en-GB" sz="1400" kern="1200" dirty="0" err="1">
              <a:latin typeface="Times New Roman" panose="02020603050405020304" pitchFamily="18" charset="0"/>
              <a:cs typeface="Times New Roman" panose="02020603050405020304" pitchFamily="18" charset="0"/>
            </a:rPr>
            <a:t>Krzowski</a:t>
          </a:r>
          <a:r>
            <a:rPr lang="en-GB" sz="1400" kern="1200" dirty="0">
              <a:latin typeface="Times New Roman" panose="02020603050405020304" pitchFamily="18" charset="0"/>
              <a:cs typeface="Times New Roman" panose="02020603050405020304" pitchFamily="18" charset="0"/>
            </a:rPr>
            <a:t> et al., 2021)</a:t>
          </a:r>
          <a:r>
            <a:rPr lang="en-GB" sz="1400" b="0" i="0" kern="1200" dirty="0">
              <a:solidFill>
                <a:schemeClr val="bg1"/>
              </a:solidFill>
              <a:latin typeface="Times New Roman" panose="02020603050405020304" pitchFamily="18" charset="0"/>
              <a:cs typeface="Times New Roman" panose="02020603050405020304" pitchFamily="18" charset="0"/>
            </a:rPr>
            <a:t>.</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a:off x="382722" y="252691"/>
        <a:ext cx="4207110" cy="505706"/>
      </dsp:txXfrm>
    </dsp:sp>
    <dsp:sp modelId="{FDDA15B0-0182-4D23-A24D-E6B228CBEAD8}">
      <dsp:nvSpPr>
        <dsp:cNvPr id="0" name=""/>
        <dsp:cNvSpPr/>
      </dsp:nvSpPr>
      <dsp:spPr>
        <a:xfrm>
          <a:off x="66656" y="189477"/>
          <a:ext cx="632132" cy="632132"/>
        </a:xfrm>
        <a:prstGeom prst="ellipse">
          <a:avLst/>
        </a:prstGeom>
        <a:solidFill>
          <a:schemeClr val="accent1">
            <a:lumMod val="40000"/>
            <a:lumOff val="6000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z="300000" prstMaterial="matte">
          <a:bevelT w="127000" h="63500"/>
        </a:sp3d>
      </dsp:spPr>
      <dsp:style>
        <a:lnRef idx="0">
          <a:scrgbClr r="0" g="0" b="0"/>
        </a:lnRef>
        <a:fillRef idx="1">
          <a:scrgbClr r="0" g="0" b="0"/>
        </a:fillRef>
        <a:effectRef idx="0">
          <a:scrgbClr r="0" g="0" b="0"/>
        </a:effectRef>
        <a:fontRef idx="minor"/>
      </dsp:style>
    </dsp:sp>
    <dsp:sp modelId="{9FABF060-48AF-475D-A39E-7F7FD01DBFF7}">
      <dsp:nvSpPr>
        <dsp:cNvPr id="0" name=""/>
        <dsp:cNvSpPr/>
      </dsp:nvSpPr>
      <dsp:spPr>
        <a:xfrm>
          <a:off x="745096" y="1011007"/>
          <a:ext cx="3844736" cy="505706"/>
        </a:xfrm>
        <a:prstGeom prst="rect">
          <a:avLst/>
        </a:prstGeom>
        <a:solidFill>
          <a:schemeClr val="accent1">
            <a:hueOff val="0"/>
            <a:satOff val="0"/>
            <a:lumOff val="0"/>
            <a:alphaOff val="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401404"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Greater patient involvement in health monitoring.</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a:off x="745096" y="1011007"/>
        <a:ext cx="3844736" cy="505706"/>
      </dsp:txXfrm>
    </dsp:sp>
    <dsp:sp modelId="{5EC301B2-3B95-45D6-9BC2-0968A99314DF}">
      <dsp:nvSpPr>
        <dsp:cNvPr id="0" name=""/>
        <dsp:cNvSpPr/>
      </dsp:nvSpPr>
      <dsp:spPr>
        <a:xfrm>
          <a:off x="429030" y="947794"/>
          <a:ext cx="632132" cy="632132"/>
        </a:xfrm>
        <a:prstGeom prst="ellipse">
          <a:avLst/>
        </a:prstGeom>
        <a:solidFill>
          <a:schemeClr val="accent1">
            <a:lumMod val="40000"/>
            <a:lumOff val="6000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z="300000" prstMaterial="matte">
          <a:bevelT w="127000" h="63500"/>
        </a:sp3d>
      </dsp:spPr>
      <dsp:style>
        <a:lnRef idx="0">
          <a:scrgbClr r="0" g="0" b="0"/>
        </a:lnRef>
        <a:fillRef idx="1">
          <a:scrgbClr r="0" g="0" b="0"/>
        </a:fillRef>
        <a:effectRef idx="0">
          <a:scrgbClr r="0" g="0" b="0"/>
        </a:effectRef>
        <a:fontRef idx="minor"/>
      </dsp:style>
    </dsp:sp>
    <dsp:sp modelId="{224528C0-C820-4D32-8B29-F0585DCCBB79}">
      <dsp:nvSpPr>
        <dsp:cNvPr id="0" name=""/>
        <dsp:cNvSpPr/>
      </dsp:nvSpPr>
      <dsp:spPr>
        <a:xfrm>
          <a:off x="856316" y="1769323"/>
          <a:ext cx="3733517" cy="505706"/>
        </a:xfrm>
        <a:prstGeom prst="rect">
          <a:avLst/>
        </a:prstGeom>
        <a:solidFill>
          <a:schemeClr val="accent1">
            <a:hueOff val="0"/>
            <a:satOff val="0"/>
            <a:lumOff val="0"/>
            <a:alphaOff val="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401404"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Improved capture of intermittent symptoms (Carrington et al., 2022).</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a:off x="856316" y="1769323"/>
        <a:ext cx="3733517" cy="505706"/>
      </dsp:txXfrm>
    </dsp:sp>
    <dsp:sp modelId="{287D2AAD-8307-4781-9720-46C16595CCC7}">
      <dsp:nvSpPr>
        <dsp:cNvPr id="0" name=""/>
        <dsp:cNvSpPr/>
      </dsp:nvSpPr>
      <dsp:spPr>
        <a:xfrm>
          <a:off x="540250" y="1706110"/>
          <a:ext cx="632132" cy="632132"/>
        </a:xfrm>
        <a:prstGeom prst="ellipse">
          <a:avLst/>
        </a:prstGeom>
        <a:solidFill>
          <a:schemeClr val="accent1">
            <a:lumMod val="40000"/>
            <a:lumOff val="6000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z="300000" prstMaterial="matte">
          <a:bevelT w="127000" h="63500"/>
        </a:sp3d>
      </dsp:spPr>
      <dsp:style>
        <a:lnRef idx="0">
          <a:scrgbClr r="0" g="0" b="0"/>
        </a:lnRef>
        <a:fillRef idx="1">
          <a:scrgbClr r="0" g="0" b="0"/>
        </a:fillRef>
        <a:effectRef idx="0">
          <a:scrgbClr r="0" g="0" b="0"/>
        </a:effectRef>
        <a:fontRef idx="minor"/>
      </dsp:style>
    </dsp:sp>
    <dsp:sp modelId="{F6E69B9C-BE77-47A0-9B9D-B7DD3D7E2CC3}">
      <dsp:nvSpPr>
        <dsp:cNvPr id="0" name=""/>
        <dsp:cNvSpPr/>
      </dsp:nvSpPr>
      <dsp:spPr>
        <a:xfrm>
          <a:off x="745096" y="2527640"/>
          <a:ext cx="3844736" cy="505706"/>
        </a:xfrm>
        <a:prstGeom prst="rect">
          <a:avLst/>
        </a:prstGeom>
        <a:solidFill>
          <a:schemeClr val="accent1">
            <a:hueOff val="0"/>
            <a:satOff val="0"/>
            <a:lumOff val="0"/>
            <a:alphaOff val="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401404"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Better reassurance and clinical communication.</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a:off x="745096" y="2527640"/>
        <a:ext cx="3844736" cy="505706"/>
      </dsp:txXfrm>
    </dsp:sp>
    <dsp:sp modelId="{68AAEF2F-7DC3-4F64-8370-6F58DD53A3E9}">
      <dsp:nvSpPr>
        <dsp:cNvPr id="0" name=""/>
        <dsp:cNvSpPr/>
      </dsp:nvSpPr>
      <dsp:spPr>
        <a:xfrm>
          <a:off x="429030" y="2464427"/>
          <a:ext cx="632132" cy="632132"/>
        </a:xfrm>
        <a:prstGeom prst="ellipse">
          <a:avLst/>
        </a:prstGeom>
        <a:solidFill>
          <a:schemeClr val="accent1">
            <a:lumMod val="40000"/>
            <a:lumOff val="6000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z="300000" prstMaterial="matte">
          <a:bevelT w="127000" h="63500"/>
        </a:sp3d>
      </dsp:spPr>
      <dsp:style>
        <a:lnRef idx="0">
          <a:scrgbClr r="0" g="0" b="0"/>
        </a:lnRef>
        <a:fillRef idx="1">
          <a:scrgbClr r="0" g="0" b="0"/>
        </a:fillRef>
        <a:effectRef idx="0">
          <a:scrgbClr r="0" g="0" b="0"/>
        </a:effectRef>
        <a:fontRef idx="minor"/>
      </dsp:style>
    </dsp:sp>
    <dsp:sp modelId="{64570D37-32EB-4EFF-903F-012B0C803B5A}">
      <dsp:nvSpPr>
        <dsp:cNvPr id="0" name=""/>
        <dsp:cNvSpPr/>
      </dsp:nvSpPr>
      <dsp:spPr>
        <a:xfrm>
          <a:off x="382722" y="3285956"/>
          <a:ext cx="4207110" cy="505706"/>
        </a:xfrm>
        <a:prstGeom prst="rect">
          <a:avLst/>
        </a:prstGeom>
        <a:solidFill>
          <a:schemeClr val="accent1">
            <a:hueOff val="0"/>
            <a:satOff val="0"/>
            <a:lumOff val="0"/>
            <a:alphaOff val="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401404"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Risk of anxiety or false reassurance (Klier et al., 2023).</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a:off x="382722" y="3285956"/>
        <a:ext cx="4207110" cy="505706"/>
      </dsp:txXfrm>
    </dsp:sp>
    <dsp:sp modelId="{51EA7555-AD8D-4260-8C96-EC02EDEA4059}">
      <dsp:nvSpPr>
        <dsp:cNvPr id="0" name=""/>
        <dsp:cNvSpPr/>
      </dsp:nvSpPr>
      <dsp:spPr>
        <a:xfrm>
          <a:off x="66656" y="3222743"/>
          <a:ext cx="632132" cy="632132"/>
        </a:xfrm>
        <a:prstGeom prst="ellipse">
          <a:avLst/>
        </a:prstGeom>
        <a:solidFill>
          <a:schemeClr val="accent1">
            <a:lumMod val="40000"/>
            <a:lumOff val="6000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z="300000" prstMaterial="matte">
          <a:bevelT w="127000" h="63500"/>
        </a:sp3d>
      </dsp:spPr>
      <dsp:style>
        <a:lnRef idx="0">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331BA-8F51-4474-842D-4F4BBAA6890F}">
      <dsp:nvSpPr>
        <dsp:cNvPr id="0" name=""/>
        <dsp:cNvSpPr/>
      </dsp:nvSpPr>
      <dsp:spPr>
        <a:xfrm>
          <a:off x="2413351" y="1045172"/>
          <a:ext cx="522478" cy="91440"/>
        </a:xfrm>
        <a:custGeom>
          <a:avLst/>
          <a:gdLst/>
          <a:ahLst/>
          <a:cxnLst/>
          <a:rect l="0" t="0" r="0" b="0"/>
          <a:pathLst>
            <a:path>
              <a:moveTo>
                <a:pt x="0" y="45720"/>
              </a:moveTo>
              <a:lnTo>
                <a:pt x="522478" y="45720"/>
              </a:lnTo>
            </a:path>
          </a:pathLst>
        </a:custGeom>
        <a:noFill/>
        <a:ln w="9525" cap="rnd" cmpd="sng" algn="ctr">
          <a:solidFill>
            <a:schemeClr val="accent1">
              <a:hueOff val="0"/>
              <a:satOff val="0"/>
              <a:lumOff val="0"/>
              <a:alphaOff val="0"/>
            </a:schemeClr>
          </a:solidFill>
          <a:prstDash val="solid"/>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00050">
            <a:lnSpc>
              <a:spcPct val="90000"/>
            </a:lnSpc>
            <a:spcBef>
              <a:spcPct val="0"/>
            </a:spcBef>
            <a:spcAft>
              <a:spcPct val="35000"/>
            </a:spcAft>
            <a:buNone/>
          </a:pPr>
          <a:endParaRPr lang="en-GB" sz="900" kern="1200">
            <a:solidFill>
              <a:schemeClr val="bg1"/>
            </a:solidFill>
            <a:latin typeface="Times New Roman" panose="02020603050405020304" pitchFamily="18" charset="0"/>
            <a:cs typeface="Times New Roman" panose="02020603050405020304" pitchFamily="18" charset="0"/>
          </a:endParaRPr>
        </a:p>
      </dsp:txBody>
      <dsp:txXfrm>
        <a:off x="2660763" y="1088124"/>
        <a:ext cx="27653" cy="5536"/>
      </dsp:txXfrm>
    </dsp:sp>
    <dsp:sp modelId="{FE7E7244-A5E0-4AC4-8B69-9190CBD2E999}">
      <dsp:nvSpPr>
        <dsp:cNvPr id="0" name=""/>
        <dsp:cNvSpPr/>
      </dsp:nvSpPr>
      <dsp:spPr>
        <a:xfrm>
          <a:off x="10460" y="369485"/>
          <a:ext cx="2404690" cy="1442814"/>
        </a:xfrm>
        <a:prstGeom prst="rect">
          <a:avLst/>
        </a:prstGeom>
        <a:solidFill>
          <a:schemeClr val="accent1">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Community-based AF screening</a:t>
          </a:r>
          <a:r>
            <a:rPr lang="en-GB" sz="2000" b="0" i="0" kern="1200" dirty="0">
              <a:solidFill>
                <a:schemeClr val="bg1"/>
              </a:solidFill>
              <a:latin typeface="Times New Roman" panose="02020603050405020304" pitchFamily="18" charset="0"/>
              <a:cs typeface="Times New Roman" panose="02020603050405020304" pitchFamily="18" charset="0"/>
            </a:rPr>
            <a:t>.</a:t>
          </a:r>
          <a:endParaRPr lang="en-GB" sz="2000" kern="1200" dirty="0">
            <a:solidFill>
              <a:schemeClr val="bg1"/>
            </a:solidFill>
            <a:latin typeface="Times New Roman" panose="02020603050405020304" pitchFamily="18" charset="0"/>
            <a:cs typeface="Times New Roman" panose="02020603050405020304" pitchFamily="18" charset="0"/>
          </a:endParaRPr>
        </a:p>
      </dsp:txBody>
      <dsp:txXfrm>
        <a:off x="10460" y="369485"/>
        <a:ext cx="2404690" cy="1442814"/>
      </dsp:txXfrm>
    </dsp:sp>
    <dsp:sp modelId="{66976B6E-1A35-474B-AAE7-12363F7CA7F5}">
      <dsp:nvSpPr>
        <dsp:cNvPr id="0" name=""/>
        <dsp:cNvSpPr/>
      </dsp:nvSpPr>
      <dsp:spPr>
        <a:xfrm>
          <a:off x="5371120" y="1045172"/>
          <a:ext cx="522478" cy="91440"/>
        </a:xfrm>
        <a:custGeom>
          <a:avLst/>
          <a:gdLst/>
          <a:ahLst/>
          <a:cxnLst/>
          <a:rect l="0" t="0" r="0" b="0"/>
          <a:pathLst>
            <a:path>
              <a:moveTo>
                <a:pt x="0" y="45720"/>
              </a:moveTo>
              <a:lnTo>
                <a:pt x="522478" y="45720"/>
              </a:lnTo>
            </a:path>
          </a:pathLst>
        </a:custGeom>
        <a:noFill/>
        <a:ln w="9525" cap="rnd" cmpd="sng" algn="ctr">
          <a:solidFill>
            <a:schemeClr val="accent1">
              <a:hueOff val="0"/>
              <a:satOff val="0"/>
              <a:lumOff val="0"/>
              <a:alphaOff val="0"/>
            </a:schemeClr>
          </a:solidFill>
          <a:prstDash val="solid"/>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00050">
            <a:lnSpc>
              <a:spcPct val="90000"/>
            </a:lnSpc>
            <a:spcBef>
              <a:spcPct val="0"/>
            </a:spcBef>
            <a:spcAft>
              <a:spcPct val="35000"/>
            </a:spcAft>
            <a:buNone/>
          </a:pPr>
          <a:endParaRPr lang="en-GB" sz="900" kern="1200">
            <a:solidFill>
              <a:schemeClr val="bg1"/>
            </a:solidFill>
            <a:latin typeface="Times New Roman" panose="02020603050405020304" pitchFamily="18" charset="0"/>
            <a:cs typeface="Times New Roman" panose="02020603050405020304" pitchFamily="18" charset="0"/>
          </a:endParaRPr>
        </a:p>
      </dsp:txBody>
      <dsp:txXfrm>
        <a:off x="5618533" y="1088124"/>
        <a:ext cx="27653" cy="5536"/>
      </dsp:txXfrm>
    </dsp:sp>
    <dsp:sp modelId="{8FF8670C-BF6E-4D7F-AD9E-FDED0C79F3B3}">
      <dsp:nvSpPr>
        <dsp:cNvPr id="0" name=""/>
        <dsp:cNvSpPr/>
      </dsp:nvSpPr>
      <dsp:spPr>
        <a:xfrm>
          <a:off x="2968230" y="369485"/>
          <a:ext cx="2404690" cy="1442814"/>
        </a:xfrm>
        <a:prstGeom prst="rect">
          <a:avLst/>
        </a:prstGeom>
        <a:solidFill>
          <a:schemeClr val="accent1">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Better rural and underserved access (Pitman et al., 2021</a:t>
          </a:r>
          <a:r>
            <a:rPr lang="en-GB" sz="2000" b="0" i="0" kern="1200" dirty="0">
              <a:solidFill>
                <a:schemeClr val="bg1"/>
              </a:solidFill>
              <a:latin typeface="Times New Roman" panose="02020603050405020304" pitchFamily="18" charset="0"/>
              <a:cs typeface="Times New Roman" panose="02020603050405020304" pitchFamily="18" charset="0"/>
            </a:rPr>
            <a:t>.</a:t>
          </a:r>
          <a:endParaRPr lang="en-GB" sz="2000" kern="1200" dirty="0">
            <a:solidFill>
              <a:schemeClr val="bg1"/>
            </a:solidFill>
            <a:latin typeface="Times New Roman" panose="02020603050405020304" pitchFamily="18" charset="0"/>
            <a:cs typeface="Times New Roman" panose="02020603050405020304" pitchFamily="18" charset="0"/>
          </a:endParaRPr>
        </a:p>
      </dsp:txBody>
      <dsp:txXfrm>
        <a:off x="2968230" y="369485"/>
        <a:ext cx="2404690" cy="1442814"/>
      </dsp:txXfrm>
    </dsp:sp>
    <dsp:sp modelId="{399378FA-425A-407D-8792-5477F7F5DC8B}">
      <dsp:nvSpPr>
        <dsp:cNvPr id="0" name=""/>
        <dsp:cNvSpPr/>
      </dsp:nvSpPr>
      <dsp:spPr>
        <a:xfrm>
          <a:off x="1212806" y="1810499"/>
          <a:ext cx="5915538" cy="522478"/>
        </a:xfrm>
        <a:custGeom>
          <a:avLst/>
          <a:gdLst/>
          <a:ahLst/>
          <a:cxnLst/>
          <a:rect l="0" t="0" r="0" b="0"/>
          <a:pathLst>
            <a:path>
              <a:moveTo>
                <a:pt x="5915538" y="0"/>
              </a:moveTo>
              <a:lnTo>
                <a:pt x="5915538" y="278339"/>
              </a:lnTo>
              <a:lnTo>
                <a:pt x="0" y="278339"/>
              </a:lnTo>
              <a:lnTo>
                <a:pt x="0" y="522478"/>
              </a:lnTo>
            </a:path>
          </a:pathLst>
        </a:custGeom>
        <a:noFill/>
        <a:ln w="9525" cap="rnd" cmpd="sng" algn="ctr">
          <a:solidFill>
            <a:schemeClr val="accent1">
              <a:hueOff val="0"/>
              <a:satOff val="0"/>
              <a:lumOff val="0"/>
              <a:alphaOff val="0"/>
            </a:schemeClr>
          </a:solidFill>
          <a:prstDash val="solid"/>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00050">
            <a:lnSpc>
              <a:spcPct val="90000"/>
            </a:lnSpc>
            <a:spcBef>
              <a:spcPct val="0"/>
            </a:spcBef>
            <a:spcAft>
              <a:spcPct val="35000"/>
            </a:spcAft>
            <a:buNone/>
          </a:pPr>
          <a:endParaRPr lang="en-GB" sz="900" kern="1200">
            <a:solidFill>
              <a:schemeClr val="bg1"/>
            </a:solidFill>
            <a:latin typeface="Times New Roman" panose="02020603050405020304" pitchFamily="18" charset="0"/>
            <a:cs typeface="Times New Roman" panose="02020603050405020304" pitchFamily="18" charset="0"/>
          </a:endParaRPr>
        </a:p>
      </dsp:txBody>
      <dsp:txXfrm>
        <a:off x="4022042" y="2068970"/>
        <a:ext cx="297066" cy="5536"/>
      </dsp:txXfrm>
    </dsp:sp>
    <dsp:sp modelId="{442732FF-8DE6-4A3B-89B7-ABB878902AA0}">
      <dsp:nvSpPr>
        <dsp:cNvPr id="0" name=""/>
        <dsp:cNvSpPr/>
      </dsp:nvSpPr>
      <dsp:spPr>
        <a:xfrm>
          <a:off x="5925999" y="369485"/>
          <a:ext cx="2404690" cy="1442814"/>
        </a:xfrm>
        <a:prstGeom prst="rect">
          <a:avLst/>
        </a:prstGeom>
        <a:solidFill>
          <a:schemeClr val="accent1">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Earlier detection and reduced stroke risk (</a:t>
          </a:r>
          <a:r>
            <a:rPr lang="en-GB" sz="2000" kern="1200" dirty="0" err="1">
              <a:latin typeface="Times New Roman" panose="02020603050405020304" pitchFamily="18" charset="0"/>
              <a:cs typeface="Times New Roman" panose="02020603050405020304" pitchFamily="18" charset="0"/>
            </a:rPr>
            <a:t>Corica</a:t>
          </a:r>
          <a:r>
            <a:rPr lang="en-GB" sz="2000" kern="1200" dirty="0">
              <a:latin typeface="Times New Roman" panose="02020603050405020304" pitchFamily="18" charset="0"/>
              <a:cs typeface="Times New Roman" panose="02020603050405020304" pitchFamily="18" charset="0"/>
            </a:rPr>
            <a:t> et al., 2023)</a:t>
          </a:r>
          <a:r>
            <a:rPr lang="en-GB" sz="2000" b="0" i="0" kern="1200" dirty="0">
              <a:solidFill>
                <a:schemeClr val="bg1"/>
              </a:solidFill>
              <a:latin typeface="Times New Roman" panose="02020603050405020304" pitchFamily="18" charset="0"/>
              <a:cs typeface="Times New Roman" panose="02020603050405020304" pitchFamily="18" charset="0"/>
            </a:rPr>
            <a:t>.</a:t>
          </a:r>
          <a:endParaRPr lang="en-GB" sz="2000" kern="1200" dirty="0">
            <a:solidFill>
              <a:schemeClr val="bg1"/>
            </a:solidFill>
            <a:latin typeface="Times New Roman" panose="02020603050405020304" pitchFamily="18" charset="0"/>
            <a:cs typeface="Times New Roman" panose="02020603050405020304" pitchFamily="18" charset="0"/>
          </a:endParaRPr>
        </a:p>
      </dsp:txBody>
      <dsp:txXfrm>
        <a:off x="5925999" y="369485"/>
        <a:ext cx="2404690" cy="1442814"/>
      </dsp:txXfrm>
    </dsp:sp>
    <dsp:sp modelId="{499CEE7B-5AC3-4B58-971A-24E5B4A43074}">
      <dsp:nvSpPr>
        <dsp:cNvPr id="0" name=""/>
        <dsp:cNvSpPr/>
      </dsp:nvSpPr>
      <dsp:spPr>
        <a:xfrm>
          <a:off x="2413351" y="3041065"/>
          <a:ext cx="522478" cy="91440"/>
        </a:xfrm>
        <a:custGeom>
          <a:avLst/>
          <a:gdLst/>
          <a:ahLst/>
          <a:cxnLst/>
          <a:rect l="0" t="0" r="0" b="0"/>
          <a:pathLst>
            <a:path>
              <a:moveTo>
                <a:pt x="0" y="45720"/>
              </a:moveTo>
              <a:lnTo>
                <a:pt x="522478" y="45720"/>
              </a:lnTo>
            </a:path>
          </a:pathLst>
        </a:custGeom>
        <a:noFill/>
        <a:ln w="9525" cap="rnd" cmpd="sng" algn="ctr">
          <a:solidFill>
            <a:schemeClr val="accent1">
              <a:hueOff val="0"/>
              <a:satOff val="0"/>
              <a:lumOff val="0"/>
              <a:alphaOff val="0"/>
            </a:schemeClr>
          </a:solidFill>
          <a:prstDash val="solid"/>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00050">
            <a:lnSpc>
              <a:spcPct val="90000"/>
            </a:lnSpc>
            <a:spcBef>
              <a:spcPct val="0"/>
            </a:spcBef>
            <a:spcAft>
              <a:spcPct val="35000"/>
            </a:spcAft>
            <a:buNone/>
          </a:pPr>
          <a:endParaRPr lang="en-GB" sz="900" kern="1200">
            <a:solidFill>
              <a:schemeClr val="bg1"/>
            </a:solidFill>
            <a:latin typeface="Times New Roman" panose="02020603050405020304" pitchFamily="18" charset="0"/>
            <a:cs typeface="Times New Roman" panose="02020603050405020304" pitchFamily="18" charset="0"/>
          </a:endParaRPr>
        </a:p>
      </dsp:txBody>
      <dsp:txXfrm>
        <a:off x="2660763" y="3084017"/>
        <a:ext cx="27653" cy="5536"/>
      </dsp:txXfrm>
    </dsp:sp>
    <dsp:sp modelId="{18E56D97-9577-4E10-B27D-9964663FD53C}">
      <dsp:nvSpPr>
        <dsp:cNvPr id="0" name=""/>
        <dsp:cNvSpPr/>
      </dsp:nvSpPr>
      <dsp:spPr>
        <a:xfrm>
          <a:off x="10460" y="2365378"/>
          <a:ext cx="2404690" cy="1442814"/>
        </a:xfrm>
        <a:prstGeom prst="rect">
          <a:avLst/>
        </a:prstGeom>
        <a:solidFill>
          <a:schemeClr val="accent1">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Pharmacist education and referral support (</a:t>
          </a:r>
          <a:r>
            <a:rPr lang="en-GB" sz="2000" kern="1200" dirty="0" err="1">
              <a:latin typeface="Times New Roman" panose="02020603050405020304" pitchFamily="18" charset="0"/>
              <a:cs typeface="Times New Roman" panose="02020603050405020304" pitchFamily="18" charset="0"/>
            </a:rPr>
            <a:t>Krzowski</a:t>
          </a:r>
          <a:r>
            <a:rPr lang="en-GB" sz="2000" kern="1200" dirty="0">
              <a:latin typeface="Times New Roman" panose="02020603050405020304" pitchFamily="18" charset="0"/>
              <a:cs typeface="Times New Roman" panose="02020603050405020304" pitchFamily="18" charset="0"/>
            </a:rPr>
            <a:t> et al., 2021)</a:t>
          </a:r>
          <a:r>
            <a:rPr lang="en-GB" sz="2000" b="0" i="0" kern="1200" dirty="0">
              <a:solidFill>
                <a:schemeClr val="bg1"/>
              </a:solidFill>
              <a:latin typeface="Times New Roman" panose="02020603050405020304" pitchFamily="18" charset="0"/>
              <a:cs typeface="Times New Roman" panose="02020603050405020304" pitchFamily="18" charset="0"/>
            </a:rPr>
            <a:t>.</a:t>
          </a:r>
          <a:endParaRPr lang="en-GB" sz="2000" kern="1200" dirty="0">
            <a:solidFill>
              <a:schemeClr val="bg1"/>
            </a:solidFill>
            <a:latin typeface="Times New Roman" panose="02020603050405020304" pitchFamily="18" charset="0"/>
            <a:cs typeface="Times New Roman" panose="02020603050405020304" pitchFamily="18" charset="0"/>
          </a:endParaRPr>
        </a:p>
      </dsp:txBody>
      <dsp:txXfrm>
        <a:off x="10460" y="2365378"/>
        <a:ext cx="2404690" cy="1442814"/>
      </dsp:txXfrm>
    </dsp:sp>
    <dsp:sp modelId="{E09C60A3-5869-45FB-916B-FEA3AAEEB31B}">
      <dsp:nvSpPr>
        <dsp:cNvPr id="0" name=""/>
        <dsp:cNvSpPr/>
      </dsp:nvSpPr>
      <dsp:spPr>
        <a:xfrm>
          <a:off x="2968230" y="2365378"/>
          <a:ext cx="2404690" cy="1442814"/>
        </a:xfrm>
        <a:prstGeom prst="rect">
          <a:avLst/>
        </a:prstGeom>
        <a:solidFill>
          <a:schemeClr val="accent1">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Digital exclusion among vulnerable groups</a:t>
          </a:r>
          <a:r>
            <a:rPr lang="en-GB" sz="2000" b="0" i="0" kern="1200" dirty="0">
              <a:solidFill>
                <a:schemeClr val="bg1"/>
              </a:solidFill>
              <a:latin typeface="Times New Roman" panose="02020603050405020304" pitchFamily="18" charset="0"/>
              <a:cs typeface="Times New Roman" panose="02020603050405020304" pitchFamily="18" charset="0"/>
            </a:rPr>
            <a:t>.</a:t>
          </a:r>
          <a:endParaRPr lang="en-GB" sz="2000" kern="1200" dirty="0">
            <a:solidFill>
              <a:schemeClr val="bg1"/>
            </a:solidFill>
            <a:latin typeface="Times New Roman" panose="02020603050405020304" pitchFamily="18" charset="0"/>
            <a:cs typeface="Times New Roman" panose="02020603050405020304" pitchFamily="18" charset="0"/>
          </a:endParaRPr>
        </a:p>
      </dsp:txBody>
      <dsp:txXfrm>
        <a:off x="2968230" y="2365378"/>
        <a:ext cx="2404690" cy="144281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5FCBD6-2D28-42A5-A45A-A53660BDF1A9}">
      <dsp:nvSpPr>
        <dsp:cNvPr id="0" name=""/>
        <dsp:cNvSpPr/>
      </dsp:nvSpPr>
      <dsp:spPr>
        <a:xfrm rot="16200000">
          <a:off x="-1272111" y="1276496"/>
          <a:ext cx="4091748" cy="1538755"/>
        </a:xfrm>
        <a:prstGeom prst="flowChartManualOperation">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Earlier detection of intermittent AF (Corica et al., 2023)</a:t>
          </a:r>
          <a:r>
            <a:rPr lang="en-GB" sz="1600" b="0" i="0" kern="1200">
              <a:latin typeface="Times New Roman" panose="02020603050405020304" pitchFamily="18" charset="0"/>
              <a:cs typeface="Times New Roman" panose="02020603050405020304" pitchFamily="18" charset="0"/>
            </a:rPr>
            <a:t>.</a:t>
          </a:r>
          <a:endParaRPr lang="en-GB" sz="1600" kern="1200" dirty="0">
            <a:latin typeface="Times New Roman" panose="02020603050405020304" pitchFamily="18" charset="0"/>
            <a:cs typeface="Times New Roman" panose="02020603050405020304" pitchFamily="18" charset="0"/>
          </a:endParaRPr>
        </a:p>
      </dsp:txBody>
      <dsp:txXfrm rot="5400000">
        <a:off x="4385" y="818350"/>
        <a:ext cx="1538755" cy="2455048"/>
      </dsp:txXfrm>
    </dsp:sp>
    <dsp:sp modelId="{92358CB7-1B21-41C3-9359-F1BE7F361A82}">
      <dsp:nvSpPr>
        <dsp:cNvPr id="0" name=""/>
        <dsp:cNvSpPr/>
      </dsp:nvSpPr>
      <dsp:spPr>
        <a:xfrm rot="16200000">
          <a:off x="382050" y="1276496"/>
          <a:ext cx="4091748" cy="1538755"/>
        </a:xfrm>
        <a:prstGeom prst="flowChartManualOperation">
          <a:avLst/>
        </a:prstGeom>
        <a:solidFill>
          <a:schemeClr val="accent5">
            <a:hueOff val="1202033"/>
            <a:satOff val="-2441"/>
            <a:lumOff val="1569"/>
            <a:alphaOff val="0"/>
          </a:schemeClr>
        </a:solidFill>
        <a:ln>
          <a:noFill/>
        </a:ln>
        <a:effectLst>
          <a:outerShdw blurRad="38100" dist="25400" dir="5400000" rotWithShape="0">
            <a:srgbClr val="000000">
              <a:alpha val="25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Convenient use across home and community settings</a:t>
          </a:r>
          <a:r>
            <a:rPr lang="en-GB" sz="1600" b="0" i="0" kern="1200" dirty="0">
              <a:latin typeface="Times New Roman" panose="02020603050405020304" pitchFamily="18" charset="0"/>
              <a:cs typeface="Times New Roman" panose="02020603050405020304" pitchFamily="18" charset="0"/>
            </a:rPr>
            <a:t>.</a:t>
          </a:r>
          <a:endParaRPr lang="en-GB" sz="1600" kern="1200" dirty="0">
            <a:latin typeface="Times New Roman" panose="02020603050405020304" pitchFamily="18" charset="0"/>
            <a:cs typeface="Times New Roman" panose="02020603050405020304" pitchFamily="18" charset="0"/>
          </a:endParaRPr>
        </a:p>
      </dsp:txBody>
      <dsp:txXfrm rot="5400000">
        <a:off x="1658546" y="818350"/>
        <a:ext cx="1538755" cy="2455048"/>
      </dsp:txXfrm>
    </dsp:sp>
    <dsp:sp modelId="{8215E454-36A3-466D-92B0-309EBCA757B7}">
      <dsp:nvSpPr>
        <dsp:cNvPr id="0" name=""/>
        <dsp:cNvSpPr/>
      </dsp:nvSpPr>
      <dsp:spPr>
        <a:xfrm rot="16200000">
          <a:off x="2036212" y="1276496"/>
          <a:ext cx="4091748" cy="1538755"/>
        </a:xfrm>
        <a:prstGeom prst="flowChartManualOperation">
          <a:avLst/>
        </a:prstGeom>
        <a:solidFill>
          <a:schemeClr val="accent5">
            <a:hueOff val="2404066"/>
            <a:satOff val="-4882"/>
            <a:lumOff val="3137"/>
            <a:alphaOff val="0"/>
          </a:schemeClr>
        </a:solidFill>
        <a:ln>
          <a:noFill/>
        </a:ln>
        <a:effectLst>
          <a:outerShdw blurRad="38100" dist="25400" dir="5400000" rotWithShape="0">
            <a:srgbClr val="000000">
              <a:alpha val="25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Risk of false-positive or poor-quality recordings (Pitman et al., 2021)</a:t>
          </a:r>
          <a:r>
            <a:rPr lang="en-GB" sz="1600" b="0" i="0" kern="1200">
              <a:latin typeface="Times New Roman" panose="02020603050405020304" pitchFamily="18" charset="0"/>
              <a:cs typeface="Times New Roman" panose="02020603050405020304" pitchFamily="18" charset="0"/>
            </a:rPr>
            <a:t>.</a:t>
          </a:r>
          <a:endParaRPr lang="en-GB" sz="1600" kern="1200" dirty="0">
            <a:latin typeface="Times New Roman" panose="02020603050405020304" pitchFamily="18" charset="0"/>
            <a:cs typeface="Times New Roman" panose="02020603050405020304" pitchFamily="18" charset="0"/>
          </a:endParaRPr>
        </a:p>
      </dsp:txBody>
      <dsp:txXfrm rot="5400000">
        <a:off x="3312708" y="818350"/>
        <a:ext cx="1538755" cy="2455048"/>
      </dsp:txXfrm>
    </dsp:sp>
    <dsp:sp modelId="{2CD1C921-7591-46BC-BE08-74ACC2D877D8}">
      <dsp:nvSpPr>
        <dsp:cNvPr id="0" name=""/>
        <dsp:cNvSpPr/>
      </dsp:nvSpPr>
      <dsp:spPr>
        <a:xfrm rot="16200000">
          <a:off x="3690374" y="1276496"/>
          <a:ext cx="4091748" cy="1538755"/>
        </a:xfrm>
        <a:prstGeom prst="flowChartManualOperation">
          <a:avLst/>
        </a:prstGeom>
        <a:solidFill>
          <a:schemeClr val="accent5">
            <a:hueOff val="3606099"/>
            <a:satOff val="-7323"/>
            <a:lumOff val="4706"/>
            <a:alphaOff val="0"/>
          </a:schemeClr>
        </a:solidFill>
        <a:ln>
          <a:noFill/>
        </a:ln>
        <a:effectLst>
          <a:outerShdw blurRad="38100" dist="25400" dir="5400000" rotWithShape="0">
            <a:srgbClr val="000000">
              <a:alpha val="25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Digital exclusion may limit access</a:t>
          </a:r>
          <a:r>
            <a:rPr lang="en-GB" sz="1600" b="0" i="0" kern="1200">
              <a:latin typeface="Times New Roman" panose="02020603050405020304" pitchFamily="18" charset="0"/>
              <a:cs typeface="Times New Roman" panose="02020603050405020304" pitchFamily="18" charset="0"/>
            </a:rPr>
            <a:t>.</a:t>
          </a:r>
          <a:endParaRPr lang="en-GB" sz="1600" kern="1200" dirty="0">
            <a:latin typeface="Times New Roman" panose="02020603050405020304" pitchFamily="18" charset="0"/>
            <a:cs typeface="Times New Roman" panose="02020603050405020304" pitchFamily="18" charset="0"/>
          </a:endParaRPr>
        </a:p>
      </dsp:txBody>
      <dsp:txXfrm rot="5400000">
        <a:off x="4966870" y="818350"/>
        <a:ext cx="1538755" cy="2455048"/>
      </dsp:txXfrm>
    </dsp:sp>
    <dsp:sp modelId="{4D63A9D5-6D0F-44A2-8849-0A3F7AE11684}">
      <dsp:nvSpPr>
        <dsp:cNvPr id="0" name=""/>
        <dsp:cNvSpPr/>
      </dsp:nvSpPr>
      <dsp:spPr>
        <a:xfrm rot="16200000">
          <a:off x="5344536" y="1276496"/>
          <a:ext cx="4091748" cy="1538755"/>
        </a:xfrm>
        <a:prstGeom prst="flowChartManualOperation">
          <a:avLst/>
        </a:prstGeom>
        <a:solidFill>
          <a:schemeClr val="accent5">
            <a:hueOff val="4808133"/>
            <a:satOff val="-9764"/>
            <a:lumOff val="6275"/>
            <a:alphaOff val="0"/>
          </a:schemeClr>
        </a:solidFill>
        <a:ln>
          <a:noFill/>
        </a:ln>
        <a:effectLst>
          <a:outerShdw blurRad="38100" dist="25400" dir="5400000" rotWithShape="0">
            <a:srgbClr val="000000">
              <a:alpha val="25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101600" tIns="0" rIns="101600" bIns="0" numCol="1" spcCol="1270" anchor="ctr" anchorCtr="0">
          <a:noAutofit/>
        </a:bodyPr>
        <a:lstStyle/>
        <a:p>
          <a:pPr marL="0" lvl="0" indent="0" algn="ctr" defTabSz="711200">
            <a:lnSpc>
              <a:spcPct val="9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Complements professional review and 12-lead ECG (Krzowski et al., 2021)</a:t>
          </a:r>
          <a:r>
            <a:rPr lang="en-GB" sz="1600" b="0" i="0" kern="1200">
              <a:latin typeface="Times New Roman" panose="02020603050405020304" pitchFamily="18" charset="0"/>
              <a:cs typeface="Times New Roman" panose="02020603050405020304" pitchFamily="18" charset="0"/>
            </a:rPr>
            <a:t>.</a:t>
          </a:r>
          <a:endParaRPr lang="en-GB" sz="1600" kern="1200" dirty="0">
            <a:latin typeface="Times New Roman" panose="02020603050405020304" pitchFamily="18" charset="0"/>
            <a:cs typeface="Times New Roman" panose="02020603050405020304" pitchFamily="18" charset="0"/>
          </a:endParaRPr>
        </a:p>
      </dsp:txBody>
      <dsp:txXfrm rot="5400000">
        <a:off x="6621032" y="818350"/>
        <a:ext cx="1538755" cy="24550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AEFDE1-7965-4AE8-8ECC-387AD6480568}">
      <dsp:nvSpPr>
        <dsp:cNvPr id="0" name=""/>
        <dsp:cNvSpPr/>
      </dsp:nvSpPr>
      <dsp:spPr>
        <a:xfrm>
          <a:off x="0" y="4393"/>
          <a:ext cx="5761552" cy="711360"/>
        </a:xfrm>
        <a:prstGeom prst="roundRect">
          <a:avLst/>
        </a:prstGeom>
        <a:solidFill>
          <a:schemeClr val="accent1">
            <a:hueOff val="0"/>
            <a:satOff val="0"/>
            <a:lumOff val="0"/>
            <a:alphaOff val="0"/>
          </a:schemeClr>
        </a:solidFill>
        <a:ln w="15875" cap="rnd" cmpd="sng" algn="ctr">
          <a:noFill/>
          <a:prstDash val="solid"/>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solidFill>
                <a:schemeClr val="bg1"/>
              </a:solidFill>
              <a:latin typeface="Times New Roman" panose="02020603050405020304" pitchFamily="18" charset="0"/>
              <a:cs typeface="Times New Roman" panose="02020603050405020304" pitchFamily="18" charset="0"/>
            </a:rPr>
            <a:t>Automated classifications may provide false reassurance when a normal or unclassified result is interpreted as confirmation that no cardiac problem exists (Wouters et al., 2025).</a:t>
          </a:r>
          <a:endParaRPr lang="en-GB" sz="1100" kern="1200">
            <a:solidFill>
              <a:schemeClr val="bg1"/>
            </a:solidFill>
            <a:latin typeface="Times New Roman" panose="02020603050405020304" pitchFamily="18" charset="0"/>
            <a:cs typeface="Times New Roman" panose="02020603050405020304" pitchFamily="18" charset="0"/>
          </a:endParaRPr>
        </a:p>
      </dsp:txBody>
      <dsp:txXfrm>
        <a:off x="34726" y="39119"/>
        <a:ext cx="5692100" cy="641908"/>
      </dsp:txXfrm>
    </dsp:sp>
    <dsp:sp modelId="{F494B690-52B5-40C5-9748-70DCAC10CF37}">
      <dsp:nvSpPr>
        <dsp:cNvPr id="0" name=""/>
        <dsp:cNvSpPr/>
      </dsp:nvSpPr>
      <dsp:spPr>
        <a:xfrm>
          <a:off x="0" y="825193"/>
          <a:ext cx="5761552" cy="711360"/>
        </a:xfrm>
        <a:prstGeom prst="roundRect">
          <a:avLst/>
        </a:prstGeom>
        <a:solidFill>
          <a:schemeClr val="accent1">
            <a:hueOff val="0"/>
            <a:satOff val="0"/>
            <a:lumOff val="0"/>
            <a:alphaOff val="0"/>
          </a:schemeClr>
        </a:solidFill>
        <a:ln w="15875" cap="rnd" cmpd="sng" algn="ctr">
          <a:noFill/>
          <a:prstDash val="solid"/>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solidFill>
                <a:schemeClr val="bg1"/>
              </a:solidFill>
              <a:latin typeface="Times New Roman" panose="02020603050405020304" pitchFamily="18" charset="0"/>
              <a:cs typeface="Times New Roman" panose="02020603050405020304" pitchFamily="18" charset="0"/>
            </a:rPr>
            <a:t>Patient-generated ECG data requires secure storage, informed consent and clear governance over access, sharing and professional responsibility.</a:t>
          </a:r>
          <a:endParaRPr lang="en-GB" sz="1100" kern="1200">
            <a:solidFill>
              <a:schemeClr val="bg1"/>
            </a:solidFill>
            <a:latin typeface="Times New Roman" panose="02020603050405020304" pitchFamily="18" charset="0"/>
            <a:cs typeface="Times New Roman" panose="02020603050405020304" pitchFamily="18" charset="0"/>
          </a:endParaRPr>
        </a:p>
      </dsp:txBody>
      <dsp:txXfrm>
        <a:off x="34726" y="859919"/>
        <a:ext cx="5692100" cy="641908"/>
      </dsp:txXfrm>
    </dsp:sp>
    <dsp:sp modelId="{FB94B129-758C-446D-A5B0-87DF0B49BD9F}">
      <dsp:nvSpPr>
        <dsp:cNvPr id="0" name=""/>
        <dsp:cNvSpPr/>
      </dsp:nvSpPr>
      <dsp:spPr>
        <a:xfrm>
          <a:off x="0" y="1645993"/>
          <a:ext cx="5761552" cy="711360"/>
        </a:xfrm>
        <a:prstGeom prst="roundRect">
          <a:avLst/>
        </a:prstGeom>
        <a:solidFill>
          <a:schemeClr val="accent1">
            <a:hueOff val="0"/>
            <a:satOff val="0"/>
            <a:lumOff val="0"/>
            <a:alphaOff val="0"/>
          </a:schemeClr>
        </a:solidFill>
        <a:ln w="15875" cap="rnd" cmpd="sng" algn="ctr">
          <a:noFill/>
          <a:prstDash val="solid"/>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solidFill>
                <a:schemeClr val="bg1"/>
              </a:solidFill>
              <a:latin typeface="Times New Roman" panose="02020603050405020304" pitchFamily="18" charset="0"/>
              <a:cs typeface="Times New Roman" panose="02020603050405020304" pitchFamily="18" charset="0"/>
            </a:rPr>
            <a:t>Increased recording volumes may add to workforce workload through interpretation, documentation, reassurance and follow-up of uncertain findings (Doe et al., 2025).</a:t>
          </a:r>
          <a:endParaRPr lang="en-GB" sz="1100" kern="1200">
            <a:solidFill>
              <a:schemeClr val="bg1"/>
            </a:solidFill>
            <a:latin typeface="Times New Roman" panose="02020603050405020304" pitchFamily="18" charset="0"/>
            <a:cs typeface="Times New Roman" panose="02020603050405020304" pitchFamily="18" charset="0"/>
          </a:endParaRPr>
        </a:p>
      </dsp:txBody>
      <dsp:txXfrm>
        <a:off x="34726" y="1680719"/>
        <a:ext cx="5692100" cy="641908"/>
      </dsp:txXfrm>
    </dsp:sp>
    <dsp:sp modelId="{EE21E12D-F1C0-49C9-BD93-2F9FA9694623}">
      <dsp:nvSpPr>
        <dsp:cNvPr id="0" name=""/>
        <dsp:cNvSpPr/>
      </dsp:nvSpPr>
      <dsp:spPr>
        <a:xfrm>
          <a:off x="0" y="2466794"/>
          <a:ext cx="5761552" cy="711360"/>
        </a:xfrm>
        <a:prstGeom prst="roundRect">
          <a:avLst/>
        </a:prstGeom>
        <a:solidFill>
          <a:schemeClr val="accent1">
            <a:hueOff val="0"/>
            <a:satOff val="0"/>
            <a:lumOff val="0"/>
            <a:alphaOff val="0"/>
          </a:schemeClr>
        </a:solidFill>
        <a:ln w="15875" cap="rnd" cmpd="sng" algn="ctr">
          <a:noFill/>
          <a:prstDash val="solid"/>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solidFill>
                <a:schemeClr val="bg1"/>
              </a:solidFill>
              <a:latin typeface="Times New Roman" panose="02020603050405020304" pitchFamily="18" charset="0"/>
              <a:cs typeface="Times New Roman" panose="02020603050405020304" pitchFamily="18" charset="0"/>
            </a:rPr>
            <a:t>Access remains unequal because some patients may lack a compatible smartphone, internet connection, digital confidence or practical support.</a:t>
          </a:r>
          <a:endParaRPr lang="en-GB" sz="1100" kern="1200">
            <a:solidFill>
              <a:schemeClr val="bg1"/>
            </a:solidFill>
            <a:latin typeface="Times New Roman" panose="02020603050405020304" pitchFamily="18" charset="0"/>
            <a:cs typeface="Times New Roman" panose="02020603050405020304" pitchFamily="18" charset="0"/>
          </a:endParaRPr>
        </a:p>
      </dsp:txBody>
      <dsp:txXfrm>
        <a:off x="34726" y="2501520"/>
        <a:ext cx="5692100" cy="641908"/>
      </dsp:txXfrm>
    </dsp:sp>
    <dsp:sp modelId="{41397E12-ADBA-4AB7-B882-6D84D2AC91DD}">
      <dsp:nvSpPr>
        <dsp:cNvPr id="0" name=""/>
        <dsp:cNvSpPr/>
      </dsp:nvSpPr>
      <dsp:spPr>
        <a:xfrm>
          <a:off x="0" y="3287594"/>
          <a:ext cx="5761552" cy="711360"/>
        </a:xfrm>
        <a:prstGeom prst="roundRect">
          <a:avLst/>
        </a:prstGeom>
        <a:solidFill>
          <a:schemeClr val="accent1">
            <a:hueOff val="0"/>
            <a:satOff val="0"/>
            <a:lumOff val="0"/>
            <a:alphaOff val="0"/>
          </a:schemeClr>
        </a:solidFill>
        <a:ln w="15875" cap="rnd" cmpd="sng" algn="ctr">
          <a:noFill/>
          <a:prstDash val="solid"/>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err="1">
              <a:solidFill>
                <a:schemeClr val="bg1"/>
              </a:solidFill>
              <a:latin typeface="Times New Roman" panose="02020603050405020304" pitchFamily="18" charset="0"/>
              <a:cs typeface="Times New Roman" panose="02020603050405020304" pitchFamily="18" charset="0"/>
            </a:rPr>
            <a:t>KardiaMobile</a:t>
          </a:r>
          <a:r>
            <a:rPr lang="en-GB" sz="1100" b="0" i="0" kern="1200" dirty="0">
              <a:solidFill>
                <a:schemeClr val="bg1"/>
              </a:solidFill>
              <a:latin typeface="Times New Roman" panose="02020603050405020304" pitchFamily="18" charset="0"/>
              <a:cs typeface="Times New Roman" panose="02020603050405020304" pitchFamily="18" charset="0"/>
            </a:rPr>
            <a:t> provides only a single-lead recording; therefore, abnormal or unclear findings require professional review and confirmatory 12-lead ECG assessment (</a:t>
          </a:r>
          <a:r>
            <a:rPr lang="en-GB" sz="1100" b="0" i="0" kern="1200" dirty="0" err="1">
              <a:solidFill>
                <a:schemeClr val="bg1"/>
              </a:solidFill>
              <a:latin typeface="Times New Roman" panose="02020603050405020304" pitchFamily="18" charset="0"/>
              <a:cs typeface="Times New Roman" panose="02020603050405020304" pitchFamily="18" charset="0"/>
            </a:rPr>
            <a:t>Krzowski</a:t>
          </a:r>
          <a:r>
            <a:rPr lang="en-GB" sz="1100" b="0" i="0" kern="1200" dirty="0">
              <a:solidFill>
                <a:schemeClr val="bg1"/>
              </a:solidFill>
              <a:latin typeface="Times New Roman" panose="02020603050405020304" pitchFamily="18" charset="0"/>
              <a:cs typeface="Times New Roman" panose="02020603050405020304" pitchFamily="18" charset="0"/>
            </a:rPr>
            <a:t> et al., 2021).</a:t>
          </a:r>
          <a:endParaRPr lang="en-GB" sz="1100" kern="1200" dirty="0">
            <a:solidFill>
              <a:schemeClr val="bg1"/>
            </a:solidFill>
            <a:latin typeface="Times New Roman" panose="02020603050405020304" pitchFamily="18" charset="0"/>
            <a:cs typeface="Times New Roman" panose="02020603050405020304" pitchFamily="18" charset="0"/>
          </a:endParaRPr>
        </a:p>
      </dsp:txBody>
      <dsp:txXfrm>
        <a:off x="34726" y="3322320"/>
        <a:ext cx="5692100" cy="6419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011D9-6DAE-4624-A87A-92E4654B4BD7}">
      <dsp:nvSpPr>
        <dsp:cNvPr id="0" name=""/>
        <dsp:cNvSpPr/>
      </dsp:nvSpPr>
      <dsp:spPr>
        <a:xfrm>
          <a:off x="959615" y="2"/>
          <a:ext cx="1931484" cy="1158890"/>
        </a:xfrm>
        <a:prstGeom prst="rect">
          <a:avLst/>
        </a:prstGeom>
        <a:solidFill>
          <a:schemeClr val="accent1">
            <a:hueOff val="0"/>
            <a:satOff val="0"/>
            <a:lumOff val="0"/>
            <a:alphaOff val="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Standardised staff training (Carrington et al., 2022)</a:t>
          </a:r>
          <a:r>
            <a:rPr lang="en-GB" sz="1400" b="0" i="0" kern="1200" dirty="0">
              <a:solidFill>
                <a:schemeClr val="bg1"/>
              </a:solidFill>
              <a:latin typeface="Times New Roman" panose="02020603050405020304" pitchFamily="18" charset="0"/>
              <a:cs typeface="Times New Roman" panose="02020603050405020304" pitchFamily="18" charset="0"/>
            </a:rPr>
            <a:t>.</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a:off x="959615" y="2"/>
        <a:ext cx="1931484" cy="1158890"/>
      </dsp:txXfrm>
    </dsp:sp>
    <dsp:sp modelId="{7C97C543-F160-435B-828F-DFDD78075F4A}">
      <dsp:nvSpPr>
        <dsp:cNvPr id="0" name=""/>
        <dsp:cNvSpPr/>
      </dsp:nvSpPr>
      <dsp:spPr>
        <a:xfrm>
          <a:off x="3084248" y="2"/>
          <a:ext cx="1931484" cy="1158890"/>
        </a:xfrm>
        <a:prstGeom prst="rect">
          <a:avLst/>
        </a:prstGeom>
        <a:solidFill>
          <a:schemeClr val="accent1">
            <a:hueOff val="0"/>
            <a:satOff val="0"/>
            <a:lumOff val="0"/>
            <a:alphaOff val="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Clear patient education and safety guidance</a:t>
          </a:r>
          <a:r>
            <a:rPr lang="en-GB" sz="1400" b="0" i="0" kern="1200" dirty="0">
              <a:solidFill>
                <a:schemeClr val="bg1"/>
              </a:solidFill>
              <a:latin typeface="Times New Roman" panose="02020603050405020304" pitchFamily="18" charset="0"/>
              <a:cs typeface="Times New Roman" panose="02020603050405020304" pitchFamily="18" charset="0"/>
            </a:rPr>
            <a:t>.</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a:off x="3084248" y="2"/>
        <a:ext cx="1931484" cy="1158890"/>
      </dsp:txXfrm>
    </dsp:sp>
    <dsp:sp modelId="{F084588E-278E-4CDD-9781-738CB947D5F6}">
      <dsp:nvSpPr>
        <dsp:cNvPr id="0" name=""/>
        <dsp:cNvSpPr/>
      </dsp:nvSpPr>
      <dsp:spPr>
        <a:xfrm>
          <a:off x="959615" y="1352042"/>
          <a:ext cx="1931484" cy="1158890"/>
        </a:xfrm>
        <a:prstGeom prst="rect">
          <a:avLst/>
        </a:prstGeom>
        <a:solidFill>
          <a:schemeClr val="accent1">
            <a:hueOff val="0"/>
            <a:satOff val="0"/>
            <a:lumOff val="0"/>
            <a:alphaOff val="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Integration with electronic health records (Doe et al., 2025)</a:t>
          </a:r>
          <a:r>
            <a:rPr lang="en-GB" sz="1400" b="0" i="0" kern="1200" dirty="0">
              <a:solidFill>
                <a:schemeClr val="bg1"/>
              </a:solidFill>
              <a:latin typeface="Times New Roman" panose="02020603050405020304" pitchFamily="18" charset="0"/>
              <a:cs typeface="Times New Roman" panose="02020603050405020304" pitchFamily="18" charset="0"/>
            </a:rPr>
            <a:t>.</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a:off x="959615" y="1352042"/>
        <a:ext cx="1931484" cy="1158890"/>
      </dsp:txXfrm>
    </dsp:sp>
    <dsp:sp modelId="{327215B3-4053-480E-888F-4D6CB397B91C}">
      <dsp:nvSpPr>
        <dsp:cNvPr id="0" name=""/>
        <dsp:cNvSpPr/>
      </dsp:nvSpPr>
      <dsp:spPr>
        <a:xfrm>
          <a:off x="3084248" y="1352042"/>
          <a:ext cx="1931484" cy="1158890"/>
        </a:xfrm>
        <a:prstGeom prst="rect">
          <a:avLst/>
        </a:prstGeom>
        <a:solidFill>
          <a:schemeClr val="accent1">
            <a:hueOff val="0"/>
            <a:satOff val="0"/>
            <a:lumOff val="0"/>
            <a:alphaOff val="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Strong consent, data security and clinical governance</a:t>
          </a:r>
          <a:r>
            <a:rPr lang="en-GB" sz="1400" b="0" i="0" kern="1200" dirty="0">
              <a:solidFill>
                <a:schemeClr val="bg1"/>
              </a:solidFill>
              <a:latin typeface="Times New Roman" panose="02020603050405020304" pitchFamily="18" charset="0"/>
              <a:cs typeface="Times New Roman" panose="02020603050405020304" pitchFamily="18" charset="0"/>
            </a:rPr>
            <a:t>.</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a:off x="3084248" y="1352042"/>
        <a:ext cx="1931484" cy="1158890"/>
      </dsp:txXfrm>
    </dsp:sp>
    <dsp:sp modelId="{26EDF36C-3DCC-419A-BB47-A9E9EA4D0040}">
      <dsp:nvSpPr>
        <dsp:cNvPr id="0" name=""/>
        <dsp:cNvSpPr/>
      </dsp:nvSpPr>
      <dsp:spPr>
        <a:xfrm>
          <a:off x="2184543" y="2614557"/>
          <a:ext cx="1931484" cy="1158890"/>
        </a:xfrm>
        <a:prstGeom prst="rect">
          <a:avLst/>
        </a:prstGeom>
        <a:solidFill>
          <a:schemeClr val="accent1">
            <a:hueOff val="0"/>
            <a:satOff val="0"/>
            <a:lumOff val="0"/>
            <a:alphaOff val="0"/>
          </a:schemeClr>
        </a:solidFill>
        <a:ln>
          <a:noFill/>
        </a:ln>
        <a:effectLst>
          <a:outerShdw blurRad="190500" dist="228600" dir="2700000" algn="ctr" rotWithShape="0">
            <a:srgbClr val="000000">
              <a:alpha val="30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Accessible alternatives to reduce digital exclusion (Pitman et al., 2021)</a:t>
          </a:r>
          <a:r>
            <a:rPr lang="en-GB" sz="1400" b="0" i="0" kern="1200" dirty="0">
              <a:solidFill>
                <a:schemeClr val="bg1"/>
              </a:solidFill>
              <a:latin typeface="Times New Roman" panose="02020603050405020304" pitchFamily="18" charset="0"/>
              <a:cs typeface="Times New Roman" panose="02020603050405020304" pitchFamily="18" charset="0"/>
            </a:rPr>
            <a:t>.</a:t>
          </a:r>
          <a:endParaRPr lang="en-GB" sz="1400" kern="1200" dirty="0">
            <a:solidFill>
              <a:schemeClr val="bg1"/>
            </a:solidFill>
            <a:latin typeface="Times New Roman" panose="02020603050405020304" pitchFamily="18" charset="0"/>
            <a:cs typeface="Times New Roman" panose="02020603050405020304" pitchFamily="18" charset="0"/>
          </a:endParaRPr>
        </a:p>
      </dsp:txBody>
      <dsp:txXfrm>
        <a:off x="2184543" y="2614557"/>
        <a:ext cx="1931484" cy="115889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9" name="Google Shape;249;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3200" dirty="0"/>
              <a:t>Atrial fibrillation (AF) is a common cardiac rhythm disorder</a:t>
            </a:r>
            <a:r>
              <a:rPr lang="en-GB" sz="1800" dirty="0">
                <a:solidFill>
                  <a:srgbClr val="222222"/>
                </a:solidFill>
                <a:effectLst/>
                <a:latin typeface="Times New Roman" panose="02020603050405020304" pitchFamily="18" charset="0"/>
                <a:ea typeface="Arial MT"/>
                <a:cs typeface="Times New Roman" panose="02020603050405020304" pitchFamily="18" charset="0"/>
              </a:rPr>
              <a:t> and if undiagnosed can lead to a dramatically higher risk of stroke. KardiaMobile is a hand-held digital ECG to rapidly identify irregular heart rhythms. This presentation assesses its effect on health care professionals, service delivery, the patient and the community.</a:t>
            </a:r>
            <a:endParaRPr lang="en-GB" sz="1800" dirty="0">
              <a:effectLst/>
              <a:latin typeface="Times New Roman" panose="02020603050405020304" pitchFamily="18" charset="0"/>
              <a:ea typeface="Arial MT"/>
              <a:cs typeface="Arial MT"/>
            </a:endParaRPr>
          </a:p>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3" name="Google Shape;263;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dirty="0">
              <a:solidFill>
                <a:srgbClr val="595959"/>
              </a:solidFill>
              <a:latin typeface="Anaheim"/>
              <a:ea typeface="Anaheim"/>
              <a:cs typeface="Anaheim"/>
              <a:sym typeface="Anaheim"/>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KardiaMobile is a portable, smartphone-connected ECG device that enables rapid heart rhythm recording wherever symptoms occur. Its compact design supports use in primary care, community settings and at home. Although it helps identify suspected atrial fibrillation quickly, all abnormal or uncertain recordings require professional interpretation before appropriate clinical decisions are made.</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3" name="Google Shape;283;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222222"/>
                </a:solidFill>
                <a:effectLst/>
                <a:latin typeface="Times New Roman" panose="02020603050405020304" pitchFamily="18" charset="0"/>
                <a:ea typeface="Arial MT"/>
                <a:cs typeface="Times New Roman" panose="02020603050405020304" pitchFamily="18" charset="0"/>
              </a:rPr>
              <a:t>By enabling healthcare providers to do more efficient heart rhythm analysis in a community environment, KardiaMobile has revolutionized the practice of medicine. It also extends clinical workloads by patient education and digital monitoring and referral. However, there is a need to train staff and give them confidence in their interpretation of recordings and advice giving in a clinical capacity.</a:t>
            </a:r>
            <a:endParaRPr lang="en-GB" sz="1800" dirty="0">
              <a:effectLst/>
              <a:latin typeface="Times New Roman" panose="02020603050405020304" pitchFamily="18" charset="0"/>
              <a:ea typeface="Arial MT"/>
              <a:cs typeface="Arial MT"/>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3200" dirty="0"/>
              <a:t>KardiaMobile enables faster rhythm assessment and supports earlier referral for specialist review</a:t>
            </a:r>
            <a:r>
              <a:rPr lang="en-GB" sz="1800" dirty="0">
                <a:solidFill>
                  <a:srgbClr val="222222"/>
                </a:solidFill>
                <a:effectLst/>
                <a:latin typeface="Times New Roman" panose="02020603050405020304" pitchFamily="18" charset="0"/>
                <a:ea typeface="Arial MT"/>
                <a:cs typeface="Times New Roman" panose="02020603050405020304" pitchFamily="18" charset="0"/>
              </a:rPr>
              <a:t>. It encourages community diagnosis to help minimize reliance on hospital appointments and access to healthcare. But to do well, clinical pathways must be well-defined, and data management and follow-up must be secure to guarantee patient safety and the continuity of care.</a:t>
            </a:r>
            <a:endParaRPr lang="en-GB" sz="1800" dirty="0">
              <a:effectLst/>
              <a:latin typeface="Times New Roman" panose="02020603050405020304" pitchFamily="18" charset="0"/>
              <a:ea typeface="Arial MT"/>
              <a:cs typeface="Arial MT"/>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222222"/>
                </a:solidFill>
                <a:effectLst/>
                <a:latin typeface="Times New Roman" panose="02020603050405020304" pitchFamily="18" charset="0"/>
                <a:ea typeface="Arial MT"/>
                <a:cs typeface="Times New Roman" panose="02020603050405020304" pitchFamily="18" charset="0"/>
              </a:rPr>
              <a:t>Patients can get the benefits of KardiaMobile since recordings can be made anytime, they experience symptoms. It helps to actively engage in heart health monitoring and facilitates a better dialogue with healthcare providers. Even though these advantages are available, the patient should recognize that an automatic result is not a diagnosis and always consult a medical professional for advice.</a:t>
            </a:r>
            <a:endParaRPr lang="en-GB" sz="1800" dirty="0">
              <a:effectLst/>
              <a:latin typeface="Times New Roman" panose="02020603050405020304" pitchFamily="18" charset="0"/>
              <a:ea typeface="Arial MT"/>
              <a:cs typeface="Arial MT"/>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3"/>
        <p:cNvGrpSpPr/>
        <p:nvPr/>
      </p:nvGrpSpPr>
      <p:grpSpPr>
        <a:xfrm>
          <a:off x="0" y="0"/>
          <a:ext cx="0" cy="0"/>
          <a:chOff x="0" y="0"/>
          <a:chExt cx="0" cy="0"/>
        </a:xfrm>
      </p:grpSpPr>
      <p:sp>
        <p:nvSpPr>
          <p:cNvPr id="384" name="Google Shape;384;g1910c9cffe2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5" name="Google Shape;385;g1910c9cffe2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222222"/>
                </a:solidFill>
                <a:effectLst/>
                <a:latin typeface="Times New Roman" panose="02020603050405020304" pitchFamily="18" charset="0"/>
                <a:ea typeface="Arial MT"/>
                <a:cs typeface="Times New Roman" panose="02020603050405020304" pitchFamily="18" charset="0"/>
              </a:rPr>
              <a:t>KardiaMobile brings heart rhythm screening to GP practices, Pharmacies and the community, making it more accessible to more people. Identifying patients sooner who have AF will lower the stroke rate among the entire population. However, digital inequality continues to be a problem, especially for older people and those who are less equipped with technology or feel less confident using it.</a:t>
            </a:r>
            <a:endParaRPr lang="en-GB" sz="1800" dirty="0">
              <a:effectLst/>
              <a:latin typeface="Times New Roman" panose="02020603050405020304" pitchFamily="18" charset="0"/>
              <a:ea typeface="Arial MT"/>
              <a:cs typeface="Arial MT"/>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9"/>
        <p:cNvGrpSpPr/>
        <p:nvPr/>
      </p:nvGrpSpPr>
      <p:grpSpPr>
        <a:xfrm>
          <a:off x="0" y="0"/>
          <a:ext cx="0" cy="0"/>
          <a:chOff x="0" y="0"/>
          <a:chExt cx="0" cy="0"/>
        </a:xfrm>
      </p:grpSpPr>
      <p:sp>
        <p:nvSpPr>
          <p:cNvPr id="460" name="Google Shape;460;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1" name="Google Shape;461;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222222"/>
                </a:solidFill>
                <a:effectLst/>
                <a:latin typeface="Times New Roman" panose="02020603050405020304" pitchFamily="18" charset="0"/>
                <a:ea typeface="Arial MT"/>
                <a:cs typeface="Times New Roman" panose="02020603050405020304" pitchFamily="18" charset="0"/>
              </a:rPr>
              <a:t>In summary, KardiaMobile provides valuable benefits in earlier detection and enhanced cardiac assessment access. But that is not without its drawbacks. The interpretation of the results is not always congruent with clinical judgement, and single-lead ECG recordings to date have been the source of false positives; hence, it should be used in conjunction with, not instead of, traditional clinical decision-making and diagnostic procedures.</a:t>
            </a:r>
            <a:endParaRPr lang="en-GB" sz="1800" dirty="0">
              <a:effectLst/>
              <a:latin typeface="Times New Roman" panose="02020603050405020304" pitchFamily="18" charset="0"/>
              <a:ea typeface="Arial MT"/>
              <a:cs typeface="Arial MT"/>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5"/>
        <p:cNvGrpSpPr/>
        <p:nvPr/>
      </p:nvGrpSpPr>
      <p:grpSpPr>
        <a:xfrm>
          <a:off x="0" y="0"/>
          <a:ext cx="0" cy="0"/>
          <a:chOff x="0" y="0"/>
          <a:chExt cx="0" cy="0"/>
        </a:xfrm>
      </p:grpSpPr>
      <p:sp>
        <p:nvSpPr>
          <p:cNvPr id="476" name="Google Shape;476;g184d99d1a72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7" name="Google Shape;477;g184d99d1a72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222222"/>
                </a:solidFill>
                <a:effectLst/>
                <a:latin typeface="Times New Roman" panose="02020603050405020304" pitchFamily="18" charset="0"/>
                <a:ea typeface="Arial MT"/>
                <a:cs typeface="Times New Roman" panose="02020603050405020304" pitchFamily="18" charset="0"/>
              </a:rPr>
              <a:t>There are some difficulties in the way of successful implementation. Automated results can sometimes be misinterpreted by patients and healthcare organisations need to handle data security and patient confidentiality appropriately. More ECGs could also lead to more workload for staff. Abnormal findings always should be confirmed, however, by conventional clinical evaluation and diagnostic testing, most importantly.</a:t>
            </a:r>
            <a:endParaRPr lang="en-GB" sz="1800" dirty="0">
              <a:effectLst/>
              <a:latin typeface="Times New Roman" panose="02020603050405020304" pitchFamily="18" charset="0"/>
              <a:ea typeface="Arial MT"/>
              <a:cs typeface="Arial MT"/>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7"/>
        <p:cNvGrpSpPr/>
        <p:nvPr/>
      </p:nvGrpSpPr>
      <p:grpSpPr>
        <a:xfrm>
          <a:off x="0" y="0"/>
          <a:ext cx="0" cy="0"/>
          <a:chOff x="0" y="0"/>
          <a:chExt cx="0" cy="0"/>
        </a:xfrm>
      </p:grpSpPr>
      <p:sp>
        <p:nvSpPr>
          <p:cNvPr id="498" name="Google Shape;498;g184d99d1a72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9" name="Google Shape;499;g184d99d1a72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222222"/>
                </a:solidFill>
                <a:effectLst/>
                <a:latin typeface="Times New Roman" panose="02020603050405020304" pitchFamily="18" charset="0"/>
                <a:ea typeface="Arial MT"/>
                <a:cs typeface="Times New Roman" panose="02020603050405020304" pitchFamily="18" charset="0"/>
              </a:rPr>
              <a:t>Implementations in the future should emphasize further training of staff members, expand patient education and linking KardiaMobile recordings to EHRs. Good governance and clinical accountability are crucial. Digital exclusion should also be tackled by healthcare providers, with support and alternative assessment methods for patients who can't use digital technology on their own.</a:t>
            </a:r>
            <a:endParaRPr lang="en-GB" sz="1800" dirty="0">
              <a:effectLst/>
              <a:latin typeface="Times New Roman" panose="02020603050405020304" pitchFamily="18" charset="0"/>
              <a:ea typeface="Arial MT"/>
              <a:cs typeface="Arial MT"/>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0"/>
        <p:cNvGrpSpPr/>
        <p:nvPr/>
      </p:nvGrpSpPr>
      <p:grpSpPr>
        <a:xfrm>
          <a:off x="0" y="0"/>
          <a:ext cx="0" cy="0"/>
          <a:chOff x="0" y="0"/>
          <a:chExt cx="0" cy="0"/>
        </a:xfrm>
      </p:grpSpPr>
      <p:sp>
        <p:nvSpPr>
          <p:cNvPr id="521" name="Google Shape;521;g54dda1946d_4_27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2" name="Google Shape;522;g54dda1946d_4_27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222222"/>
                </a:solidFill>
                <a:effectLst/>
                <a:latin typeface="Times New Roman" panose="02020603050405020304" pitchFamily="18" charset="0"/>
                <a:ea typeface="Arial MT"/>
                <a:cs typeface="Times New Roman" panose="02020603050405020304" pitchFamily="18" charset="0"/>
              </a:rPr>
              <a:t>To summarize, KardiaMobile has had a positive impact on the detection of atrial fibrillation by making it more convenient and accessible, and facilitating more timely care. When used correctly, it is beneficial to both the profession and the patient and the community. Its success has, however, depended on good governance, staff skill, safe and secure digital systems and continuous professional monitoring to guarantee safe and high-quality patient care.</a:t>
            </a:r>
            <a:endParaRPr lang="en-GB" sz="1800" dirty="0">
              <a:effectLst/>
              <a:latin typeface="Times New Roman" panose="02020603050405020304" pitchFamily="18" charset="0"/>
              <a:ea typeface="Arial MT"/>
              <a:cs typeface="Arial MT"/>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2"/>
        <p:cNvGrpSpPr/>
        <p:nvPr/>
      </p:nvGrpSpPr>
      <p:grpSpPr>
        <a:xfrm>
          <a:off x="0" y="0"/>
          <a:ext cx="0" cy="0"/>
          <a:chOff x="0" y="0"/>
          <a:chExt cx="0" cy="0"/>
        </a:xfrm>
      </p:grpSpPr>
      <p:sp>
        <p:nvSpPr>
          <p:cNvPr id="543" name="Google Shape;543;g21408e0eddb_0_1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4" name="Google Shape;544;g21408e0eddb_0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1910" y="1885950"/>
            <a:ext cx="6686549" cy="1697086"/>
          </a:xfrm>
        </p:spPr>
        <p:txBody>
          <a:bodyPr anchor="b">
            <a:normAutofit/>
          </a:bodyPr>
          <a:lstStyle>
            <a:lvl1pPr>
              <a:defRPr sz="4050"/>
            </a:lvl1pPr>
          </a:lstStyle>
          <a:p>
            <a:r>
              <a:rPr lang="en-US"/>
              <a:t>Click to edit Master title style</a:t>
            </a:r>
            <a:endParaRPr lang="en-US" dirty="0"/>
          </a:p>
        </p:txBody>
      </p:sp>
      <p:sp>
        <p:nvSpPr>
          <p:cNvPr id="3" name="Subtitle 2"/>
          <p:cNvSpPr>
            <a:spLocks noGrp="1"/>
          </p:cNvSpPr>
          <p:nvPr>
            <p:ph type="subTitle" idx="1"/>
          </p:nvPr>
        </p:nvSpPr>
        <p:spPr>
          <a:xfrm>
            <a:off x="1941910" y="3583035"/>
            <a:ext cx="6686549" cy="844712"/>
          </a:xfrm>
        </p:spPr>
        <p:txBody>
          <a:bodyPr anchor="t"/>
          <a:lstStyle>
            <a:lvl1pPr marL="0" indent="0" algn="l">
              <a:buNone/>
              <a:defRPr>
                <a:solidFill>
                  <a:schemeClr val="tx1">
                    <a:lumMod val="65000"/>
                    <a:lumOff val="3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3242858"/>
            <a:ext cx="1308489" cy="583942"/>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398860" y="3397155"/>
            <a:ext cx="584825" cy="273844"/>
          </a:xfrm>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3024932172"/>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4694" y="468082"/>
            <a:ext cx="6683765" cy="960668"/>
          </a:xfrm>
        </p:spPr>
        <p:txBody>
          <a:bodyPr/>
          <a:lstStyle/>
          <a:p>
            <a:r>
              <a:rPr lang="en-US"/>
              <a:t>Click to edit Master title style</a:t>
            </a:r>
            <a:endParaRPr lang="en-US" dirty="0"/>
          </a:p>
        </p:txBody>
      </p:sp>
      <p:sp>
        <p:nvSpPr>
          <p:cNvPr id="3" name="Content Placeholder 2"/>
          <p:cNvSpPr>
            <a:spLocks noGrp="1"/>
          </p:cNvSpPr>
          <p:nvPr>
            <p:ph idx="1"/>
          </p:nvPr>
        </p:nvSpPr>
        <p:spPr>
          <a:xfrm>
            <a:off x="1941909" y="1600200"/>
            <a:ext cx="6686550" cy="28332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92563925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1910" y="1544063"/>
            <a:ext cx="6686549" cy="1101600"/>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1941910" y="2647597"/>
            <a:ext cx="6686549" cy="645300"/>
          </a:xfrm>
        </p:spPr>
        <p:txBody>
          <a:bodyPr anchor="t"/>
          <a:lstStyle>
            <a:lvl1pPr marL="0" indent="0" algn="l">
              <a:buNone/>
              <a:defRPr sz="150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3141" y="238363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398860" y="2433105"/>
            <a:ext cx="584825" cy="273844"/>
          </a:xfrm>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1733884816"/>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1909" y="1600200"/>
            <a:ext cx="3235398" cy="28332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93060" y="1594666"/>
            <a:ext cx="3235398" cy="28332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398860" y="590837"/>
            <a:ext cx="584825" cy="273844"/>
          </a:xfrm>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2042687907"/>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04530" y="1479527"/>
            <a:ext cx="2994549"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941909" y="1911725"/>
            <a:ext cx="3257170" cy="251554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29972" y="1477106"/>
            <a:ext cx="2999251"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5375218" y="1909304"/>
            <a:ext cx="3254006" cy="251554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398860" y="590837"/>
            <a:ext cx="584825" cy="273844"/>
          </a:xfrm>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240476356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45907514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304922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334566"/>
            <a:ext cx="2628899" cy="732234"/>
          </a:xfrm>
        </p:spPr>
        <p:txBody>
          <a:bodyPr anchor="b"/>
          <a:lstStyle>
            <a:lvl1pPr algn="l">
              <a:defRPr sz="1500" b="0"/>
            </a:lvl1pPr>
          </a:lstStyle>
          <a:p>
            <a:r>
              <a:rPr lang="en-US"/>
              <a:t>Click to edit Master title style</a:t>
            </a:r>
            <a:endParaRPr lang="en-US" dirty="0"/>
          </a:p>
        </p:txBody>
      </p:sp>
      <p:sp>
        <p:nvSpPr>
          <p:cNvPr id="3" name="Content Placeholder 2"/>
          <p:cNvSpPr>
            <a:spLocks noGrp="1"/>
          </p:cNvSpPr>
          <p:nvPr>
            <p:ph idx="1"/>
          </p:nvPr>
        </p:nvSpPr>
        <p:spPr>
          <a:xfrm>
            <a:off x="4742259" y="334567"/>
            <a:ext cx="3886200" cy="4061222"/>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1910" y="1198960"/>
            <a:ext cx="2628899" cy="3196827"/>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101603056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3600450"/>
            <a:ext cx="668655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1909" y="476224"/>
            <a:ext cx="6686550" cy="2891228"/>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1941910" y="4025504"/>
            <a:ext cx="6686550" cy="370284"/>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3141" y="3683794"/>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3737316"/>
            <a:ext cx="584825" cy="273844"/>
          </a:xfrm>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775982741"/>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457200"/>
            <a:ext cx="6686549" cy="2337780"/>
          </a:xfrm>
        </p:spPr>
        <p:txBody>
          <a:bodyPr anchor="ctr">
            <a:normAutofit/>
          </a:bodyPr>
          <a:lstStyle>
            <a:lvl1pPr algn="l">
              <a:defRPr sz="3600" b="0" cap="none"/>
            </a:lvl1pPr>
          </a:lstStyle>
          <a:p>
            <a:r>
              <a:rPr lang="en-US"/>
              <a:t>Click to edit Master title style</a:t>
            </a:r>
            <a:endParaRPr lang="en-US" dirty="0"/>
          </a:p>
        </p:txBody>
      </p:sp>
      <p:sp>
        <p:nvSpPr>
          <p:cNvPr id="3" name="Text Placeholder 2"/>
          <p:cNvSpPr>
            <a:spLocks noGrp="1"/>
          </p:cNvSpPr>
          <p:nvPr>
            <p:ph type="body" idx="1"/>
          </p:nvPr>
        </p:nvSpPr>
        <p:spPr>
          <a:xfrm>
            <a:off x="1941910" y="3265535"/>
            <a:ext cx="6686549" cy="1166898"/>
          </a:xfrm>
        </p:spPr>
        <p:txBody>
          <a:bodyPr anchor="ctr">
            <a:normAutofit/>
          </a:bodyPr>
          <a:lstStyle>
            <a:lvl1pPr marL="0" indent="0" algn="l">
              <a:buNone/>
              <a:defRPr sz="135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3141" y="238363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398860" y="2433105"/>
            <a:ext cx="584825" cy="273844"/>
          </a:xfrm>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352826816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37462" y="457200"/>
            <a:ext cx="6295445" cy="2171700"/>
          </a:xfrm>
        </p:spPr>
        <p:txBody>
          <a:bodyPr anchor="ctr">
            <a:normAutofit/>
          </a:bodyPr>
          <a:lstStyle>
            <a:lvl1pPr algn="l">
              <a:defRPr sz="36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56259" y="2628900"/>
            <a:ext cx="5652416"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1910" y="3265535"/>
            <a:ext cx="6686549" cy="1166898"/>
          </a:xfrm>
        </p:spPr>
        <p:txBody>
          <a:bodyPr anchor="ctr">
            <a:normAutofit/>
          </a:bodyPr>
          <a:lstStyle>
            <a:lvl1pPr marL="0" indent="0" algn="l">
              <a:buNone/>
              <a:defRPr sz="135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3141" y="238363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398860" y="2433105"/>
            <a:ext cx="584825" cy="273844"/>
          </a:xfrm>
        </p:spPr>
        <p:txBody>
          <a:bodyPr/>
          <a:lstStyle/>
          <a:p>
            <a:fld id="{DF28FB93-0A08-4E7D-8E63-9EFA29F1E093}" type="slidenum">
              <a:rPr lang="en-US" smtClean="0"/>
              <a:pPr/>
              <a:t>‹#›</a:t>
            </a:fld>
            <a:endParaRPr lang="en-US" dirty="0"/>
          </a:p>
        </p:txBody>
      </p:sp>
      <p:sp>
        <p:nvSpPr>
          <p:cNvPr id="14" name="TextBox 13"/>
          <p:cNvSpPr txBox="1"/>
          <p:nvPr/>
        </p:nvSpPr>
        <p:spPr>
          <a:xfrm>
            <a:off x="1850739" y="48600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15" name="TextBox 14"/>
          <p:cNvSpPr txBox="1"/>
          <p:nvPr/>
        </p:nvSpPr>
        <p:spPr>
          <a:xfrm>
            <a:off x="8336139" y="2178980"/>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1707467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1910" y="1828800"/>
            <a:ext cx="6686550" cy="2043634"/>
          </a:xfrm>
        </p:spPr>
        <p:txBody>
          <a:bodyPr anchor="b">
            <a:normAutofit/>
          </a:bodyPr>
          <a:lstStyle>
            <a:lvl1pPr algn="l">
              <a:defRPr sz="3600" b="0"/>
            </a:lvl1pPr>
          </a:lstStyle>
          <a:p>
            <a:r>
              <a:rPr lang="en-US"/>
              <a:t>Click to edit Master title style</a:t>
            </a:r>
            <a:endParaRPr lang="en-US" dirty="0"/>
          </a:p>
        </p:txBody>
      </p:sp>
      <p:sp>
        <p:nvSpPr>
          <p:cNvPr id="4" name="Text Placeholder 3"/>
          <p:cNvSpPr>
            <a:spLocks noGrp="1"/>
          </p:cNvSpPr>
          <p:nvPr>
            <p:ph type="body" sz="half" idx="2"/>
          </p:nvPr>
        </p:nvSpPr>
        <p:spPr>
          <a:xfrm>
            <a:off x="1941910" y="3886200"/>
            <a:ext cx="6686550" cy="54721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3141" y="3683794"/>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3737316"/>
            <a:ext cx="584825" cy="273844"/>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9444223"/>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137462" y="457200"/>
            <a:ext cx="6295445" cy="2171700"/>
          </a:xfrm>
        </p:spPr>
        <p:txBody>
          <a:bodyPr anchor="ctr">
            <a:normAutofit/>
          </a:bodyPr>
          <a:lstStyle>
            <a:lvl1pPr algn="l">
              <a:defRPr sz="36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1909" y="3257550"/>
            <a:ext cx="6686550" cy="628650"/>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1910" y="3886200"/>
            <a:ext cx="6686550" cy="54721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3141" y="3683794"/>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3737316"/>
            <a:ext cx="584825" cy="273844"/>
          </a:xfrm>
        </p:spPr>
        <p:txBody>
          <a:bodyPr/>
          <a:lstStyle/>
          <a:p>
            <a:fld id="{DF28FB93-0A08-4E7D-8E63-9EFA29F1E093}" type="slidenum">
              <a:rPr lang="en-US" smtClean="0"/>
              <a:pPr/>
              <a:t>‹#›</a:t>
            </a:fld>
            <a:endParaRPr lang="en-US" dirty="0"/>
          </a:p>
        </p:txBody>
      </p:sp>
      <p:sp>
        <p:nvSpPr>
          <p:cNvPr id="17" name="TextBox 16"/>
          <p:cNvSpPr txBox="1"/>
          <p:nvPr/>
        </p:nvSpPr>
        <p:spPr>
          <a:xfrm>
            <a:off x="1850739" y="48600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18" name="TextBox 17"/>
          <p:cNvSpPr txBox="1"/>
          <p:nvPr/>
        </p:nvSpPr>
        <p:spPr>
          <a:xfrm>
            <a:off x="8336139" y="2178980"/>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23484650"/>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1910" y="470555"/>
            <a:ext cx="6686549" cy="2160015"/>
          </a:xfrm>
        </p:spPr>
        <p:txBody>
          <a:bodyPr anchor="ctr">
            <a:normAutofit/>
          </a:bodyPr>
          <a:lstStyle>
            <a:lvl1pPr algn="l">
              <a:defRPr sz="3600" b="0"/>
            </a:lvl1pPr>
          </a:lstStyle>
          <a:p>
            <a:r>
              <a:rPr lang="en-US"/>
              <a:t>Click to edit Master title style</a:t>
            </a:r>
            <a:endParaRPr lang="en-US" dirty="0"/>
          </a:p>
        </p:txBody>
      </p:sp>
      <p:sp>
        <p:nvSpPr>
          <p:cNvPr id="21" name="Text Placeholder 9"/>
          <p:cNvSpPr>
            <a:spLocks noGrp="1"/>
          </p:cNvSpPr>
          <p:nvPr>
            <p:ph type="body" sz="quarter" idx="13"/>
          </p:nvPr>
        </p:nvSpPr>
        <p:spPr>
          <a:xfrm>
            <a:off x="1941909" y="3257550"/>
            <a:ext cx="6686550" cy="628650"/>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1910" y="3886200"/>
            <a:ext cx="6686550" cy="54721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3141" y="3683794"/>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398860" y="3737316"/>
            <a:ext cx="584825" cy="273844"/>
          </a:xfrm>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3284038126"/>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4039765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71109" y="470554"/>
            <a:ext cx="1655701" cy="3962863"/>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1909" y="470554"/>
            <a:ext cx="4857750" cy="39628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3141" y="535782"/>
            <a:ext cx="1191395" cy="380473"/>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2683631243"/>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94"/>
        <p:cNvGrpSpPr/>
        <p:nvPr/>
      </p:nvGrpSpPr>
      <p:grpSpPr>
        <a:xfrm>
          <a:off x="0" y="0"/>
          <a:ext cx="0" cy="0"/>
          <a:chOff x="0" y="0"/>
          <a:chExt cx="0" cy="0"/>
        </a:xfrm>
      </p:grpSpPr>
      <p:sp>
        <p:nvSpPr>
          <p:cNvPr id="96" name="Google Shape;96;p13"/>
          <p:cNvSpPr txBox="1">
            <a:spLocks noGrp="1"/>
          </p:cNvSpPr>
          <p:nvPr>
            <p:ph type="title"/>
          </p:nvPr>
        </p:nvSpPr>
        <p:spPr>
          <a:xfrm>
            <a:off x="720025" y="310900"/>
            <a:ext cx="3394800" cy="14007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sz="4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97" name="Google Shape;97;p13"/>
          <p:cNvSpPr txBox="1">
            <a:spLocks noGrp="1"/>
          </p:cNvSpPr>
          <p:nvPr>
            <p:ph type="title" idx="2" hasCustomPrompt="1"/>
          </p:nvPr>
        </p:nvSpPr>
        <p:spPr>
          <a:xfrm>
            <a:off x="4699675" y="667150"/>
            <a:ext cx="825900" cy="802800"/>
          </a:xfrm>
          <a:prstGeom prst="rect">
            <a:avLst/>
          </a:prstGeom>
          <a:gradFill>
            <a:gsLst>
              <a:gs pos="0">
                <a:srgbClr val="6BE0AE">
                  <a:alpha val="65490"/>
                </a:srgbClr>
              </a:gs>
              <a:gs pos="100000">
                <a:srgbClr val="FFFFFF">
                  <a:alpha val="62352"/>
                </a:srgbClr>
              </a:gs>
            </a:gsLst>
            <a:lin ang="5400700" scaled="0"/>
          </a:gra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8" name="Google Shape;98;p13"/>
          <p:cNvSpPr txBox="1">
            <a:spLocks noGrp="1"/>
          </p:cNvSpPr>
          <p:nvPr>
            <p:ph type="title" idx="3" hasCustomPrompt="1"/>
          </p:nvPr>
        </p:nvSpPr>
        <p:spPr>
          <a:xfrm>
            <a:off x="4699675" y="2671395"/>
            <a:ext cx="825900" cy="802800"/>
          </a:xfrm>
          <a:prstGeom prst="rect">
            <a:avLst/>
          </a:prstGeom>
          <a:gradFill>
            <a:gsLst>
              <a:gs pos="0">
                <a:srgbClr val="6BE0AE">
                  <a:alpha val="65490"/>
                </a:srgbClr>
              </a:gs>
              <a:gs pos="100000">
                <a:srgbClr val="FFFFFF">
                  <a:alpha val="62352"/>
                </a:srgbClr>
              </a:gs>
            </a:gsLst>
            <a:lin ang="5400700" scaled="0"/>
          </a:gra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9" name="Google Shape;99;p13"/>
          <p:cNvSpPr txBox="1">
            <a:spLocks noGrp="1"/>
          </p:cNvSpPr>
          <p:nvPr>
            <p:ph type="title" idx="4" hasCustomPrompt="1"/>
          </p:nvPr>
        </p:nvSpPr>
        <p:spPr>
          <a:xfrm>
            <a:off x="4699675" y="1669285"/>
            <a:ext cx="825900" cy="802800"/>
          </a:xfrm>
          <a:prstGeom prst="rect">
            <a:avLst/>
          </a:prstGeom>
          <a:gradFill>
            <a:gsLst>
              <a:gs pos="0">
                <a:srgbClr val="6BE0AE">
                  <a:alpha val="65490"/>
                </a:srgbClr>
              </a:gs>
              <a:gs pos="100000">
                <a:srgbClr val="FFFFFF">
                  <a:alpha val="62352"/>
                </a:srgbClr>
              </a:gs>
            </a:gsLst>
            <a:lin ang="5400700" scaled="0"/>
          </a:gra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0" name="Google Shape;100;p13"/>
          <p:cNvSpPr txBox="1">
            <a:spLocks noGrp="1"/>
          </p:cNvSpPr>
          <p:nvPr>
            <p:ph type="title" idx="5" hasCustomPrompt="1"/>
          </p:nvPr>
        </p:nvSpPr>
        <p:spPr>
          <a:xfrm>
            <a:off x="4699675" y="3673530"/>
            <a:ext cx="825900" cy="802800"/>
          </a:xfrm>
          <a:prstGeom prst="rect">
            <a:avLst/>
          </a:prstGeom>
          <a:gradFill>
            <a:gsLst>
              <a:gs pos="0">
                <a:srgbClr val="6BE0AE">
                  <a:alpha val="65490"/>
                </a:srgbClr>
              </a:gs>
              <a:gs pos="100000">
                <a:srgbClr val="FFFFFF">
                  <a:alpha val="62352"/>
                </a:srgbClr>
              </a:gs>
            </a:gsLst>
            <a:lin ang="5400700" scaled="0"/>
          </a:gradFill>
        </p:spPr>
        <p:txBody>
          <a:bodyPr spcFirstLastPara="1" wrap="square" lIns="91425" tIns="91425" rIns="91425" bIns="91425" anchor="ctr" anchorCtr="0">
            <a:noAutofit/>
          </a:bodyPr>
          <a:lstStyle>
            <a:lvl1pPr lvl="0" algn="ctr" rtl="0">
              <a:spcBef>
                <a:spcPts val="0"/>
              </a:spcBef>
              <a:spcAft>
                <a:spcPts val="0"/>
              </a:spcAft>
              <a:buSzPts val="3000"/>
              <a:buNone/>
              <a:defRPr sz="30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1" name="Google Shape;101;p13"/>
          <p:cNvSpPr txBox="1">
            <a:spLocks noGrp="1"/>
          </p:cNvSpPr>
          <p:nvPr>
            <p:ph type="subTitle" idx="1"/>
          </p:nvPr>
        </p:nvSpPr>
        <p:spPr>
          <a:xfrm>
            <a:off x="5677875" y="667125"/>
            <a:ext cx="2745000" cy="802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Bebas Neue"/>
              <a:buNone/>
              <a:defRPr sz="2000">
                <a:solidFill>
                  <a:schemeClr val="dk1"/>
                </a:solidFill>
                <a:latin typeface="Kanit SemiBold"/>
                <a:ea typeface="Kanit SemiBold"/>
                <a:cs typeface="Kanit SemiBold"/>
                <a:sym typeface="Kanit SemiBold"/>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02" name="Google Shape;102;p13"/>
          <p:cNvSpPr txBox="1">
            <a:spLocks noGrp="1"/>
          </p:cNvSpPr>
          <p:nvPr>
            <p:ph type="subTitle" idx="6"/>
          </p:nvPr>
        </p:nvSpPr>
        <p:spPr>
          <a:xfrm>
            <a:off x="5685877" y="1669275"/>
            <a:ext cx="2745000" cy="802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Bebas Neue"/>
              <a:buNone/>
              <a:defRPr sz="2000">
                <a:solidFill>
                  <a:schemeClr val="dk1"/>
                </a:solidFill>
                <a:latin typeface="Kanit SemiBold"/>
                <a:ea typeface="Kanit SemiBold"/>
                <a:cs typeface="Kanit SemiBold"/>
                <a:sym typeface="Kanit SemiBold"/>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03" name="Google Shape;103;p13"/>
          <p:cNvSpPr txBox="1">
            <a:spLocks noGrp="1"/>
          </p:cNvSpPr>
          <p:nvPr>
            <p:ph type="subTitle" idx="7"/>
          </p:nvPr>
        </p:nvSpPr>
        <p:spPr>
          <a:xfrm>
            <a:off x="5677875" y="2671425"/>
            <a:ext cx="2745000" cy="802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Bebas Neue"/>
              <a:buNone/>
              <a:defRPr sz="2000">
                <a:solidFill>
                  <a:schemeClr val="dk1"/>
                </a:solidFill>
                <a:latin typeface="Kanit SemiBold"/>
                <a:ea typeface="Kanit SemiBold"/>
                <a:cs typeface="Kanit SemiBold"/>
                <a:sym typeface="Kanit SemiBold"/>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04" name="Google Shape;104;p13"/>
          <p:cNvSpPr txBox="1">
            <a:spLocks noGrp="1"/>
          </p:cNvSpPr>
          <p:nvPr>
            <p:ph type="subTitle" idx="8"/>
          </p:nvPr>
        </p:nvSpPr>
        <p:spPr>
          <a:xfrm>
            <a:off x="5685877" y="3673575"/>
            <a:ext cx="2745000" cy="802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Bebas Neue"/>
              <a:buNone/>
              <a:defRPr sz="2000">
                <a:solidFill>
                  <a:schemeClr val="dk1"/>
                </a:solidFill>
                <a:latin typeface="Kanit SemiBold"/>
                <a:ea typeface="Kanit SemiBold"/>
                <a:cs typeface="Kanit SemiBold"/>
                <a:sym typeface="Kanit SemiBold"/>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Tree>
    <p:extLst>
      <p:ext uri="{BB962C8B-B14F-4D97-AF65-F5344CB8AC3E}">
        <p14:creationId xmlns:p14="http://schemas.microsoft.com/office/powerpoint/2010/main" val="34783451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57"/>
        <p:cNvGrpSpPr/>
        <p:nvPr/>
      </p:nvGrpSpPr>
      <p:grpSpPr>
        <a:xfrm>
          <a:off x="0" y="0"/>
          <a:ext cx="0" cy="0"/>
          <a:chOff x="0" y="0"/>
          <a:chExt cx="0" cy="0"/>
        </a:xfrm>
      </p:grpSpPr>
      <p:sp>
        <p:nvSpPr>
          <p:cNvPr id="59" name="Google Shape;59;p7"/>
          <p:cNvSpPr>
            <a:spLocks noGrp="1"/>
          </p:cNvSpPr>
          <p:nvPr>
            <p:ph type="pic" idx="2"/>
          </p:nvPr>
        </p:nvSpPr>
        <p:spPr>
          <a:xfrm>
            <a:off x="-7" y="0"/>
            <a:ext cx="3526800" cy="5143500"/>
          </a:xfrm>
          <a:prstGeom prst="rect">
            <a:avLst/>
          </a:prstGeom>
          <a:noFill/>
          <a:ln>
            <a:noFill/>
          </a:ln>
        </p:spPr>
      </p:sp>
      <p:sp>
        <p:nvSpPr>
          <p:cNvPr id="60" name="Google Shape;60;p7"/>
          <p:cNvSpPr txBox="1">
            <a:spLocks noGrp="1"/>
          </p:cNvSpPr>
          <p:nvPr>
            <p:ph type="title"/>
          </p:nvPr>
        </p:nvSpPr>
        <p:spPr>
          <a:xfrm>
            <a:off x="4142225" y="609225"/>
            <a:ext cx="3675000" cy="1250700"/>
          </a:xfrm>
          <a:prstGeom prst="rect">
            <a:avLst/>
          </a:prstGeom>
        </p:spPr>
        <p:txBody>
          <a:bodyPr spcFirstLastPara="1" wrap="square" lIns="91425" tIns="91425" rIns="91425" bIns="91425" anchor="b" anchorCtr="0">
            <a:noAutofit/>
          </a:bodyPr>
          <a:lstStyle>
            <a:lvl1pPr lvl="0" rtl="0">
              <a:spcBef>
                <a:spcPts val="0"/>
              </a:spcBef>
              <a:spcAft>
                <a:spcPts val="0"/>
              </a:spcAft>
              <a:buSzPts val="4000"/>
              <a:buNone/>
              <a:defRPr sz="4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1" name="Google Shape;61;p7"/>
          <p:cNvSpPr txBox="1">
            <a:spLocks noGrp="1"/>
          </p:cNvSpPr>
          <p:nvPr>
            <p:ph type="subTitle" idx="1"/>
          </p:nvPr>
        </p:nvSpPr>
        <p:spPr>
          <a:xfrm>
            <a:off x="4142225" y="1859775"/>
            <a:ext cx="4294800" cy="2674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200"/>
              <a:buFont typeface="Open Sans Light"/>
              <a:buChar char="●"/>
              <a:defRPr/>
            </a:lvl1pPr>
            <a:lvl2pPr lvl="1" algn="ctr" rtl="0">
              <a:lnSpc>
                <a:spcPct val="100000"/>
              </a:lnSpc>
              <a:spcBef>
                <a:spcPts val="1000"/>
              </a:spcBef>
              <a:spcAft>
                <a:spcPts val="0"/>
              </a:spcAft>
              <a:buClr>
                <a:srgbClr val="E76A28"/>
              </a:buClr>
              <a:buSzPts val="1200"/>
              <a:buFont typeface="Nunito Light"/>
              <a:buChar char="○"/>
              <a:defRPr/>
            </a:lvl2pPr>
            <a:lvl3pPr lvl="2" algn="ctr" rtl="0">
              <a:lnSpc>
                <a:spcPct val="100000"/>
              </a:lnSpc>
              <a:spcBef>
                <a:spcPts val="1600"/>
              </a:spcBef>
              <a:spcAft>
                <a:spcPts val="0"/>
              </a:spcAft>
              <a:buClr>
                <a:srgbClr val="E76A28"/>
              </a:buClr>
              <a:buSzPts val="1200"/>
              <a:buFont typeface="Nunito Light"/>
              <a:buChar char="■"/>
              <a:defRPr/>
            </a:lvl3pPr>
            <a:lvl4pPr lvl="3" algn="ctr" rtl="0">
              <a:lnSpc>
                <a:spcPct val="100000"/>
              </a:lnSpc>
              <a:spcBef>
                <a:spcPts val="1600"/>
              </a:spcBef>
              <a:spcAft>
                <a:spcPts val="0"/>
              </a:spcAft>
              <a:buClr>
                <a:srgbClr val="E76A28"/>
              </a:buClr>
              <a:buSzPts val="1200"/>
              <a:buFont typeface="Nunito Light"/>
              <a:buChar char="●"/>
              <a:defRPr/>
            </a:lvl4pPr>
            <a:lvl5pPr lvl="4" algn="ctr" rtl="0">
              <a:lnSpc>
                <a:spcPct val="100000"/>
              </a:lnSpc>
              <a:spcBef>
                <a:spcPts val="1600"/>
              </a:spcBef>
              <a:spcAft>
                <a:spcPts val="0"/>
              </a:spcAft>
              <a:buClr>
                <a:srgbClr val="E76A28"/>
              </a:buClr>
              <a:buSzPts val="1200"/>
              <a:buFont typeface="Nunito Light"/>
              <a:buChar char="○"/>
              <a:defRPr/>
            </a:lvl5pPr>
            <a:lvl6pPr lvl="5" algn="ctr" rtl="0">
              <a:lnSpc>
                <a:spcPct val="100000"/>
              </a:lnSpc>
              <a:spcBef>
                <a:spcPts val="1600"/>
              </a:spcBef>
              <a:spcAft>
                <a:spcPts val="0"/>
              </a:spcAft>
              <a:buClr>
                <a:srgbClr val="999999"/>
              </a:buClr>
              <a:buSzPts val="1200"/>
              <a:buFont typeface="Nunito Light"/>
              <a:buChar char="■"/>
              <a:defRPr/>
            </a:lvl6pPr>
            <a:lvl7pPr lvl="6" algn="ctr" rtl="0">
              <a:lnSpc>
                <a:spcPct val="100000"/>
              </a:lnSpc>
              <a:spcBef>
                <a:spcPts val="1600"/>
              </a:spcBef>
              <a:spcAft>
                <a:spcPts val="0"/>
              </a:spcAft>
              <a:buClr>
                <a:srgbClr val="999999"/>
              </a:buClr>
              <a:buSzPts val="1200"/>
              <a:buFont typeface="Nunito Light"/>
              <a:buChar char="●"/>
              <a:defRPr/>
            </a:lvl7pPr>
            <a:lvl8pPr lvl="7" algn="ctr" rtl="0">
              <a:lnSpc>
                <a:spcPct val="100000"/>
              </a:lnSpc>
              <a:spcBef>
                <a:spcPts val="1600"/>
              </a:spcBef>
              <a:spcAft>
                <a:spcPts val="0"/>
              </a:spcAft>
              <a:buClr>
                <a:srgbClr val="999999"/>
              </a:buClr>
              <a:buSzPts val="1200"/>
              <a:buFont typeface="Nunito Light"/>
              <a:buChar char="○"/>
              <a:defRPr/>
            </a:lvl8pPr>
            <a:lvl9pPr lvl="8" algn="ctr" rtl="0">
              <a:lnSpc>
                <a:spcPct val="100000"/>
              </a:lnSpc>
              <a:spcBef>
                <a:spcPts val="1600"/>
              </a:spcBef>
              <a:spcAft>
                <a:spcPts val="1600"/>
              </a:spcAft>
              <a:buClr>
                <a:srgbClr val="999999"/>
              </a:buClr>
              <a:buSzPts val="1200"/>
              <a:buFont typeface="Nunito Light"/>
              <a:buChar char="■"/>
              <a:defRPr/>
            </a:lvl9pPr>
          </a:lstStyle>
          <a:p>
            <a:endParaRPr/>
          </a:p>
        </p:txBody>
      </p:sp>
    </p:spTree>
    <p:extLst>
      <p:ext uri="{BB962C8B-B14F-4D97-AF65-F5344CB8AC3E}">
        <p14:creationId xmlns:p14="http://schemas.microsoft.com/office/powerpoint/2010/main" val="10853101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38"/>
        <p:cNvGrpSpPr/>
        <p:nvPr/>
      </p:nvGrpSpPr>
      <p:grpSpPr>
        <a:xfrm>
          <a:off x="0" y="0"/>
          <a:ext cx="0" cy="0"/>
          <a:chOff x="0" y="0"/>
          <a:chExt cx="0" cy="0"/>
        </a:xfrm>
      </p:grpSpPr>
      <p:sp>
        <p:nvSpPr>
          <p:cNvPr id="141" name="Google Shape;141;p19"/>
          <p:cNvSpPr txBox="1">
            <a:spLocks noGrp="1"/>
          </p:cNvSpPr>
          <p:nvPr>
            <p:ph type="title"/>
          </p:nvPr>
        </p:nvSpPr>
        <p:spPr>
          <a:xfrm>
            <a:off x="720000" y="310900"/>
            <a:ext cx="5608500" cy="13551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sz="4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42" name="Google Shape;142;p19"/>
          <p:cNvSpPr txBox="1">
            <a:spLocks noGrp="1"/>
          </p:cNvSpPr>
          <p:nvPr>
            <p:ph type="subTitle" idx="1"/>
          </p:nvPr>
        </p:nvSpPr>
        <p:spPr>
          <a:xfrm>
            <a:off x="720000" y="2949799"/>
            <a:ext cx="2433000" cy="1272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143" name="Google Shape;143;p19"/>
          <p:cNvSpPr txBox="1">
            <a:spLocks noGrp="1"/>
          </p:cNvSpPr>
          <p:nvPr>
            <p:ph type="subTitle" idx="2"/>
          </p:nvPr>
        </p:nvSpPr>
        <p:spPr>
          <a:xfrm>
            <a:off x="3358852" y="2949799"/>
            <a:ext cx="2433000" cy="1272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144" name="Google Shape;144;p19"/>
          <p:cNvSpPr txBox="1">
            <a:spLocks noGrp="1"/>
          </p:cNvSpPr>
          <p:nvPr>
            <p:ph type="subTitle" idx="3"/>
          </p:nvPr>
        </p:nvSpPr>
        <p:spPr>
          <a:xfrm>
            <a:off x="5997704" y="2949800"/>
            <a:ext cx="2433000" cy="1272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145" name="Google Shape;145;p19"/>
          <p:cNvSpPr txBox="1">
            <a:spLocks noGrp="1"/>
          </p:cNvSpPr>
          <p:nvPr>
            <p:ph type="subTitle" idx="4"/>
          </p:nvPr>
        </p:nvSpPr>
        <p:spPr>
          <a:xfrm>
            <a:off x="720000" y="2313250"/>
            <a:ext cx="2433000" cy="696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46" name="Google Shape;146;p19"/>
          <p:cNvSpPr txBox="1">
            <a:spLocks noGrp="1"/>
          </p:cNvSpPr>
          <p:nvPr>
            <p:ph type="subTitle" idx="5"/>
          </p:nvPr>
        </p:nvSpPr>
        <p:spPr>
          <a:xfrm>
            <a:off x="3358856" y="2313250"/>
            <a:ext cx="2433000" cy="696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47" name="Google Shape;147;p19"/>
          <p:cNvSpPr txBox="1">
            <a:spLocks noGrp="1"/>
          </p:cNvSpPr>
          <p:nvPr>
            <p:ph type="subTitle" idx="6"/>
          </p:nvPr>
        </p:nvSpPr>
        <p:spPr>
          <a:xfrm>
            <a:off x="5997704" y="2313250"/>
            <a:ext cx="2433000" cy="696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Tree>
    <p:extLst>
      <p:ext uri="{BB962C8B-B14F-4D97-AF65-F5344CB8AC3E}">
        <p14:creationId xmlns:p14="http://schemas.microsoft.com/office/powerpoint/2010/main" val="30218248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spTree>
      <p:nvGrpSpPr>
        <p:cNvPr id="1" name="Shape 25"/>
        <p:cNvGrpSpPr/>
        <p:nvPr/>
      </p:nvGrpSpPr>
      <p:grpSpPr>
        <a:xfrm>
          <a:off x="0" y="0"/>
          <a:ext cx="0" cy="0"/>
          <a:chOff x="0" y="0"/>
          <a:chExt cx="0" cy="0"/>
        </a:xfrm>
      </p:grpSpPr>
      <p:sp>
        <p:nvSpPr>
          <p:cNvPr id="27" name="Google Shape;27;p3"/>
          <p:cNvSpPr>
            <a:spLocks noGrp="1"/>
          </p:cNvSpPr>
          <p:nvPr>
            <p:ph type="pic" idx="2"/>
          </p:nvPr>
        </p:nvSpPr>
        <p:spPr>
          <a:xfrm>
            <a:off x="4586000" y="0"/>
            <a:ext cx="4557900" cy="5143500"/>
          </a:xfrm>
          <a:prstGeom prst="rect">
            <a:avLst/>
          </a:prstGeom>
          <a:noFill/>
          <a:ln>
            <a:noFill/>
          </a:ln>
        </p:spPr>
      </p:sp>
      <p:sp>
        <p:nvSpPr>
          <p:cNvPr id="28" name="Google Shape;28;p3"/>
          <p:cNvSpPr txBox="1">
            <a:spLocks noGrp="1"/>
          </p:cNvSpPr>
          <p:nvPr>
            <p:ph type="title"/>
          </p:nvPr>
        </p:nvSpPr>
        <p:spPr>
          <a:xfrm>
            <a:off x="713225" y="3762200"/>
            <a:ext cx="38727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6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9" name="Google Shape;29;p3"/>
          <p:cNvSpPr txBox="1">
            <a:spLocks noGrp="1"/>
          </p:cNvSpPr>
          <p:nvPr>
            <p:ph type="title" idx="3" hasCustomPrompt="1"/>
          </p:nvPr>
        </p:nvSpPr>
        <p:spPr>
          <a:xfrm>
            <a:off x="837025" y="2254161"/>
            <a:ext cx="1413300" cy="1359600"/>
          </a:xfrm>
          <a:prstGeom prst="rect">
            <a:avLst/>
          </a:prstGeom>
          <a:gradFill>
            <a:gsLst>
              <a:gs pos="0">
                <a:srgbClr val="6BE0AE">
                  <a:alpha val="65490"/>
                </a:srgbClr>
              </a:gs>
              <a:gs pos="100000">
                <a:srgbClr val="FFFFFF">
                  <a:alpha val="62352"/>
                </a:srgbClr>
              </a:gs>
            </a:gsLst>
            <a:lin ang="5400700" scaled="0"/>
          </a:grad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7000">
                <a:solidFill>
                  <a:schemeClr val="lt1"/>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Tree>
    <p:extLst>
      <p:ext uri="{BB962C8B-B14F-4D97-AF65-F5344CB8AC3E}">
        <p14:creationId xmlns:p14="http://schemas.microsoft.com/office/powerpoint/2010/main" val="36058669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134"/>
        <p:cNvGrpSpPr/>
        <p:nvPr/>
      </p:nvGrpSpPr>
      <p:grpSpPr>
        <a:xfrm>
          <a:off x="0" y="0"/>
          <a:ext cx="0" cy="0"/>
          <a:chOff x="0" y="0"/>
          <a:chExt cx="0" cy="0"/>
        </a:xfrm>
      </p:grpSpPr>
      <p:sp>
        <p:nvSpPr>
          <p:cNvPr id="136" name="Google Shape;136;p18"/>
          <p:cNvSpPr txBox="1">
            <a:spLocks noGrp="1"/>
          </p:cNvSpPr>
          <p:nvPr>
            <p:ph type="title"/>
          </p:nvPr>
        </p:nvSpPr>
        <p:spPr>
          <a:xfrm>
            <a:off x="2698575" y="310900"/>
            <a:ext cx="2648100" cy="11691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7" name="Google Shape;137;p18"/>
          <p:cNvSpPr txBox="1">
            <a:spLocks noGrp="1"/>
          </p:cNvSpPr>
          <p:nvPr>
            <p:ph type="body" idx="1"/>
          </p:nvPr>
        </p:nvSpPr>
        <p:spPr>
          <a:xfrm>
            <a:off x="2698677" y="1592825"/>
            <a:ext cx="5494200" cy="24885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SzPts val="1200"/>
              <a:buFont typeface="Nunito Light"/>
              <a:buChar char="●"/>
              <a:defRPr/>
            </a:lvl1pPr>
            <a:lvl2pPr marL="914400" lvl="1" indent="-304800" rtl="0">
              <a:lnSpc>
                <a:spcPct val="100000"/>
              </a:lnSpc>
              <a:spcBef>
                <a:spcPts val="1200"/>
              </a:spcBef>
              <a:spcAft>
                <a:spcPts val="0"/>
              </a:spcAft>
              <a:buSzPts val="1200"/>
              <a:buFont typeface="Nunito Light"/>
              <a:buChar char="○"/>
              <a:defRPr/>
            </a:lvl2pPr>
            <a:lvl3pPr marL="1371600" lvl="2" indent="-304800" rtl="0">
              <a:lnSpc>
                <a:spcPct val="100000"/>
              </a:lnSpc>
              <a:spcBef>
                <a:spcPts val="0"/>
              </a:spcBef>
              <a:spcAft>
                <a:spcPts val="0"/>
              </a:spcAft>
              <a:buSzPts val="1200"/>
              <a:buFont typeface="Nunito Light"/>
              <a:buChar char="■"/>
              <a:defRPr/>
            </a:lvl3pPr>
            <a:lvl4pPr marL="1828800" lvl="3" indent="-304800" rtl="0">
              <a:lnSpc>
                <a:spcPct val="100000"/>
              </a:lnSpc>
              <a:spcBef>
                <a:spcPts val="0"/>
              </a:spcBef>
              <a:spcAft>
                <a:spcPts val="0"/>
              </a:spcAft>
              <a:buSzPts val="1200"/>
              <a:buFont typeface="Nunito Light"/>
              <a:buChar char="●"/>
              <a:defRPr/>
            </a:lvl4pPr>
            <a:lvl5pPr marL="2286000" lvl="4" indent="-304800" rtl="0">
              <a:lnSpc>
                <a:spcPct val="100000"/>
              </a:lnSpc>
              <a:spcBef>
                <a:spcPts val="0"/>
              </a:spcBef>
              <a:spcAft>
                <a:spcPts val="0"/>
              </a:spcAft>
              <a:buSzPts val="1200"/>
              <a:buFont typeface="Nunito Light"/>
              <a:buChar char="○"/>
              <a:defRPr/>
            </a:lvl5pPr>
            <a:lvl6pPr marL="2743200" lvl="5" indent="-304800" rtl="0">
              <a:lnSpc>
                <a:spcPct val="100000"/>
              </a:lnSpc>
              <a:spcBef>
                <a:spcPts val="0"/>
              </a:spcBef>
              <a:spcAft>
                <a:spcPts val="0"/>
              </a:spcAft>
              <a:buSzPts val="1200"/>
              <a:buFont typeface="Nunito Light"/>
              <a:buChar char="■"/>
              <a:defRPr/>
            </a:lvl6pPr>
            <a:lvl7pPr marL="3200400" lvl="6" indent="-304800" rtl="0">
              <a:lnSpc>
                <a:spcPct val="100000"/>
              </a:lnSpc>
              <a:spcBef>
                <a:spcPts val="0"/>
              </a:spcBef>
              <a:spcAft>
                <a:spcPts val="0"/>
              </a:spcAft>
              <a:buSzPts val="1200"/>
              <a:buFont typeface="Nunito Light"/>
              <a:buChar char="●"/>
              <a:defRPr/>
            </a:lvl7pPr>
            <a:lvl8pPr marL="3657600" lvl="7" indent="-304800" rtl="0">
              <a:lnSpc>
                <a:spcPct val="100000"/>
              </a:lnSpc>
              <a:spcBef>
                <a:spcPts val="0"/>
              </a:spcBef>
              <a:spcAft>
                <a:spcPts val="0"/>
              </a:spcAft>
              <a:buSzPts val="1200"/>
              <a:buFont typeface="Nunito Light"/>
              <a:buChar char="○"/>
              <a:defRPr/>
            </a:lvl8pPr>
            <a:lvl9pPr marL="4114800" lvl="8" indent="-304800" rtl="0">
              <a:lnSpc>
                <a:spcPct val="100000"/>
              </a:lnSpc>
              <a:spcBef>
                <a:spcPts val="0"/>
              </a:spcBef>
              <a:spcAft>
                <a:spcPts val="0"/>
              </a:spcAft>
              <a:buSzPts val="1200"/>
              <a:buFont typeface="Nunito Light"/>
              <a:buChar char="■"/>
              <a:defRPr/>
            </a:lvl9pPr>
          </a:lstStyle>
          <a:p>
            <a:endParaRPr/>
          </a:p>
        </p:txBody>
      </p:sp>
    </p:spTree>
    <p:extLst>
      <p:ext uri="{BB962C8B-B14F-4D97-AF65-F5344CB8AC3E}">
        <p14:creationId xmlns:p14="http://schemas.microsoft.com/office/powerpoint/2010/main" val="27681857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7"/>
        <p:cNvGrpSpPr/>
        <p:nvPr/>
      </p:nvGrpSpPr>
      <p:grpSpPr>
        <a:xfrm>
          <a:off x="0" y="0"/>
          <a:ext cx="0" cy="0"/>
          <a:chOff x="0" y="0"/>
          <a:chExt cx="0" cy="0"/>
        </a:xfrm>
      </p:grpSpPr>
      <p:sp>
        <p:nvSpPr>
          <p:cNvPr id="39" name="Google Shape;39;p5"/>
          <p:cNvSpPr>
            <a:spLocks noGrp="1"/>
          </p:cNvSpPr>
          <p:nvPr>
            <p:ph type="pic" idx="2"/>
          </p:nvPr>
        </p:nvSpPr>
        <p:spPr>
          <a:xfrm>
            <a:off x="3640375" y="3241050"/>
            <a:ext cx="5503500" cy="1902600"/>
          </a:xfrm>
          <a:prstGeom prst="rect">
            <a:avLst/>
          </a:prstGeom>
          <a:noFill/>
          <a:ln>
            <a:noFill/>
          </a:ln>
        </p:spPr>
      </p:sp>
      <p:sp>
        <p:nvSpPr>
          <p:cNvPr id="40" name="Google Shape;40;p5"/>
          <p:cNvSpPr txBox="1">
            <a:spLocks noGrp="1"/>
          </p:cNvSpPr>
          <p:nvPr>
            <p:ph type="subTitle" idx="1"/>
          </p:nvPr>
        </p:nvSpPr>
        <p:spPr>
          <a:xfrm>
            <a:off x="3539400" y="2200825"/>
            <a:ext cx="4879200" cy="915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1" name="Google Shape;41;p5"/>
          <p:cNvSpPr txBox="1">
            <a:spLocks noGrp="1"/>
          </p:cNvSpPr>
          <p:nvPr>
            <p:ph type="subTitle" idx="3"/>
          </p:nvPr>
        </p:nvSpPr>
        <p:spPr>
          <a:xfrm>
            <a:off x="713225" y="2206400"/>
            <a:ext cx="2548800" cy="209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2" name="Google Shape;42;p5"/>
          <p:cNvSpPr txBox="1">
            <a:spLocks noGrp="1"/>
          </p:cNvSpPr>
          <p:nvPr>
            <p:ph type="subTitle" idx="4"/>
          </p:nvPr>
        </p:nvSpPr>
        <p:spPr>
          <a:xfrm>
            <a:off x="713225" y="1689650"/>
            <a:ext cx="2548800" cy="5790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43" name="Google Shape;43;p5"/>
          <p:cNvSpPr txBox="1">
            <a:spLocks noGrp="1"/>
          </p:cNvSpPr>
          <p:nvPr>
            <p:ph type="subTitle" idx="5"/>
          </p:nvPr>
        </p:nvSpPr>
        <p:spPr>
          <a:xfrm>
            <a:off x="3539410" y="1689650"/>
            <a:ext cx="4879200" cy="572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44" name="Google Shape;44;p5"/>
          <p:cNvSpPr txBox="1">
            <a:spLocks noGrp="1"/>
          </p:cNvSpPr>
          <p:nvPr>
            <p:ph type="title"/>
          </p:nvPr>
        </p:nvSpPr>
        <p:spPr>
          <a:xfrm>
            <a:off x="720000" y="310900"/>
            <a:ext cx="3420900" cy="14211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extLst>
      <p:ext uri="{BB962C8B-B14F-4D97-AF65-F5344CB8AC3E}">
        <p14:creationId xmlns:p14="http://schemas.microsoft.com/office/powerpoint/2010/main" val="19294087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54"/>
        <p:cNvGrpSpPr/>
        <p:nvPr/>
      </p:nvGrpSpPr>
      <p:grpSpPr>
        <a:xfrm>
          <a:off x="0" y="0"/>
          <a:ext cx="0" cy="0"/>
          <a:chOff x="0" y="0"/>
          <a:chExt cx="0" cy="0"/>
        </a:xfrm>
      </p:grpSpPr>
      <p:sp>
        <p:nvSpPr>
          <p:cNvPr id="156" name="Google Shape;156;p20"/>
          <p:cNvSpPr txBox="1">
            <a:spLocks noGrp="1"/>
          </p:cNvSpPr>
          <p:nvPr>
            <p:ph type="title"/>
          </p:nvPr>
        </p:nvSpPr>
        <p:spPr>
          <a:xfrm>
            <a:off x="720000" y="310900"/>
            <a:ext cx="3974400" cy="13494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7" name="Google Shape;157;p20"/>
          <p:cNvSpPr txBox="1">
            <a:spLocks noGrp="1"/>
          </p:cNvSpPr>
          <p:nvPr>
            <p:ph type="subTitle" idx="1"/>
          </p:nvPr>
        </p:nvSpPr>
        <p:spPr>
          <a:xfrm>
            <a:off x="713025" y="2073223"/>
            <a:ext cx="3294000" cy="1017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158" name="Google Shape;158;p20"/>
          <p:cNvSpPr txBox="1">
            <a:spLocks noGrp="1"/>
          </p:cNvSpPr>
          <p:nvPr>
            <p:ph type="subTitle" idx="2"/>
          </p:nvPr>
        </p:nvSpPr>
        <p:spPr>
          <a:xfrm>
            <a:off x="4374678" y="2073224"/>
            <a:ext cx="3294000" cy="1017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159" name="Google Shape;159;p20"/>
          <p:cNvSpPr txBox="1">
            <a:spLocks noGrp="1"/>
          </p:cNvSpPr>
          <p:nvPr>
            <p:ph type="subTitle" idx="3"/>
          </p:nvPr>
        </p:nvSpPr>
        <p:spPr>
          <a:xfrm>
            <a:off x="713025" y="3581399"/>
            <a:ext cx="3294000" cy="1017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160" name="Google Shape;160;p20"/>
          <p:cNvSpPr txBox="1">
            <a:spLocks noGrp="1"/>
          </p:cNvSpPr>
          <p:nvPr>
            <p:ph type="subTitle" idx="4"/>
          </p:nvPr>
        </p:nvSpPr>
        <p:spPr>
          <a:xfrm>
            <a:off x="4374678" y="3581398"/>
            <a:ext cx="3294000" cy="1017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161" name="Google Shape;161;p20"/>
          <p:cNvSpPr txBox="1">
            <a:spLocks noGrp="1"/>
          </p:cNvSpPr>
          <p:nvPr>
            <p:ph type="subTitle" idx="5"/>
          </p:nvPr>
        </p:nvSpPr>
        <p:spPr>
          <a:xfrm>
            <a:off x="713014" y="1760350"/>
            <a:ext cx="32940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62" name="Google Shape;162;p20"/>
          <p:cNvSpPr txBox="1">
            <a:spLocks noGrp="1"/>
          </p:cNvSpPr>
          <p:nvPr>
            <p:ph type="subTitle" idx="6"/>
          </p:nvPr>
        </p:nvSpPr>
        <p:spPr>
          <a:xfrm>
            <a:off x="713014" y="3268603"/>
            <a:ext cx="32940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63" name="Google Shape;163;p20"/>
          <p:cNvSpPr txBox="1">
            <a:spLocks noGrp="1"/>
          </p:cNvSpPr>
          <p:nvPr>
            <p:ph type="subTitle" idx="7"/>
          </p:nvPr>
        </p:nvSpPr>
        <p:spPr>
          <a:xfrm>
            <a:off x="4374634" y="1760350"/>
            <a:ext cx="32940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64" name="Google Shape;164;p20"/>
          <p:cNvSpPr txBox="1">
            <a:spLocks noGrp="1"/>
          </p:cNvSpPr>
          <p:nvPr>
            <p:ph type="subTitle" idx="8"/>
          </p:nvPr>
        </p:nvSpPr>
        <p:spPr>
          <a:xfrm>
            <a:off x="4374635" y="3268602"/>
            <a:ext cx="32940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Tree>
    <p:extLst>
      <p:ext uri="{BB962C8B-B14F-4D97-AF65-F5344CB8AC3E}">
        <p14:creationId xmlns:p14="http://schemas.microsoft.com/office/powerpoint/2010/main" val="7682245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168"/>
        <p:cNvGrpSpPr/>
        <p:nvPr/>
      </p:nvGrpSpPr>
      <p:grpSpPr>
        <a:xfrm>
          <a:off x="0" y="0"/>
          <a:ext cx="0" cy="0"/>
          <a:chOff x="0" y="0"/>
          <a:chExt cx="0" cy="0"/>
        </a:xfrm>
      </p:grpSpPr>
      <p:sp>
        <p:nvSpPr>
          <p:cNvPr id="170" name="Google Shape;170;p21"/>
          <p:cNvSpPr txBox="1">
            <a:spLocks noGrp="1"/>
          </p:cNvSpPr>
          <p:nvPr>
            <p:ph type="title"/>
          </p:nvPr>
        </p:nvSpPr>
        <p:spPr>
          <a:xfrm>
            <a:off x="720000" y="310900"/>
            <a:ext cx="4416900" cy="1258200"/>
          </a:xfrm>
          <a:prstGeom prst="rect">
            <a:avLst/>
          </a:prstGeom>
        </p:spPr>
        <p:txBody>
          <a:bodyPr spcFirstLastPara="1" wrap="square" lIns="91425" tIns="91425" rIns="91425" bIns="91425" anchor="t" anchorCtr="0">
            <a:noAutofit/>
          </a:bodyPr>
          <a:lstStyle>
            <a:lvl1pPr lvl="0" rtl="0">
              <a:spcBef>
                <a:spcPts val="0"/>
              </a:spcBef>
              <a:spcAft>
                <a:spcPts val="0"/>
              </a:spcAft>
              <a:buSzPts val="4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71" name="Google Shape;171;p21"/>
          <p:cNvSpPr txBox="1">
            <a:spLocks noGrp="1"/>
          </p:cNvSpPr>
          <p:nvPr>
            <p:ph type="subTitle" idx="1"/>
          </p:nvPr>
        </p:nvSpPr>
        <p:spPr>
          <a:xfrm>
            <a:off x="712900" y="2074283"/>
            <a:ext cx="2469300" cy="99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172" name="Google Shape;172;p21"/>
          <p:cNvSpPr txBox="1">
            <a:spLocks noGrp="1"/>
          </p:cNvSpPr>
          <p:nvPr>
            <p:ph type="subTitle" idx="2"/>
          </p:nvPr>
        </p:nvSpPr>
        <p:spPr>
          <a:xfrm>
            <a:off x="3281973" y="2074292"/>
            <a:ext cx="2579700" cy="99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173" name="Google Shape;173;p21"/>
          <p:cNvSpPr txBox="1">
            <a:spLocks noGrp="1"/>
          </p:cNvSpPr>
          <p:nvPr>
            <p:ph type="subTitle" idx="3"/>
          </p:nvPr>
        </p:nvSpPr>
        <p:spPr>
          <a:xfrm>
            <a:off x="712900" y="3604033"/>
            <a:ext cx="2469300" cy="99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174" name="Google Shape;174;p21"/>
          <p:cNvSpPr txBox="1">
            <a:spLocks noGrp="1"/>
          </p:cNvSpPr>
          <p:nvPr>
            <p:ph type="subTitle" idx="4"/>
          </p:nvPr>
        </p:nvSpPr>
        <p:spPr>
          <a:xfrm>
            <a:off x="3281985" y="3604034"/>
            <a:ext cx="2579700" cy="99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175" name="Google Shape;175;p21"/>
          <p:cNvSpPr txBox="1">
            <a:spLocks noGrp="1"/>
          </p:cNvSpPr>
          <p:nvPr>
            <p:ph type="subTitle" idx="5"/>
          </p:nvPr>
        </p:nvSpPr>
        <p:spPr>
          <a:xfrm>
            <a:off x="5961451" y="2074289"/>
            <a:ext cx="2469300" cy="99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176" name="Google Shape;176;p21"/>
          <p:cNvSpPr txBox="1">
            <a:spLocks noGrp="1"/>
          </p:cNvSpPr>
          <p:nvPr>
            <p:ph type="subTitle" idx="6"/>
          </p:nvPr>
        </p:nvSpPr>
        <p:spPr>
          <a:xfrm>
            <a:off x="5961475" y="3604033"/>
            <a:ext cx="2469300" cy="99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1600"/>
              </a:spcBef>
              <a:spcAft>
                <a:spcPts val="0"/>
              </a:spcAft>
              <a:buSzPts val="1200"/>
              <a:buNone/>
              <a:defRPr/>
            </a:lvl3pPr>
            <a:lvl4pPr lvl="3" algn="ctr" rtl="0">
              <a:lnSpc>
                <a:spcPct val="100000"/>
              </a:lnSpc>
              <a:spcBef>
                <a:spcPts val="1600"/>
              </a:spcBef>
              <a:spcAft>
                <a:spcPts val="0"/>
              </a:spcAft>
              <a:buSzPts val="1200"/>
              <a:buNone/>
              <a:defRPr/>
            </a:lvl4pPr>
            <a:lvl5pPr lvl="4" algn="ctr" rtl="0">
              <a:lnSpc>
                <a:spcPct val="100000"/>
              </a:lnSpc>
              <a:spcBef>
                <a:spcPts val="1600"/>
              </a:spcBef>
              <a:spcAft>
                <a:spcPts val="0"/>
              </a:spcAft>
              <a:buSzPts val="1200"/>
              <a:buNone/>
              <a:defRPr/>
            </a:lvl5pPr>
            <a:lvl6pPr lvl="5" algn="ctr" rtl="0">
              <a:lnSpc>
                <a:spcPct val="100000"/>
              </a:lnSpc>
              <a:spcBef>
                <a:spcPts val="1600"/>
              </a:spcBef>
              <a:spcAft>
                <a:spcPts val="0"/>
              </a:spcAft>
              <a:buSzPts val="1200"/>
              <a:buNone/>
              <a:defRPr/>
            </a:lvl6pPr>
            <a:lvl7pPr lvl="6" algn="ctr" rtl="0">
              <a:lnSpc>
                <a:spcPct val="100000"/>
              </a:lnSpc>
              <a:spcBef>
                <a:spcPts val="1600"/>
              </a:spcBef>
              <a:spcAft>
                <a:spcPts val="0"/>
              </a:spcAft>
              <a:buSzPts val="1200"/>
              <a:buNone/>
              <a:defRPr/>
            </a:lvl7pPr>
            <a:lvl8pPr lvl="7" algn="ctr" rtl="0">
              <a:lnSpc>
                <a:spcPct val="100000"/>
              </a:lnSpc>
              <a:spcBef>
                <a:spcPts val="1600"/>
              </a:spcBef>
              <a:spcAft>
                <a:spcPts val="0"/>
              </a:spcAft>
              <a:buSzPts val="1200"/>
              <a:buNone/>
              <a:defRPr/>
            </a:lvl8pPr>
            <a:lvl9pPr lvl="8" algn="ctr" rtl="0">
              <a:lnSpc>
                <a:spcPct val="100000"/>
              </a:lnSpc>
              <a:spcBef>
                <a:spcPts val="1600"/>
              </a:spcBef>
              <a:spcAft>
                <a:spcPts val="1600"/>
              </a:spcAft>
              <a:buSzPts val="1200"/>
              <a:buNone/>
              <a:defRPr/>
            </a:lvl9pPr>
          </a:lstStyle>
          <a:p>
            <a:endParaRPr/>
          </a:p>
        </p:txBody>
      </p:sp>
      <p:sp>
        <p:nvSpPr>
          <p:cNvPr id="177" name="Google Shape;177;p21"/>
          <p:cNvSpPr txBox="1">
            <a:spLocks noGrp="1"/>
          </p:cNvSpPr>
          <p:nvPr>
            <p:ph type="subTitle" idx="7"/>
          </p:nvPr>
        </p:nvSpPr>
        <p:spPr>
          <a:xfrm>
            <a:off x="712900" y="1698129"/>
            <a:ext cx="2469300" cy="449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78" name="Google Shape;178;p21"/>
          <p:cNvSpPr txBox="1">
            <a:spLocks noGrp="1"/>
          </p:cNvSpPr>
          <p:nvPr>
            <p:ph type="subTitle" idx="8"/>
          </p:nvPr>
        </p:nvSpPr>
        <p:spPr>
          <a:xfrm>
            <a:off x="3281974" y="1698129"/>
            <a:ext cx="2577300" cy="449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79" name="Google Shape;179;p21"/>
          <p:cNvSpPr txBox="1">
            <a:spLocks noGrp="1"/>
          </p:cNvSpPr>
          <p:nvPr>
            <p:ph type="subTitle" idx="9"/>
          </p:nvPr>
        </p:nvSpPr>
        <p:spPr>
          <a:xfrm>
            <a:off x="5961452" y="1698129"/>
            <a:ext cx="2466900" cy="449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80" name="Google Shape;180;p21"/>
          <p:cNvSpPr txBox="1">
            <a:spLocks noGrp="1"/>
          </p:cNvSpPr>
          <p:nvPr>
            <p:ph type="subTitle" idx="13"/>
          </p:nvPr>
        </p:nvSpPr>
        <p:spPr>
          <a:xfrm>
            <a:off x="712900" y="3224739"/>
            <a:ext cx="2469300" cy="449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81" name="Google Shape;181;p21"/>
          <p:cNvSpPr txBox="1">
            <a:spLocks noGrp="1"/>
          </p:cNvSpPr>
          <p:nvPr>
            <p:ph type="subTitle" idx="14"/>
          </p:nvPr>
        </p:nvSpPr>
        <p:spPr>
          <a:xfrm>
            <a:off x="3281974" y="3224736"/>
            <a:ext cx="2577300" cy="449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82" name="Google Shape;182;p21"/>
          <p:cNvSpPr txBox="1">
            <a:spLocks noGrp="1"/>
          </p:cNvSpPr>
          <p:nvPr>
            <p:ph type="subTitle" idx="15"/>
          </p:nvPr>
        </p:nvSpPr>
        <p:spPr>
          <a:xfrm>
            <a:off x="5961452" y="3224732"/>
            <a:ext cx="2469300" cy="449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2000">
                <a:solidFill>
                  <a:schemeClr val="dk1"/>
                </a:solidFill>
                <a:latin typeface="Kanit Medium"/>
                <a:ea typeface="Kanit Medium"/>
                <a:cs typeface="Kanit Medium"/>
                <a:sym typeface="Kanit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Tree>
    <p:extLst>
      <p:ext uri="{BB962C8B-B14F-4D97-AF65-F5344CB8AC3E}">
        <p14:creationId xmlns:p14="http://schemas.microsoft.com/office/powerpoint/2010/main" val="31962158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88"/>
        <p:cNvGrpSpPr/>
        <p:nvPr/>
      </p:nvGrpSpPr>
      <p:grpSpPr>
        <a:xfrm>
          <a:off x="0" y="0"/>
          <a:ext cx="0" cy="0"/>
          <a:chOff x="0" y="0"/>
          <a:chExt cx="0" cy="0"/>
        </a:xfrm>
      </p:grpSpPr>
      <p:sp>
        <p:nvSpPr>
          <p:cNvPr id="90" name="Google Shape;90;p11"/>
          <p:cNvSpPr>
            <a:spLocks noGrp="1"/>
          </p:cNvSpPr>
          <p:nvPr>
            <p:ph type="pic" idx="2"/>
          </p:nvPr>
        </p:nvSpPr>
        <p:spPr>
          <a:xfrm>
            <a:off x="0" y="0"/>
            <a:ext cx="4771800" cy="5143500"/>
          </a:xfrm>
          <a:prstGeom prst="rect">
            <a:avLst/>
          </a:prstGeom>
          <a:noFill/>
          <a:ln>
            <a:noFill/>
          </a:ln>
        </p:spPr>
      </p:sp>
      <p:sp>
        <p:nvSpPr>
          <p:cNvPr id="91" name="Google Shape;91;p11"/>
          <p:cNvSpPr txBox="1">
            <a:spLocks noGrp="1"/>
          </p:cNvSpPr>
          <p:nvPr>
            <p:ph type="title" hasCustomPrompt="1"/>
          </p:nvPr>
        </p:nvSpPr>
        <p:spPr>
          <a:xfrm>
            <a:off x="5358475" y="539500"/>
            <a:ext cx="3072300" cy="1414800"/>
          </a:xfrm>
          <a:prstGeom prst="rect">
            <a:avLst/>
          </a:prstGeom>
          <a:gradFill>
            <a:gsLst>
              <a:gs pos="0">
                <a:srgbClr val="6BE0AE">
                  <a:alpha val="65490"/>
                </a:srgbClr>
              </a:gs>
              <a:gs pos="100000">
                <a:srgbClr val="FFFFFF">
                  <a:alpha val="62352"/>
                </a:srgbClr>
              </a:gs>
            </a:gsLst>
            <a:lin ang="5400700" scaled="0"/>
          </a:gradFill>
        </p:spPr>
        <p:txBody>
          <a:bodyPr spcFirstLastPara="1" wrap="square" lIns="91425" tIns="91425" rIns="91425" bIns="91425" anchor="ctr" anchorCtr="0">
            <a:noAutofit/>
          </a:bodyPr>
          <a:lstStyle>
            <a:lvl1pPr lvl="0" algn="ctr">
              <a:spcBef>
                <a:spcPts val="0"/>
              </a:spcBef>
              <a:spcAft>
                <a:spcPts val="0"/>
              </a:spcAft>
              <a:buSzPts val="9600"/>
              <a:buNone/>
              <a:defRPr sz="9000">
                <a:solidFill>
                  <a:schemeClr val="lt1"/>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92" name="Google Shape;92;p11"/>
          <p:cNvSpPr txBox="1">
            <a:spLocks noGrp="1"/>
          </p:cNvSpPr>
          <p:nvPr>
            <p:ph type="subTitle" idx="1"/>
          </p:nvPr>
        </p:nvSpPr>
        <p:spPr>
          <a:xfrm>
            <a:off x="5249100" y="2079950"/>
            <a:ext cx="3181800" cy="61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spTree>
    <p:extLst>
      <p:ext uri="{BB962C8B-B14F-4D97-AF65-F5344CB8AC3E}">
        <p14:creationId xmlns:p14="http://schemas.microsoft.com/office/powerpoint/2010/main" val="980590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171450"/>
            <a:ext cx="2138637" cy="4978971"/>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0416" y="-589"/>
            <a:ext cx="1767506" cy="514052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37160" cy="51435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944694" y="468082"/>
            <a:ext cx="6683765" cy="9606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1909" y="1600200"/>
            <a:ext cx="6686550" cy="29146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1210" y="4597828"/>
            <a:ext cx="859712" cy="277797"/>
          </a:xfrm>
          <a:prstGeom prst="rect">
            <a:avLst/>
          </a:prstGeom>
        </p:spPr>
        <p:txBody>
          <a:bodyPr vert="horz" lIns="91440" tIns="45720" rIns="91440" bIns="45720" rtlCol="0" anchor="ctr"/>
          <a:lstStyle>
            <a:lvl1pPr algn="r">
              <a:defRPr sz="675">
                <a:solidFill>
                  <a:schemeClr val="tx1">
                    <a:tint val="75000"/>
                  </a:schemeClr>
                </a:solidFill>
              </a:defRPr>
            </a:lvl1pPr>
          </a:lstStyle>
          <a:p>
            <a:fld id="{8E36636D-D922-432D-A958-524484B5923D}" type="datetimeFigureOut">
              <a:rPr lang="en-US" smtClean="0"/>
              <a:pPr/>
              <a:t>7/28/2026</a:t>
            </a:fld>
            <a:endParaRPr lang="en-US" dirty="0"/>
          </a:p>
        </p:txBody>
      </p:sp>
      <p:sp>
        <p:nvSpPr>
          <p:cNvPr id="5" name="Footer Placeholder 4"/>
          <p:cNvSpPr>
            <a:spLocks noGrp="1"/>
          </p:cNvSpPr>
          <p:nvPr>
            <p:ph type="ftr" sz="quarter" idx="3"/>
          </p:nvPr>
        </p:nvSpPr>
        <p:spPr>
          <a:xfrm>
            <a:off x="1941910" y="4601856"/>
            <a:ext cx="571499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398860" y="590837"/>
            <a:ext cx="584825" cy="273844"/>
          </a:xfrm>
          <a:prstGeom prst="rect">
            <a:avLst/>
          </a:prstGeom>
        </p:spPr>
        <p:txBody>
          <a:bodyPr vert="horz" lIns="91440" tIns="45720" rIns="91440" bIns="45720" rtlCol="0" anchor="ctr"/>
          <a:lstStyle>
            <a:lvl1pPr algn="r">
              <a:defRPr sz="1500">
                <a:solidFill>
                  <a:srgbClr val="FEFFFF"/>
                </a:solidFill>
              </a:defRPr>
            </a:lvl1p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2295630668"/>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 id="2147483719" r:id="rId18"/>
    <p:sldLayoutId id="2147483720" r:id="rId19"/>
    <p:sldLayoutId id="2147483721" r:id="rId20"/>
    <p:sldLayoutId id="2147483722" r:id="rId21"/>
    <p:sldLayoutId id="2147483723" r:id="rId22"/>
    <p:sldLayoutId id="2147483724" r:id="rId23"/>
    <p:sldLayoutId id="2147483725" r:id="rId24"/>
    <p:sldLayoutId id="2147483726" r:id="rId25"/>
  </p:sldLayoutIdLst>
  <p:hf hdr="0" ftr="0" dt="0"/>
  <p:txStyles>
    <p:titleStyle>
      <a:lvl1pPr algn="l" defTabSz="342900" rtl="0" eaLnBrk="1" latinLnBrk="0" hangingPunct="1">
        <a:spcBef>
          <a:spcPct val="0"/>
        </a:spcBef>
        <a:buNone/>
        <a:defRPr sz="27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microsoft.com/office/2007/relationships/hdphoto" Target="../media/hdphoto1.wdp"/></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6.png"/><Relationship Id="rId7" Type="http://schemas.openxmlformats.org/officeDocument/2006/relationships/diagramQuickStyle" Target="../diagrams/quickStyle4.xml"/><Relationship Id="rId2" Type="http://schemas.openxmlformats.org/officeDocument/2006/relationships/notesSlide" Target="../notesSlides/notesSlide5.xml"/><Relationship Id="rId1" Type="http://schemas.openxmlformats.org/officeDocument/2006/relationships/slideLayout" Target="../slideLayouts/slideLayout20.xml"/><Relationship Id="rId6" Type="http://schemas.openxmlformats.org/officeDocument/2006/relationships/diagramLayout" Target="../diagrams/layout4.xml"/><Relationship Id="rId5" Type="http://schemas.openxmlformats.org/officeDocument/2006/relationships/diagramData" Target="../diagrams/data4.xml"/><Relationship Id="rId4" Type="http://schemas.microsoft.com/office/2007/relationships/hdphoto" Target="../media/hdphoto4.wdp"/><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microsoft.com/office/2007/relationships/hdphoto" Target="../media/hdphoto5.wdp"/></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1E29A-2BB6-63BB-C431-DEC5C21A98F6}"/>
              </a:ext>
            </a:extLst>
          </p:cNvPr>
          <p:cNvSpPr>
            <a:spLocks noGrp="1"/>
          </p:cNvSpPr>
          <p:nvPr>
            <p:ph type="title"/>
          </p:nvPr>
        </p:nvSpPr>
        <p:spPr>
          <a:xfrm>
            <a:off x="1387929" y="3257550"/>
            <a:ext cx="7102928" cy="1951264"/>
          </a:xfrm>
        </p:spPr>
        <p:txBody>
          <a:bodyPr>
            <a:normAutofit/>
          </a:bodyPr>
          <a:lstStyle/>
          <a:p>
            <a:r>
              <a:rPr lang="en-GB" sz="1600" b="1" dirty="0"/>
              <a:t>Name: Antonio De Jesus Soares</a:t>
            </a:r>
            <a:br>
              <a:rPr lang="en-GB" sz="1600" b="1" dirty="0"/>
            </a:br>
            <a:r>
              <a:rPr lang="en-GB" sz="1600" b="1" dirty="0"/>
              <a:t>ID: 2335800</a:t>
            </a:r>
            <a:br>
              <a:rPr lang="en-GB" sz="1600" b="1" dirty="0"/>
            </a:br>
            <a:r>
              <a:rPr lang="en-GB" sz="1600" b="1" dirty="0"/>
              <a:t>Lecture: Laila Surani</a:t>
            </a:r>
            <a:br>
              <a:rPr lang="en-GB" sz="1600" b="1" dirty="0"/>
            </a:br>
            <a:r>
              <a:rPr lang="en-GB" sz="1600" b="1" dirty="0"/>
              <a:t>Module: Digital Transformation in Health and Care Profession</a:t>
            </a:r>
            <a:br>
              <a:rPr lang="en-GB" sz="1600" b="1" dirty="0"/>
            </a:br>
            <a:r>
              <a:rPr lang="en-GB" sz="1400" b="1" dirty="0"/>
              <a:t>Code: BMHP6026</a:t>
            </a:r>
          </a:p>
        </p:txBody>
      </p:sp>
      <p:sp>
        <p:nvSpPr>
          <p:cNvPr id="3" name="Slide Number Placeholder 2">
            <a:extLst>
              <a:ext uri="{FF2B5EF4-FFF2-40B4-BE49-F238E27FC236}">
                <a16:creationId xmlns:a16="http://schemas.microsoft.com/office/drawing/2014/main" id="{3E08B1F2-24BC-17D9-B06F-655AE116BDBB}"/>
              </a:ext>
            </a:extLst>
          </p:cNvPr>
          <p:cNvSpPr>
            <a:spLocks noGrp="1"/>
          </p:cNvSpPr>
          <p:nvPr>
            <p:ph type="sldNum" sz="quarter" idx="12"/>
          </p:nvPr>
        </p:nvSpPr>
        <p:spPr/>
        <p:txBody>
          <a:bodyPr/>
          <a:lstStyle/>
          <a:p>
            <a:fld id="{DF28FB93-0A08-4E7D-8E63-9EFA29F1E093}" type="slidenum">
              <a:rPr lang="en-US" smtClean="0"/>
              <a:pPr/>
              <a:t>1</a:t>
            </a:fld>
            <a:endParaRPr lang="en-US" dirty="0"/>
          </a:p>
        </p:txBody>
      </p:sp>
      <p:pic>
        <p:nvPicPr>
          <p:cNvPr id="5" name="Picture 4">
            <a:extLst>
              <a:ext uri="{FF2B5EF4-FFF2-40B4-BE49-F238E27FC236}">
                <a16:creationId xmlns:a16="http://schemas.microsoft.com/office/drawing/2014/main" id="{FE2EF4FD-58CB-73E0-BF6E-9FDDD480617D}"/>
              </a:ext>
            </a:extLst>
          </p:cNvPr>
          <p:cNvPicPr>
            <a:picLocks noChangeAspect="1"/>
          </p:cNvPicPr>
          <p:nvPr/>
        </p:nvPicPr>
        <p:blipFill>
          <a:blip r:embed="rId2"/>
          <a:stretch>
            <a:fillRect/>
          </a:stretch>
        </p:blipFill>
        <p:spPr>
          <a:xfrm>
            <a:off x="1224643" y="117018"/>
            <a:ext cx="3714750" cy="2454732"/>
          </a:xfrm>
          <a:prstGeom prst="rect">
            <a:avLst/>
          </a:prstGeom>
        </p:spPr>
      </p:pic>
    </p:spTree>
    <p:extLst>
      <p:ext uri="{BB962C8B-B14F-4D97-AF65-F5344CB8AC3E}">
        <p14:creationId xmlns:p14="http://schemas.microsoft.com/office/powerpoint/2010/main" val="1063495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251" name="Google Shape;251;p29"/>
          <p:cNvSpPr txBox="1">
            <a:spLocks noGrp="1"/>
          </p:cNvSpPr>
          <p:nvPr>
            <p:ph type="title"/>
          </p:nvPr>
        </p:nvSpPr>
        <p:spPr>
          <a:xfrm>
            <a:off x="3212129" y="134188"/>
            <a:ext cx="2686253" cy="637052"/>
          </a:xfrm>
          <a:prstGeom prst="rect">
            <a:avLst/>
          </a:prstGeom>
          <a:ln>
            <a:noFill/>
          </a:ln>
          <a:effectLst>
            <a:outerShdw blurRad="152400" dist="317500" dir="5400000" sx="90000" sy="-19000" rotWithShape="0">
              <a:prstClr val="black">
                <a:alpha val="15000"/>
              </a:prstClr>
            </a:outerShdw>
          </a:effectLst>
          <a:scene3d>
            <a:camera prst="orthographicFront">
              <a:rot lat="0" lon="0" rev="0"/>
            </a:camera>
            <a:lightRig rig="glow" dir="t">
              <a:rot lat="0" lon="0" rev="4800000"/>
            </a:lightRig>
          </a:scene3d>
          <a:sp3d prstMaterial="matte">
            <a:bevelT w="127000" h="63500"/>
          </a:sp3d>
        </p:spPr>
        <p:txBody>
          <a:bodyPr spcFirstLastPara="1" wrap="square" lIns="91425" tIns="91425" rIns="91425" bIns="91425" anchor="t" anchorCtr="0">
            <a:noAutofit/>
          </a:bodyPr>
          <a:lstStyle/>
          <a:p>
            <a:pPr marL="0" lvl="0" indent="0" algn="l" rtl="0">
              <a:spcBef>
                <a:spcPts val="0"/>
              </a:spcBef>
              <a:spcAft>
                <a:spcPts val="0"/>
              </a:spcAft>
              <a:buNone/>
            </a:pPr>
            <a:r>
              <a:rPr lang="en-GB" sz="3600" b="1" dirty="0">
                <a:ln w="0"/>
                <a:solidFill>
                  <a:schemeClr val="tx1"/>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t>Introduction</a:t>
            </a:r>
          </a:p>
        </p:txBody>
      </p:sp>
      <p:graphicFrame>
        <p:nvGraphicFramePr>
          <p:cNvPr id="4" name="Diagram 3">
            <a:extLst>
              <a:ext uri="{FF2B5EF4-FFF2-40B4-BE49-F238E27FC236}">
                <a16:creationId xmlns:a16="http://schemas.microsoft.com/office/drawing/2014/main" id="{74F7C16D-2914-A9BF-AAFC-AFF8A838D0BB}"/>
              </a:ext>
            </a:extLst>
          </p:cNvPr>
          <p:cNvGraphicFramePr/>
          <p:nvPr>
            <p:extLst>
              <p:ext uri="{D42A27DB-BD31-4B8C-83A1-F6EECF244321}">
                <p14:modId xmlns:p14="http://schemas.microsoft.com/office/powerpoint/2010/main" val="2545187793"/>
              </p:ext>
            </p:extLst>
          </p:nvPr>
        </p:nvGraphicFramePr>
        <p:xfrm>
          <a:off x="287695" y="985162"/>
          <a:ext cx="5930435" cy="38429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a:extLst>
              <a:ext uri="{FF2B5EF4-FFF2-40B4-BE49-F238E27FC236}">
                <a16:creationId xmlns:a16="http://schemas.microsoft.com/office/drawing/2014/main" id="{85BAC75D-7A37-4170-E47C-90BE34F92CF8}"/>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6453346" y="1386853"/>
            <a:ext cx="2519917" cy="30395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30"/>
          <p:cNvSpPr txBox="1">
            <a:spLocks noGrp="1"/>
          </p:cNvSpPr>
          <p:nvPr>
            <p:ph type="title"/>
          </p:nvPr>
        </p:nvSpPr>
        <p:spPr>
          <a:xfrm>
            <a:off x="1425263" y="66059"/>
            <a:ext cx="6293473" cy="652775"/>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3600" b="1" dirty="0">
                <a:solidFill>
                  <a:schemeClr val="tx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Understanding</a:t>
            </a:r>
            <a:r>
              <a:rPr lang="en" sz="3600" b="1" dirty="0">
                <a:solidFill>
                  <a:schemeClr val="tx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 </a:t>
            </a:r>
            <a:r>
              <a:rPr lang="en-GB" sz="3600" b="1" dirty="0">
                <a:solidFill>
                  <a:schemeClr val="tx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KardiaMobile</a:t>
            </a:r>
            <a:endParaRPr sz="3600" b="1" dirty="0">
              <a:solidFill>
                <a:schemeClr val="tx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graphicFrame>
        <p:nvGraphicFramePr>
          <p:cNvPr id="20" name="Diagram 19">
            <a:extLst>
              <a:ext uri="{FF2B5EF4-FFF2-40B4-BE49-F238E27FC236}">
                <a16:creationId xmlns:a16="http://schemas.microsoft.com/office/drawing/2014/main" id="{A03726CE-B2F5-E7B6-7EBC-E48E5448B02F}"/>
              </a:ext>
            </a:extLst>
          </p:cNvPr>
          <p:cNvGraphicFramePr/>
          <p:nvPr>
            <p:extLst>
              <p:ext uri="{D42A27DB-BD31-4B8C-83A1-F6EECF244321}">
                <p14:modId xmlns:p14="http://schemas.microsoft.com/office/powerpoint/2010/main" val="3548625691"/>
              </p:ext>
            </p:extLst>
          </p:nvPr>
        </p:nvGraphicFramePr>
        <p:xfrm>
          <a:off x="171597" y="1075975"/>
          <a:ext cx="5966876" cy="3735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a:extLst>
              <a:ext uri="{FF2B5EF4-FFF2-40B4-BE49-F238E27FC236}">
                <a16:creationId xmlns:a16="http://schemas.microsoft.com/office/drawing/2014/main" id="{E5BEF57A-A731-9232-D31B-29C0B7AC2951}"/>
              </a:ext>
            </a:extLst>
          </p:cNvPr>
          <p:cNvPicPr>
            <a:picLocks noChangeAspect="1" noChangeArrowheads="1"/>
          </p:cNvPicPr>
          <p:nvPr/>
        </p:nvPicPr>
        <p:blipFill rotWithShape="1">
          <a:blip r:embed="rId8">
            <a:extLst>
              <a:ext uri="{BEBA8EAE-BF5A-486C-A8C5-ECC9F3942E4B}">
                <a14:imgProps xmlns:a14="http://schemas.microsoft.com/office/drawing/2010/main">
                  <a14:imgLayer r:embed="rId9">
                    <a14:imgEffect>
                      <a14:brightnessContrast bright="-20000" contrast="20000"/>
                    </a14:imgEffect>
                  </a14:imgLayer>
                </a14:imgProps>
              </a:ext>
              <a:ext uri="{28A0092B-C50C-407E-A947-70E740481C1C}">
                <a14:useLocalDpi xmlns:a14="http://schemas.microsoft.com/office/drawing/2010/main" val="0"/>
              </a:ext>
            </a:extLst>
          </a:blip>
          <a:srcRect l="12304" r="11529"/>
          <a:stretch/>
        </p:blipFill>
        <p:spPr bwMode="auto">
          <a:xfrm>
            <a:off x="6072977" y="1508246"/>
            <a:ext cx="2817335" cy="289965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alpha val="98000"/>
          </a:schemeClr>
        </a:solidFill>
        <a:effectLst/>
      </p:bgPr>
    </p:bg>
    <p:spTree>
      <p:nvGrpSpPr>
        <p:cNvPr id="1" name="Shape 284"/>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4CB2244B-4462-98B8-8A9F-79E85D7D609A}"/>
              </a:ext>
            </a:extLst>
          </p:cNvPr>
          <p:cNvPicPr>
            <a:picLocks noGrp="1" noChangeAspect="1"/>
          </p:cNvPicPr>
          <p:nvPr>
            <p:ph type="pic" idx="2"/>
          </p:nvPr>
        </p:nvPicPr>
        <p:blipFill rotWithShape="1">
          <a:blip r:embed="rId3">
            <a:extLst>
              <a:ext uri="{BEBA8EAE-BF5A-486C-A8C5-ECC9F3942E4B}">
                <a14:imgProps xmlns:a14="http://schemas.microsoft.com/office/drawing/2010/main">
                  <a14:imgLayer r:embed="rId4">
                    <a14:imgEffect>
                      <a14:brightnessContrast bright="-20000" contrast="40000"/>
                    </a14:imgEffect>
                  </a14:imgLayer>
                </a14:imgProps>
              </a:ext>
            </a:extLst>
          </a:blip>
          <a:srcRect l="16227" r="8990"/>
          <a:stretch/>
        </p:blipFill>
        <p:spPr>
          <a:xfrm>
            <a:off x="-11117" y="0"/>
            <a:ext cx="3412975" cy="5143500"/>
          </a:xfrm>
        </p:spPr>
      </p:pic>
      <p:sp>
        <p:nvSpPr>
          <p:cNvPr id="286" name="Google Shape;286;p31"/>
          <p:cNvSpPr txBox="1">
            <a:spLocks noGrp="1"/>
          </p:cNvSpPr>
          <p:nvPr>
            <p:ph type="title"/>
          </p:nvPr>
        </p:nvSpPr>
        <p:spPr>
          <a:xfrm>
            <a:off x="3688660" y="725467"/>
            <a:ext cx="5252640" cy="567229"/>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sz="360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Impact on the </a:t>
            </a:r>
            <a:r>
              <a:rPr lang="en-GB" sz="3600" dirty="0">
                <a:solidFill>
                  <a:schemeClr val="dk2"/>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Workforce</a:t>
            </a:r>
            <a:endParaRPr sz="3600" dirty="0">
              <a:solidFill>
                <a:schemeClr val="dk2"/>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46FF8EC0-D7D0-F412-2E82-F333E0FED589}"/>
              </a:ext>
            </a:extLst>
          </p:cNvPr>
          <p:cNvSpPr txBox="1"/>
          <p:nvPr/>
        </p:nvSpPr>
        <p:spPr>
          <a:xfrm>
            <a:off x="3524035" y="1556885"/>
            <a:ext cx="5433236" cy="2403030"/>
          </a:xfrm>
          <a:prstGeom prst="rect">
            <a:avLst/>
          </a:prstGeom>
          <a:solidFill>
            <a:schemeClr val="accent1">
              <a:lumMod val="20000"/>
              <a:lumOff val="80000"/>
            </a:schemeClr>
          </a:solidFill>
        </p:spPr>
        <p:txBody>
          <a:bodyPr wrap="square">
            <a:spAutoFit/>
          </a:bodyPr>
          <a:lstStyle/>
          <a:p>
            <a:pPr marL="285750" marR="0" indent="-285750" algn="just">
              <a:lnSpc>
                <a:spcPct val="150000"/>
              </a:lnSpc>
              <a:spcBef>
                <a:spcPts val="0"/>
              </a:spcBef>
              <a:spcAft>
                <a:spcPts val="800"/>
              </a:spcAft>
              <a:buClr>
                <a:schemeClr val="tx1"/>
              </a:buClr>
              <a:buSzPct val="200000"/>
              <a:buFont typeface="Arial" panose="020B0604020202020204" pitchFamily="34" charset="0"/>
              <a:buChar char="•"/>
            </a:pPr>
            <a:r>
              <a:rPr lang="en-US" sz="1400" dirty="0">
                <a:solidFill>
                  <a:schemeClr val="tx1"/>
                </a:solidFill>
                <a:effectLst/>
                <a:latin typeface="Times New Roman" panose="02020603050405020304" pitchFamily="18" charset="0"/>
                <a:ea typeface="Arial MT"/>
                <a:cs typeface="Times New Roman" panose="02020603050405020304" pitchFamily="18" charset="0"/>
              </a:rPr>
              <a:t>Point-of-care ECG assessment</a:t>
            </a:r>
          </a:p>
          <a:p>
            <a:pPr marL="285750" marR="0" indent="-285750" algn="just">
              <a:lnSpc>
                <a:spcPct val="150000"/>
              </a:lnSpc>
              <a:spcBef>
                <a:spcPts val="0"/>
              </a:spcBef>
              <a:spcAft>
                <a:spcPts val="800"/>
              </a:spcAft>
              <a:buClr>
                <a:schemeClr val="tx1"/>
              </a:buClr>
              <a:buSzPct val="200000"/>
              <a:buFont typeface="Arial" panose="020B0604020202020204" pitchFamily="34" charset="0"/>
              <a:buChar char="•"/>
            </a:pPr>
            <a:r>
              <a:rPr lang="en-US" sz="1400" dirty="0">
                <a:solidFill>
                  <a:schemeClr val="tx1"/>
                </a:solidFill>
                <a:effectLst/>
                <a:latin typeface="Times New Roman" panose="02020603050405020304" pitchFamily="18" charset="0"/>
                <a:ea typeface="Arial MT"/>
                <a:cs typeface="Times New Roman" panose="02020603050405020304" pitchFamily="18" charset="0"/>
              </a:rPr>
              <a:t>Improved recognition of episodic symptoms</a:t>
            </a:r>
          </a:p>
          <a:p>
            <a:pPr marL="285750" marR="0" indent="-285750" algn="just">
              <a:lnSpc>
                <a:spcPct val="150000"/>
              </a:lnSpc>
              <a:spcBef>
                <a:spcPts val="0"/>
              </a:spcBef>
              <a:spcAft>
                <a:spcPts val="800"/>
              </a:spcAft>
              <a:buClr>
                <a:schemeClr val="tx1"/>
              </a:buClr>
              <a:buSzPct val="200000"/>
              <a:buFont typeface="Arial" panose="020B0604020202020204" pitchFamily="34" charset="0"/>
              <a:buChar char="•"/>
            </a:pPr>
            <a:r>
              <a:rPr lang="en-US" sz="1400" dirty="0">
                <a:solidFill>
                  <a:schemeClr val="tx1"/>
                </a:solidFill>
                <a:effectLst/>
                <a:latin typeface="Times New Roman" panose="02020603050405020304" pitchFamily="18" charset="0"/>
                <a:ea typeface="Arial MT"/>
                <a:cs typeface="Times New Roman" panose="02020603050405020304" pitchFamily="18" charset="0"/>
              </a:rPr>
              <a:t>Expanded staff responsibilities</a:t>
            </a:r>
          </a:p>
          <a:p>
            <a:pPr marL="285750" marR="0" indent="-285750" algn="just">
              <a:lnSpc>
                <a:spcPct val="150000"/>
              </a:lnSpc>
              <a:spcBef>
                <a:spcPts val="0"/>
              </a:spcBef>
              <a:spcAft>
                <a:spcPts val="800"/>
              </a:spcAft>
              <a:buClr>
                <a:schemeClr val="tx1"/>
              </a:buClr>
              <a:buSzPct val="200000"/>
              <a:buFont typeface="Arial" panose="020B0604020202020204" pitchFamily="34" charset="0"/>
              <a:buChar char="•"/>
            </a:pPr>
            <a:r>
              <a:rPr lang="en-US" sz="1400" dirty="0">
                <a:solidFill>
                  <a:schemeClr val="tx1"/>
                </a:solidFill>
                <a:effectLst/>
                <a:latin typeface="Times New Roman" panose="02020603050405020304" pitchFamily="18" charset="0"/>
                <a:ea typeface="Arial MT"/>
                <a:cs typeface="Times New Roman" panose="02020603050405020304" pitchFamily="18" charset="0"/>
              </a:rPr>
              <a:t>Digital and ECG training was needed. Digital and ECG training was necessary (Klier et al., 2023).</a:t>
            </a:r>
          </a:p>
          <a:p>
            <a:pPr marL="285750" marR="0" indent="-285750" algn="just">
              <a:lnSpc>
                <a:spcPct val="150000"/>
              </a:lnSpc>
              <a:spcBef>
                <a:spcPts val="0"/>
              </a:spcBef>
              <a:spcAft>
                <a:spcPts val="800"/>
              </a:spcAft>
              <a:buClr>
                <a:schemeClr val="tx1"/>
              </a:buClr>
              <a:buSzPct val="200000"/>
              <a:buFont typeface="Arial" panose="020B0604020202020204" pitchFamily="34" charset="0"/>
              <a:buChar char="•"/>
            </a:pPr>
            <a:r>
              <a:rPr lang="en-US" sz="1400" dirty="0">
                <a:solidFill>
                  <a:schemeClr val="tx1"/>
                </a:solidFill>
                <a:effectLst/>
                <a:latin typeface="Times New Roman" panose="02020603050405020304" pitchFamily="18" charset="0"/>
                <a:ea typeface="Arial MT"/>
                <a:cs typeface="Times New Roman" panose="02020603050405020304" pitchFamily="18" charset="0"/>
              </a:rPr>
              <a:t>Professional interpretation is still a must (Carrington et al., 2022)</a:t>
            </a:r>
            <a:endParaRPr lang="en-GB" sz="1400" dirty="0">
              <a:solidFill>
                <a:schemeClr val="tx1"/>
              </a:solidFill>
              <a:effectLst/>
              <a:latin typeface="Times New Roman" panose="02020603050405020304" pitchFamily="18" charset="0"/>
              <a:ea typeface="Arial MT"/>
              <a:cs typeface="Arial M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5" name="Google Shape;305;p32"/>
          <p:cNvSpPr txBox="1">
            <a:spLocks noGrp="1"/>
          </p:cNvSpPr>
          <p:nvPr>
            <p:ph type="title"/>
          </p:nvPr>
        </p:nvSpPr>
        <p:spPr>
          <a:xfrm>
            <a:off x="1767750" y="114614"/>
            <a:ext cx="5608500" cy="67792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360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Impact on Service </a:t>
            </a:r>
            <a:r>
              <a:rPr lang="en-US" sz="3600" dirty="0">
                <a:solidFill>
                  <a:schemeClr val="dk2"/>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Delivery</a:t>
            </a:r>
          </a:p>
        </p:txBody>
      </p:sp>
      <p:graphicFrame>
        <p:nvGraphicFramePr>
          <p:cNvPr id="17" name="Diagram 16">
            <a:extLst>
              <a:ext uri="{FF2B5EF4-FFF2-40B4-BE49-F238E27FC236}">
                <a16:creationId xmlns:a16="http://schemas.microsoft.com/office/drawing/2014/main" id="{06C3040D-55D1-2F5D-E014-E92A7EB292D8}"/>
              </a:ext>
            </a:extLst>
          </p:cNvPr>
          <p:cNvGraphicFramePr/>
          <p:nvPr>
            <p:extLst>
              <p:ext uri="{D42A27DB-BD31-4B8C-83A1-F6EECF244321}">
                <p14:modId xmlns:p14="http://schemas.microsoft.com/office/powerpoint/2010/main" val="3887737713"/>
              </p:ext>
            </p:extLst>
          </p:nvPr>
        </p:nvGraphicFramePr>
        <p:xfrm>
          <a:off x="286295" y="1164696"/>
          <a:ext cx="4975332" cy="38954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955F25FF-3297-5275-E7D2-E994071C90B5}"/>
              </a:ext>
            </a:extLst>
          </p:cNvPr>
          <p:cNvPicPr>
            <a:picLocks noChangeAspect="1"/>
          </p:cNvPicPr>
          <p:nvPr/>
        </p:nvPicPr>
        <p:blipFill rotWithShape="1">
          <a:blip r:embed="rId8"/>
          <a:srcRect t="13535" b="7273"/>
          <a:stretch/>
        </p:blipFill>
        <p:spPr>
          <a:xfrm>
            <a:off x="5376217" y="1005469"/>
            <a:ext cx="3696001" cy="407323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9F08CB3C-3E81-9B8D-A63B-9B919ED64E58}"/>
              </a:ext>
            </a:extLst>
          </p:cNvPr>
          <p:cNvPicPr>
            <a:picLocks noGrp="1" noChangeAspect="1"/>
          </p:cNvPicPr>
          <p:nvPr>
            <p:ph type="pic" idx="2"/>
          </p:nvPr>
        </p:nvPicPr>
        <p:blipFill rotWithShape="1">
          <a:blip r:embed="rId3">
            <a:extLst>
              <a:ext uri="{BEBA8EAE-BF5A-486C-A8C5-ECC9F3942E4B}">
                <a14:imgProps xmlns:a14="http://schemas.microsoft.com/office/drawing/2010/main">
                  <a14:imgLayer r:embed="rId4">
                    <a14:imgEffect>
                      <a14:brightnessContrast bright="-20000" contrast="40000"/>
                    </a14:imgEffect>
                  </a14:imgLayer>
                </a14:imgProps>
              </a:ext>
            </a:extLst>
          </a:blip>
          <a:srcRect l="20096" r="20096"/>
          <a:stretch/>
        </p:blipFill>
        <p:spPr>
          <a:xfrm>
            <a:off x="5062840" y="0"/>
            <a:ext cx="4081060" cy="5143500"/>
          </a:xfrm>
        </p:spPr>
      </p:pic>
      <p:sp>
        <p:nvSpPr>
          <p:cNvPr id="319" name="Google Shape;319;p33"/>
          <p:cNvSpPr txBox="1">
            <a:spLocks noGrp="1"/>
          </p:cNvSpPr>
          <p:nvPr>
            <p:ph type="title"/>
          </p:nvPr>
        </p:nvSpPr>
        <p:spPr>
          <a:xfrm>
            <a:off x="676437" y="57138"/>
            <a:ext cx="3677696" cy="1055508"/>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200" b="1" dirty="0">
                <a:solidFill>
                  <a:schemeClr val="tx1">
                    <a:lumMod val="95000"/>
                    <a:lumOff val="5000"/>
                  </a:schemeClr>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Impact on Patients </a:t>
            </a:r>
            <a:r>
              <a:rPr lang="en-US" sz="3200" b="1" dirty="0">
                <a:ln w="0"/>
                <a:solidFill>
                  <a:schemeClr val="tx1">
                    <a:lumMod val="95000"/>
                    <a:lumOff val="5000"/>
                  </a:schemeClr>
                </a:solidFill>
                <a:effectLst>
                  <a:outerShdw blurRad="38100" dist="25400" dir="5400000" algn="ctr" rotWithShape="0">
                    <a:srgbClr val="6E747A">
                      <a:alpha val="43000"/>
                    </a:srgbClr>
                  </a:outerShdw>
                  <a:reflection blurRad="6350" stA="55000" endA="300" endPos="45500" dir="5400000" sy="-100000" algn="bl" rotWithShape="0"/>
                </a:effectLst>
                <a:latin typeface="Times New Roman" panose="02020603050405020304" pitchFamily="18" charset="0"/>
                <a:cs typeface="Times New Roman" panose="02020603050405020304" pitchFamily="18" charset="0"/>
              </a:rPr>
              <a:t>and Service Users</a:t>
            </a:r>
            <a:endParaRPr lang="en-GB" sz="3200" b="1" dirty="0">
              <a:solidFill>
                <a:schemeClr val="tx1">
                  <a:lumMod val="95000"/>
                  <a:lumOff val="5000"/>
                </a:schemeClr>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graphicFrame>
        <p:nvGraphicFramePr>
          <p:cNvPr id="10" name="Diagram 9">
            <a:extLst>
              <a:ext uri="{FF2B5EF4-FFF2-40B4-BE49-F238E27FC236}">
                <a16:creationId xmlns:a16="http://schemas.microsoft.com/office/drawing/2014/main" id="{9ED7BC8F-F5FF-05EF-6C36-ED615699A8C7}"/>
              </a:ext>
            </a:extLst>
          </p:cNvPr>
          <p:cNvGraphicFramePr/>
          <p:nvPr>
            <p:extLst>
              <p:ext uri="{D42A27DB-BD31-4B8C-83A1-F6EECF244321}">
                <p14:modId xmlns:p14="http://schemas.microsoft.com/office/powerpoint/2010/main" val="845814024"/>
              </p:ext>
            </p:extLst>
          </p:nvPr>
        </p:nvGraphicFramePr>
        <p:xfrm>
          <a:off x="192930" y="988281"/>
          <a:ext cx="4644710" cy="40443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86"/>
        <p:cNvGrpSpPr/>
        <p:nvPr/>
      </p:nvGrpSpPr>
      <p:grpSpPr>
        <a:xfrm>
          <a:off x="0" y="0"/>
          <a:ext cx="0" cy="0"/>
          <a:chOff x="0" y="0"/>
          <a:chExt cx="0" cy="0"/>
        </a:xfrm>
      </p:grpSpPr>
      <p:sp>
        <p:nvSpPr>
          <p:cNvPr id="387" name="Google Shape;387;p35"/>
          <p:cNvSpPr txBox="1">
            <a:spLocks noGrp="1"/>
          </p:cNvSpPr>
          <p:nvPr>
            <p:ph type="title"/>
          </p:nvPr>
        </p:nvSpPr>
        <p:spPr>
          <a:xfrm>
            <a:off x="2099097" y="60303"/>
            <a:ext cx="4945806" cy="640269"/>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600" b="1" dirty="0">
                <a:solidFill>
                  <a:schemeClr val="tx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Impact on</a:t>
            </a:r>
            <a:r>
              <a:rPr lang="en" sz="3600" b="1" dirty="0">
                <a:solidFill>
                  <a:schemeClr val="tx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 </a:t>
            </a:r>
            <a:r>
              <a:rPr lang="en-GB" sz="3600" b="1" dirty="0">
                <a:solidFill>
                  <a:schemeClr val="tx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Communities</a:t>
            </a:r>
            <a:endParaRPr sz="3600" b="1" dirty="0">
              <a:solidFill>
                <a:schemeClr val="tx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C8440199-C8EA-8676-C597-2B5B369A8A78}"/>
              </a:ext>
            </a:extLst>
          </p:cNvPr>
          <p:cNvGraphicFramePr/>
          <p:nvPr>
            <p:extLst>
              <p:ext uri="{D42A27DB-BD31-4B8C-83A1-F6EECF244321}">
                <p14:modId xmlns:p14="http://schemas.microsoft.com/office/powerpoint/2010/main" val="3956475888"/>
              </p:ext>
            </p:extLst>
          </p:nvPr>
        </p:nvGraphicFramePr>
        <p:xfrm>
          <a:off x="314312" y="719840"/>
          <a:ext cx="8341151" cy="41776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a:extLst>
              <a:ext uri="{FF2B5EF4-FFF2-40B4-BE49-F238E27FC236}">
                <a16:creationId xmlns:a16="http://schemas.microsoft.com/office/drawing/2014/main" id="{8A0D0115-153A-D144-8162-ECA7D76DB5F8}"/>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057795" y="2879070"/>
            <a:ext cx="2771893" cy="188399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62"/>
        <p:cNvGrpSpPr/>
        <p:nvPr/>
      </p:nvGrpSpPr>
      <p:grpSpPr>
        <a:xfrm>
          <a:off x="0" y="0"/>
          <a:ext cx="0" cy="0"/>
          <a:chOff x="0" y="0"/>
          <a:chExt cx="0" cy="0"/>
        </a:xfrm>
      </p:grpSpPr>
      <p:sp>
        <p:nvSpPr>
          <p:cNvPr id="464" name="Google Shape;464;p39"/>
          <p:cNvSpPr txBox="1">
            <a:spLocks noGrp="1"/>
          </p:cNvSpPr>
          <p:nvPr>
            <p:ph type="title"/>
          </p:nvPr>
        </p:nvSpPr>
        <p:spPr>
          <a:xfrm>
            <a:off x="2525232" y="61896"/>
            <a:ext cx="4093535" cy="561247"/>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b="1" dirty="0">
                <a:solidFill>
                  <a:schemeClr val="tx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Critical Evaluation</a:t>
            </a:r>
          </a:p>
        </p:txBody>
      </p:sp>
      <p:graphicFrame>
        <p:nvGraphicFramePr>
          <p:cNvPr id="14" name="Diagram 13">
            <a:extLst>
              <a:ext uri="{FF2B5EF4-FFF2-40B4-BE49-F238E27FC236}">
                <a16:creationId xmlns:a16="http://schemas.microsoft.com/office/drawing/2014/main" id="{93E0FAA4-7DD4-058C-5D80-91FB6130A6C0}"/>
              </a:ext>
            </a:extLst>
          </p:cNvPr>
          <p:cNvGraphicFramePr/>
          <p:nvPr>
            <p:extLst>
              <p:ext uri="{D42A27DB-BD31-4B8C-83A1-F6EECF244321}">
                <p14:modId xmlns:p14="http://schemas.microsoft.com/office/powerpoint/2010/main" val="787491211"/>
              </p:ext>
            </p:extLst>
          </p:nvPr>
        </p:nvGraphicFramePr>
        <p:xfrm>
          <a:off x="489912" y="844493"/>
          <a:ext cx="8164173" cy="4091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78"/>
        <p:cNvGrpSpPr/>
        <p:nvPr/>
      </p:nvGrpSpPr>
      <p:grpSpPr>
        <a:xfrm>
          <a:off x="0" y="0"/>
          <a:ext cx="0" cy="0"/>
          <a:chOff x="0" y="0"/>
          <a:chExt cx="0" cy="0"/>
        </a:xfrm>
      </p:grpSpPr>
      <p:sp>
        <p:nvSpPr>
          <p:cNvPr id="480" name="Google Shape;480;p40"/>
          <p:cNvSpPr txBox="1">
            <a:spLocks noGrp="1"/>
          </p:cNvSpPr>
          <p:nvPr>
            <p:ph type="title"/>
          </p:nvPr>
        </p:nvSpPr>
        <p:spPr>
          <a:xfrm>
            <a:off x="1691222" y="39616"/>
            <a:ext cx="5761553" cy="64603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b="1"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Challenges and </a:t>
            </a:r>
            <a:r>
              <a:rPr lang="en-GB" sz="3600" b="1" dirty="0">
                <a:solidFill>
                  <a:schemeClr val="dk2"/>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Limitations</a:t>
            </a:r>
            <a:endParaRPr sz="3600" b="1" dirty="0">
              <a:solidFill>
                <a:schemeClr val="dk2"/>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graphicFrame>
        <p:nvGraphicFramePr>
          <p:cNvPr id="24" name="Diagram 23">
            <a:extLst>
              <a:ext uri="{FF2B5EF4-FFF2-40B4-BE49-F238E27FC236}">
                <a16:creationId xmlns:a16="http://schemas.microsoft.com/office/drawing/2014/main" id="{E05DB08F-E231-B80F-BF4D-3DD2577C97FF}"/>
              </a:ext>
            </a:extLst>
          </p:cNvPr>
          <p:cNvGraphicFramePr/>
          <p:nvPr>
            <p:extLst>
              <p:ext uri="{D42A27DB-BD31-4B8C-83A1-F6EECF244321}">
                <p14:modId xmlns:p14="http://schemas.microsoft.com/office/powerpoint/2010/main" val="3469438260"/>
              </p:ext>
            </p:extLst>
          </p:nvPr>
        </p:nvGraphicFramePr>
        <p:xfrm>
          <a:off x="301909" y="943523"/>
          <a:ext cx="5761553" cy="4003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C576517B-379A-227F-FE19-15E14808B13F}"/>
              </a:ext>
            </a:extLst>
          </p:cNvPr>
          <p:cNvPicPr>
            <a:picLocks noChangeAspect="1"/>
          </p:cNvPicPr>
          <p:nvPr/>
        </p:nvPicPr>
        <p:blipFill rotWithShape="1">
          <a:blip r:embed="rId8"/>
          <a:srcRect l="3244" t="13330" r="3374" b="18344"/>
          <a:stretch/>
        </p:blipFill>
        <p:spPr>
          <a:xfrm>
            <a:off x="6159638" y="1406770"/>
            <a:ext cx="2893925" cy="331595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00"/>
        <p:cNvGrpSpPr/>
        <p:nvPr/>
      </p:nvGrpSpPr>
      <p:grpSpPr>
        <a:xfrm>
          <a:off x="0" y="0"/>
          <a:ext cx="0" cy="0"/>
          <a:chOff x="0" y="0"/>
          <a:chExt cx="0" cy="0"/>
        </a:xfrm>
      </p:grpSpPr>
      <p:sp>
        <p:nvSpPr>
          <p:cNvPr id="501" name="Google Shape;501;p41"/>
          <p:cNvSpPr txBox="1">
            <a:spLocks noGrp="1"/>
          </p:cNvSpPr>
          <p:nvPr>
            <p:ph type="title"/>
          </p:nvPr>
        </p:nvSpPr>
        <p:spPr>
          <a:xfrm>
            <a:off x="2600785" y="117320"/>
            <a:ext cx="3852000" cy="603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600" b="1"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Recommendations</a:t>
            </a:r>
            <a:endParaRPr lang="en-GB" sz="3600" b="1" dirty="0">
              <a:solidFill>
                <a:schemeClr val="dk2"/>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graphicFrame>
        <p:nvGraphicFramePr>
          <p:cNvPr id="34" name="Diagram 33">
            <a:extLst>
              <a:ext uri="{FF2B5EF4-FFF2-40B4-BE49-F238E27FC236}">
                <a16:creationId xmlns:a16="http://schemas.microsoft.com/office/drawing/2014/main" id="{43FB18B8-CC14-C38E-436C-F6B5709AEE19}"/>
              </a:ext>
            </a:extLst>
          </p:cNvPr>
          <p:cNvGraphicFramePr/>
          <p:nvPr>
            <p:extLst>
              <p:ext uri="{D42A27DB-BD31-4B8C-83A1-F6EECF244321}">
                <p14:modId xmlns:p14="http://schemas.microsoft.com/office/powerpoint/2010/main" val="2805464249"/>
              </p:ext>
            </p:extLst>
          </p:nvPr>
        </p:nvGraphicFramePr>
        <p:xfrm>
          <a:off x="158737" y="1106439"/>
          <a:ext cx="5975348" cy="3862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a:extLst>
              <a:ext uri="{FF2B5EF4-FFF2-40B4-BE49-F238E27FC236}">
                <a16:creationId xmlns:a16="http://schemas.microsoft.com/office/drawing/2014/main" id="{F06758A3-FB64-7A69-2B3A-B2F033F0029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554128" y="1555771"/>
            <a:ext cx="3359889" cy="278009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23"/>
        <p:cNvGrpSpPr/>
        <p:nvPr/>
      </p:nvGrpSpPr>
      <p:grpSpPr>
        <a:xfrm>
          <a:off x="0" y="0"/>
          <a:ext cx="0" cy="0"/>
          <a:chOff x="0" y="0"/>
          <a:chExt cx="0" cy="0"/>
        </a:xfrm>
      </p:grpSpPr>
      <p:sp>
        <p:nvSpPr>
          <p:cNvPr id="526" name="Google Shape;526;p42"/>
          <p:cNvSpPr txBox="1">
            <a:spLocks noGrp="1"/>
          </p:cNvSpPr>
          <p:nvPr>
            <p:ph type="subTitle" idx="1"/>
          </p:nvPr>
        </p:nvSpPr>
        <p:spPr>
          <a:xfrm>
            <a:off x="2981100" y="68069"/>
            <a:ext cx="3181800" cy="618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3600" b="1" dirty="0">
                <a:ln w="0"/>
                <a:solidFill>
                  <a:schemeClr val="tx1"/>
                </a:solidFill>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t>Conclusion</a:t>
            </a:r>
          </a:p>
        </p:txBody>
      </p:sp>
      <p:grpSp>
        <p:nvGrpSpPr>
          <p:cNvPr id="2" name="Group 1">
            <a:extLst>
              <a:ext uri="{FF2B5EF4-FFF2-40B4-BE49-F238E27FC236}">
                <a16:creationId xmlns:a16="http://schemas.microsoft.com/office/drawing/2014/main" id="{9F689102-3B57-2F29-2BE7-E5DAA3E64E45}"/>
              </a:ext>
            </a:extLst>
          </p:cNvPr>
          <p:cNvGrpSpPr/>
          <p:nvPr/>
        </p:nvGrpSpPr>
        <p:grpSpPr>
          <a:xfrm>
            <a:off x="1386430" y="772458"/>
            <a:ext cx="6371138" cy="3841513"/>
            <a:chOff x="1386430" y="772458"/>
            <a:chExt cx="6371138" cy="3841513"/>
          </a:xfrm>
        </p:grpSpPr>
        <p:sp>
          <p:nvSpPr>
            <p:cNvPr id="3" name="Freeform: Shape 2">
              <a:extLst>
                <a:ext uri="{FF2B5EF4-FFF2-40B4-BE49-F238E27FC236}">
                  <a16:creationId xmlns:a16="http://schemas.microsoft.com/office/drawing/2014/main" id="{B3965008-B37E-3EC3-024D-B25D53537159}"/>
                </a:ext>
              </a:extLst>
            </p:cNvPr>
            <p:cNvSpPr/>
            <p:nvPr/>
          </p:nvSpPr>
          <p:spPr>
            <a:xfrm>
              <a:off x="1386430" y="772458"/>
              <a:ext cx="6371138" cy="579194"/>
            </a:xfrm>
            <a:custGeom>
              <a:avLst/>
              <a:gdLst>
                <a:gd name="csX0" fmla="*/ 0 w 6371138"/>
                <a:gd name="csY0" fmla="*/ 0 h 579194"/>
                <a:gd name="csX1" fmla="*/ 6371138 w 6371138"/>
                <a:gd name="csY1" fmla="*/ 0 h 579194"/>
                <a:gd name="csX2" fmla="*/ 6371138 w 6371138"/>
                <a:gd name="csY2" fmla="*/ 579194 h 579194"/>
                <a:gd name="csX3" fmla="*/ 0 w 6371138"/>
                <a:gd name="csY3" fmla="*/ 579194 h 579194"/>
                <a:gd name="csX4" fmla="*/ 0 w 6371138"/>
                <a:gd name="csY4" fmla="*/ 0 h 579194"/>
              </a:gdLst>
              <a:ahLst/>
              <a:cxnLst>
                <a:cxn ang="0">
                  <a:pos x="csX0" y="csY0"/>
                </a:cxn>
                <a:cxn ang="0">
                  <a:pos x="csX1" y="csY1"/>
                </a:cxn>
                <a:cxn ang="0">
                  <a:pos x="csX2" y="csY2"/>
                </a:cxn>
                <a:cxn ang="0">
                  <a:pos x="csX3" y="csY3"/>
                </a:cxn>
                <a:cxn ang="0">
                  <a:pos x="csX4" y="csY4"/>
                </a:cxn>
              </a:cxnLst>
              <a:rect l="l" t="t" r="r" b="b"/>
              <a:pathLst>
                <a:path w="6371138" h="579194">
                  <a:moveTo>
                    <a:pt x="0" y="0"/>
                  </a:moveTo>
                  <a:lnTo>
                    <a:pt x="6371138" y="0"/>
                  </a:lnTo>
                  <a:lnTo>
                    <a:pt x="6371138" y="579194"/>
                  </a:lnTo>
                  <a:lnTo>
                    <a:pt x="0" y="5791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b" anchorCtr="0">
              <a:noAutofit/>
            </a:bodyPr>
            <a:lstStyle/>
            <a:p>
              <a:pPr marL="171450" lvl="0" indent="-171450" algn="l" defTabSz="533400">
                <a:lnSpc>
                  <a:spcPct val="90000"/>
                </a:lnSpc>
                <a:spcBef>
                  <a:spcPct val="0"/>
                </a:spcBef>
                <a:spcAft>
                  <a:spcPct val="35000"/>
                </a:spcAft>
                <a:buFont typeface="Arial" panose="020B0604020202020204" pitchFamily="34" charset="0"/>
                <a:buChar char="•"/>
              </a:pPr>
              <a:r>
                <a:rPr lang="en-GB" sz="1200" kern="1200" dirty="0" err="1"/>
                <a:t>KardiaMobile</a:t>
              </a:r>
              <a:r>
                <a:rPr lang="en-GB" sz="1200" kern="1200" dirty="0"/>
                <a:t> has enhanced the detection of atrial fibrillation by allowing easy and convenient heart rhythm recording outside the hospital.</a:t>
              </a:r>
            </a:p>
          </p:txBody>
        </p:sp>
        <p:sp>
          <p:nvSpPr>
            <p:cNvPr id="21" name="Freeform: Shape 20">
              <a:extLst>
                <a:ext uri="{FF2B5EF4-FFF2-40B4-BE49-F238E27FC236}">
                  <a16:creationId xmlns:a16="http://schemas.microsoft.com/office/drawing/2014/main" id="{8A478FCD-A264-6E17-BBFC-A6CD79F67949}"/>
                </a:ext>
              </a:extLst>
            </p:cNvPr>
            <p:cNvSpPr/>
            <p:nvPr/>
          </p:nvSpPr>
          <p:spPr>
            <a:xfrm>
              <a:off x="1386430" y="1588038"/>
              <a:ext cx="6371138" cy="579194"/>
            </a:xfrm>
            <a:custGeom>
              <a:avLst/>
              <a:gdLst>
                <a:gd name="csX0" fmla="*/ 0 w 6371138"/>
                <a:gd name="csY0" fmla="*/ 0 h 579194"/>
                <a:gd name="csX1" fmla="*/ 6371138 w 6371138"/>
                <a:gd name="csY1" fmla="*/ 0 h 579194"/>
                <a:gd name="csX2" fmla="*/ 6371138 w 6371138"/>
                <a:gd name="csY2" fmla="*/ 579194 h 579194"/>
                <a:gd name="csX3" fmla="*/ 0 w 6371138"/>
                <a:gd name="csY3" fmla="*/ 579194 h 579194"/>
                <a:gd name="csX4" fmla="*/ 0 w 6371138"/>
                <a:gd name="csY4" fmla="*/ 0 h 579194"/>
              </a:gdLst>
              <a:ahLst/>
              <a:cxnLst>
                <a:cxn ang="0">
                  <a:pos x="csX0" y="csY0"/>
                </a:cxn>
                <a:cxn ang="0">
                  <a:pos x="csX1" y="csY1"/>
                </a:cxn>
                <a:cxn ang="0">
                  <a:pos x="csX2" y="csY2"/>
                </a:cxn>
                <a:cxn ang="0">
                  <a:pos x="csX3" y="csY3"/>
                </a:cxn>
                <a:cxn ang="0">
                  <a:pos x="csX4" y="csY4"/>
                </a:cxn>
              </a:cxnLst>
              <a:rect l="l" t="t" r="r" b="b"/>
              <a:pathLst>
                <a:path w="6371138" h="579194">
                  <a:moveTo>
                    <a:pt x="0" y="0"/>
                  </a:moveTo>
                  <a:lnTo>
                    <a:pt x="6371138" y="0"/>
                  </a:lnTo>
                  <a:lnTo>
                    <a:pt x="6371138" y="579194"/>
                  </a:lnTo>
                  <a:lnTo>
                    <a:pt x="0" y="5791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b" anchorCtr="0">
              <a:noAutofit/>
            </a:bodyPr>
            <a:lstStyle/>
            <a:p>
              <a:pPr marL="171450" lvl="0" indent="-171450" algn="l" defTabSz="533400">
                <a:lnSpc>
                  <a:spcPct val="90000"/>
                </a:lnSpc>
                <a:spcBef>
                  <a:spcPct val="0"/>
                </a:spcBef>
                <a:spcAft>
                  <a:spcPct val="35000"/>
                </a:spcAft>
                <a:buFont typeface="Arial" panose="020B0604020202020204" pitchFamily="34" charset="0"/>
                <a:buChar char="•"/>
              </a:pPr>
              <a:r>
                <a:rPr lang="en-GB" sz="1200" kern="1200" dirty="0"/>
                <a:t>It supports the expansion of professional roles through digital monitoring, patient education and clinical decision-making.</a:t>
              </a:r>
            </a:p>
          </p:txBody>
        </p:sp>
        <p:sp>
          <p:nvSpPr>
            <p:cNvPr id="29" name="Freeform: Shape 28">
              <a:extLst>
                <a:ext uri="{FF2B5EF4-FFF2-40B4-BE49-F238E27FC236}">
                  <a16:creationId xmlns:a16="http://schemas.microsoft.com/office/drawing/2014/main" id="{523447AA-0E37-EF68-90CC-88FD3747472F}"/>
                </a:ext>
              </a:extLst>
            </p:cNvPr>
            <p:cNvSpPr/>
            <p:nvPr/>
          </p:nvSpPr>
          <p:spPr>
            <a:xfrm>
              <a:off x="1386430" y="2403617"/>
              <a:ext cx="6371138" cy="579194"/>
            </a:xfrm>
            <a:custGeom>
              <a:avLst/>
              <a:gdLst>
                <a:gd name="csX0" fmla="*/ 0 w 6371138"/>
                <a:gd name="csY0" fmla="*/ 0 h 579194"/>
                <a:gd name="csX1" fmla="*/ 6371138 w 6371138"/>
                <a:gd name="csY1" fmla="*/ 0 h 579194"/>
                <a:gd name="csX2" fmla="*/ 6371138 w 6371138"/>
                <a:gd name="csY2" fmla="*/ 579194 h 579194"/>
                <a:gd name="csX3" fmla="*/ 0 w 6371138"/>
                <a:gd name="csY3" fmla="*/ 579194 h 579194"/>
                <a:gd name="csX4" fmla="*/ 0 w 6371138"/>
                <a:gd name="csY4" fmla="*/ 0 h 579194"/>
              </a:gdLst>
              <a:ahLst/>
              <a:cxnLst>
                <a:cxn ang="0">
                  <a:pos x="csX0" y="csY0"/>
                </a:cxn>
                <a:cxn ang="0">
                  <a:pos x="csX1" y="csY1"/>
                </a:cxn>
                <a:cxn ang="0">
                  <a:pos x="csX2" y="csY2"/>
                </a:cxn>
                <a:cxn ang="0">
                  <a:pos x="csX3" y="csY3"/>
                </a:cxn>
                <a:cxn ang="0">
                  <a:pos x="csX4" y="csY4"/>
                </a:cxn>
              </a:cxnLst>
              <a:rect l="l" t="t" r="r" b="b"/>
              <a:pathLst>
                <a:path w="6371138" h="579194">
                  <a:moveTo>
                    <a:pt x="0" y="0"/>
                  </a:moveTo>
                  <a:lnTo>
                    <a:pt x="6371138" y="0"/>
                  </a:lnTo>
                  <a:lnTo>
                    <a:pt x="6371138" y="579194"/>
                  </a:lnTo>
                  <a:lnTo>
                    <a:pt x="0" y="5791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b" anchorCtr="0">
              <a:noAutofit/>
            </a:bodyPr>
            <a:lstStyle/>
            <a:p>
              <a:pPr marL="171450" lvl="0" indent="-171450" algn="l" defTabSz="533400">
                <a:lnSpc>
                  <a:spcPct val="90000"/>
                </a:lnSpc>
                <a:spcBef>
                  <a:spcPct val="0"/>
                </a:spcBef>
                <a:spcAft>
                  <a:spcPct val="35000"/>
                </a:spcAft>
                <a:buFont typeface="Arial" panose="020B0604020202020204" pitchFamily="34" charset="0"/>
                <a:buChar char="•"/>
              </a:pPr>
              <a:r>
                <a:rPr lang="en-GB" sz="1200" kern="1200" dirty="0"/>
                <a:t>More responsive service delivery can be achieved by earlier assessment, by recording in the community and by more informed referral.</a:t>
              </a:r>
            </a:p>
          </p:txBody>
        </p:sp>
        <p:sp>
          <p:nvSpPr>
            <p:cNvPr id="517" name="Freeform: Shape 516">
              <a:extLst>
                <a:ext uri="{FF2B5EF4-FFF2-40B4-BE49-F238E27FC236}">
                  <a16:creationId xmlns:a16="http://schemas.microsoft.com/office/drawing/2014/main" id="{A82BF798-C18E-D4EB-305A-832101618A6F}"/>
                </a:ext>
              </a:extLst>
            </p:cNvPr>
            <p:cNvSpPr/>
            <p:nvPr/>
          </p:nvSpPr>
          <p:spPr>
            <a:xfrm>
              <a:off x="1386430" y="3219197"/>
              <a:ext cx="6371138" cy="579194"/>
            </a:xfrm>
            <a:custGeom>
              <a:avLst/>
              <a:gdLst>
                <a:gd name="csX0" fmla="*/ 0 w 6371138"/>
                <a:gd name="csY0" fmla="*/ 0 h 579194"/>
                <a:gd name="csX1" fmla="*/ 6371138 w 6371138"/>
                <a:gd name="csY1" fmla="*/ 0 h 579194"/>
                <a:gd name="csX2" fmla="*/ 6371138 w 6371138"/>
                <a:gd name="csY2" fmla="*/ 579194 h 579194"/>
                <a:gd name="csX3" fmla="*/ 0 w 6371138"/>
                <a:gd name="csY3" fmla="*/ 579194 h 579194"/>
                <a:gd name="csX4" fmla="*/ 0 w 6371138"/>
                <a:gd name="csY4" fmla="*/ 0 h 579194"/>
              </a:gdLst>
              <a:ahLst/>
              <a:cxnLst>
                <a:cxn ang="0">
                  <a:pos x="csX0" y="csY0"/>
                </a:cxn>
                <a:cxn ang="0">
                  <a:pos x="csX1" y="csY1"/>
                </a:cxn>
                <a:cxn ang="0">
                  <a:pos x="csX2" y="csY2"/>
                </a:cxn>
                <a:cxn ang="0">
                  <a:pos x="csX3" y="csY3"/>
                </a:cxn>
                <a:cxn ang="0">
                  <a:pos x="csX4" y="csY4"/>
                </a:cxn>
              </a:cxnLst>
              <a:rect l="l" t="t" r="r" b="b"/>
              <a:pathLst>
                <a:path w="6371138" h="579194">
                  <a:moveTo>
                    <a:pt x="0" y="0"/>
                  </a:moveTo>
                  <a:lnTo>
                    <a:pt x="6371138" y="0"/>
                  </a:lnTo>
                  <a:lnTo>
                    <a:pt x="6371138" y="579194"/>
                  </a:lnTo>
                  <a:lnTo>
                    <a:pt x="0" y="5791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b" anchorCtr="0">
              <a:noAutofit/>
            </a:bodyPr>
            <a:lstStyle/>
            <a:p>
              <a:pPr marL="171450" lvl="0" indent="-171450" algn="l" defTabSz="533400">
                <a:lnSpc>
                  <a:spcPct val="90000"/>
                </a:lnSpc>
                <a:spcBef>
                  <a:spcPct val="0"/>
                </a:spcBef>
                <a:spcAft>
                  <a:spcPct val="35000"/>
                </a:spcAft>
                <a:buFont typeface="Arial" panose="020B0604020202020204" pitchFamily="34" charset="0"/>
                <a:buChar char="•"/>
              </a:pPr>
              <a:r>
                <a:rPr lang="en-GB" sz="1200" kern="1200" dirty="0"/>
                <a:t>Patients and communities can enjoy more convenience, involvement and enhanced access to rhythm assessment.</a:t>
              </a:r>
            </a:p>
          </p:txBody>
        </p:sp>
        <p:sp>
          <p:nvSpPr>
            <p:cNvPr id="525" name="Freeform: Shape 524">
              <a:extLst>
                <a:ext uri="{FF2B5EF4-FFF2-40B4-BE49-F238E27FC236}">
                  <a16:creationId xmlns:a16="http://schemas.microsoft.com/office/drawing/2014/main" id="{248D78CB-82BE-D7E5-5F81-FC355D61DA09}"/>
                </a:ext>
              </a:extLst>
            </p:cNvPr>
            <p:cNvSpPr/>
            <p:nvPr/>
          </p:nvSpPr>
          <p:spPr>
            <a:xfrm>
              <a:off x="1386430" y="4034777"/>
              <a:ext cx="6371138" cy="579194"/>
            </a:xfrm>
            <a:custGeom>
              <a:avLst/>
              <a:gdLst>
                <a:gd name="csX0" fmla="*/ 0 w 6371138"/>
                <a:gd name="csY0" fmla="*/ 0 h 579194"/>
                <a:gd name="csX1" fmla="*/ 6371138 w 6371138"/>
                <a:gd name="csY1" fmla="*/ 0 h 579194"/>
                <a:gd name="csX2" fmla="*/ 6371138 w 6371138"/>
                <a:gd name="csY2" fmla="*/ 579194 h 579194"/>
                <a:gd name="csX3" fmla="*/ 0 w 6371138"/>
                <a:gd name="csY3" fmla="*/ 579194 h 579194"/>
                <a:gd name="csX4" fmla="*/ 0 w 6371138"/>
                <a:gd name="csY4" fmla="*/ 0 h 579194"/>
              </a:gdLst>
              <a:ahLst/>
              <a:cxnLst>
                <a:cxn ang="0">
                  <a:pos x="csX0" y="csY0"/>
                </a:cxn>
                <a:cxn ang="0">
                  <a:pos x="csX1" y="csY1"/>
                </a:cxn>
                <a:cxn ang="0">
                  <a:pos x="csX2" y="csY2"/>
                </a:cxn>
                <a:cxn ang="0">
                  <a:pos x="csX3" y="csY3"/>
                </a:cxn>
                <a:cxn ang="0">
                  <a:pos x="csX4" y="csY4"/>
                </a:cxn>
              </a:cxnLst>
              <a:rect l="l" t="t" r="r" b="b"/>
              <a:pathLst>
                <a:path w="6371138" h="579194">
                  <a:moveTo>
                    <a:pt x="0" y="0"/>
                  </a:moveTo>
                  <a:lnTo>
                    <a:pt x="6371138" y="0"/>
                  </a:lnTo>
                  <a:lnTo>
                    <a:pt x="6371138" y="579194"/>
                  </a:lnTo>
                  <a:lnTo>
                    <a:pt x="0" y="5791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b" anchorCtr="0">
              <a:noAutofit/>
            </a:bodyPr>
            <a:lstStyle/>
            <a:p>
              <a:pPr marL="171450" lvl="0" indent="-171450" algn="l" defTabSz="533400">
                <a:lnSpc>
                  <a:spcPct val="90000"/>
                </a:lnSpc>
                <a:spcBef>
                  <a:spcPct val="0"/>
                </a:spcBef>
                <a:spcAft>
                  <a:spcPct val="35000"/>
                </a:spcAft>
                <a:buFont typeface="Arial" panose="020B0604020202020204" pitchFamily="34" charset="0"/>
                <a:buChar char="•"/>
              </a:pPr>
              <a:r>
                <a:rPr lang="en-GB" sz="1200" kern="1200" dirty="0"/>
                <a:t>It requires good governance, ongoing professional supervision and staff development for long term success and integration of data into a secure system.</a:t>
              </a: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45"/>
        <p:cNvGrpSpPr/>
        <p:nvPr/>
      </p:nvGrpSpPr>
      <p:grpSpPr>
        <a:xfrm>
          <a:off x="0" y="0"/>
          <a:ext cx="0" cy="0"/>
          <a:chOff x="0" y="0"/>
          <a:chExt cx="0" cy="0"/>
        </a:xfrm>
      </p:grpSpPr>
      <p:sp>
        <p:nvSpPr>
          <p:cNvPr id="546" name="Google Shape;546;p43"/>
          <p:cNvSpPr txBox="1">
            <a:spLocks noGrp="1"/>
          </p:cNvSpPr>
          <p:nvPr>
            <p:ph type="title"/>
          </p:nvPr>
        </p:nvSpPr>
        <p:spPr>
          <a:xfrm>
            <a:off x="3270013" y="35788"/>
            <a:ext cx="2603972" cy="77374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3600" b="1" dirty="0">
                <a:solidFill>
                  <a:schemeClr val="tx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References</a:t>
            </a:r>
          </a:p>
        </p:txBody>
      </p:sp>
      <p:sp>
        <p:nvSpPr>
          <p:cNvPr id="3" name="TextBox 2">
            <a:extLst>
              <a:ext uri="{FF2B5EF4-FFF2-40B4-BE49-F238E27FC236}">
                <a16:creationId xmlns:a16="http://schemas.microsoft.com/office/drawing/2014/main" id="{6C2620CB-22B0-1A42-BD8D-EE63493EC7E6}"/>
              </a:ext>
            </a:extLst>
          </p:cNvPr>
          <p:cNvSpPr txBox="1"/>
          <p:nvPr/>
        </p:nvSpPr>
        <p:spPr>
          <a:xfrm>
            <a:off x="602732" y="889898"/>
            <a:ext cx="7938535" cy="3939540"/>
          </a:xfrm>
          <a:prstGeom prst="rect">
            <a:avLst/>
          </a:prstGeom>
          <a:noFill/>
        </p:spPr>
        <p:txBody>
          <a:bodyPr wrap="square">
            <a:spAutoFit/>
          </a:bodyPr>
          <a:lstStyle/>
          <a:p>
            <a:pPr marL="457200" marR="0" indent="-457200" algn="just">
              <a:spcBef>
                <a:spcPts val="600"/>
              </a:spcBef>
              <a:spcAft>
                <a:spcPts val="600"/>
              </a:spcAft>
              <a:buClr>
                <a:schemeClr val="tx1"/>
              </a:buClr>
              <a:buSzPct val="174000"/>
              <a:buFont typeface="Arial" panose="020B0604020202020204" pitchFamily="34" charset="0"/>
              <a:buChar char="•"/>
            </a:pPr>
            <a:r>
              <a:rPr lang="en-GB" sz="1000" dirty="0">
                <a:solidFill>
                  <a:schemeClr val="tx1"/>
                </a:solidFill>
                <a:effectLst/>
                <a:latin typeface="Times New Roman" panose="02020603050405020304" pitchFamily="18" charset="0"/>
                <a:ea typeface="Arial MT"/>
                <a:cs typeface="Times New Roman" panose="02020603050405020304" pitchFamily="18" charset="0"/>
              </a:rPr>
              <a:t>Carrington, M.,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Providência</a:t>
            </a:r>
            <a:r>
              <a:rPr lang="en-GB" sz="1000" dirty="0">
                <a:solidFill>
                  <a:schemeClr val="tx1"/>
                </a:solidFill>
                <a:effectLst/>
                <a:latin typeface="Times New Roman" panose="02020603050405020304" pitchFamily="18" charset="0"/>
                <a:ea typeface="Arial MT"/>
                <a:cs typeface="Times New Roman" panose="02020603050405020304" pitchFamily="18" charset="0"/>
              </a:rPr>
              <a:t>, R., Chahal, C.A.A., Ricci, F., Epstein, A.E.,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Gallina</a:t>
            </a:r>
            <a:r>
              <a:rPr lang="en-GB" sz="1000" dirty="0">
                <a:solidFill>
                  <a:schemeClr val="tx1"/>
                </a:solidFill>
                <a:effectLst/>
                <a:latin typeface="Times New Roman" panose="02020603050405020304" pitchFamily="18" charset="0"/>
                <a:ea typeface="Arial MT"/>
                <a:cs typeface="Times New Roman" panose="02020603050405020304" pitchFamily="18" charset="0"/>
              </a:rPr>
              <a:t>, S.,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Fedorowski</a:t>
            </a:r>
            <a:r>
              <a:rPr lang="en-GB" sz="1000" dirty="0">
                <a:solidFill>
                  <a:schemeClr val="tx1"/>
                </a:solidFill>
                <a:effectLst/>
                <a:latin typeface="Times New Roman" panose="02020603050405020304" pitchFamily="18" charset="0"/>
                <a:ea typeface="Arial MT"/>
                <a:cs typeface="Times New Roman" panose="02020603050405020304" pitchFamily="18" charset="0"/>
              </a:rPr>
              <a:t>, A., Sutton, R. and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Khanji</a:t>
            </a:r>
            <a:r>
              <a:rPr lang="en-GB" sz="1000" dirty="0">
                <a:solidFill>
                  <a:schemeClr val="tx1"/>
                </a:solidFill>
                <a:effectLst/>
                <a:latin typeface="Times New Roman" panose="02020603050405020304" pitchFamily="18" charset="0"/>
                <a:ea typeface="Arial MT"/>
                <a:cs typeface="Times New Roman" panose="02020603050405020304" pitchFamily="18" charset="0"/>
              </a:rPr>
              <a:t>, M.Y., 2022. Monitoring and diagnosis of intermittent arrhythmias: evidence-based guidance and role of novel monitoring strategies. </a:t>
            </a:r>
            <a:r>
              <a:rPr lang="en-GB" sz="1000" i="1" dirty="0">
                <a:solidFill>
                  <a:schemeClr val="tx1"/>
                </a:solidFill>
                <a:effectLst/>
                <a:latin typeface="Times New Roman" panose="02020603050405020304" pitchFamily="18" charset="0"/>
                <a:ea typeface="Arial MT"/>
                <a:cs typeface="Arial MT"/>
              </a:rPr>
              <a:t>European Heart Journal Open</a:t>
            </a:r>
            <a:r>
              <a:rPr lang="en-GB" sz="1000" dirty="0">
                <a:solidFill>
                  <a:schemeClr val="tx1"/>
                </a:solidFill>
                <a:effectLst/>
                <a:latin typeface="Times New Roman" panose="02020603050405020304" pitchFamily="18" charset="0"/>
                <a:ea typeface="Arial MT"/>
                <a:cs typeface="Arial MT"/>
              </a:rPr>
              <a:t>, </a:t>
            </a:r>
            <a:r>
              <a:rPr lang="en-GB" sz="1000" i="1" dirty="0">
                <a:solidFill>
                  <a:schemeClr val="tx1"/>
                </a:solidFill>
                <a:effectLst/>
                <a:latin typeface="Times New Roman" panose="02020603050405020304" pitchFamily="18" charset="0"/>
                <a:ea typeface="Arial MT"/>
                <a:cs typeface="Arial MT"/>
              </a:rPr>
              <a:t>2</a:t>
            </a:r>
            <a:r>
              <a:rPr lang="en-GB" sz="1000" dirty="0">
                <a:solidFill>
                  <a:schemeClr val="tx1"/>
                </a:solidFill>
                <a:effectLst/>
                <a:latin typeface="Times New Roman" panose="02020603050405020304" pitchFamily="18" charset="0"/>
                <a:ea typeface="Arial MT"/>
                <a:cs typeface="Arial MT"/>
              </a:rPr>
              <a:t>(6), p.oeac072.</a:t>
            </a:r>
          </a:p>
          <a:p>
            <a:pPr marL="457200" marR="0" indent="-457200" algn="just">
              <a:spcBef>
                <a:spcPts val="600"/>
              </a:spcBef>
              <a:spcAft>
                <a:spcPts val="600"/>
              </a:spcAft>
              <a:buClr>
                <a:schemeClr val="tx1"/>
              </a:buClr>
              <a:buSzPct val="174000"/>
              <a:buFont typeface="Arial" panose="020B0604020202020204" pitchFamily="34" charset="0"/>
              <a:buChar char="•"/>
            </a:pPr>
            <a:r>
              <a:rPr lang="en-GB" sz="1000" dirty="0" err="1">
                <a:solidFill>
                  <a:schemeClr val="tx1"/>
                </a:solidFill>
                <a:effectLst/>
                <a:latin typeface="Times New Roman" panose="02020603050405020304" pitchFamily="18" charset="0"/>
                <a:ea typeface="Arial MT"/>
                <a:cs typeface="Times New Roman" panose="02020603050405020304" pitchFamily="18" charset="0"/>
              </a:rPr>
              <a:t>Corica</a:t>
            </a:r>
            <a:r>
              <a:rPr lang="en-GB" sz="1000" dirty="0">
                <a:solidFill>
                  <a:schemeClr val="tx1"/>
                </a:solidFill>
                <a:effectLst/>
                <a:latin typeface="Times New Roman" panose="02020603050405020304" pitchFamily="18" charset="0"/>
                <a:ea typeface="Arial MT"/>
                <a:cs typeface="Times New Roman" panose="02020603050405020304" pitchFamily="18" charset="0"/>
              </a:rPr>
              <a:t>, B.,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Bonini</a:t>
            </a:r>
            <a:r>
              <a:rPr lang="en-GB" sz="1000" dirty="0">
                <a:solidFill>
                  <a:schemeClr val="tx1"/>
                </a:solidFill>
                <a:effectLst/>
                <a:latin typeface="Times New Roman" panose="02020603050405020304" pitchFamily="18" charset="0"/>
                <a:ea typeface="Arial MT"/>
                <a:cs typeface="Times New Roman" panose="02020603050405020304" pitchFamily="18" charset="0"/>
              </a:rPr>
              <a:t>, N.,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Imberti</a:t>
            </a:r>
            <a:r>
              <a:rPr lang="en-GB" sz="1000" dirty="0">
                <a:solidFill>
                  <a:schemeClr val="tx1"/>
                </a:solidFill>
                <a:effectLst/>
                <a:latin typeface="Times New Roman" panose="02020603050405020304" pitchFamily="18" charset="0"/>
                <a:ea typeface="Arial MT"/>
                <a:cs typeface="Times New Roman" panose="02020603050405020304" pitchFamily="18" charset="0"/>
              </a:rPr>
              <a:t>, J.F.,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Romiti</a:t>
            </a:r>
            <a:r>
              <a:rPr lang="en-GB" sz="1000" dirty="0">
                <a:solidFill>
                  <a:schemeClr val="tx1"/>
                </a:solidFill>
                <a:effectLst/>
                <a:latin typeface="Times New Roman" panose="02020603050405020304" pitchFamily="18" charset="0"/>
                <a:ea typeface="Arial MT"/>
                <a:cs typeface="Times New Roman" panose="02020603050405020304" pitchFamily="18" charset="0"/>
              </a:rPr>
              <a:t>, G.F.,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Vitolo</a:t>
            </a:r>
            <a:r>
              <a:rPr lang="en-GB" sz="1000" dirty="0">
                <a:solidFill>
                  <a:schemeClr val="tx1"/>
                </a:solidFill>
                <a:effectLst/>
                <a:latin typeface="Times New Roman" panose="02020603050405020304" pitchFamily="18" charset="0"/>
                <a:ea typeface="Arial MT"/>
                <a:cs typeface="Times New Roman" panose="02020603050405020304" pitchFamily="18" charset="0"/>
              </a:rPr>
              <a:t>, M.,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Attanasio</a:t>
            </a:r>
            <a:r>
              <a:rPr lang="en-GB" sz="1000" dirty="0">
                <a:solidFill>
                  <a:schemeClr val="tx1"/>
                </a:solidFill>
                <a:effectLst/>
                <a:latin typeface="Times New Roman" panose="02020603050405020304" pitchFamily="18" charset="0"/>
                <a:ea typeface="Arial MT"/>
                <a:cs typeface="Times New Roman" panose="02020603050405020304" pitchFamily="18" charset="0"/>
              </a:rPr>
              <a:t>, L.,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Basili</a:t>
            </a:r>
            <a:r>
              <a:rPr lang="en-GB" sz="1000" dirty="0">
                <a:solidFill>
                  <a:schemeClr val="tx1"/>
                </a:solidFill>
                <a:effectLst/>
                <a:latin typeface="Times New Roman" panose="02020603050405020304" pitchFamily="18" charset="0"/>
                <a:ea typeface="Arial MT"/>
                <a:cs typeface="Times New Roman" panose="02020603050405020304" pitchFamily="18" charset="0"/>
              </a:rPr>
              <a:t>, S., Freedman, B.,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Potpara</a:t>
            </a:r>
            <a:r>
              <a:rPr lang="en-GB" sz="1000" dirty="0">
                <a:solidFill>
                  <a:schemeClr val="tx1"/>
                </a:solidFill>
                <a:effectLst/>
                <a:latin typeface="Times New Roman" panose="02020603050405020304" pitchFamily="18" charset="0"/>
                <a:ea typeface="Arial MT"/>
                <a:cs typeface="Times New Roman" panose="02020603050405020304" pitchFamily="18" charset="0"/>
              </a:rPr>
              <a:t>, T.S.,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Boriani</a:t>
            </a:r>
            <a:r>
              <a:rPr lang="en-GB" sz="1000" dirty="0">
                <a:solidFill>
                  <a:schemeClr val="tx1"/>
                </a:solidFill>
                <a:effectLst/>
                <a:latin typeface="Times New Roman" panose="02020603050405020304" pitchFamily="18" charset="0"/>
                <a:ea typeface="Arial MT"/>
                <a:cs typeface="Times New Roman" panose="02020603050405020304" pitchFamily="18" charset="0"/>
              </a:rPr>
              <a:t>, G. and Lip, G.Y., 2023. Yield of diagnosis and risk of stroke with screening strategies for atrial fibrillation: a comprehensive review of current evidence. </a:t>
            </a:r>
            <a:r>
              <a:rPr lang="en-GB" sz="1000" i="1" dirty="0">
                <a:solidFill>
                  <a:schemeClr val="tx1"/>
                </a:solidFill>
                <a:effectLst/>
                <a:latin typeface="Times New Roman" panose="02020603050405020304" pitchFamily="18" charset="0"/>
                <a:ea typeface="Arial MT"/>
                <a:cs typeface="Arial MT"/>
              </a:rPr>
              <a:t>European heart journal open</a:t>
            </a:r>
            <a:r>
              <a:rPr lang="en-GB" sz="1000" dirty="0">
                <a:solidFill>
                  <a:schemeClr val="tx1"/>
                </a:solidFill>
                <a:effectLst/>
                <a:latin typeface="Times New Roman" panose="02020603050405020304" pitchFamily="18" charset="0"/>
                <a:ea typeface="Arial MT"/>
                <a:cs typeface="Arial MT"/>
              </a:rPr>
              <a:t>, </a:t>
            </a:r>
            <a:r>
              <a:rPr lang="en-GB" sz="1000" i="1" dirty="0">
                <a:solidFill>
                  <a:schemeClr val="tx1"/>
                </a:solidFill>
                <a:effectLst/>
                <a:latin typeface="Times New Roman" panose="02020603050405020304" pitchFamily="18" charset="0"/>
                <a:ea typeface="Arial MT"/>
                <a:cs typeface="Arial MT"/>
              </a:rPr>
              <a:t>3</a:t>
            </a:r>
            <a:r>
              <a:rPr lang="en-GB" sz="1000" dirty="0">
                <a:solidFill>
                  <a:schemeClr val="tx1"/>
                </a:solidFill>
                <a:effectLst/>
                <a:latin typeface="Times New Roman" panose="02020603050405020304" pitchFamily="18" charset="0"/>
                <a:ea typeface="Arial MT"/>
                <a:cs typeface="Arial MT"/>
              </a:rPr>
              <a:t>(2), p.oead031.</a:t>
            </a:r>
          </a:p>
          <a:p>
            <a:pPr marL="457200" marR="0" indent="-457200" algn="just">
              <a:spcBef>
                <a:spcPts val="600"/>
              </a:spcBef>
              <a:spcAft>
                <a:spcPts val="600"/>
              </a:spcAft>
              <a:buClr>
                <a:schemeClr val="tx1"/>
              </a:buClr>
              <a:buSzPct val="174000"/>
              <a:buFont typeface="Arial" panose="020B0604020202020204" pitchFamily="34" charset="0"/>
              <a:buChar char="•"/>
            </a:pPr>
            <a:r>
              <a:rPr lang="en-GB" sz="1000" dirty="0">
                <a:solidFill>
                  <a:schemeClr val="tx1"/>
                </a:solidFill>
                <a:effectLst/>
                <a:latin typeface="Times New Roman" panose="02020603050405020304" pitchFamily="18" charset="0"/>
                <a:ea typeface="Arial MT"/>
                <a:cs typeface="Times New Roman" panose="02020603050405020304" pitchFamily="18" charset="0"/>
              </a:rPr>
              <a:t>Doe, N.P.,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Schmailzl</a:t>
            </a:r>
            <a:r>
              <a:rPr lang="en-GB" sz="1000" dirty="0">
                <a:solidFill>
                  <a:schemeClr val="tx1"/>
                </a:solidFill>
                <a:effectLst/>
                <a:latin typeface="Times New Roman" panose="02020603050405020304" pitchFamily="18" charset="0"/>
                <a:ea typeface="Arial MT"/>
                <a:cs typeface="Times New Roman" panose="02020603050405020304" pitchFamily="18" charset="0"/>
              </a:rPr>
              <a:t>, K.J.,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Rokohl</a:t>
            </a:r>
            <a:r>
              <a:rPr lang="en-GB" sz="1000" dirty="0">
                <a:solidFill>
                  <a:schemeClr val="tx1"/>
                </a:solidFill>
                <a:effectLst/>
                <a:latin typeface="Times New Roman" panose="02020603050405020304" pitchFamily="18" charset="0"/>
                <a:ea typeface="Arial MT"/>
                <a:cs typeface="Times New Roman" panose="02020603050405020304" pitchFamily="18" charset="0"/>
              </a:rPr>
              <a:t>, F., Reichenbach, M. and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Herglotz</a:t>
            </a:r>
            <a:r>
              <a:rPr lang="en-GB" sz="1000" dirty="0">
                <a:solidFill>
                  <a:schemeClr val="tx1"/>
                </a:solidFill>
                <a:effectLst/>
                <a:latin typeface="Times New Roman" panose="02020603050405020304" pitchFamily="18" charset="0"/>
                <a:ea typeface="Arial MT"/>
                <a:cs typeface="Times New Roman" panose="02020603050405020304" pitchFamily="18" charset="0"/>
              </a:rPr>
              <a:t>, C., 2025, September. Multi-Dimensional Maturity Framework for Consumer ECG Devices. In </a:t>
            </a:r>
            <a:r>
              <a:rPr lang="en-GB" sz="1000" i="1" dirty="0">
                <a:solidFill>
                  <a:schemeClr val="tx1"/>
                </a:solidFill>
                <a:effectLst/>
                <a:latin typeface="Times New Roman" panose="02020603050405020304" pitchFamily="18" charset="0"/>
                <a:ea typeface="Arial MT"/>
                <a:cs typeface="Arial MT"/>
              </a:rPr>
              <a:t>2025 IEEE 14th International Conference on Consumer Electronics-Berlin (ICCE-Berlin)</a:t>
            </a:r>
            <a:r>
              <a:rPr lang="en-GB" sz="1000" dirty="0">
                <a:solidFill>
                  <a:schemeClr val="tx1"/>
                </a:solidFill>
                <a:effectLst/>
                <a:latin typeface="Times New Roman" panose="02020603050405020304" pitchFamily="18" charset="0"/>
                <a:ea typeface="Arial MT"/>
                <a:cs typeface="Arial MT"/>
              </a:rPr>
              <a:t> (pp. 108-113). IEEE.</a:t>
            </a:r>
          </a:p>
          <a:p>
            <a:pPr marL="457200" marR="0" indent="-457200" algn="just">
              <a:spcBef>
                <a:spcPts val="600"/>
              </a:spcBef>
              <a:spcAft>
                <a:spcPts val="600"/>
              </a:spcAft>
              <a:buClr>
                <a:schemeClr val="tx1"/>
              </a:buClr>
              <a:buSzPct val="174000"/>
              <a:buFont typeface="Arial" panose="020B0604020202020204" pitchFamily="34" charset="0"/>
              <a:buChar char="•"/>
            </a:pPr>
            <a:r>
              <a:rPr lang="en-GB" sz="1000" dirty="0">
                <a:solidFill>
                  <a:schemeClr val="tx1"/>
                </a:solidFill>
                <a:effectLst/>
                <a:latin typeface="Times New Roman" panose="02020603050405020304" pitchFamily="18" charset="0"/>
                <a:ea typeface="Arial MT"/>
                <a:cs typeface="Arial MT"/>
              </a:rPr>
              <a:t>Klier, K., Koch, L., Graf, L., </a:t>
            </a:r>
            <a:r>
              <a:rPr lang="en-GB" sz="1000" dirty="0" err="1">
                <a:solidFill>
                  <a:schemeClr val="tx1"/>
                </a:solidFill>
                <a:effectLst/>
                <a:latin typeface="Times New Roman" panose="02020603050405020304" pitchFamily="18" charset="0"/>
                <a:ea typeface="Arial MT"/>
                <a:cs typeface="Arial MT"/>
              </a:rPr>
              <a:t>Schinköthe</a:t>
            </a:r>
            <a:r>
              <a:rPr lang="en-GB" sz="1000" dirty="0">
                <a:solidFill>
                  <a:schemeClr val="tx1"/>
                </a:solidFill>
                <a:effectLst/>
                <a:latin typeface="Times New Roman" panose="02020603050405020304" pitchFamily="18" charset="0"/>
                <a:ea typeface="Arial MT"/>
                <a:cs typeface="Arial MT"/>
              </a:rPr>
              <a:t>, T. and Schmidt, A., 2023. Diagnostic accuracy of single-lead electrocardiograms using the </a:t>
            </a:r>
            <a:r>
              <a:rPr lang="en-GB" sz="1000" dirty="0" err="1">
                <a:solidFill>
                  <a:schemeClr val="tx1"/>
                </a:solidFill>
                <a:effectLst/>
                <a:latin typeface="Times New Roman" panose="02020603050405020304" pitchFamily="18" charset="0"/>
                <a:ea typeface="Arial MT"/>
                <a:cs typeface="Arial MT"/>
              </a:rPr>
              <a:t>Kardia</a:t>
            </a:r>
            <a:r>
              <a:rPr lang="en-GB" sz="1000" dirty="0">
                <a:solidFill>
                  <a:schemeClr val="tx1"/>
                </a:solidFill>
                <a:effectLst/>
                <a:latin typeface="Times New Roman" panose="02020603050405020304" pitchFamily="18" charset="0"/>
                <a:ea typeface="Arial MT"/>
                <a:cs typeface="Arial MT"/>
              </a:rPr>
              <a:t> Mobile App and the Apple Watch 4: validation study. </a:t>
            </a:r>
            <a:r>
              <a:rPr lang="en-GB" sz="1000" i="1" dirty="0">
                <a:solidFill>
                  <a:schemeClr val="tx1"/>
                </a:solidFill>
                <a:effectLst/>
                <a:latin typeface="Times New Roman" panose="02020603050405020304" pitchFamily="18" charset="0"/>
                <a:ea typeface="Arial MT"/>
                <a:cs typeface="Arial MT"/>
              </a:rPr>
              <a:t>JMIR Cardio</a:t>
            </a:r>
            <a:r>
              <a:rPr lang="en-GB" sz="1000" dirty="0">
                <a:solidFill>
                  <a:schemeClr val="tx1"/>
                </a:solidFill>
                <a:effectLst/>
                <a:latin typeface="Times New Roman" panose="02020603050405020304" pitchFamily="18" charset="0"/>
                <a:ea typeface="Arial MT"/>
                <a:cs typeface="Arial MT"/>
              </a:rPr>
              <a:t>, 7, p.e50701</a:t>
            </a:r>
          </a:p>
          <a:p>
            <a:pPr marL="457200" marR="0" indent="-457200" algn="just">
              <a:spcBef>
                <a:spcPts val="600"/>
              </a:spcBef>
              <a:spcAft>
                <a:spcPts val="600"/>
              </a:spcAft>
              <a:buClr>
                <a:schemeClr val="tx1"/>
              </a:buClr>
              <a:buSzPct val="174000"/>
              <a:buFont typeface="Arial" panose="020B0604020202020204" pitchFamily="34" charset="0"/>
              <a:buChar char="•"/>
            </a:pPr>
            <a:r>
              <a:rPr lang="en-GB" sz="1000" dirty="0" err="1">
                <a:solidFill>
                  <a:schemeClr val="tx1"/>
                </a:solidFill>
                <a:effectLst/>
                <a:latin typeface="Times New Roman" panose="02020603050405020304" pitchFamily="18" charset="0"/>
                <a:ea typeface="Arial MT"/>
                <a:cs typeface="Times New Roman" panose="02020603050405020304" pitchFamily="18" charset="0"/>
              </a:rPr>
              <a:t>Krzowski</a:t>
            </a:r>
            <a:r>
              <a:rPr lang="en-GB" sz="1000" dirty="0">
                <a:solidFill>
                  <a:schemeClr val="tx1"/>
                </a:solidFill>
                <a:effectLst/>
                <a:latin typeface="Times New Roman" panose="02020603050405020304" pitchFamily="18" charset="0"/>
                <a:ea typeface="Arial MT"/>
                <a:cs typeface="Times New Roman" panose="02020603050405020304" pitchFamily="18" charset="0"/>
              </a:rPr>
              <a:t>, B.,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Skoczylas</a:t>
            </a:r>
            <a:r>
              <a:rPr lang="en-GB" sz="1000" dirty="0">
                <a:solidFill>
                  <a:schemeClr val="tx1"/>
                </a:solidFill>
                <a:effectLst/>
                <a:latin typeface="Times New Roman" panose="02020603050405020304" pitchFamily="18" charset="0"/>
                <a:ea typeface="Arial MT"/>
                <a:cs typeface="Times New Roman" panose="02020603050405020304" pitchFamily="18" charset="0"/>
              </a:rPr>
              <a:t>, K.,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Osak</a:t>
            </a:r>
            <a:r>
              <a:rPr lang="en-GB" sz="1000" dirty="0">
                <a:solidFill>
                  <a:schemeClr val="tx1"/>
                </a:solidFill>
                <a:effectLst/>
                <a:latin typeface="Times New Roman" panose="02020603050405020304" pitchFamily="18" charset="0"/>
                <a:ea typeface="Arial MT"/>
                <a:cs typeface="Times New Roman" panose="02020603050405020304" pitchFamily="18" charset="0"/>
              </a:rPr>
              <a:t>, G.,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Żurawska</a:t>
            </a:r>
            <a:r>
              <a:rPr lang="en-GB" sz="1000" dirty="0">
                <a:solidFill>
                  <a:schemeClr val="tx1"/>
                </a:solidFill>
                <a:effectLst/>
                <a:latin typeface="Times New Roman" panose="02020603050405020304" pitchFamily="18" charset="0"/>
                <a:ea typeface="Arial MT"/>
                <a:cs typeface="Times New Roman" panose="02020603050405020304" pitchFamily="18" charset="0"/>
              </a:rPr>
              <a:t>, N., Peller, M.,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Kołtowski</a:t>
            </a:r>
            <a:r>
              <a:rPr lang="en-GB" sz="1000" dirty="0">
                <a:solidFill>
                  <a:schemeClr val="tx1"/>
                </a:solidFill>
                <a:effectLst/>
                <a:latin typeface="Times New Roman" panose="02020603050405020304" pitchFamily="18" charset="0"/>
                <a:ea typeface="Arial MT"/>
                <a:cs typeface="Times New Roman" panose="02020603050405020304" pitchFamily="18" charset="0"/>
              </a:rPr>
              <a:t>, Ł.,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Zych</a:t>
            </a:r>
            <a:r>
              <a:rPr lang="en-GB" sz="1000" dirty="0">
                <a:solidFill>
                  <a:schemeClr val="tx1"/>
                </a:solidFill>
                <a:effectLst/>
                <a:latin typeface="Times New Roman" panose="02020603050405020304" pitchFamily="18" charset="0"/>
                <a:ea typeface="Arial MT"/>
                <a:cs typeface="Times New Roman" panose="02020603050405020304" pitchFamily="18" charset="0"/>
              </a:rPr>
              <a:t>, A.,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Główczyńska</a:t>
            </a:r>
            <a:r>
              <a:rPr lang="en-GB" sz="1000" dirty="0">
                <a:solidFill>
                  <a:schemeClr val="tx1"/>
                </a:solidFill>
                <a:effectLst/>
                <a:latin typeface="Times New Roman" panose="02020603050405020304" pitchFamily="18" charset="0"/>
                <a:ea typeface="Arial MT"/>
                <a:cs typeface="Times New Roman" panose="02020603050405020304" pitchFamily="18" charset="0"/>
              </a:rPr>
              <a:t>, R.,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Lodziński</a:t>
            </a:r>
            <a:r>
              <a:rPr lang="en-GB" sz="1000" dirty="0">
                <a:solidFill>
                  <a:schemeClr val="tx1"/>
                </a:solidFill>
                <a:effectLst/>
                <a:latin typeface="Times New Roman" panose="02020603050405020304" pitchFamily="18" charset="0"/>
                <a:ea typeface="Arial MT"/>
                <a:cs typeface="Times New Roman" panose="02020603050405020304" pitchFamily="18" charset="0"/>
              </a:rPr>
              <a:t>, P., Grabowski, M. and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Opolski</a:t>
            </a:r>
            <a:r>
              <a:rPr lang="en-GB" sz="1000" dirty="0">
                <a:solidFill>
                  <a:schemeClr val="tx1"/>
                </a:solidFill>
                <a:effectLst/>
                <a:latin typeface="Times New Roman" panose="02020603050405020304" pitchFamily="18" charset="0"/>
                <a:ea typeface="Arial MT"/>
                <a:cs typeface="Times New Roman" panose="02020603050405020304" pitchFamily="18" charset="0"/>
              </a:rPr>
              <a:t>, G., 2021.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Kardia</a:t>
            </a:r>
            <a:r>
              <a:rPr lang="en-GB" sz="1000" dirty="0">
                <a:solidFill>
                  <a:schemeClr val="tx1"/>
                </a:solidFill>
                <a:effectLst/>
                <a:latin typeface="Times New Roman" panose="02020603050405020304" pitchFamily="18" charset="0"/>
                <a:ea typeface="Arial MT"/>
                <a:cs typeface="Times New Roman" panose="02020603050405020304" pitchFamily="18" charset="0"/>
              </a:rPr>
              <a:t> Mobile and ISTEL HR applicability in clinical practice: a comparison of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Kardia</a:t>
            </a:r>
            <a:r>
              <a:rPr lang="en-GB" sz="1000" dirty="0">
                <a:solidFill>
                  <a:schemeClr val="tx1"/>
                </a:solidFill>
                <a:effectLst/>
                <a:latin typeface="Times New Roman" panose="02020603050405020304" pitchFamily="18" charset="0"/>
                <a:ea typeface="Arial MT"/>
                <a:cs typeface="Times New Roman" panose="02020603050405020304" pitchFamily="18" charset="0"/>
              </a:rPr>
              <a:t> Mobile, ISTEL HR, and standard 12-lead electrocardiogram records in 98 consecutive patients of a tertiary cardiovascular care centre. </a:t>
            </a:r>
            <a:r>
              <a:rPr lang="en-GB" sz="1000" i="1" dirty="0">
                <a:solidFill>
                  <a:schemeClr val="tx1"/>
                </a:solidFill>
                <a:effectLst/>
                <a:latin typeface="Times New Roman" panose="02020603050405020304" pitchFamily="18" charset="0"/>
                <a:ea typeface="Arial MT"/>
                <a:cs typeface="Arial MT"/>
              </a:rPr>
              <a:t>European Heart Journal-Digital Health</a:t>
            </a:r>
            <a:r>
              <a:rPr lang="en-GB" sz="1000" dirty="0">
                <a:solidFill>
                  <a:schemeClr val="tx1"/>
                </a:solidFill>
                <a:effectLst/>
                <a:latin typeface="Times New Roman" panose="02020603050405020304" pitchFamily="18" charset="0"/>
                <a:ea typeface="Arial MT"/>
                <a:cs typeface="Arial MT"/>
              </a:rPr>
              <a:t>, </a:t>
            </a:r>
            <a:r>
              <a:rPr lang="en-GB" sz="1000" i="1" dirty="0">
                <a:solidFill>
                  <a:schemeClr val="tx1"/>
                </a:solidFill>
                <a:effectLst/>
                <a:latin typeface="Times New Roman" panose="02020603050405020304" pitchFamily="18" charset="0"/>
                <a:ea typeface="Arial MT"/>
                <a:cs typeface="Arial MT"/>
              </a:rPr>
              <a:t>2</a:t>
            </a:r>
            <a:r>
              <a:rPr lang="en-GB" sz="1000" dirty="0">
                <a:solidFill>
                  <a:schemeClr val="tx1"/>
                </a:solidFill>
                <a:effectLst/>
                <a:latin typeface="Times New Roman" panose="02020603050405020304" pitchFamily="18" charset="0"/>
                <a:ea typeface="Arial MT"/>
                <a:cs typeface="Arial MT"/>
              </a:rPr>
              <a:t>(3), pp.467-476.</a:t>
            </a:r>
          </a:p>
          <a:p>
            <a:pPr marL="457200" marR="0" indent="-457200" algn="just">
              <a:spcBef>
                <a:spcPts val="600"/>
              </a:spcBef>
              <a:spcAft>
                <a:spcPts val="600"/>
              </a:spcAft>
              <a:buClr>
                <a:schemeClr val="tx1"/>
              </a:buClr>
              <a:buSzPct val="174000"/>
              <a:buFont typeface="Arial" panose="020B0604020202020204" pitchFamily="34" charset="0"/>
              <a:buChar char="•"/>
            </a:pPr>
            <a:r>
              <a:rPr lang="en-GB" sz="1000" dirty="0">
                <a:solidFill>
                  <a:schemeClr val="tx1"/>
                </a:solidFill>
                <a:effectLst/>
                <a:latin typeface="Times New Roman" panose="02020603050405020304" pitchFamily="18" charset="0"/>
                <a:ea typeface="Arial MT"/>
                <a:cs typeface="Times New Roman" panose="02020603050405020304" pitchFamily="18" charset="0"/>
              </a:rPr>
              <a:t>Pitman, B.M., Chew, S.H., Wong, C.X., </a:t>
            </a:r>
            <a:r>
              <a:rPr lang="en-GB" sz="1000" dirty="0" err="1">
                <a:solidFill>
                  <a:schemeClr val="tx1"/>
                </a:solidFill>
                <a:effectLst/>
                <a:latin typeface="Times New Roman" panose="02020603050405020304" pitchFamily="18" charset="0"/>
                <a:ea typeface="Arial MT"/>
                <a:cs typeface="Times New Roman" panose="02020603050405020304" pitchFamily="18" charset="0"/>
              </a:rPr>
              <a:t>Jaghoori</a:t>
            </a:r>
            <a:r>
              <a:rPr lang="en-GB" sz="1000" dirty="0">
                <a:solidFill>
                  <a:schemeClr val="tx1"/>
                </a:solidFill>
                <a:effectLst/>
                <a:latin typeface="Times New Roman" panose="02020603050405020304" pitchFamily="18" charset="0"/>
                <a:ea typeface="Arial MT"/>
                <a:cs typeface="Times New Roman" panose="02020603050405020304" pitchFamily="18" charset="0"/>
              </a:rPr>
              <a:t>, A., Iwai, S., Thomas, G., Chew, A., Sanders, P. and Lau, D.H., 2021. Performance of a mobile single-lead electrocardiogram technology for atrial fibrillation screening in a semirural African population: Insights from “The heart of Ethiopia: Focus on atrial fibrillation”(TEFF-AF) study. </a:t>
            </a:r>
            <a:r>
              <a:rPr lang="en-GB" sz="1000" i="1" dirty="0">
                <a:solidFill>
                  <a:schemeClr val="tx1"/>
                </a:solidFill>
                <a:effectLst/>
                <a:latin typeface="Times New Roman" panose="02020603050405020304" pitchFamily="18" charset="0"/>
                <a:ea typeface="Arial MT"/>
                <a:cs typeface="Arial MT"/>
              </a:rPr>
              <a:t>JMIR mHealth and </a:t>
            </a:r>
            <a:r>
              <a:rPr lang="en-GB" sz="1000" i="1" dirty="0" err="1">
                <a:solidFill>
                  <a:schemeClr val="tx1"/>
                </a:solidFill>
                <a:effectLst/>
                <a:latin typeface="Times New Roman" panose="02020603050405020304" pitchFamily="18" charset="0"/>
                <a:ea typeface="Arial MT"/>
                <a:cs typeface="Arial MT"/>
              </a:rPr>
              <a:t>uHealth</a:t>
            </a:r>
            <a:r>
              <a:rPr lang="en-GB" sz="1000" dirty="0">
                <a:solidFill>
                  <a:schemeClr val="tx1"/>
                </a:solidFill>
                <a:effectLst/>
                <a:latin typeface="Times New Roman" panose="02020603050405020304" pitchFamily="18" charset="0"/>
                <a:ea typeface="Arial MT"/>
                <a:cs typeface="Arial MT"/>
              </a:rPr>
              <a:t>, </a:t>
            </a:r>
            <a:r>
              <a:rPr lang="en-GB" sz="1000" i="1" dirty="0">
                <a:solidFill>
                  <a:schemeClr val="tx1"/>
                </a:solidFill>
                <a:effectLst/>
                <a:latin typeface="Times New Roman" panose="02020603050405020304" pitchFamily="18" charset="0"/>
                <a:ea typeface="Arial MT"/>
                <a:cs typeface="Arial MT"/>
              </a:rPr>
              <a:t>9</a:t>
            </a:r>
            <a:r>
              <a:rPr lang="en-GB" sz="1000" dirty="0">
                <a:solidFill>
                  <a:schemeClr val="tx1"/>
                </a:solidFill>
                <a:effectLst/>
                <a:latin typeface="Times New Roman" panose="02020603050405020304" pitchFamily="18" charset="0"/>
                <a:ea typeface="Arial MT"/>
                <a:cs typeface="Arial MT"/>
              </a:rPr>
              <a:t>(5), p.e24470.</a:t>
            </a:r>
          </a:p>
          <a:p>
            <a:pPr marL="457200" marR="0" indent="-457200" algn="just">
              <a:spcBef>
                <a:spcPts val="600"/>
              </a:spcBef>
              <a:spcAft>
                <a:spcPts val="600"/>
              </a:spcAft>
              <a:buClr>
                <a:schemeClr val="tx1"/>
              </a:buClr>
              <a:buSzPct val="174000"/>
              <a:buFont typeface="Arial" panose="020B0604020202020204" pitchFamily="34" charset="0"/>
              <a:buChar char="•"/>
            </a:pPr>
            <a:r>
              <a:rPr lang="en-GB" sz="1000" dirty="0" err="1">
                <a:solidFill>
                  <a:schemeClr val="tx1"/>
                </a:solidFill>
                <a:effectLst/>
                <a:latin typeface="Times New Roman" panose="02020603050405020304" pitchFamily="18" charset="0"/>
                <a:ea typeface="Arial MT"/>
                <a:cs typeface="Arial MT"/>
              </a:rPr>
              <a:t>Wouters</a:t>
            </a:r>
            <a:r>
              <a:rPr lang="en-GB" sz="1000" dirty="0">
                <a:solidFill>
                  <a:schemeClr val="tx1"/>
                </a:solidFill>
                <a:effectLst/>
                <a:latin typeface="Times New Roman" panose="02020603050405020304" pitchFamily="18" charset="0"/>
                <a:ea typeface="Arial MT"/>
                <a:cs typeface="Arial MT"/>
              </a:rPr>
              <a:t>, F., </a:t>
            </a:r>
            <a:r>
              <a:rPr lang="en-GB" sz="1000" dirty="0" err="1">
                <a:solidFill>
                  <a:schemeClr val="tx1"/>
                </a:solidFill>
                <a:effectLst/>
                <a:latin typeface="Times New Roman" panose="02020603050405020304" pitchFamily="18" charset="0"/>
                <a:ea typeface="Arial MT"/>
                <a:cs typeface="Arial MT"/>
              </a:rPr>
              <a:t>Gruwez</a:t>
            </a:r>
            <a:r>
              <a:rPr lang="en-GB" sz="1000" dirty="0">
                <a:solidFill>
                  <a:schemeClr val="tx1"/>
                </a:solidFill>
                <a:effectLst/>
                <a:latin typeface="Times New Roman" panose="02020603050405020304" pitchFamily="18" charset="0"/>
                <a:ea typeface="Arial MT"/>
                <a:cs typeface="Arial MT"/>
              </a:rPr>
              <a:t>, H., Ezzat, D., Van </a:t>
            </a:r>
            <a:r>
              <a:rPr lang="en-GB" sz="1000" dirty="0" err="1">
                <a:solidFill>
                  <a:schemeClr val="tx1"/>
                </a:solidFill>
                <a:effectLst/>
                <a:latin typeface="Times New Roman" panose="02020603050405020304" pitchFamily="18" charset="0"/>
                <a:ea typeface="Arial MT"/>
                <a:cs typeface="Arial MT"/>
              </a:rPr>
              <a:t>Puyvelde</a:t>
            </a:r>
            <a:r>
              <a:rPr lang="en-GB" sz="1000" dirty="0">
                <a:solidFill>
                  <a:schemeClr val="tx1"/>
                </a:solidFill>
                <a:effectLst/>
                <a:latin typeface="Times New Roman" panose="02020603050405020304" pitchFamily="18" charset="0"/>
                <a:ea typeface="Arial MT"/>
                <a:cs typeface="Arial MT"/>
              </a:rPr>
              <a:t>, T., </a:t>
            </a:r>
            <a:r>
              <a:rPr lang="en-GB" sz="1000" dirty="0" err="1">
                <a:solidFill>
                  <a:schemeClr val="tx1"/>
                </a:solidFill>
                <a:effectLst/>
                <a:latin typeface="Times New Roman" panose="02020603050405020304" pitchFamily="18" charset="0"/>
                <a:ea typeface="Arial MT"/>
                <a:cs typeface="Arial MT"/>
              </a:rPr>
              <a:t>Vanassche</a:t>
            </a:r>
            <a:r>
              <a:rPr lang="en-GB" sz="1000" dirty="0">
                <a:solidFill>
                  <a:schemeClr val="tx1"/>
                </a:solidFill>
                <a:effectLst/>
                <a:latin typeface="Times New Roman" panose="02020603050405020304" pitchFamily="18" charset="0"/>
                <a:ea typeface="Arial MT"/>
                <a:cs typeface="Arial MT"/>
              </a:rPr>
              <a:t>, T., </a:t>
            </a:r>
            <a:r>
              <a:rPr lang="en-GB" sz="1000" dirty="0" err="1">
                <a:solidFill>
                  <a:schemeClr val="tx1"/>
                </a:solidFill>
                <a:effectLst/>
                <a:latin typeface="Times New Roman" panose="02020603050405020304" pitchFamily="18" charset="0"/>
                <a:ea typeface="Arial MT"/>
                <a:cs typeface="Arial MT"/>
              </a:rPr>
              <a:t>Verhamme</a:t>
            </a:r>
            <a:r>
              <a:rPr lang="en-GB" sz="1000" dirty="0">
                <a:solidFill>
                  <a:schemeClr val="tx1"/>
                </a:solidFill>
                <a:effectLst/>
                <a:latin typeface="Times New Roman" panose="02020603050405020304" pitchFamily="18" charset="0"/>
                <a:ea typeface="Arial MT"/>
                <a:cs typeface="Arial MT"/>
              </a:rPr>
              <a:t>, P., </a:t>
            </a:r>
            <a:r>
              <a:rPr lang="en-GB" sz="1000" dirty="0" err="1">
                <a:solidFill>
                  <a:schemeClr val="tx1"/>
                </a:solidFill>
                <a:effectLst/>
                <a:latin typeface="Times New Roman" panose="02020603050405020304" pitchFamily="18" charset="0"/>
                <a:ea typeface="Arial MT"/>
                <a:cs typeface="Arial MT"/>
              </a:rPr>
              <a:t>Heidbuchel</a:t>
            </a:r>
            <a:r>
              <a:rPr lang="en-GB" sz="1000" dirty="0">
                <a:solidFill>
                  <a:schemeClr val="tx1"/>
                </a:solidFill>
                <a:effectLst/>
                <a:latin typeface="Times New Roman" panose="02020603050405020304" pitchFamily="18" charset="0"/>
                <a:ea typeface="Arial MT"/>
                <a:cs typeface="Arial MT"/>
              </a:rPr>
              <a:t>, H. and </a:t>
            </a:r>
            <a:r>
              <a:rPr lang="en-GB" sz="1000" dirty="0" err="1">
                <a:solidFill>
                  <a:schemeClr val="tx1"/>
                </a:solidFill>
                <a:effectLst/>
                <a:latin typeface="Times New Roman" panose="02020603050405020304" pitchFamily="18" charset="0"/>
                <a:ea typeface="Arial MT"/>
                <a:cs typeface="Arial MT"/>
              </a:rPr>
              <a:t>Desteghe</a:t>
            </a:r>
            <a:r>
              <a:rPr lang="en-GB" sz="1000" dirty="0">
                <a:solidFill>
                  <a:schemeClr val="tx1"/>
                </a:solidFill>
                <a:effectLst/>
                <a:latin typeface="Times New Roman" panose="02020603050405020304" pitchFamily="18" charset="0"/>
                <a:ea typeface="Arial MT"/>
                <a:cs typeface="Arial MT"/>
              </a:rPr>
              <a:t>, L., 2025. Comparative evaluation of consumer wearable devices for atrial fibrillation detection: validation study. </a:t>
            </a:r>
            <a:r>
              <a:rPr lang="en-GB" sz="1000" i="1" dirty="0">
                <a:solidFill>
                  <a:schemeClr val="tx1"/>
                </a:solidFill>
                <a:effectLst/>
                <a:latin typeface="Times New Roman" panose="02020603050405020304" pitchFamily="18" charset="0"/>
                <a:ea typeface="Arial MT"/>
                <a:cs typeface="Arial MT"/>
              </a:rPr>
              <a:t>JMIR Formative Research</a:t>
            </a:r>
            <a:r>
              <a:rPr lang="en-GB" sz="1000" dirty="0">
                <a:solidFill>
                  <a:schemeClr val="tx1"/>
                </a:solidFill>
                <a:effectLst/>
                <a:latin typeface="Times New Roman" panose="02020603050405020304" pitchFamily="18" charset="0"/>
                <a:ea typeface="Arial MT"/>
                <a:cs typeface="Arial MT"/>
              </a:rPr>
              <a:t>, 9, p.e65139. </a:t>
            </a: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144</TotalTime>
  <Words>1926</Words>
  <Application>Microsoft Office PowerPoint</Application>
  <PresentationFormat>On-screen Show (16:9)</PresentationFormat>
  <Paragraphs>79</Paragraphs>
  <Slides>12</Slides>
  <Notes>11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Times New Roman</vt:lpstr>
      <vt:lpstr>Nunito Light</vt:lpstr>
      <vt:lpstr>Open Sans Light</vt:lpstr>
      <vt:lpstr>Bebas Neue</vt:lpstr>
      <vt:lpstr>Century Gothic</vt:lpstr>
      <vt:lpstr>Anaheim</vt:lpstr>
      <vt:lpstr>Wingdings 3</vt:lpstr>
      <vt:lpstr>Kanit SemiBold</vt:lpstr>
      <vt:lpstr>Arial</vt:lpstr>
      <vt:lpstr>Kanit Medium</vt:lpstr>
      <vt:lpstr>Wisp</vt:lpstr>
      <vt:lpstr>Name: Antonio De Jesus Soares ID: 2335800 Lecture: Laila Surani Module: Digital Transformation in Health and Care Profession Code: BMHP6026</vt:lpstr>
      <vt:lpstr>Introduction</vt:lpstr>
      <vt:lpstr>Understanding KardiaMobile</vt:lpstr>
      <vt:lpstr>Impact on the Workforce</vt:lpstr>
      <vt:lpstr>Impact on Service Delivery</vt:lpstr>
      <vt:lpstr>Impact on Patients and Service Users</vt:lpstr>
      <vt:lpstr>Impact on Communities</vt:lpstr>
      <vt:lpstr>Critical Evaluation</vt:lpstr>
      <vt:lpstr>Challenges and Limitations</vt:lpstr>
      <vt:lpstr>Recommendations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Viva Voce  (In-class Presentation)</dc:title>
  <dc:creator>HP</dc:creator>
  <cp:lastModifiedBy>Antonio De Jesus Soares (2335800)</cp:lastModifiedBy>
  <cp:revision>19</cp:revision>
  <dcterms:modified xsi:type="dcterms:W3CDTF">2026-07-28T14:33:47Z</dcterms:modified>
</cp:coreProperties>
</file>