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97" r:id="rId15"/>
    <p:sldId id="269" r:id="rId16"/>
    <p:sldId id="270" r:id="rId17"/>
    <p:sldId id="271" r:id="rId18"/>
    <p:sldId id="272" r:id="rId19"/>
    <p:sldId id="273" r:id="rId20"/>
    <p:sldId id="274" r:id="rId21"/>
    <p:sldId id="290" r:id="rId22"/>
    <p:sldId id="275" r:id="rId23"/>
    <p:sldId id="276" r:id="rId24"/>
    <p:sldId id="277" r:id="rId25"/>
    <p:sldId id="278" r:id="rId26"/>
    <p:sldId id="279" r:id="rId27"/>
    <p:sldId id="280" r:id="rId28"/>
    <p:sldId id="282" r:id="rId29"/>
    <p:sldId id="284" r:id="rId30"/>
    <p:sldId id="281" r:id="rId31"/>
    <p:sldId id="283" r:id="rId32"/>
    <p:sldId id="285" r:id="rId33"/>
    <p:sldId id="289" r:id="rId34"/>
    <p:sldId id="286" r:id="rId35"/>
    <p:sldId id="291" r:id="rId36"/>
    <p:sldId id="295" r:id="rId37"/>
    <p:sldId id="292" r:id="rId38"/>
    <p:sldId id="293" r:id="rId39"/>
    <p:sldId id="294" r:id="rId40"/>
    <p:sldId id="296" r:id="rId41"/>
    <p:sldId id="288" r:id="rId42"/>
    <p:sldId id="28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70"/>
    <p:restoredTop sz="95794"/>
  </p:normalViewPr>
  <p:slideViewPr>
    <p:cSldViewPr snapToGrid="0">
      <p:cViewPr varScale="1">
        <p:scale>
          <a:sx n="79" d="100"/>
          <a:sy n="79" d="100"/>
        </p:scale>
        <p:origin x="216"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2" Type="http://schemas.openxmlformats.org/officeDocument/2006/relationships/hyperlink" Target="https://sported.org.uk/" TargetMode="External"/><Relationship Id="rId1" Type="http://schemas.openxmlformats.org/officeDocument/2006/relationships/hyperlink" Target="https://www.homelessworldcup.org/" TargetMode="External"/></Relationships>
</file>

<file path=ppt/diagrams/_rels/data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2" Type="http://schemas.openxmlformats.org/officeDocument/2006/relationships/hyperlink" Target="https://sported.org.uk/" TargetMode="External"/><Relationship Id="rId1" Type="http://schemas.openxmlformats.org/officeDocument/2006/relationships/hyperlink" Target="https://www.homelessworldcup.org/" TargetMode="External"/></Relationships>
</file>

<file path=ppt/diagrams/_rels/drawing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DAD9AE-45E4-4414-86F0-211DFB5751B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FE0AD3A-5E6F-4BFC-9D04-E8D474230943}">
      <dgm:prSet/>
      <dgm:spPr/>
      <dgm:t>
        <a:bodyPr/>
        <a:lstStyle/>
        <a:p>
          <a:r>
            <a:rPr lang="en-GB"/>
            <a:t>Sport is inherently entrepreneurial. </a:t>
          </a:r>
          <a:endParaRPr lang="en-US"/>
        </a:p>
      </dgm:t>
    </dgm:pt>
    <dgm:pt modelId="{2091AECC-4991-46D2-B176-BFF856676A1E}" type="parTrans" cxnId="{9A9C2082-6100-440B-99D1-D9CCD4DCCD03}">
      <dgm:prSet/>
      <dgm:spPr/>
      <dgm:t>
        <a:bodyPr/>
        <a:lstStyle/>
        <a:p>
          <a:endParaRPr lang="en-US"/>
        </a:p>
      </dgm:t>
    </dgm:pt>
    <dgm:pt modelId="{018DC9A9-E9EB-414A-BB46-346AA13DCFD1}" type="sibTrans" cxnId="{9A9C2082-6100-440B-99D1-D9CCD4DCCD03}">
      <dgm:prSet/>
      <dgm:spPr/>
      <dgm:t>
        <a:bodyPr/>
        <a:lstStyle/>
        <a:p>
          <a:endParaRPr lang="en-US"/>
        </a:p>
      </dgm:t>
    </dgm:pt>
    <dgm:pt modelId="{B532F3A5-FE1F-4885-97FF-47FFE89E2906}">
      <dgm:prSet/>
      <dgm:spPr/>
      <dgm:t>
        <a:bodyPr/>
        <a:lstStyle/>
        <a:p>
          <a:r>
            <a:rPr lang="en-GB"/>
            <a:t>Entrepreneurs have made sport an integral part of our lives and culture, through </a:t>
          </a:r>
          <a:r>
            <a:rPr lang="en-GB" b="1"/>
            <a:t>innovation</a:t>
          </a:r>
          <a:r>
            <a:rPr lang="en-GB"/>
            <a:t>, </a:t>
          </a:r>
          <a:r>
            <a:rPr lang="en-GB" b="1"/>
            <a:t>risk-taking and being proactive </a:t>
          </a:r>
          <a:r>
            <a:rPr lang="en-GB"/>
            <a:t>– taking advantage of opportunities. </a:t>
          </a:r>
          <a:endParaRPr lang="en-US"/>
        </a:p>
      </dgm:t>
    </dgm:pt>
    <dgm:pt modelId="{D36335A5-96BC-4397-A6E8-8BEE47CD4D9F}" type="parTrans" cxnId="{F86D29E0-C83A-497D-9DA4-B882D4EC26AA}">
      <dgm:prSet/>
      <dgm:spPr/>
      <dgm:t>
        <a:bodyPr/>
        <a:lstStyle/>
        <a:p>
          <a:endParaRPr lang="en-US"/>
        </a:p>
      </dgm:t>
    </dgm:pt>
    <dgm:pt modelId="{0292E671-F6B3-4CAE-969E-396853F64189}" type="sibTrans" cxnId="{F86D29E0-C83A-497D-9DA4-B882D4EC26AA}">
      <dgm:prSet/>
      <dgm:spPr/>
      <dgm:t>
        <a:bodyPr/>
        <a:lstStyle/>
        <a:p>
          <a:endParaRPr lang="en-US"/>
        </a:p>
      </dgm:t>
    </dgm:pt>
    <dgm:pt modelId="{4D5007F3-DEC7-3642-B22E-D358F4090CA9}" type="pres">
      <dgm:prSet presAssocID="{B0DAD9AE-45E4-4414-86F0-211DFB5751B7}" presName="vert0" presStyleCnt="0">
        <dgm:presLayoutVars>
          <dgm:dir/>
          <dgm:animOne val="branch"/>
          <dgm:animLvl val="lvl"/>
        </dgm:presLayoutVars>
      </dgm:prSet>
      <dgm:spPr/>
    </dgm:pt>
    <dgm:pt modelId="{A6424F34-30CD-E74C-870D-C71B0DF3A87E}" type="pres">
      <dgm:prSet presAssocID="{5FE0AD3A-5E6F-4BFC-9D04-E8D474230943}" presName="thickLine" presStyleLbl="alignNode1" presStyleIdx="0" presStyleCnt="2"/>
      <dgm:spPr/>
    </dgm:pt>
    <dgm:pt modelId="{4407FFF1-7DA7-C246-9019-395451B579D9}" type="pres">
      <dgm:prSet presAssocID="{5FE0AD3A-5E6F-4BFC-9D04-E8D474230943}" presName="horz1" presStyleCnt="0"/>
      <dgm:spPr/>
    </dgm:pt>
    <dgm:pt modelId="{66922CA4-80F1-0E48-95D8-1A399F1A3667}" type="pres">
      <dgm:prSet presAssocID="{5FE0AD3A-5E6F-4BFC-9D04-E8D474230943}" presName="tx1" presStyleLbl="revTx" presStyleIdx="0" presStyleCnt="2"/>
      <dgm:spPr/>
    </dgm:pt>
    <dgm:pt modelId="{8619B1C1-C056-FC46-A49C-DB7236BBC755}" type="pres">
      <dgm:prSet presAssocID="{5FE0AD3A-5E6F-4BFC-9D04-E8D474230943}" presName="vert1" presStyleCnt="0"/>
      <dgm:spPr/>
    </dgm:pt>
    <dgm:pt modelId="{961C4E4F-B2BB-CF43-B94E-FD28EE24B9D9}" type="pres">
      <dgm:prSet presAssocID="{B532F3A5-FE1F-4885-97FF-47FFE89E2906}" presName="thickLine" presStyleLbl="alignNode1" presStyleIdx="1" presStyleCnt="2"/>
      <dgm:spPr/>
    </dgm:pt>
    <dgm:pt modelId="{8C59157E-13CF-B64B-96F5-F69E16A66154}" type="pres">
      <dgm:prSet presAssocID="{B532F3A5-FE1F-4885-97FF-47FFE89E2906}" presName="horz1" presStyleCnt="0"/>
      <dgm:spPr/>
    </dgm:pt>
    <dgm:pt modelId="{60440939-B168-7A48-AC72-D28E7DE33892}" type="pres">
      <dgm:prSet presAssocID="{B532F3A5-FE1F-4885-97FF-47FFE89E2906}" presName="tx1" presStyleLbl="revTx" presStyleIdx="1" presStyleCnt="2"/>
      <dgm:spPr/>
    </dgm:pt>
    <dgm:pt modelId="{F13AC47D-1AF5-9245-A2D9-7A0273853F5F}" type="pres">
      <dgm:prSet presAssocID="{B532F3A5-FE1F-4885-97FF-47FFE89E2906}" presName="vert1" presStyleCnt="0"/>
      <dgm:spPr/>
    </dgm:pt>
  </dgm:ptLst>
  <dgm:cxnLst>
    <dgm:cxn modelId="{E2E5FD5D-463C-834F-ABC9-ED8B39E6C784}" type="presOf" srcId="{5FE0AD3A-5E6F-4BFC-9D04-E8D474230943}" destId="{66922CA4-80F1-0E48-95D8-1A399F1A3667}" srcOrd="0" destOrd="0" presId="urn:microsoft.com/office/officeart/2008/layout/LinedList"/>
    <dgm:cxn modelId="{9A9C2082-6100-440B-99D1-D9CCD4DCCD03}" srcId="{B0DAD9AE-45E4-4414-86F0-211DFB5751B7}" destId="{5FE0AD3A-5E6F-4BFC-9D04-E8D474230943}" srcOrd="0" destOrd="0" parTransId="{2091AECC-4991-46D2-B176-BFF856676A1E}" sibTransId="{018DC9A9-E9EB-414A-BB46-346AA13DCFD1}"/>
    <dgm:cxn modelId="{9CC04C9B-B404-8248-BC94-58070C6A982C}" type="presOf" srcId="{B0DAD9AE-45E4-4414-86F0-211DFB5751B7}" destId="{4D5007F3-DEC7-3642-B22E-D358F4090CA9}" srcOrd="0" destOrd="0" presId="urn:microsoft.com/office/officeart/2008/layout/LinedList"/>
    <dgm:cxn modelId="{F86D29E0-C83A-497D-9DA4-B882D4EC26AA}" srcId="{B0DAD9AE-45E4-4414-86F0-211DFB5751B7}" destId="{B532F3A5-FE1F-4885-97FF-47FFE89E2906}" srcOrd="1" destOrd="0" parTransId="{D36335A5-96BC-4397-A6E8-8BEE47CD4D9F}" sibTransId="{0292E671-F6B3-4CAE-969E-396853F64189}"/>
    <dgm:cxn modelId="{302BD6FE-74A9-5B40-B15B-BA167AF0A782}" type="presOf" srcId="{B532F3A5-FE1F-4885-97FF-47FFE89E2906}" destId="{60440939-B168-7A48-AC72-D28E7DE33892}" srcOrd="0" destOrd="0" presId="urn:microsoft.com/office/officeart/2008/layout/LinedList"/>
    <dgm:cxn modelId="{8D1BD3A3-C9B6-EE40-AB44-DF47A99DB7BB}" type="presParOf" srcId="{4D5007F3-DEC7-3642-B22E-D358F4090CA9}" destId="{A6424F34-30CD-E74C-870D-C71B0DF3A87E}" srcOrd="0" destOrd="0" presId="urn:microsoft.com/office/officeart/2008/layout/LinedList"/>
    <dgm:cxn modelId="{979DE86A-2B6A-E44B-82F8-B29FAF4018A1}" type="presParOf" srcId="{4D5007F3-DEC7-3642-B22E-D358F4090CA9}" destId="{4407FFF1-7DA7-C246-9019-395451B579D9}" srcOrd="1" destOrd="0" presId="urn:microsoft.com/office/officeart/2008/layout/LinedList"/>
    <dgm:cxn modelId="{C8E9B617-CBF0-044C-96B0-DC24927CDBF2}" type="presParOf" srcId="{4407FFF1-7DA7-C246-9019-395451B579D9}" destId="{66922CA4-80F1-0E48-95D8-1A399F1A3667}" srcOrd="0" destOrd="0" presId="urn:microsoft.com/office/officeart/2008/layout/LinedList"/>
    <dgm:cxn modelId="{A3105322-5B5E-1541-87C0-585CA6491872}" type="presParOf" srcId="{4407FFF1-7DA7-C246-9019-395451B579D9}" destId="{8619B1C1-C056-FC46-A49C-DB7236BBC755}" srcOrd="1" destOrd="0" presId="urn:microsoft.com/office/officeart/2008/layout/LinedList"/>
    <dgm:cxn modelId="{1A9516AB-3C1B-1942-8B90-06649D722E19}" type="presParOf" srcId="{4D5007F3-DEC7-3642-B22E-D358F4090CA9}" destId="{961C4E4F-B2BB-CF43-B94E-FD28EE24B9D9}" srcOrd="2" destOrd="0" presId="urn:microsoft.com/office/officeart/2008/layout/LinedList"/>
    <dgm:cxn modelId="{6A045DB4-C433-2D4D-88A3-2A6BE0797BA3}" type="presParOf" srcId="{4D5007F3-DEC7-3642-B22E-D358F4090CA9}" destId="{8C59157E-13CF-B64B-96F5-F69E16A66154}" srcOrd="3" destOrd="0" presId="urn:microsoft.com/office/officeart/2008/layout/LinedList"/>
    <dgm:cxn modelId="{02607177-5003-2B45-A543-EFE782DCD5BA}" type="presParOf" srcId="{8C59157E-13CF-B64B-96F5-F69E16A66154}" destId="{60440939-B168-7A48-AC72-D28E7DE33892}" srcOrd="0" destOrd="0" presId="urn:microsoft.com/office/officeart/2008/layout/LinedList"/>
    <dgm:cxn modelId="{D1D7286E-07F8-EF47-9541-A4132D4B8203}" type="presParOf" srcId="{8C59157E-13CF-B64B-96F5-F69E16A66154}" destId="{F13AC47D-1AF5-9245-A2D9-7A0273853F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F796DA-0E8A-4269-864C-73357BD435C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6AA2E8F6-30DE-4B49-AEAE-5335322AC43F}">
      <dgm:prSet/>
      <dgm:spPr/>
      <dgm:t>
        <a:bodyPr/>
        <a:lstStyle/>
        <a:p>
          <a:r>
            <a:rPr lang="en-GB"/>
            <a:t>Hardy (1986, p.20) refers to innovation as the “hallmark of the sport entrepreneur”. </a:t>
          </a:r>
          <a:endParaRPr lang="en-US"/>
        </a:p>
      </dgm:t>
    </dgm:pt>
    <dgm:pt modelId="{B09D1A9F-20FC-4C48-BC9A-ECC3EC9AF71E}" type="parTrans" cxnId="{F31F7380-8348-436B-95F6-E8C588300D06}">
      <dgm:prSet/>
      <dgm:spPr/>
      <dgm:t>
        <a:bodyPr/>
        <a:lstStyle/>
        <a:p>
          <a:endParaRPr lang="en-US"/>
        </a:p>
      </dgm:t>
    </dgm:pt>
    <dgm:pt modelId="{36C62076-14CB-4DCA-975B-3BB91EF96DD0}" type="sibTrans" cxnId="{F31F7380-8348-436B-95F6-E8C588300D06}">
      <dgm:prSet/>
      <dgm:spPr/>
      <dgm:t>
        <a:bodyPr/>
        <a:lstStyle/>
        <a:p>
          <a:endParaRPr lang="en-US"/>
        </a:p>
      </dgm:t>
    </dgm:pt>
    <dgm:pt modelId="{6E7F47B6-F912-4E12-B372-205C55DF222B}">
      <dgm:prSet/>
      <dgm:spPr/>
      <dgm:t>
        <a:bodyPr/>
        <a:lstStyle/>
        <a:p>
          <a:r>
            <a:rPr lang="en-GB"/>
            <a:t>Typically relates to </a:t>
          </a:r>
          <a:r>
            <a:rPr lang="en-GB" b="1"/>
            <a:t>technological </a:t>
          </a:r>
          <a:r>
            <a:rPr lang="en-GB"/>
            <a:t>innovation, </a:t>
          </a:r>
          <a:r>
            <a:rPr lang="en-GB" b="1"/>
            <a:t>product </a:t>
          </a:r>
          <a:r>
            <a:rPr lang="en-GB"/>
            <a:t>innovation, or </a:t>
          </a:r>
          <a:r>
            <a:rPr lang="en-GB" b="1"/>
            <a:t>promotional </a:t>
          </a:r>
          <a:r>
            <a:rPr lang="en-GB"/>
            <a:t>innovation. </a:t>
          </a:r>
          <a:endParaRPr lang="en-US"/>
        </a:p>
      </dgm:t>
    </dgm:pt>
    <dgm:pt modelId="{2DDDC729-0A7B-43B7-B0F9-E0E10AF56164}" type="parTrans" cxnId="{2505DBAB-84CF-48C7-8222-FC0BC7355EB1}">
      <dgm:prSet/>
      <dgm:spPr/>
      <dgm:t>
        <a:bodyPr/>
        <a:lstStyle/>
        <a:p>
          <a:endParaRPr lang="en-US"/>
        </a:p>
      </dgm:t>
    </dgm:pt>
    <dgm:pt modelId="{FD5502EE-B3D1-405A-AB4F-2605048D7DC6}" type="sibTrans" cxnId="{2505DBAB-84CF-48C7-8222-FC0BC7355EB1}">
      <dgm:prSet/>
      <dgm:spPr/>
      <dgm:t>
        <a:bodyPr/>
        <a:lstStyle/>
        <a:p>
          <a:endParaRPr lang="en-US"/>
        </a:p>
      </dgm:t>
    </dgm:pt>
    <dgm:pt modelId="{B8577F78-2E93-41BF-800B-7174B5AD6108}">
      <dgm:prSet/>
      <dgm:spPr/>
      <dgm:t>
        <a:bodyPr/>
        <a:lstStyle/>
        <a:p>
          <a:r>
            <a:rPr lang="en-GB"/>
            <a:t>Athletes can serve as innovators. </a:t>
          </a:r>
          <a:endParaRPr lang="en-US"/>
        </a:p>
      </dgm:t>
    </dgm:pt>
    <dgm:pt modelId="{06CC6D02-47AD-4C3A-980D-6AF989539312}" type="parTrans" cxnId="{4FF3301A-3372-4E8E-815E-E6D1236EC056}">
      <dgm:prSet/>
      <dgm:spPr/>
      <dgm:t>
        <a:bodyPr/>
        <a:lstStyle/>
        <a:p>
          <a:endParaRPr lang="en-US"/>
        </a:p>
      </dgm:t>
    </dgm:pt>
    <dgm:pt modelId="{8385C65C-9381-487E-8DF3-FB889449802A}" type="sibTrans" cxnId="{4FF3301A-3372-4E8E-815E-E6D1236EC056}">
      <dgm:prSet/>
      <dgm:spPr/>
      <dgm:t>
        <a:bodyPr/>
        <a:lstStyle/>
        <a:p>
          <a:endParaRPr lang="en-US"/>
        </a:p>
      </dgm:t>
    </dgm:pt>
    <dgm:pt modelId="{9379532B-A4B7-45D1-9F4C-5CA42CA94375}">
      <dgm:prSet/>
      <dgm:spPr/>
      <dgm:t>
        <a:bodyPr/>
        <a:lstStyle/>
        <a:p>
          <a:r>
            <a:rPr lang="en-GB"/>
            <a:t>Innovations can be aimed at improving performance, participation and development. </a:t>
          </a:r>
          <a:endParaRPr lang="en-US"/>
        </a:p>
      </dgm:t>
    </dgm:pt>
    <dgm:pt modelId="{C16CAC4A-159B-433B-BB8B-383D16F121C0}" type="parTrans" cxnId="{F9E4A081-BAD5-4EDE-B3DB-41349F33DD02}">
      <dgm:prSet/>
      <dgm:spPr/>
      <dgm:t>
        <a:bodyPr/>
        <a:lstStyle/>
        <a:p>
          <a:endParaRPr lang="en-US"/>
        </a:p>
      </dgm:t>
    </dgm:pt>
    <dgm:pt modelId="{1E683503-9F6E-4043-9905-E6A660AF022B}" type="sibTrans" cxnId="{F9E4A081-BAD5-4EDE-B3DB-41349F33DD02}">
      <dgm:prSet/>
      <dgm:spPr/>
      <dgm:t>
        <a:bodyPr/>
        <a:lstStyle/>
        <a:p>
          <a:endParaRPr lang="en-US"/>
        </a:p>
      </dgm:t>
    </dgm:pt>
    <dgm:pt modelId="{EC62DFC5-7EAE-E843-BE8C-C2396D1DFA5D}" type="pres">
      <dgm:prSet presAssocID="{5FF796DA-0E8A-4269-864C-73357BD435CA}" presName="vert0" presStyleCnt="0">
        <dgm:presLayoutVars>
          <dgm:dir/>
          <dgm:animOne val="branch"/>
          <dgm:animLvl val="lvl"/>
        </dgm:presLayoutVars>
      </dgm:prSet>
      <dgm:spPr/>
    </dgm:pt>
    <dgm:pt modelId="{77431D10-378D-D443-94BB-8DD61C335EC9}" type="pres">
      <dgm:prSet presAssocID="{6AA2E8F6-30DE-4B49-AEAE-5335322AC43F}" presName="thickLine" presStyleLbl="alignNode1" presStyleIdx="0" presStyleCnt="4"/>
      <dgm:spPr/>
    </dgm:pt>
    <dgm:pt modelId="{F5CA728E-084F-0047-954D-3B206BDE1FD2}" type="pres">
      <dgm:prSet presAssocID="{6AA2E8F6-30DE-4B49-AEAE-5335322AC43F}" presName="horz1" presStyleCnt="0"/>
      <dgm:spPr/>
    </dgm:pt>
    <dgm:pt modelId="{3370390D-C810-244B-9464-F9EC69F8B12E}" type="pres">
      <dgm:prSet presAssocID="{6AA2E8F6-30DE-4B49-AEAE-5335322AC43F}" presName="tx1" presStyleLbl="revTx" presStyleIdx="0" presStyleCnt="4"/>
      <dgm:spPr/>
    </dgm:pt>
    <dgm:pt modelId="{A598D285-155F-6846-AE83-530ED9586772}" type="pres">
      <dgm:prSet presAssocID="{6AA2E8F6-30DE-4B49-AEAE-5335322AC43F}" presName="vert1" presStyleCnt="0"/>
      <dgm:spPr/>
    </dgm:pt>
    <dgm:pt modelId="{D561D6A7-1B69-BB4A-A2A6-182D83601874}" type="pres">
      <dgm:prSet presAssocID="{6E7F47B6-F912-4E12-B372-205C55DF222B}" presName="thickLine" presStyleLbl="alignNode1" presStyleIdx="1" presStyleCnt="4"/>
      <dgm:spPr/>
    </dgm:pt>
    <dgm:pt modelId="{6BC5752C-C09D-D647-B10D-67ED48B00318}" type="pres">
      <dgm:prSet presAssocID="{6E7F47B6-F912-4E12-B372-205C55DF222B}" presName="horz1" presStyleCnt="0"/>
      <dgm:spPr/>
    </dgm:pt>
    <dgm:pt modelId="{38E82261-E54F-824C-94E6-BA9D9C7486CB}" type="pres">
      <dgm:prSet presAssocID="{6E7F47B6-F912-4E12-B372-205C55DF222B}" presName="tx1" presStyleLbl="revTx" presStyleIdx="1" presStyleCnt="4"/>
      <dgm:spPr/>
    </dgm:pt>
    <dgm:pt modelId="{AFFD52DE-030F-8E40-85E6-FEC0E1D4D513}" type="pres">
      <dgm:prSet presAssocID="{6E7F47B6-F912-4E12-B372-205C55DF222B}" presName="vert1" presStyleCnt="0"/>
      <dgm:spPr/>
    </dgm:pt>
    <dgm:pt modelId="{D4417161-955C-2749-855D-BCEBEFCC49F4}" type="pres">
      <dgm:prSet presAssocID="{B8577F78-2E93-41BF-800B-7174B5AD6108}" presName="thickLine" presStyleLbl="alignNode1" presStyleIdx="2" presStyleCnt="4"/>
      <dgm:spPr/>
    </dgm:pt>
    <dgm:pt modelId="{EF3DF5A4-0659-4246-A19F-EADAFC8C8FAE}" type="pres">
      <dgm:prSet presAssocID="{B8577F78-2E93-41BF-800B-7174B5AD6108}" presName="horz1" presStyleCnt="0"/>
      <dgm:spPr/>
    </dgm:pt>
    <dgm:pt modelId="{68CDE45F-5DD0-7A49-BE7D-B5B4220D4A55}" type="pres">
      <dgm:prSet presAssocID="{B8577F78-2E93-41BF-800B-7174B5AD6108}" presName="tx1" presStyleLbl="revTx" presStyleIdx="2" presStyleCnt="4"/>
      <dgm:spPr/>
    </dgm:pt>
    <dgm:pt modelId="{B3C40F50-FE09-D041-A60A-8174F6E60F11}" type="pres">
      <dgm:prSet presAssocID="{B8577F78-2E93-41BF-800B-7174B5AD6108}" presName="vert1" presStyleCnt="0"/>
      <dgm:spPr/>
    </dgm:pt>
    <dgm:pt modelId="{0089EED0-316A-CA45-8870-6EB3D9733B84}" type="pres">
      <dgm:prSet presAssocID="{9379532B-A4B7-45D1-9F4C-5CA42CA94375}" presName="thickLine" presStyleLbl="alignNode1" presStyleIdx="3" presStyleCnt="4"/>
      <dgm:spPr/>
    </dgm:pt>
    <dgm:pt modelId="{D2FB893F-62C4-8C4E-89C5-01257605998D}" type="pres">
      <dgm:prSet presAssocID="{9379532B-A4B7-45D1-9F4C-5CA42CA94375}" presName="horz1" presStyleCnt="0"/>
      <dgm:spPr/>
    </dgm:pt>
    <dgm:pt modelId="{7AB87D29-2451-474B-8A95-392ACD629FD2}" type="pres">
      <dgm:prSet presAssocID="{9379532B-A4B7-45D1-9F4C-5CA42CA94375}" presName="tx1" presStyleLbl="revTx" presStyleIdx="3" presStyleCnt="4"/>
      <dgm:spPr/>
    </dgm:pt>
    <dgm:pt modelId="{765CEE03-B9F8-1C4F-AFE2-9D968FB20B89}" type="pres">
      <dgm:prSet presAssocID="{9379532B-A4B7-45D1-9F4C-5CA42CA94375}" presName="vert1" presStyleCnt="0"/>
      <dgm:spPr/>
    </dgm:pt>
  </dgm:ptLst>
  <dgm:cxnLst>
    <dgm:cxn modelId="{C08A0B10-AF16-1B4F-824C-D20699689CBA}" type="presOf" srcId="{9379532B-A4B7-45D1-9F4C-5CA42CA94375}" destId="{7AB87D29-2451-474B-8A95-392ACD629FD2}" srcOrd="0" destOrd="0" presId="urn:microsoft.com/office/officeart/2008/layout/LinedList"/>
    <dgm:cxn modelId="{F59D4016-9E36-9744-88CA-A031BBBC3E0A}" type="presOf" srcId="{6AA2E8F6-30DE-4B49-AEAE-5335322AC43F}" destId="{3370390D-C810-244B-9464-F9EC69F8B12E}" srcOrd="0" destOrd="0" presId="urn:microsoft.com/office/officeart/2008/layout/LinedList"/>
    <dgm:cxn modelId="{4FF3301A-3372-4E8E-815E-E6D1236EC056}" srcId="{5FF796DA-0E8A-4269-864C-73357BD435CA}" destId="{B8577F78-2E93-41BF-800B-7174B5AD6108}" srcOrd="2" destOrd="0" parTransId="{06CC6D02-47AD-4C3A-980D-6AF989539312}" sibTransId="{8385C65C-9381-487E-8DF3-FB889449802A}"/>
    <dgm:cxn modelId="{97EAF940-F908-D647-8E1E-3229C2E54707}" type="presOf" srcId="{6E7F47B6-F912-4E12-B372-205C55DF222B}" destId="{38E82261-E54F-824C-94E6-BA9D9C7486CB}" srcOrd="0" destOrd="0" presId="urn:microsoft.com/office/officeart/2008/layout/LinedList"/>
    <dgm:cxn modelId="{F5FE7444-BF29-F147-BC30-91CF2418C6E0}" type="presOf" srcId="{B8577F78-2E93-41BF-800B-7174B5AD6108}" destId="{68CDE45F-5DD0-7A49-BE7D-B5B4220D4A55}" srcOrd="0" destOrd="0" presId="urn:microsoft.com/office/officeart/2008/layout/LinedList"/>
    <dgm:cxn modelId="{F31F7380-8348-436B-95F6-E8C588300D06}" srcId="{5FF796DA-0E8A-4269-864C-73357BD435CA}" destId="{6AA2E8F6-30DE-4B49-AEAE-5335322AC43F}" srcOrd="0" destOrd="0" parTransId="{B09D1A9F-20FC-4C48-BC9A-ECC3EC9AF71E}" sibTransId="{36C62076-14CB-4DCA-975B-3BB91EF96DD0}"/>
    <dgm:cxn modelId="{F9E4A081-BAD5-4EDE-B3DB-41349F33DD02}" srcId="{5FF796DA-0E8A-4269-864C-73357BD435CA}" destId="{9379532B-A4B7-45D1-9F4C-5CA42CA94375}" srcOrd="3" destOrd="0" parTransId="{C16CAC4A-159B-433B-BB8B-383D16F121C0}" sibTransId="{1E683503-9F6E-4043-9905-E6A660AF022B}"/>
    <dgm:cxn modelId="{2505DBAB-84CF-48C7-8222-FC0BC7355EB1}" srcId="{5FF796DA-0E8A-4269-864C-73357BD435CA}" destId="{6E7F47B6-F912-4E12-B372-205C55DF222B}" srcOrd="1" destOrd="0" parTransId="{2DDDC729-0A7B-43B7-B0F9-E0E10AF56164}" sibTransId="{FD5502EE-B3D1-405A-AB4F-2605048D7DC6}"/>
    <dgm:cxn modelId="{BBC8DFDF-350B-3A43-A0DF-9441265D5EE5}" type="presOf" srcId="{5FF796DA-0E8A-4269-864C-73357BD435CA}" destId="{EC62DFC5-7EAE-E843-BE8C-C2396D1DFA5D}" srcOrd="0" destOrd="0" presId="urn:microsoft.com/office/officeart/2008/layout/LinedList"/>
    <dgm:cxn modelId="{D697E259-5FBB-2D4D-9B5B-D070EC4BECF7}" type="presParOf" srcId="{EC62DFC5-7EAE-E843-BE8C-C2396D1DFA5D}" destId="{77431D10-378D-D443-94BB-8DD61C335EC9}" srcOrd="0" destOrd="0" presId="urn:microsoft.com/office/officeart/2008/layout/LinedList"/>
    <dgm:cxn modelId="{F263D1DE-B7BA-FC48-9E17-0D6372E464EA}" type="presParOf" srcId="{EC62DFC5-7EAE-E843-BE8C-C2396D1DFA5D}" destId="{F5CA728E-084F-0047-954D-3B206BDE1FD2}" srcOrd="1" destOrd="0" presId="urn:microsoft.com/office/officeart/2008/layout/LinedList"/>
    <dgm:cxn modelId="{CC5027E3-9644-EE49-8D95-83790D058D63}" type="presParOf" srcId="{F5CA728E-084F-0047-954D-3B206BDE1FD2}" destId="{3370390D-C810-244B-9464-F9EC69F8B12E}" srcOrd="0" destOrd="0" presId="urn:microsoft.com/office/officeart/2008/layout/LinedList"/>
    <dgm:cxn modelId="{A74BEA7F-1B59-D34A-B5C3-DAB6D3245A77}" type="presParOf" srcId="{F5CA728E-084F-0047-954D-3B206BDE1FD2}" destId="{A598D285-155F-6846-AE83-530ED9586772}" srcOrd="1" destOrd="0" presId="urn:microsoft.com/office/officeart/2008/layout/LinedList"/>
    <dgm:cxn modelId="{E25AA788-4703-8743-9963-F50089B1833A}" type="presParOf" srcId="{EC62DFC5-7EAE-E843-BE8C-C2396D1DFA5D}" destId="{D561D6A7-1B69-BB4A-A2A6-182D83601874}" srcOrd="2" destOrd="0" presId="urn:microsoft.com/office/officeart/2008/layout/LinedList"/>
    <dgm:cxn modelId="{2DA42AFC-78AC-884E-B52C-B313D7A10F04}" type="presParOf" srcId="{EC62DFC5-7EAE-E843-BE8C-C2396D1DFA5D}" destId="{6BC5752C-C09D-D647-B10D-67ED48B00318}" srcOrd="3" destOrd="0" presId="urn:microsoft.com/office/officeart/2008/layout/LinedList"/>
    <dgm:cxn modelId="{5E1F0D59-89F7-E349-8D12-F8789218A300}" type="presParOf" srcId="{6BC5752C-C09D-D647-B10D-67ED48B00318}" destId="{38E82261-E54F-824C-94E6-BA9D9C7486CB}" srcOrd="0" destOrd="0" presId="urn:microsoft.com/office/officeart/2008/layout/LinedList"/>
    <dgm:cxn modelId="{B2DFBAC6-4F07-2E44-838E-09B499B932E4}" type="presParOf" srcId="{6BC5752C-C09D-D647-B10D-67ED48B00318}" destId="{AFFD52DE-030F-8E40-85E6-FEC0E1D4D513}" srcOrd="1" destOrd="0" presId="urn:microsoft.com/office/officeart/2008/layout/LinedList"/>
    <dgm:cxn modelId="{1EC74CAB-F072-4744-96BA-E7856803857A}" type="presParOf" srcId="{EC62DFC5-7EAE-E843-BE8C-C2396D1DFA5D}" destId="{D4417161-955C-2749-855D-BCEBEFCC49F4}" srcOrd="4" destOrd="0" presId="urn:microsoft.com/office/officeart/2008/layout/LinedList"/>
    <dgm:cxn modelId="{AD0CB8C4-2049-9747-944E-0A5496F61209}" type="presParOf" srcId="{EC62DFC5-7EAE-E843-BE8C-C2396D1DFA5D}" destId="{EF3DF5A4-0659-4246-A19F-EADAFC8C8FAE}" srcOrd="5" destOrd="0" presId="urn:microsoft.com/office/officeart/2008/layout/LinedList"/>
    <dgm:cxn modelId="{9B1FE683-6963-2E48-B083-BB4183A09E1E}" type="presParOf" srcId="{EF3DF5A4-0659-4246-A19F-EADAFC8C8FAE}" destId="{68CDE45F-5DD0-7A49-BE7D-B5B4220D4A55}" srcOrd="0" destOrd="0" presId="urn:microsoft.com/office/officeart/2008/layout/LinedList"/>
    <dgm:cxn modelId="{5C384E9F-01D0-3344-8612-F16FD6D8D3A2}" type="presParOf" srcId="{EF3DF5A4-0659-4246-A19F-EADAFC8C8FAE}" destId="{B3C40F50-FE09-D041-A60A-8174F6E60F11}" srcOrd="1" destOrd="0" presId="urn:microsoft.com/office/officeart/2008/layout/LinedList"/>
    <dgm:cxn modelId="{B42F2481-1D4B-7944-B752-5DEAC26BC302}" type="presParOf" srcId="{EC62DFC5-7EAE-E843-BE8C-C2396D1DFA5D}" destId="{0089EED0-316A-CA45-8870-6EB3D9733B84}" srcOrd="6" destOrd="0" presId="urn:microsoft.com/office/officeart/2008/layout/LinedList"/>
    <dgm:cxn modelId="{3871ECBD-CDEF-9948-BC97-87F64292BE7E}" type="presParOf" srcId="{EC62DFC5-7EAE-E843-BE8C-C2396D1DFA5D}" destId="{D2FB893F-62C4-8C4E-89C5-01257605998D}" srcOrd="7" destOrd="0" presId="urn:microsoft.com/office/officeart/2008/layout/LinedList"/>
    <dgm:cxn modelId="{BD8087C9-FAED-164C-8B85-624E0B0817C2}" type="presParOf" srcId="{D2FB893F-62C4-8C4E-89C5-01257605998D}" destId="{7AB87D29-2451-474B-8A95-392ACD629FD2}" srcOrd="0" destOrd="0" presId="urn:microsoft.com/office/officeart/2008/layout/LinedList"/>
    <dgm:cxn modelId="{F42536E5-5D14-3E47-9469-DBD0649D9152}" type="presParOf" srcId="{D2FB893F-62C4-8C4E-89C5-01257605998D}" destId="{765CEE03-B9F8-1C4F-AFE2-9D968FB20B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89F33D-3494-4720-8AC1-923D832C09F2}"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45EDEEB6-A1E6-4E3A-8A59-797E96259BAB}">
      <dgm:prSet/>
      <dgm:spPr/>
      <dgm:t>
        <a:bodyPr/>
        <a:lstStyle/>
        <a:p>
          <a:r>
            <a:rPr lang="en-US">
              <a:hlinkClick xmlns:r="http://schemas.openxmlformats.org/officeDocument/2006/relationships" r:id="rId1"/>
            </a:rPr>
            <a:t>Homeless World cup </a:t>
          </a:r>
          <a:endParaRPr lang="en-US"/>
        </a:p>
      </dgm:t>
    </dgm:pt>
    <dgm:pt modelId="{9BBAC708-C898-4ABC-AAB7-2C08413C5D25}" type="parTrans" cxnId="{9F7A044D-2F03-47FA-913D-3684A1E73D46}">
      <dgm:prSet/>
      <dgm:spPr/>
      <dgm:t>
        <a:bodyPr/>
        <a:lstStyle/>
        <a:p>
          <a:endParaRPr lang="en-US"/>
        </a:p>
      </dgm:t>
    </dgm:pt>
    <dgm:pt modelId="{8543335B-3D59-42BE-8804-653471B0C1B5}" type="sibTrans" cxnId="{9F7A044D-2F03-47FA-913D-3684A1E73D46}">
      <dgm:prSet/>
      <dgm:spPr/>
      <dgm:t>
        <a:bodyPr/>
        <a:lstStyle/>
        <a:p>
          <a:endParaRPr lang="en-US"/>
        </a:p>
      </dgm:t>
    </dgm:pt>
    <dgm:pt modelId="{9BF54156-12CD-4943-8FA0-9B34D4AB20B8}">
      <dgm:prSet/>
      <dgm:spPr/>
      <dgm:t>
        <a:bodyPr/>
        <a:lstStyle/>
        <a:p>
          <a:r>
            <a:rPr lang="en-US">
              <a:hlinkClick xmlns:r="http://schemas.openxmlformats.org/officeDocument/2006/relationships" r:id="rId2"/>
            </a:rPr>
            <a:t>Sported </a:t>
          </a:r>
          <a:endParaRPr lang="en-US"/>
        </a:p>
      </dgm:t>
    </dgm:pt>
    <dgm:pt modelId="{6D3D690B-E879-47E5-9C0A-B97EA5968F1C}" type="parTrans" cxnId="{B59461A8-EED9-44FD-8D10-B7A01D6D0AB8}">
      <dgm:prSet/>
      <dgm:spPr/>
      <dgm:t>
        <a:bodyPr/>
        <a:lstStyle/>
        <a:p>
          <a:endParaRPr lang="en-US"/>
        </a:p>
      </dgm:t>
    </dgm:pt>
    <dgm:pt modelId="{123E11E2-4DAC-4023-8B51-CA4C855CDE1A}" type="sibTrans" cxnId="{B59461A8-EED9-44FD-8D10-B7A01D6D0AB8}">
      <dgm:prSet/>
      <dgm:spPr/>
      <dgm:t>
        <a:bodyPr/>
        <a:lstStyle/>
        <a:p>
          <a:endParaRPr lang="en-US"/>
        </a:p>
      </dgm:t>
    </dgm:pt>
    <dgm:pt modelId="{DDC6C8B7-5870-D944-A822-7AA066368442}" type="pres">
      <dgm:prSet presAssocID="{1A89F33D-3494-4720-8AC1-923D832C09F2}" presName="linear" presStyleCnt="0">
        <dgm:presLayoutVars>
          <dgm:dir/>
          <dgm:animLvl val="lvl"/>
          <dgm:resizeHandles val="exact"/>
        </dgm:presLayoutVars>
      </dgm:prSet>
      <dgm:spPr/>
    </dgm:pt>
    <dgm:pt modelId="{35D0FE70-6AC7-A94E-9893-67BBFD75C840}" type="pres">
      <dgm:prSet presAssocID="{45EDEEB6-A1E6-4E3A-8A59-797E96259BAB}" presName="parentLin" presStyleCnt="0"/>
      <dgm:spPr/>
    </dgm:pt>
    <dgm:pt modelId="{9EB8BF20-0AB8-B246-A507-9AEA8724B09F}" type="pres">
      <dgm:prSet presAssocID="{45EDEEB6-A1E6-4E3A-8A59-797E96259BAB}" presName="parentLeftMargin" presStyleLbl="node1" presStyleIdx="0" presStyleCnt="2"/>
      <dgm:spPr/>
    </dgm:pt>
    <dgm:pt modelId="{0749A86A-796D-AF43-B003-47F511B2CB91}" type="pres">
      <dgm:prSet presAssocID="{45EDEEB6-A1E6-4E3A-8A59-797E96259BAB}" presName="parentText" presStyleLbl="node1" presStyleIdx="0" presStyleCnt="2">
        <dgm:presLayoutVars>
          <dgm:chMax val="0"/>
          <dgm:bulletEnabled val="1"/>
        </dgm:presLayoutVars>
      </dgm:prSet>
      <dgm:spPr/>
    </dgm:pt>
    <dgm:pt modelId="{A196F24B-F6A4-F744-86D3-03B414F1BC96}" type="pres">
      <dgm:prSet presAssocID="{45EDEEB6-A1E6-4E3A-8A59-797E96259BAB}" presName="negativeSpace" presStyleCnt="0"/>
      <dgm:spPr/>
    </dgm:pt>
    <dgm:pt modelId="{0957E212-BBCE-6F41-B78E-FE5616817885}" type="pres">
      <dgm:prSet presAssocID="{45EDEEB6-A1E6-4E3A-8A59-797E96259BAB}" presName="childText" presStyleLbl="conFgAcc1" presStyleIdx="0" presStyleCnt="2">
        <dgm:presLayoutVars>
          <dgm:bulletEnabled val="1"/>
        </dgm:presLayoutVars>
      </dgm:prSet>
      <dgm:spPr/>
    </dgm:pt>
    <dgm:pt modelId="{90037F96-1FE7-CC4F-BEDA-A631A9B862DB}" type="pres">
      <dgm:prSet presAssocID="{8543335B-3D59-42BE-8804-653471B0C1B5}" presName="spaceBetweenRectangles" presStyleCnt="0"/>
      <dgm:spPr/>
    </dgm:pt>
    <dgm:pt modelId="{CCC3746A-4303-F841-83E1-9AA653AF9FB0}" type="pres">
      <dgm:prSet presAssocID="{9BF54156-12CD-4943-8FA0-9B34D4AB20B8}" presName="parentLin" presStyleCnt="0"/>
      <dgm:spPr/>
    </dgm:pt>
    <dgm:pt modelId="{8BB24EF0-DB4B-3D41-8FC7-0951884DBD05}" type="pres">
      <dgm:prSet presAssocID="{9BF54156-12CD-4943-8FA0-9B34D4AB20B8}" presName="parentLeftMargin" presStyleLbl="node1" presStyleIdx="0" presStyleCnt="2"/>
      <dgm:spPr/>
    </dgm:pt>
    <dgm:pt modelId="{6BA4178B-60CD-8440-BB33-BA7B475A0A45}" type="pres">
      <dgm:prSet presAssocID="{9BF54156-12CD-4943-8FA0-9B34D4AB20B8}" presName="parentText" presStyleLbl="node1" presStyleIdx="1" presStyleCnt="2">
        <dgm:presLayoutVars>
          <dgm:chMax val="0"/>
          <dgm:bulletEnabled val="1"/>
        </dgm:presLayoutVars>
      </dgm:prSet>
      <dgm:spPr/>
    </dgm:pt>
    <dgm:pt modelId="{BFC7645B-4474-294E-9833-A769226C5635}" type="pres">
      <dgm:prSet presAssocID="{9BF54156-12CD-4943-8FA0-9B34D4AB20B8}" presName="negativeSpace" presStyleCnt="0"/>
      <dgm:spPr/>
    </dgm:pt>
    <dgm:pt modelId="{7DD28467-D15A-9540-A82C-058EFDB174FF}" type="pres">
      <dgm:prSet presAssocID="{9BF54156-12CD-4943-8FA0-9B34D4AB20B8}" presName="childText" presStyleLbl="conFgAcc1" presStyleIdx="1" presStyleCnt="2">
        <dgm:presLayoutVars>
          <dgm:bulletEnabled val="1"/>
        </dgm:presLayoutVars>
      </dgm:prSet>
      <dgm:spPr/>
    </dgm:pt>
  </dgm:ptLst>
  <dgm:cxnLst>
    <dgm:cxn modelId="{55BE7123-D66C-9E45-B393-84266C1B8858}" type="presOf" srcId="{45EDEEB6-A1E6-4E3A-8A59-797E96259BAB}" destId="{9EB8BF20-0AB8-B246-A507-9AEA8724B09F}" srcOrd="0" destOrd="0" presId="urn:microsoft.com/office/officeart/2005/8/layout/list1"/>
    <dgm:cxn modelId="{9F7A044D-2F03-47FA-913D-3684A1E73D46}" srcId="{1A89F33D-3494-4720-8AC1-923D832C09F2}" destId="{45EDEEB6-A1E6-4E3A-8A59-797E96259BAB}" srcOrd="0" destOrd="0" parTransId="{9BBAC708-C898-4ABC-AAB7-2C08413C5D25}" sibTransId="{8543335B-3D59-42BE-8804-653471B0C1B5}"/>
    <dgm:cxn modelId="{B0596E78-CC2C-2B4C-8E81-41EF18F607F0}" type="presOf" srcId="{45EDEEB6-A1E6-4E3A-8A59-797E96259BAB}" destId="{0749A86A-796D-AF43-B003-47F511B2CB91}" srcOrd="1" destOrd="0" presId="urn:microsoft.com/office/officeart/2005/8/layout/list1"/>
    <dgm:cxn modelId="{0E75768B-AC98-B04C-AD84-2091AC59E2F1}" type="presOf" srcId="{1A89F33D-3494-4720-8AC1-923D832C09F2}" destId="{DDC6C8B7-5870-D944-A822-7AA066368442}" srcOrd="0" destOrd="0" presId="urn:microsoft.com/office/officeart/2005/8/layout/list1"/>
    <dgm:cxn modelId="{B59461A8-EED9-44FD-8D10-B7A01D6D0AB8}" srcId="{1A89F33D-3494-4720-8AC1-923D832C09F2}" destId="{9BF54156-12CD-4943-8FA0-9B34D4AB20B8}" srcOrd="1" destOrd="0" parTransId="{6D3D690B-E879-47E5-9C0A-B97EA5968F1C}" sibTransId="{123E11E2-4DAC-4023-8B51-CA4C855CDE1A}"/>
    <dgm:cxn modelId="{FFCBDDBA-E388-E845-96DB-7A7CC43DA19A}" type="presOf" srcId="{9BF54156-12CD-4943-8FA0-9B34D4AB20B8}" destId="{6BA4178B-60CD-8440-BB33-BA7B475A0A45}" srcOrd="1" destOrd="0" presId="urn:microsoft.com/office/officeart/2005/8/layout/list1"/>
    <dgm:cxn modelId="{394632CB-2122-6448-A465-E3EAAB008C2D}" type="presOf" srcId="{9BF54156-12CD-4943-8FA0-9B34D4AB20B8}" destId="{8BB24EF0-DB4B-3D41-8FC7-0951884DBD05}" srcOrd="0" destOrd="0" presId="urn:microsoft.com/office/officeart/2005/8/layout/list1"/>
    <dgm:cxn modelId="{CFCA33C8-2BEB-704A-AB09-461328922982}" type="presParOf" srcId="{DDC6C8B7-5870-D944-A822-7AA066368442}" destId="{35D0FE70-6AC7-A94E-9893-67BBFD75C840}" srcOrd="0" destOrd="0" presId="urn:microsoft.com/office/officeart/2005/8/layout/list1"/>
    <dgm:cxn modelId="{B96CF2F8-DF70-5840-9F28-C1E572D38EA0}" type="presParOf" srcId="{35D0FE70-6AC7-A94E-9893-67BBFD75C840}" destId="{9EB8BF20-0AB8-B246-A507-9AEA8724B09F}" srcOrd="0" destOrd="0" presId="urn:microsoft.com/office/officeart/2005/8/layout/list1"/>
    <dgm:cxn modelId="{31264F80-6870-6640-8267-EB33C13B64D3}" type="presParOf" srcId="{35D0FE70-6AC7-A94E-9893-67BBFD75C840}" destId="{0749A86A-796D-AF43-B003-47F511B2CB91}" srcOrd="1" destOrd="0" presId="urn:microsoft.com/office/officeart/2005/8/layout/list1"/>
    <dgm:cxn modelId="{A81079A4-DEA5-B04B-B254-2AF599D1074B}" type="presParOf" srcId="{DDC6C8B7-5870-D944-A822-7AA066368442}" destId="{A196F24B-F6A4-F744-86D3-03B414F1BC96}" srcOrd="1" destOrd="0" presId="urn:microsoft.com/office/officeart/2005/8/layout/list1"/>
    <dgm:cxn modelId="{F605A46C-6476-0642-9F26-F47105FD3A5A}" type="presParOf" srcId="{DDC6C8B7-5870-D944-A822-7AA066368442}" destId="{0957E212-BBCE-6F41-B78E-FE5616817885}" srcOrd="2" destOrd="0" presId="urn:microsoft.com/office/officeart/2005/8/layout/list1"/>
    <dgm:cxn modelId="{FAA2E16F-3FAC-654E-8180-0A67CFFEF83C}" type="presParOf" srcId="{DDC6C8B7-5870-D944-A822-7AA066368442}" destId="{90037F96-1FE7-CC4F-BEDA-A631A9B862DB}" srcOrd="3" destOrd="0" presId="urn:microsoft.com/office/officeart/2005/8/layout/list1"/>
    <dgm:cxn modelId="{79685025-A4D9-FA46-BA0F-D9C14993DB0E}" type="presParOf" srcId="{DDC6C8B7-5870-D944-A822-7AA066368442}" destId="{CCC3746A-4303-F841-83E1-9AA653AF9FB0}" srcOrd="4" destOrd="0" presId="urn:microsoft.com/office/officeart/2005/8/layout/list1"/>
    <dgm:cxn modelId="{CBB976F2-AC48-1841-AA62-5C602167E153}" type="presParOf" srcId="{CCC3746A-4303-F841-83E1-9AA653AF9FB0}" destId="{8BB24EF0-DB4B-3D41-8FC7-0951884DBD05}" srcOrd="0" destOrd="0" presId="urn:microsoft.com/office/officeart/2005/8/layout/list1"/>
    <dgm:cxn modelId="{33C3196E-4901-E04A-AEA3-9EEFFB4A4667}" type="presParOf" srcId="{CCC3746A-4303-F841-83E1-9AA653AF9FB0}" destId="{6BA4178B-60CD-8440-BB33-BA7B475A0A45}" srcOrd="1" destOrd="0" presId="urn:microsoft.com/office/officeart/2005/8/layout/list1"/>
    <dgm:cxn modelId="{23D81C44-A30A-BC4B-805D-F958476B1438}" type="presParOf" srcId="{DDC6C8B7-5870-D944-A822-7AA066368442}" destId="{BFC7645B-4474-294E-9833-A769226C5635}" srcOrd="5" destOrd="0" presId="urn:microsoft.com/office/officeart/2005/8/layout/list1"/>
    <dgm:cxn modelId="{10FD07C0-51DA-A845-BAF0-9F3EA8DAF4E2}" type="presParOf" srcId="{DDC6C8B7-5870-D944-A822-7AA066368442}" destId="{7DD28467-D15A-9540-A82C-058EFDB174FF}"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BC6A6F-F436-45C8-BF94-7766F61D42A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C7020D8-47AA-439E-A5EA-D58B08E2C05E}">
      <dgm:prSet/>
      <dgm:spPr/>
      <dgm:t>
        <a:bodyPr/>
        <a:lstStyle/>
        <a:p>
          <a:r>
            <a:rPr lang="en-GB"/>
            <a:t>Risk taking is inherent in sports organisations as it generally is in business. </a:t>
          </a:r>
          <a:endParaRPr lang="en-US"/>
        </a:p>
      </dgm:t>
    </dgm:pt>
    <dgm:pt modelId="{C9D751BE-9B30-4313-A1A7-55A6D83767CD}" type="parTrans" cxnId="{7F8E9C9B-69C6-4D72-B238-2F803D8BE7F0}">
      <dgm:prSet/>
      <dgm:spPr/>
      <dgm:t>
        <a:bodyPr/>
        <a:lstStyle/>
        <a:p>
          <a:endParaRPr lang="en-US"/>
        </a:p>
      </dgm:t>
    </dgm:pt>
    <dgm:pt modelId="{657FCD8E-F213-406A-B6F2-0365C3710B55}" type="sibTrans" cxnId="{7F8E9C9B-69C6-4D72-B238-2F803D8BE7F0}">
      <dgm:prSet/>
      <dgm:spPr/>
      <dgm:t>
        <a:bodyPr/>
        <a:lstStyle/>
        <a:p>
          <a:endParaRPr lang="en-US"/>
        </a:p>
      </dgm:t>
    </dgm:pt>
    <dgm:pt modelId="{4F64982E-EC40-4FF9-B379-C63BF5C6777E}">
      <dgm:prSet/>
      <dgm:spPr/>
      <dgm:t>
        <a:bodyPr/>
        <a:lstStyle/>
        <a:p>
          <a:r>
            <a:rPr lang="en-GB"/>
            <a:t>Competition and uncertainty of outcome generates risks for those involved - team owners especially. </a:t>
          </a:r>
          <a:endParaRPr lang="en-US"/>
        </a:p>
      </dgm:t>
    </dgm:pt>
    <dgm:pt modelId="{24E36BCC-7E0D-4BF6-965C-3112E22DBADE}" type="parTrans" cxnId="{6E11EBD1-C1D6-44D4-A478-EA1E435E6B41}">
      <dgm:prSet/>
      <dgm:spPr/>
      <dgm:t>
        <a:bodyPr/>
        <a:lstStyle/>
        <a:p>
          <a:endParaRPr lang="en-US"/>
        </a:p>
      </dgm:t>
    </dgm:pt>
    <dgm:pt modelId="{FC0AD55A-1CB4-4180-9DE7-F0D1B7621F2D}" type="sibTrans" cxnId="{6E11EBD1-C1D6-44D4-A478-EA1E435E6B41}">
      <dgm:prSet/>
      <dgm:spPr/>
      <dgm:t>
        <a:bodyPr/>
        <a:lstStyle/>
        <a:p>
          <a:endParaRPr lang="en-US"/>
        </a:p>
      </dgm:t>
    </dgm:pt>
    <dgm:pt modelId="{A0266029-FB71-47FF-8B5D-9475FD4D47F0}">
      <dgm:prSet/>
      <dgm:spPr/>
      <dgm:t>
        <a:bodyPr/>
        <a:lstStyle/>
        <a:p>
          <a:r>
            <a:rPr lang="en-GB"/>
            <a:t>Athletes that have helped break down social barriers and overcome prejudice have taking big risks, serving as agents of social change. </a:t>
          </a:r>
          <a:endParaRPr lang="en-US"/>
        </a:p>
      </dgm:t>
    </dgm:pt>
    <dgm:pt modelId="{0FDB411C-D159-4922-B3D0-81CFB3D5BAA7}" type="parTrans" cxnId="{405A686D-5E7D-4A5B-B489-9AC61F6541B8}">
      <dgm:prSet/>
      <dgm:spPr/>
      <dgm:t>
        <a:bodyPr/>
        <a:lstStyle/>
        <a:p>
          <a:endParaRPr lang="en-US"/>
        </a:p>
      </dgm:t>
    </dgm:pt>
    <dgm:pt modelId="{CC2CC113-BDCB-4841-8ACE-47DA67B0253C}" type="sibTrans" cxnId="{405A686D-5E7D-4A5B-B489-9AC61F6541B8}">
      <dgm:prSet/>
      <dgm:spPr/>
      <dgm:t>
        <a:bodyPr/>
        <a:lstStyle/>
        <a:p>
          <a:endParaRPr lang="en-US"/>
        </a:p>
      </dgm:t>
    </dgm:pt>
    <dgm:pt modelId="{BAF3DE80-7052-8B49-A93C-3CD27722E9CF}" type="pres">
      <dgm:prSet presAssocID="{CEBC6A6F-F436-45C8-BF94-7766F61D42A8}" presName="linear" presStyleCnt="0">
        <dgm:presLayoutVars>
          <dgm:animLvl val="lvl"/>
          <dgm:resizeHandles val="exact"/>
        </dgm:presLayoutVars>
      </dgm:prSet>
      <dgm:spPr/>
    </dgm:pt>
    <dgm:pt modelId="{D7A90FE0-84A9-EE43-B80A-3E5590BABB7B}" type="pres">
      <dgm:prSet presAssocID="{2C7020D8-47AA-439E-A5EA-D58B08E2C05E}" presName="parentText" presStyleLbl="node1" presStyleIdx="0" presStyleCnt="3">
        <dgm:presLayoutVars>
          <dgm:chMax val="0"/>
          <dgm:bulletEnabled val="1"/>
        </dgm:presLayoutVars>
      </dgm:prSet>
      <dgm:spPr/>
    </dgm:pt>
    <dgm:pt modelId="{D2478F1E-B324-5147-8350-B8E7040C49C4}" type="pres">
      <dgm:prSet presAssocID="{657FCD8E-F213-406A-B6F2-0365C3710B55}" presName="spacer" presStyleCnt="0"/>
      <dgm:spPr/>
    </dgm:pt>
    <dgm:pt modelId="{62B81B46-5036-124E-B440-6E924626D82F}" type="pres">
      <dgm:prSet presAssocID="{4F64982E-EC40-4FF9-B379-C63BF5C6777E}" presName="parentText" presStyleLbl="node1" presStyleIdx="1" presStyleCnt="3">
        <dgm:presLayoutVars>
          <dgm:chMax val="0"/>
          <dgm:bulletEnabled val="1"/>
        </dgm:presLayoutVars>
      </dgm:prSet>
      <dgm:spPr/>
    </dgm:pt>
    <dgm:pt modelId="{A7B978ED-169B-6441-A1D9-D4909BD9A02B}" type="pres">
      <dgm:prSet presAssocID="{FC0AD55A-1CB4-4180-9DE7-F0D1B7621F2D}" presName="spacer" presStyleCnt="0"/>
      <dgm:spPr/>
    </dgm:pt>
    <dgm:pt modelId="{83BA9196-3620-2843-9D36-57DA704D5BE6}" type="pres">
      <dgm:prSet presAssocID="{A0266029-FB71-47FF-8B5D-9475FD4D47F0}" presName="parentText" presStyleLbl="node1" presStyleIdx="2" presStyleCnt="3">
        <dgm:presLayoutVars>
          <dgm:chMax val="0"/>
          <dgm:bulletEnabled val="1"/>
        </dgm:presLayoutVars>
      </dgm:prSet>
      <dgm:spPr/>
    </dgm:pt>
  </dgm:ptLst>
  <dgm:cxnLst>
    <dgm:cxn modelId="{405A686D-5E7D-4A5B-B489-9AC61F6541B8}" srcId="{CEBC6A6F-F436-45C8-BF94-7766F61D42A8}" destId="{A0266029-FB71-47FF-8B5D-9475FD4D47F0}" srcOrd="2" destOrd="0" parTransId="{0FDB411C-D159-4922-B3D0-81CFB3D5BAA7}" sibTransId="{CC2CC113-BDCB-4841-8ACE-47DA67B0253C}"/>
    <dgm:cxn modelId="{7F8E9C9B-69C6-4D72-B238-2F803D8BE7F0}" srcId="{CEBC6A6F-F436-45C8-BF94-7766F61D42A8}" destId="{2C7020D8-47AA-439E-A5EA-D58B08E2C05E}" srcOrd="0" destOrd="0" parTransId="{C9D751BE-9B30-4313-A1A7-55A6D83767CD}" sibTransId="{657FCD8E-F213-406A-B6F2-0365C3710B55}"/>
    <dgm:cxn modelId="{676FE7C0-8A31-CF4A-AF05-0FB76ACE88F7}" type="presOf" srcId="{A0266029-FB71-47FF-8B5D-9475FD4D47F0}" destId="{83BA9196-3620-2843-9D36-57DA704D5BE6}" srcOrd="0" destOrd="0" presId="urn:microsoft.com/office/officeart/2005/8/layout/vList2"/>
    <dgm:cxn modelId="{0A00EECD-AE0C-9440-A7D5-BF780084031B}" type="presOf" srcId="{2C7020D8-47AA-439E-A5EA-D58B08E2C05E}" destId="{D7A90FE0-84A9-EE43-B80A-3E5590BABB7B}" srcOrd="0" destOrd="0" presId="urn:microsoft.com/office/officeart/2005/8/layout/vList2"/>
    <dgm:cxn modelId="{6E11EBD1-C1D6-44D4-A478-EA1E435E6B41}" srcId="{CEBC6A6F-F436-45C8-BF94-7766F61D42A8}" destId="{4F64982E-EC40-4FF9-B379-C63BF5C6777E}" srcOrd="1" destOrd="0" parTransId="{24E36BCC-7E0D-4BF6-965C-3112E22DBADE}" sibTransId="{FC0AD55A-1CB4-4180-9DE7-F0D1B7621F2D}"/>
    <dgm:cxn modelId="{E85A1DD6-41F6-9442-A251-9F0ABF3794E4}" type="presOf" srcId="{CEBC6A6F-F436-45C8-BF94-7766F61D42A8}" destId="{BAF3DE80-7052-8B49-A93C-3CD27722E9CF}" srcOrd="0" destOrd="0" presId="urn:microsoft.com/office/officeart/2005/8/layout/vList2"/>
    <dgm:cxn modelId="{0F6D47FD-8269-6047-BFDF-D33562A140D0}" type="presOf" srcId="{4F64982E-EC40-4FF9-B379-C63BF5C6777E}" destId="{62B81B46-5036-124E-B440-6E924626D82F}" srcOrd="0" destOrd="0" presId="urn:microsoft.com/office/officeart/2005/8/layout/vList2"/>
    <dgm:cxn modelId="{32B8429F-D313-7E48-A59E-290D5F488B90}" type="presParOf" srcId="{BAF3DE80-7052-8B49-A93C-3CD27722E9CF}" destId="{D7A90FE0-84A9-EE43-B80A-3E5590BABB7B}" srcOrd="0" destOrd="0" presId="urn:microsoft.com/office/officeart/2005/8/layout/vList2"/>
    <dgm:cxn modelId="{1E4AC812-7048-5047-AF4F-3A99D34C5C52}" type="presParOf" srcId="{BAF3DE80-7052-8B49-A93C-3CD27722E9CF}" destId="{D2478F1E-B324-5147-8350-B8E7040C49C4}" srcOrd="1" destOrd="0" presId="urn:microsoft.com/office/officeart/2005/8/layout/vList2"/>
    <dgm:cxn modelId="{EB4547D4-C14C-5F49-BE9B-0A6F0AA148A4}" type="presParOf" srcId="{BAF3DE80-7052-8B49-A93C-3CD27722E9CF}" destId="{62B81B46-5036-124E-B440-6E924626D82F}" srcOrd="2" destOrd="0" presId="urn:microsoft.com/office/officeart/2005/8/layout/vList2"/>
    <dgm:cxn modelId="{7D85609B-D139-2F40-AD3E-CD611BC4C52E}" type="presParOf" srcId="{BAF3DE80-7052-8B49-A93C-3CD27722E9CF}" destId="{A7B978ED-169B-6441-A1D9-D4909BD9A02B}" srcOrd="3" destOrd="0" presId="urn:microsoft.com/office/officeart/2005/8/layout/vList2"/>
    <dgm:cxn modelId="{317608EA-3782-EA4F-B20C-3BAE3CDD4580}" type="presParOf" srcId="{BAF3DE80-7052-8B49-A93C-3CD27722E9CF}" destId="{83BA9196-3620-2843-9D36-57DA704D5BE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81210D-2B13-4AF4-A75E-3D0ADFA7B6E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2BE6499-CBC2-4C7E-BB99-D84B61DCE288}">
      <dgm:prSet/>
      <dgm:spPr/>
      <dgm:t>
        <a:bodyPr/>
        <a:lstStyle/>
        <a:p>
          <a:r>
            <a:rPr lang="en-GB"/>
            <a:t>Chandler, Dahlqvist and Davidsson (2003) identified 3 different search processes: </a:t>
          </a:r>
          <a:endParaRPr lang="en-US"/>
        </a:p>
      </dgm:t>
    </dgm:pt>
    <dgm:pt modelId="{46B3A628-16D8-496A-95C9-40DF14494EEF}" type="parTrans" cxnId="{C04B77BE-1D36-46B8-9AD1-D270D72D989B}">
      <dgm:prSet/>
      <dgm:spPr/>
      <dgm:t>
        <a:bodyPr/>
        <a:lstStyle/>
        <a:p>
          <a:endParaRPr lang="en-US"/>
        </a:p>
      </dgm:t>
    </dgm:pt>
    <dgm:pt modelId="{50B9EDC5-4472-40C7-82DB-3D81DB926BE8}" type="sibTrans" cxnId="{C04B77BE-1D36-46B8-9AD1-D270D72D989B}">
      <dgm:prSet/>
      <dgm:spPr/>
      <dgm:t>
        <a:bodyPr/>
        <a:lstStyle/>
        <a:p>
          <a:endParaRPr lang="en-US"/>
        </a:p>
      </dgm:t>
    </dgm:pt>
    <dgm:pt modelId="{874B983A-0B7C-4BF2-B3F1-0428D3D7F963}">
      <dgm:prSet/>
      <dgm:spPr/>
      <dgm:t>
        <a:bodyPr/>
        <a:lstStyle/>
        <a:p>
          <a:r>
            <a:rPr lang="en-GB" b="1"/>
            <a:t>1. Proactivesearch </a:t>
          </a:r>
          <a:r>
            <a:rPr lang="en-GB"/>
            <a:t>– looking for opportunities because you want to. </a:t>
          </a:r>
          <a:endParaRPr lang="en-US"/>
        </a:p>
      </dgm:t>
    </dgm:pt>
    <dgm:pt modelId="{D55CE4B8-4A26-488F-8895-13AF643D09F9}" type="parTrans" cxnId="{ECE567C8-C7EC-4ECF-94EE-CCC094343E35}">
      <dgm:prSet/>
      <dgm:spPr/>
      <dgm:t>
        <a:bodyPr/>
        <a:lstStyle/>
        <a:p>
          <a:endParaRPr lang="en-US"/>
        </a:p>
      </dgm:t>
    </dgm:pt>
    <dgm:pt modelId="{1C13CA21-B0FD-4077-84F5-6DCCFE51AED7}" type="sibTrans" cxnId="{ECE567C8-C7EC-4ECF-94EE-CCC094343E35}">
      <dgm:prSet/>
      <dgm:spPr/>
      <dgm:t>
        <a:bodyPr/>
        <a:lstStyle/>
        <a:p>
          <a:endParaRPr lang="en-US"/>
        </a:p>
      </dgm:t>
    </dgm:pt>
    <dgm:pt modelId="{852E9509-0A1F-49F9-A54A-205FC5CA38AF}">
      <dgm:prSet/>
      <dgm:spPr/>
      <dgm:t>
        <a:bodyPr/>
        <a:lstStyle/>
        <a:p>
          <a:r>
            <a:rPr lang="en-GB" b="1"/>
            <a:t>2. Reactivesearch </a:t>
          </a:r>
          <a:r>
            <a:rPr lang="en-GB"/>
            <a:t>– because you have to in order to make up for lost market share or unemployment. </a:t>
          </a:r>
          <a:endParaRPr lang="en-US"/>
        </a:p>
      </dgm:t>
    </dgm:pt>
    <dgm:pt modelId="{974E3AE7-2620-4A97-91B0-F95D720C90E1}" type="parTrans" cxnId="{7F3F0BF0-16C7-4027-B533-42FF8AE41F6F}">
      <dgm:prSet/>
      <dgm:spPr/>
      <dgm:t>
        <a:bodyPr/>
        <a:lstStyle/>
        <a:p>
          <a:endParaRPr lang="en-US"/>
        </a:p>
      </dgm:t>
    </dgm:pt>
    <dgm:pt modelId="{1D263D12-ACA2-416A-B019-28533E9A05DF}" type="sibTrans" cxnId="{7F3F0BF0-16C7-4027-B533-42FF8AE41F6F}">
      <dgm:prSet/>
      <dgm:spPr/>
      <dgm:t>
        <a:bodyPr/>
        <a:lstStyle/>
        <a:p>
          <a:endParaRPr lang="en-US"/>
        </a:p>
      </dgm:t>
    </dgm:pt>
    <dgm:pt modelId="{17CBB918-F876-46AF-BA9F-320F60DE51F4}">
      <dgm:prSet/>
      <dgm:spPr/>
      <dgm:t>
        <a:bodyPr/>
        <a:lstStyle/>
        <a:p>
          <a:r>
            <a:rPr lang="en-GB" b="1"/>
            <a:t>3. Fortuitousdiscovery </a:t>
          </a:r>
          <a:endParaRPr lang="en-US"/>
        </a:p>
      </dgm:t>
    </dgm:pt>
    <dgm:pt modelId="{F036A348-51BB-47A3-B7FE-EF4E35A46DB2}" type="parTrans" cxnId="{65378274-BF60-4941-9968-0118BA189888}">
      <dgm:prSet/>
      <dgm:spPr/>
      <dgm:t>
        <a:bodyPr/>
        <a:lstStyle/>
        <a:p>
          <a:endParaRPr lang="en-US"/>
        </a:p>
      </dgm:t>
    </dgm:pt>
    <dgm:pt modelId="{DE0302EB-C998-488C-861A-8D4F9168A1EC}" type="sibTrans" cxnId="{65378274-BF60-4941-9968-0118BA189888}">
      <dgm:prSet/>
      <dgm:spPr/>
      <dgm:t>
        <a:bodyPr/>
        <a:lstStyle/>
        <a:p>
          <a:endParaRPr lang="en-US"/>
        </a:p>
      </dgm:t>
    </dgm:pt>
    <dgm:pt modelId="{EE816CE7-A8A4-BF45-8E4F-E462E067B06C}" type="pres">
      <dgm:prSet presAssocID="{D081210D-2B13-4AF4-A75E-3D0ADFA7B6EF}" presName="vert0" presStyleCnt="0">
        <dgm:presLayoutVars>
          <dgm:dir/>
          <dgm:animOne val="branch"/>
          <dgm:animLvl val="lvl"/>
        </dgm:presLayoutVars>
      </dgm:prSet>
      <dgm:spPr/>
    </dgm:pt>
    <dgm:pt modelId="{BB80EA63-39CF-E247-AB39-115C5FDCDCD9}" type="pres">
      <dgm:prSet presAssocID="{E2BE6499-CBC2-4C7E-BB99-D84B61DCE288}" presName="thickLine" presStyleLbl="alignNode1" presStyleIdx="0" presStyleCnt="4"/>
      <dgm:spPr/>
    </dgm:pt>
    <dgm:pt modelId="{27202022-37E2-2A4C-8778-9A591E6CA9C7}" type="pres">
      <dgm:prSet presAssocID="{E2BE6499-CBC2-4C7E-BB99-D84B61DCE288}" presName="horz1" presStyleCnt="0"/>
      <dgm:spPr/>
    </dgm:pt>
    <dgm:pt modelId="{FAAB64FB-742A-2747-ACDB-B4D10E0B7A0E}" type="pres">
      <dgm:prSet presAssocID="{E2BE6499-CBC2-4C7E-BB99-D84B61DCE288}" presName="tx1" presStyleLbl="revTx" presStyleIdx="0" presStyleCnt="4"/>
      <dgm:spPr/>
    </dgm:pt>
    <dgm:pt modelId="{D7379A61-1EE6-E64C-9CCB-6297FB94CA6A}" type="pres">
      <dgm:prSet presAssocID="{E2BE6499-CBC2-4C7E-BB99-D84B61DCE288}" presName="vert1" presStyleCnt="0"/>
      <dgm:spPr/>
    </dgm:pt>
    <dgm:pt modelId="{89A99968-6DE1-FC47-915C-CEF4BA77CC33}" type="pres">
      <dgm:prSet presAssocID="{874B983A-0B7C-4BF2-B3F1-0428D3D7F963}" presName="thickLine" presStyleLbl="alignNode1" presStyleIdx="1" presStyleCnt="4"/>
      <dgm:spPr/>
    </dgm:pt>
    <dgm:pt modelId="{72664A96-1303-C644-A231-F9F7870E116D}" type="pres">
      <dgm:prSet presAssocID="{874B983A-0B7C-4BF2-B3F1-0428D3D7F963}" presName="horz1" presStyleCnt="0"/>
      <dgm:spPr/>
    </dgm:pt>
    <dgm:pt modelId="{644CFF4B-0033-CC4D-A246-4D5367F71295}" type="pres">
      <dgm:prSet presAssocID="{874B983A-0B7C-4BF2-B3F1-0428D3D7F963}" presName="tx1" presStyleLbl="revTx" presStyleIdx="1" presStyleCnt="4"/>
      <dgm:spPr/>
    </dgm:pt>
    <dgm:pt modelId="{E0EBF1D0-60E2-CF41-A48D-DC06ABAFBD45}" type="pres">
      <dgm:prSet presAssocID="{874B983A-0B7C-4BF2-B3F1-0428D3D7F963}" presName="vert1" presStyleCnt="0"/>
      <dgm:spPr/>
    </dgm:pt>
    <dgm:pt modelId="{7CF29ABA-B0CE-464E-970D-D8F405430D73}" type="pres">
      <dgm:prSet presAssocID="{852E9509-0A1F-49F9-A54A-205FC5CA38AF}" presName="thickLine" presStyleLbl="alignNode1" presStyleIdx="2" presStyleCnt="4"/>
      <dgm:spPr/>
    </dgm:pt>
    <dgm:pt modelId="{EB99A106-3B8B-4844-867F-597D9D3767E0}" type="pres">
      <dgm:prSet presAssocID="{852E9509-0A1F-49F9-A54A-205FC5CA38AF}" presName="horz1" presStyleCnt="0"/>
      <dgm:spPr/>
    </dgm:pt>
    <dgm:pt modelId="{1EF43F80-4CB1-BF48-9B83-4A80A757A11D}" type="pres">
      <dgm:prSet presAssocID="{852E9509-0A1F-49F9-A54A-205FC5CA38AF}" presName="tx1" presStyleLbl="revTx" presStyleIdx="2" presStyleCnt="4"/>
      <dgm:spPr/>
    </dgm:pt>
    <dgm:pt modelId="{491D4B4B-9B3C-1C41-80CE-0278EC5278C0}" type="pres">
      <dgm:prSet presAssocID="{852E9509-0A1F-49F9-A54A-205FC5CA38AF}" presName="vert1" presStyleCnt="0"/>
      <dgm:spPr/>
    </dgm:pt>
    <dgm:pt modelId="{61B21BF7-A0E0-C14F-BBBF-93DB95DBE004}" type="pres">
      <dgm:prSet presAssocID="{17CBB918-F876-46AF-BA9F-320F60DE51F4}" presName="thickLine" presStyleLbl="alignNode1" presStyleIdx="3" presStyleCnt="4"/>
      <dgm:spPr/>
    </dgm:pt>
    <dgm:pt modelId="{07D17D66-EB69-CC4A-B997-0F8B532CE099}" type="pres">
      <dgm:prSet presAssocID="{17CBB918-F876-46AF-BA9F-320F60DE51F4}" presName="horz1" presStyleCnt="0"/>
      <dgm:spPr/>
    </dgm:pt>
    <dgm:pt modelId="{568C333E-0366-2641-877A-3BC45C37D40D}" type="pres">
      <dgm:prSet presAssocID="{17CBB918-F876-46AF-BA9F-320F60DE51F4}" presName="tx1" presStyleLbl="revTx" presStyleIdx="3" presStyleCnt="4"/>
      <dgm:spPr/>
    </dgm:pt>
    <dgm:pt modelId="{1B356050-899E-594B-9A72-9CA3F90E80C6}" type="pres">
      <dgm:prSet presAssocID="{17CBB918-F876-46AF-BA9F-320F60DE51F4}" presName="vert1" presStyleCnt="0"/>
      <dgm:spPr/>
    </dgm:pt>
  </dgm:ptLst>
  <dgm:cxnLst>
    <dgm:cxn modelId="{2511DF32-81D6-3146-A360-B0BF262DD03F}" type="presOf" srcId="{17CBB918-F876-46AF-BA9F-320F60DE51F4}" destId="{568C333E-0366-2641-877A-3BC45C37D40D}" srcOrd="0" destOrd="0" presId="urn:microsoft.com/office/officeart/2008/layout/LinedList"/>
    <dgm:cxn modelId="{F2C69933-6BB8-4648-9DD8-D5AB9FD3BE35}" type="presOf" srcId="{D081210D-2B13-4AF4-A75E-3D0ADFA7B6EF}" destId="{EE816CE7-A8A4-BF45-8E4F-E462E067B06C}" srcOrd="0" destOrd="0" presId="urn:microsoft.com/office/officeart/2008/layout/LinedList"/>
    <dgm:cxn modelId="{E8F40D40-C9D8-1C46-8D82-5AE3A396E341}" type="presOf" srcId="{852E9509-0A1F-49F9-A54A-205FC5CA38AF}" destId="{1EF43F80-4CB1-BF48-9B83-4A80A757A11D}" srcOrd="0" destOrd="0" presId="urn:microsoft.com/office/officeart/2008/layout/LinedList"/>
    <dgm:cxn modelId="{65378274-BF60-4941-9968-0118BA189888}" srcId="{D081210D-2B13-4AF4-A75E-3D0ADFA7B6EF}" destId="{17CBB918-F876-46AF-BA9F-320F60DE51F4}" srcOrd="3" destOrd="0" parTransId="{F036A348-51BB-47A3-B7FE-EF4E35A46DB2}" sibTransId="{DE0302EB-C998-488C-861A-8D4F9168A1EC}"/>
    <dgm:cxn modelId="{4435FD9C-64CC-264A-AE2B-0B1CB033ABA3}" type="presOf" srcId="{874B983A-0B7C-4BF2-B3F1-0428D3D7F963}" destId="{644CFF4B-0033-CC4D-A246-4D5367F71295}" srcOrd="0" destOrd="0" presId="urn:microsoft.com/office/officeart/2008/layout/LinedList"/>
    <dgm:cxn modelId="{C04B77BE-1D36-46B8-9AD1-D270D72D989B}" srcId="{D081210D-2B13-4AF4-A75E-3D0ADFA7B6EF}" destId="{E2BE6499-CBC2-4C7E-BB99-D84B61DCE288}" srcOrd="0" destOrd="0" parTransId="{46B3A628-16D8-496A-95C9-40DF14494EEF}" sibTransId="{50B9EDC5-4472-40C7-82DB-3D81DB926BE8}"/>
    <dgm:cxn modelId="{ECE567C8-C7EC-4ECF-94EE-CCC094343E35}" srcId="{D081210D-2B13-4AF4-A75E-3D0ADFA7B6EF}" destId="{874B983A-0B7C-4BF2-B3F1-0428D3D7F963}" srcOrd="1" destOrd="0" parTransId="{D55CE4B8-4A26-488F-8895-13AF643D09F9}" sibTransId="{1C13CA21-B0FD-4077-84F5-6DCCFE51AED7}"/>
    <dgm:cxn modelId="{C7E2F3D7-2890-A144-A7C0-02878EC6F177}" type="presOf" srcId="{E2BE6499-CBC2-4C7E-BB99-D84B61DCE288}" destId="{FAAB64FB-742A-2747-ACDB-B4D10E0B7A0E}" srcOrd="0" destOrd="0" presId="urn:microsoft.com/office/officeart/2008/layout/LinedList"/>
    <dgm:cxn modelId="{7F3F0BF0-16C7-4027-B533-42FF8AE41F6F}" srcId="{D081210D-2B13-4AF4-A75E-3D0ADFA7B6EF}" destId="{852E9509-0A1F-49F9-A54A-205FC5CA38AF}" srcOrd="2" destOrd="0" parTransId="{974E3AE7-2620-4A97-91B0-F95D720C90E1}" sibTransId="{1D263D12-ACA2-416A-B019-28533E9A05DF}"/>
    <dgm:cxn modelId="{FA0B3406-9BAF-3A40-B820-773D4A0560C0}" type="presParOf" srcId="{EE816CE7-A8A4-BF45-8E4F-E462E067B06C}" destId="{BB80EA63-39CF-E247-AB39-115C5FDCDCD9}" srcOrd="0" destOrd="0" presId="urn:microsoft.com/office/officeart/2008/layout/LinedList"/>
    <dgm:cxn modelId="{82ADB937-2F08-444C-A343-F2E8A399DC8B}" type="presParOf" srcId="{EE816CE7-A8A4-BF45-8E4F-E462E067B06C}" destId="{27202022-37E2-2A4C-8778-9A591E6CA9C7}" srcOrd="1" destOrd="0" presId="urn:microsoft.com/office/officeart/2008/layout/LinedList"/>
    <dgm:cxn modelId="{AEE46741-B703-434F-85A4-659ED1C96364}" type="presParOf" srcId="{27202022-37E2-2A4C-8778-9A591E6CA9C7}" destId="{FAAB64FB-742A-2747-ACDB-B4D10E0B7A0E}" srcOrd="0" destOrd="0" presId="urn:microsoft.com/office/officeart/2008/layout/LinedList"/>
    <dgm:cxn modelId="{BD6799A1-9648-8940-BCAA-140072017E18}" type="presParOf" srcId="{27202022-37E2-2A4C-8778-9A591E6CA9C7}" destId="{D7379A61-1EE6-E64C-9CCB-6297FB94CA6A}" srcOrd="1" destOrd="0" presId="urn:microsoft.com/office/officeart/2008/layout/LinedList"/>
    <dgm:cxn modelId="{CFF0BBA3-B60B-2F45-A078-A647D0BA122F}" type="presParOf" srcId="{EE816CE7-A8A4-BF45-8E4F-E462E067B06C}" destId="{89A99968-6DE1-FC47-915C-CEF4BA77CC33}" srcOrd="2" destOrd="0" presId="urn:microsoft.com/office/officeart/2008/layout/LinedList"/>
    <dgm:cxn modelId="{FB23CA01-2D85-C640-B64E-335099AC7D16}" type="presParOf" srcId="{EE816CE7-A8A4-BF45-8E4F-E462E067B06C}" destId="{72664A96-1303-C644-A231-F9F7870E116D}" srcOrd="3" destOrd="0" presId="urn:microsoft.com/office/officeart/2008/layout/LinedList"/>
    <dgm:cxn modelId="{A397C746-9BD0-FA48-A98E-0B15BA326BE6}" type="presParOf" srcId="{72664A96-1303-C644-A231-F9F7870E116D}" destId="{644CFF4B-0033-CC4D-A246-4D5367F71295}" srcOrd="0" destOrd="0" presId="urn:microsoft.com/office/officeart/2008/layout/LinedList"/>
    <dgm:cxn modelId="{862A893E-A2F8-6C47-ADA9-FF1FF07217A3}" type="presParOf" srcId="{72664A96-1303-C644-A231-F9F7870E116D}" destId="{E0EBF1D0-60E2-CF41-A48D-DC06ABAFBD45}" srcOrd="1" destOrd="0" presId="urn:microsoft.com/office/officeart/2008/layout/LinedList"/>
    <dgm:cxn modelId="{FFB872D4-B274-FD4A-86A4-63A043DACCAF}" type="presParOf" srcId="{EE816CE7-A8A4-BF45-8E4F-E462E067B06C}" destId="{7CF29ABA-B0CE-464E-970D-D8F405430D73}" srcOrd="4" destOrd="0" presId="urn:microsoft.com/office/officeart/2008/layout/LinedList"/>
    <dgm:cxn modelId="{1305D23E-E1F8-E94D-B2B3-25B054724067}" type="presParOf" srcId="{EE816CE7-A8A4-BF45-8E4F-E462E067B06C}" destId="{EB99A106-3B8B-4844-867F-597D9D3767E0}" srcOrd="5" destOrd="0" presId="urn:microsoft.com/office/officeart/2008/layout/LinedList"/>
    <dgm:cxn modelId="{ECA43FBB-261F-4E42-B569-1BEA94EA1D1B}" type="presParOf" srcId="{EB99A106-3B8B-4844-867F-597D9D3767E0}" destId="{1EF43F80-4CB1-BF48-9B83-4A80A757A11D}" srcOrd="0" destOrd="0" presId="urn:microsoft.com/office/officeart/2008/layout/LinedList"/>
    <dgm:cxn modelId="{D7311CC1-DE03-BF4B-9B50-ADF0021DE32A}" type="presParOf" srcId="{EB99A106-3B8B-4844-867F-597D9D3767E0}" destId="{491D4B4B-9B3C-1C41-80CE-0278EC5278C0}" srcOrd="1" destOrd="0" presId="urn:microsoft.com/office/officeart/2008/layout/LinedList"/>
    <dgm:cxn modelId="{B7F09816-D5C8-5542-ACDA-4BAFBF161B02}" type="presParOf" srcId="{EE816CE7-A8A4-BF45-8E4F-E462E067B06C}" destId="{61B21BF7-A0E0-C14F-BBBF-93DB95DBE004}" srcOrd="6" destOrd="0" presId="urn:microsoft.com/office/officeart/2008/layout/LinedList"/>
    <dgm:cxn modelId="{6511D562-358B-AB4E-8E4E-7A47BB4F4969}" type="presParOf" srcId="{EE816CE7-A8A4-BF45-8E4F-E462E067B06C}" destId="{07D17D66-EB69-CC4A-B997-0F8B532CE099}" srcOrd="7" destOrd="0" presId="urn:microsoft.com/office/officeart/2008/layout/LinedList"/>
    <dgm:cxn modelId="{F308C065-8F3D-5647-A531-304BD4071AC2}" type="presParOf" srcId="{07D17D66-EB69-CC4A-B997-0F8B532CE099}" destId="{568C333E-0366-2641-877A-3BC45C37D40D}" srcOrd="0" destOrd="0" presId="urn:microsoft.com/office/officeart/2008/layout/LinedList"/>
    <dgm:cxn modelId="{92B99CA5-E1E8-4943-B3BA-97200794697E}" type="presParOf" srcId="{07D17D66-EB69-CC4A-B997-0F8B532CE099}" destId="{1B356050-899E-594B-9A72-9CA3F90E80C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CAD489-686B-4BCD-8A6B-3E287425EEF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90BCEFF-6223-48EA-9545-CC4290ABE71E}">
      <dgm:prSet/>
      <dgm:spPr/>
      <dgm:t>
        <a:bodyPr/>
        <a:lstStyle/>
        <a:p>
          <a:r>
            <a:rPr lang="en-GB"/>
            <a:t>“Small start-ups are often resource starved so they need to find smart and frugal ways to get ahead” Davidsson(2012, p.105). </a:t>
          </a:r>
          <a:endParaRPr lang="en-US"/>
        </a:p>
      </dgm:t>
    </dgm:pt>
    <dgm:pt modelId="{84939349-4AD3-48F6-9F96-C6AA92D522F6}" type="parTrans" cxnId="{6843B514-1EAF-4484-8406-2BC028081874}">
      <dgm:prSet/>
      <dgm:spPr/>
      <dgm:t>
        <a:bodyPr/>
        <a:lstStyle/>
        <a:p>
          <a:endParaRPr lang="en-US"/>
        </a:p>
      </dgm:t>
    </dgm:pt>
    <dgm:pt modelId="{3B87B9D8-C4F1-4CCC-9100-BCA6A111B193}" type="sibTrans" cxnId="{6843B514-1EAF-4484-8406-2BC028081874}">
      <dgm:prSet/>
      <dgm:spPr/>
      <dgm:t>
        <a:bodyPr/>
        <a:lstStyle/>
        <a:p>
          <a:endParaRPr lang="en-US"/>
        </a:p>
      </dgm:t>
    </dgm:pt>
    <dgm:pt modelId="{E19FF8EF-6B21-42DC-A0F4-25B21791A379}">
      <dgm:prSet/>
      <dgm:spPr/>
      <dgm:t>
        <a:bodyPr/>
        <a:lstStyle/>
        <a:p>
          <a:r>
            <a:rPr lang="en-GB"/>
            <a:t>The many ways entrepreneurs find to get away without making significant outlays are referred to as “bootstrapping” and “bricolage.” </a:t>
          </a:r>
          <a:endParaRPr lang="en-US"/>
        </a:p>
      </dgm:t>
    </dgm:pt>
    <dgm:pt modelId="{FFB070E0-CCCA-4781-BB9B-1E66932B5CD4}" type="parTrans" cxnId="{B97027FD-7AE8-458D-9E46-025B74C0ABFC}">
      <dgm:prSet/>
      <dgm:spPr/>
      <dgm:t>
        <a:bodyPr/>
        <a:lstStyle/>
        <a:p>
          <a:endParaRPr lang="en-US"/>
        </a:p>
      </dgm:t>
    </dgm:pt>
    <dgm:pt modelId="{6A3548A8-35BD-48AD-B261-7E7A7A2D9B13}" type="sibTrans" cxnId="{B97027FD-7AE8-458D-9E46-025B74C0ABFC}">
      <dgm:prSet/>
      <dgm:spPr/>
      <dgm:t>
        <a:bodyPr/>
        <a:lstStyle/>
        <a:p>
          <a:endParaRPr lang="en-US"/>
        </a:p>
      </dgm:t>
    </dgm:pt>
    <dgm:pt modelId="{26519C71-CC51-B34C-B632-7D858E223208}" type="pres">
      <dgm:prSet presAssocID="{D9CAD489-686B-4BCD-8A6B-3E287425EEFC}" presName="hierChild1" presStyleCnt="0">
        <dgm:presLayoutVars>
          <dgm:chPref val="1"/>
          <dgm:dir/>
          <dgm:animOne val="branch"/>
          <dgm:animLvl val="lvl"/>
          <dgm:resizeHandles/>
        </dgm:presLayoutVars>
      </dgm:prSet>
      <dgm:spPr/>
    </dgm:pt>
    <dgm:pt modelId="{171FFABC-C7F6-FA43-8F84-4EE19F4D3E48}" type="pres">
      <dgm:prSet presAssocID="{D90BCEFF-6223-48EA-9545-CC4290ABE71E}" presName="hierRoot1" presStyleCnt="0"/>
      <dgm:spPr/>
    </dgm:pt>
    <dgm:pt modelId="{2B6EE2E5-8FDF-754A-9354-A6C86648BE6B}" type="pres">
      <dgm:prSet presAssocID="{D90BCEFF-6223-48EA-9545-CC4290ABE71E}" presName="composite" presStyleCnt="0"/>
      <dgm:spPr/>
    </dgm:pt>
    <dgm:pt modelId="{6BAE2D8F-C15C-8D48-B0B6-330ACB0CB93A}" type="pres">
      <dgm:prSet presAssocID="{D90BCEFF-6223-48EA-9545-CC4290ABE71E}" presName="background" presStyleLbl="node0" presStyleIdx="0" presStyleCnt="2"/>
      <dgm:spPr/>
    </dgm:pt>
    <dgm:pt modelId="{7D9F96EA-464D-E644-83ED-74C0B29D01D3}" type="pres">
      <dgm:prSet presAssocID="{D90BCEFF-6223-48EA-9545-CC4290ABE71E}" presName="text" presStyleLbl="fgAcc0" presStyleIdx="0" presStyleCnt="2">
        <dgm:presLayoutVars>
          <dgm:chPref val="3"/>
        </dgm:presLayoutVars>
      </dgm:prSet>
      <dgm:spPr/>
    </dgm:pt>
    <dgm:pt modelId="{8DC7CB4B-5714-F24A-B25E-2DE3046BE39C}" type="pres">
      <dgm:prSet presAssocID="{D90BCEFF-6223-48EA-9545-CC4290ABE71E}" presName="hierChild2" presStyleCnt="0"/>
      <dgm:spPr/>
    </dgm:pt>
    <dgm:pt modelId="{FB4B40C3-599E-A64C-AC54-03A89925D576}" type="pres">
      <dgm:prSet presAssocID="{E19FF8EF-6B21-42DC-A0F4-25B21791A379}" presName="hierRoot1" presStyleCnt="0"/>
      <dgm:spPr/>
    </dgm:pt>
    <dgm:pt modelId="{B6EF3C1B-801E-2F4E-8FA0-83B779FA7B64}" type="pres">
      <dgm:prSet presAssocID="{E19FF8EF-6B21-42DC-A0F4-25B21791A379}" presName="composite" presStyleCnt="0"/>
      <dgm:spPr/>
    </dgm:pt>
    <dgm:pt modelId="{33F3A6B9-A432-F443-86D9-1F3AFC6188C1}" type="pres">
      <dgm:prSet presAssocID="{E19FF8EF-6B21-42DC-A0F4-25B21791A379}" presName="background" presStyleLbl="node0" presStyleIdx="1" presStyleCnt="2"/>
      <dgm:spPr/>
    </dgm:pt>
    <dgm:pt modelId="{EB1A1404-0988-E048-97A7-19E462E75537}" type="pres">
      <dgm:prSet presAssocID="{E19FF8EF-6B21-42DC-A0F4-25B21791A379}" presName="text" presStyleLbl="fgAcc0" presStyleIdx="1" presStyleCnt="2">
        <dgm:presLayoutVars>
          <dgm:chPref val="3"/>
        </dgm:presLayoutVars>
      </dgm:prSet>
      <dgm:spPr/>
    </dgm:pt>
    <dgm:pt modelId="{20181296-8668-0845-816C-6D90FF5FF012}" type="pres">
      <dgm:prSet presAssocID="{E19FF8EF-6B21-42DC-A0F4-25B21791A379}" presName="hierChild2" presStyleCnt="0"/>
      <dgm:spPr/>
    </dgm:pt>
  </dgm:ptLst>
  <dgm:cxnLst>
    <dgm:cxn modelId="{6843B514-1EAF-4484-8406-2BC028081874}" srcId="{D9CAD489-686B-4BCD-8A6B-3E287425EEFC}" destId="{D90BCEFF-6223-48EA-9545-CC4290ABE71E}" srcOrd="0" destOrd="0" parTransId="{84939349-4AD3-48F6-9F96-C6AA92D522F6}" sibTransId="{3B87B9D8-C4F1-4CCC-9100-BCA6A111B193}"/>
    <dgm:cxn modelId="{5EF2EE27-56E6-2D47-9D93-47A2C57BE82A}" type="presOf" srcId="{D90BCEFF-6223-48EA-9545-CC4290ABE71E}" destId="{7D9F96EA-464D-E644-83ED-74C0B29D01D3}" srcOrd="0" destOrd="0" presId="urn:microsoft.com/office/officeart/2005/8/layout/hierarchy1"/>
    <dgm:cxn modelId="{7E7C038B-1721-7A42-AF8C-E69659CB6452}" type="presOf" srcId="{E19FF8EF-6B21-42DC-A0F4-25B21791A379}" destId="{EB1A1404-0988-E048-97A7-19E462E75537}" srcOrd="0" destOrd="0" presId="urn:microsoft.com/office/officeart/2005/8/layout/hierarchy1"/>
    <dgm:cxn modelId="{7176ECD0-1F9D-C846-AE24-BAFD6643287E}" type="presOf" srcId="{D9CAD489-686B-4BCD-8A6B-3E287425EEFC}" destId="{26519C71-CC51-B34C-B632-7D858E223208}" srcOrd="0" destOrd="0" presId="urn:microsoft.com/office/officeart/2005/8/layout/hierarchy1"/>
    <dgm:cxn modelId="{B97027FD-7AE8-458D-9E46-025B74C0ABFC}" srcId="{D9CAD489-686B-4BCD-8A6B-3E287425EEFC}" destId="{E19FF8EF-6B21-42DC-A0F4-25B21791A379}" srcOrd="1" destOrd="0" parTransId="{FFB070E0-CCCA-4781-BB9B-1E66932B5CD4}" sibTransId="{6A3548A8-35BD-48AD-B261-7E7A7A2D9B13}"/>
    <dgm:cxn modelId="{5E854460-0A04-5249-BF73-857416AE62D8}" type="presParOf" srcId="{26519C71-CC51-B34C-B632-7D858E223208}" destId="{171FFABC-C7F6-FA43-8F84-4EE19F4D3E48}" srcOrd="0" destOrd="0" presId="urn:microsoft.com/office/officeart/2005/8/layout/hierarchy1"/>
    <dgm:cxn modelId="{AAA8D9C7-9B69-4C4B-A364-A72B1BE644E9}" type="presParOf" srcId="{171FFABC-C7F6-FA43-8F84-4EE19F4D3E48}" destId="{2B6EE2E5-8FDF-754A-9354-A6C86648BE6B}" srcOrd="0" destOrd="0" presId="urn:microsoft.com/office/officeart/2005/8/layout/hierarchy1"/>
    <dgm:cxn modelId="{F9513D60-FA0B-A748-9A83-EB94E7AF7290}" type="presParOf" srcId="{2B6EE2E5-8FDF-754A-9354-A6C86648BE6B}" destId="{6BAE2D8F-C15C-8D48-B0B6-330ACB0CB93A}" srcOrd="0" destOrd="0" presId="urn:microsoft.com/office/officeart/2005/8/layout/hierarchy1"/>
    <dgm:cxn modelId="{C19E3B51-FC21-CD4D-B0E9-CD9BBBC45C0C}" type="presParOf" srcId="{2B6EE2E5-8FDF-754A-9354-A6C86648BE6B}" destId="{7D9F96EA-464D-E644-83ED-74C0B29D01D3}" srcOrd="1" destOrd="0" presId="urn:microsoft.com/office/officeart/2005/8/layout/hierarchy1"/>
    <dgm:cxn modelId="{DCD84676-5053-1E4E-AA29-7E3EE492D9F5}" type="presParOf" srcId="{171FFABC-C7F6-FA43-8F84-4EE19F4D3E48}" destId="{8DC7CB4B-5714-F24A-B25E-2DE3046BE39C}" srcOrd="1" destOrd="0" presId="urn:microsoft.com/office/officeart/2005/8/layout/hierarchy1"/>
    <dgm:cxn modelId="{D0EBE528-E46D-4043-9F12-2E4E8F6BB209}" type="presParOf" srcId="{26519C71-CC51-B34C-B632-7D858E223208}" destId="{FB4B40C3-599E-A64C-AC54-03A89925D576}" srcOrd="1" destOrd="0" presId="urn:microsoft.com/office/officeart/2005/8/layout/hierarchy1"/>
    <dgm:cxn modelId="{B37FC959-CBDE-D240-92B7-791D967E34D2}" type="presParOf" srcId="{FB4B40C3-599E-A64C-AC54-03A89925D576}" destId="{B6EF3C1B-801E-2F4E-8FA0-83B779FA7B64}" srcOrd="0" destOrd="0" presId="urn:microsoft.com/office/officeart/2005/8/layout/hierarchy1"/>
    <dgm:cxn modelId="{65F348E6-1E39-C84D-BE65-AB1369455A56}" type="presParOf" srcId="{B6EF3C1B-801E-2F4E-8FA0-83B779FA7B64}" destId="{33F3A6B9-A432-F443-86D9-1F3AFC6188C1}" srcOrd="0" destOrd="0" presId="urn:microsoft.com/office/officeart/2005/8/layout/hierarchy1"/>
    <dgm:cxn modelId="{99D6F366-7B19-A548-88D4-382A2F5BE3B0}" type="presParOf" srcId="{B6EF3C1B-801E-2F4E-8FA0-83B779FA7B64}" destId="{EB1A1404-0988-E048-97A7-19E462E75537}" srcOrd="1" destOrd="0" presId="urn:microsoft.com/office/officeart/2005/8/layout/hierarchy1"/>
    <dgm:cxn modelId="{2E80EE59-AEE1-F745-BE93-D783894DC93B}" type="presParOf" srcId="{FB4B40C3-599E-A64C-AC54-03A89925D576}" destId="{20181296-8668-0845-816C-6D90FF5FF0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36C722-B34A-4EEF-87D1-B8BACB2054B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9729CC8-1FE8-4FF9-9A0D-B0E8366BC295}">
      <dgm:prSet/>
      <dgm:spPr/>
      <dgm:t>
        <a:bodyPr/>
        <a:lstStyle/>
        <a:p>
          <a:r>
            <a:rPr lang="en-GB" b="1"/>
            <a:t>1. Making do </a:t>
          </a:r>
          <a:r>
            <a:rPr lang="en-GB"/>
            <a:t>– seeking workable rather than perfect solutions by using resources at hand. </a:t>
          </a:r>
          <a:endParaRPr lang="en-US"/>
        </a:p>
      </dgm:t>
    </dgm:pt>
    <dgm:pt modelId="{2D1FEA30-CD67-40B8-A582-5C54B43AFA76}" type="parTrans" cxnId="{327F56ED-44AC-4A72-8581-E0A931F94E15}">
      <dgm:prSet/>
      <dgm:spPr/>
      <dgm:t>
        <a:bodyPr/>
        <a:lstStyle/>
        <a:p>
          <a:endParaRPr lang="en-US"/>
        </a:p>
      </dgm:t>
    </dgm:pt>
    <dgm:pt modelId="{0C1B16A5-2F3A-4B97-9C61-FAECD5E0C40C}" type="sibTrans" cxnId="{327F56ED-44AC-4A72-8581-E0A931F94E15}">
      <dgm:prSet/>
      <dgm:spPr/>
      <dgm:t>
        <a:bodyPr/>
        <a:lstStyle/>
        <a:p>
          <a:endParaRPr lang="en-US"/>
        </a:p>
      </dgm:t>
    </dgm:pt>
    <dgm:pt modelId="{BD4F79E5-0386-4177-9338-33B66590EFD5}">
      <dgm:prSet/>
      <dgm:spPr/>
      <dgm:t>
        <a:bodyPr/>
        <a:lstStyle/>
        <a:p>
          <a:r>
            <a:rPr lang="en-GB" dirty="0"/>
            <a:t>2. Using </a:t>
          </a:r>
          <a:r>
            <a:rPr lang="en-GB" b="1" dirty="0"/>
            <a:t>resources at hand</a:t>
          </a:r>
          <a:r>
            <a:rPr lang="en-GB" dirty="0"/>
            <a:t>–</a:t>
          </a:r>
          <a:r>
            <a:rPr lang="en-GB" dirty="0" err="1"/>
            <a:t>e.g.Ice</a:t>
          </a:r>
          <a:r>
            <a:rPr lang="en-GB" dirty="0"/>
            <a:t> Hotel e.g. your home as an office. </a:t>
          </a:r>
          <a:endParaRPr lang="en-US" dirty="0"/>
        </a:p>
      </dgm:t>
    </dgm:pt>
    <dgm:pt modelId="{CADD11E8-ED32-4EDD-AFE6-8FE7BA5C8F68}" type="parTrans" cxnId="{ABD717F6-01F8-44CB-9D7D-C70E02B546C6}">
      <dgm:prSet/>
      <dgm:spPr/>
      <dgm:t>
        <a:bodyPr/>
        <a:lstStyle/>
        <a:p>
          <a:endParaRPr lang="en-US"/>
        </a:p>
      </dgm:t>
    </dgm:pt>
    <dgm:pt modelId="{67FF954E-0D1B-4C1B-8CA4-6BA8A57FADD6}" type="sibTrans" cxnId="{ABD717F6-01F8-44CB-9D7D-C70E02B546C6}">
      <dgm:prSet/>
      <dgm:spPr/>
      <dgm:t>
        <a:bodyPr/>
        <a:lstStyle/>
        <a:p>
          <a:endParaRPr lang="en-US"/>
        </a:p>
      </dgm:t>
    </dgm:pt>
    <dgm:pt modelId="{CB373C40-0B3D-40C4-947E-DB935E3C41DD}">
      <dgm:prSet/>
      <dgm:spPr/>
      <dgm:t>
        <a:bodyPr/>
        <a:lstStyle/>
        <a:p>
          <a:r>
            <a:rPr lang="en-GB" b="1"/>
            <a:t>3. Recombining resources </a:t>
          </a:r>
          <a:r>
            <a:rPr lang="en-GB"/>
            <a:t>for new purposes e.g. sports bra. </a:t>
          </a:r>
          <a:endParaRPr lang="en-US"/>
        </a:p>
      </dgm:t>
    </dgm:pt>
    <dgm:pt modelId="{5EFFCEA4-9DEE-414F-AAB9-CD1020199FC9}" type="parTrans" cxnId="{A69D3FD8-ECF1-4C44-94D9-EB9BB6CFBBAA}">
      <dgm:prSet/>
      <dgm:spPr/>
      <dgm:t>
        <a:bodyPr/>
        <a:lstStyle/>
        <a:p>
          <a:endParaRPr lang="en-US"/>
        </a:p>
      </dgm:t>
    </dgm:pt>
    <dgm:pt modelId="{C089D74E-39A6-4EE1-B628-0D4C1D761635}" type="sibTrans" cxnId="{A69D3FD8-ECF1-4C44-94D9-EB9BB6CFBBAA}">
      <dgm:prSet/>
      <dgm:spPr/>
      <dgm:t>
        <a:bodyPr/>
        <a:lstStyle/>
        <a:p>
          <a:endParaRPr lang="en-US"/>
        </a:p>
      </dgm:t>
    </dgm:pt>
    <dgm:pt modelId="{A11294BB-1C14-1F4F-835A-94135DF6563B}" type="pres">
      <dgm:prSet presAssocID="{D236C722-B34A-4EEF-87D1-B8BACB2054B8}" presName="linear" presStyleCnt="0">
        <dgm:presLayoutVars>
          <dgm:animLvl val="lvl"/>
          <dgm:resizeHandles val="exact"/>
        </dgm:presLayoutVars>
      </dgm:prSet>
      <dgm:spPr/>
    </dgm:pt>
    <dgm:pt modelId="{907DCCB9-1BD1-C242-BA40-4C1D2F40C80A}" type="pres">
      <dgm:prSet presAssocID="{F9729CC8-1FE8-4FF9-9A0D-B0E8366BC295}" presName="parentText" presStyleLbl="node1" presStyleIdx="0" presStyleCnt="3">
        <dgm:presLayoutVars>
          <dgm:chMax val="0"/>
          <dgm:bulletEnabled val="1"/>
        </dgm:presLayoutVars>
      </dgm:prSet>
      <dgm:spPr/>
    </dgm:pt>
    <dgm:pt modelId="{F4C3826E-56D6-614C-A414-063D327A95D7}" type="pres">
      <dgm:prSet presAssocID="{0C1B16A5-2F3A-4B97-9C61-FAECD5E0C40C}" presName="spacer" presStyleCnt="0"/>
      <dgm:spPr/>
    </dgm:pt>
    <dgm:pt modelId="{0F6A3BFE-07B5-924E-8D3F-A9A59BDEBB23}" type="pres">
      <dgm:prSet presAssocID="{BD4F79E5-0386-4177-9338-33B66590EFD5}" presName="parentText" presStyleLbl="node1" presStyleIdx="1" presStyleCnt="3">
        <dgm:presLayoutVars>
          <dgm:chMax val="0"/>
          <dgm:bulletEnabled val="1"/>
        </dgm:presLayoutVars>
      </dgm:prSet>
      <dgm:spPr/>
    </dgm:pt>
    <dgm:pt modelId="{AA8EDD03-33F8-5043-89CF-2D017B3390D5}" type="pres">
      <dgm:prSet presAssocID="{67FF954E-0D1B-4C1B-8CA4-6BA8A57FADD6}" presName="spacer" presStyleCnt="0"/>
      <dgm:spPr/>
    </dgm:pt>
    <dgm:pt modelId="{03F92C24-1AC1-C445-85B9-758AB80E8836}" type="pres">
      <dgm:prSet presAssocID="{CB373C40-0B3D-40C4-947E-DB935E3C41DD}" presName="parentText" presStyleLbl="node1" presStyleIdx="2" presStyleCnt="3">
        <dgm:presLayoutVars>
          <dgm:chMax val="0"/>
          <dgm:bulletEnabled val="1"/>
        </dgm:presLayoutVars>
      </dgm:prSet>
      <dgm:spPr/>
    </dgm:pt>
  </dgm:ptLst>
  <dgm:cxnLst>
    <dgm:cxn modelId="{18C0F362-B6D3-DE41-9533-DE2B50B20BB5}" type="presOf" srcId="{BD4F79E5-0386-4177-9338-33B66590EFD5}" destId="{0F6A3BFE-07B5-924E-8D3F-A9A59BDEBB23}" srcOrd="0" destOrd="0" presId="urn:microsoft.com/office/officeart/2005/8/layout/vList2"/>
    <dgm:cxn modelId="{F421F8C4-07D7-1D44-A5D2-9FCB1B8341F3}" type="presOf" srcId="{D236C722-B34A-4EEF-87D1-B8BACB2054B8}" destId="{A11294BB-1C14-1F4F-835A-94135DF6563B}" srcOrd="0" destOrd="0" presId="urn:microsoft.com/office/officeart/2005/8/layout/vList2"/>
    <dgm:cxn modelId="{A69D3FD8-ECF1-4C44-94D9-EB9BB6CFBBAA}" srcId="{D236C722-B34A-4EEF-87D1-B8BACB2054B8}" destId="{CB373C40-0B3D-40C4-947E-DB935E3C41DD}" srcOrd="2" destOrd="0" parTransId="{5EFFCEA4-9DEE-414F-AAB9-CD1020199FC9}" sibTransId="{C089D74E-39A6-4EE1-B628-0D4C1D761635}"/>
    <dgm:cxn modelId="{B008C4E6-218D-8244-A04C-443A03E1AECF}" type="presOf" srcId="{CB373C40-0B3D-40C4-947E-DB935E3C41DD}" destId="{03F92C24-1AC1-C445-85B9-758AB80E8836}" srcOrd="0" destOrd="0" presId="urn:microsoft.com/office/officeart/2005/8/layout/vList2"/>
    <dgm:cxn modelId="{327F56ED-44AC-4A72-8581-E0A931F94E15}" srcId="{D236C722-B34A-4EEF-87D1-B8BACB2054B8}" destId="{F9729CC8-1FE8-4FF9-9A0D-B0E8366BC295}" srcOrd="0" destOrd="0" parTransId="{2D1FEA30-CD67-40B8-A582-5C54B43AFA76}" sibTransId="{0C1B16A5-2F3A-4B97-9C61-FAECD5E0C40C}"/>
    <dgm:cxn modelId="{C9C4D7ED-1865-EA45-884D-3908B95772D6}" type="presOf" srcId="{F9729CC8-1FE8-4FF9-9A0D-B0E8366BC295}" destId="{907DCCB9-1BD1-C242-BA40-4C1D2F40C80A}" srcOrd="0" destOrd="0" presId="urn:microsoft.com/office/officeart/2005/8/layout/vList2"/>
    <dgm:cxn modelId="{ABD717F6-01F8-44CB-9D7D-C70E02B546C6}" srcId="{D236C722-B34A-4EEF-87D1-B8BACB2054B8}" destId="{BD4F79E5-0386-4177-9338-33B66590EFD5}" srcOrd="1" destOrd="0" parTransId="{CADD11E8-ED32-4EDD-AFE6-8FE7BA5C8F68}" sibTransId="{67FF954E-0D1B-4C1B-8CA4-6BA8A57FADD6}"/>
    <dgm:cxn modelId="{8574D895-AD97-9E48-9650-5500EC866D9E}" type="presParOf" srcId="{A11294BB-1C14-1F4F-835A-94135DF6563B}" destId="{907DCCB9-1BD1-C242-BA40-4C1D2F40C80A}" srcOrd="0" destOrd="0" presId="urn:microsoft.com/office/officeart/2005/8/layout/vList2"/>
    <dgm:cxn modelId="{FD972EF1-ED69-2649-AF4E-CED8F0661CA3}" type="presParOf" srcId="{A11294BB-1C14-1F4F-835A-94135DF6563B}" destId="{F4C3826E-56D6-614C-A414-063D327A95D7}" srcOrd="1" destOrd="0" presId="urn:microsoft.com/office/officeart/2005/8/layout/vList2"/>
    <dgm:cxn modelId="{E193E6EB-B414-534B-92D8-FE5552CEEF66}" type="presParOf" srcId="{A11294BB-1C14-1F4F-835A-94135DF6563B}" destId="{0F6A3BFE-07B5-924E-8D3F-A9A59BDEBB23}" srcOrd="2" destOrd="0" presId="urn:microsoft.com/office/officeart/2005/8/layout/vList2"/>
    <dgm:cxn modelId="{87169637-4035-2D4D-B9C8-43B43F296BA9}" type="presParOf" srcId="{A11294BB-1C14-1F4F-835A-94135DF6563B}" destId="{AA8EDD03-33F8-5043-89CF-2D017B3390D5}" srcOrd="3" destOrd="0" presId="urn:microsoft.com/office/officeart/2005/8/layout/vList2"/>
    <dgm:cxn modelId="{D0F0B1BA-405B-8241-977A-25E92B0A481B}" type="presParOf" srcId="{A11294BB-1C14-1F4F-835A-94135DF6563B}" destId="{03F92C24-1AC1-C445-85B9-758AB80E883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F789AE-4FB0-4A60-801E-A61A65858AF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0A4F6A9A-2B7E-45D7-9656-0AA811A5CED5}">
      <dgm:prSet/>
      <dgm:spPr/>
      <dgm:t>
        <a:bodyPr/>
        <a:lstStyle/>
        <a:p>
          <a:r>
            <a:rPr lang="en-GB" b="1"/>
            <a:t>What measures are you going to put in place to ensure your group functions well? </a:t>
          </a:r>
          <a:endParaRPr lang="en-US"/>
        </a:p>
      </dgm:t>
    </dgm:pt>
    <dgm:pt modelId="{4CAF68C7-A764-4B84-9404-DA51605B3728}" type="parTrans" cxnId="{641D4259-BDC5-428A-A920-E8B57DA171B9}">
      <dgm:prSet/>
      <dgm:spPr/>
      <dgm:t>
        <a:bodyPr/>
        <a:lstStyle/>
        <a:p>
          <a:endParaRPr lang="en-US"/>
        </a:p>
      </dgm:t>
    </dgm:pt>
    <dgm:pt modelId="{71530F82-1CAA-4BD1-8533-16C600B03888}" type="sibTrans" cxnId="{641D4259-BDC5-428A-A920-E8B57DA171B9}">
      <dgm:prSet/>
      <dgm:spPr/>
      <dgm:t>
        <a:bodyPr/>
        <a:lstStyle/>
        <a:p>
          <a:endParaRPr lang="en-US"/>
        </a:p>
      </dgm:t>
    </dgm:pt>
    <dgm:pt modelId="{B2AAB7F6-C729-4760-A687-0E53F1F1FEE1}">
      <dgm:prSet/>
      <dgm:spPr/>
      <dgm:t>
        <a:bodyPr/>
        <a:lstStyle/>
        <a:p>
          <a:r>
            <a:rPr lang="en-GB" b="1"/>
            <a:t>Do you want to have ground rules? Do you want to assign roles and responsibilities? </a:t>
          </a:r>
          <a:endParaRPr lang="en-US"/>
        </a:p>
      </dgm:t>
    </dgm:pt>
    <dgm:pt modelId="{56245614-40B9-4D0F-91DB-D16C2D70426E}" type="parTrans" cxnId="{84A74B54-BBCF-4944-A80F-12BB530CB895}">
      <dgm:prSet/>
      <dgm:spPr/>
      <dgm:t>
        <a:bodyPr/>
        <a:lstStyle/>
        <a:p>
          <a:endParaRPr lang="en-US"/>
        </a:p>
      </dgm:t>
    </dgm:pt>
    <dgm:pt modelId="{9C4B6935-37EF-4BAC-95CB-30580144067A}" type="sibTrans" cxnId="{84A74B54-BBCF-4944-A80F-12BB530CB895}">
      <dgm:prSet/>
      <dgm:spPr/>
      <dgm:t>
        <a:bodyPr/>
        <a:lstStyle/>
        <a:p>
          <a:endParaRPr lang="en-US"/>
        </a:p>
      </dgm:t>
    </dgm:pt>
    <dgm:pt modelId="{F219675B-503C-4BE0-8754-7DAB79A302A5}">
      <dgm:prSet/>
      <dgm:spPr/>
      <dgm:t>
        <a:bodyPr/>
        <a:lstStyle/>
        <a:p>
          <a:r>
            <a:rPr lang="en-GB" b="1"/>
            <a:t>Do you want to appoint a group leader – permanent or rotating? </a:t>
          </a:r>
          <a:endParaRPr lang="en-US"/>
        </a:p>
      </dgm:t>
    </dgm:pt>
    <dgm:pt modelId="{E6B837E4-9DD5-4646-BAF1-A3327CFBE9F7}" type="parTrans" cxnId="{92ACF710-8694-40BF-80BD-E36818CE74E7}">
      <dgm:prSet/>
      <dgm:spPr/>
      <dgm:t>
        <a:bodyPr/>
        <a:lstStyle/>
        <a:p>
          <a:endParaRPr lang="en-US"/>
        </a:p>
      </dgm:t>
    </dgm:pt>
    <dgm:pt modelId="{EFED4DDA-191E-4B2E-8009-53BF774B465B}" type="sibTrans" cxnId="{92ACF710-8694-40BF-80BD-E36818CE74E7}">
      <dgm:prSet/>
      <dgm:spPr/>
      <dgm:t>
        <a:bodyPr/>
        <a:lstStyle/>
        <a:p>
          <a:endParaRPr lang="en-US"/>
        </a:p>
      </dgm:t>
    </dgm:pt>
    <dgm:pt modelId="{9E3F7365-D75A-4C8E-BCFD-BD35683220F3}">
      <dgm:prSet/>
      <dgm:spPr/>
      <dgm:t>
        <a:bodyPr/>
        <a:lstStyle/>
        <a:p>
          <a:r>
            <a:rPr lang="en-GB" b="1"/>
            <a:t>How will you follow up on agreed actions? </a:t>
          </a:r>
          <a:endParaRPr lang="en-US"/>
        </a:p>
      </dgm:t>
    </dgm:pt>
    <dgm:pt modelId="{9FDC1775-37D7-42E0-B512-6C6DCFF0F8D3}" type="parTrans" cxnId="{ECC8A046-0AC9-4CD8-AE95-29E02AD04838}">
      <dgm:prSet/>
      <dgm:spPr/>
      <dgm:t>
        <a:bodyPr/>
        <a:lstStyle/>
        <a:p>
          <a:endParaRPr lang="en-US"/>
        </a:p>
      </dgm:t>
    </dgm:pt>
    <dgm:pt modelId="{6E0BC26A-8B38-48A0-A16A-8B7F7F5C3CBE}" type="sibTrans" cxnId="{ECC8A046-0AC9-4CD8-AE95-29E02AD04838}">
      <dgm:prSet/>
      <dgm:spPr/>
      <dgm:t>
        <a:bodyPr/>
        <a:lstStyle/>
        <a:p>
          <a:endParaRPr lang="en-US"/>
        </a:p>
      </dgm:t>
    </dgm:pt>
    <dgm:pt modelId="{5A465B53-6FE5-4305-ACC2-6B1D0D0E3F44}">
      <dgm:prSet/>
      <dgm:spPr/>
      <dgm:t>
        <a:bodyPr/>
        <a:lstStyle/>
        <a:p>
          <a:r>
            <a:rPr lang="en-GB" b="1"/>
            <a:t>How can you make the most of each others knowledge, skills and attributes? </a:t>
          </a:r>
          <a:endParaRPr lang="en-US"/>
        </a:p>
      </dgm:t>
    </dgm:pt>
    <dgm:pt modelId="{E6C8D902-0BE2-4322-8E84-D530DDF86662}" type="parTrans" cxnId="{921D3265-27CF-47B0-9992-C342E40176F2}">
      <dgm:prSet/>
      <dgm:spPr/>
      <dgm:t>
        <a:bodyPr/>
        <a:lstStyle/>
        <a:p>
          <a:endParaRPr lang="en-US"/>
        </a:p>
      </dgm:t>
    </dgm:pt>
    <dgm:pt modelId="{49332D9C-DC7E-4474-87D5-30B74CE8CE4E}" type="sibTrans" cxnId="{921D3265-27CF-47B0-9992-C342E40176F2}">
      <dgm:prSet/>
      <dgm:spPr/>
      <dgm:t>
        <a:bodyPr/>
        <a:lstStyle/>
        <a:p>
          <a:endParaRPr lang="en-US"/>
        </a:p>
      </dgm:t>
    </dgm:pt>
    <dgm:pt modelId="{7B0902AD-AA3E-6F44-9242-5AC6155434EE}" type="pres">
      <dgm:prSet presAssocID="{A9F789AE-4FB0-4A60-801E-A61A65858AFD}" presName="vert0" presStyleCnt="0">
        <dgm:presLayoutVars>
          <dgm:dir/>
          <dgm:animOne val="branch"/>
          <dgm:animLvl val="lvl"/>
        </dgm:presLayoutVars>
      </dgm:prSet>
      <dgm:spPr/>
    </dgm:pt>
    <dgm:pt modelId="{E2A78FC3-5799-2A45-A913-5D072B0DB71D}" type="pres">
      <dgm:prSet presAssocID="{0A4F6A9A-2B7E-45D7-9656-0AA811A5CED5}" presName="thickLine" presStyleLbl="alignNode1" presStyleIdx="0" presStyleCnt="5"/>
      <dgm:spPr/>
    </dgm:pt>
    <dgm:pt modelId="{C7BE7B21-BEB6-6948-93F4-13404D3F648F}" type="pres">
      <dgm:prSet presAssocID="{0A4F6A9A-2B7E-45D7-9656-0AA811A5CED5}" presName="horz1" presStyleCnt="0"/>
      <dgm:spPr/>
    </dgm:pt>
    <dgm:pt modelId="{8740C14F-5E17-044E-9CBD-41691F492665}" type="pres">
      <dgm:prSet presAssocID="{0A4F6A9A-2B7E-45D7-9656-0AA811A5CED5}" presName="tx1" presStyleLbl="revTx" presStyleIdx="0" presStyleCnt="5"/>
      <dgm:spPr/>
    </dgm:pt>
    <dgm:pt modelId="{836E8B94-6B89-6D45-8CC9-81C548579E4A}" type="pres">
      <dgm:prSet presAssocID="{0A4F6A9A-2B7E-45D7-9656-0AA811A5CED5}" presName="vert1" presStyleCnt="0"/>
      <dgm:spPr/>
    </dgm:pt>
    <dgm:pt modelId="{E0E50B3F-C052-4C4A-B4E4-F3A406325C30}" type="pres">
      <dgm:prSet presAssocID="{B2AAB7F6-C729-4760-A687-0E53F1F1FEE1}" presName="thickLine" presStyleLbl="alignNode1" presStyleIdx="1" presStyleCnt="5"/>
      <dgm:spPr/>
    </dgm:pt>
    <dgm:pt modelId="{2B8BD455-8B20-4E49-8A24-1786C534ED0A}" type="pres">
      <dgm:prSet presAssocID="{B2AAB7F6-C729-4760-A687-0E53F1F1FEE1}" presName="horz1" presStyleCnt="0"/>
      <dgm:spPr/>
    </dgm:pt>
    <dgm:pt modelId="{9595CE86-3420-BA4D-B04F-75D8DF086EB9}" type="pres">
      <dgm:prSet presAssocID="{B2AAB7F6-C729-4760-A687-0E53F1F1FEE1}" presName="tx1" presStyleLbl="revTx" presStyleIdx="1" presStyleCnt="5"/>
      <dgm:spPr/>
    </dgm:pt>
    <dgm:pt modelId="{FE3DFBE3-0EA3-B541-A1F7-5AA4F44F4277}" type="pres">
      <dgm:prSet presAssocID="{B2AAB7F6-C729-4760-A687-0E53F1F1FEE1}" presName="vert1" presStyleCnt="0"/>
      <dgm:spPr/>
    </dgm:pt>
    <dgm:pt modelId="{8F589D48-7106-474F-85F4-29D03FBB7353}" type="pres">
      <dgm:prSet presAssocID="{F219675B-503C-4BE0-8754-7DAB79A302A5}" presName="thickLine" presStyleLbl="alignNode1" presStyleIdx="2" presStyleCnt="5"/>
      <dgm:spPr/>
    </dgm:pt>
    <dgm:pt modelId="{B3C04DD7-4C6C-FF4C-AF2B-C3837BE6513C}" type="pres">
      <dgm:prSet presAssocID="{F219675B-503C-4BE0-8754-7DAB79A302A5}" presName="horz1" presStyleCnt="0"/>
      <dgm:spPr/>
    </dgm:pt>
    <dgm:pt modelId="{9F512F7D-5FB1-6045-A75A-048661037C26}" type="pres">
      <dgm:prSet presAssocID="{F219675B-503C-4BE0-8754-7DAB79A302A5}" presName="tx1" presStyleLbl="revTx" presStyleIdx="2" presStyleCnt="5"/>
      <dgm:spPr/>
    </dgm:pt>
    <dgm:pt modelId="{CF73AF10-3E58-BD4B-8181-E66E60B2A0DC}" type="pres">
      <dgm:prSet presAssocID="{F219675B-503C-4BE0-8754-7DAB79A302A5}" presName="vert1" presStyleCnt="0"/>
      <dgm:spPr/>
    </dgm:pt>
    <dgm:pt modelId="{00DBBDC1-595A-3143-A446-1A27BA54EFD6}" type="pres">
      <dgm:prSet presAssocID="{9E3F7365-D75A-4C8E-BCFD-BD35683220F3}" presName="thickLine" presStyleLbl="alignNode1" presStyleIdx="3" presStyleCnt="5"/>
      <dgm:spPr/>
    </dgm:pt>
    <dgm:pt modelId="{77F4DCBF-1E7B-1344-9C9E-9FE2B840FFF3}" type="pres">
      <dgm:prSet presAssocID="{9E3F7365-D75A-4C8E-BCFD-BD35683220F3}" presName="horz1" presStyleCnt="0"/>
      <dgm:spPr/>
    </dgm:pt>
    <dgm:pt modelId="{0FA60582-722A-414F-9F3D-BF5D17005436}" type="pres">
      <dgm:prSet presAssocID="{9E3F7365-D75A-4C8E-BCFD-BD35683220F3}" presName="tx1" presStyleLbl="revTx" presStyleIdx="3" presStyleCnt="5"/>
      <dgm:spPr/>
    </dgm:pt>
    <dgm:pt modelId="{12A5D21C-B6BD-974C-BC66-E23A3C0D08C3}" type="pres">
      <dgm:prSet presAssocID="{9E3F7365-D75A-4C8E-BCFD-BD35683220F3}" presName="vert1" presStyleCnt="0"/>
      <dgm:spPr/>
    </dgm:pt>
    <dgm:pt modelId="{0631D1A4-BB17-E546-A337-694805E493AE}" type="pres">
      <dgm:prSet presAssocID="{5A465B53-6FE5-4305-ACC2-6B1D0D0E3F44}" presName="thickLine" presStyleLbl="alignNode1" presStyleIdx="4" presStyleCnt="5"/>
      <dgm:spPr/>
    </dgm:pt>
    <dgm:pt modelId="{5A1DCFCB-AF57-A145-9A1F-6615F546BE4B}" type="pres">
      <dgm:prSet presAssocID="{5A465B53-6FE5-4305-ACC2-6B1D0D0E3F44}" presName="horz1" presStyleCnt="0"/>
      <dgm:spPr/>
    </dgm:pt>
    <dgm:pt modelId="{159D2AF4-0C29-0040-A67F-4A019FC72113}" type="pres">
      <dgm:prSet presAssocID="{5A465B53-6FE5-4305-ACC2-6B1D0D0E3F44}" presName="tx1" presStyleLbl="revTx" presStyleIdx="4" presStyleCnt="5"/>
      <dgm:spPr/>
    </dgm:pt>
    <dgm:pt modelId="{1557698D-0528-0446-9A48-EDC0BA2F84B9}" type="pres">
      <dgm:prSet presAssocID="{5A465B53-6FE5-4305-ACC2-6B1D0D0E3F44}" presName="vert1" presStyleCnt="0"/>
      <dgm:spPr/>
    </dgm:pt>
  </dgm:ptLst>
  <dgm:cxnLst>
    <dgm:cxn modelId="{92ACF710-8694-40BF-80BD-E36818CE74E7}" srcId="{A9F789AE-4FB0-4A60-801E-A61A65858AFD}" destId="{F219675B-503C-4BE0-8754-7DAB79A302A5}" srcOrd="2" destOrd="0" parTransId="{E6B837E4-9DD5-4646-BAF1-A3327CFBE9F7}" sibTransId="{EFED4DDA-191E-4B2E-8009-53BF774B465B}"/>
    <dgm:cxn modelId="{ECC8A046-0AC9-4CD8-AE95-29E02AD04838}" srcId="{A9F789AE-4FB0-4A60-801E-A61A65858AFD}" destId="{9E3F7365-D75A-4C8E-BCFD-BD35683220F3}" srcOrd="3" destOrd="0" parTransId="{9FDC1775-37D7-42E0-B512-6C6DCFF0F8D3}" sibTransId="{6E0BC26A-8B38-48A0-A16A-8B7F7F5C3CBE}"/>
    <dgm:cxn modelId="{84A74B54-BBCF-4944-A80F-12BB530CB895}" srcId="{A9F789AE-4FB0-4A60-801E-A61A65858AFD}" destId="{B2AAB7F6-C729-4760-A687-0E53F1F1FEE1}" srcOrd="1" destOrd="0" parTransId="{56245614-40B9-4D0F-91DB-D16C2D70426E}" sibTransId="{9C4B6935-37EF-4BAC-95CB-30580144067A}"/>
    <dgm:cxn modelId="{9BAB9454-E819-0147-9D00-81D5C73C2DB9}" type="presOf" srcId="{A9F789AE-4FB0-4A60-801E-A61A65858AFD}" destId="{7B0902AD-AA3E-6F44-9242-5AC6155434EE}" srcOrd="0" destOrd="0" presId="urn:microsoft.com/office/officeart/2008/layout/LinedList"/>
    <dgm:cxn modelId="{E2A81459-3316-284D-9EAD-B8DEF8640837}" type="presOf" srcId="{5A465B53-6FE5-4305-ACC2-6B1D0D0E3F44}" destId="{159D2AF4-0C29-0040-A67F-4A019FC72113}" srcOrd="0" destOrd="0" presId="urn:microsoft.com/office/officeart/2008/layout/LinedList"/>
    <dgm:cxn modelId="{641D4259-BDC5-428A-A920-E8B57DA171B9}" srcId="{A9F789AE-4FB0-4A60-801E-A61A65858AFD}" destId="{0A4F6A9A-2B7E-45D7-9656-0AA811A5CED5}" srcOrd="0" destOrd="0" parTransId="{4CAF68C7-A764-4B84-9404-DA51605B3728}" sibTransId="{71530F82-1CAA-4BD1-8533-16C600B03888}"/>
    <dgm:cxn modelId="{921D3265-27CF-47B0-9992-C342E40176F2}" srcId="{A9F789AE-4FB0-4A60-801E-A61A65858AFD}" destId="{5A465B53-6FE5-4305-ACC2-6B1D0D0E3F44}" srcOrd="4" destOrd="0" parTransId="{E6C8D902-0BE2-4322-8E84-D530DDF86662}" sibTransId="{49332D9C-DC7E-4474-87D5-30B74CE8CE4E}"/>
    <dgm:cxn modelId="{13BD9B6E-A5A1-8D43-99DD-0C623C92D7DB}" type="presOf" srcId="{B2AAB7F6-C729-4760-A687-0E53F1F1FEE1}" destId="{9595CE86-3420-BA4D-B04F-75D8DF086EB9}" srcOrd="0" destOrd="0" presId="urn:microsoft.com/office/officeart/2008/layout/LinedList"/>
    <dgm:cxn modelId="{2E226776-7A26-7341-AE7A-E77446A67F6C}" type="presOf" srcId="{0A4F6A9A-2B7E-45D7-9656-0AA811A5CED5}" destId="{8740C14F-5E17-044E-9CBD-41691F492665}" srcOrd="0" destOrd="0" presId="urn:microsoft.com/office/officeart/2008/layout/LinedList"/>
    <dgm:cxn modelId="{56863BC4-1E05-F142-AD5D-558DDBEC6313}" type="presOf" srcId="{F219675B-503C-4BE0-8754-7DAB79A302A5}" destId="{9F512F7D-5FB1-6045-A75A-048661037C26}" srcOrd="0" destOrd="0" presId="urn:microsoft.com/office/officeart/2008/layout/LinedList"/>
    <dgm:cxn modelId="{45EA1CF8-358B-C348-BE36-E870E11389EE}" type="presOf" srcId="{9E3F7365-D75A-4C8E-BCFD-BD35683220F3}" destId="{0FA60582-722A-414F-9F3D-BF5D17005436}" srcOrd="0" destOrd="0" presId="urn:microsoft.com/office/officeart/2008/layout/LinedList"/>
    <dgm:cxn modelId="{DE43A3E7-7BF5-EF44-9F1C-5EAC7E4B86DA}" type="presParOf" srcId="{7B0902AD-AA3E-6F44-9242-5AC6155434EE}" destId="{E2A78FC3-5799-2A45-A913-5D072B0DB71D}" srcOrd="0" destOrd="0" presId="urn:microsoft.com/office/officeart/2008/layout/LinedList"/>
    <dgm:cxn modelId="{656B5A57-BDB7-E748-91D0-D200ACAC4385}" type="presParOf" srcId="{7B0902AD-AA3E-6F44-9242-5AC6155434EE}" destId="{C7BE7B21-BEB6-6948-93F4-13404D3F648F}" srcOrd="1" destOrd="0" presId="urn:microsoft.com/office/officeart/2008/layout/LinedList"/>
    <dgm:cxn modelId="{4F3DCFAB-7498-F447-82ED-5FE2761ADE1F}" type="presParOf" srcId="{C7BE7B21-BEB6-6948-93F4-13404D3F648F}" destId="{8740C14F-5E17-044E-9CBD-41691F492665}" srcOrd="0" destOrd="0" presId="urn:microsoft.com/office/officeart/2008/layout/LinedList"/>
    <dgm:cxn modelId="{85E354CB-3179-9E4D-BE4C-8B27794571A6}" type="presParOf" srcId="{C7BE7B21-BEB6-6948-93F4-13404D3F648F}" destId="{836E8B94-6B89-6D45-8CC9-81C548579E4A}" srcOrd="1" destOrd="0" presId="urn:microsoft.com/office/officeart/2008/layout/LinedList"/>
    <dgm:cxn modelId="{1C1DFEC4-2186-3B40-8FF1-FC9BDE2FA43A}" type="presParOf" srcId="{7B0902AD-AA3E-6F44-9242-5AC6155434EE}" destId="{E0E50B3F-C052-4C4A-B4E4-F3A406325C30}" srcOrd="2" destOrd="0" presId="urn:microsoft.com/office/officeart/2008/layout/LinedList"/>
    <dgm:cxn modelId="{23D5437D-CF45-C74A-B365-DF14C071DD10}" type="presParOf" srcId="{7B0902AD-AA3E-6F44-9242-5AC6155434EE}" destId="{2B8BD455-8B20-4E49-8A24-1786C534ED0A}" srcOrd="3" destOrd="0" presId="urn:microsoft.com/office/officeart/2008/layout/LinedList"/>
    <dgm:cxn modelId="{6DB7E429-C04A-594F-9D2B-9C72F99576B7}" type="presParOf" srcId="{2B8BD455-8B20-4E49-8A24-1786C534ED0A}" destId="{9595CE86-3420-BA4D-B04F-75D8DF086EB9}" srcOrd="0" destOrd="0" presId="urn:microsoft.com/office/officeart/2008/layout/LinedList"/>
    <dgm:cxn modelId="{3CFFE2AB-2BB2-F14C-A069-0C713E4195F3}" type="presParOf" srcId="{2B8BD455-8B20-4E49-8A24-1786C534ED0A}" destId="{FE3DFBE3-0EA3-B541-A1F7-5AA4F44F4277}" srcOrd="1" destOrd="0" presId="urn:microsoft.com/office/officeart/2008/layout/LinedList"/>
    <dgm:cxn modelId="{0825814E-40D6-FA43-A129-4037E99A6403}" type="presParOf" srcId="{7B0902AD-AA3E-6F44-9242-5AC6155434EE}" destId="{8F589D48-7106-474F-85F4-29D03FBB7353}" srcOrd="4" destOrd="0" presId="urn:microsoft.com/office/officeart/2008/layout/LinedList"/>
    <dgm:cxn modelId="{EBC8BD3C-8E69-8A40-8964-23FED84B2892}" type="presParOf" srcId="{7B0902AD-AA3E-6F44-9242-5AC6155434EE}" destId="{B3C04DD7-4C6C-FF4C-AF2B-C3837BE6513C}" srcOrd="5" destOrd="0" presId="urn:microsoft.com/office/officeart/2008/layout/LinedList"/>
    <dgm:cxn modelId="{AC4920C2-B971-E241-AD89-B53D5C6103A6}" type="presParOf" srcId="{B3C04DD7-4C6C-FF4C-AF2B-C3837BE6513C}" destId="{9F512F7D-5FB1-6045-A75A-048661037C26}" srcOrd="0" destOrd="0" presId="urn:microsoft.com/office/officeart/2008/layout/LinedList"/>
    <dgm:cxn modelId="{7E27432D-B99D-834F-AFCE-74D0AEFB7492}" type="presParOf" srcId="{B3C04DD7-4C6C-FF4C-AF2B-C3837BE6513C}" destId="{CF73AF10-3E58-BD4B-8181-E66E60B2A0DC}" srcOrd="1" destOrd="0" presId="urn:microsoft.com/office/officeart/2008/layout/LinedList"/>
    <dgm:cxn modelId="{89997435-4BDF-D844-826E-F4F5E3B4D5B3}" type="presParOf" srcId="{7B0902AD-AA3E-6F44-9242-5AC6155434EE}" destId="{00DBBDC1-595A-3143-A446-1A27BA54EFD6}" srcOrd="6" destOrd="0" presId="urn:microsoft.com/office/officeart/2008/layout/LinedList"/>
    <dgm:cxn modelId="{5781B8B2-0A51-B346-8ED0-95AE020AF686}" type="presParOf" srcId="{7B0902AD-AA3E-6F44-9242-5AC6155434EE}" destId="{77F4DCBF-1E7B-1344-9C9E-9FE2B840FFF3}" srcOrd="7" destOrd="0" presId="urn:microsoft.com/office/officeart/2008/layout/LinedList"/>
    <dgm:cxn modelId="{784EDDCE-2848-7A46-A87D-F326B755B239}" type="presParOf" srcId="{77F4DCBF-1E7B-1344-9C9E-9FE2B840FFF3}" destId="{0FA60582-722A-414F-9F3D-BF5D17005436}" srcOrd="0" destOrd="0" presId="urn:microsoft.com/office/officeart/2008/layout/LinedList"/>
    <dgm:cxn modelId="{50A1EA81-D6E0-434E-8443-43EBDCAB6F9A}" type="presParOf" srcId="{77F4DCBF-1E7B-1344-9C9E-9FE2B840FFF3}" destId="{12A5D21C-B6BD-974C-BC66-E23A3C0D08C3}" srcOrd="1" destOrd="0" presId="urn:microsoft.com/office/officeart/2008/layout/LinedList"/>
    <dgm:cxn modelId="{AF451384-5AB7-5344-B5AD-850D264A07E3}" type="presParOf" srcId="{7B0902AD-AA3E-6F44-9242-5AC6155434EE}" destId="{0631D1A4-BB17-E546-A337-694805E493AE}" srcOrd="8" destOrd="0" presId="urn:microsoft.com/office/officeart/2008/layout/LinedList"/>
    <dgm:cxn modelId="{5CF3AE12-6955-664A-B0A0-12C232477B30}" type="presParOf" srcId="{7B0902AD-AA3E-6F44-9242-5AC6155434EE}" destId="{5A1DCFCB-AF57-A145-9A1F-6615F546BE4B}" srcOrd="9" destOrd="0" presId="urn:microsoft.com/office/officeart/2008/layout/LinedList"/>
    <dgm:cxn modelId="{A0E12322-4E25-0C4C-9EBE-F99524988C22}" type="presParOf" srcId="{5A1DCFCB-AF57-A145-9A1F-6615F546BE4B}" destId="{159D2AF4-0C29-0040-A67F-4A019FC72113}" srcOrd="0" destOrd="0" presId="urn:microsoft.com/office/officeart/2008/layout/LinedList"/>
    <dgm:cxn modelId="{DAC1E0BE-8B63-C741-A38B-BF7F1273DC4B}" type="presParOf" srcId="{5A1DCFCB-AF57-A145-9A1F-6615F546BE4B}" destId="{1557698D-0528-0446-9A48-EDC0BA2F84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8FC9D2-6469-4803-8BE7-28DFEE2BBE7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0F7D22D-3F36-4651-A09A-24EF0D09F05F}">
      <dgm:prSet/>
      <dgm:spPr/>
      <dgm:t>
        <a:bodyPr/>
        <a:lstStyle/>
        <a:p>
          <a:r>
            <a:rPr lang="en-GB" b="1"/>
            <a:t>Skill of self-management: overcoming obstacles together. </a:t>
          </a:r>
          <a:endParaRPr lang="en-US"/>
        </a:p>
      </dgm:t>
    </dgm:pt>
    <dgm:pt modelId="{F13ECDD7-E578-4AEA-9FC6-8A068044F874}" type="parTrans" cxnId="{AC585120-A540-48ED-9E48-5EBF8E0D4171}">
      <dgm:prSet/>
      <dgm:spPr/>
      <dgm:t>
        <a:bodyPr/>
        <a:lstStyle/>
        <a:p>
          <a:endParaRPr lang="en-US"/>
        </a:p>
      </dgm:t>
    </dgm:pt>
    <dgm:pt modelId="{C263244F-D523-42C2-ADBD-262608EE66D6}" type="sibTrans" cxnId="{AC585120-A540-48ED-9E48-5EBF8E0D4171}">
      <dgm:prSet/>
      <dgm:spPr/>
      <dgm:t>
        <a:bodyPr/>
        <a:lstStyle/>
        <a:p>
          <a:endParaRPr lang="en-US"/>
        </a:p>
      </dgm:t>
    </dgm:pt>
    <dgm:pt modelId="{3CA365CA-9520-42EF-9112-6D303D3057AC}">
      <dgm:prSet/>
      <dgm:spPr/>
      <dgm:t>
        <a:bodyPr/>
        <a:lstStyle/>
        <a:p>
          <a:r>
            <a:rPr lang="en-GB" b="1"/>
            <a:t>Skill of communication: collaboratively becoming better listeners, commiserating with others, reframing </a:t>
          </a:r>
          <a:endParaRPr lang="en-US"/>
        </a:p>
      </dgm:t>
    </dgm:pt>
    <dgm:pt modelId="{549AD3D5-9990-48B1-B1BA-B296F43F81C2}" type="parTrans" cxnId="{A259AA9A-8D56-4F23-8E62-A2E9D1C09FF2}">
      <dgm:prSet/>
      <dgm:spPr/>
      <dgm:t>
        <a:bodyPr/>
        <a:lstStyle/>
        <a:p>
          <a:endParaRPr lang="en-US"/>
        </a:p>
      </dgm:t>
    </dgm:pt>
    <dgm:pt modelId="{9C093B46-7871-416F-81B1-84B422C72D34}" type="sibTrans" cxnId="{A259AA9A-8D56-4F23-8E62-A2E9D1C09FF2}">
      <dgm:prSet/>
      <dgm:spPr/>
      <dgm:t>
        <a:bodyPr/>
        <a:lstStyle/>
        <a:p>
          <a:endParaRPr lang="en-US"/>
        </a:p>
      </dgm:t>
    </dgm:pt>
    <dgm:pt modelId="{CAD8B683-50A0-4EBA-87F4-BB467D7B3EAC}">
      <dgm:prSet/>
      <dgm:spPr/>
      <dgm:t>
        <a:bodyPr/>
        <a:lstStyle/>
        <a:p>
          <a:r>
            <a:rPr lang="en-GB" b="1"/>
            <a:t>communications so they can be heard, communicating honestly about things that really matter. </a:t>
          </a:r>
          <a:endParaRPr lang="en-US"/>
        </a:p>
      </dgm:t>
    </dgm:pt>
    <dgm:pt modelId="{69A88CD0-F956-4E77-B8AF-04218B01FB60}" type="parTrans" cxnId="{D5D81E95-D40A-4774-9B18-AC36D9777BB0}">
      <dgm:prSet/>
      <dgm:spPr/>
      <dgm:t>
        <a:bodyPr/>
        <a:lstStyle/>
        <a:p>
          <a:endParaRPr lang="en-US"/>
        </a:p>
      </dgm:t>
    </dgm:pt>
    <dgm:pt modelId="{68ADA201-5B03-4163-A82C-8DC6A96594F8}" type="sibTrans" cxnId="{D5D81E95-D40A-4774-9B18-AC36D9777BB0}">
      <dgm:prSet/>
      <dgm:spPr/>
      <dgm:t>
        <a:bodyPr/>
        <a:lstStyle/>
        <a:p>
          <a:endParaRPr lang="en-US"/>
        </a:p>
      </dgm:t>
    </dgm:pt>
    <dgm:pt modelId="{33C57757-2E86-426D-8ABC-BF7A53CDB7AE}">
      <dgm:prSet/>
      <dgm:spPr/>
      <dgm:t>
        <a:bodyPr/>
        <a:lstStyle/>
        <a:p>
          <a:r>
            <a:rPr lang="en-GB" b="1"/>
            <a:t>Skill of leadership: creating opportunities for each member to serve as leader. Employees need to be skilled in linking, organising, co-ordinating, collaborating, planning, facilitating, coaching and mentoring. </a:t>
          </a:r>
          <a:endParaRPr lang="en-US"/>
        </a:p>
      </dgm:t>
    </dgm:pt>
    <dgm:pt modelId="{00D955BD-3768-4D5E-85B7-8A1D53D3247B}" type="parTrans" cxnId="{42CE43D8-6316-4A4D-AE6C-7D0DE199FA61}">
      <dgm:prSet/>
      <dgm:spPr/>
      <dgm:t>
        <a:bodyPr/>
        <a:lstStyle/>
        <a:p>
          <a:endParaRPr lang="en-US"/>
        </a:p>
      </dgm:t>
    </dgm:pt>
    <dgm:pt modelId="{8CE7FEC0-EB9F-43B1-B9A5-C2F85ACBC5B0}" type="sibTrans" cxnId="{42CE43D8-6316-4A4D-AE6C-7D0DE199FA61}">
      <dgm:prSet/>
      <dgm:spPr/>
      <dgm:t>
        <a:bodyPr/>
        <a:lstStyle/>
        <a:p>
          <a:endParaRPr lang="en-US"/>
        </a:p>
      </dgm:t>
    </dgm:pt>
    <dgm:pt modelId="{F340A4D7-9D9B-42CE-A81E-89FEE8F17E94}">
      <dgm:prSet/>
      <dgm:spPr/>
      <dgm:t>
        <a:bodyPr/>
        <a:lstStyle/>
        <a:p>
          <a:r>
            <a:rPr lang="en-GB" b="1"/>
            <a:t>Skill of responsibility: everyone is personally responsible not only for their own work but for the work of every other member of the team. Team members have to exercise responsibility in order to become self-managing. </a:t>
          </a:r>
          <a:endParaRPr lang="en-US"/>
        </a:p>
      </dgm:t>
    </dgm:pt>
    <dgm:pt modelId="{CFE8606E-775F-4648-A804-77AEBDC57B1C}" type="parTrans" cxnId="{71EBC208-5E91-4995-993D-98E401F8F892}">
      <dgm:prSet/>
      <dgm:spPr/>
      <dgm:t>
        <a:bodyPr/>
        <a:lstStyle/>
        <a:p>
          <a:endParaRPr lang="en-US"/>
        </a:p>
      </dgm:t>
    </dgm:pt>
    <dgm:pt modelId="{4024F282-3532-4342-98D7-21043EA4A29F}" type="sibTrans" cxnId="{71EBC208-5E91-4995-993D-98E401F8F892}">
      <dgm:prSet/>
      <dgm:spPr/>
      <dgm:t>
        <a:bodyPr/>
        <a:lstStyle/>
        <a:p>
          <a:endParaRPr lang="en-US"/>
        </a:p>
      </dgm:t>
    </dgm:pt>
    <dgm:pt modelId="{2CEDDE1E-4F26-4748-AB67-56E0184A3BA0}" type="pres">
      <dgm:prSet presAssocID="{AB8FC9D2-6469-4803-8BE7-28DFEE2BBE7D}" presName="vert0" presStyleCnt="0">
        <dgm:presLayoutVars>
          <dgm:dir/>
          <dgm:animOne val="branch"/>
          <dgm:animLvl val="lvl"/>
        </dgm:presLayoutVars>
      </dgm:prSet>
      <dgm:spPr/>
    </dgm:pt>
    <dgm:pt modelId="{51C61BB3-27A5-E14F-9279-93B569940044}" type="pres">
      <dgm:prSet presAssocID="{A0F7D22D-3F36-4651-A09A-24EF0D09F05F}" presName="thickLine" presStyleLbl="alignNode1" presStyleIdx="0" presStyleCnt="5"/>
      <dgm:spPr/>
    </dgm:pt>
    <dgm:pt modelId="{8F86AA35-82DE-574A-BD01-E267DF54EB9A}" type="pres">
      <dgm:prSet presAssocID="{A0F7D22D-3F36-4651-A09A-24EF0D09F05F}" presName="horz1" presStyleCnt="0"/>
      <dgm:spPr/>
    </dgm:pt>
    <dgm:pt modelId="{25B51F88-188C-6344-974B-95D8B916F2F2}" type="pres">
      <dgm:prSet presAssocID="{A0F7D22D-3F36-4651-A09A-24EF0D09F05F}" presName="tx1" presStyleLbl="revTx" presStyleIdx="0" presStyleCnt="5"/>
      <dgm:spPr/>
    </dgm:pt>
    <dgm:pt modelId="{23009309-4218-344A-8F6F-04D3711C52F0}" type="pres">
      <dgm:prSet presAssocID="{A0F7D22D-3F36-4651-A09A-24EF0D09F05F}" presName="vert1" presStyleCnt="0"/>
      <dgm:spPr/>
    </dgm:pt>
    <dgm:pt modelId="{AE429D27-D511-694C-B38D-61C7D8DDDC4D}" type="pres">
      <dgm:prSet presAssocID="{3CA365CA-9520-42EF-9112-6D303D3057AC}" presName="thickLine" presStyleLbl="alignNode1" presStyleIdx="1" presStyleCnt="5"/>
      <dgm:spPr/>
    </dgm:pt>
    <dgm:pt modelId="{09198B52-F75E-2943-B273-F5F6C692B8FE}" type="pres">
      <dgm:prSet presAssocID="{3CA365CA-9520-42EF-9112-6D303D3057AC}" presName="horz1" presStyleCnt="0"/>
      <dgm:spPr/>
    </dgm:pt>
    <dgm:pt modelId="{6371AFDE-5522-5D42-8EA7-4A7005CB50F9}" type="pres">
      <dgm:prSet presAssocID="{3CA365CA-9520-42EF-9112-6D303D3057AC}" presName="tx1" presStyleLbl="revTx" presStyleIdx="1" presStyleCnt="5"/>
      <dgm:spPr/>
    </dgm:pt>
    <dgm:pt modelId="{0E3BB88C-CA40-6143-9127-1CB79AF2D4B9}" type="pres">
      <dgm:prSet presAssocID="{3CA365CA-9520-42EF-9112-6D303D3057AC}" presName="vert1" presStyleCnt="0"/>
      <dgm:spPr/>
    </dgm:pt>
    <dgm:pt modelId="{722DB34F-DF9B-0C47-B024-309170E9F3D9}" type="pres">
      <dgm:prSet presAssocID="{CAD8B683-50A0-4EBA-87F4-BB467D7B3EAC}" presName="thickLine" presStyleLbl="alignNode1" presStyleIdx="2" presStyleCnt="5"/>
      <dgm:spPr/>
    </dgm:pt>
    <dgm:pt modelId="{2361EE30-564A-B442-B6E2-0F6FE3F0CBB5}" type="pres">
      <dgm:prSet presAssocID="{CAD8B683-50A0-4EBA-87F4-BB467D7B3EAC}" presName="horz1" presStyleCnt="0"/>
      <dgm:spPr/>
    </dgm:pt>
    <dgm:pt modelId="{98D8D2DB-68C0-DF41-A5BE-FCAE6625A66A}" type="pres">
      <dgm:prSet presAssocID="{CAD8B683-50A0-4EBA-87F4-BB467D7B3EAC}" presName="tx1" presStyleLbl="revTx" presStyleIdx="2" presStyleCnt="5"/>
      <dgm:spPr/>
    </dgm:pt>
    <dgm:pt modelId="{D850473E-084B-D740-A9DE-B17925644A1F}" type="pres">
      <dgm:prSet presAssocID="{CAD8B683-50A0-4EBA-87F4-BB467D7B3EAC}" presName="vert1" presStyleCnt="0"/>
      <dgm:spPr/>
    </dgm:pt>
    <dgm:pt modelId="{67B616E2-FE97-1E4C-AB0D-6C2CAE0E4940}" type="pres">
      <dgm:prSet presAssocID="{33C57757-2E86-426D-8ABC-BF7A53CDB7AE}" presName="thickLine" presStyleLbl="alignNode1" presStyleIdx="3" presStyleCnt="5"/>
      <dgm:spPr/>
    </dgm:pt>
    <dgm:pt modelId="{7104D273-F890-0C4F-94B5-97ABA8BA3536}" type="pres">
      <dgm:prSet presAssocID="{33C57757-2E86-426D-8ABC-BF7A53CDB7AE}" presName="horz1" presStyleCnt="0"/>
      <dgm:spPr/>
    </dgm:pt>
    <dgm:pt modelId="{7F973E0C-0616-1441-A0B7-03285CA273F4}" type="pres">
      <dgm:prSet presAssocID="{33C57757-2E86-426D-8ABC-BF7A53CDB7AE}" presName="tx1" presStyleLbl="revTx" presStyleIdx="3" presStyleCnt="5"/>
      <dgm:spPr/>
    </dgm:pt>
    <dgm:pt modelId="{E19525D7-C01A-7C41-BD0D-3DC5DD420652}" type="pres">
      <dgm:prSet presAssocID="{33C57757-2E86-426D-8ABC-BF7A53CDB7AE}" presName="vert1" presStyleCnt="0"/>
      <dgm:spPr/>
    </dgm:pt>
    <dgm:pt modelId="{509D4D52-AAB2-AD48-82AF-77EF5A94981C}" type="pres">
      <dgm:prSet presAssocID="{F340A4D7-9D9B-42CE-A81E-89FEE8F17E94}" presName="thickLine" presStyleLbl="alignNode1" presStyleIdx="4" presStyleCnt="5"/>
      <dgm:spPr/>
    </dgm:pt>
    <dgm:pt modelId="{0B4E743F-C772-1045-A6A3-366C9AA63DA2}" type="pres">
      <dgm:prSet presAssocID="{F340A4D7-9D9B-42CE-A81E-89FEE8F17E94}" presName="horz1" presStyleCnt="0"/>
      <dgm:spPr/>
    </dgm:pt>
    <dgm:pt modelId="{EC3F492A-C8BA-7F43-A7CA-E95FF0D72A16}" type="pres">
      <dgm:prSet presAssocID="{F340A4D7-9D9B-42CE-A81E-89FEE8F17E94}" presName="tx1" presStyleLbl="revTx" presStyleIdx="4" presStyleCnt="5"/>
      <dgm:spPr/>
    </dgm:pt>
    <dgm:pt modelId="{1B95BCD4-B9CA-8040-B83F-993A1AD5D9CD}" type="pres">
      <dgm:prSet presAssocID="{F340A4D7-9D9B-42CE-A81E-89FEE8F17E94}" presName="vert1" presStyleCnt="0"/>
      <dgm:spPr/>
    </dgm:pt>
  </dgm:ptLst>
  <dgm:cxnLst>
    <dgm:cxn modelId="{71EBC208-5E91-4995-993D-98E401F8F892}" srcId="{AB8FC9D2-6469-4803-8BE7-28DFEE2BBE7D}" destId="{F340A4D7-9D9B-42CE-A81E-89FEE8F17E94}" srcOrd="4" destOrd="0" parTransId="{CFE8606E-775F-4648-A804-77AEBDC57B1C}" sibTransId="{4024F282-3532-4342-98D7-21043EA4A29F}"/>
    <dgm:cxn modelId="{AC585120-A540-48ED-9E48-5EBF8E0D4171}" srcId="{AB8FC9D2-6469-4803-8BE7-28DFEE2BBE7D}" destId="{A0F7D22D-3F36-4651-A09A-24EF0D09F05F}" srcOrd="0" destOrd="0" parTransId="{F13ECDD7-E578-4AEA-9FC6-8A068044F874}" sibTransId="{C263244F-D523-42C2-ADBD-262608EE66D6}"/>
    <dgm:cxn modelId="{7251F634-0D54-B641-BC9D-2A283C52342B}" type="presOf" srcId="{A0F7D22D-3F36-4651-A09A-24EF0D09F05F}" destId="{25B51F88-188C-6344-974B-95D8B916F2F2}" srcOrd="0" destOrd="0" presId="urn:microsoft.com/office/officeart/2008/layout/LinedList"/>
    <dgm:cxn modelId="{F0298693-CCBF-7E41-9F87-3A9EB88A9173}" type="presOf" srcId="{F340A4D7-9D9B-42CE-A81E-89FEE8F17E94}" destId="{EC3F492A-C8BA-7F43-A7CA-E95FF0D72A16}" srcOrd="0" destOrd="0" presId="urn:microsoft.com/office/officeart/2008/layout/LinedList"/>
    <dgm:cxn modelId="{D5D81E95-D40A-4774-9B18-AC36D9777BB0}" srcId="{AB8FC9D2-6469-4803-8BE7-28DFEE2BBE7D}" destId="{CAD8B683-50A0-4EBA-87F4-BB467D7B3EAC}" srcOrd="2" destOrd="0" parTransId="{69A88CD0-F956-4E77-B8AF-04218B01FB60}" sibTransId="{68ADA201-5B03-4163-A82C-8DC6A96594F8}"/>
    <dgm:cxn modelId="{9D4ECB96-B8E4-8B48-AA04-B9DE02407D5A}" type="presOf" srcId="{3CA365CA-9520-42EF-9112-6D303D3057AC}" destId="{6371AFDE-5522-5D42-8EA7-4A7005CB50F9}" srcOrd="0" destOrd="0" presId="urn:microsoft.com/office/officeart/2008/layout/LinedList"/>
    <dgm:cxn modelId="{A259AA9A-8D56-4F23-8E62-A2E9D1C09FF2}" srcId="{AB8FC9D2-6469-4803-8BE7-28DFEE2BBE7D}" destId="{3CA365CA-9520-42EF-9112-6D303D3057AC}" srcOrd="1" destOrd="0" parTransId="{549AD3D5-9990-48B1-B1BA-B296F43F81C2}" sibTransId="{9C093B46-7871-416F-81B1-84B422C72D34}"/>
    <dgm:cxn modelId="{44BCD19E-4E65-2C42-9852-36EB3AF691FE}" type="presOf" srcId="{33C57757-2E86-426D-8ABC-BF7A53CDB7AE}" destId="{7F973E0C-0616-1441-A0B7-03285CA273F4}" srcOrd="0" destOrd="0" presId="urn:microsoft.com/office/officeart/2008/layout/LinedList"/>
    <dgm:cxn modelId="{42CE43D8-6316-4A4D-AE6C-7D0DE199FA61}" srcId="{AB8FC9D2-6469-4803-8BE7-28DFEE2BBE7D}" destId="{33C57757-2E86-426D-8ABC-BF7A53CDB7AE}" srcOrd="3" destOrd="0" parTransId="{00D955BD-3768-4D5E-85B7-8A1D53D3247B}" sibTransId="{8CE7FEC0-EB9F-43B1-B9A5-C2F85ACBC5B0}"/>
    <dgm:cxn modelId="{7AABA2F6-A7E5-764C-8CAA-4964DE463573}" type="presOf" srcId="{CAD8B683-50A0-4EBA-87F4-BB467D7B3EAC}" destId="{98D8D2DB-68C0-DF41-A5BE-FCAE6625A66A}" srcOrd="0" destOrd="0" presId="urn:microsoft.com/office/officeart/2008/layout/LinedList"/>
    <dgm:cxn modelId="{99DAF5F6-0DF4-A248-BB6B-E22342312384}" type="presOf" srcId="{AB8FC9D2-6469-4803-8BE7-28DFEE2BBE7D}" destId="{2CEDDE1E-4F26-4748-AB67-56E0184A3BA0}" srcOrd="0" destOrd="0" presId="urn:microsoft.com/office/officeart/2008/layout/LinedList"/>
    <dgm:cxn modelId="{1FB6A799-FCE7-6E4B-89FC-DA9E58691F2D}" type="presParOf" srcId="{2CEDDE1E-4F26-4748-AB67-56E0184A3BA0}" destId="{51C61BB3-27A5-E14F-9279-93B569940044}" srcOrd="0" destOrd="0" presId="urn:microsoft.com/office/officeart/2008/layout/LinedList"/>
    <dgm:cxn modelId="{557B0CB3-E633-2E47-84AB-DAA0018A1046}" type="presParOf" srcId="{2CEDDE1E-4F26-4748-AB67-56E0184A3BA0}" destId="{8F86AA35-82DE-574A-BD01-E267DF54EB9A}" srcOrd="1" destOrd="0" presId="urn:microsoft.com/office/officeart/2008/layout/LinedList"/>
    <dgm:cxn modelId="{66A636AC-2BBA-E64B-8EF1-BA3B0272A4DF}" type="presParOf" srcId="{8F86AA35-82DE-574A-BD01-E267DF54EB9A}" destId="{25B51F88-188C-6344-974B-95D8B916F2F2}" srcOrd="0" destOrd="0" presId="urn:microsoft.com/office/officeart/2008/layout/LinedList"/>
    <dgm:cxn modelId="{5F7DCDBA-06B5-1E49-8F4E-9C68127D2E38}" type="presParOf" srcId="{8F86AA35-82DE-574A-BD01-E267DF54EB9A}" destId="{23009309-4218-344A-8F6F-04D3711C52F0}" srcOrd="1" destOrd="0" presId="urn:microsoft.com/office/officeart/2008/layout/LinedList"/>
    <dgm:cxn modelId="{43E45510-3AD5-2B47-B76D-1627B1A1ECC8}" type="presParOf" srcId="{2CEDDE1E-4F26-4748-AB67-56E0184A3BA0}" destId="{AE429D27-D511-694C-B38D-61C7D8DDDC4D}" srcOrd="2" destOrd="0" presId="urn:microsoft.com/office/officeart/2008/layout/LinedList"/>
    <dgm:cxn modelId="{81E50484-6F0D-BD4E-A23A-F161E8C2D4CB}" type="presParOf" srcId="{2CEDDE1E-4F26-4748-AB67-56E0184A3BA0}" destId="{09198B52-F75E-2943-B273-F5F6C692B8FE}" srcOrd="3" destOrd="0" presId="urn:microsoft.com/office/officeart/2008/layout/LinedList"/>
    <dgm:cxn modelId="{CF59036F-7509-E146-A858-B161DCF47219}" type="presParOf" srcId="{09198B52-F75E-2943-B273-F5F6C692B8FE}" destId="{6371AFDE-5522-5D42-8EA7-4A7005CB50F9}" srcOrd="0" destOrd="0" presId="urn:microsoft.com/office/officeart/2008/layout/LinedList"/>
    <dgm:cxn modelId="{3DA12892-43F4-5C44-9C8B-75285E1BCCAA}" type="presParOf" srcId="{09198B52-F75E-2943-B273-F5F6C692B8FE}" destId="{0E3BB88C-CA40-6143-9127-1CB79AF2D4B9}" srcOrd="1" destOrd="0" presId="urn:microsoft.com/office/officeart/2008/layout/LinedList"/>
    <dgm:cxn modelId="{93BD849C-AE74-104D-9FF4-E0B4E46D44A9}" type="presParOf" srcId="{2CEDDE1E-4F26-4748-AB67-56E0184A3BA0}" destId="{722DB34F-DF9B-0C47-B024-309170E9F3D9}" srcOrd="4" destOrd="0" presId="urn:microsoft.com/office/officeart/2008/layout/LinedList"/>
    <dgm:cxn modelId="{28A2506D-7704-3A48-A131-321C44BA06FA}" type="presParOf" srcId="{2CEDDE1E-4F26-4748-AB67-56E0184A3BA0}" destId="{2361EE30-564A-B442-B6E2-0F6FE3F0CBB5}" srcOrd="5" destOrd="0" presId="urn:microsoft.com/office/officeart/2008/layout/LinedList"/>
    <dgm:cxn modelId="{141C82A3-F589-1846-9338-5AC8A73E72BF}" type="presParOf" srcId="{2361EE30-564A-B442-B6E2-0F6FE3F0CBB5}" destId="{98D8D2DB-68C0-DF41-A5BE-FCAE6625A66A}" srcOrd="0" destOrd="0" presId="urn:microsoft.com/office/officeart/2008/layout/LinedList"/>
    <dgm:cxn modelId="{52C96409-0AF5-404C-BDAD-AB9D57FBCE16}" type="presParOf" srcId="{2361EE30-564A-B442-B6E2-0F6FE3F0CBB5}" destId="{D850473E-084B-D740-A9DE-B17925644A1F}" srcOrd="1" destOrd="0" presId="urn:microsoft.com/office/officeart/2008/layout/LinedList"/>
    <dgm:cxn modelId="{ACB5DA50-3181-9344-ABEB-701C63EFB881}" type="presParOf" srcId="{2CEDDE1E-4F26-4748-AB67-56E0184A3BA0}" destId="{67B616E2-FE97-1E4C-AB0D-6C2CAE0E4940}" srcOrd="6" destOrd="0" presId="urn:microsoft.com/office/officeart/2008/layout/LinedList"/>
    <dgm:cxn modelId="{B98C32BE-3670-FE4B-9C3D-64A7115AFC89}" type="presParOf" srcId="{2CEDDE1E-4F26-4748-AB67-56E0184A3BA0}" destId="{7104D273-F890-0C4F-94B5-97ABA8BA3536}" srcOrd="7" destOrd="0" presId="urn:microsoft.com/office/officeart/2008/layout/LinedList"/>
    <dgm:cxn modelId="{F4CA8EA0-D152-C84A-BF9E-D33CA975D789}" type="presParOf" srcId="{7104D273-F890-0C4F-94B5-97ABA8BA3536}" destId="{7F973E0C-0616-1441-A0B7-03285CA273F4}" srcOrd="0" destOrd="0" presId="urn:microsoft.com/office/officeart/2008/layout/LinedList"/>
    <dgm:cxn modelId="{1AC4B205-01C6-1943-BCC0-4F5DA7CCD17D}" type="presParOf" srcId="{7104D273-F890-0C4F-94B5-97ABA8BA3536}" destId="{E19525D7-C01A-7C41-BD0D-3DC5DD420652}" srcOrd="1" destOrd="0" presId="urn:microsoft.com/office/officeart/2008/layout/LinedList"/>
    <dgm:cxn modelId="{6FB110DB-9531-7D4D-9053-8201CA964B7D}" type="presParOf" srcId="{2CEDDE1E-4F26-4748-AB67-56E0184A3BA0}" destId="{509D4D52-AAB2-AD48-82AF-77EF5A94981C}" srcOrd="8" destOrd="0" presId="urn:microsoft.com/office/officeart/2008/layout/LinedList"/>
    <dgm:cxn modelId="{769429D6-98FD-7846-BD0F-5F2EB0A4D110}" type="presParOf" srcId="{2CEDDE1E-4F26-4748-AB67-56E0184A3BA0}" destId="{0B4E743F-C772-1045-A6A3-366C9AA63DA2}" srcOrd="9" destOrd="0" presId="urn:microsoft.com/office/officeart/2008/layout/LinedList"/>
    <dgm:cxn modelId="{37D6C5F5-D0EF-0648-B890-39C11F3FF1BE}" type="presParOf" srcId="{0B4E743F-C772-1045-A6A3-366C9AA63DA2}" destId="{EC3F492A-C8BA-7F43-A7CA-E95FF0D72A16}" srcOrd="0" destOrd="0" presId="urn:microsoft.com/office/officeart/2008/layout/LinedList"/>
    <dgm:cxn modelId="{F4456FC6-905A-2245-AF58-C9591CAC2936}" type="presParOf" srcId="{0B4E743F-C772-1045-A6A3-366C9AA63DA2}" destId="{1B95BCD4-B9CA-8040-B83F-993A1AD5D9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03E97F7-6BBC-43DA-993A-F1F6872F0CE5}"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18F873D-4700-4A55-AC42-503EA40449A0}">
      <dgm:prSet/>
      <dgm:spPr/>
      <dgm:t>
        <a:bodyPr/>
        <a:lstStyle/>
        <a:p>
          <a:r>
            <a:rPr lang="en-GB" b="1"/>
            <a:t>6. Skill of supportive diversity: collaborative experiences allow team members to overcome prejudices and biases and not create winners and losers, reject outsiders or mistrust people who are different. </a:t>
          </a:r>
          <a:endParaRPr lang="en-US"/>
        </a:p>
      </dgm:t>
    </dgm:pt>
    <dgm:pt modelId="{18310014-A9EE-4A40-9B40-35C4E14C2210}" type="parTrans" cxnId="{EC98B8E2-0731-43FE-BA41-E7A41E821DE7}">
      <dgm:prSet/>
      <dgm:spPr/>
      <dgm:t>
        <a:bodyPr/>
        <a:lstStyle/>
        <a:p>
          <a:endParaRPr lang="en-US"/>
        </a:p>
      </dgm:t>
    </dgm:pt>
    <dgm:pt modelId="{EA7EFCD6-9B52-4A47-BCE8-451D6BC14B20}" type="sibTrans" cxnId="{EC98B8E2-0731-43FE-BA41-E7A41E821DE7}">
      <dgm:prSet/>
      <dgm:spPr/>
      <dgm:t>
        <a:bodyPr/>
        <a:lstStyle/>
        <a:p>
          <a:endParaRPr lang="en-US"/>
        </a:p>
      </dgm:t>
    </dgm:pt>
    <dgm:pt modelId="{91E51BBD-6C4B-48F8-9EDC-AA6BE83742B8}">
      <dgm:prSet/>
      <dgm:spPr/>
      <dgm:t>
        <a:bodyPr/>
        <a:lstStyle/>
        <a:p>
          <a:r>
            <a:rPr lang="en-GB" b="1"/>
            <a:t>7. Skills of feedback and evaluation – essential to improving learning, team communication and the quality of products, processes and relationships. In a true team environment, self-critical perspectives are expected, welcomed, acknowledged and rewarded. </a:t>
          </a:r>
          <a:endParaRPr lang="en-US"/>
        </a:p>
      </dgm:t>
    </dgm:pt>
    <dgm:pt modelId="{14AE01C4-50E9-4152-8FD1-6BAA10686A92}" type="parTrans" cxnId="{A1BC7113-4A80-4E97-9FFD-7BD0BA73AE3F}">
      <dgm:prSet/>
      <dgm:spPr/>
      <dgm:t>
        <a:bodyPr/>
        <a:lstStyle/>
        <a:p>
          <a:endParaRPr lang="en-US"/>
        </a:p>
      </dgm:t>
    </dgm:pt>
    <dgm:pt modelId="{DA4BA28A-6661-40B7-95EA-EA083D097676}" type="sibTrans" cxnId="{A1BC7113-4A80-4E97-9FFD-7BD0BA73AE3F}">
      <dgm:prSet/>
      <dgm:spPr/>
      <dgm:t>
        <a:bodyPr/>
        <a:lstStyle/>
        <a:p>
          <a:endParaRPr lang="en-US"/>
        </a:p>
      </dgm:t>
    </dgm:pt>
    <dgm:pt modelId="{FF96E39E-244A-4E40-A225-E52E7FFBF862}">
      <dgm:prSet/>
      <dgm:spPr/>
      <dgm:t>
        <a:bodyPr/>
        <a:lstStyle/>
        <a:p>
          <a:r>
            <a:rPr lang="en-GB" b="1" dirty="0"/>
            <a:t>8. Skill of strategic planning – to identify challenges and opportunities collaboratively and influence the environment in which problems emerge. Strategic planning encourages employees to think long-term, be proactive and preventative and focus on solutions rather than problems. </a:t>
          </a:r>
          <a:endParaRPr lang="en-US" dirty="0"/>
        </a:p>
      </dgm:t>
    </dgm:pt>
    <dgm:pt modelId="{66DBC6E5-FA14-4854-8234-932E2E001679}" type="parTrans" cxnId="{DEBE43BE-BE28-4B4E-B5AC-BD0A7F771706}">
      <dgm:prSet/>
      <dgm:spPr/>
      <dgm:t>
        <a:bodyPr/>
        <a:lstStyle/>
        <a:p>
          <a:endParaRPr lang="en-US"/>
        </a:p>
      </dgm:t>
    </dgm:pt>
    <dgm:pt modelId="{297B80E3-ABFA-44A1-A887-B30675F73ABD}" type="sibTrans" cxnId="{DEBE43BE-BE28-4B4E-B5AC-BD0A7F771706}">
      <dgm:prSet/>
      <dgm:spPr/>
      <dgm:t>
        <a:bodyPr/>
        <a:lstStyle/>
        <a:p>
          <a:endParaRPr lang="en-US"/>
        </a:p>
      </dgm:t>
    </dgm:pt>
    <dgm:pt modelId="{182D00CC-321D-4FD3-B3F0-24C6CE69598F}">
      <dgm:prSet/>
      <dgm:spPr/>
      <dgm:t>
        <a:bodyPr/>
        <a:lstStyle/>
        <a:p>
          <a:r>
            <a:rPr lang="en-GB" b="1"/>
            <a:t>9. Skill of shaping successful meetings – team meetings can be streamlined and made shorter, more satisfying and more productive, and result in expanded consensus. </a:t>
          </a:r>
          <a:endParaRPr lang="en-US"/>
        </a:p>
      </dgm:t>
    </dgm:pt>
    <dgm:pt modelId="{8F48BFAA-1122-456C-B5C7-BA2C6C2AE296}" type="parTrans" cxnId="{EDA12892-C077-47F7-BB39-81D2E6384137}">
      <dgm:prSet/>
      <dgm:spPr/>
      <dgm:t>
        <a:bodyPr/>
        <a:lstStyle/>
        <a:p>
          <a:endParaRPr lang="en-US"/>
        </a:p>
      </dgm:t>
    </dgm:pt>
    <dgm:pt modelId="{9B664B77-45EE-494C-8EEA-F79DB928A057}" type="sibTrans" cxnId="{EDA12892-C077-47F7-BB39-81D2E6384137}">
      <dgm:prSet/>
      <dgm:spPr/>
      <dgm:t>
        <a:bodyPr/>
        <a:lstStyle/>
        <a:p>
          <a:endParaRPr lang="en-US"/>
        </a:p>
      </dgm:t>
    </dgm:pt>
    <dgm:pt modelId="{97EA3004-695F-461F-8043-015308C0352B}">
      <dgm:prSet/>
      <dgm:spPr/>
      <dgm:t>
        <a:bodyPr/>
        <a:lstStyle/>
        <a:p>
          <a:r>
            <a:rPr lang="en-GB" b="1"/>
            <a:t>10. Skill of resolving conflicts – encouraging team members to improve skills in problem solving, collaborative negotiation, responding to difficult behaviour and conflict resolution. </a:t>
          </a:r>
          <a:endParaRPr lang="en-US"/>
        </a:p>
      </dgm:t>
    </dgm:pt>
    <dgm:pt modelId="{CA111939-257B-4ABB-A2D7-5303A4C51261}" type="parTrans" cxnId="{56F01B28-A7C6-43E3-8DB4-2488F16334E9}">
      <dgm:prSet/>
      <dgm:spPr/>
      <dgm:t>
        <a:bodyPr/>
        <a:lstStyle/>
        <a:p>
          <a:endParaRPr lang="en-US"/>
        </a:p>
      </dgm:t>
    </dgm:pt>
    <dgm:pt modelId="{D4D59CB0-D5A9-4EC4-9491-F6956FDADEC7}" type="sibTrans" cxnId="{56F01B28-A7C6-43E3-8DB4-2488F16334E9}">
      <dgm:prSet/>
      <dgm:spPr/>
      <dgm:t>
        <a:bodyPr/>
        <a:lstStyle/>
        <a:p>
          <a:endParaRPr lang="en-US"/>
        </a:p>
      </dgm:t>
    </dgm:pt>
    <dgm:pt modelId="{859E8564-6088-4A97-9FB6-248E29FB8020}">
      <dgm:prSet/>
      <dgm:spPr/>
      <dgm:t>
        <a:bodyPr/>
        <a:lstStyle/>
        <a:p>
          <a:r>
            <a:rPr lang="en-GB" b="1"/>
            <a:t>11. Skill of enjoyment – most team members enjoy working together to accomplish difficult tasks. Their pleasure derives from meeting high performance challenges and producing results that benefit themselves and their teams, organisation and communities. </a:t>
          </a:r>
          <a:endParaRPr lang="en-US"/>
        </a:p>
      </dgm:t>
    </dgm:pt>
    <dgm:pt modelId="{AE6D4273-2EEC-4B29-995B-1423B85953BC}" type="parTrans" cxnId="{6838FC90-D8D5-4AB8-8C9B-C6D1474D0B97}">
      <dgm:prSet/>
      <dgm:spPr/>
      <dgm:t>
        <a:bodyPr/>
        <a:lstStyle/>
        <a:p>
          <a:endParaRPr lang="en-US"/>
        </a:p>
      </dgm:t>
    </dgm:pt>
    <dgm:pt modelId="{352E1153-E2A4-4597-AB2C-5D5085B3CEC2}" type="sibTrans" cxnId="{6838FC90-D8D5-4AB8-8C9B-C6D1474D0B97}">
      <dgm:prSet/>
      <dgm:spPr/>
      <dgm:t>
        <a:bodyPr/>
        <a:lstStyle/>
        <a:p>
          <a:endParaRPr lang="en-US"/>
        </a:p>
      </dgm:t>
    </dgm:pt>
    <dgm:pt modelId="{D1321202-6CC9-4F29-B00E-DFDB6B072BF0}">
      <dgm:prSet/>
      <dgm:spPr/>
      <dgm:t>
        <a:bodyPr/>
        <a:lstStyle/>
        <a:p>
          <a:r>
            <a:rPr lang="en-GB"/>
            <a:t>Cloke and Goldsmith (2002) cited in Mullins and Christy (2013: 357-358) </a:t>
          </a:r>
          <a:endParaRPr lang="en-US"/>
        </a:p>
      </dgm:t>
    </dgm:pt>
    <dgm:pt modelId="{0785AD79-5984-4A2D-B4CA-5E4FFECAC396}" type="parTrans" cxnId="{B09773FF-32EA-4BF6-823C-C51C0394395F}">
      <dgm:prSet/>
      <dgm:spPr/>
      <dgm:t>
        <a:bodyPr/>
        <a:lstStyle/>
        <a:p>
          <a:endParaRPr lang="en-US"/>
        </a:p>
      </dgm:t>
    </dgm:pt>
    <dgm:pt modelId="{9FC5EFAF-BA11-4DB6-BC77-D8C06363870E}" type="sibTrans" cxnId="{B09773FF-32EA-4BF6-823C-C51C0394395F}">
      <dgm:prSet/>
      <dgm:spPr/>
      <dgm:t>
        <a:bodyPr/>
        <a:lstStyle/>
        <a:p>
          <a:endParaRPr lang="en-US"/>
        </a:p>
      </dgm:t>
    </dgm:pt>
    <dgm:pt modelId="{1BD91831-1264-3748-A486-689366C914D5}" type="pres">
      <dgm:prSet presAssocID="{003E97F7-6BBC-43DA-993A-F1F6872F0CE5}" presName="vert0" presStyleCnt="0">
        <dgm:presLayoutVars>
          <dgm:dir/>
          <dgm:animOne val="branch"/>
          <dgm:animLvl val="lvl"/>
        </dgm:presLayoutVars>
      </dgm:prSet>
      <dgm:spPr/>
    </dgm:pt>
    <dgm:pt modelId="{E21C4187-81AD-2241-8275-BAA55A10D6A4}" type="pres">
      <dgm:prSet presAssocID="{C18F873D-4700-4A55-AC42-503EA40449A0}" presName="thickLine" presStyleLbl="alignNode1" presStyleIdx="0" presStyleCnt="7"/>
      <dgm:spPr/>
    </dgm:pt>
    <dgm:pt modelId="{188C3F2B-B4F4-5641-B4BB-9A806E0C64A9}" type="pres">
      <dgm:prSet presAssocID="{C18F873D-4700-4A55-AC42-503EA40449A0}" presName="horz1" presStyleCnt="0"/>
      <dgm:spPr/>
    </dgm:pt>
    <dgm:pt modelId="{2096A621-18C6-B94D-93A7-02DFC7874B59}" type="pres">
      <dgm:prSet presAssocID="{C18F873D-4700-4A55-AC42-503EA40449A0}" presName="tx1" presStyleLbl="revTx" presStyleIdx="0" presStyleCnt="7"/>
      <dgm:spPr/>
    </dgm:pt>
    <dgm:pt modelId="{CB6A58EB-4C95-5B48-94C6-DCA32404166F}" type="pres">
      <dgm:prSet presAssocID="{C18F873D-4700-4A55-AC42-503EA40449A0}" presName="vert1" presStyleCnt="0"/>
      <dgm:spPr/>
    </dgm:pt>
    <dgm:pt modelId="{D4B3B6C1-7A72-2549-A55D-225874BBB40E}" type="pres">
      <dgm:prSet presAssocID="{91E51BBD-6C4B-48F8-9EDC-AA6BE83742B8}" presName="thickLine" presStyleLbl="alignNode1" presStyleIdx="1" presStyleCnt="7"/>
      <dgm:spPr/>
    </dgm:pt>
    <dgm:pt modelId="{EDCEA1AB-7608-2447-B309-67F7B309B76A}" type="pres">
      <dgm:prSet presAssocID="{91E51BBD-6C4B-48F8-9EDC-AA6BE83742B8}" presName="horz1" presStyleCnt="0"/>
      <dgm:spPr/>
    </dgm:pt>
    <dgm:pt modelId="{2E486A99-54F3-AA4B-B555-16473BE80097}" type="pres">
      <dgm:prSet presAssocID="{91E51BBD-6C4B-48F8-9EDC-AA6BE83742B8}" presName="tx1" presStyleLbl="revTx" presStyleIdx="1" presStyleCnt="7"/>
      <dgm:spPr/>
    </dgm:pt>
    <dgm:pt modelId="{78D4AD54-8B38-AD48-BA90-AF44217CCEFC}" type="pres">
      <dgm:prSet presAssocID="{91E51BBD-6C4B-48F8-9EDC-AA6BE83742B8}" presName="vert1" presStyleCnt="0"/>
      <dgm:spPr/>
    </dgm:pt>
    <dgm:pt modelId="{D76BE78C-24D3-3342-AFFB-BFE0108366C4}" type="pres">
      <dgm:prSet presAssocID="{FF96E39E-244A-4E40-A225-E52E7FFBF862}" presName="thickLine" presStyleLbl="alignNode1" presStyleIdx="2" presStyleCnt="7"/>
      <dgm:spPr/>
    </dgm:pt>
    <dgm:pt modelId="{0A6B2F1C-941E-D544-AC4B-0197B2CC53C9}" type="pres">
      <dgm:prSet presAssocID="{FF96E39E-244A-4E40-A225-E52E7FFBF862}" presName="horz1" presStyleCnt="0"/>
      <dgm:spPr/>
    </dgm:pt>
    <dgm:pt modelId="{A7539E05-530B-6E40-993D-E89F4FFA0722}" type="pres">
      <dgm:prSet presAssocID="{FF96E39E-244A-4E40-A225-E52E7FFBF862}" presName="tx1" presStyleLbl="revTx" presStyleIdx="2" presStyleCnt="7"/>
      <dgm:spPr/>
    </dgm:pt>
    <dgm:pt modelId="{5FAE3F5F-20A7-7749-881C-279D9DFC1435}" type="pres">
      <dgm:prSet presAssocID="{FF96E39E-244A-4E40-A225-E52E7FFBF862}" presName="vert1" presStyleCnt="0"/>
      <dgm:spPr/>
    </dgm:pt>
    <dgm:pt modelId="{FA61B967-5BB9-604C-A2D3-9C1204C41EAF}" type="pres">
      <dgm:prSet presAssocID="{182D00CC-321D-4FD3-B3F0-24C6CE69598F}" presName="thickLine" presStyleLbl="alignNode1" presStyleIdx="3" presStyleCnt="7"/>
      <dgm:spPr/>
    </dgm:pt>
    <dgm:pt modelId="{24BDFD3F-90B4-3241-B13F-8653D58A89C3}" type="pres">
      <dgm:prSet presAssocID="{182D00CC-321D-4FD3-B3F0-24C6CE69598F}" presName="horz1" presStyleCnt="0"/>
      <dgm:spPr/>
    </dgm:pt>
    <dgm:pt modelId="{64C2498B-1B06-9A47-A05F-6EB11269468C}" type="pres">
      <dgm:prSet presAssocID="{182D00CC-321D-4FD3-B3F0-24C6CE69598F}" presName="tx1" presStyleLbl="revTx" presStyleIdx="3" presStyleCnt="7"/>
      <dgm:spPr/>
    </dgm:pt>
    <dgm:pt modelId="{B5110169-3D71-9E45-BB44-F199847CBB62}" type="pres">
      <dgm:prSet presAssocID="{182D00CC-321D-4FD3-B3F0-24C6CE69598F}" presName="vert1" presStyleCnt="0"/>
      <dgm:spPr/>
    </dgm:pt>
    <dgm:pt modelId="{16FF4DA7-5B58-F94A-B12B-F1292A1E4196}" type="pres">
      <dgm:prSet presAssocID="{97EA3004-695F-461F-8043-015308C0352B}" presName="thickLine" presStyleLbl="alignNode1" presStyleIdx="4" presStyleCnt="7"/>
      <dgm:spPr/>
    </dgm:pt>
    <dgm:pt modelId="{6652BE18-0DF8-734A-8438-3C3CFA8DE24A}" type="pres">
      <dgm:prSet presAssocID="{97EA3004-695F-461F-8043-015308C0352B}" presName="horz1" presStyleCnt="0"/>
      <dgm:spPr/>
    </dgm:pt>
    <dgm:pt modelId="{3AB0232A-985C-B94E-A824-883754554CFC}" type="pres">
      <dgm:prSet presAssocID="{97EA3004-695F-461F-8043-015308C0352B}" presName="tx1" presStyleLbl="revTx" presStyleIdx="4" presStyleCnt="7"/>
      <dgm:spPr/>
    </dgm:pt>
    <dgm:pt modelId="{B3DC8BEE-043A-884C-8E9C-5B97420DA17D}" type="pres">
      <dgm:prSet presAssocID="{97EA3004-695F-461F-8043-015308C0352B}" presName="vert1" presStyleCnt="0"/>
      <dgm:spPr/>
    </dgm:pt>
    <dgm:pt modelId="{67E182DB-4CFF-BB4E-B4D8-52A67522CA94}" type="pres">
      <dgm:prSet presAssocID="{859E8564-6088-4A97-9FB6-248E29FB8020}" presName="thickLine" presStyleLbl="alignNode1" presStyleIdx="5" presStyleCnt="7"/>
      <dgm:spPr/>
    </dgm:pt>
    <dgm:pt modelId="{4F0769FB-E97A-5144-804A-450DCC0BDF87}" type="pres">
      <dgm:prSet presAssocID="{859E8564-6088-4A97-9FB6-248E29FB8020}" presName="horz1" presStyleCnt="0"/>
      <dgm:spPr/>
    </dgm:pt>
    <dgm:pt modelId="{83099BEC-6896-2540-9C74-288C348294FE}" type="pres">
      <dgm:prSet presAssocID="{859E8564-6088-4A97-9FB6-248E29FB8020}" presName="tx1" presStyleLbl="revTx" presStyleIdx="5" presStyleCnt="7"/>
      <dgm:spPr/>
    </dgm:pt>
    <dgm:pt modelId="{793864D2-60B8-374A-8AE0-68F1DC46CF85}" type="pres">
      <dgm:prSet presAssocID="{859E8564-6088-4A97-9FB6-248E29FB8020}" presName="vert1" presStyleCnt="0"/>
      <dgm:spPr/>
    </dgm:pt>
    <dgm:pt modelId="{E1A11804-2318-A54B-86FE-E8FCB8C94DD3}" type="pres">
      <dgm:prSet presAssocID="{D1321202-6CC9-4F29-B00E-DFDB6B072BF0}" presName="thickLine" presStyleLbl="alignNode1" presStyleIdx="6" presStyleCnt="7"/>
      <dgm:spPr/>
    </dgm:pt>
    <dgm:pt modelId="{0EFE8312-CE2F-E146-A7B1-CE4A8FA7D284}" type="pres">
      <dgm:prSet presAssocID="{D1321202-6CC9-4F29-B00E-DFDB6B072BF0}" presName="horz1" presStyleCnt="0"/>
      <dgm:spPr/>
    </dgm:pt>
    <dgm:pt modelId="{1ECABEED-3519-984F-A384-268A52240934}" type="pres">
      <dgm:prSet presAssocID="{D1321202-6CC9-4F29-B00E-DFDB6B072BF0}" presName="tx1" presStyleLbl="revTx" presStyleIdx="6" presStyleCnt="7"/>
      <dgm:spPr/>
    </dgm:pt>
    <dgm:pt modelId="{F62F4536-C173-9B4A-9EFC-1D26C24F6486}" type="pres">
      <dgm:prSet presAssocID="{D1321202-6CC9-4F29-B00E-DFDB6B072BF0}" presName="vert1" presStyleCnt="0"/>
      <dgm:spPr/>
    </dgm:pt>
  </dgm:ptLst>
  <dgm:cxnLst>
    <dgm:cxn modelId="{A1BC7113-4A80-4E97-9FFD-7BD0BA73AE3F}" srcId="{003E97F7-6BBC-43DA-993A-F1F6872F0CE5}" destId="{91E51BBD-6C4B-48F8-9EDC-AA6BE83742B8}" srcOrd="1" destOrd="0" parTransId="{14AE01C4-50E9-4152-8FD1-6BAA10686A92}" sibTransId="{DA4BA28A-6661-40B7-95EA-EA083D097676}"/>
    <dgm:cxn modelId="{98C45718-D83E-B648-A5CA-7533C21A954F}" type="presOf" srcId="{FF96E39E-244A-4E40-A225-E52E7FFBF862}" destId="{A7539E05-530B-6E40-993D-E89F4FFA0722}" srcOrd="0" destOrd="0" presId="urn:microsoft.com/office/officeart/2008/layout/LinedList"/>
    <dgm:cxn modelId="{BF5B571F-80A3-B149-8A33-53FB5A9782CD}" type="presOf" srcId="{003E97F7-6BBC-43DA-993A-F1F6872F0CE5}" destId="{1BD91831-1264-3748-A486-689366C914D5}" srcOrd="0" destOrd="0" presId="urn:microsoft.com/office/officeart/2008/layout/LinedList"/>
    <dgm:cxn modelId="{56F01B28-A7C6-43E3-8DB4-2488F16334E9}" srcId="{003E97F7-6BBC-43DA-993A-F1F6872F0CE5}" destId="{97EA3004-695F-461F-8043-015308C0352B}" srcOrd="4" destOrd="0" parTransId="{CA111939-257B-4ABB-A2D7-5303A4C51261}" sibTransId="{D4D59CB0-D5A9-4EC4-9491-F6956FDADEC7}"/>
    <dgm:cxn modelId="{9074822E-8269-2047-A09C-06F93A2CE7AF}" type="presOf" srcId="{C18F873D-4700-4A55-AC42-503EA40449A0}" destId="{2096A621-18C6-B94D-93A7-02DFC7874B59}" srcOrd="0" destOrd="0" presId="urn:microsoft.com/office/officeart/2008/layout/LinedList"/>
    <dgm:cxn modelId="{739CA17A-76BB-6849-A446-BFC632740B70}" type="presOf" srcId="{D1321202-6CC9-4F29-B00E-DFDB6B072BF0}" destId="{1ECABEED-3519-984F-A384-268A52240934}" srcOrd="0" destOrd="0" presId="urn:microsoft.com/office/officeart/2008/layout/LinedList"/>
    <dgm:cxn modelId="{BCF5E47C-ACF8-6C41-BA37-A872B612F986}" type="presOf" srcId="{182D00CC-321D-4FD3-B3F0-24C6CE69598F}" destId="{64C2498B-1B06-9A47-A05F-6EB11269468C}" srcOrd="0" destOrd="0" presId="urn:microsoft.com/office/officeart/2008/layout/LinedList"/>
    <dgm:cxn modelId="{6838FC90-D8D5-4AB8-8C9B-C6D1474D0B97}" srcId="{003E97F7-6BBC-43DA-993A-F1F6872F0CE5}" destId="{859E8564-6088-4A97-9FB6-248E29FB8020}" srcOrd="5" destOrd="0" parTransId="{AE6D4273-2EEC-4B29-995B-1423B85953BC}" sibTransId="{352E1153-E2A4-4597-AB2C-5D5085B3CEC2}"/>
    <dgm:cxn modelId="{EDA12892-C077-47F7-BB39-81D2E6384137}" srcId="{003E97F7-6BBC-43DA-993A-F1F6872F0CE5}" destId="{182D00CC-321D-4FD3-B3F0-24C6CE69598F}" srcOrd="3" destOrd="0" parTransId="{8F48BFAA-1122-456C-B5C7-BA2C6C2AE296}" sibTransId="{9B664B77-45EE-494C-8EEA-F79DB928A057}"/>
    <dgm:cxn modelId="{58E267B0-5015-804E-B71B-35372B8D38B1}" type="presOf" srcId="{97EA3004-695F-461F-8043-015308C0352B}" destId="{3AB0232A-985C-B94E-A824-883754554CFC}" srcOrd="0" destOrd="0" presId="urn:microsoft.com/office/officeart/2008/layout/LinedList"/>
    <dgm:cxn modelId="{ED9CE2BB-95B2-F848-B5DC-102A7DFC667B}" type="presOf" srcId="{859E8564-6088-4A97-9FB6-248E29FB8020}" destId="{83099BEC-6896-2540-9C74-288C348294FE}" srcOrd="0" destOrd="0" presId="urn:microsoft.com/office/officeart/2008/layout/LinedList"/>
    <dgm:cxn modelId="{DEBE43BE-BE28-4B4E-B5AC-BD0A7F771706}" srcId="{003E97F7-6BBC-43DA-993A-F1F6872F0CE5}" destId="{FF96E39E-244A-4E40-A225-E52E7FFBF862}" srcOrd="2" destOrd="0" parTransId="{66DBC6E5-FA14-4854-8234-932E2E001679}" sibTransId="{297B80E3-ABFA-44A1-A887-B30675F73ABD}"/>
    <dgm:cxn modelId="{EC98B8E2-0731-43FE-BA41-E7A41E821DE7}" srcId="{003E97F7-6BBC-43DA-993A-F1F6872F0CE5}" destId="{C18F873D-4700-4A55-AC42-503EA40449A0}" srcOrd="0" destOrd="0" parTransId="{18310014-A9EE-4A40-9B40-35C4E14C2210}" sibTransId="{EA7EFCD6-9B52-4A47-BCE8-451D6BC14B20}"/>
    <dgm:cxn modelId="{150C34ED-9682-DC45-B0A5-52D83663F217}" type="presOf" srcId="{91E51BBD-6C4B-48F8-9EDC-AA6BE83742B8}" destId="{2E486A99-54F3-AA4B-B555-16473BE80097}" srcOrd="0" destOrd="0" presId="urn:microsoft.com/office/officeart/2008/layout/LinedList"/>
    <dgm:cxn modelId="{B09773FF-32EA-4BF6-823C-C51C0394395F}" srcId="{003E97F7-6BBC-43DA-993A-F1F6872F0CE5}" destId="{D1321202-6CC9-4F29-B00E-DFDB6B072BF0}" srcOrd="6" destOrd="0" parTransId="{0785AD79-5984-4A2D-B4CA-5E4FFECAC396}" sibTransId="{9FC5EFAF-BA11-4DB6-BC77-D8C06363870E}"/>
    <dgm:cxn modelId="{7DD908C4-904C-634D-B12E-2CE05AE06C20}" type="presParOf" srcId="{1BD91831-1264-3748-A486-689366C914D5}" destId="{E21C4187-81AD-2241-8275-BAA55A10D6A4}" srcOrd="0" destOrd="0" presId="urn:microsoft.com/office/officeart/2008/layout/LinedList"/>
    <dgm:cxn modelId="{42BC9234-8EE8-2141-B62A-666D7900BBD7}" type="presParOf" srcId="{1BD91831-1264-3748-A486-689366C914D5}" destId="{188C3F2B-B4F4-5641-B4BB-9A806E0C64A9}" srcOrd="1" destOrd="0" presId="urn:microsoft.com/office/officeart/2008/layout/LinedList"/>
    <dgm:cxn modelId="{389DED4A-4B2E-AD4E-8946-B7A2AD0E2DE0}" type="presParOf" srcId="{188C3F2B-B4F4-5641-B4BB-9A806E0C64A9}" destId="{2096A621-18C6-B94D-93A7-02DFC7874B59}" srcOrd="0" destOrd="0" presId="urn:microsoft.com/office/officeart/2008/layout/LinedList"/>
    <dgm:cxn modelId="{6803EE1F-CA7F-DD46-9CAD-1EA093EEE4F5}" type="presParOf" srcId="{188C3F2B-B4F4-5641-B4BB-9A806E0C64A9}" destId="{CB6A58EB-4C95-5B48-94C6-DCA32404166F}" srcOrd="1" destOrd="0" presId="urn:microsoft.com/office/officeart/2008/layout/LinedList"/>
    <dgm:cxn modelId="{BE8EE4F0-CF4C-5543-804F-8258FAEAD1DB}" type="presParOf" srcId="{1BD91831-1264-3748-A486-689366C914D5}" destId="{D4B3B6C1-7A72-2549-A55D-225874BBB40E}" srcOrd="2" destOrd="0" presId="urn:microsoft.com/office/officeart/2008/layout/LinedList"/>
    <dgm:cxn modelId="{B5A2CE48-EFCA-B440-9BF8-A2205024D8A2}" type="presParOf" srcId="{1BD91831-1264-3748-A486-689366C914D5}" destId="{EDCEA1AB-7608-2447-B309-67F7B309B76A}" srcOrd="3" destOrd="0" presId="urn:microsoft.com/office/officeart/2008/layout/LinedList"/>
    <dgm:cxn modelId="{DFD4BF60-9E39-934F-862B-8055D9133B93}" type="presParOf" srcId="{EDCEA1AB-7608-2447-B309-67F7B309B76A}" destId="{2E486A99-54F3-AA4B-B555-16473BE80097}" srcOrd="0" destOrd="0" presId="urn:microsoft.com/office/officeart/2008/layout/LinedList"/>
    <dgm:cxn modelId="{EDB1FF2F-87F5-F74E-BAA8-CACDA1196F87}" type="presParOf" srcId="{EDCEA1AB-7608-2447-B309-67F7B309B76A}" destId="{78D4AD54-8B38-AD48-BA90-AF44217CCEFC}" srcOrd="1" destOrd="0" presId="urn:microsoft.com/office/officeart/2008/layout/LinedList"/>
    <dgm:cxn modelId="{738D7CF8-5A25-1F46-AF43-2A3E41532484}" type="presParOf" srcId="{1BD91831-1264-3748-A486-689366C914D5}" destId="{D76BE78C-24D3-3342-AFFB-BFE0108366C4}" srcOrd="4" destOrd="0" presId="urn:microsoft.com/office/officeart/2008/layout/LinedList"/>
    <dgm:cxn modelId="{03A3420E-DD0A-344A-B1EB-F4EA9EA6FB15}" type="presParOf" srcId="{1BD91831-1264-3748-A486-689366C914D5}" destId="{0A6B2F1C-941E-D544-AC4B-0197B2CC53C9}" srcOrd="5" destOrd="0" presId="urn:microsoft.com/office/officeart/2008/layout/LinedList"/>
    <dgm:cxn modelId="{03B1BE66-1F51-5446-B0D3-C9BA5117A00B}" type="presParOf" srcId="{0A6B2F1C-941E-D544-AC4B-0197B2CC53C9}" destId="{A7539E05-530B-6E40-993D-E89F4FFA0722}" srcOrd="0" destOrd="0" presId="urn:microsoft.com/office/officeart/2008/layout/LinedList"/>
    <dgm:cxn modelId="{7B901C00-ADA8-7145-AFCD-79FB8566026F}" type="presParOf" srcId="{0A6B2F1C-941E-D544-AC4B-0197B2CC53C9}" destId="{5FAE3F5F-20A7-7749-881C-279D9DFC1435}" srcOrd="1" destOrd="0" presId="urn:microsoft.com/office/officeart/2008/layout/LinedList"/>
    <dgm:cxn modelId="{F0766530-F0B6-7647-A5E6-72687AE752D8}" type="presParOf" srcId="{1BD91831-1264-3748-A486-689366C914D5}" destId="{FA61B967-5BB9-604C-A2D3-9C1204C41EAF}" srcOrd="6" destOrd="0" presId="urn:microsoft.com/office/officeart/2008/layout/LinedList"/>
    <dgm:cxn modelId="{32F9323B-1358-744A-952D-86D42BFF0B95}" type="presParOf" srcId="{1BD91831-1264-3748-A486-689366C914D5}" destId="{24BDFD3F-90B4-3241-B13F-8653D58A89C3}" srcOrd="7" destOrd="0" presId="urn:microsoft.com/office/officeart/2008/layout/LinedList"/>
    <dgm:cxn modelId="{B0C00436-384D-CF44-AF4E-13B234EC3611}" type="presParOf" srcId="{24BDFD3F-90B4-3241-B13F-8653D58A89C3}" destId="{64C2498B-1B06-9A47-A05F-6EB11269468C}" srcOrd="0" destOrd="0" presId="urn:microsoft.com/office/officeart/2008/layout/LinedList"/>
    <dgm:cxn modelId="{FCF9A41C-FB46-2F4C-A652-D0D105BD9D06}" type="presParOf" srcId="{24BDFD3F-90B4-3241-B13F-8653D58A89C3}" destId="{B5110169-3D71-9E45-BB44-F199847CBB62}" srcOrd="1" destOrd="0" presId="urn:microsoft.com/office/officeart/2008/layout/LinedList"/>
    <dgm:cxn modelId="{22437EAA-6787-724D-A95C-AF6713E70890}" type="presParOf" srcId="{1BD91831-1264-3748-A486-689366C914D5}" destId="{16FF4DA7-5B58-F94A-B12B-F1292A1E4196}" srcOrd="8" destOrd="0" presId="urn:microsoft.com/office/officeart/2008/layout/LinedList"/>
    <dgm:cxn modelId="{FF866B31-F416-7B45-89E5-FFDD40966B8E}" type="presParOf" srcId="{1BD91831-1264-3748-A486-689366C914D5}" destId="{6652BE18-0DF8-734A-8438-3C3CFA8DE24A}" srcOrd="9" destOrd="0" presId="urn:microsoft.com/office/officeart/2008/layout/LinedList"/>
    <dgm:cxn modelId="{1C4630BD-0FE1-6F40-8FCB-4B05B543C3B2}" type="presParOf" srcId="{6652BE18-0DF8-734A-8438-3C3CFA8DE24A}" destId="{3AB0232A-985C-B94E-A824-883754554CFC}" srcOrd="0" destOrd="0" presId="urn:microsoft.com/office/officeart/2008/layout/LinedList"/>
    <dgm:cxn modelId="{BD022F0C-47D9-5F4A-8879-981D4AA7E177}" type="presParOf" srcId="{6652BE18-0DF8-734A-8438-3C3CFA8DE24A}" destId="{B3DC8BEE-043A-884C-8E9C-5B97420DA17D}" srcOrd="1" destOrd="0" presId="urn:microsoft.com/office/officeart/2008/layout/LinedList"/>
    <dgm:cxn modelId="{8769FA65-8A1C-5A48-8D8E-14CA2EA089D4}" type="presParOf" srcId="{1BD91831-1264-3748-A486-689366C914D5}" destId="{67E182DB-4CFF-BB4E-B4D8-52A67522CA94}" srcOrd="10" destOrd="0" presId="urn:microsoft.com/office/officeart/2008/layout/LinedList"/>
    <dgm:cxn modelId="{B0E41792-A5C5-4545-8546-E991D2791880}" type="presParOf" srcId="{1BD91831-1264-3748-A486-689366C914D5}" destId="{4F0769FB-E97A-5144-804A-450DCC0BDF87}" srcOrd="11" destOrd="0" presId="urn:microsoft.com/office/officeart/2008/layout/LinedList"/>
    <dgm:cxn modelId="{7AD1DC3F-683E-5747-A463-453313690143}" type="presParOf" srcId="{4F0769FB-E97A-5144-804A-450DCC0BDF87}" destId="{83099BEC-6896-2540-9C74-288C348294FE}" srcOrd="0" destOrd="0" presId="urn:microsoft.com/office/officeart/2008/layout/LinedList"/>
    <dgm:cxn modelId="{2AC2566C-C37F-BE49-A8C2-C009CB55C2A0}" type="presParOf" srcId="{4F0769FB-E97A-5144-804A-450DCC0BDF87}" destId="{793864D2-60B8-374A-8AE0-68F1DC46CF85}" srcOrd="1" destOrd="0" presId="urn:microsoft.com/office/officeart/2008/layout/LinedList"/>
    <dgm:cxn modelId="{5A6C9AAB-4B6F-4E48-890B-D5A92F9D3456}" type="presParOf" srcId="{1BD91831-1264-3748-A486-689366C914D5}" destId="{E1A11804-2318-A54B-86FE-E8FCB8C94DD3}" srcOrd="12" destOrd="0" presId="urn:microsoft.com/office/officeart/2008/layout/LinedList"/>
    <dgm:cxn modelId="{15EBAD95-5F99-A346-BB6E-B5DB4194C5E9}" type="presParOf" srcId="{1BD91831-1264-3748-A486-689366C914D5}" destId="{0EFE8312-CE2F-E146-A7B1-CE4A8FA7D284}" srcOrd="13" destOrd="0" presId="urn:microsoft.com/office/officeart/2008/layout/LinedList"/>
    <dgm:cxn modelId="{78BB5200-0649-054A-BE4C-5B024CE4036B}" type="presParOf" srcId="{0EFE8312-CE2F-E146-A7B1-CE4A8FA7D284}" destId="{1ECABEED-3519-984F-A384-268A52240934}" srcOrd="0" destOrd="0" presId="urn:microsoft.com/office/officeart/2008/layout/LinedList"/>
    <dgm:cxn modelId="{B924C93A-7064-D644-9640-D85168CB02C7}" type="presParOf" srcId="{0EFE8312-CE2F-E146-A7B1-CE4A8FA7D284}" destId="{F62F4536-C173-9B4A-9EFC-1D26C24F64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16931DC-1318-4094-A470-63884B406F7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98B6CA1-3C8A-40BE-815F-C9A0FEE82925}">
      <dgm:prSet/>
      <dgm:spPr/>
      <dgm:t>
        <a:bodyPr/>
        <a:lstStyle/>
        <a:p>
          <a:pPr>
            <a:lnSpc>
              <a:spcPct val="100000"/>
            </a:lnSpc>
          </a:pPr>
          <a:r>
            <a:rPr lang="en-GB" b="1" dirty="0"/>
            <a:t>Discuss your business idea options and try to narrow it down to 2 options... </a:t>
          </a:r>
        </a:p>
        <a:p>
          <a:pPr>
            <a:lnSpc>
              <a:spcPct val="100000"/>
            </a:lnSpc>
          </a:pPr>
          <a:r>
            <a:rPr lang="en-GB" b="1" dirty="0"/>
            <a:t>Try to consider if your idea has a clear value proposition, meaning what value does it provide potential customers –</a:t>
          </a:r>
        </a:p>
        <a:p>
          <a:pPr>
            <a:lnSpc>
              <a:spcPct val="100000"/>
            </a:lnSpc>
          </a:pPr>
          <a:r>
            <a:rPr lang="en-GB" b="1" dirty="0"/>
            <a:t> what customer/societal problems/needs does it satisfy? </a:t>
          </a:r>
        </a:p>
        <a:p>
          <a:pPr>
            <a:lnSpc>
              <a:spcPct val="100000"/>
            </a:lnSpc>
          </a:pPr>
          <a:r>
            <a:rPr lang="en-GB" b="1" dirty="0"/>
            <a:t>How does that vary between customer segments? </a:t>
          </a:r>
          <a:endParaRPr lang="en-US" dirty="0"/>
        </a:p>
      </dgm:t>
    </dgm:pt>
    <dgm:pt modelId="{947874DA-1025-45DF-B79C-1EB021D477E1}" type="parTrans" cxnId="{183FA777-0DCA-4C98-94B6-22C04DD7ECBA}">
      <dgm:prSet/>
      <dgm:spPr/>
      <dgm:t>
        <a:bodyPr/>
        <a:lstStyle/>
        <a:p>
          <a:endParaRPr lang="en-US"/>
        </a:p>
      </dgm:t>
    </dgm:pt>
    <dgm:pt modelId="{4605F6BA-BE62-4308-B22A-D4028D40C2BA}" type="sibTrans" cxnId="{183FA777-0DCA-4C98-94B6-22C04DD7ECBA}">
      <dgm:prSet/>
      <dgm:spPr/>
      <dgm:t>
        <a:bodyPr/>
        <a:lstStyle/>
        <a:p>
          <a:endParaRPr lang="en-US"/>
        </a:p>
      </dgm:t>
    </dgm:pt>
    <dgm:pt modelId="{D147AF9E-18AF-48E6-B4BD-01AD5E656AA0}">
      <dgm:prSet/>
      <dgm:spPr/>
      <dgm:t>
        <a:bodyPr/>
        <a:lstStyle/>
        <a:p>
          <a:pPr>
            <a:lnSpc>
              <a:spcPct val="100000"/>
            </a:lnSpc>
          </a:pPr>
          <a:r>
            <a:rPr lang="en-GB" b="1"/>
            <a:t>Once you have settled on a business idea or two, see where it/they fit on the Ansoff Matrix. </a:t>
          </a:r>
          <a:endParaRPr lang="en-US"/>
        </a:p>
      </dgm:t>
    </dgm:pt>
    <dgm:pt modelId="{97A4BDF9-BE7D-44E4-B93A-FC557D8AA012}" type="parTrans" cxnId="{262A9C5C-F1A9-4D38-9DDA-7BAB1FE4A44D}">
      <dgm:prSet/>
      <dgm:spPr/>
      <dgm:t>
        <a:bodyPr/>
        <a:lstStyle/>
        <a:p>
          <a:endParaRPr lang="en-US"/>
        </a:p>
      </dgm:t>
    </dgm:pt>
    <dgm:pt modelId="{6ACF1D01-42C0-45E0-8A99-F51A5939CB8B}" type="sibTrans" cxnId="{262A9C5C-F1A9-4D38-9DDA-7BAB1FE4A44D}">
      <dgm:prSet/>
      <dgm:spPr/>
      <dgm:t>
        <a:bodyPr/>
        <a:lstStyle/>
        <a:p>
          <a:endParaRPr lang="en-US"/>
        </a:p>
      </dgm:t>
    </dgm:pt>
    <dgm:pt modelId="{E5BDE478-9E98-4133-BDD8-6F5B9E6B95A1}" type="pres">
      <dgm:prSet presAssocID="{816931DC-1318-4094-A470-63884B406F71}" presName="root" presStyleCnt="0">
        <dgm:presLayoutVars>
          <dgm:dir/>
          <dgm:resizeHandles val="exact"/>
        </dgm:presLayoutVars>
      </dgm:prSet>
      <dgm:spPr/>
    </dgm:pt>
    <dgm:pt modelId="{5F2AB289-F220-4AE2-B4C6-7C865879E24D}" type="pres">
      <dgm:prSet presAssocID="{D98B6CA1-3C8A-40BE-815F-C9A0FEE82925}" presName="compNode" presStyleCnt="0"/>
      <dgm:spPr/>
    </dgm:pt>
    <dgm:pt modelId="{2A35E6DC-6CAD-4C78-8CD9-C92FBFE125B3}" type="pres">
      <dgm:prSet presAssocID="{D98B6CA1-3C8A-40BE-815F-C9A0FEE82925}" presName="bgRect" presStyleLbl="bgShp" presStyleIdx="0" presStyleCnt="2"/>
      <dgm:spPr/>
    </dgm:pt>
    <dgm:pt modelId="{03F63A7A-E691-40BA-8966-B216E83F2269}" type="pres">
      <dgm:prSet presAssocID="{D98B6CA1-3C8A-40BE-815F-C9A0FEE829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1D803499-066F-4568-8AAD-65517E1A19AC}" type="pres">
      <dgm:prSet presAssocID="{D98B6CA1-3C8A-40BE-815F-C9A0FEE82925}" presName="spaceRect" presStyleCnt="0"/>
      <dgm:spPr/>
    </dgm:pt>
    <dgm:pt modelId="{6B638CAC-84BB-4747-AC94-36B1E2956F30}" type="pres">
      <dgm:prSet presAssocID="{D98B6CA1-3C8A-40BE-815F-C9A0FEE82925}" presName="parTx" presStyleLbl="revTx" presStyleIdx="0" presStyleCnt="2">
        <dgm:presLayoutVars>
          <dgm:chMax val="0"/>
          <dgm:chPref val="0"/>
        </dgm:presLayoutVars>
      </dgm:prSet>
      <dgm:spPr/>
    </dgm:pt>
    <dgm:pt modelId="{425366FE-E1A4-4C12-9EF9-6DE3658C22B9}" type="pres">
      <dgm:prSet presAssocID="{4605F6BA-BE62-4308-B22A-D4028D40C2BA}" presName="sibTrans" presStyleCnt="0"/>
      <dgm:spPr/>
    </dgm:pt>
    <dgm:pt modelId="{751A2C46-E74C-4C88-B193-8FB1FCBFFF27}" type="pres">
      <dgm:prSet presAssocID="{D147AF9E-18AF-48E6-B4BD-01AD5E656AA0}" presName="compNode" presStyleCnt="0"/>
      <dgm:spPr/>
    </dgm:pt>
    <dgm:pt modelId="{7575622D-FC77-448B-8D33-8DD11176094B}" type="pres">
      <dgm:prSet presAssocID="{D147AF9E-18AF-48E6-B4BD-01AD5E656AA0}" presName="bgRect" presStyleLbl="bgShp" presStyleIdx="1" presStyleCnt="2"/>
      <dgm:spPr/>
    </dgm:pt>
    <dgm:pt modelId="{D5982FA8-85AA-4E77-99E0-0FCEF866FCA9}" type="pres">
      <dgm:prSet presAssocID="{D147AF9E-18AF-48E6-B4BD-01AD5E656A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7535295-4528-4A6D-9629-8AA8C740A02C}" type="pres">
      <dgm:prSet presAssocID="{D147AF9E-18AF-48E6-B4BD-01AD5E656AA0}" presName="spaceRect" presStyleCnt="0"/>
      <dgm:spPr/>
    </dgm:pt>
    <dgm:pt modelId="{46B7C7DB-4394-4252-A3BF-5DB0D5D9EDBF}" type="pres">
      <dgm:prSet presAssocID="{D147AF9E-18AF-48E6-B4BD-01AD5E656AA0}" presName="parTx" presStyleLbl="revTx" presStyleIdx="1" presStyleCnt="2">
        <dgm:presLayoutVars>
          <dgm:chMax val="0"/>
          <dgm:chPref val="0"/>
        </dgm:presLayoutVars>
      </dgm:prSet>
      <dgm:spPr/>
    </dgm:pt>
  </dgm:ptLst>
  <dgm:cxnLst>
    <dgm:cxn modelId="{63DFCA50-C7B4-8F4A-9B32-37715B598F51}" type="presOf" srcId="{D98B6CA1-3C8A-40BE-815F-C9A0FEE82925}" destId="{6B638CAC-84BB-4747-AC94-36B1E2956F30}" srcOrd="0" destOrd="0" presId="urn:microsoft.com/office/officeart/2018/2/layout/IconVerticalSolidList"/>
    <dgm:cxn modelId="{262A9C5C-F1A9-4D38-9DDA-7BAB1FE4A44D}" srcId="{816931DC-1318-4094-A470-63884B406F71}" destId="{D147AF9E-18AF-48E6-B4BD-01AD5E656AA0}" srcOrd="1" destOrd="0" parTransId="{97A4BDF9-BE7D-44E4-B93A-FC557D8AA012}" sibTransId="{6ACF1D01-42C0-45E0-8A99-F51A5939CB8B}"/>
    <dgm:cxn modelId="{2025BD5D-BEA8-E040-9472-B7FBAE18C152}" type="presOf" srcId="{D147AF9E-18AF-48E6-B4BD-01AD5E656AA0}" destId="{46B7C7DB-4394-4252-A3BF-5DB0D5D9EDBF}" srcOrd="0" destOrd="0" presId="urn:microsoft.com/office/officeart/2018/2/layout/IconVerticalSolidList"/>
    <dgm:cxn modelId="{183FA777-0DCA-4C98-94B6-22C04DD7ECBA}" srcId="{816931DC-1318-4094-A470-63884B406F71}" destId="{D98B6CA1-3C8A-40BE-815F-C9A0FEE82925}" srcOrd="0" destOrd="0" parTransId="{947874DA-1025-45DF-B79C-1EB021D477E1}" sibTransId="{4605F6BA-BE62-4308-B22A-D4028D40C2BA}"/>
    <dgm:cxn modelId="{EF3C4099-8E46-1448-90EE-F65F46251D7F}" type="presOf" srcId="{816931DC-1318-4094-A470-63884B406F71}" destId="{E5BDE478-9E98-4133-BDD8-6F5B9E6B95A1}" srcOrd="0" destOrd="0" presId="urn:microsoft.com/office/officeart/2018/2/layout/IconVerticalSolidList"/>
    <dgm:cxn modelId="{E7647EA9-1C35-AC47-BA0B-8BD6A7A1EA49}" type="presParOf" srcId="{E5BDE478-9E98-4133-BDD8-6F5B9E6B95A1}" destId="{5F2AB289-F220-4AE2-B4C6-7C865879E24D}" srcOrd="0" destOrd="0" presId="urn:microsoft.com/office/officeart/2018/2/layout/IconVerticalSolidList"/>
    <dgm:cxn modelId="{8973ACFD-3164-8349-83FB-57C9B8628CF2}" type="presParOf" srcId="{5F2AB289-F220-4AE2-B4C6-7C865879E24D}" destId="{2A35E6DC-6CAD-4C78-8CD9-C92FBFE125B3}" srcOrd="0" destOrd="0" presId="urn:microsoft.com/office/officeart/2018/2/layout/IconVerticalSolidList"/>
    <dgm:cxn modelId="{D313E0D3-3BB0-614E-A19C-1DC3D5E3BA76}" type="presParOf" srcId="{5F2AB289-F220-4AE2-B4C6-7C865879E24D}" destId="{03F63A7A-E691-40BA-8966-B216E83F2269}" srcOrd="1" destOrd="0" presId="urn:microsoft.com/office/officeart/2018/2/layout/IconVerticalSolidList"/>
    <dgm:cxn modelId="{DEB3B562-D2B1-1D43-A8AD-24E5C210A0F6}" type="presParOf" srcId="{5F2AB289-F220-4AE2-B4C6-7C865879E24D}" destId="{1D803499-066F-4568-8AAD-65517E1A19AC}" srcOrd="2" destOrd="0" presId="urn:microsoft.com/office/officeart/2018/2/layout/IconVerticalSolidList"/>
    <dgm:cxn modelId="{26343A6F-3BD9-5A4D-9A69-72A0EDEE7D7B}" type="presParOf" srcId="{5F2AB289-F220-4AE2-B4C6-7C865879E24D}" destId="{6B638CAC-84BB-4747-AC94-36B1E2956F30}" srcOrd="3" destOrd="0" presId="urn:microsoft.com/office/officeart/2018/2/layout/IconVerticalSolidList"/>
    <dgm:cxn modelId="{977DA473-C5C7-DD40-85C4-AA5D61C036BE}" type="presParOf" srcId="{E5BDE478-9E98-4133-BDD8-6F5B9E6B95A1}" destId="{425366FE-E1A4-4C12-9EF9-6DE3658C22B9}" srcOrd="1" destOrd="0" presId="urn:microsoft.com/office/officeart/2018/2/layout/IconVerticalSolidList"/>
    <dgm:cxn modelId="{9DBFFD27-B213-BB40-BFF3-B581295C6D29}" type="presParOf" srcId="{E5BDE478-9E98-4133-BDD8-6F5B9E6B95A1}" destId="{751A2C46-E74C-4C88-B193-8FB1FCBFFF27}" srcOrd="2" destOrd="0" presId="urn:microsoft.com/office/officeart/2018/2/layout/IconVerticalSolidList"/>
    <dgm:cxn modelId="{7323866E-631A-1442-A762-24CC35E161E5}" type="presParOf" srcId="{751A2C46-E74C-4C88-B193-8FB1FCBFFF27}" destId="{7575622D-FC77-448B-8D33-8DD11176094B}" srcOrd="0" destOrd="0" presId="urn:microsoft.com/office/officeart/2018/2/layout/IconVerticalSolidList"/>
    <dgm:cxn modelId="{C8DBD35E-6DF9-ED49-8043-8A007DFCBA31}" type="presParOf" srcId="{751A2C46-E74C-4C88-B193-8FB1FCBFFF27}" destId="{D5982FA8-85AA-4E77-99E0-0FCEF866FCA9}" srcOrd="1" destOrd="0" presId="urn:microsoft.com/office/officeart/2018/2/layout/IconVerticalSolidList"/>
    <dgm:cxn modelId="{2254854A-D515-C848-8269-F94B88AD42A1}" type="presParOf" srcId="{751A2C46-E74C-4C88-B193-8FB1FCBFFF27}" destId="{87535295-4528-4A6D-9629-8AA8C740A02C}" srcOrd="2" destOrd="0" presId="urn:microsoft.com/office/officeart/2018/2/layout/IconVerticalSolidList"/>
    <dgm:cxn modelId="{BF809B69-9BC8-454F-AF75-6ECFC0289268}" type="presParOf" srcId="{751A2C46-E74C-4C88-B193-8FB1FCBFFF27}" destId="{46B7C7DB-4394-4252-A3BF-5DB0D5D9ED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24F34-30CD-E74C-870D-C71B0DF3A87E}">
      <dsp:nvSpPr>
        <dsp:cNvPr id="0" name=""/>
        <dsp:cNvSpPr/>
      </dsp:nvSpPr>
      <dsp:spPr>
        <a:xfrm>
          <a:off x="0" y="0"/>
          <a:ext cx="65714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22CA4-80F1-0E48-95D8-1A399F1A3667}">
      <dsp:nvSpPr>
        <dsp:cNvPr id="0" name=""/>
        <dsp:cNvSpPr/>
      </dsp:nvSpPr>
      <dsp:spPr>
        <a:xfrm>
          <a:off x="0" y="0"/>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Sport is inherently entrepreneurial. </a:t>
          </a:r>
          <a:endParaRPr lang="en-US" sz="3400" kern="1200"/>
        </a:p>
      </dsp:txBody>
      <dsp:txXfrm>
        <a:off x="0" y="0"/>
        <a:ext cx="6571413" cy="2864843"/>
      </dsp:txXfrm>
    </dsp:sp>
    <dsp:sp modelId="{961C4E4F-B2BB-CF43-B94E-FD28EE24B9D9}">
      <dsp:nvSpPr>
        <dsp:cNvPr id="0" name=""/>
        <dsp:cNvSpPr/>
      </dsp:nvSpPr>
      <dsp:spPr>
        <a:xfrm>
          <a:off x="0" y="2864843"/>
          <a:ext cx="6571413" cy="0"/>
        </a:xfrm>
        <a:prstGeom prst="line">
          <a:avLst/>
        </a:prstGeom>
        <a:solidFill>
          <a:schemeClr val="accent2">
            <a:hueOff val="-1472930"/>
            <a:satOff val="-6451"/>
            <a:lumOff val="2353"/>
            <a:alphaOff val="0"/>
          </a:schemeClr>
        </a:solidFill>
        <a:ln w="12700" cap="flat" cmpd="sng" algn="ctr">
          <a:solidFill>
            <a:schemeClr val="accent2">
              <a:hueOff val="-1472930"/>
              <a:satOff val="-6451"/>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440939-B168-7A48-AC72-D28E7DE33892}">
      <dsp:nvSpPr>
        <dsp:cNvPr id="0" name=""/>
        <dsp:cNvSpPr/>
      </dsp:nvSpPr>
      <dsp:spPr>
        <a:xfrm>
          <a:off x="0" y="2864843"/>
          <a:ext cx="6571413" cy="286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Entrepreneurs have made sport an integral part of our lives and culture, through </a:t>
          </a:r>
          <a:r>
            <a:rPr lang="en-GB" sz="3400" b="1" kern="1200"/>
            <a:t>innovation</a:t>
          </a:r>
          <a:r>
            <a:rPr lang="en-GB" sz="3400" kern="1200"/>
            <a:t>, </a:t>
          </a:r>
          <a:r>
            <a:rPr lang="en-GB" sz="3400" b="1" kern="1200"/>
            <a:t>risk-taking and being proactive </a:t>
          </a:r>
          <a:r>
            <a:rPr lang="en-GB" sz="3400" kern="1200"/>
            <a:t>– taking advantage of opportunities. </a:t>
          </a:r>
          <a:endParaRPr lang="en-US" sz="3400" kern="1200"/>
        </a:p>
      </dsp:txBody>
      <dsp:txXfrm>
        <a:off x="0" y="2864843"/>
        <a:ext cx="6571413" cy="2864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31D10-378D-D443-94BB-8DD61C335EC9}">
      <dsp:nvSpPr>
        <dsp:cNvPr id="0" name=""/>
        <dsp:cNvSpPr/>
      </dsp:nvSpPr>
      <dsp:spPr>
        <a:xfrm>
          <a:off x="0" y="0"/>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0390D-C810-244B-9464-F9EC69F8B12E}">
      <dsp:nvSpPr>
        <dsp:cNvPr id="0" name=""/>
        <dsp:cNvSpPr/>
      </dsp:nvSpPr>
      <dsp:spPr>
        <a:xfrm>
          <a:off x="0" y="0"/>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Hardy (1986, p.20) refers to innovation as the “hallmark of the sport entrepreneur”. </a:t>
          </a:r>
          <a:endParaRPr lang="en-US" sz="2800" kern="1200"/>
        </a:p>
      </dsp:txBody>
      <dsp:txXfrm>
        <a:off x="0" y="0"/>
        <a:ext cx="6571413" cy="1432421"/>
      </dsp:txXfrm>
    </dsp:sp>
    <dsp:sp modelId="{D561D6A7-1B69-BB4A-A2A6-182D83601874}">
      <dsp:nvSpPr>
        <dsp:cNvPr id="0" name=""/>
        <dsp:cNvSpPr/>
      </dsp:nvSpPr>
      <dsp:spPr>
        <a:xfrm>
          <a:off x="0" y="1432421"/>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82261-E54F-824C-94E6-BA9D9C7486CB}">
      <dsp:nvSpPr>
        <dsp:cNvPr id="0" name=""/>
        <dsp:cNvSpPr/>
      </dsp:nvSpPr>
      <dsp:spPr>
        <a:xfrm>
          <a:off x="0" y="1432421"/>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Typically relates to </a:t>
          </a:r>
          <a:r>
            <a:rPr lang="en-GB" sz="2800" b="1" kern="1200"/>
            <a:t>technological </a:t>
          </a:r>
          <a:r>
            <a:rPr lang="en-GB" sz="2800" kern="1200"/>
            <a:t>innovation, </a:t>
          </a:r>
          <a:r>
            <a:rPr lang="en-GB" sz="2800" b="1" kern="1200"/>
            <a:t>product </a:t>
          </a:r>
          <a:r>
            <a:rPr lang="en-GB" sz="2800" kern="1200"/>
            <a:t>innovation, or </a:t>
          </a:r>
          <a:r>
            <a:rPr lang="en-GB" sz="2800" b="1" kern="1200"/>
            <a:t>promotional </a:t>
          </a:r>
          <a:r>
            <a:rPr lang="en-GB" sz="2800" kern="1200"/>
            <a:t>innovation. </a:t>
          </a:r>
          <a:endParaRPr lang="en-US" sz="2800" kern="1200"/>
        </a:p>
      </dsp:txBody>
      <dsp:txXfrm>
        <a:off x="0" y="1432421"/>
        <a:ext cx="6571413" cy="1432421"/>
      </dsp:txXfrm>
    </dsp:sp>
    <dsp:sp modelId="{D4417161-955C-2749-855D-BCEBEFCC49F4}">
      <dsp:nvSpPr>
        <dsp:cNvPr id="0" name=""/>
        <dsp:cNvSpPr/>
      </dsp:nvSpPr>
      <dsp:spPr>
        <a:xfrm>
          <a:off x="0" y="2864843"/>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CDE45F-5DD0-7A49-BE7D-B5B4220D4A55}">
      <dsp:nvSpPr>
        <dsp:cNvPr id="0" name=""/>
        <dsp:cNvSpPr/>
      </dsp:nvSpPr>
      <dsp:spPr>
        <a:xfrm>
          <a:off x="0" y="2864843"/>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Athletes can serve as innovators. </a:t>
          </a:r>
          <a:endParaRPr lang="en-US" sz="2800" kern="1200"/>
        </a:p>
      </dsp:txBody>
      <dsp:txXfrm>
        <a:off x="0" y="2864843"/>
        <a:ext cx="6571413" cy="1432421"/>
      </dsp:txXfrm>
    </dsp:sp>
    <dsp:sp modelId="{0089EED0-316A-CA45-8870-6EB3D9733B84}">
      <dsp:nvSpPr>
        <dsp:cNvPr id="0" name=""/>
        <dsp:cNvSpPr/>
      </dsp:nvSpPr>
      <dsp:spPr>
        <a:xfrm>
          <a:off x="0" y="4297264"/>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87D29-2451-474B-8A95-392ACD629FD2}">
      <dsp:nvSpPr>
        <dsp:cNvPr id="0" name=""/>
        <dsp:cNvSpPr/>
      </dsp:nvSpPr>
      <dsp:spPr>
        <a:xfrm>
          <a:off x="0" y="4297264"/>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Innovations can be aimed at improving performance, participation and development. </a:t>
          </a:r>
          <a:endParaRPr lang="en-US" sz="2800" kern="1200"/>
        </a:p>
      </dsp:txBody>
      <dsp:txXfrm>
        <a:off x="0" y="4297264"/>
        <a:ext cx="6571413" cy="14324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7E212-BBCE-6F41-B78E-FE5616817885}">
      <dsp:nvSpPr>
        <dsp:cNvPr id="0" name=""/>
        <dsp:cNvSpPr/>
      </dsp:nvSpPr>
      <dsp:spPr>
        <a:xfrm>
          <a:off x="0" y="752768"/>
          <a:ext cx="10515600" cy="128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49A86A-796D-AF43-B003-47F511B2CB91}">
      <dsp:nvSpPr>
        <dsp:cNvPr id="0" name=""/>
        <dsp:cNvSpPr/>
      </dsp:nvSpPr>
      <dsp:spPr>
        <a:xfrm>
          <a:off x="525780" y="8"/>
          <a:ext cx="7360920" cy="1505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2266950">
            <a:lnSpc>
              <a:spcPct val="90000"/>
            </a:lnSpc>
            <a:spcBef>
              <a:spcPct val="0"/>
            </a:spcBef>
            <a:spcAft>
              <a:spcPct val="35000"/>
            </a:spcAft>
            <a:buNone/>
          </a:pPr>
          <a:r>
            <a:rPr lang="en-US" sz="5100" kern="1200">
              <a:hlinkClick xmlns:r="http://schemas.openxmlformats.org/officeDocument/2006/relationships" r:id="rId1"/>
            </a:rPr>
            <a:t>Homeless World cup </a:t>
          </a:r>
          <a:endParaRPr lang="en-US" sz="5100" kern="1200"/>
        </a:p>
      </dsp:txBody>
      <dsp:txXfrm>
        <a:off x="599273" y="73501"/>
        <a:ext cx="7213934" cy="1358534"/>
      </dsp:txXfrm>
    </dsp:sp>
    <dsp:sp modelId="{7DD28467-D15A-9540-A82C-058EFDB174FF}">
      <dsp:nvSpPr>
        <dsp:cNvPr id="0" name=""/>
        <dsp:cNvSpPr/>
      </dsp:nvSpPr>
      <dsp:spPr>
        <a:xfrm>
          <a:off x="0" y="3066129"/>
          <a:ext cx="10515600" cy="1285200"/>
        </a:xfrm>
        <a:prstGeom prst="rect">
          <a:avLst/>
        </a:prstGeom>
        <a:solidFill>
          <a:schemeClr val="lt1">
            <a:alpha val="90000"/>
            <a:hueOff val="0"/>
            <a:satOff val="0"/>
            <a:lumOff val="0"/>
            <a:alphaOff val="0"/>
          </a:schemeClr>
        </a:solidFill>
        <a:ln w="12700" cap="flat" cmpd="sng" algn="ctr">
          <a:solidFill>
            <a:schemeClr val="accent2">
              <a:hueOff val="-1472930"/>
              <a:satOff val="-6451"/>
              <a:lumOff val="2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A4178B-60CD-8440-BB33-BA7B475A0A45}">
      <dsp:nvSpPr>
        <dsp:cNvPr id="0" name=""/>
        <dsp:cNvSpPr/>
      </dsp:nvSpPr>
      <dsp:spPr>
        <a:xfrm>
          <a:off x="525780" y="2313369"/>
          <a:ext cx="7360920" cy="1505520"/>
        </a:xfrm>
        <a:prstGeom prst="roundRect">
          <a:avLst/>
        </a:prstGeom>
        <a:solidFill>
          <a:schemeClr val="accent2">
            <a:hueOff val="-1472930"/>
            <a:satOff val="-645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2266950">
            <a:lnSpc>
              <a:spcPct val="90000"/>
            </a:lnSpc>
            <a:spcBef>
              <a:spcPct val="0"/>
            </a:spcBef>
            <a:spcAft>
              <a:spcPct val="35000"/>
            </a:spcAft>
            <a:buNone/>
          </a:pPr>
          <a:r>
            <a:rPr lang="en-US" sz="5100" kern="1200">
              <a:hlinkClick xmlns:r="http://schemas.openxmlformats.org/officeDocument/2006/relationships" r:id="rId2"/>
            </a:rPr>
            <a:t>Sported </a:t>
          </a:r>
          <a:endParaRPr lang="en-US" sz="5100" kern="1200"/>
        </a:p>
      </dsp:txBody>
      <dsp:txXfrm>
        <a:off x="599273" y="2386862"/>
        <a:ext cx="7213934" cy="13585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90FE0-84A9-EE43-B80A-3E5590BABB7B}">
      <dsp:nvSpPr>
        <dsp:cNvPr id="0" name=""/>
        <dsp:cNvSpPr/>
      </dsp:nvSpPr>
      <dsp:spPr>
        <a:xfrm>
          <a:off x="0" y="594019"/>
          <a:ext cx="6571413" cy="14639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Risk taking is inherent in sports organisations as it generally is in business. </a:t>
          </a:r>
          <a:endParaRPr lang="en-US" sz="2600" kern="1200"/>
        </a:p>
      </dsp:txBody>
      <dsp:txXfrm>
        <a:off x="71465" y="665484"/>
        <a:ext cx="6428483" cy="1321032"/>
      </dsp:txXfrm>
    </dsp:sp>
    <dsp:sp modelId="{62B81B46-5036-124E-B440-6E924626D82F}">
      <dsp:nvSpPr>
        <dsp:cNvPr id="0" name=""/>
        <dsp:cNvSpPr/>
      </dsp:nvSpPr>
      <dsp:spPr>
        <a:xfrm>
          <a:off x="0" y="2132861"/>
          <a:ext cx="6571413" cy="1463962"/>
        </a:xfrm>
        <a:prstGeom prst="roundRect">
          <a:avLst/>
        </a:prstGeom>
        <a:solidFill>
          <a:schemeClr val="accent5">
            <a:hueOff val="-746617"/>
            <a:satOff val="3234"/>
            <a:lumOff val="-1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Competition and uncertainty of outcome generates risks for those involved - team owners especially. </a:t>
          </a:r>
          <a:endParaRPr lang="en-US" sz="2600" kern="1200"/>
        </a:p>
      </dsp:txBody>
      <dsp:txXfrm>
        <a:off x="71465" y="2204326"/>
        <a:ext cx="6428483" cy="1321032"/>
      </dsp:txXfrm>
    </dsp:sp>
    <dsp:sp modelId="{83BA9196-3620-2843-9D36-57DA704D5BE6}">
      <dsp:nvSpPr>
        <dsp:cNvPr id="0" name=""/>
        <dsp:cNvSpPr/>
      </dsp:nvSpPr>
      <dsp:spPr>
        <a:xfrm>
          <a:off x="0" y="3671704"/>
          <a:ext cx="6571413" cy="1463962"/>
        </a:xfrm>
        <a:prstGeom prst="roundRect">
          <a:avLst/>
        </a:prstGeom>
        <a:solidFill>
          <a:schemeClr val="accent5">
            <a:hueOff val="-1493234"/>
            <a:satOff val="6468"/>
            <a:lumOff val="-37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Athletes that have helped break down social barriers and overcome prejudice have taking big risks, serving as agents of social change. </a:t>
          </a:r>
          <a:endParaRPr lang="en-US" sz="2600" kern="1200"/>
        </a:p>
      </dsp:txBody>
      <dsp:txXfrm>
        <a:off x="71465" y="3743169"/>
        <a:ext cx="6428483" cy="13210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0EA63-39CF-E247-AB39-115C5FDCDCD9}">
      <dsp:nvSpPr>
        <dsp:cNvPr id="0" name=""/>
        <dsp:cNvSpPr/>
      </dsp:nvSpPr>
      <dsp:spPr>
        <a:xfrm>
          <a:off x="0" y="0"/>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B64FB-742A-2747-ACDB-B4D10E0B7A0E}">
      <dsp:nvSpPr>
        <dsp:cNvPr id="0" name=""/>
        <dsp:cNvSpPr/>
      </dsp:nvSpPr>
      <dsp:spPr>
        <a:xfrm>
          <a:off x="0" y="0"/>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Chandler, Dahlqvist and Davidsson (2003) identified 3 different search processes: </a:t>
          </a:r>
          <a:endParaRPr lang="en-US" sz="2800" kern="1200"/>
        </a:p>
      </dsp:txBody>
      <dsp:txXfrm>
        <a:off x="0" y="0"/>
        <a:ext cx="6571413" cy="1432421"/>
      </dsp:txXfrm>
    </dsp:sp>
    <dsp:sp modelId="{89A99968-6DE1-FC47-915C-CEF4BA77CC33}">
      <dsp:nvSpPr>
        <dsp:cNvPr id="0" name=""/>
        <dsp:cNvSpPr/>
      </dsp:nvSpPr>
      <dsp:spPr>
        <a:xfrm>
          <a:off x="0" y="1432421"/>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4CFF4B-0033-CC4D-A246-4D5367F71295}">
      <dsp:nvSpPr>
        <dsp:cNvPr id="0" name=""/>
        <dsp:cNvSpPr/>
      </dsp:nvSpPr>
      <dsp:spPr>
        <a:xfrm>
          <a:off x="0" y="1432421"/>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1. Proactivesearch </a:t>
          </a:r>
          <a:r>
            <a:rPr lang="en-GB" sz="2800" kern="1200"/>
            <a:t>– looking for opportunities because you want to. </a:t>
          </a:r>
          <a:endParaRPr lang="en-US" sz="2800" kern="1200"/>
        </a:p>
      </dsp:txBody>
      <dsp:txXfrm>
        <a:off x="0" y="1432421"/>
        <a:ext cx="6571413" cy="1432421"/>
      </dsp:txXfrm>
    </dsp:sp>
    <dsp:sp modelId="{7CF29ABA-B0CE-464E-970D-D8F405430D73}">
      <dsp:nvSpPr>
        <dsp:cNvPr id="0" name=""/>
        <dsp:cNvSpPr/>
      </dsp:nvSpPr>
      <dsp:spPr>
        <a:xfrm>
          <a:off x="0" y="2864843"/>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F43F80-4CB1-BF48-9B83-4A80A757A11D}">
      <dsp:nvSpPr>
        <dsp:cNvPr id="0" name=""/>
        <dsp:cNvSpPr/>
      </dsp:nvSpPr>
      <dsp:spPr>
        <a:xfrm>
          <a:off x="0" y="2864843"/>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2. Reactivesearch </a:t>
          </a:r>
          <a:r>
            <a:rPr lang="en-GB" sz="2800" kern="1200"/>
            <a:t>– because you have to in order to make up for lost market share or unemployment. </a:t>
          </a:r>
          <a:endParaRPr lang="en-US" sz="2800" kern="1200"/>
        </a:p>
      </dsp:txBody>
      <dsp:txXfrm>
        <a:off x="0" y="2864843"/>
        <a:ext cx="6571413" cy="1432421"/>
      </dsp:txXfrm>
    </dsp:sp>
    <dsp:sp modelId="{61B21BF7-A0E0-C14F-BBBF-93DB95DBE004}">
      <dsp:nvSpPr>
        <dsp:cNvPr id="0" name=""/>
        <dsp:cNvSpPr/>
      </dsp:nvSpPr>
      <dsp:spPr>
        <a:xfrm>
          <a:off x="0" y="4297264"/>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8C333E-0366-2641-877A-3BC45C37D40D}">
      <dsp:nvSpPr>
        <dsp:cNvPr id="0" name=""/>
        <dsp:cNvSpPr/>
      </dsp:nvSpPr>
      <dsp:spPr>
        <a:xfrm>
          <a:off x="0" y="4297264"/>
          <a:ext cx="6571413" cy="1432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3. Fortuitousdiscovery </a:t>
          </a:r>
          <a:endParaRPr lang="en-US" sz="2800" kern="1200"/>
        </a:p>
      </dsp:txBody>
      <dsp:txXfrm>
        <a:off x="0" y="4297264"/>
        <a:ext cx="6571413" cy="14324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E2D8F-C15C-8D48-B0B6-330ACB0CB93A}">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F96EA-464D-E644-83ED-74C0B29D01D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“Small start-ups are often resource starved so they need to find smart and frugal ways to get ahead” Davidsson(2012, p.105). </a:t>
          </a:r>
          <a:endParaRPr lang="en-US" sz="2500" kern="1200"/>
        </a:p>
      </dsp:txBody>
      <dsp:txXfrm>
        <a:off x="585701" y="1066737"/>
        <a:ext cx="4337991" cy="2693452"/>
      </dsp:txXfrm>
    </dsp:sp>
    <dsp:sp modelId="{33F3A6B9-A432-F443-86D9-1F3AFC6188C1}">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A1404-0988-E048-97A7-19E462E75537}">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many ways entrepreneurs find to get away without making significant outlays are referred to as “bootstrapping” and “bricolage.” </a:t>
          </a:r>
          <a:endParaRPr lang="en-US" sz="2500" kern="1200"/>
        </a:p>
      </dsp:txBody>
      <dsp:txXfrm>
        <a:off x="6092527" y="1066737"/>
        <a:ext cx="4337991" cy="2693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DCCB9-1BD1-C242-BA40-4C1D2F40C80A}">
      <dsp:nvSpPr>
        <dsp:cNvPr id="0" name=""/>
        <dsp:cNvSpPr/>
      </dsp:nvSpPr>
      <dsp:spPr>
        <a:xfrm>
          <a:off x="0" y="20842"/>
          <a:ext cx="6571413" cy="1834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1. Making do </a:t>
          </a:r>
          <a:r>
            <a:rPr lang="en-GB" sz="3200" kern="1200"/>
            <a:t>– seeking workable rather than perfect solutions by using resources at hand. </a:t>
          </a:r>
          <a:endParaRPr lang="en-US" sz="3200" kern="1200"/>
        </a:p>
      </dsp:txBody>
      <dsp:txXfrm>
        <a:off x="89556" y="110398"/>
        <a:ext cx="6392301" cy="1655448"/>
      </dsp:txXfrm>
    </dsp:sp>
    <dsp:sp modelId="{0F6A3BFE-07B5-924E-8D3F-A9A59BDEBB23}">
      <dsp:nvSpPr>
        <dsp:cNvPr id="0" name=""/>
        <dsp:cNvSpPr/>
      </dsp:nvSpPr>
      <dsp:spPr>
        <a:xfrm>
          <a:off x="0" y="1947563"/>
          <a:ext cx="6571413" cy="1834560"/>
        </a:xfrm>
        <a:prstGeom prst="roundRect">
          <a:avLst/>
        </a:prstGeom>
        <a:solidFill>
          <a:schemeClr val="accent2">
            <a:hueOff val="-736465"/>
            <a:satOff val="-3225"/>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Using </a:t>
          </a:r>
          <a:r>
            <a:rPr lang="en-GB" sz="3200" b="1" kern="1200" dirty="0"/>
            <a:t>resources at hand</a:t>
          </a:r>
          <a:r>
            <a:rPr lang="en-GB" sz="3200" kern="1200" dirty="0"/>
            <a:t>–</a:t>
          </a:r>
          <a:r>
            <a:rPr lang="en-GB" sz="3200" kern="1200" dirty="0" err="1"/>
            <a:t>e.g.Ice</a:t>
          </a:r>
          <a:r>
            <a:rPr lang="en-GB" sz="3200" kern="1200" dirty="0"/>
            <a:t> Hotel e.g. your home as an office. </a:t>
          </a:r>
          <a:endParaRPr lang="en-US" sz="3200" kern="1200" dirty="0"/>
        </a:p>
      </dsp:txBody>
      <dsp:txXfrm>
        <a:off x="89556" y="2037119"/>
        <a:ext cx="6392301" cy="1655448"/>
      </dsp:txXfrm>
    </dsp:sp>
    <dsp:sp modelId="{03F92C24-1AC1-C445-85B9-758AB80E8836}">
      <dsp:nvSpPr>
        <dsp:cNvPr id="0" name=""/>
        <dsp:cNvSpPr/>
      </dsp:nvSpPr>
      <dsp:spPr>
        <a:xfrm>
          <a:off x="0" y="3874283"/>
          <a:ext cx="6571413" cy="1834560"/>
        </a:xfrm>
        <a:prstGeom prst="roundRect">
          <a:avLst/>
        </a:prstGeom>
        <a:solidFill>
          <a:schemeClr val="accent2">
            <a:hueOff val="-1472930"/>
            <a:satOff val="-6451"/>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3. Recombining resources </a:t>
          </a:r>
          <a:r>
            <a:rPr lang="en-GB" sz="3200" kern="1200"/>
            <a:t>for new purposes e.g. sports bra. </a:t>
          </a:r>
          <a:endParaRPr lang="en-US" sz="3200" kern="1200"/>
        </a:p>
      </dsp:txBody>
      <dsp:txXfrm>
        <a:off x="89556" y="3963839"/>
        <a:ext cx="6392301" cy="16554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78FC3-5799-2A45-A913-5D072B0DB71D}">
      <dsp:nvSpPr>
        <dsp:cNvPr id="0" name=""/>
        <dsp:cNvSpPr/>
      </dsp:nvSpPr>
      <dsp:spPr>
        <a:xfrm>
          <a:off x="0" y="699"/>
          <a:ext cx="657141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0C14F-5E17-044E-9CBD-41691F492665}">
      <dsp:nvSpPr>
        <dsp:cNvPr id="0" name=""/>
        <dsp:cNvSpPr/>
      </dsp:nvSpPr>
      <dsp:spPr>
        <a:xfrm>
          <a:off x="0" y="699"/>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What measures are you going to put in place to ensure your group functions well? </a:t>
          </a:r>
          <a:endParaRPr lang="en-US" sz="2600" kern="1200"/>
        </a:p>
      </dsp:txBody>
      <dsp:txXfrm>
        <a:off x="0" y="699"/>
        <a:ext cx="6571413" cy="1145657"/>
      </dsp:txXfrm>
    </dsp:sp>
    <dsp:sp modelId="{E0E50B3F-C052-4C4A-B4E4-F3A406325C30}">
      <dsp:nvSpPr>
        <dsp:cNvPr id="0" name=""/>
        <dsp:cNvSpPr/>
      </dsp:nvSpPr>
      <dsp:spPr>
        <a:xfrm>
          <a:off x="0" y="1146356"/>
          <a:ext cx="6571413" cy="0"/>
        </a:xfrm>
        <a:prstGeom prst="line">
          <a:avLst/>
        </a:prstGeom>
        <a:solidFill>
          <a:schemeClr val="accent5">
            <a:hueOff val="-373309"/>
            <a:satOff val="1617"/>
            <a:lumOff val="-931"/>
            <a:alphaOff val="0"/>
          </a:schemeClr>
        </a:solidFill>
        <a:ln w="12700" cap="flat" cmpd="sng" algn="ctr">
          <a:solidFill>
            <a:schemeClr val="accent5">
              <a:hueOff val="-373309"/>
              <a:satOff val="1617"/>
              <a:lumOff val="-9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5CE86-3420-BA4D-B04F-75D8DF086EB9}">
      <dsp:nvSpPr>
        <dsp:cNvPr id="0" name=""/>
        <dsp:cNvSpPr/>
      </dsp:nvSpPr>
      <dsp:spPr>
        <a:xfrm>
          <a:off x="0" y="1146356"/>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Do you want to have ground rules? Do you want to assign roles and responsibilities? </a:t>
          </a:r>
          <a:endParaRPr lang="en-US" sz="2600" kern="1200"/>
        </a:p>
      </dsp:txBody>
      <dsp:txXfrm>
        <a:off x="0" y="1146356"/>
        <a:ext cx="6571413" cy="1145657"/>
      </dsp:txXfrm>
    </dsp:sp>
    <dsp:sp modelId="{8F589D48-7106-474F-85F4-29D03FBB7353}">
      <dsp:nvSpPr>
        <dsp:cNvPr id="0" name=""/>
        <dsp:cNvSpPr/>
      </dsp:nvSpPr>
      <dsp:spPr>
        <a:xfrm>
          <a:off x="0" y="2292014"/>
          <a:ext cx="6571413" cy="0"/>
        </a:xfrm>
        <a:prstGeom prst="line">
          <a:avLst/>
        </a:prstGeom>
        <a:solidFill>
          <a:schemeClr val="accent5">
            <a:hueOff val="-746617"/>
            <a:satOff val="3234"/>
            <a:lumOff val="-1863"/>
            <a:alphaOff val="0"/>
          </a:schemeClr>
        </a:solidFill>
        <a:ln w="12700" cap="flat" cmpd="sng" algn="ctr">
          <a:solidFill>
            <a:schemeClr val="accent5">
              <a:hueOff val="-746617"/>
              <a:satOff val="3234"/>
              <a:lumOff val="-1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12F7D-5FB1-6045-A75A-048661037C26}">
      <dsp:nvSpPr>
        <dsp:cNvPr id="0" name=""/>
        <dsp:cNvSpPr/>
      </dsp:nvSpPr>
      <dsp:spPr>
        <a:xfrm>
          <a:off x="0" y="2292014"/>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Do you want to appoint a group leader – permanent or rotating? </a:t>
          </a:r>
          <a:endParaRPr lang="en-US" sz="2600" kern="1200"/>
        </a:p>
      </dsp:txBody>
      <dsp:txXfrm>
        <a:off x="0" y="2292014"/>
        <a:ext cx="6571413" cy="1145657"/>
      </dsp:txXfrm>
    </dsp:sp>
    <dsp:sp modelId="{00DBBDC1-595A-3143-A446-1A27BA54EFD6}">
      <dsp:nvSpPr>
        <dsp:cNvPr id="0" name=""/>
        <dsp:cNvSpPr/>
      </dsp:nvSpPr>
      <dsp:spPr>
        <a:xfrm>
          <a:off x="0" y="3437671"/>
          <a:ext cx="6571413" cy="0"/>
        </a:xfrm>
        <a:prstGeom prst="line">
          <a:avLst/>
        </a:prstGeom>
        <a:solidFill>
          <a:schemeClr val="accent5">
            <a:hueOff val="-1119926"/>
            <a:satOff val="4851"/>
            <a:lumOff val="-2794"/>
            <a:alphaOff val="0"/>
          </a:schemeClr>
        </a:solidFill>
        <a:ln w="12700" cap="flat" cmpd="sng" algn="ctr">
          <a:solidFill>
            <a:schemeClr val="accent5">
              <a:hueOff val="-1119926"/>
              <a:satOff val="4851"/>
              <a:lumOff val="-27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60582-722A-414F-9F3D-BF5D17005436}">
      <dsp:nvSpPr>
        <dsp:cNvPr id="0" name=""/>
        <dsp:cNvSpPr/>
      </dsp:nvSpPr>
      <dsp:spPr>
        <a:xfrm>
          <a:off x="0" y="3437671"/>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How will you follow up on agreed actions? </a:t>
          </a:r>
          <a:endParaRPr lang="en-US" sz="2600" kern="1200"/>
        </a:p>
      </dsp:txBody>
      <dsp:txXfrm>
        <a:off x="0" y="3437671"/>
        <a:ext cx="6571413" cy="1145657"/>
      </dsp:txXfrm>
    </dsp:sp>
    <dsp:sp modelId="{0631D1A4-BB17-E546-A337-694805E493AE}">
      <dsp:nvSpPr>
        <dsp:cNvPr id="0" name=""/>
        <dsp:cNvSpPr/>
      </dsp:nvSpPr>
      <dsp:spPr>
        <a:xfrm>
          <a:off x="0" y="4583329"/>
          <a:ext cx="6571413" cy="0"/>
        </a:xfrm>
        <a:prstGeom prst="line">
          <a:avLst/>
        </a:prstGeom>
        <a:solidFill>
          <a:schemeClr val="accent5">
            <a:hueOff val="-1493234"/>
            <a:satOff val="6468"/>
            <a:lumOff val="-3725"/>
            <a:alphaOff val="0"/>
          </a:schemeClr>
        </a:solidFill>
        <a:ln w="12700" cap="flat" cmpd="sng" algn="ctr">
          <a:solidFill>
            <a:schemeClr val="accent5">
              <a:hueOff val="-1493234"/>
              <a:satOff val="6468"/>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D2AF4-0C29-0040-A67F-4A019FC72113}">
      <dsp:nvSpPr>
        <dsp:cNvPr id="0" name=""/>
        <dsp:cNvSpPr/>
      </dsp:nvSpPr>
      <dsp:spPr>
        <a:xfrm>
          <a:off x="0" y="4583329"/>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How can you make the most of each others knowledge, skills and attributes? </a:t>
          </a:r>
          <a:endParaRPr lang="en-US" sz="2600" kern="1200"/>
        </a:p>
      </dsp:txBody>
      <dsp:txXfrm>
        <a:off x="0" y="4583329"/>
        <a:ext cx="6571413" cy="11456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61BB3-27A5-E14F-9279-93B569940044}">
      <dsp:nvSpPr>
        <dsp:cNvPr id="0" name=""/>
        <dsp:cNvSpPr/>
      </dsp:nvSpPr>
      <dsp:spPr>
        <a:xfrm>
          <a:off x="0" y="699"/>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B51F88-188C-6344-974B-95D8B916F2F2}">
      <dsp:nvSpPr>
        <dsp:cNvPr id="0" name=""/>
        <dsp:cNvSpPr/>
      </dsp:nvSpPr>
      <dsp:spPr>
        <a:xfrm>
          <a:off x="0" y="699"/>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Skill of self-management: overcoming obstacles together. </a:t>
          </a:r>
          <a:endParaRPr lang="en-US" sz="1700" kern="1200"/>
        </a:p>
      </dsp:txBody>
      <dsp:txXfrm>
        <a:off x="0" y="699"/>
        <a:ext cx="6571413" cy="1145657"/>
      </dsp:txXfrm>
    </dsp:sp>
    <dsp:sp modelId="{AE429D27-D511-694C-B38D-61C7D8DDDC4D}">
      <dsp:nvSpPr>
        <dsp:cNvPr id="0" name=""/>
        <dsp:cNvSpPr/>
      </dsp:nvSpPr>
      <dsp:spPr>
        <a:xfrm>
          <a:off x="0" y="1146356"/>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1AFDE-5522-5D42-8EA7-4A7005CB50F9}">
      <dsp:nvSpPr>
        <dsp:cNvPr id="0" name=""/>
        <dsp:cNvSpPr/>
      </dsp:nvSpPr>
      <dsp:spPr>
        <a:xfrm>
          <a:off x="0" y="1146356"/>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Skill of communication: collaboratively becoming better listeners, commiserating with others, reframing </a:t>
          </a:r>
          <a:endParaRPr lang="en-US" sz="1700" kern="1200"/>
        </a:p>
      </dsp:txBody>
      <dsp:txXfrm>
        <a:off x="0" y="1146356"/>
        <a:ext cx="6571413" cy="1145657"/>
      </dsp:txXfrm>
    </dsp:sp>
    <dsp:sp modelId="{722DB34F-DF9B-0C47-B024-309170E9F3D9}">
      <dsp:nvSpPr>
        <dsp:cNvPr id="0" name=""/>
        <dsp:cNvSpPr/>
      </dsp:nvSpPr>
      <dsp:spPr>
        <a:xfrm>
          <a:off x="0" y="2292014"/>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8D2DB-68C0-DF41-A5BE-FCAE6625A66A}">
      <dsp:nvSpPr>
        <dsp:cNvPr id="0" name=""/>
        <dsp:cNvSpPr/>
      </dsp:nvSpPr>
      <dsp:spPr>
        <a:xfrm>
          <a:off x="0" y="2292014"/>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communications so they can be heard, communicating honestly about things that really matter. </a:t>
          </a:r>
          <a:endParaRPr lang="en-US" sz="1700" kern="1200"/>
        </a:p>
      </dsp:txBody>
      <dsp:txXfrm>
        <a:off x="0" y="2292014"/>
        <a:ext cx="6571413" cy="1145657"/>
      </dsp:txXfrm>
    </dsp:sp>
    <dsp:sp modelId="{67B616E2-FE97-1E4C-AB0D-6C2CAE0E4940}">
      <dsp:nvSpPr>
        <dsp:cNvPr id="0" name=""/>
        <dsp:cNvSpPr/>
      </dsp:nvSpPr>
      <dsp:spPr>
        <a:xfrm>
          <a:off x="0" y="3437671"/>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73E0C-0616-1441-A0B7-03285CA273F4}">
      <dsp:nvSpPr>
        <dsp:cNvPr id="0" name=""/>
        <dsp:cNvSpPr/>
      </dsp:nvSpPr>
      <dsp:spPr>
        <a:xfrm>
          <a:off x="0" y="3437671"/>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Skill of leadership: creating opportunities for each member to serve as leader. Employees need to be skilled in linking, organising, co-ordinating, collaborating, planning, facilitating, coaching and mentoring. </a:t>
          </a:r>
          <a:endParaRPr lang="en-US" sz="1700" kern="1200"/>
        </a:p>
      </dsp:txBody>
      <dsp:txXfrm>
        <a:off x="0" y="3437671"/>
        <a:ext cx="6571413" cy="1145657"/>
      </dsp:txXfrm>
    </dsp:sp>
    <dsp:sp modelId="{509D4D52-AAB2-AD48-82AF-77EF5A94981C}">
      <dsp:nvSpPr>
        <dsp:cNvPr id="0" name=""/>
        <dsp:cNvSpPr/>
      </dsp:nvSpPr>
      <dsp:spPr>
        <a:xfrm>
          <a:off x="0" y="4583329"/>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3F492A-C8BA-7F43-A7CA-E95FF0D72A16}">
      <dsp:nvSpPr>
        <dsp:cNvPr id="0" name=""/>
        <dsp:cNvSpPr/>
      </dsp:nvSpPr>
      <dsp:spPr>
        <a:xfrm>
          <a:off x="0" y="4583329"/>
          <a:ext cx="6571413" cy="1145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Skill of responsibility: everyone is personally responsible not only for their own work but for the work of every other member of the team. Team members have to exercise responsibility in order to become self-managing. </a:t>
          </a:r>
          <a:endParaRPr lang="en-US" sz="1700" kern="1200"/>
        </a:p>
      </dsp:txBody>
      <dsp:txXfrm>
        <a:off x="0" y="4583329"/>
        <a:ext cx="6571413" cy="11456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C4187-81AD-2241-8275-BAA55A10D6A4}">
      <dsp:nvSpPr>
        <dsp:cNvPr id="0" name=""/>
        <dsp:cNvSpPr/>
      </dsp:nvSpPr>
      <dsp:spPr>
        <a:xfrm>
          <a:off x="0" y="699"/>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96A621-18C6-B94D-93A7-02DFC7874B59}">
      <dsp:nvSpPr>
        <dsp:cNvPr id="0" name=""/>
        <dsp:cNvSpPr/>
      </dsp:nvSpPr>
      <dsp:spPr>
        <a:xfrm>
          <a:off x="0" y="699"/>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6. Skill of supportive diversity: collaborative experiences allow team members to overcome prejudices and biases and not create winners and losers, reject outsiders or mistrust people who are different. </a:t>
          </a:r>
          <a:endParaRPr lang="en-US" sz="1200" kern="1200"/>
        </a:p>
      </dsp:txBody>
      <dsp:txXfrm>
        <a:off x="0" y="699"/>
        <a:ext cx="6571413" cy="818326"/>
      </dsp:txXfrm>
    </dsp:sp>
    <dsp:sp modelId="{D4B3B6C1-7A72-2549-A55D-225874BBB40E}">
      <dsp:nvSpPr>
        <dsp:cNvPr id="0" name=""/>
        <dsp:cNvSpPr/>
      </dsp:nvSpPr>
      <dsp:spPr>
        <a:xfrm>
          <a:off x="0" y="819026"/>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86A99-54F3-AA4B-B555-16473BE80097}">
      <dsp:nvSpPr>
        <dsp:cNvPr id="0" name=""/>
        <dsp:cNvSpPr/>
      </dsp:nvSpPr>
      <dsp:spPr>
        <a:xfrm>
          <a:off x="0" y="819026"/>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7. Skills of feedback and evaluation – essential to improving learning, team communication and the quality of products, processes and relationships. In a true team environment, self-critical perspectives are expected, welcomed, acknowledged and rewarded. </a:t>
          </a:r>
          <a:endParaRPr lang="en-US" sz="1200" kern="1200"/>
        </a:p>
      </dsp:txBody>
      <dsp:txXfrm>
        <a:off x="0" y="819026"/>
        <a:ext cx="6571413" cy="818326"/>
      </dsp:txXfrm>
    </dsp:sp>
    <dsp:sp modelId="{D76BE78C-24D3-3342-AFFB-BFE0108366C4}">
      <dsp:nvSpPr>
        <dsp:cNvPr id="0" name=""/>
        <dsp:cNvSpPr/>
      </dsp:nvSpPr>
      <dsp:spPr>
        <a:xfrm>
          <a:off x="0" y="1637352"/>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39E05-530B-6E40-993D-E89F4FFA0722}">
      <dsp:nvSpPr>
        <dsp:cNvPr id="0" name=""/>
        <dsp:cNvSpPr/>
      </dsp:nvSpPr>
      <dsp:spPr>
        <a:xfrm>
          <a:off x="0" y="1637352"/>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t>8. Skill of strategic planning – to identify challenges and opportunities collaboratively and influence the environment in which problems emerge. Strategic planning encourages employees to think long-term, be proactive and preventative and focus on solutions rather than problems. </a:t>
          </a:r>
          <a:endParaRPr lang="en-US" sz="1200" kern="1200" dirty="0"/>
        </a:p>
      </dsp:txBody>
      <dsp:txXfrm>
        <a:off x="0" y="1637352"/>
        <a:ext cx="6571413" cy="818326"/>
      </dsp:txXfrm>
    </dsp:sp>
    <dsp:sp modelId="{FA61B967-5BB9-604C-A2D3-9C1204C41EAF}">
      <dsp:nvSpPr>
        <dsp:cNvPr id="0" name=""/>
        <dsp:cNvSpPr/>
      </dsp:nvSpPr>
      <dsp:spPr>
        <a:xfrm>
          <a:off x="0" y="2455679"/>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2498B-1B06-9A47-A05F-6EB11269468C}">
      <dsp:nvSpPr>
        <dsp:cNvPr id="0" name=""/>
        <dsp:cNvSpPr/>
      </dsp:nvSpPr>
      <dsp:spPr>
        <a:xfrm>
          <a:off x="0" y="2455679"/>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9. Skill of shaping successful meetings – team meetings can be streamlined and made shorter, more satisfying and more productive, and result in expanded consensus. </a:t>
          </a:r>
          <a:endParaRPr lang="en-US" sz="1200" kern="1200"/>
        </a:p>
      </dsp:txBody>
      <dsp:txXfrm>
        <a:off x="0" y="2455679"/>
        <a:ext cx="6571413" cy="818326"/>
      </dsp:txXfrm>
    </dsp:sp>
    <dsp:sp modelId="{16FF4DA7-5B58-F94A-B12B-F1292A1E4196}">
      <dsp:nvSpPr>
        <dsp:cNvPr id="0" name=""/>
        <dsp:cNvSpPr/>
      </dsp:nvSpPr>
      <dsp:spPr>
        <a:xfrm>
          <a:off x="0" y="3274006"/>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0232A-985C-B94E-A824-883754554CFC}">
      <dsp:nvSpPr>
        <dsp:cNvPr id="0" name=""/>
        <dsp:cNvSpPr/>
      </dsp:nvSpPr>
      <dsp:spPr>
        <a:xfrm>
          <a:off x="0" y="3274006"/>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10. Skill of resolving conflicts – encouraging team members to improve skills in problem solving, collaborative negotiation, responding to difficult behaviour and conflict resolution. </a:t>
          </a:r>
          <a:endParaRPr lang="en-US" sz="1200" kern="1200"/>
        </a:p>
      </dsp:txBody>
      <dsp:txXfrm>
        <a:off x="0" y="3274006"/>
        <a:ext cx="6571413" cy="818326"/>
      </dsp:txXfrm>
    </dsp:sp>
    <dsp:sp modelId="{67E182DB-4CFF-BB4E-B4D8-52A67522CA94}">
      <dsp:nvSpPr>
        <dsp:cNvPr id="0" name=""/>
        <dsp:cNvSpPr/>
      </dsp:nvSpPr>
      <dsp:spPr>
        <a:xfrm>
          <a:off x="0" y="4092333"/>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99BEC-6896-2540-9C74-288C348294FE}">
      <dsp:nvSpPr>
        <dsp:cNvPr id="0" name=""/>
        <dsp:cNvSpPr/>
      </dsp:nvSpPr>
      <dsp:spPr>
        <a:xfrm>
          <a:off x="0" y="4092333"/>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a:t>11. Skill of enjoyment – most team members enjoy working together to accomplish difficult tasks. Their pleasure derives from meeting high performance challenges and producing results that benefit themselves and their teams, organisation and communities. </a:t>
          </a:r>
          <a:endParaRPr lang="en-US" sz="1200" kern="1200"/>
        </a:p>
      </dsp:txBody>
      <dsp:txXfrm>
        <a:off x="0" y="4092333"/>
        <a:ext cx="6571413" cy="818326"/>
      </dsp:txXfrm>
    </dsp:sp>
    <dsp:sp modelId="{E1A11804-2318-A54B-86FE-E8FCB8C94DD3}">
      <dsp:nvSpPr>
        <dsp:cNvPr id="0" name=""/>
        <dsp:cNvSpPr/>
      </dsp:nvSpPr>
      <dsp:spPr>
        <a:xfrm>
          <a:off x="0" y="4910659"/>
          <a:ext cx="65714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ABEED-3519-984F-A384-268A52240934}">
      <dsp:nvSpPr>
        <dsp:cNvPr id="0" name=""/>
        <dsp:cNvSpPr/>
      </dsp:nvSpPr>
      <dsp:spPr>
        <a:xfrm>
          <a:off x="0" y="4910659"/>
          <a:ext cx="6571413" cy="818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Cloke and Goldsmith (2002) cited in Mullins and Christy (2013: 357-358) </a:t>
          </a:r>
          <a:endParaRPr lang="en-US" sz="1200" kern="1200"/>
        </a:p>
      </dsp:txBody>
      <dsp:txXfrm>
        <a:off x="0" y="4910659"/>
        <a:ext cx="6571413" cy="8183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5E6DC-6CAD-4C78-8CD9-C92FBFE125B3}">
      <dsp:nvSpPr>
        <dsp:cNvPr id="0" name=""/>
        <dsp:cNvSpPr/>
      </dsp:nvSpPr>
      <dsp:spPr>
        <a:xfrm>
          <a:off x="0" y="74348"/>
          <a:ext cx="6571413" cy="1916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F63A7A-E691-40BA-8966-B216E83F2269}">
      <dsp:nvSpPr>
        <dsp:cNvPr id="0" name=""/>
        <dsp:cNvSpPr/>
      </dsp:nvSpPr>
      <dsp:spPr>
        <a:xfrm>
          <a:off x="579863" y="505652"/>
          <a:ext cx="1054297" cy="10542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38CAC-84BB-4747-AC94-36B1E2956F30}">
      <dsp:nvSpPr>
        <dsp:cNvPr id="0" name=""/>
        <dsp:cNvSpPr/>
      </dsp:nvSpPr>
      <dsp:spPr>
        <a:xfrm>
          <a:off x="2214024" y="74348"/>
          <a:ext cx="3993588" cy="257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610" tIns="272610" rIns="272610" bIns="272610" numCol="1" spcCol="1270" anchor="ctr" anchorCtr="0">
          <a:noAutofit/>
        </a:bodyPr>
        <a:lstStyle/>
        <a:p>
          <a:pPr marL="0" lvl="0" indent="0" algn="l" defTabSz="622300">
            <a:lnSpc>
              <a:spcPct val="100000"/>
            </a:lnSpc>
            <a:spcBef>
              <a:spcPct val="0"/>
            </a:spcBef>
            <a:spcAft>
              <a:spcPct val="35000"/>
            </a:spcAft>
            <a:buNone/>
          </a:pPr>
          <a:r>
            <a:rPr lang="en-GB" sz="1400" b="1" kern="1200" dirty="0"/>
            <a:t>Discuss your business idea options and try to narrow it down to 2 options... </a:t>
          </a:r>
        </a:p>
        <a:p>
          <a:pPr marL="0" lvl="0" indent="0" algn="l" defTabSz="622300">
            <a:lnSpc>
              <a:spcPct val="100000"/>
            </a:lnSpc>
            <a:spcBef>
              <a:spcPct val="0"/>
            </a:spcBef>
            <a:spcAft>
              <a:spcPct val="35000"/>
            </a:spcAft>
            <a:buNone/>
          </a:pPr>
          <a:r>
            <a:rPr lang="en-GB" sz="1400" b="1" kern="1200" dirty="0"/>
            <a:t>Try to consider if your idea has a clear value proposition, meaning what value does it provide potential customers –</a:t>
          </a:r>
        </a:p>
        <a:p>
          <a:pPr marL="0" lvl="0" indent="0" algn="l" defTabSz="622300">
            <a:lnSpc>
              <a:spcPct val="100000"/>
            </a:lnSpc>
            <a:spcBef>
              <a:spcPct val="0"/>
            </a:spcBef>
            <a:spcAft>
              <a:spcPct val="35000"/>
            </a:spcAft>
            <a:buNone/>
          </a:pPr>
          <a:r>
            <a:rPr lang="en-GB" sz="1400" b="1" kern="1200" dirty="0"/>
            <a:t> what customer/societal problems/needs does it satisfy? </a:t>
          </a:r>
        </a:p>
        <a:p>
          <a:pPr marL="0" lvl="0" indent="0" algn="l" defTabSz="622300">
            <a:lnSpc>
              <a:spcPct val="100000"/>
            </a:lnSpc>
            <a:spcBef>
              <a:spcPct val="0"/>
            </a:spcBef>
            <a:spcAft>
              <a:spcPct val="35000"/>
            </a:spcAft>
            <a:buNone/>
          </a:pPr>
          <a:r>
            <a:rPr lang="en-GB" sz="1400" b="1" kern="1200" dirty="0"/>
            <a:t>How does that vary between customer segments? </a:t>
          </a:r>
          <a:endParaRPr lang="en-US" sz="1400" kern="1200" dirty="0"/>
        </a:p>
      </dsp:txBody>
      <dsp:txXfrm>
        <a:off x="2214024" y="74348"/>
        <a:ext cx="3993588" cy="2575840"/>
      </dsp:txXfrm>
    </dsp:sp>
    <dsp:sp modelId="{7575622D-FC77-448B-8D33-8DD11176094B}">
      <dsp:nvSpPr>
        <dsp:cNvPr id="0" name=""/>
        <dsp:cNvSpPr/>
      </dsp:nvSpPr>
      <dsp:spPr>
        <a:xfrm>
          <a:off x="0" y="3079496"/>
          <a:ext cx="6571413" cy="1916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82FA8-85AA-4E77-99E0-0FCEF866FCA9}">
      <dsp:nvSpPr>
        <dsp:cNvPr id="0" name=""/>
        <dsp:cNvSpPr/>
      </dsp:nvSpPr>
      <dsp:spPr>
        <a:xfrm>
          <a:off x="579863" y="3510799"/>
          <a:ext cx="1054297" cy="10542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7C7DB-4394-4252-A3BF-5DB0D5D9EDBF}">
      <dsp:nvSpPr>
        <dsp:cNvPr id="0" name=""/>
        <dsp:cNvSpPr/>
      </dsp:nvSpPr>
      <dsp:spPr>
        <a:xfrm>
          <a:off x="2214024" y="3079496"/>
          <a:ext cx="3993588" cy="257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610" tIns="272610" rIns="272610" bIns="272610" numCol="1" spcCol="1270" anchor="ctr" anchorCtr="0">
          <a:noAutofit/>
        </a:bodyPr>
        <a:lstStyle/>
        <a:p>
          <a:pPr marL="0" lvl="0" indent="0" algn="l" defTabSz="622300">
            <a:lnSpc>
              <a:spcPct val="100000"/>
            </a:lnSpc>
            <a:spcBef>
              <a:spcPct val="0"/>
            </a:spcBef>
            <a:spcAft>
              <a:spcPct val="35000"/>
            </a:spcAft>
            <a:buNone/>
          </a:pPr>
          <a:r>
            <a:rPr lang="en-GB" sz="1400" b="1" kern="1200"/>
            <a:t>Once you have settled on a business idea or two, see where it/they fit on the Ansoff Matrix. </a:t>
          </a:r>
          <a:endParaRPr lang="en-US" sz="1400" kern="1200"/>
        </a:p>
      </dsp:txBody>
      <dsp:txXfrm>
        <a:off x="2214024" y="3079496"/>
        <a:ext cx="3993588" cy="25758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2/6/23</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70736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2/6/23</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63508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2/6/23</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18991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2/6/23</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10146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2/6/23</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57885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2/6/23</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7152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2/6/23</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183314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2/6/23</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63483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2/6/23</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2531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2/6/23</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72845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2/6/23</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53379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2/6/23</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418098888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t&amp;rct=j&amp;q=&amp;esrc=s&amp;source=video&amp;cd=&amp;cad=rja&amp;uact=8&amp;ved=2ahUKEwjJ6aqp1v78AhVeTkEAHXRhAwcQtwJ6BAgJEAI&amp;url=https%3A%2F%2Fwww.youtube.com%2Fwatch%3Fv%3Dzj_Ul6lr9PQ&amp;usg=AOvVaw0w4N26E5_-He98Ka3W5N6B"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Video 3">
            <a:extLst>
              <a:ext uri="{FF2B5EF4-FFF2-40B4-BE49-F238E27FC236}">
                <a16:creationId xmlns:a16="http://schemas.microsoft.com/office/drawing/2014/main" id="{333A9251-3A62-0DDC-FEC6-DEF37125C2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90"/>
          </a:xfrm>
          <a:prstGeom prst="rect">
            <a:avLst/>
          </a:prstGeom>
          <a:ln w="28575">
            <a:noFill/>
          </a:ln>
        </p:spPr>
      </p:pic>
      <p:sp>
        <p:nvSpPr>
          <p:cNvPr id="11" name="Rectangle 10">
            <a:extLst>
              <a:ext uri="{FF2B5EF4-FFF2-40B4-BE49-F238E27FC236}">
                <a16:creationId xmlns:a16="http://schemas.microsoft.com/office/drawing/2014/main" id="{159DD56B-DD2F-4663-813C-9D2D1E56F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603955" cy="6858000"/>
          </a:xfrm>
          <a:prstGeom prst="rect">
            <a:avLst/>
          </a:prstGeom>
          <a:gradFill>
            <a:gsLst>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7167"/>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rgbClr val="FFFFFF"/>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6617B5AA-8A0D-41D3-B2EF-8BC53E3B7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7167"/>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6902"/>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rgbClr val="FFFFFF"/>
          </a:solid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572EB308-9A4E-4332-A908-22F2978D7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6902"/>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21" name="Group 20">
            <a:extLst>
              <a:ext uri="{FF2B5EF4-FFF2-40B4-BE49-F238E27FC236}">
                <a16:creationId xmlns:a16="http://schemas.microsoft.com/office/drawing/2014/main" id="{BB7A900B-006E-46F4-831E-5AABAEE45E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492" y="1103896"/>
            <a:ext cx="4965868" cy="4598497"/>
            <a:chOff x="1674895" y="1345036"/>
            <a:chExt cx="5428610" cy="4210939"/>
          </a:xfrm>
        </p:grpSpPr>
        <p:sp>
          <p:nvSpPr>
            <p:cNvPr id="22" name="Rectangle 2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AD33695-C117-4AEE-9AF5-65F13C6CC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25" name="Rectangle 24">
            <a:extLst>
              <a:ext uri="{FF2B5EF4-FFF2-40B4-BE49-F238E27FC236}">
                <a16:creationId xmlns:a16="http://schemas.microsoft.com/office/drawing/2014/main" id="{90A7F83A-9728-4030-8E45-9ECF1AB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2"/>
            <a:ext cx="4860256" cy="452926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C836B-308F-245A-E084-535F80789F98}"/>
              </a:ext>
            </a:extLst>
          </p:cNvPr>
          <p:cNvSpPr>
            <a:spLocks noGrp="1"/>
          </p:cNvSpPr>
          <p:nvPr>
            <p:ph type="ctrTitle"/>
          </p:nvPr>
        </p:nvSpPr>
        <p:spPr>
          <a:xfrm>
            <a:off x="838200" y="1254952"/>
            <a:ext cx="4324642" cy="2939655"/>
          </a:xfrm>
        </p:spPr>
        <p:txBody>
          <a:bodyPr>
            <a:normAutofit/>
          </a:bodyPr>
          <a:lstStyle/>
          <a:p>
            <a:r>
              <a:rPr lang="en-US" sz="2000"/>
              <a:t>The Sports Development Entrepreneur </a:t>
            </a:r>
            <a:br>
              <a:rPr lang="en-US" sz="2000"/>
            </a:br>
            <a:endParaRPr lang="en-US" sz="2000"/>
          </a:p>
        </p:txBody>
      </p:sp>
      <p:sp>
        <p:nvSpPr>
          <p:cNvPr id="3" name="Subtitle 2">
            <a:extLst>
              <a:ext uri="{FF2B5EF4-FFF2-40B4-BE49-F238E27FC236}">
                <a16:creationId xmlns:a16="http://schemas.microsoft.com/office/drawing/2014/main" id="{971C6B9E-19F3-9BE7-08FA-DEF2EBDBA345}"/>
              </a:ext>
            </a:extLst>
          </p:cNvPr>
          <p:cNvSpPr>
            <a:spLocks noGrp="1"/>
          </p:cNvSpPr>
          <p:nvPr>
            <p:ph type="subTitle" idx="1"/>
          </p:nvPr>
        </p:nvSpPr>
        <p:spPr>
          <a:xfrm>
            <a:off x="838200" y="4286683"/>
            <a:ext cx="4324642" cy="1199392"/>
          </a:xfrm>
        </p:spPr>
        <p:txBody>
          <a:bodyPr>
            <a:normAutofit/>
          </a:bodyPr>
          <a:lstStyle/>
          <a:p>
            <a:r>
              <a:rPr lang="en-US" dirty="0"/>
              <a:t>Lesson 2</a:t>
            </a:r>
          </a:p>
        </p:txBody>
      </p:sp>
      <p:sp>
        <p:nvSpPr>
          <p:cNvPr id="27" name="Oval 2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8E44D629-6B8E-4D88-A77E-149C0ED03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0517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0" name="Freeform: Shape 9">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6" name="Oval 15">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8" name="Rectangle 1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envelopes">
            <a:extLst>
              <a:ext uri="{FF2B5EF4-FFF2-40B4-BE49-F238E27FC236}">
                <a16:creationId xmlns:a16="http://schemas.microsoft.com/office/drawing/2014/main" id="{2E0D7B3B-853E-2457-5C5C-67C1903A8A30}"/>
              </a:ext>
            </a:extLst>
          </p:cNvPr>
          <p:cNvPicPr>
            <a:picLocks noChangeAspect="1"/>
          </p:cNvPicPr>
          <p:nvPr/>
        </p:nvPicPr>
        <p:blipFill rotWithShape="1">
          <a:blip r:embed="rId2"/>
          <a:srcRect l="12991" r="11324" b="1"/>
          <a:stretch/>
        </p:blipFill>
        <p:spPr>
          <a:xfrm>
            <a:off x="1291634" y="1148747"/>
            <a:ext cx="4793260" cy="4227387"/>
          </a:xfrm>
          <a:prstGeom prst="rect">
            <a:avLst/>
          </a:prstGeom>
          <a:ln w="28575">
            <a:noFill/>
          </a:ln>
        </p:spPr>
      </p:pic>
      <p:grpSp>
        <p:nvGrpSpPr>
          <p:cNvPr id="20" name="Group 19">
            <a:extLst>
              <a:ext uri="{FF2B5EF4-FFF2-40B4-BE49-F238E27FC236}">
                <a16:creationId xmlns:a16="http://schemas.microsoft.com/office/drawing/2014/main" id="{FC1BD014-5623-4064-BAFE-A5AAAFB3C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5096" y="657544"/>
            <a:ext cx="4843727" cy="5534144"/>
            <a:chOff x="1674895" y="1345036"/>
            <a:chExt cx="5428610" cy="4210939"/>
          </a:xfrm>
        </p:grpSpPr>
        <p:sp>
          <p:nvSpPr>
            <p:cNvPr id="21" name="Rectangle 20">
              <a:extLst>
                <a:ext uri="{FF2B5EF4-FFF2-40B4-BE49-F238E27FC236}">
                  <a16:creationId xmlns:a16="http://schemas.microsoft.com/office/drawing/2014/main" id="{A27BC42E-B225-42FA-9AB5-F860C44BB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ECF5D0B-A89A-4902-8D22-AFB1D55AC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24" name="Rectangle 23">
            <a:extLst>
              <a:ext uri="{FF2B5EF4-FFF2-40B4-BE49-F238E27FC236}">
                <a16:creationId xmlns:a16="http://schemas.microsoft.com/office/drawing/2014/main" id="{7871DA93-90AF-40F3-A1A1-04E166972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D0606-1D6B-E9A3-D844-01A6A52D9414}"/>
              </a:ext>
            </a:extLst>
          </p:cNvPr>
          <p:cNvSpPr>
            <a:spLocks noGrp="1"/>
          </p:cNvSpPr>
          <p:nvPr>
            <p:ph type="title"/>
          </p:nvPr>
        </p:nvSpPr>
        <p:spPr>
          <a:xfrm>
            <a:off x="7012297" y="786880"/>
            <a:ext cx="4203323" cy="3596201"/>
          </a:xfrm>
        </p:spPr>
        <p:txBody>
          <a:bodyPr vert="horz" lIns="91440" tIns="45720" rIns="91440" bIns="45720" rtlCol="0" anchor="b">
            <a:normAutofit/>
          </a:bodyPr>
          <a:lstStyle/>
          <a:p>
            <a:pPr algn="ctr"/>
            <a:r>
              <a:rPr lang="en-US" sz="6000" b="1" cap="all" spc="1500"/>
              <a:t>Groups </a:t>
            </a:r>
          </a:p>
        </p:txBody>
      </p:sp>
      <p:sp>
        <p:nvSpPr>
          <p:cNvPr id="3" name="Content Placeholder 2">
            <a:extLst>
              <a:ext uri="{FF2B5EF4-FFF2-40B4-BE49-F238E27FC236}">
                <a16:creationId xmlns:a16="http://schemas.microsoft.com/office/drawing/2014/main" id="{0F1B692E-FAD7-481C-B4E6-A58B8DC37332}"/>
              </a:ext>
            </a:extLst>
          </p:cNvPr>
          <p:cNvSpPr>
            <a:spLocks noGrp="1"/>
          </p:cNvSpPr>
          <p:nvPr>
            <p:ph idx="1"/>
          </p:nvPr>
        </p:nvSpPr>
        <p:spPr>
          <a:xfrm>
            <a:off x="7012297" y="4475155"/>
            <a:ext cx="4203323" cy="1143291"/>
          </a:xfrm>
        </p:spPr>
        <p:txBody>
          <a:bodyPr vert="horz" lIns="91440" tIns="45720" rIns="91440" bIns="45720" rtlCol="0">
            <a:normAutofit/>
          </a:bodyPr>
          <a:lstStyle/>
          <a:p>
            <a:pPr marL="0" indent="0" algn="ctr">
              <a:buNone/>
            </a:pPr>
            <a:r>
              <a:rPr lang="en-US" sz="2400" cap="all" spc="400" dirty="0"/>
              <a:t>Email me your groups </a:t>
            </a:r>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Graphic 212">
            <a:extLst>
              <a:ext uri="{FF2B5EF4-FFF2-40B4-BE49-F238E27FC236}">
                <a16:creationId xmlns:a16="http://schemas.microsoft.com/office/drawing/2014/main" id="{70616F44-B954-409D-87BC-C69465EDE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0051" y="771024"/>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Freeform: Shape 2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2" name="Freeform: Shape 3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Oval 35">
            <a:extLst>
              <a:ext uri="{FF2B5EF4-FFF2-40B4-BE49-F238E27FC236}">
                <a16:creationId xmlns:a16="http://schemas.microsoft.com/office/drawing/2014/main" id="{5D981608-D865-4AD7-AC34-A2398EA1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59160" y="5987064"/>
            <a:ext cx="1054466" cy="469689"/>
            <a:chOff x="9841624" y="4115729"/>
            <a:chExt cx="602169" cy="268223"/>
          </a:xfrm>
          <a:solidFill>
            <a:schemeClr val="tx1"/>
          </a:solidFill>
        </p:grpSpPr>
        <p:sp>
          <p:nvSpPr>
            <p:cNvPr id="39" name="Freeform: Shape 3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14147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chat or text message&#10;&#10;Description automatically generated">
            <a:extLst>
              <a:ext uri="{FF2B5EF4-FFF2-40B4-BE49-F238E27FC236}">
                <a16:creationId xmlns:a16="http://schemas.microsoft.com/office/drawing/2014/main" id="{058A2E6E-2D01-2A1B-7761-7BC2A8241AEF}"/>
              </a:ext>
            </a:extLst>
          </p:cNvPr>
          <p:cNvPicPr>
            <a:picLocks noGrp="1" noChangeAspect="1"/>
          </p:cNvPicPr>
          <p:nvPr>
            <p:ph idx="1"/>
          </p:nvPr>
        </p:nvPicPr>
        <p:blipFill rotWithShape="1">
          <a:blip r:embed="rId2"/>
          <a:srcRect t="8286" r="-1" b="1714"/>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2592876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6C46D753-BA5A-886C-21A5-A8C7DE10E6CD}"/>
              </a:ext>
            </a:extLst>
          </p:cNvPr>
          <p:cNvPicPr>
            <a:picLocks noGrp="1" noChangeAspect="1"/>
          </p:cNvPicPr>
          <p:nvPr>
            <p:ph idx="1"/>
          </p:nvPr>
        </p:nvPicPr>
        <p:blipFill rotWithShape="1">
          <a:blip r:embed="rId2"/>
          <a:srcRect r="-1" b="9638"/>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118433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376158-932A-B9C1-F0F3-5DC3333842CB}"/>
              </a:ext>
            </a:extLst>
          </p:cNvPr>
          <p:cNvSpPr>
            <a:spLocks noGrp="1"/>
          </p:cNvSpPr>
          <p:nvPr>
            <p:ph type="title"/>
          </p:nvPr>
        </p:nvSpPr>
        <p:spPr>
          <a:xfrm>
            <a:off x="838200" y="1195697"/>
            <a:ext cx="3200400" cy="4238118"/>
          </a:xfrm>
        </p:spPr>
        <p:txBody>
          <a:bodyPr>
            <a:normAutofit/>
          </a:bodyPr>
          <a:lstStyle/>
          <a:p>
            <a:r>
              <a:rPr lang="en-GB" sz="3100" b="1">
                <a:effectLst/>
                <a:latin typeface="MyriadPro"/>
              </a:rPr>
              <a:t>Sports Entrepreneurship </a:t>
            </a:r>
            <a:br>
              <a:rPr lang="en-GB" sz="3100"/>
            </a:br>
            <a:endParaRPr lang="en-US" sz="310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016ED37-82A1-7D47-1D77-492DDDF3DEFC}"/>
              </a:ext>
            </a:extLst>
          </p:cNvPr>
          <p:cNvGraphicFramePr>
            <a:graphicFrameLocks noGrp="1"/>
          </p:cNvGraphicFramePr>
          <p:nvPr>
            <p:ph idx="1"/>
            <p:extLst>
              <p:ext uri="{D42A27DB-BD31-4B8C-83A1-F6EECF244321}">
                <p14:modId xmlns:p14="http://schemas.microsoft.com/office/powerpoint/2010/main" val="927425231"/>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1812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in a gym&#10;&#10;Description automatically generated with medium confidence">
            <a:extLst>
              <a:ext uri="{FF2B5EF4-FFF2-40B4-BE49-F238E27FC236}">
                <a16:creationId xmlns:a16="http://schemas.microsoft.com/office/drawing/2014/main" id="{1FEAB7F5-6AC0-631C-D1F5-07D4F63472FF}"/>
              </a:ext>
            </a:extLst>
          </p:cNvPr>
          <p:cNvPicPr>
            <a:picLocks noGrp="1" noChangeAspect="1"/>
          </p:cNvPicPr>
          <p:nvPr>
            <p:ph idx="1"/>
          </p:nvPr>
        </p:nvPicPr>
        <p:blipFill rotWithShape="1">
          <a:blip r:embed="rId2"/>
          <a:srcRect r="-1" b="23986"/>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663516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CF84AD-32C4-FC8A-9BE1-3E7F9C457422}"/>
              </a:ext>
            </a:extLst>
          </p:cNvPr>
          <p:cNvSpPr>
            <a:spLocks noGrp="1"/>
          </p:cNvSpPr>
          <p:nvPr>
            <p:ph type="title"/>
          </p:nvPr>
        </p:nvSpPr>
        <p:spPr>
          <a:xfrm>
            <a:off x="838200" y="1195697"/>
            <a:ext cx="3200400" cy="4238118"/>
          </a:xfrm>
        </p:spPr>
        <p:txBody>
          <a:bodyPr>
            <a:normAutofit/>
          </a:bodyPr>
          <a:lstStyle/>
          <a:p>
            <a:r>
              <a:rPr lang="en-GB" b="1">
                <a:effectLst/>
                <a:latin typeface="MyriadPro"/>
              </a:rPr>
              <a:t>Innovation in Sports </a:t>
            </a:r>
            <a:br>
              <a:rPr lang="en-GB" dirty="0"/>
            </a:br>
            <a:endParaRPr lang="en-US" dirty="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1B5D2A9B-F04E-94A3-E190-FDEEB8157140}"/>
              </a:ext>
            </a:extLst>
          </p:cNvPr>
          <p:cNvGraphicFramePr>
            <a:graphicFrameLocks noGrp="1"/>
          </p:cNvGraphicFramePr>
          <p:nvPr>
            <p:ph idx="1"/>
            <p:extLst>
              <p:ext uri="{D42A27DB-BD31-4B8C-83A1-F6EECF244321}">
                <p14:modId xmlns:p14="http://schemas.microsoft.com/office/powerpoint/2010/main" val="2542095329"/>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226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riding a bicycle&#10;&#10;Description automatically generated with medium confidence">
            <a:extLst>
              <a:ext uri="{FF2B5EF4-FFF2-40B4-BE49-F238E27FC236}">
                <a16:creationId xmlns:a16="http://schemas.microsoft.com/office/drawing/2014/main" id="{57E0DC0D-74F3-1D7D-68F5-901C80FBCA81}"/>
              </a:ext>
            </a:extLst>
          </p:cNvPr>
          <p:cNvPicPr>
            <a:picLocks noGrp="1" noChangeAspect="1"/>
          </p:cNvPicPr>
          <p:nvPr>
            <p:ph idx="1"/>
          </p:nvPr>
        </p:nvPicPr>
        <p:blipFill rotWithShape="1">
          <a:blip r:embed="rId2"/>
          <a:srcRect t="20357" r="-1" b="4892"/>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2131441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on a bicycle&#10;&#10;Description automatically generated with medium confidence">
            <a:extLst>
              <a:ext uri="{FF2B5EF4-FFF2-40B4-BE49-F238E27FC236}">
                <a16:creationId xmlns:a16="http://schemas.microsoft.com/office/drawing/2014/main" id="{5C7446CC-24CE-91F4-5333-2F9B506E93ED}"/>
              </a:ext>
            </a:extLst>
          </p:cNvPr>
          <p:cNvPicPr>
            <a:picLocks noGrp="1" noChangeAspect="1"/>
          </p:cNvPicPr>
          <p:nvPr>
            <p:ph idx="1"/>
          </p:nvPr>
        </p:nvPicPr>
        <p:blipFill rotWithShape="1">
          <a:blip r:embed="rId2"/>
          <a:srcRect b="10000"/>
          <a:stretch/>
        </p:blipFill>
        <p:spPr>
          <a:xfrm>
            <a:off x="20" y="10"/>
            <a:ext cx="12191980" cy="6857990"/>
          </a:xfrm>
          <a:prstGeom prst="rect">
            <a:avLst/>
          </a:prstGeom>
        </p:spPr>
      </p:pic>
      <p:sp>
        <p:nvSpPr>
          <p:cNvPr id="21" name="Graphic 212">
            <a:extLst>
              <a:ext uri="{FF2B5EF4-FFF2-40B4-BE49-F238E27FC236}">
                <a16:creationId xmlns:a16="http://schemas.microsoft.com/office/drawing/2014/main" id="{E9F10750-EF7A-4B45-967C-214C8CE78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05173CA5-CBEA-452A-A648-B818B70A9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Oval 24">
            <a:extLst>
              <a:ext uri="{FF2B5EF4-FFF2-40B4-BE49-F238E27FC236}">
                <a16:creationId xmlns:a16="http://schemas.microsoft.com/office/drawing/2014/main" id="{6BD92D0D-80C0-40C4-A942-F10B4660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8C5E0534-1245-40ED-BD5C-427E7EB88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42197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person, outdoor, racing&#10;&#10;Description automatically generated">
            <a:extLst>
              <a:ext uri="{FF2B5EF4-FFF2-40B4-BE49-F238E27FC236}">
                <a16:creationId xmlns:a16="http://schemas.microsoft.com/office/drawing/2014/main" id="{FEFCB84E-9E6C-6DE4-1163-BB8424EF23AB}"/>
              </a:ext>
            </a:extLst>
          </p:cNvPr>
          <p:cNvPicPr>
            <a:picLocks noGrp="1" noChangeAspect="1"/>
          </p:cNvPicPr>
          <p:nvPr>
            <p:ph idx="1"/>
          </p:nvPr>
        </p:nvPicPr>
        <p:blipFill rotWithShape="1">
          <a:blip r:embed="rId2"/>
          <a:srcRect t="4256" b="4651"/>
          <a:stretch/>
        </p:blipFill>
        <p:spPr>
          <a:xfrm>
            <a:off x="20" y="10"/>
            <a:ext cx="12191980" cy="6857990"/>
          </a:xfrm>
          <a:prstGeom prst="rect">
            <a:avLst/>
          </a:prstGeom>
        </p:spPr>
      </p:pic>
      <p:sp>
        <p:nvSpPr>
          <p:cNvPr id="21" name="Graphic 212">
            <a:extLst>
              <a:ext uri="{FF2B5EF4-FFF2-40B4-BE49-F238E27FC236}">
                <a16:creationId xmlns:a16="http://schemas.microsoft.com/office/drawing/2014/main" id="{E9F10750-EF7A-4B45-967C-214C8CE78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05173CA5-CBEA-452A-A648-B818B70A9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Oval 24">
            <a:extLst>
              <a:ext uri="{FF2B5EF4-FFF2-40B4-BE49-F238E27FC236}">
                <a16:creationId xmlns:a16="http://schemas.microsoft.com/office/drawing/2014/main" id="{6BD92D0D-80C0-40C4-A942-F10B4660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8C5E0534-1245-40ED-BD5C-427E7EB88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85650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swimming in a large body of water&#10;&#10;Description automatically generated with low confidence">
            <a:hlinkClick r:id="rId2"/>
            <a:extLst>
              <a:ext uri="{FF2B5EF4-FFF2-40B4-BE49-F238E27FC236}">
                <a16:creationId xmlns:a16="http://schemas.microsoft.com/office/drawing/2014/main" id="{C19A92E2-8B44-F074-8393-F4FC2E9753F0}"/>
              </a:ext>
            </a:extLst>
          </p:cNvPr>
          <p:cNvPicPr>
            <a:picLocks noGrp="1" noChangeAspect="1"/>
          </p:cNvPicPr>
          <p:nvPr>
            <p:ph idx="1"/>
          </p:nvPr>
        </p:nvPicPr>
        <p:blipFill rotWithShape="1">
          <a:blip r:embed="rId3"/>
          <a:srcRect t="1325" b="7949"/>
          <a:stretch/>
        </p:blipFill>
        <p:spPr>
          <a:xfrm>
            <a:off x="20" y="10"/>
            <a:ext cx="12191980" cy="6857990"/>
          </a:xfrm>
          <a:prstGeom prst="rect">
            <a:avLst/>
          </a:prstGeom>
        </p:spPr>
      </p:pic>
      <p:sp>
        <p:nvSpPr>
          <p:cNvPr id="21" name="Graphic 212">
            <a:extLst>
              <a:ext uri="{FF2B5EF4-FFF2-40B4-BE49-F238E27FC236}">
                <a16:creationId xmlns:a16="http://schemas.microsoft.com/office/drawing/2014/main" id="{E9F10750-EF7A-4B45-967C-214C8CE78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05173CA5-CBEA-452A-A648-B818B70A9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Oval 24">
            <a:extLst>
              <a:ext uri="{FF2B5EF4-FFF2-40B4-BE49-F238E27FC236}">
                <a16:creationId xmlns:a16="http://schemas.microsoft.com/office/drawing/2014/main" id="{6BD92D0D-80C0-40C4-A942-F10B4660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8C5E0534-1245-40ED-BD5C-427E7EB88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645274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People working out in a gym&#10;&#10;Description automatically generated with medium confidence">
            <a:extLst>
              <a:ext uri="{FF2B5EF4-FFF2-40B4-BE49-F238E27FC236}">
                <a16:creationId xmlns:a16="http://schemas.microsoft.com/office/drawing/2014/main" id="{CD665B8E-408A-344E-4C27-6B9A0A6F9407}"/>
              </a:ext>
            </a:extLst>
          </p:cNvPr>
          <p:cNvPicPr>
            <a:picLocks noGrp="1" noChangeAspect="1"/>
          </p:cNvPicPr>
          <p:nvPr>
            <p:ph idx="1"/>
          </p:nvPr>
        </p:nvPicPr>
        <p:blipFill rotWithShape="1">
          <a:blip r:embed="rId2"/>
          <a:srcRect t="7087" b="3272"/>
          <a:stretch/>
        </p:blipFill>
        <p:spPr>
          <a:xfrm>
            <a:off x="20" y="10"/>
            <a:ext cx="12191980" cy="6857990"/>
          </a:xfrm>
          <a:prstGeom prst="rect">
            <a:avLst/>
          </a:prstGeom>
        </p:spPr>
      </p:pic>
      <p:sp>
        <p:nvSpPr>
          <p:cNvPr id="21" name="Graphic 212">
            <a:extLst>
              <a:ext uri="{FF2B5EF4-FFF2-40B4-BE49-F238E27FC236}">
                <a16:creationId xmlns:a16="http://schemas.microsoft.com/office/drawing/2014/main" id="{E9F10750-EF7A-4B45-967C-214C8CE78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05173CA5-CBEA-452A-A648-B818B70A9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Oval 24">
            <a:extLst>
              <a:ext uri="{FF2B5EF4-FFF2-40B4-BE49-F238E27FC236}">
                <a16:creationId xmlns:a16="http://schemas.microsoft.com/office/drawing/2014/main" id="{6BD92D0D-80C0-40C4-A942-F10B4660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8C5E0534-1245-40ED-BD5C-427E7EB88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98228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riding bikes&#10;&#10;Description automatically generated with medium confidence">
            <a:extLst>
              <a:ext uri="{FF2B5EF4-FFF2-40B4-BE49-F238E27FC236}">
                <a16:creationId xmlns:a16="http://schemas.microsoft.com/office/drawing/2014/main" id="{262E0E5E-B8C7-2DED-62AE-C40DC9B67E06}"/>
              </a:ext>
            </a:extLst>
          </p:cNvPr>
          <p:cNvPicPr>
            <a:picLocks noGrp="1" noChangeAspect="1"/>
          </p:cNvPicPr>
          <p:nvPr>
            <p:ph idx="1"/>
          </p:nvPr>
        </p:nvPicPr>
        <p:blipFill rotWithShape="1">
          <a:blip r:embed="rId2"/>
          <a:srcRect t="1633" b="7641"/>
          <a:stretch/>
        </p:blipFill>
        <p:spPr>
          <a:xfrm>
            <a:off x="20" y="10"/>
            <a:ext cx="12191980" cy="6857990"/>
          </a:xfrm>
          <a:prstGeom prst="rect">
            <a:avLst/>
          </a:prstGeom>
        </p:spPr>
      </p:pic>
      <p:sp>
        <p:nvSpPr>
          <p:cNvPr id="21" name="Graphic 212">
            <a:extLst>
              <a:ext uri="{FF2B5EF4-FFF2-40B4-BE49-F238E27FC236}">
                <a16:creationId xmlns:a16="http://schemas.microsoft.com/office/drawing/2014/main" id="{E9F10750-EF7A-4B45-967C-214C8CE78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05173CA5-CBEA-452A-A648-B818B70A9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707" y="372043"/>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Oval 24">
            <a:extLst>
              <a:ext uri="{FF2B5EF4-FFF2-40B4-BE49-F238E27FC236}">
                <a16:creationId xmlns:a16="http://schemas.microsoft.com/office/drawing/2014/main" id="{6BD92D0D-80C0-40C4-A942-F10B4660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8C5E0534-1245-40ED-BD5C-427E7EB88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236" y="5100276"/>
            <a:ext cx="515928" cy="515928"/>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65504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4A2D-D3CA-6075-D88F-BF1FB080FAAC}"/>
              </a:ext>
            </a:extLst>
          </p:cNvPr>
          <p:cNvSpPr>
            <a:spLocks noGrp="1"/>
          </p:cNvSpPr>
          <p:nvPr>
            <p:ph type="title"/>
          </p:nvPr>
        </p:nvSpPr>
        <p:spPr/>
        <p:txBody>
          <a:bodyPr/>
          <a:lstStyle/>
          <a:p>
            <a:r>
              <a:rPr lang="en-US" dirty="0"/>
              <a:t>Task – 8 mins</a:t>
            </a:r>
          </a:p>
        </p:txBody>
      </p:sp>
      <p:sp>
        <p:nvSpPr>
          <p:cNvPr id="3" name="Content Placeholder 2">
            <a:extLst>
              <a:ext uri="{FF2B5EF4-FFF2-40B4-BE49-F238E27FC236}">
                <a16:creationId xmlns:a16="http://schemas.microsoft.com/office/drawing/2014/main" id="{16FB0245-6EC6-0B93-5FBE-D6DE17766395}"/>
              </a:ext>
            </a:extLst>
          </p:cNvPr>
          <p:cNvSpPr>
            <a:spLocks noGrp="1"/>
          </p:cNvSpPr>
          <p:nvPr>
            <p:ph idx="1"/>
          </p:nvPr>
        </p:nvSpPr>
        <p:spPr/>
        <p:txBody>
          <a:bodyPr/>
          <a:lstStyle/>
          <a:p>
            <a:r>
              <a:rPr lang="en-US" dirty="0"/>
              <a:t>Research innovation in sport – feedback </a:t>
            </a:r>
          </a:p>
          <a:p>
            <a:pPr lvl="1"/>
            <a:r>
              <a:rPr lang="en-US" dirty="0"/>
              <a:t>What sport?</a:t>
            </a:r>
          </a:p>
          <a:p>
            <a:pPr lvl="1"/>
            <a:r>
              <a:rPr lang="en-US" dirty="0"/>
              <a:t> what is the innovation (change/development)? </a:t>
            </a:r>
          </a:p>
          <a:p>
            <a:pPr lvl="1"/>
            <a:r>
              <a:rPr lang="en-US" dirty="0"/>
              <a:t>What impact has it had?</a:t>
            </a:r>
          </a:p>
        </p:txBody>
      </p:sp>
    </p:spTree>
    <p:extLst>
      <p:ext uri="{BB962C8B-B14F-4D97-AF65-F5344CB8AC3E}">
        <p14:creationId xmlns:p14="http://schemas.microsoft.com/office/powerpoint/2010/main" val="1170696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7DDDCC-F985-FE10-4F5E-1864724D60B1}"/>
              </a:ext>
            </a:extLst>
          </p:cNvPr>
          <p:cNvSpPr>
            <a:spLocks noGrp="1"/>
          </p:cNvSpPr>
          <p:nvPr>
            <p:ph type="title"/>
          </p:nvPr>
        </p:nvSpPr>
        <p:spPr>
          <a:xfrm>
            <a:off x="946521" y="396117"/>
            <a:ext cx="5217172" cy="1158857"/>
          </a:xfrm>
        </p:spPr>
        <p:txBody>
          <a:bodyPr anchor="b">
            <a:normAutofit/>
          </a:bodyPr>
          <a:lstStyle/>
          <a:p>
            <a:r>
              <a:rPr lang="en-GB" sz="4100" b="1">
                <a:effectLst/>
                <a:latin typeface="MyriadPro"/>
              </a:rPr>
              <a:t>Proactiveness in Sports </a:t>
            </a:r>
            <a:endParaRPr lang="en-US" sz="4100"/>
          </a:p>
        </p:txBody>
      </p:sp>
      <p:grpSp>
        <p:nvGrpSpPr>
          <p:cNvPr id="11" name="Group 10">
            <a:extLst>
              <a:ext uri="{FF2B5EF4-FFF2-40B4-BE49-F238E27FC236}">
                <a16:creationId xmlns:a16="http://schemas.microsoft.com/office/drawing/2014/main" id="{268C940D-4516-4630-B49F-65C1A82FEA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12" name="Graphic 212">
              <a:extLst>
                <a:ext uri="{FF2B5EF4-FFF2-40B4-BE49-F238E27FC236}">
                  <a16:creationId xmlns:a16="http://schemas.microsoft.com/office/drawing/2014/main" id="{160C130F-E752-44CF-98A8-75490C2A2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Graphic 212">
              <a:extLst>
                <a:ext uri="{FF2B5EF4-FFF2-40B4-BE49-F238E27FC236}">
                  <a16:creationId xmlns:a16="http://schemas.microsoft.com/office/drawing/2014/main" id="{9690DAC5-9FBA-4943-959B-751AF2B46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sp>
        <p:nvSpPr>
          <p:cNvPr id="3" name="Content Placeholder 2">
            <a:extLst>
              <a:ext uri="{FF2B5EF4-FFF2-40B4-BE49-F238E27FC236}">
                <a16:creationId xmlns:a16="http://schemas.microsoft.com/office/drawing/2014/main" id="{6DF669A8-4D0F-3AEA-1FAE-4FC28CD4C8D3}"/>
              </a:ext>
            </a:extLst>
          </p:cNvPr>
          <p:cNvSpPr>
            <a:spLocks noGrp="1"/>
          </p:cNvSpPr>
          <p:nvPr>
            <p:ph idx="1"/>
          </p:nvPr>
        </p:nvSpPr>
        <p:spPr>
          <a:xfrm>
            <a:off x="946520" y="1747592"/>
            <a:ext cx="5217173" cy="4351338"/>
          </a:xfrm>
        </p:spPr>
        <p:txBody>
          <a:bodyPr>
            <a:normAutofit/>
          </a:bodyPr>
          <a:lstStyle/>
          <a:p>
            <a:pPr>
              <a:buFont typeface="Arial" panose="020B0604020202020204" pitchFamily="34" charset="0"/>
              <a:buChar char="•"/>
            </a:pPr>
            <a:r>
              <a:rPr lang="en-GB" sz="2600">
                <a:effectLst/>
                <a:latin typeface="MyriadPro"/>
              </a:rPr>
              <a:t>Sports organisations can demonstrate proactiveness in addressing areas such as ambush marketing, sustainability and social change (</a:t>
            </a:r>
            <a:r>
              <a:rPr lang="en-GB" sz="2600" err="1">
                <a:effectLst/>
                <a:latin typeface="MyriadPro"/>
              </a:rPr>
              <a:t>Ciletti</a:t>
            </a:r>
            <a:r>
              <a:rPr lang="en-GB" sz="2600">
                <a:effectLst/>
                <a:latin typeface="MyriadPro"/>
              </a:rPr>
              <a:t>, 2012, p.7). </a:t>
            </a:r>
            <a:endParaRPr lang="en-GB" sz="2600">
              <a:effectLst/>
            </a:endParaRPr>
          </a:p>
          <a:p>
            <a:pPr>
              <a:buFont typeface="Arial" panose="020B0604020202020204" pitchFamily="34" charset="0"/>
              <a:buChar char="•"/>
            </a:pPr>
            <a:r>
              <a:rPr lang="en-GB" sz="2600">
                <a:effectLst/>
                <a:latin typeface="MyriadPro"/>
              </a:rPr>
              <a:t>Sport can be used as </a:t>
            </a:r>
            <a:r>
              <a:rPr lang="en-GB" sz="2600" b="1">
                <a:effectLst/>
                <a:latin typeface="MyriadPro"/>
              </a:rPr>
              <a:t>development tool </a:t>
            </a:r>
            <a:r>
              <a:rPr lang="en-GB" sz="2600">
                <a:effectLst/>
                <a:latin typeface="MyriadPro"/>
              </a:rPr>
              <a:t>to impact positively on a range of issues – health, education, community cohesion, peace e.g. Cardiff Community Cohesion Cup. </a:t>
            </a:r>
            <a:endParaRPr lang="en-GB" sz="2600">
              <a:effectLst/>
            </a:endParaRPr>
          </a:p>
          <a:p>
            <a:pPr marL="0" indent="0">
              <a:buNone/>
            </a:pPr>
            <a:endParaRPr lang="en-GB" sz="2600"/>
          </a:p>
        </p:txBody>
      </p:sp>
      <p:grpSp>
        <p:nvGrpSpPr>
          <p:cNvPr id="15" name="Group 14">
            <a:extLst>
              <a:ext uri="{FF2B5EF4-FFF2-40B4-BE49-F238E27FC236}">
                <a16:creationId xmlns:a16="http://schemas.microsoft.com/office/drawing/2014/main" id="{C93F2521-5FCA-4EE4-ADB9-C71AB81B88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16299"/>
            <a:ext cx="1598829" cy="531293"/>
            <a:chOff x="6491531" y="1420258"/>
            <a:chExt cx="1598829" cy="531293"/>
          </a:xfrm>
          <a:solidFill>
            <a:schemeClr val="tx1"/>
          </a:solidFill>
        </p:grpSpPr>
        <p:grpSp>
          <p:nvGrpSpPr>
            <p:cNvPr id="16" name="Graphic 190">
              <a:extLst>
                <a:ext uri="{FF2B5EF4-FFF2-40B4-BE49-F238E27FC236}">
                  <a16:creationId xmlns:a16="http://schemas.microsoft.com/office/drawing/2014/main" id="{701F4A7E-EE52-4FFF-847D-941A57F6EDA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20" name="Freeform: Shape 19">
                <a:extLst>
                  <a:ext uri="{FF2B5EF4-FFF2-40B4-BE49-F238E27FC236}">
                    <a16:creationId xmlns:a16="http://schemas.microsoft.com/office/drawing/2014/main" id="{44C45BFB-2AD2-45F8-9F4B-9151A686E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82FD8094-5F5E-411D-96E3-0D8E76B94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17" name="Graphic 190">
              <a:extLst>
                <a:ext uri="{FF2B5EF4-FFF2-40B4-BE49-F238E27FC236}">
                  <a16:creationId xmlns:a16="http://schemas.microsoft.com/office/drawing/2014/main" id="{F3FB933A-7D1C-4A1F-9589-2006261FD96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18" name="Freeform: Shape 17">
                <a:extLst>
                  <a:ext uri="{FF2B5EF4-FFF2-40B4-BE49-F238E27FC236}">
                    <a16:creationId xmlns:a16="http://schemas.microsoft.com/office/drawing/2014/main" id="{965C4036-D195-4D1E-B436-A0379596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4F38E9F-35FC-437D-BE4E-33FDF6056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pic>
        <p:nvPicPr>
          <p:cNvPr id="5" name="Picture 4" descr="White puzzle with one red piece">
            <a:extLst>
              <a:ext uri="{FF2B5EF4-FFF2-40B4-BE49-F238E27FC236}">
                <a16:creationId xmlns:a16="http://schemas.microsoft.com/office/drawing/2014/main" id="{00FE03C3-0660-D762-11AD-03F9650922A0}"/>
              </a:ext>
            </a:extLst>
          </p:cNvPr>
          <p:cNvPicPr>
            <a:picLocks noChangeAspect="1"/>
          </p:cNvPicPr>
          <p:nvPr/>
        </p:nvPicPr>
        <p:blipFill rotWithShape="1">
          <a:blip r:embed="rId2"/>
          <a:srcRect l="19725" r="18119" b="-2"/>
          <a:stretch/>
        </p:blipFill>
        <p:spPr>
          <a:xfrm>
            <a:off x="7253021" y="1820334"/>
            <a:ext cx="3555043" cy="3217333"/>
          </a:xfrm>
          <a:prstGeom prst="rect">
            <a:avLst/>
          </a:prstGeom>
        </p:spPr>
      </p:pic>
      <p:grpSp>
        <p:nvGrpSpPr>
          <p:cNvPr id="23" name="Group 22">
            <a:extLst>
              <a:ext uri="{FF2B5EF4-FFF2-40B4-BE49-F238E27FC236}">
                <a16:creationId xmlns:a16="http://schemas.microsoft.com/office/drawing/2014/main" id="{2B7E220D-70BE-46E1-87EA-9239C10828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66592"/>
            <a:ext cx="1443404" cy="1443428"/>
            <a:chOff x="10154385" y="4452524"/>
            <a:chExt cx="1443404" cy="1443428"/>
          </a:xfrm>
          <a:solidFill>
            <a:schemeClr val="tx1"/>
          </a:solidFill>
        </p:grpSpPr>
        <p:grpSp>
          <p:nvGrpSpPr>
            <p:cNvPr id="24" name="Graphic 4">
              <a:extLst>
                <a:ext uri="{FF2B5EF4-FFF2-40B4-BE49-F238E27FC236}">
                  <a16:creationId xmlns:a16="http://schemas.microsoft.com/office/drawing/2014/main" id="{FC1A5110-77D2-40E7-81AD-268BA675FE7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195" name="Freeform: Shape 194">
                <a:extLst>
                  <a:ext uri="{FF2B5EF4-FFF2-40B4-BE49-F238E27FC236}">
                    <a16:creationId xmlns:a16="http://schemas.microsoft.com/office/drawing/2014/main" id="{4FA2A3FD-1B3F-42AF-BC02-85F36E056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7AD487CA-8FBC-4540-AC49-97AE50C65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0D84CF57-47D1-43F3-A27F-4554C8874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BEE7FBD-98AD-4AD4-8928-24BF44632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84FD382E-B389-4D8F-A55E-6DFA291F0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98382AB7-ABEA-406A-BC9C-E929CB72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87410AC-739F-4AF0-B3F3-BA1EE2D84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297F7ECB-7025-4A18-B6C1-9A8F179D8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E8BF277F-8AC7-4B9F-A748-658BC32F4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3861EEE4-BFC2-47F9-B33D-2CF7EF91D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6EDB4948-A661-493E-A726-89FD1604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690295D3-F01C-40D4-AC18-38CDB597D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DE279E4F-F139-423E-AF42-7C309EE9E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BE503EF8-F0B7-4F0E-B82E-742BB8DB8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BF1F2E6-2E0A-4F5C-AF29-167B9214D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D465F6F4-1BA9-4F7B-9980-3571C7C5C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FFF3428D-3135-4073-AB27-8292AA421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2EE4FAE5-DC40-43E2-BACB-84C2CCDA3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97E1E565-91F8-469C-998D-413D4E3D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AADD30B-6564-45CD-A760-00AD0ED73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3B9ABBD5-5E76-4812-A4CF-2A8B16ADA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2F97912E-EDA5-4A75-A106-B25426BB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A8D15062-DCA7-43EE-AB75-CD9C80F37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80EB5712-3433-46B4-A8DF-04A8D03E3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6F3BFE28-EB41-4640-802B-FAA4F7378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203F4E0E-E3AE-4B10-B1BC-529CC3CD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B83F41D-7419-46EC-8C00-37127DC3A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9991303F-ED54-4483-97A9-3143D1CA7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0B99A87F-D826-40DC-B688-B209D5253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3CB798D6-E3C9-41B2-8F20-F0CF87068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9CF03CDA-070F-49AE-B37C-4D08A1BAD2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D4CBFC42-413D-4BC6-9BEA-078040C01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24A02437-3BDD-4242-9C52-0DB006A35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7209D1D0-DC11-43F3-8050-D8C01D3B6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8A37369D-62F1-4A67-B1A1-658CBED41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68CD3744-B811-40BE-B10F-4D5B1AA9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3048B8EA-2CD0-40CF-B570-BD99E0F77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2D8EA840-350B-405A-A1BB-40D93A00E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6BFAC7FE-90ED-4400-9E88-D3EB802C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F8A49AFF-4D6A-4290-A811-6ADBC2A2A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A5267CD0-3312-488A-ADC9-2A215FC9B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734AF3AE-4171-471C-AFDE-0A4B563D9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9761283D-6867-470C-85BB-833A5997B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232907EC-87D6-4A76-97C7-ED83798B8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9AE06A14-FDDB-4888-9F8A-C027B6FC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408FBBF8-91F0-43DF-84FE-8585BD4C01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40F8B312-3204-4812-9CED-599503CC0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B3163C36-49A9-42CD-84AB-945A54810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C737819E-C741-419C-8B07-6CBF226F4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86094C82-164A-490B-A711-CBC5914A7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B97614F7-51E5-4AEF-B768-8C452874D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B6227872-28BD-445D-96AD-EF00622F8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C1DC2CF0-2FA0-43FC-9509-0C6DB072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9795B481-57FF-4E8E-83AA-E5D2E3E2F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148378AF-5FAD-46E5-9709-EA405E674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A673CCD4-0D19-45A5-A1E8-0C6F8E2C4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EE686E15-638D-450E-BD41-9EEC16695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19970629-2923-493A-A315-FA7EDF131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D8839461-CBD3-4A9A-BBCF-09A883587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06ACA65A-A638-4499-9A58-4BBB2D850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E2A7DEF-7652-4468-8E3F-6FF0C0A9F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20F00C4-6808-4F91-8495-A7C27E49A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4254291C-CB21-424F-AF32-0C70F1642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C6D37468-BE92-4741-86A9-1417F2AA4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2A361414-EF46-4101-B08C-BA761D10D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2B99449-370E-4EEE-9DB6-159197F2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FAA977E9-699A-4D73-B0CF-CE0C4EB2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EDD115C-F555-4352-B8FB-C7F9829FA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9454379A-04D7-4413-8E59-262DB6BCD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8E65F25A-79A5-4F0D-A340-475979F2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838E1E5B-3968-49BD-843C-C8C0F44C6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94CA466D-7602-4464-BAB2-071A59F8A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4A1357E7-09DA-4B68-A637-F277764E9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1EFCA436-DAC9-4B9E-82BE-E0DE3F5C8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FA482722-F397-4F01-97DD-D018FE637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5CF6C289-6A1B-4031-84CC-4DA52D08E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42F190D1-D9E1-46D5-A212-6560B860B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08ADD086-4DD1-4EBA-BC75-CD93AE4D4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75A280D7-478F-468E-9644-B09B8FDEB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C9BE9354-BB23-458F-9AE3-DD8AC4F1E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861A354D-F521-44EF-9140-7393D26D2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C76B3340-3BF4-4FB9-B7FA-751617C73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02BF6D-7C7F-41BF-B0CA-C5E6AFABB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712FB0EF-009B-4384-BD25-D3C6EBCC9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922F2BA9-9373-465D-8F24-F58DB9B1B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4FAD72B3-1B8B-4B05-B201-419A776FB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AC81E68B-1417-445D-9B51-60A0F91E5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7D5A9E27-E07F-4466-9021-D25D85CDC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CF5DC41D-2B9C-4659-9F3E-C3A2BDE8B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AA3263F-DADF-4BDD-82AC-F44BC4FE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8999662B-626A-4D98-920C-CDA407F83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D6C410A6-2F1A-4222-8D50-2781C5D7E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9221CD39-A736-45F1-92AA-8533C1D27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B3025FBC-7A41-410A-AC63-DD483277D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09A5D562-F236-406C-A6FF-163F8FE29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98086E1B-8B11-4A2D-BB70-33C51E476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7B908F0B-B32A-46B3-8587-82EC271B8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B2687ECF-D561-41B0-AD3C-7F627A412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F7F6218A-89E1-41D8-8C8C-6CF0F70F5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CAFE4E14-C851-4334-9F44-DFD70DD4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7011BCD2-D4B9-4726-8FF7-FF4B12983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D21E20DA-52FD-41FC-AB37-5468D9F20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69EB0F03-97F9-4207-9552-FD5F92185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1675131-367D-4E22-8170-BE1BCA565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8CA3664D-20A4-4FCC-9CD3-E7A452C5B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A9515CFE-D1C5-4594-A572-DB2235C69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DCFB6755-EA85-4DA9-A570-59F500E95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824F6828-D6CE-44D4-BF48-6FA7F58862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97E302B6-BC6F-4DF5-B1FA-3BEE99267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42327E29-F07F-4C06-A1E3-19EBCABEE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1FF70127-1DB3-4507-ABD4-BE624290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9655D743-D6D1-4AAF-8644-B7B605330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AEB3D1EA-07D1-4406-BF5A-AEA41D7D2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0DFB99DC-1A5F-455D-9AD5-B84298D1C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30CD14F4-787A-4CB1-87CB-FD4A28816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A23CE74A-BDFD-4B56-84CA-734581FCF2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9E4FE61F-77E6-40E1-97B9-2B88B7CE9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3C5471DE-7760-4942-9752-D8676B2BE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AFC6266D-DA02-4614-88F2-7077DCC29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AE1A43A2-78D9-4279-B715-FED7BD94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A2B18DEA-1741-42E2-9097-7B5DE0018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A78E9B74-5DCA-4B60-89A6-2B3A85E24A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057B4547-96DD-4BA0-994D-C76DE93AD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30454D66-4E7A-44FE-9822-3D34133AB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9051627-5724-440D-8B81-D4F83BE98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38507626-34D1-4BBF-B9EF-BDE8BBBF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09CB8E9-BC41-4D95-B65F-8285256AD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B597DBE-D5A0-45B1-A659-8452BF04A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053D2250-26AE-4ED4-8644-0A23D1CBC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932173CC-8796-4913-BFB5-DEABBA855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79FC0C90-AECD-45F4-8BAD-CA3DAC393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9475113E-1AC5-4621-A394-9D0657FC0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EF8491AB-6DD8-4293-B4D7-550388F1B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1851A60B-8BBD-4C38-9143-0AF1DC783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B9810BA7-727E-4871-A866-A0CD5EE6C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E2252C24-7565-4F9E-81B7-F0385F30C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91095F58-4C7C-4261-AF74-4C8BEA99F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A79FED60-FFC3-4420-BB54-25D7E3D20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1B619CEC-F915-4E63-AF98-E4212F9F6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03FBB620-A91A-4FF4-B380-DC4FEC600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912F7E0D-8362-4060-BB77-EC596B279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4F11F9EE-F36A-4206-AE5B-60825B153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F342A80B-ACB4-4C6F-8250-212611A28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D4EC40C9-93C0-498E-A05D-17EF46BB9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42CF2F2-4895-495A-B10B-EE6C93BDB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2AFEDFDC-CB51-46B4-8294-26B55F973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AD19ED5F-B560-4366-AD14-9EC71C7ED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42E95D3F-2E55-4021-9D6F-B6E7224C9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F45660DB-2DA2-4937-B362-69FA55D2B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FA488514-5D26-42FF-BD81-E9F2E1DE3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421E4366-604D-4893-BE4C-08D448A06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9128E702-7B78-4B59-BAB4-530DF53A8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97456D98-32F2-4486-81EE-5CBDC5137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F3173B06-C53D-4E52-B3D3-7D10BB963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A5E08649-A0F1-4F92-9B1A-23DD0768E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0386755E-BD00-42F5-8AFD-3FE177FD6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38479D89-3237-4F5A-9785-2F84E973F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F86502C8-2734-48E5-9834-A8435644C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CEA77AA6-BB37-4CE8-9E75-DB4F595B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CF79F8C8-5618-4880-A26B-8310380F0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80EE80C-A78F-4B21-985E-50CACEF2E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0EDC8879-9797-42E5-AB8E-E36229BF3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1B37764D-AF04-4F2C-81D9-5EFA3E5C0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31C6105B-1E1B-4444-A6E5-5B157F3C1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559B4EC8-EFFF-4DCA-AAB8-26AF6679D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ED93E274-9D58-4EC9-80D4-33D9D3A09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6E5616A1-0B5F-4D6D-910E-792B393B3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BDD0D9C8-A2E7-4C95-BBC5-5E2D62D67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509401FA-7222-4A17-828C-1729888E9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5" name="Graphic 4">
              <a:extLst>
                <a:ext uri="{FF2B5EF4-FFF2-40B4-BE49-F238E27FC236}">
                  <a16:creationId xmlns:a16="http://schemas.microsoft.com/office/drawing/2014/main" id="{7B025375-9B31-46A6-87EC-BA8E94E678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6" name="Freeform: Shape 25">
                <a:extLst>
                  <a:ext uri="{FF2B5EF4-FFF2-40B4-BE49-F238E27FC236}">
                    <a16:creationId xmlns:a16="http://schemas.microsoft.com/office/drawing/2014/main" id="{454AFC84-3FCF-4783-9CE6-BE7BCF5CB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EEC3B2D5-1605-4334-8CC6-33D5D53E7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93286B7-109A-47DD-BD18-3A8E2FCDF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6E4611D-D180-45CC-95F3-4D780BF21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75D9DF6-64E6-48A9-89BE-1AEDF3DB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77E91B6-62FE-4219-8648-2FA062EE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05794AA-8ED8-4FEB-B9E2-3D6829552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0CEF7D50-E12D-4F46-9B10-16E903FB7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D885088-5CE2-4ABB-AC5F-8E295C63A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7F9B5BB-81CC-442B-B607-5F084799E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1CC6AB35-BB47-42CE-9492-77B57C361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13E089E-A0F7-4B85-BFEF-EABBF3824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9306C271-11BD-4ACA-99FC-BC847B6AB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51C39C2-B68B-4FB3-AF93-3B6EFC5EB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19A9E62-BA64-414F-9053-428828BD4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0F1A2A5-D670-4734-B018-570175184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D896E20F-D59A-4E5C-AAC2-ED79FCAC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3B49622-0DD4-4378-A974-3EC752B2D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BF83D4D-5E95-4F61-8A1C-624625209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FB270157-AA6D-4EE4-9506-368F8C97C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94DA0BEE-AE9D-4CE8-B249-C229E628E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D089CCA-7A85-405E-9AF7-96F814E3B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E30352E-9DBA-4777-A093-B6F3D6060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64C5F14-2A45-42AA-948A-6C7D19578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3CF5D72-A8B6-4A2B-8F09-46F06C3B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8D32D7ED-2507-43E0-BCA0-69F1D921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029896F-72B5-4FBB-98D7-A4A6B7A8E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C735037E-DA25-4564-960C-F744D00E1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975717CD-2FAA-46E2-825A-5A409DC36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9ABAD2C5-9937-47FF-9A17-132CEA54C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319C0FD-333B-49B2-B54F-959084B1C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3F88462-C743-4DF3-9A31-09108B3DD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5A47CC3C-9310-422C-8AF8-CF56E286B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64CBAB0F-DFA6-4370-AF0D-EAEA0DA18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B75D567-78A7-4986-B241-E03EB5B6A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6065FE5-5B5D-426F-A331-FFB91E483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48748863-F066-4C39-BA9E-951EA19F1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2988B46B-EC58-4704-8960-75C617B2C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3C8F94F3-22A8-4403-BAF4-DA1344D12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6144F6B6-FBD2-44C5-93F2-36FB060A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FDFF1114-943E-4377-9482-AC35E9B91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E29A169E-8860-41C6-B2BA-656C9E87F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D1DA92F1-025A-41CC-892D-006269B6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B423574-AD0E-466C-A690-E3BF7ABC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37E67DD-12D5-49FA-AE92-B1F418632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3E085075-A03E-4D1C-A2BE-219D51E77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552ECBE-4DF7-4004-80CB-33A3864DC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B1DFB18-112F-43BE-938F-949ACF4CE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107EA75-B66F-478F-A9A4-8BE4090A1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032A1FF-0163-4F65-9627-3D0E330E7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8F81DD7-3941-40F3-A5C5-1D25AD61E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67D955C-E4A5-47E9-B07D-7C7FD8E39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331DEA5B-7DF4-4F3E-B837-7388E6701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F640D8A9-2845-4810-99AA-3464C47FB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1AA428D-A610-40EA-926D-72664C6A3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088B6BF5-3A26-476D-AF79-46892B0AE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0D38E94-BDA0-466A-866C-7D754B54B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2E4807B4-64BB-4BB1-A6C7-B9F8B78FE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B74427A-2B27-4328-8ECD-0166E61D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58C6F50-4093-4240-B613-EA20F73E2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41C2F64-B446-495C-B3ED-DA19115FD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EDDACDA-D780-49ED-88B3-AC1E6CECD3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3B6F340F-6BFF-4869-B569-850333B1C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4FC277F-1805-46F5-8D99-EE30A5FCD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DE3D8861-A4CB-46F2-812C-4857D1E76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5C3AD847-D9CA-4EC5-890E-21244786F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CA89CE44-4244-411C-A74F-1446D8BC1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60E6026F-2714-4620-8EE9-3C55C2D6C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C0A828ED-45A9-4D69-975D-19CD36650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970CBCD0-B8B7-483D-A17D-9351A1A47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8BDEF120-B9AE-44F5-B98D-937D9C929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8C22314-7ABA-46AF-98F6-EA626787D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8E57EC52-CDFD-4DC8-8C7F-DA76CBC94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2E44CDAD-CC81-4519-A934-3E75CB58F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7234B76-B5E7-497F-8C9A-BEADE7D2A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308AC98-72DE-4623-8351-5CDBA5F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16BCA60F-A345-4A89-8E76-8F628DE24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B712711F-FF52-40E0-8B6D-7AB132EFB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EBB99ABA-6734-4713-A9AA-6A0613DB3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8DBC39A-A841-4DAD-A5EE-BAD254A4F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88E8002-19BD-4C58-ACEF-D092676D5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37DEA0B-D0C3-4386-B016-901208881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1E085198-3B84-4E70-8004-5B739F0D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F8854E4-646B-4843-9429-2E68B3AE9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75E4420-1C5B-4C29-9622-F3DA7E0BF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69099746-E839-480D-A294-3851848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5C60C66-6A6A-42B6-82CE-9F5BCAD5F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A85425DE-B5F8-4166-8F76-168A6E6F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AF5E9558-8664-40E2-818A-C90536250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620CC716-8E51-492E-95F3-7DF5778E8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7956267-D439-4A6C-8779-9864DDF69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E566625F-0177-4163-AAC6-DD5AA352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01580694-1781-46F9-B2C4-76F4689BA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1635D9A5-51BC-49A2-9AE2-4C8147FC5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B6D58AC8-F8B3-4C3D-AE9F-26677AE63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53CA316E-6515-47CF-9F53-7A0EE31AF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F8E79866-F842-47A5-8D8C-0185FD69D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A1939D2F-E660-4CFF-BF9C-2146DD9CC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3F048F16-4CC3-406C-93A3-3CEDF31C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A5658A8-AB7B-409C-A206-50CDD581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1A4F8AC2-9FA1-4E5B-ACB2-661CAABFE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6438DDE6-AE18-4B2A-92CE-57D6032A1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9B002FA-1035-4DE8-8097-3675A4FB2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699ADFD1-CBA1-4C59-A545-CA6EEAF2C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85DDA6CB-B8BF-4E57-BF2E-5C880FAF8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6A8B2946-9D70-4DD4-B9B2-606E8F83A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C319A466-F3AE-4F1F-BD2F-77D9F148B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6CF0A07-A757-404E-9880-5AF3D52DE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DD3C2686-5B08-4159-865F-1B0A72E7E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AAB7354-0524-4F71-83F0-35FAFA9EE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93C7EEE-727B-4A0D-AA01-3B0893F86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F98C909-0D3D-402C-86A1-9647DA57B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29CF4616-0FC7-4D90-97D4-47F26C31B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A5151952-7057-44BC-B171-EC280CDD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0CC14CA9-836E-4131-9614-CC7AF80C7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9227461-A59A-437A-A371-0B3DD0510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4564435B-AE59-45CC-A733-1D61AB9A5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24964014-4F54-4767-B2A1-1E68A49A2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AB12DA42-BE2F-486C-A207-50F0B2A0D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F35083CD-4EE4-48A6-BDE4-DCEB0CD08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ACA69B4-304D-4E76-91E8-B824CC474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05FBB8B7-7087-4F0C-8A80-BA19FA3C5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708B546A-B18E-4E08-B52F-1F1FB4515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D083028-5844-4BA9-91D6-6066256F8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46BDB7B8-D976-4509-BB67-E960BEB6E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F8D90CC-4AD0-49F4-B215-61FD0A2FE8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FA255F4C-2D85-48C3-A425-B1B090100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64D88F2F-ACB0-4172-BB9F-71ABC334D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6102F024-AF29-4883-BE6C-52EFD020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809DB4B0-EDB8-4635-9A3D-B48E596585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A4BB9B4-19AF-4964-8FDE-1C02C01F3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3466ACF5-678D-47AC-A8E1-250FBEA6E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CF4BE354-56F1-4CC0-ABC3-CFA225559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FF6AB4A-7E14-48F4-B58E-D3BCD7F55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26A8026-2DFD-4691-81ED-CF8C6C810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DCBE85A3-D478-4EBF-A094-768EDE80E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9B03629E-D0C6-47D9-9E55-FB00BFBAD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7ECA1C99-3F19-4C93-9683-CDDBE2840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E53F2EA-BC30-4BEC-BBA5-FF485FD8B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FE941FB-7EBE-489D-B1D8-06BC9E2F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4FCECFFB-D979-4814-99CC-B8C0CCE04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5218BC88-1436-4861-9108-ED5C49172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7C43492A-8ADB-4CDA-976F-F9159DE14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48A8C4E-CD2B-4E83-895D-6B1071C5E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315E315-11E8-4514-BE71-EEA42E237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6C36A72-5D83-400B-9DC6-D6A4F7D36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DF388598-6DD8-4B12-8DBD-1F8933348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2ADD8C0-C6F0-46A9-8D78-B6026B55B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B5CC1749-FD2F-40FD-AA5A-CAFE9C6E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38F5A197-D6C9-4BDB-A9DE-7FFE84B35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0B6C64F3-7126-4337-9067-15A64EF53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A902BCF-C9BF-4566-AC1E-1E91502F2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09B1FBFF-C965-462A-9B34-D01689CAF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C13CFECF-7502-40A2-92A6-3DBC74DF93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01280C84-683C-4088-8E3C-8A98A6749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3747508C-3AE5-4D8D-A086-A46FDBEDE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EEC02501-119D-4C07-AB8C-A131B125B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8F899201-EDD3-4F1A-89A6-345290E70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225488C2-1481-42C0-AE4D-4052F7EFF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84F224FC-B0FB-4A2E-A9BD-0F7CFB241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D04F68AF-F37B-4407-8471-E549ADCFA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030291B-8F7B-4D02-A35F-561C0DAA8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3E961417-D5BB-4D51-8FD8-340228425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133EAFF3-FE9C-4606-89F9-19982C0FE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01882DC7-070C-47B0-B378-FA112A6CA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BDF1B4B0-0A75-4538-A610-727209081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6E4AD28E-F206-45E2-9B00-A2E68FFB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735023C8-4EFD-461A-8FFD-C78035856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7FFEB6B5-C11C-4B5F-BCC4-C86C5659E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1756831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2050DE-E467-BDF6-1077-2A033CD85AAA}"/>
              </a:ext>
            </a:extLst>
          </p:cNvPr>
          <p:cNvSpPr>
            <a:spLocks noGrp="1"/>
          </p:cNvSpPr>
          <p:nvPr>
            <p:ph type="title"/>
          </p:nvPr>
        </p:nvSpPr>
        <p:spPr>
          <a:xfrm>
            <a:off x="1331088" y="565739"/>
            <a:ext cx="9745883" cy="1124949"/>
          </a:xfrm>
        </p:spPr>
        <p:txBody>
          <a:bodyPr>
            <a:normAutofit/>
          </a:bodyPr>
          <a:lstStyle/>
          <a:p>
            <a:r>
              <a:rPr lang="en-US" dirty="0"/>
              <a:t>Development Examples </a:t>
            </a: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378E61DC-F5C9-C156-3332-01AB80C434E4}"/>
              </a:ext>
            </a:extLst>
          </p:cNvPr>
          <p:cNvGraphicFramePr>
            <a:graphicFrameLocks noGrp="1"/>
          </p:cNvGraphicFramePr>
          <p:nvPr>
            <p:ph idx="1"/>
            <p:extLst>
              <p:ext uri="{D42A27DB-BD31-4B8C-83A1-F6EECF244321}">
                <p14:modId xmlns:p14="http://schemas.microsoft.com/office/powerpoint/2010/main" val="39566092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42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DE17D8-7F9D-4BC2-912C-AF749B201ED8}"/>
              </a:ext>
            </a:extLst>
          </p:cNvPr>
          <p:cNvSpPr>
            <a:spLocks noGrp="1"/>
          </p:cNvSpPr>
          <p:nvPr>
            <p:ph type="title"/>
          </p:nvPr>
        </p:nvSpPr>
        <p:spPr>
          <a:xfrm>
            <a:off x="838200" y="1195697"/>
            <a:ext cx="3200400" cy="4238118"/>
          </a:xfrm>
        </p:spPr>
        <p:txBody>
          <a:bodyPr>
            <a:normAutofit/>
          </a:bodyPr>
          <a:lstStyle/>
          <a:p>
            <a:r>
              <a:rPr lang="en-GB" b="1">
                <a:effectLst/>
                <a:latin typeface="MyriadPro"/>
              </a:rPr>
              <a:t>Risk Taking in Sports </a:t>
            </a:r>
            <a:endParaRPr lang="en-US" dirty="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4F6487C3-18A2-764F-F7D7-1217ABB82D3C}"/>
              </a:ext>
            </a:extLst>
          </p:cNvPr>
          <p:cNvGraphicFramePr>
            <a:graphicFrameLocks noGrp="1"/>
          </p:cNvGraphicFramePr>
          <p:nvPr>
            <p:ph idx="1"/>
            <p:extLst>
              <p:ext uri="{D42A27DB-BD31-4B8C-83A1-F6EECF244321}">
                <p14:modId xmlns:p14="http://schemas.microsoft.com/office/powerpoint/2010/main" val="238546575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6635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A9CAF-9EE0-AD7A-8CB0-8815B8E22CEC}"/>
              </a:ext>
            </a:extLst>
          </p:cNvPr>
          <p:cNvSpPr>
            <a:spLocks noGrp="1"/>
          </p:cNvSpPr>
          <p:nvPr>
            <p:ph type="title"/>
          </p:nvPr>
        </p:nvSpPr>
        <p:spPr>
          <a:xfrm>
            <a:off x="1102368" y="1877492"/>
            <a:ext cx="4030132" cy="3215373"/>
          </a:xfrm>
        </p:spPr>
        <p:txBody>
          <a:bodyPr>
            <a:normAutofit/>
          </a:bodyPr>
          <a:lstStyle/>
          <a:p>
            <a:pPr algn="ctr"/>
            <a:r>
              <a:rPr lang="en-GB" b="1">
                <a:effectLst/>
                <a:latin typeface="MyriadPro"/>
              </a:rPr>
              <a:t>The Entrepreneurial Process </a:t>
            </a:r>
            <a:endParaRPr lang="en-US"/>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D15086B-8288-BE49-9219-F14DA682B65A}"/>
              </a:ext>
            </a:extLst>
          </p:cNvPr>
          <p:cNvSpPr>
            <a:spLocks noGrp="1"/>
          </p:cNvSpPr>
          <p:nvPr>
            <p:ph idx="1"/>
          </p:nvPr>
        </p:nvSpPr>
        <p:spPr>
          <a:xfrm>
            <a:off x="6234868" y="1130846"/>
            <a:ext cx="5217173" cy="4351338"/>
          </a:xfrm>
        </p:spPr>
        <p:txBody>
          <a:bodyPr>
            <a:normAutofit/>
          </a:bodyPr>
          <a:lstStyle/>
          <a:p>
            <a:r>
              <a:rPr lang="en-GB">
                <a:effectLst/>
                <a:latin typeface="MyriadPro"/>
              </a:rPr>
              <a:t>What does this entail? </a:t>
            </a:r>
            <a:endParaRPr lang="en-GB" dirty="0"/>
          </a:p>
          <a:p>
            <a:pPr marL="0" indent="0">
              <a:buNone/>
            </a:pPr>
            <a:endParaRPr lang="en-US" dirty="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61394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416848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F9B569-E238-A9E9-6202-566234BCD882}"/>
              </a:ext>
            </a:extLst>
          </p:cNvPr>
          <p:cNvSpPr>
            <a:spLocks noGrp="1"/>
          </p:cNvSpPr>
          <p:nvPr>
            <p:ph type="title"/>
          </p:nvPr>
        </p:nvSpPr>
        <p:spPr>
          <a:xfrm>
            <a:off x="1102368" y="1877492"/>
            <a:ext cx="4030132" cy="3215373"/>
          </a:xfrm>
        </p:spPr>
        <p:txBody>
          <a:bodyPr>
            <a:normAutofit/>
          </a:bodyPr>
          <a:lstStyle/>
          <a:p>
            <a:pPr algn="ctr"/>
            <a:r>
              <a:rPr lang="en-GB" sz="4100" b="1">
                <a:effectLst/>
                <a:latin typeface="MyriadPro"/>
              </a:rPr>
              <a:t>The Entrepreneurship Process </a:t>
            </a:r>
            <a:endParaRPr lang="en-US" sz="4100"/>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A4EB9CF-F5DF-24D6-DFFF-4F30C05DAE6B}"/>
              </a:ext>
            </a:extLst>
          </p:cNvPr>
          <p:cNvSpPr>
            <a:spLocks noGrp="1"/>
          </p:cNvSpPr>
          <p:nvPr>
            <p:ph idx="1"/>
          </p:nvPr>
        </p:nvSpPr>
        <p:spPr>
          <a:xfrm>
            <a:off x="6234868" y="1130846"/>
            <a:ext cx="5217173" cy="4351338"/>
          </a:xfrm>
        </p:spPr>
        <p:txBody>
          <a:bodyPr>
            <a:normAutofit/>
          </a:bodyPr>
          <a:lstStyle/>
          <a:p>
            <a:r>
              <a:rPr lang="en-GB">
                <a:effectLst/>
                <a:latin typeface="MyriadPro"/>
              </a:rPr>
              <a:t>Stages in the entrepreneurship process: </a:t>
            </a:r>
            <a:endParaRPr lang="en-GB" dirty="0"/>
          </a:p>
          <a:p>
            <a:r>
              <a:rPr lang="en-GB">
                <a:effectLst/>
                <a:latin typeface="MyriadPro"/>
              </a:rPr>
              <a:t>Opportunity recognition</a:t>
            </a:r>
          </a:p>
          <a:p>
            <a:r>
              <a:rPr lang="en-GB">
                <a:effectLst/>
                <a:latin typeface="MyriadPro"/>
              </a:rPr>
              <a:t>Concept development </a:t>
            </a:r>
          </a:p>
          <a:p>
            <a:r>
              <a:rPr lang="en-GB">
                <a:effectLst/>
                <a:latin typeface="MyriadPro"/>
              </a:rPr>
              <a:t>Resource determination and acquisition </a:t>
            </a:r>
          </a:p>
          <a:p>
            <a:r>
              <a:rPr lang="en-GB">
                <a:effectLst/>
                <a:latin typeface="MyriadPro"/>
              </a:rPr>
              <a:t>Launch and venture growth </a:t>
            </a:r>
          </a:p>
          <a:p>
            <a:r>
              <a:rPr lang="en-GB">
                <a:effectLst/>
                <a:latin typeface="MyriadPro"/>
              </a:rPr>
              <a:t>Harvest the venture </a:t>
            </a:r>
            <a:endParaRPr lang="en-GB" dirty="0"/>
          </a:p>
          <a:p>
            <a:pPr marL="0" indent="0">
              <a:buNone/>
            </a:pPr>
            <a:endParaRPr lang="en-GB" dirty="0">
              <a:effectLst/>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61394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3694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A59E-41F4-4229-831F-92E421B99A39}"/>
              </a:ext>
            </a:extLst>
          </p:cNvPr>
          <p:cNvSpPr>
            <a:spLocks noGrp="1"/>
          </p:cNvSpPr>
          <p:nvPr>
            <p:ph type="title"/>
          </p:nvPr>
        </p:nvSpPr>
        <p:spPr/>
        <p:txBody>
          <a:bodyPr>
            <a:normAutofit/>
          </a:bodyPr>
          <a:lstStyle/>
          <a:p>
            <a:r>
              <a:rPr lang="en-GB" sz="1800" b="1" dirty="0" err="1">
                <a:solidFill>
                  <a:srgbClr val="001E5E"/>
                </a:solidFill>
                <a:effectLst/>
                <a:latin typeface="MyriadPro"/>
              </a:rPr>
              <a:t>Klofsten’s</a:t>
            </a:r>
            <a:r>
              <a:rPr lang="en-GB" sz="1800" b="1" dirty="0">
                <a:solidFill>
                  <a:srgbClr val="001E5E"/>
                </a:solidFill>
                <a:effectLst/>
                <a:latin typeface="MyriadPro"/>
              </a:rPr>
              <a:t> (1994) eight ‘cornerstones’ of the business development process: </a:t>
            </a:r>
            <a:br>
              <a:rPr lang="en-GB" sz="1800" b="1" dirty="0">
                <a:solidFill>
                  <a:srgbClr val="001E5E"/>
                </a:solidFill>
                <a:effectLst/>
                <a:latin typeface="MyriadPro"/>
              </a:rPr>
            </a:br>
            <a:endParaRPr lang="en-US" dirty="0"/>
          </a:p>
        </p:txBody>
      </p:sp>
      <p:sp>
        <p:nvSpPr>
          <p:cNvPr id="3" name="Content Placeholder 2">
            <a:extLst>
              <a:ext uri="{FF2B5EF4-FFF2-40B4-BE49-F238E27FC236}">
                <a16:creationId xmlns:a16="http://schemas.microsoft.com/office/drawing/2014/main" id="{68C4C8F0-44D3-9DFA-FCF0-27E063825617}"/>
              </a:ext>
            </a:extLst>
          </p:cNvPr>
          <p:cNvSpPr>
            <a:spLocks noGrp="1"/>
          </p:cNvSpPr>
          <p:nvPr>
            <p:ph idx="1"/>
          </p:nvPr>
        </p:nvSpPr>
        <p:spPr/>
        <p:txBody>
          <a:bodyPr>
            <a:normAutofit/>
          </a:bodyPr>
          <a:lstStyle/>
          <a:p>
            <a:pPr>
              <a:buFont typeface="+mj-lt"/>
              <a:buAutoNum type="arabicPeriod"/>
            </a:pPr>
            <a:r>
              <a:rPr lang="en-GB" sz="1800" b="1" dirty="0">
                <a:solidFill>
                  <a:srgbClr val="001E5E"/>
                </a:solidFill>
                <a:effectLst/>
                <a:latin typeface="MyriadPro"/>
              </a:rPr>
              <a:t>The business idea: what the firm will offer the market, how and for whom this creates value, and how enough of that value and result in a profitable business venture. </a:t>
            </a:r>
          </a:p>
          <a:p>
            <a:pPr>
              <a:buFont typeface="+mj-lt"/>
              <a:buAutoNum type="arabicPeriod"/>
            </a:pPr>
            <a:r>
              <a:rPr lang="en-GB" sz="1800" b="1" dirty="0">
                <a:solidFill>
                  <a:srgbClr val="001E5E"/>
                </a:solidFill>
                <a:effectLst/>
                <a:latin typeface="MyriadPro"/>
              </a:rPr>
              <a:t>The product: a functional product or service has to be developed; needs to be attractive so it can sell, new or ‘future’ products and services are best. </a:t>
            </a:r>
          </a:p>
          <a:p>
            <a:pPr>
              <a:buFont typeface="+mj-lt"/>
              <a:buAutoNum type="arabicPeriod"/>
            </a:pPr>
            <a:r>
              <a:rPr lang="en-GB" sz="1800" b="1" dirty="0">
                <a:solidFill>
                  <a:srgbClr val="001E5E"/>
                </a:solidFill>
                <a:effectLst/>
                <a:latin typeface="MyriadPro"/>
              </a:rPr>
              <a:t>The market: target market must be defined in geographical and/or demographic terms. </a:t>
            </a:r>
          </a:p>
          <a:p>
            <a:pPr>
              <a:buFont typeface="+mj-lt"/>
              <a:buAutoNum type="arabicPeriod"/>
            </a:pPr>
            <a:r>
              <a:rPr lang="en-GB" sz="1800" b="1" dirty="0">
                <a:solidFill>
                  <a:srgbClr val="001E5E"/>
                </a:solidFill>
                <a:effectLst/>
                <a:latin typeface="MyriadPro"/>
              </a:rPr>
              <a:t>The organisation: an organisation must be created to coordinate all aspects required to serve the market e.g. purchasing, production, marketing, financing. </a:t>
            </a:r>
          </a:p>
          <a:p>
            <a:pPr marL="0" indent="0">
              <a:buNone/>
            </a:pPr>
            <a:endParaRPr lang="en-GB" sz="1200" dirty="0">
              <a:effectLst/>
            </a:endParaRPr>
          </a:p>
          <a:p>
            <a:pPr marL="0" indent="0">
              <a:buNone/>
            </a:pPr>
            <a:endParaRPr lang="en-GB" sz="1800" b="1" dirty="0">
              <a:solidFill>
                <a:srgbClr val="001E5E"/>
              </a:solidFill>
              <a:effectLst/>
              <a:latin typeface="MyriadPro"/>
            </a:endParaRPr>
          </a:p>
        </p:txBody>
      </p:sp>
    </p:spTree>
    <p:extLst>
      <p:ext uri="{BB962C8B-B14F-4D97-AF65-F5344CB8AC3E}">
        <p14:creationId xmlns:p14="http://schemas.microsoft.com/office/powerpoint/2010/main" val="1751893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2C6AC-EBB0-7ABC-6222-AC6980583EC6}"/>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35BC5519-FC9E-6F48-95B5-FEEB4555E887}"/>
              </a:ext>
            </a:extLst>
          </p:cNvPr>
          <p:cNvSpPr>
            <a:spLocks noGrp="1"/>
          </p:cNvSpPr>
          <p:nvPr>
            <p:ph idx="1"/>
          </p:nvPr>
        </p:nvSpPr>
        <p:spPr/>
        <p:txBody>
          <a:bodyPr>
            <a:normAutofit fontScale="92500" lnSpcReduction="10000"/>
          </a:bodyPr>
          <a:lstStyle/>
          <a:p>
            <a:pPr marL="0" indent="0">
              <a:buNone/>
            </a:pPr>
            <a:r>
              <a:rPr lang="en-GB" sz="2800" b="1" dirty="0">
                <a:solidFill>
                  <a:srgbClr val="001E5E"/>
                </a:solidFill>
                <a:effectLst/>
                <a:latin typeface="MyriadPro"/>
              </a:rPr>
              <a:t>5. Core group expertise: key competencies must be hired into or developed in the management team. </a:t>
            </a:r>
          </a:p>
          <a:p>
            <a:pPr marL="0" indent="0">
              <a:buNone/>
            </a:pPr>
            <a:r>
              <a:rPr lang="en-GB" sz="2800" b="1" dirty="0">
                <a:solidFill>
                  <a:srgbClr val="001E5E"/>
                </a:solidFill>
                <a:effectLst/>
                <a:latin typeface="MyriadPro"/>
              </a:rPr>
              <a:t>6. Core group drive/motivation: the key individuals must have sufficient commitment to the start up. Passion and tenacity are important for long-term success. </a:t>
            </a:r>
          </a:p>
          <a:p>
            <a:pPr marL="0" indent="0">
              <a:buNone/>
            </a:pPr>
            <a:r>
              <a:rPr lang="en-GB" sz="2800" b="1" dirty="0">
                <a:solidFill>
                  <a:srgbClr val="001E5E"/>
                </a:solidFill>
                <a:effectLst/>
                <a:latin typeface="MyriadPro"/>
              </a:rPr>
              <a:t>7. Customer relations: trustful relationships with some prospective customers must be developed. </a:t>
            </a:r>
            <a:endParaRPr lang="en-US" sz="2800" b="1" dirty="0">
              <a:solidFill>
                <a:srgbClr val="001E5E"/>
              </a:solidFill>
              <a:effectLst/>
              <a:latin typeface="MyriadPro"/>
            </a:endParaRPr>
          </a:p>
          <a:p>
            <a:pPr marL="0" indent="0">
              <a:buNone/>
            </a:pPr>
            <a:r>
              <a:rPr lang="en-GB" sz="2800" b="1" dirty="0">
                <a:solidFill>
                  <a:srgbClr val="001E5E"/>
                </a:solidFill>
                <a:effectLst/>
                <a:latin typeface="MyriadPro"/>
              </a:rPr>
              <a:t>8. Other relations</a:t>
            </a:r>
            <a:r>
              <a:rPr lang="en-GB" sz="2800" dirty="0">
                <a:solidFill>
                  <a:srgbClr val="001E5E"/>
                </a:solidFill>
                <a:effectLst/>
                <a:latin typeface="MyriadPro"/>
              </a:rPr>
              <a:t>: other key relations must also be developed e.g. with suppliers, investors or government agencies. </a:t>
            </a:r>
          </a:p>
          <a:p>
            <a:pPr marL="0" indent="0">
              <a:buNone/>
            </a:pPr>
            <a:r>
              <a:rPr lang="en-GB" sz="2800" dirty="0">
                <a:effectLst/>
                <a:latin typeface="MyriadPro"/>
              </a:rPr>
              <a:t>Source: </a:t>
            </a:r>
            <a:r>
              <a:rPr lang="en-GB" sz="2800" dirty="0" err="1">
                <a:effectLst/>
                <a:latin typeface="MyriadPro"/>
              </a:rPr>
              <a:t>Davidsson</a:t>
            </a:r>
            <a:r>
              <a:rPr lang="en-GB" sz="2800" dirty="0">
                <a:effectLst/>
                <a:latin typeface="MyriadPro"/>
              </a:rPr>
              <a:t> (2012, p.97) in S. Carter and D. Jones-Evans, Enterprise and Small Busines</a:t>
            </a:r>
            <a:r>
              <a:rPr lang="en-GB" sz="2800" dirty="0">
                <a:latin typeface="MyriadPro"/>
              </a:rPr>
              <a:t>s</a:t>
            </a:r>
            <a:endParaRPr lang="en-GB" sz="1200" dirty="0">
              <a:effectLst/>
            </a:endParaRPr>
          </a:p>
          <a:p>
            <a:endParaRPr lang="en-US" dirty="0"/>
          </a:p>
        </p:txBody>
      </p:sp>
    </p:spTree>
    <p:extLst>
      <p:ext uri="{BB962C8B-B14F-4D97-AF65-F5344CB8AC3E}">
        <p14:creationId xmlns:p14="http://schemas.microsoft.com/office/powerpoint/2010/main" val="2132918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A9C8CA-3463-5EC8-EB6D-0114A2224DF2}"/>
              </a:ext>
            </a:extLst>
          </p:cNvPr>
          <p:cNvSpPr>
            <a:spLocks noGrp="1"/>
          </p:cNvSpPr>
          <p:nvPr>
            <p:ph type="title"/>
          </p:nvPr>
        </p:nvSpPr>
        <p:spPr>
          <a:xfrm>
            <a:off x="1102368" y="1877492"/>
            <a:ext cx="4030132" cy="3215373"/>
          </a:xfrm>
        </p:spPr>
        <p:txBody>
          <a:bodyPr>
            <a:normAutofit/>
          </a:bodyPr>
          <a:lstStyle/>
          <a:p>
            <a:pPr algn="ctr"/>
            <a:r>
              <a:rPr lang="en-GB" sz="3400" b="1">
                <a:effectLst/>
                <a:latin typeface="MyriadPro"/>
              </a:rPr>
              <a:t>Discovery &amp; Exploitation: </a:t>
            </a:r>
            <a:br>
              <a:rPr lang="en-GB" sz="3400"/>
            </a:br>
            <a:r>
              <a:rPr lang="en-GB" sz="3400" b="1">
                <a:effectLst/>
                <a:latin typeface="MyriadPro"/>
              </a:rPr>
              <a:t>Two sub processes of the entrepreneurial proces</a:t>
            </a:r>
            <a:r>
              <a:rPr lang="en-GB" sz="3400" b="1">
                <a:latin typeface="MyriadPro"/>
              </a:rPr>
              <a:t>s</a:t>
            </a:r>
            <a:br>
              <a:rPr lang="en-GB" sz="3400"/>
            </a:br>
            <a:endParaRPr lang="en-US" sz="3400"/>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4376302-F256-1D6E-4CC9-DCA277E03532}"/>
              </a:ext>
            </a:extLst>
          </p:cNvPr>
          <p:cNvSpPr>
            <a:spLocks noGrp="1"/>
          </p:cNvSpPr>
          <p:nvPr>
            <p:ph idx="1"/>
          </p:nvPr>
        </p:nvSpPr>
        <p:spPr>
          <a:xfrm>
            <a:off x="6234868" y="1130846"/>
            <a:ext cx="5217173" cy="4351338"/>
          </a:xfrm>
        </p:spPr>
        <p:txBody>
          <a:bodyPr>
            <a:normAutofit/>
          </a:bodyPr>
          <a:lstStyle/>
          <a:p>
            <a:pPr marL="0" indent="0">
              <a:buNone/>
            </a:pPr>
            <a:r>
              <a:rPr lang="en-GB" sz="2600">
                <a:effectLst/>
                <a:latin typeface="MyriadPro"/>
              </a:rPr>
              <a:t>‘</a:t>
            </a:r>
            <a:r>
              <a:rPr lang="en-GB" sz="2600" b="1">
                <a:effectLst/>
                <a:latin typeface="MyriadPro"/>
              </a:rPr>
              <a:t>Discovery’ </a:t>
            </a:r>
            <a:r>
              <a:rPr lang="en-GB" sz="2600">
                <a:effectLst/>
                <a:latin typeface="MyriadPro"/>
              </a:rPr>
              <a:t>is coming up with the idea and the subsequent elaboration, adaptation and honing of it. </a:t>
            </a:r>
            <a:endParaRPr lang="en-GB" sz="2600"/>
          </a:p>
          <a:p>
            <a:pPr marL="0" indent="0">
              <a:buNone/>
            </a:pPr>
            <a:r>
              <a:rPr lang="en-GB" sz="2600" i="1">
                <a:latin typeface="MyriadPro"/>
              </a:rPr>
              <a:t>‘</a:t>
            </a:r>
            <a:r>
              <a:rPr lang="en-GB" sz="2600" i="1">
                <a:effectLst/>
                <a:latin typeface="MyriadPro"/>
              </a:rPr>
              <a:t>‘</a:t>
            </a:r>
            <a:r>
              <a:rPr lang="en-GB" sz="2600" b="1" i="1">
                <a:effectLst/>
                <a:latin typeface="MyriadPro"/>
              </a:rPr>
              <a:t>Exploitation’ </a:t>
            </a:r>
            <a:r>
              <a:rPr lang="en-GB" sz="2600" i="1">
                <a:effectLst/>
                <a:latin typeface="MyriadPro"/>
              </a:rPr>
              <a:t>refers to the actual behaviours and activities undertaken to realise this idea – e.g. marshalling and combining resources and convincing would-be customers</a:t>
            </a:r>
            <a:r>
              <a:rPr lang="en-GB" sz="2600">
                <a:effectLst/>
                <a:latin typeface="MyriadPro"/>
              </a:rPr>
              <a:t>,” </a:t>
            </a:r>
            <a:r>
              <a:rPr lang="en-GB" sz="2600" err="1">
                <a:effectLst/>
                <a:latin typeface="MyriadPro"/>
              </a:rPr>
              <a:t>Davidsson</a:t>
            </a:r>
            <a:r>
              <a:rPr lang="en-GB" sz="2600">
                <a:effectLst/>
                <a:latin typeface="MyriadPro"/>
              </a:rPr>
              <a:t> (2012, p.96). </a:t>
            </a:r>
            <a:endParaRPr lang="en-GB" sz="2600"/>
          </a:p>
          <a:p>
            <a:endParaRPr lang="en-US" sz="260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61394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11914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44721-04B1-96E4-8860-571FAC5A1850}"/>
              </a:ext>
            </a:extLst>
          </p:cNvPr>
          <p:cNvSpPr>
            <a:spLocks noGrp="1"/>
          </p:cNvSpPr>
          <p:nvPr>
            <p:ph type="title"/>
          </p:nvPr>
        </p:nvSpPr>
        <p:spPr>
          <a:xfrm>
            <a:off x="1102368" y="1877492"/>
            <a:ext cx="4030132" cy="3215373"/>
          </a:xfrm>
        </p:spPr>
        <p:txBody>
          <a:bodyPr>
            <a:normAutofit/>
          </a:bodyPr>
          <a:lstStyle/>
          <a:p>
            <a:pPr algn="ctr"/>
            <a:r>
              <a:rPr lang="en-GB" b="1">
                <a:effectLst/>
                <a:latin typeface="MyriadPro"/>
              </a:rPr>
              <a:t>The Discovery Process </a:t>
            </a:r>
            <a:endParaRPr lang="en-US"/>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460D6ED-F25D-52CB-8E79-8E510AA02DF2}"/>
              </a:ext>
            </a:extLst>
          </p:cNvPr>
          <p:cNvSpPr>
            <a:spLocks noGrp="1"/>
          </p:cNvSpPr>
          <p:nvPr>
            <p:ph idx="1"/>
          </p:nvPr>
        </p:nvSpPr>
        <p:spPr>
          <a:xfrm>
            <a:off x="6234868" y="1130846"/>
            <a:ext cx="5217173" cy="4351338"/>
          </a:xfrm>
        </p:spPr>
        <p:txBody>
          <a:bodyPr>
            <a:normAutofit/>
          </a:bodyPr>
          <a:lstStyle/>
          <a:p>
            <a:pPr>
              <a:buFont typeface="Arial" panose="020B0604020202020204" pitchFamily="34" charset="0"/>
              <a:buChar char="•"/>
            </a:pPr>
            <a:r>
              <a:rPr lang="en-GB" sz="2200">
                <a:effectLst/>
                <a:latin typeface="MyriadPro"/>
              </a:rPr>
              <a:t>Starts with a </a:t>
            </a:r>
            <a:r>
              <a:rPr lang="en-GB" sz="2200" b="1">
                <a:effectLst/>
                <a:latin typeface="MyriadPro"/>
              </a:rPr>
              <a:t>rough idea</a:t>
            </a:r>
            <a:r>
              <a:rPr lang="en-GB" sz="2200">
                <a:effectLst/>
                <a:latin typeface="MyriadPro"/>
              </a:rPr>
              <a:t>. </a:t>
            </a:r>
            <a:endParaRPr lang="en-GB" sz="2200">
              <a:effectLst/>
            </a:endParaRPr>
          </a:p>
          <a:p>
            <a:pPr>
              <a:buFont typeface="Arial" panose="020B0604020202020204" pitchFamily="34" charset="0"/>
              <a:buChar char="•"/>
            </a:pPr>
            <a:r>
              <a:rPr lang="en-GB" sz="2200">
                <a:effectLst/>
                <a:latin typeface="MyriadPro"/>
              </a:rPr>
              <a:t>The idea </a:t>
            </a:r>
            <a:r>
              <a:rPr lang="en-GB" sz="2200" b="1">
                <a:effectLst/>
                <a:latin typeface="MyriadPro"/>
              </a:rPr>
              <a:t>undergoes changes</a:t>
            </a:r>
            <a:r>
              <a:rPr lang="en-GB" sz="2200">
                <a:effectLst/>
                <a:latin typeface="MyriadPro"/>
              </a:rPr>
              <a:t>, refinements and elaborations before it can be converted into an up- and-running business. </a:t>
            </a:r>
            <a:endParaRPr lang="en-GB" sz="2200">
              <a:effectLst/>
            </a:endParaRPr>
          </a:p>
          <a:p>
            <a:pPr>
              <a:buFont typeface="Arial" panose="020B0604020202020204" pitchFamily="34" charset="0"/>
              <a:buChar char="•"/>
            </a:pPr>
            <a:r>
              <a:rPr lang="en-GB" sz="2200">
                <a:effectLst/>
                <a:latin typeface="MyriadPro"/>
              </a:rPr>
              <a:t>Entrepreneurs arrive at venture ideas as a result of both </a:t>
            </a:r>
            <a:r>
              <a:rPr lang="en-GB" sz="2200" b="1">
                <a:effectLst/>
                <a:latin typeface="MyriadPro"/>
              </a:rPr>
              <a:t>systematic searches, and by stumbling </a:t>
            </a:r>
            <a:r>
              <a:rPr lang="en-GB" sz="2200">
                <a:effectLst/>
                <a:latin typeface="MyriadPro"/>
              </a:rPr>
              <a:t>on ideas without any prior intention of starting a new firm. </a:t>
            </a:r>
            <a:endParaRPr lang="en-GB" sz="2200">
              <a:effectLst/>
            </a:endParaRPr>
          </a:p>
          <a:p>
            <a:pPr>
              <a:buFont typeface="Arial" panose="020B0604020202020204" pitchFamily="34" charset="0"/>
              <a:buChar char="•"/>
            </a:pPr>
            <a:r>
              <a:rPr lang="en-GB" sz="2200">
                <a:effectLst/>
                <a:latin typeface="MyriadPro"/>
              </a:rPr>
              <a:t>Directing searches at domains where entrepreneurs have particular </a:t>
            </a:r>
            <a:r>
              <a:rPr lang="en-GB" sz="2200" b="1">
                <a:effectLst/>
                <a:latin typeface="MyriadPro"/>
              </a:rPr>
              <a:t>knowledge and interests </a:t>
            </a:r>
            <a:r>
              <a:rPr lang="en-GB" sz="2200">
                <a:effectLst/>
                <a:latin typeface="MyriadPro"/>
              </a:rPr>
              <a:t>is advantageous. </a:t>
            </a:r>
            <a:endParaRPr lang="en-GB" sz="2200">
              <a:effectLst/>
            </a:endParaRPr>
          </a:p>
          <a:p>
            <a:endParaRPr lang="en-US" sz="2200"/>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61394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25937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668" y="1090453"/>
            <a:ext cx="9465232" cy="523827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668" y="1090453"/>
            <a:ext cx="9465232" cy="5238271"/>
          </a:xfrm>
          <a:prstGeom prst="rect">
            <a:avLst/>
          </a:prstGeom>
          <a:solidFill>
            <a:schemeClr val="accent3">
              <a:alpha val="20000"/>
            </a:schemeClr>
          </a:solidFill>
          <a:ln w="28575">
            <a:solidFill>
              <a:schemeClr val="tx1">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person, person&#10;&#10;Description automatically generated">
            <a:extLst>
              <a:ext uri="{FF2B5EF4-FFF2-40B4-BE49-F238E27FC236}">
                <a16:creationId xmlns:a16="http://schemas.microsoft.com/office/drawing/2014/main" id="{3538F441-B00D-7B85-CA42-EBA39380964B}"/>
              </a:ext>
            </a:extLst>
          </p:cNvPr>
          <p:cNvPicPr>
            <a:picLocks noGrp="1" noChangeAspect="1"/>
          </p:cNvPicPr>
          <p:nvPr>
            <p:ph idx="1"/>
          </p:nvPr>
        </p:nvPicPr>
        <p:blipFill rotWithShape="1">
          <a:blip r:embed="rId2"/>
          <a:srcRect t="8163" r="1" b="1"/>
          <a:stretch/>
        </p:blipFill>
        <p:spPr>
          <a:xfrm>
            <a:off x="1280667" y="677668"/>
            <a:ext cx="9630666" cy="5417250"/>
          </a:xfrm>
          <a:prstGeom prst="rect">
            <a:avLst/>
          </a:prstGeom>
          <a:ln w="28575">
            <a:solidFill>
              <a:schemeClr val="tx1"/>
            </a:solidFill>
          </a:ln>
        </p:spPr>
      </p:pic>
      <p:sp>
        <p:nvSpPr>
          <p:cNvPr id="25" name="Graphic 212">
            <a:extLst>
              <a:ext uri="{FF2B5EF4-FFF2-40B4-BE49-F238E27FC236}">
                <a16:creationId xmlns:a16="http://schemas.microsoft.com/office/drawing/2014/main" id="{7BD8AB83-2763-4392-B4B9-049CDF1F6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3609" y="168141"/>
            <a:ext cx="1009111" cy="100911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Graphic 212">
            <a:extLst>
              <a:ext uri="{FF2B5EF4-FFF2-40B4-BE49-F238E27FC236}">
                <a16:creationId xmlns:a16="http://schemas.microsoft.com/office/drawing/2014/main" id="{480F071C-C35C-4CE1-8EE5-8ED96E2F4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3609" y="168141"/>
            <a:ext cx="1009111" cy="100911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Oval 28">
            <a:extLst>
              <a:ext uri="{FF2B5EF4-FFF2-40B4-BE49-F238E27FC236}">
                <a16:creationId xmlns:a16="http://schemas.microsoft.com/office/drawing/2014/main" id="{CD97FAB4-59E0-4E65-B50B-867B14D2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460" y="4428611"/>
            <a:ext cx="565207" cy="56520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D578F4B-2751-4FC2-8853-FAC5C5913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460" y="4428611"/>
            <a:ext cx="565207" cy="56520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764946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668" y="1090453"/>
            <a:ext cx="9465232" cy="523827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668" y="1090453"/>
            <a:ext cx="9465232" cy="5238271"/>
          </a:xfrm>
          <a:prstGeom prst="rect">
            <a:avLst/>
          </a:prstGeom>
          <a:solidFill>
            <a:schemeClr val="accent3">
              <a:alpha val="20000"/>
            </a:schemeClr>
          </a:solidFill>
          <a:ln w="28575">
            <a:solidFill>
              <a:schemeClr val="tx1">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indoor&#10;&#10;Description automatically generated">
            <a:extLst>
              <a:ext uri="{FF2B5EF4-FFF2-40B4-BE49-F238E27FC236}">
                <a16:creationId xmlns:a16="http://schemas.microsoft.com/office/drawing/2014/main" id="{440DDA59-5038-5D57-3462-1BECEDC9EE6E}"/>
              </a:ext>
            </a:extLst>
          </p:cNvPr>
          <p:cNvPicPr>
            <a:picLocks noGrp="1" noChangeAspect="1"/>
          </p:cNvPicPr>
          <p:nvPr>
            <p:ph idx="1"/>
          </p:nvPr>
        </p:nvPicPr>
        <p:blipFill rotWithShape="1">
          <a:blip r:embed="rId2"/>
          <a:srcRect t="9638" r="1" b="1"/>
          <a:stretch/>
        </p:blipFill>
        <p:spPr>
          <a:xfrm>
            <a:off x="1280667" y="677668"/>
            <a:ext cx="9630666" cy="5417250"/>
          </a:xfrm>
          <a:prstGeom prst="rect">
            <a:avLst/>
          </a:prstGeom>
          <a:ln w="28575">
            <a:solidFill>
              <a:schemeClr val="tx1"/>
            </a:solidFill>
          </a:ln>
        </p:spPr>
      </p:pic>
      <p:sp>
        <p:nvSpPr>
          <p:cNvPr id="25" name="Graphic 212">
            <a:extLst>
              <a:ext uri="{FF2B5EF4-FFF2-40B4-BE49-F238E27FC236}">
                <a16:creationId xmlns:a16="http://schemas.microsoft.com/office/drawing/2014/main" id="{7BD8AB83-2763-4392-B4B9-049CDF1F6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3609" y="168141"/>
            <a:ext cx="1009111" cy="100911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Graphic 212">
            <a:extLst>
              <a:ext uri="{FF2B5EF4-FFF2-40B4-BE49-F238E27FC236}">
                <a16:creationId xmlns:a16="http://schemas.microsoft.com/office/drawing/2014/main" id="{480F071C-C35C-4CE1-8EE5-8ED96E2F4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3609" y="168141"/>
            <a:ext cx="1009111" cy="100911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Oval 28">
            <a:extLst>
              <a:ext uri="{FF2B5EF4-FFF2-40B4-BE49-F238E27FC236}">
                <a16:creationId xmlns:a16="http://schemas.microsoft.com/office/drawing/2014/main" id="{CD97FAB4-59E0-4E65-B50B-867B14D2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460" y="4428611"/>
            <a:ext cx="565207" cy="56520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D578F4B-2751-4FC2-8853-FAC5C5913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460" y="4428611"/>
            <a:ext cx="565207" cy="565207"/>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71136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7CE11F-C170-5DFC-2A1E-7E88DCC2A110}"/>
              </a:ext>
            </a:extLst>
          </p:cNvPr>
          <p:cNvSpPr>
            <a:spLocks noGrp="1"/>
          </p:cNvSpPr>
          <p:nvPr>
            <p:ph type="title"/>
          </p:nvPr>
        </p:nvSpPr>
        <p:spPr>
          <a:xfrm>
            <a:off x="838200" y="1195697"/>
            <a:ext cx="3200400" cy="4238118"/>
          </a:xfrm>
        </p:spPr>
        <p:txBody>
          <a:bodyPr>
            <a:normAutofit/>
          </a:bodyPr>
          <a:lstStyle/>
          <a:p>
            <a:r>
              <a:rPr lang="en-GB" b="1">
                <a:effectLst/>
                <a:latin typeface="MyriadPro"/>
              </a:rPr>
              <a:t>The Discovery Process </a:t>
            </a:r>
            <a:endParaRPr lang="en-US" dirty="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06F8A16E-513E-6762-A3DA-8BF0EE50D2E5}"/>
              </a:ext>
            </a:extLst>
          </p:cNvPr>
          <p:cNvGraphicFramePr>
            <a:graphicFrameLocks noGrp="1"/>
          </p:cNvGraphicFramePr>
          <p:nvPr>
            <p:ph idx="1"/>
            <p:extLst>
              <p:ext uri="{D42A27DB-BD31-4B8C-83A1-F6EECF244321}">
                <p14:modId xmlns:p14="http://schemas.microsoft.com/office/powerpoint/2010/main" val="385393606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2029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7175A892-94CE-CDC3-72C6-3C43E34923BE}"/>
              </a:ext>
            </a:extLst>
          </p:cNvPr>
          <p:cNvSpPr>
            <a:spLocks noGrp="1"/>
          </p:cNvSpPr>
          <p:nvPr>
            <p:ph type="title"/>
          </p:nvPr>
        </p:nvSpPr>
        <p:spPr>
          <a:xfrm>
            <a:off x="2232252" y="633046"/>
            <a:ext cx="4463623" cy="1314996"/>
          </a:xfrm>
        </p:spPr>
        <p:txBody>
          <a:bodyPr anchor="b">
            <a:normAutofit/>
          </a:bodyPr>
          <a:lstStyle/>
          <a:p>
            <a:r>
              <a:rPr lang="en-GB" b="1">
                <a:effectLst/>
                <a:latin typeface="MyriadPro"/>
              </a:rPr>
              <a:t>The Exploitation Process </a:t>
            </a:r>
            <a:endParaRPr lang="en-US" dirty="0"/>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63594CAD-3B2B-C1CB-6FAB-513A82707CE2}"/>
              </a:ext>
            </a:extLst>
          </p:cNvPr>
          <p:cNvSpPr>
            <a:spLocks noGrp="1"/>
          </p:cNvSpPr>
          <p:nvPr>
            <p:ph idx="1"/>
          </p:nvPr>
        </p:nvSpPr>
        <p:spPr>
          <a:xfrm>
            <a:off x="2232252" y="2125737"/>
            <a:ext cx="4463623" cy="4044463"/>
          </a:xfrm>
        </p:spPr>
        <p:txBody>
          <a:bodyPr>
            <a:normAutofit/>
          </a:bodyPr>
          <a:lstStyle/>
          <a:p>
            <a:r>
              <a:rPr lang="en-GB" sz="2000">
                <a:effectLst/>
                <a:latin typeface="MyriadPro"/>
              </a:rPr>
              <a:t>The exploitation process covers: </a:t>
            </a:r>
            <a:r>
              <a:rPr lang="en-GB" sz="2000">
                <a:effectLst/>
                <a:latin typeface="Arial" panose="020B0604020202020204" pitchFamily="34" charset="0"/>
              </a:rPr>
              <a:t>– </a:t>
            </a:r>
            <a:r>
              <a:rPr lang="en-GB" sz="2000">
                <a:effectLst/>
                <a:latin typeface="MyriadPro"/>
              </a:rPr>
              <a:t>Efforts to legitimise the start up e.g. creating a </a:t>
            </a:r>
            <a:r>
              <a:rPr lang="en-GB" sz="2000" b="1">
                <a:effectLst/>
                <a:latin typeface="MyriadPro"/>
              </a:rPr>
              <a:t>legal entity</a:t>
            </a:r>
            <a:r>
              <a:rPr lang="en-GB" sz="2000">
                <a:effectLst/>
                <a:latin typeface="MyriadPro"/>
              </a:rPr>
              <a:t>; </a:t>
            </a:r>
            <a:endParaRPr lang="en-GB" sz="2000"/>
          </a:p>
          <a:p>
            <a:pPr>
              <a:buFont typeface="Arial" panose="020B0604020202020204" pitchFamily="34" charset="0"/>
              <a:buChar char="•"/>
            </a:pPr>
            <a:r>
              <a:rPr lang="en-GB" sz="2000">
                <a:effectLst/>
                <a:latin typeface="Arial" panose="020B0604020202020204" pitchFamily="34" charset="0"/>
              </a:rPr>
              <a:t>–  </a:t>
            </a:r>
            <a:r>
              <a:rPr lang="en-GB" sz="2000">
                <a:effectLst/>
                <a:latin typeface="MyriadPro"/>
              </a:rPr>
              <a:t>Efforts to </a:t>
            </a:r>
            <a:r>
              <a:rPr lang="en-GB" sz="2000" b="1">
                <a:effectLst/>
                <a:latin typeface="MyriadPro"/>
              </a:rPr>
              <a:t>acquire resources </a:t>
            </a:r>
            <a:r>
              <a:rPr lang="en-GB" sz="2000">
                <a:effectLst/>
                <a:latin typeface="MyriadPro"/>
              </a:rPr>
              <a:t>e.g. financial capital; </a:t>
            </a:r>
            <a:endParaRPr lang="en-GB" sz="2000">
              <a:effectLst/>
            </a:endParaRPr>
          </a:p>
          <a:p>
            <a:pPr>
              <a:buFont typeface="Arial" panose="020B0604020202020204" pitchFamily="34" charset="0"/>
              <a:buChar char="•"/>
            </a:pPr>
            <a:r>
              <a:rPr lang="en-GB" sz="2000">
                <a:effectLst/>
                <a:latin typeface="Arial" panose="020B0604020202020204" pitchFamily="34" charset="0"/>
              </a:rPr>
              <a:t>–  </a:t>
            </a:r>
            <a:r>
              <a:rPr lang="en-GB" sz="2000">
                <a:effectLst/>
                <a:latin typeface="MyriadPro"/>
              </a:rPr>
              <a:t>Efforts to combine and coordinate these resources through the creation of a </a:t>
            </a:r>
            <a:r>
              <a:rPr lang="en-GB" sz="2000" b="1">
                <a:effectLst/>
                <a:latin typeface="MyriadPro"/>
              </a:rPr>
              <a:t>functioning organisation</a:t>
            </a:r>
            <a:r>
              <a:rPr lang="en-GB" sz="2000">
                <a:effectLst/>
                <a:latin typeface="MyriadPro"/>
              </a:rPr>
              <a:t>; </a:t>
            </a:r>
            <a:endParaRPr lang="en-GB" sz="2000">
              <a:effectLst/>
            </a:endParaRPr>
          </a:p>
          <a:p>
            <a:pPr>
              <a:buFont typeface="Arial" panose="020B0604020202020204" pitchFamily="34" charset="0"/>
              <a:buChar char="•"/>
            </a:pPr>
            <a:r>
              <a:rPr lang="en-GB" sz="2000">
                <a:effectLst/>
                <a:latin typeface="Arial" panose="020B0604020202020204" pitchFamily="34" charset="0"/>
              </a:rPr>
              <a:t>–  </a:t>
            </a:r>
            <a:r>
              <a:rPr lang="en-GB" sz="2000">
                <a:effectLst/>
                <a:latin typeface="MyriadPro"/>
              </a:rPr>
              <a:t>Efforts to generate demand through </a:t>
            </a:r>
            <a:r>
              <a:rPr lang="en-GB" sz="2000" b="1">
                <a:effectLst/>
                <a:latin typeface="MyriadPro"/>
              </a:rPr>
              <a:t>marketing </a:t>
            </a:r>
            <a:r>
              <a:rPr lang="en-GB" sz="2000">
                <a:effectLst/>
                <a:latin typeface="MyriadPro"/>
              </a:rPr>
              <a:t>and the development of customer relations. (</a:t>
            </a:r>
            <a:r>
              <a:rPr lang="en-GB" sz="2000" err="1">
                <a:effectLst/>
                <a:latin typeface="MyriadPro"/>
              </a:rPr>
              <a:t>Davidsson</a:t>
            </a:r>
            <a:r>
              <a:rPr lang="en-GB" sz="2000">
                <a:effectLst/>
                <a:latin typeface="MyriadPro"/>
              </a:rPr>
              <a:t>, p.104). </a:t>
            </a:r>
            <a:endParaRPr lang="en-GB" sz="2000">
              <a:effectLst/>
            </a:endParaRPr>
          </a:p>
          <a:p>
            <a:pPr marL="0" indent="0">
              <a:buNone/>
            </a:pPr>
            <a:endParaRPr lang="en-US" sz="2000"/>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Light bulb on yellow background with sketched light beams and cord">
            <a:extLst>
              <a:ext uri="{FF2B5EF4-FFF2-40B4-BE49-F238E27FC236}">
                <a16:creationId xmlns:a16="http://schemas.microsoft.com/office/drawing/2014/main" id="{0EA423D5-AB36-68DD-37B5-D96522A1BB90}"/>
              </a:ext>
            </a:extLst>
          </p:cNvPr>
          <p:cNvPicPr>
            <a:picLocks noChangeAspect="1"/>
          </p:cNvPicPr>
          <p:nvPr/>
        </p:nvPicPr>
        <p:blipFill rotWithShape="1">
          <a:blip r:embed="rId2"/>
          <a:srcRect l="38500" r="-1" b="-1"/>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44571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085505-89E8-FFF5-F6A8-DF68D67E3E93}"/>
              </a:ext>
            </a:extLst>
          </p:cNvPr>
          <p:cNvSpPr>
            <a:spLocks noGrp="1"/>
          </p:cNvSpPr>
          <p:nvPr>
            <p:ph type="title"/>
          </p:nvPr>
        </p:nvSpPr>
        <p:spPr>
          <a:xfrm>
            <a:off x="1331088" y="565739"/>
            <a:ext cx="9745883" cy="1124949"/>
          </a:xfrm>
        </p:spPr>
        <p:txBody>
          <a:bodyPr>
            <a:normAutofit/>
          </a:bodyPr>
          <a:lstStyle/>
          <a:p>
            <a:r>
              <a:rPr lang="en-GB" b="1">
                <a:effectLst/>
                <a:latin typeface="MyriadPro"/>
              </a:rPr>
              <a:t>“Bootstrapping and bricolage” </a:t>
            </a:r>
            <a:endParaRPr lang="en-US" dirty="0"/>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3F94C695-EF8C-6A47-D51A-BCA31A5432DB}"/>
              </a:ext>
            </a:extLst>
          </p:cNvPr>
          <p:cNvGraphicFramePr>
            <a:graphicFrameLocks noGrp="1"/>
          </p:cNvGraphicFramePr>
          <p:nvPr>
            <p:ph idx="1"/>
            <p:extLst>
              <p:ext uri="{D42A27DB-BD31-4B8C-83A1-F6EECF244321}">
                <p14:modId xmlns:p14="http://schemas.microsoft.com/office/powerpoint/2010/main" val="42068726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2894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767B8DEB-3215-55C4-3405-9D98811E30BD}"/>
              </a:ext>
            </a:extLst>
          </p:cNvPr>
          <p:cNvPicPr>
            <a:picLocks noGrp="1" noChangeAspect="1"/>
          </p:cNvPicPr>
          <p:nvPr>
            <p:ph idx="1"/>
          </p:nvPr>
        </p:nvPicPr>
        <p:blipFill rotWithShape="1">
          <a:blip r:embed="rId2"/>
          <a:srcRect r="-1" b="5063"/>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2284126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A3B7E8-C9EA-6993-12ED-87B05987F969}"/>
              </a:ext>
            </a:extLst>
          </p:cNvPr>
          <p:cNvSpPr>
            <a:spLocks noGrp="1"/>
          </p:cNvSpPr>
          <p:nvPr>
            <p:ph type="title"/>
          </p:nvPr>
        </p:nvSpPr>
        <p:spPr>
          <a:xfrm>
            <a:off x="838200" y="1195697"/>
            <a:ext cx="3200400" cy="4238118"/>
          </a:xfrm>
        </p:spPr>
        <p:txBody>
          <a:bodyPr>
            <a:normAutofit/>
          </a:bodyPr>
          <a:lstStyle/>
          <a:p>
            <a:r>
              <a:rPr lang="en-GB">
                <a:effectLst/>
                <a:latin typeface="MyriadPro"/>
              </a:rPr>
              <a:t>Baker and Nelson (2005) identify 3 elements of bricolage: </a:t>
            </a:r>
            <a:endParaRPr lang="en-US" dirty="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640CCB81-370B-0CB5-68AE-0EB499904E3A}"/>
              </a:ext>
            </a:extLst>
          </p:cNvPr>
          <p:cNvGraphicFramePr>
            <a:graphicFrameLocks noGrp="1"/>
          </p:cNvGraphicFramePr>
          <p:nvPr>
            <p:ph idx="1"/>
            <p:extLst>
              <p:ext uri="{D42A27DB-BD31-4B8C-83A1-F6EECF244321}">
                <p14:modId xmlns:p14="http://schemas.microsoft.com/office/powerpoint/2010/main" val="19752463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1059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E07121-B488-B66C-81A8-20DB3F4722C6}"/>
              </a:ext>
            </a:extLst>
          </p:cNvPr>
          <p:cNvSpPr>
            <a:spLocks noGrp="1"/>
          </p:cNvSpPr>
          <p:nvPr>
            <p:ph type="title"/>
          </p:nvPr>
        </p:nvSpPr>
        <p:spPr>
          <a:xfrm>
            <a:off x="838200" y="1195697"/>
            <a:ext cx="3200400" cy="4238118"/>
          </a:xfrm>
        </p:spPr>
        <p:txBody>
          <a:bodyPr>
            <a:normAutofit/>
          </a:bodyPr>
          <a:lstStyle/>
          <a:p>
            <a:r>
              <a:rPr lang="en-GB" b="1">
                <a:effectLst/>
                <a:latin typeface="MyriadPro"/>
              </a:rPr>
              <a:t>Groups Task 1: 20 mins </a:t>
            </a:r>
            <a:endParaRPr lang="en-US" dirty="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007C5E5-5C6C-8529-E7BB-478B7F72FBE6}"/>
              </a:ext>
            </a:extLst>
          </p:cNvPr>
          <p:cNvGraphicFramePr>
            <a:graphicFrameLocks noGrp="1"/>
          </p:cNvGraphicFramePr>
          <p:nvPr>
            <p:ph idx="1"/>
            <p:extLst>
              <p:ext uri="{D42A27DB-BD31-4B8C-83A1-F6EECF244321}">
                <p14:modId xmlns:p14="http://schemas.microsoft.com/office/powerpoint/2010/main" val="4115140026"/>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1581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EA1B73-67B9-5DD4-5B99-B69D3172022E}"/>
              </a:ext>
            </a:extLst>
          </p:cNvPr>
          <p:cNvSpPr>
            <a:spLocks noGrp="1"/>
          </p:cNvSpPr>
          <p:nvPr>
            <p:ph type="title"/>
          </p:nvPr>
        </p:nvSpPr>
        <p:spPr>
          <a:xfrm>
            <a:off x="838200" y="1195697"/>
            <a:ext cx="3200400" cy="4238118"/>
          </a:xfrm>
        </p:spPr>
        <p:txBody>
          <a:bodyPr>
            <a:normAutofit/>
          </a:bodyPr>
          <a:lstStyle/>
          <a:p>
            <a:r>
              <a:rPr lang="en-GB" b="1">
                <a:effectLst/>
                <a:latin typeface="MyriadPro"/>
              </a:rPr>
              <a:t>Skills for successful teamwork </a:t>
            </a:r>
            <a:endParaRPr lang="en-US" dirty="0"/>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6B09173-2082-719C-A0F4-BDAA5692BB35}"/>
              </a:ext>
            </a:extLst>
          </p:cNvPr>
          <p:cNvGraphicFramePr>
            <a:graphicFrameLocks noGrp="1"/>
          </p:cNvGraphicFramePr>
          <p:nvPr>
            <p:ph idx="1"/>
            <p:extLst>
              <p:ext uri="{D42A27DB-BD31-4B8C-83A1-F6EECF244321}">
                <p14:modId xmlns:p14="http://schemas.microsoft.com/office/powerpoint/2010/main" val="268198944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76551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7CAC04-725B-A4F5-57B3-C660CCBEC245}"/>
              </a:ext>
            </a:extLst>
          </p:cNvPr>
          <p:cNvSpPr>
            <a:spLocks noGrp="1"/>
          </p:cNvSpPr>
          <p:nvPr>
            <p:ph type="title"/>
          </p:nvPr>
        </p:nvSpPr>
        <p:spPr>
          <a:xfrm>
            <a:off x="838200" y="1195697"/>
            <a:ext cx="3200400" cy="4238118"/>
          </a:xfrm>
        </p:spPr>
        <p:txBody>
          <a:bodyPr>
            <a:normAutofit/>
          </a:bodyPr>
          <a:lstStyle/>
          <a:p>
            <a:r>
              <a:rPr lang="en-US" dirty="0"/>
              <a:t>Cont.. </a:t>
            </a:r>
          </a:p>
        </p:txBody>
      </p:sp>
      <p:grpSp>
        <p:nvGrpSpPr>
          <p:cNvPr id="1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C47A3505-BE23-3D8E-F6E7-A1CAA3264E62}"/>
              </a:ext>
            </a:extLst>
          </p:cNvPr>
          <p:cNvGraphicFramePr>
            <a:graphicFrameLocks noGrp="1"/>
          </p:cNvGraphicFramePr>
          <p:nvPr>
            <p:ph idx="1"/>
            <p:extLst>
              <p:ext uri="{D42A27DB-BD31-4B8C-83A1-F6EECF244321}">
                <p14:modId xmlns:p14="http://schemas.microsoft.com/office/powerpoint/2010/main" val="33476389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72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F0A69F-BFC7-E124-EBEB-9C43D4115B27}"/>
              </a:ext>
            </a:extLst>
          </p:cNvPr>
          <p:cNvSpPr>
            <a:spLocks noGrp="1"/>
          </p:cNvSpPr>
          <p:nvPr>
            <p:ph type="title"/>
          </p:nvPr>
        </p:nvSpPr>
        <p:spPr>
          <a:xfrm>
            <a:off x="838200" y="1195697"/>
            <a:ext cx="3200400" cy="4238118"/>
          </a:xfrm>
        </p:spPr>
        <p:txBody>
          <a:bodyPr>
            <a:normAutofit/>
          </a:bodyPr>
          <a:lstStyle/>
          <a:p>
            <a:r>
              <a:rPr lang="en-GB" b="1">
                <a:effectLst/>
                <a:latin typeface="MyriadPro"/>
              </a:rPr>
              <a:t>Groups Tasks 2: 30 mins </a:t>
            </a:r>
            <a:endParaRPr lang="en-US"/>
          </a:p>
        </p:txBody>
      </p:sp>
      <p:grpSp>
        <p:nvGrpSpPr>
          <p:cNvPr id="4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44" name="Freeform: Shape 4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47"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48" name="Freeform: Shape 47">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51" name="Oval 50">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Oval 52">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5"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56" name="Freeform: Shape 55">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9FE16C0-205B-F07A-7D4A-C06B221465C0}"/>
              </a:ext>
            </a:extLst>
          </p:cNvPr>
          <p:cNvGraphicFramePr>
            <a:graphicFrameLocks noGrp="1"/>
          </p:cNvGraphicFramePr>
          <p:nvPr>
            <p:ph idx="1"/>
            <p:extLst>
              <p:ext uri="{D42A27DB-BD31-4B8C-83A1-F6EECF244321}">
                <p14:modId xmlns:p14="http://schemas.microsoft.com/office/powerpoint/2010/main" val="19457277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66879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10;&#10;Description automatically generated">
            <a:extLst>
              <a:ext uri="{FF2B5EF4-FFF2-40B4-BE49-F238E27FC236}">
                <a16:creationId xmlns:a16="http://schemas.microsoft.com/office/drawing/2014/main" id="{91E5BE3B-7347-7C0C-6F45-7B4AE8B076E1}"/>
              </a:ext>
            </a:extLst>
          </p:cNvPr>
          <p:cNvPicPr>
            <a:picLocks noGrp="1" noChangeAspect="1"/>
          </p:cNvPicPr>
          <p:nvPr>
            <p:ph idx="1"/>
          </p:nvPr>
        </p:nvPicPr>
        <p:blipFill rotWithShape="1">
          <a:blip r:embed="rId2"/>
          <a:srcRect l="7545" r="3567" b="1"/>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23630679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10;&#10;Description automatically generated with medium confidence">
            <a:extLst>
              <a:ext uri="{FF2B5EF4-FFF2-40B4-BE49-F238E27FC236}">
                <a16:creationId xmlns:a16="http://schemas.microsoft.com/office/drawing/2014/main" id="{BFC8D526-C95B-52BD-06DF-D4DBB6CF9E93}"/>
              </a:ext>
            </a:extLst>
          </p:cNvPr>
          <p:cNvPicPr>
            <a:picLocks noGrp="1" noChangeAspect="1"/>
          </p:cNvPicPr>
          <p:nvPr>
            <p:ph idx="1"/>
          </p:nvPr>
        </p:nvPicPr>
        <p:blipFill rotWithShape="1">
          <a:blip r:embed="rId2"/>
          <a:srcRect r="11112" b="1"/>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24228203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10;&#10;Description automatically generated">
            <a:extLst>
              <a:ext uri="{FF2B5EF4-FFF2-40B4-BE49-F238E27FC236}">
                <a16:creationId xmlns:a16="http://schemas.microsoft.com/office/drawing/2014/main" id="{DBFC1F59-FAEF-F4F8-7D19-C795C8522455}"/>
              </a:ext>
            </a:extLst>
          </p:cNvPr>
          <p:cNvPicPr>
            <a:picLocks noGrp="1" noChangeAspect="1"/>
          </p:cNvPicPr>
          <p:nvPr>
            <p:ph idx="1"/>
          </p:nvPr>
        </p:nvPicPr>
        <p:blipFill rotWithShape="1">
          <a:blip r:embed="rId2"/>
          <a:srcRect l="11555" r="1" b="1"/>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39846514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83B2ED9B-76CA-AB47-EB80-6A8C3ED458AF}"/>
              </a:ext>
            </a:extLst>
          </p:cNvPr>
          <p:cNvPicPr>
            <a:picLocks noGrp="1" noChangeAspect="1"/>
          </p:cNvPicPr>
          <p:nvPr>
            <p:ph idx="1"/>
          </p:nvPr>
        </p:nvPicPr>
        <p:blipFill rotWithShape="1">
          <a:blip r:embed="rId2"/>
          <a:srcRect r="10666" b="-1"/>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16302460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graphical user interface&#10;&#10;Description automatically generated">
            <a:extLst>
              <a:ext uri="{FF2B5EF4-FFF2-40B4-BE49-F238E27FC236}">
                <a16:creationId xmlns:a16="http://schemas.microsoft.com/office/drawing/2014/main" id="{90E79E2B-D417-CF40-E130-290280B13B81}"/>
              </a:ext>
            </a:extLst>
          </p:cNvPr>
          <p:cNvPicPr>
            <a:picLocks noGrp="1" noChangeAspect="1"/>
          </p:cNvPicPr>
          <p:nvPr>
            <p:ph idx="1"/>
          </p:nvPr>
        </p:nvPicPr>
        <p:blipFill rotWithShape="1">
          <a:blip r:embed="rId2"/>
          <a:srcRect l="5859" r="5253" b="1"/>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19792220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website&#10;&#10;Description automatically generated">
            <a:extLst>
              <a:ext uri="{FF2B5EF4-FFF2-40B4-BE49-F238E27FC236}">
                <a16:creationId xmlns:a16="http://schemas.microsoft.com/office/drawing/2014/main" id="{2E08CC93-EE49-903C-B237-61A823AE0187}"/>
              </a:ext>
            </a:extLst>
          </p:cNvPr>
          <p:cNvPicPr>
            <a:picLocks noGrp="1" noChangeAspect="1"/>
          </p:cNvPicPr>
          <p:nvPr>
            <p:ph idx="1"/>
          </p:nvPr>
        </p:nvPicPr>
        <p:blipFill rotWithShape="1">
          <a:blip r:embed="rId2"/>
          <a:srcRect l="974" r="9247" b="-1"/>
          <a:stretch/>
        </p:blipFill>
        <p:spPr>
          <a:xfrm>
            <a:off x="838200" y="233807"/>
            <a:ext cx="10468866" cy="5888737"/>
          </a:xfrm>
          <a:prstGeom prst="rect">
            <a:avLst/>
          </a:prstGeom>
          <a:ln w="28575">
            <a:solidFill>
              <a:schemeClr val="tx1"/>
            </a:solidFill>
          </a:ln>
        </p:spPr>
      </p:pic>
    </p:spTree>
    <p:extLst>
      <p:ext uri="{BB962C8B-B14F-4D97-AF65-F5344CB8AC3E}">
        <p14:creationId xmlns:p14="http://schemas.microsoft.com/office/powerpoint/2010/main" val="15982328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22194-E711-FED5-3796-E1519EFD2DF3}"/>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23D9AA3C-BAB1-CD4D-F270-80A94F45EBAD}"/>
              </a:ext>
            </a:extLst>
          </p:cNvPr>
          <p:cNvPicPr>
            <a:picLocks noGrp="1" noChangeAspect="1"/>
          </p:cNvPicPr>
          <p:nvPr>
            <p:ph idx="1"/>
          </p:nvPr>
        </p:nvPicPr>
        <p:blipFill>
          <a:blip r:embed="rId2"/>
          <a:stretch>
            <a:fillRect/>
          </a:stretch>
        </p:blipFill>
        <p:spPr>
          <a:xfrm>
            <a:off x="3062150" y="1825625"/>
            <a:ext cx="6067699" cy="4351338"/>
          </a:xfrm>
        </p:spPr>
      </p:pic>
    </p:spTree>
    <p:extLst>
      <p:ext uri="{BB962C8B-B14F-4D97-AF65-F5344CB8AC3E}">
        <p14:creationId xmlns:p14="http://schemas.microsoft.com/office/powerpoint/2010/main" val="39681699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1EF2-C93C-FA54-C94F-D1030A16FDBE}"/>
              </a:ext>
            </a:extLst>
          </p:cNvPr>
          <p:cNvSpPr>
            <a:spLocks noGrp="1"/>
          </p:cNvSpPr>
          <p:nvPr>
            <p:ph type="title"/>
          </p:nvPr>
        </p:nvSpPr>
        <p:spPr/>
        <p:txBody>
          <a:bodyPr/>
          <a:lstStyle/>
          <a:p>
            <a:r>
              <a:rPr lang="en-US" dirty="0"/>
              <a:t>Ansoff’s Matrix </a:t>
            </a:r>
          </a:p>
        </p:txBody>
      </p:sp>
      <p:sp>
        <p:nvSpPr>
          <p:cNvPr id="3" name="Content Placeholder 2">
            <a:extLst>
              <a:ext uri="{FF2B5EF4-FFF2-40B4-BE49-F238E27FC236}">
                <a16:creationId xmlns:a16="http://schemas.microsoft.com/office/drawing/2014/main" id="{5D0D544D-C404-1BC0-6D33-68B8D2612868}"/>
              </a:ext>
            </a:extLst>
          </p:cNvPr>
          <p:cNvSpPr>
            <a:spLocks noGrp="1"/>
          </p:cNvSpPr>
          <p:nvPr>
            <p:ph idx="1"/>
          </p:nvPr>
        </p:nvSpPr>
        <p:spPr/>
        <p:txBody>
          <a:bodyPr/>
          <a:lstStyle/>
          <a:p>
            <a:r>
              <a:rPr lang="en-GB" sz="1800" b="1" dirty="0">
                <a:solidFill>
                  <a:srgbClr val="FF0000"/>
                </a:solidFill>
                <a:effectLst/>
                <a:latin typeface="MyriadPro"/>
              </a:rPr>
              <a:t>Market Penetration </a:t>
            </a:r>
            <a:r>
              <a:rPr lang="en-GB" sz="1800" dirty="0">
                <a:solidFill>
                  <a:srgbClr val="001E5E"/>
                </a:solidFill>
                <a:effectLst/>
                <a:latin typeface="MyriadPro"/>
              </a:rPr>
              <a:t>- existing products into existing markets, in order to increase market share. Least risky but likely to deliver limited growth. E.g. Promotional campaigns, discounts. </a:t>
            </a:r>
            <a:endParaRPr lang="en-GB" dirty="0"/>
          </a:p>
          <a:p>
            <a:r>
              <a:rPr lang="en-GB" sz="1800" b="1" dirty="0">
                <a:solidFill>
                  <a:srgbClr val="FF0000"/>
                </a:solidFill>
                <a:effectLst/>
                <a:latin typeface="MyriadPro"/>
              </a:rPr>
              <a:t>Market development </a:t>
            </a:r>
            <a:r>
              <a:rPr lang="en-GB" sz="1800" dirty="0">
                <a:solidFill>
                  <a:srgbClr val="001E5E"/>
                </a:solidFill>
                <a:effectLst/>
                <a:latin typeface="MyriadPro"/>
              </a:rPr>
              <a:t>– existing products to new market segments, often involves partnership working in SD. E.g. GP referral projects e.g. midnight football leagues. </a:t>
            </a:r>
            <a:endParaRPr lang="en-GB" dirty="0"/>
          </a:p>
          <a:p>
            <a:r>
              <a:rPr lang="en-GB" sz="1800" b="1" dirty="0">
                <a:solidFill>
                  <a:srgbClr val="FF0000"/>
                </a:solidFill>
                <a:effectLst/>
                <a:latin typeface="MyriadPro"/>
              </a:rPr>
              <a:t>Product development </a:t>
            </a:r>
            <a:r>
              <a:rPr lang="en-GB" sz="1800" dirty="0">
                <a:solidFill>
                  <a:srgbClr val="001E5E"/>
                </a:solidFill>
                <a:effectLst/>
                <a:latin typeface="MyriadPro"/>
              </a:rPr>
              <a:t>– new products for existing markets. For SD usually means being open to new products rather than being involved in the R&amp;D phase. E.g. introducing new fitness classes. E.g. new facilities – indoor ski slopes, cross fit. </a:t>
            </a:r>
            <a:endParaRPr lang="en-GB" dirty="0"/>
          </a:p>
          <a:p>
            <a:r>
              <a:rPr lang="en-GB" sz="1800" b="1" dirty="0">
                <a:solidFill>
                  <a:srgbClr val="FF0000"/>
                </a:solidFill>
                <a:effectLst/>
                <a:latin typeface="MyriadPro"/>
              </a:rPr>
              <a:t>Diversification </a:t>
            </a:r>
            <a:r>
              <a:rPr lang="en-GB" sz="1800" dirty="0">
                <a:solidFill>
                  <a:srgbClr val="001E5E"/>
                </a:solidFill>
                <a:effectLst/>
                <a:latin typeface="MyriadPro"/>
              </a:rPr>
              <a:t>– development of new products for new markets, most risky option. E.g. Green Gym. E.g. workplace health initiatives. </a:t>
            </a:r>
            <a:endParaRPr lang="en-GB" dirty="0"/>
          </a:p>
          <a:p>
            <a:endParaRPr lang="en-US" dirty="0"/>
          </a:p>
        </p:txBody>
      </p:sp>
    </p:spTree>
    <p:extLst>
      <p:ext uri="{BB962C8B-B14F-4D97-AF65-F5344CB8AC3E}">
        <p14:creationId xmlns:p14="http://schemas.microsoft.com/office/powerpoint/2010/main" val="2689719627"/>
      </p:ext>
    </p:extLst>
  </p:cSld>
  <p:clrMapOvr>
    <a:masterClrMapping/>
  </p:clrMapOvr>
</p:sld>
</file>

<file path=ppt/theme/theme1.xml><?xml version="1.0" encoding="utf-8"?>
<a:theme xmlns:a="http://schemas.openxmlformats.org/drawingml/2006/main" name="FunkyShapesDarkVTI">
  <a:themeElements>
    <a:clrScheme name="AnalogousFromRegularSeedLeftStep">
      <a:dk1>
        <a:srgbClr val="000000"/>
      </a:dk1>
      <a:lt1>
        <a:srgbClr val="FFFFFF"/>
      </a:lt1>
      <a:dk2>
        <a:srgbClr val="223C2E"/>
      </a:dk2>
      <a:lt2>
        <a:srgbClr val="E8E7E2"/>
      </a:lt2>
      <a:accent1>
        <a:srgbClr val="4D64C3"/>
      </a:accent1>
      <a:accent2>
        <a:srgbClr val="3B84B1"/>
      </a:accent2>
      <a:accent3>
        <a:srgbClr val="46B2AF"/>
      </a:accent3>
      <a:accent4>
        <a:srgbClr val="3BB17C"/>
      </a:accent4>
      <a:accent5>
        <a:srgbClr val="48B757"/>
      </a:accent5>
      <a:accent6>
        <a:srgbClr val="5CB13B"/>
      </a:accent6>
      <a:hlink>
        <a:srgbClr val="978332"/>
      </a:hlink>
      <a:folHlink>
        <a:srgbClr val="7F7F7F"/>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docProps/app.xml><?xml version="1.0" encoding="utf-8"?>
<Properties xmlns="http://schemas.openxmlformats.org/officeDocument/2006/extended-properties" xmlns:vt="http://schemas.openxmlformats.org/officeDocument/2006/docPropsVTypes">
  <TotalTime>104</TotalTime>
  <Words>1567</Words>
  <Application>Microsoft Macintosh PowerPoint</Application>
  <PresentationFormat>Widescreen</PresentationFormat>
  <Paragraphs>103</Paragraphs>
  <Slides>42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MyriadPro</vt:lpstr>
      <vt:lpstr>Source Sans Pro</vt:lpstr>
      <vt:lpstr>FunkyShapesDarkVTI</vt:lpstr>
      <vt:lpstr>The Sports Development Entrepreneur  </vt:lpstr>
      <vt:lpstr>Groups </vt:lpstr>
      <vt:lpstr>PowerPoint Presentation</vt:lpstr>
      <vt:lpstr>PowerPoint Presentation</vt:lpstr>
      <vt:lpstr>Sports Entrepreneurship  </vt:lpstr>
      <vt:lpstr>PowerPoint Presentation</vt:lpstr>
      <vt:lpstr>Innovation in Sports  </vt:lpstr>
      <vt:lpstr>PowerPoint Presentation</vt:lpstr>
      <vt:lpstr>PowerPoint Presentation</vt:lpstr>
      <vt:lpstr>PowerPoint Presentation</vt:lpstr>
      <vt:lpstr>PowerPoint Presentation</vt:lpstr>
      <vt:lpstr>PowerPoint Presentation</vt:lpstr>
      <vt:lpstr>PowerPoint Presentation</vt:lpstr>
      <vt:lpstr>Task – 8 mins</vt:lpstr>
      <vt:lpstr>Proactiveness in Sports </vt:lpstr>
      <vt:lpstr>Development Examples </vt:lpstr>
      <vt:lpstr>Risk Taking in Sports </vt:lpstr>
      <vt:lpstr>The Entrepreneurial Process </vt:lpstr>
      <vt:lpstr>The Entrepreneurship Process </vt:lpstr>
      <vt:lpstr>Klofsten’s (1994) eight ‘cornerstones’ of the business development process:  </vt:lpstr>
      <vt:lpstr>Cont..</vt:lpstr>
      <vt:lpstr>Discovery &amp; Exploitation:  Two sub processes of the entrepreneurial process </vt:lpstr>
      <vt:lpstr>The Discovery Process </vt:lpstr>
      <vt:lpstr>PowerPoint Presentation</vt:lpstr>
      <vt:lpstr>PowerPoint Presentation</vt:lpstr>
      <vt:lpstr>The Discovery Process </vt:lpstr>
      <vt:lpstr>The Exploitation Process </vt:lpstr>
      <vt:lpstr>“Bootstrapping and bricolage” </vt:lpstr>
      <vt:lpstr>PowerPoint Presentation</vt:lpstr>
      <vt:lpstr>Baker and Nelson (2005) identify 3 elements of bricolage: </vt:lpstr>
      <vt:lpstr>Groups Task 1: 20 mins </vt:lpstr>
      <vt:lpstr>Skills for successful teamwork </vt:lpstr>
      <vt:lpstr>Cont.. </vt:lpstr>
      <vt:lpstr>Groups Tasks 2: 30 mins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Ansoff’s Matrix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Sports Development Entrepreneur  </dc:title>
  <dc:creator>James Prosser</dc:creator>
  <cp:lastModifiedBy>James Prosser</cp:lastModifiedBy>
  <cp:revision>2</cp:revision>
  <dcterms:created xsi:type="dcterms:W3CDTF">2023-02-05T13:51:51Z</dcterms:created>
  <dcterms:modified xsi:type="dcterms:W3CDTF">2023-02-06T09:12:16Z</dcterms:modified>
</cp:coreProperties>
</file>