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70" r:id="rId2"/>
    <p:sldId id="256" r:id="rId3"/>
    <p:sldId id="257" r:id="rId4"/>
    <p:sldId id="262" r:id="rId5"/>
    <p:sldId id="258" r:id="rId6"/>
    <p:sldId id="259" r:id="rId7"/>
    <p:sldId id="260" r:id="rId8"/>
    <p:sldId id="261" r:id="rId9"/>
    <p:sldId id="265" r:id="rId10"/>
    <p:sldId id="266"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54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458966093"/>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02391523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4015754393"/>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017848008"/>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484745818"/>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310760735"/>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159566502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834748804"/>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344314506"/>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440464070"/>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9128439"/>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041511265"/>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0992268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4236146810"/>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234238054"/>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80792916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2000">
              <a:schemeClr val="accent3">
                <a:lumMod val="45000"/>
                <a:lumOff val="55000"/>
              </a:schemeClr>
            </a:gs>
            <a:gs pos="0">
              <a:srgbClr val="FF0000"/>
            </a:gs>
            <a:gs pos="100000">
              <a:schemeClr val="accent3">
                <a:lumMod val="30000"/>
                <a:lumOff val="70000"/>
              </a:schemeClr>
            </a:gs>
          </a:gsLst>
          <a:lin ang="0" scaled="1"/>
          <a:tileRect/>
        </a:gradFill>
        <a:effectLst/>
      </p:bgPr>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C7D61A-31F9-482F-81C7-1EBFF3C0D540}" type="datetimeFigureOut">
              <a:rPr lang="en-US" smtClean="0"/>
              <a:t>6/18/2020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271A08A-8E1A-4254-98DA-C2F4B789B9A7}" type="slidenum">
              <a:rPr lang="en-US" smtClean="0"/>
              <a:t>‹#›</a:t>
            </a:fld>
            <a:endParaRPr lang="en-US" dirty="0"/>
          </a:p>
        </p:txBody>
      </p:sp>
    </p:spTree>
    <p:extLst>
      <p:ext uri="{BB962C8B-B14F-4D97-AF65-F5344CB8AC3E}">
        <p14:creationId xmlns:p14="http://schemas.microsoft.com/office/powerpoint/2010/main" val="2626850407"/>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Lst>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twitter.com/share?text=80%25+of+millennials+use+social+media+to+make+decisions+and+UGC+has+the+most+influence.&amp;via=socialtables&amp;related=socialtables&amp;url=https://www.socialtables.com/blog/hotel-sales/marriotts-marketing/" TargetMode="External"/><Relationship Id="rId1" Type="http://schemas.openxmlformats.org/officeDocument/2006/relationships/slideLayout" Target="../slideLayouts/slideLayout1.xml"/><Relationship Id="rId4" Type="http://schemas.openxmlformats.org/officeDocument/2006/relationships/hyperlink" Target="https://www.socialtables.com/blog/hotel-sales/millennials-loyalty-program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AB4ED7-ED7B-4602-8BDB-BD6F36F0B663}"/>
              </a:ext>
            </a:extLst>
          </p:cNvPr>
          <p:cNvSpPr>
            <a:spLocks noGrp="1"/>
          </p:cNvSpPr>
          <p:nvPr>
            <p:ph idx="1"/>
          </p:nvPr>
        </p:nvSpPr>
        <p:spPr>
          <a:xfrm>
            <a:off x="677334" y="656823"/>
            <a:ext cx="8596668" cy="5384539"/>
          </a:xfrm>
        </p:spPr>
        <p:txBody>
          <a:bodyPr>
            <a:normAutofit/>
          </a:bodyPr>
          <a:lstStyle/>
          <a:p>
            <a:r>
              <a:rPr lang="en-US" sz="2000" dirty="0">
                <a:latin typeface="Arial" panose="020B0604020202020204" pitchFamily="34" charset="0"/>
                <a:cs typeface="Arial" panose="020B0604020202020204" pitchFamily="34" charset="0"/>
              </a:rPr>
              <a:t>STUDENT NAME &gt; BUNA ANGELA</a:t>
            </a:r>
          </a:p>
          <a:p>
            <a:r>
              <a:rPr lang="en-US" sz="2000" dirty="0">
                <a:latin typeface="Arial" panose="020B0604020202020204" pitchFamily="34" charset="0"/>
                <a:cs typeface="Arial" panose="020B0604020202020204" pitchFamily="34" charset="0"/>
              </a:rPr>
              <a:t>ID : 181698</a:t>
            </a:r>
          </a:p>
        </p:txBody>
      </p:sp>
    </p:spTree>
    <p:extLst>
      <p:ext uri="{BB962C8B-B14F-4D97-AF65-F5344CB8AC3E}">
        <p14:creationId xmlns:p14="http://schemas.microsoft.com/office/powerpoint/2010/main" val="4293059762"/>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FCD41DA-A1ED-47C0-8269-11EA26F577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1745" y="1011309"/>
            <a:ext cx="7841582" cy="3803072"/>
          </a:xfrm>
          <a:prstGeom prst="rect">
            <a:avLst/>
          </a:prstGeom>
        </p:spPr>
      </p:pic>
    </p:spTree>
    <p:extLst>
      <p:ext uri="{BB962C8B-B14F-4D97-AF65-F5344CB8AC3E}">
        <p14:creationId xmlns:p14="http://schemas.microsoft.com/office/powerpoint/2010/main" val="1665326316"/>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686B46-DCB3-4DB4-8751-8FB3AAB5983C}"/>
              </a:ext>
            </a:extLst>
          </p:cNvPr>
          <p:cNvSpPr/>
          <p:nvPr/>
        </p:nvSpPr>
        <p:spPr>
          <a:xfrm>
            <a:off x="3048000" y="2045256"/>
            <a:ext cx="6096000" cy="3100592"/>
          </a:xfrm>
          <a:prstGeom prst="rect">
            <a:avLst/>
          </a:prstGeom>
        </p:spPr>
        <p:txBody>
          <a:bodyPr>
            <a:spAutoFit/>
          </a:bodyPr>
          <a:lstStyle/>
          <a:p>
            <a:pPr>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Introduction……………………………………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History of Marriott…………………………….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What type of operation they are having…………………….</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Types of menu &gt;Products of Kitchen……………………….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cs typeface="Times New Roman" panose="02020603050405020304" pitchFamily="18" charset="0"/>
              </a:rPr>
              <a:t>Health and hygiene Food and Beverage</a:t>
            </a:r>
          </a:p>
          <a:p>
            <a:pPr>
              <a:lnSpc>
                <a:spcPct val="107000"/>
              </a:lnSpc>
              <a:spcAft>
                <a:spcPts val="800"/>
              </a:spcAft>
            </a:pPr>
            <a:r>
              <a:rPr lang="en-US" dirty="0">
                <a:latin typeface="Arial" panose="020B0604020202020204" pitchFamily="34" charset="0"/>
                <a:cs typeface="Times New Roman" panose="02020603050405020304" pitchFamily="18" charset="0"/>
              </a:rPr>
              <a:t>Marketing </a:t>
            </a:r>
          </a:p>
          <a:p>
            <a:pPr>
              <a:lnSpc>
                <a:spcPct val="107000"/>
              </a:lnSpc>
              <a:spcAft>
                <a:spcPts val="800"/>
              </a:spcAft>
            </a:pPr>
            <a:r>
              <a:rPr lang="en-US" dirty="0">
                <a:latin typeface="Arial" panose="020B0604020202020204" pitchFamily="34" charset="0"/>
                <a:cs typeface="Times New Roman" panose="02020603050405020304" pitchFamily="18" charset="0"/>
              </a:rPr>
              <a:t>Conclusion</a:t>
            </a:r>
            <a:endParaRPr lang="en-US" dirty="0"/>
          </a:p>
        </p:txBody>
      </p:sp>
    </p:spTree>
    <p:extLst>
      <p:ext uri="{BB962C8B-B14F-4D97-AF65-F5344CB8AC3E}">
        <p14:creationId xmlns:p14="http://schemas.microsoft.com/office/powerpoint/2010/main" val="59263293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BD11F-CF05-43A8-BD1C-DD670995F252}"/>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732A3B65-F16D-4B51-BDDB-DA48A381ABFC}"/>
              </a:ext>
            </a:extLst>
          </p:cNvPr>
          <p:cNvSpPr>
            <a:spLocks noGrp="1"/>
          </p:cNvSpPr>
          <p:nvPr>
            <p:ph type="subTitle" idx="1"/>
          </p:nvPr>
        </p:nvSpPr>
        <p:spPr>
          <a:xfrm>
            <a:off x="888642" y="4250029"/>
            <a:ext cx="9502267" cy="1722820"/>
          </a:xfrm>
        </p:spPr>
        <p:txBody>
          <a:bodyPr>
            <a:noAutofit/>
          </a:bodyPr>
          <a:lstStyle/>
          <a:p>
            <a:pPr algn="ctr"/>
            <a:r>
              <a:rPr lang="en-US" sz="2400" dirty="0">
                <a:latin typeface="Arial" panose="020B0604020202020204" pitchFamily="34" charset="0"/>
                <a:cs typeface="Arial" panose="020B0604020202020204" pitchFamily="34" charset="0"/>
              </a:rPr>
              <a:t> Marriott hotel features two of the West Midlands' best 18-hole courses, including the championship Arden Course. During your golf break hone your technique on the dynamic range and putting green or head to the golf shop for a range of clothing and equipment.</a:t>
            </a:r>
          </a:p>
        </p:txBody>
      </p:sp>
      <p:pic>
        <p:nvPicPr>
          <p:cNvPr id="5" name="Picture 4">
            <a:extLst>
              <a:ext uri="{FF2B5EF4-FFF2-40B4-BE49-F238E27FC236}">
                <a16:creationId xmlns:a16="http://schemas.microsoft.com/office/drawing/2014/main" id="{1C838998-4979-412F-9D01-6F80294B7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9099" y="1041470"/>
            <a:ext cx="8351484" cy="3133001"/>
          </a:xfrm>
          <a:prstGeom prst="rect">
            <a:avLst/>
          </a:prstGeom>
        </p:spPr>
      </p:pic>
    </p:spTree>
    <p:extLst>
      <p:ext uri="{BB962C8B-B14F-4D97-AF65-F5344CB8AC3E}">
        <p14:creationId xmlns:p14="http://schemas.microsoft.com/office/powerpoint/2010/main" val="2226158011"/>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6AE54-1CF9-4280-BDFE-ACA108866B8C}"/>
              </a:ext>
            </a:extLst>
          </p:cNvPr>
          <p:cNvSpPr>
            <a:spLocks noGrp="1"/>
          </p:cNvSpPr>
          <p:nvPr>
            <p:ph type="ctrTitle"/>
          </p:nvPr>
        </p:nvSpPr>
        <p:spPr>
          <a:xfrm>
            <a:off x="3302963" y="1122363"/>
            <a:ext cx="5246915" cy="1980602"/>
          </a:xfrm>
        </p:spPr>
        <p:txBody>
          <a:bodyPr/>
          <a:lstStyle/>
          <a:p>
            <a:r>
              <a:rPr lang="en-US" dirty="0"/>
              <a:t> </a:t>
            </a:r>
          </a:p>
        </p:txBody>
      </p:sp>
      <p:sp>
        <p:nvSpPr>
          <p:cNvPr id="3" name="Subtitle 2">
            <a:extLst>
              <a:ext uri="{FF2B5EF4-FFF2-40B4-BE49-F238E27FC236}">
                <a16:creationId xmlns:a16="http://schemas.microsoft.com/office/drawing/2014/main" id="{16EDDB4C-DB53-4A68-8B23-90E7B893DADA}"/>
              </a:ext>
            </a:extLst>
          </p:cNvPr>
          <p:cNvSpPr>
            <a:spLocks noGrp="1"/>
          </p:cNvSpPr>
          <p:nvPr>
            <p:ph type="subTitle" idx="1"/>
          </p:nvPr>
        </p:nvSpPr>
        <p:spPr>
          <a:xfrm>
            <a:off x="1449049" y="3102965"/>
            <a:ext cx="9293902" cy="3297835"/>
          </a:xfrm>
        </p:spPr>
        <p:txBody>
          <a:bodyPr anchor="ctr">
            <a:normAutofit/>
          </a:bodyPr>
          <a:lstStyle/>
          <a:p>
            <a:pPr marL="285750" indent="-285750" algn="l">
              <a:buFont typeface="Wingdings" panose="05000000000000000000" pitchFamily="2" charset="2"/>
              <a:buChar char="Ø"/>
            </a:pPr>
            <a:r>
              <a:rPr lang="en-US" dirty="0"/>
              <a:t>    The hotel industry  is a component of the tourism industry  being an economic activity from the sphere of services and that economic  field is regulated through a set of normative acts witch ensures a unitary framework for carrying out activates setting certain standards regarding the activity of the services and the appropriate behavior in the relations whit the clients.</a:t>
            </a:r>
          </a:p>
          <a:p>
            <a:pPr marL="285750" indent="-285750" algn="l">
              <a:buFont typeface="Wingdings" panose="05000000000000000000" pitchFamily="2" charset="2"/>
              <a:buChar char="Ø"/>
            </a:pPr>
            <a:r>
              <a:rPr lang="en-US" dirty="0"/>
              <a:t>     Through the hotel industry the main services and accommodation are carried out </a:t>
            </a:r>
          </a:p>
        </p:txBody>
      </p:sp>
      <p:pic>
        <p:nvPicPr>
          <p:cNvPr id="9" name="Picture 8">
            <a:extLst>
              <a:ext uri="{FF2B5EF4-FFF2-40B4-BE49-F238E27FC236}">
                <a16:creationId xmlns:a16="http://schemas.microsoft.com/office/drawing/2014/main" id="{52394FCB-5C85-438C-A76D-644CD9BBC4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8955" y="672197"/>
            <a:ext cx="6377206" cy="2430768"/>
          </a:xfrm>
          <a:prstGeom prst="rect">
            <a:avLst/>
          </a:prstGeom>
        </p:spPr>
      </p:pic>
    </p:spTree>
    <p:extLst>
      <p:ext uri="{BB962C8B-B14F-4D97-AF65-F5344CB8AC3E}">
        <p14:creationId xmlns:p14="http://schemas.microsoft.com/office/powerpoint/2010/main" val="2227537401"/>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CBC8-247B-41F6-886C-5CE584D50864}"/>
              </a:ext>
            </a:extLst>
          </p:cNvPr>
          <p:cNvSpPr>
            <a:spLocks noGrp="1"/>
          </p:cNvSpPr>
          <p:nvPr>
            <p:ph type="title"/>
          </p:nvPr>
        </p:nvSpPr>
        <p:spPr/>
        <p:txBody>
          <a:bodyPr>
            <a:normAutofit/>
          </a:bodyPr>
          <a:lstStyle/>
          <a:p>
            <a:br>
              <a:rPr lang="en-US" dirty="0"/>
            </a:br>
            <a:endParaRPr lang="en-US" dirty="0"/>
          </a:p>
        </p:txBody>
      </p:sp>
      <p:sp>
        <p:nvSpPr>
          <p:cNvPr id="3" name="Content Placeholder 2">
            <a:extLst>
              <a:ext uri="{FF2B5EF4-FFF2-40B4-BE49-F238E27FC236}">
                <a16:creationId xmlns:a16="http://schemas.microsoft.com/office/drawing/2014/main" id="{21817158-0CB7-43ED-BAC3-C1298AD306F3}"/>
              </a:ext>
            </a:extLst>
          </p:cNvPr>
          <p:cNvSpPr>
            <a:spLocks noGrp="1"/>
          </p:cNvSpPr>
          <p:nvPr>
            <p:ph idx="1"/>
          </p:nvPr>
        </p:nvSpPr>
        <p:spPr>
          <a:xfrm>
            <a:off x="818011" y="3429000"/>
            <a:ext cx="10014112" cy="3151164"/>
          </a:xfrm>
        </p:spPr>
        <p:txBody>
          <a:bodyPr anchor="ctr">
            <a:normAutofit/>
          </a:bodyPr>
          <a:lstStyle/>
          <a:p>
            <a:pPr>
              <a:buFont typeface="Wingdings" panose="05000000000000000000" pitchFamily="2" charset="2"/>
              <a:buChar char="Ø"/>
            </a:pPr>
            <a:r>
              <a:rPr lang="en-US" dirty="0"/>
              <a:t>    Set within 10,000 acres of ancient woodland where deer roam free, Forest of Arden Marriott Hotel &amp; Country Club offers an unforgettable experience. With an excellent location in the West Midlands, nestled between Birmingham and Coventry, our hotel is accessible by train, plane or car. </a:t>
            </a:r>
          </a:p>
          <a:p>
            <a:pPr>
              <a:buFont typeface="Wingdings" panose="05000000000000000000" pitchFamily="2" charset="2"/>
              <a:buChar char="Ø"/>
            </a:pPr>
            <a:r>
              <a:rPr lang="en-US" dirty="0"/>
              <a:t>     Enjoy popular local attractions including Resorts World Arena, the NEC, Cadbury World and Coventry Cathedral. Settle in to intuitively designed hotel rooms with luxurious bedding, flat-screen TVs, room service and more. </a:t>
            </a:r>
          </a:p>
        </p:txBody>
      </p:sp>
      <p:pic>
        <p:nvPicPr>
          <p:cNvPr id="7" name="Picture 6">
            <a:extLst>
              <a:ext uri="{FF2B5EF4-FFF2-40B4-BE49-F238E27FC236}">
                <a16:creationId xmlns:a16="http://schemas.microsoft.com/office/drawing/2014/main" id="{9BBC0350-C278-4704-8608-C80436AA33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9841" y="418514"/>
            <a:ext cx="4503969" cy="3010486"/>
          </a:xfrm>
          <a:prstGeom prst="rect">
            <a:avLst/>
          </a:prstGeom>
        </p:spPr>
      </p:pic>
    </p:spTree>
    <p:extLst>
      <p:ext uri="{BB962C8B-B14F-4D97-AF65-F5344CB8AC3E}">
        <p14:creationId xmlns:p14="http://schemas.microsoft.com/office/powerpoint/2010/main" val="1636129293"/>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95569-3165-4F0A-A6FB-C000FCB6023C}"/>
              </a:ext>
            </a:extLst>
          </p:cNvPr>
          <p:cNvSpPr>
            <a:spLocks noGrp="1"/>
          </p:cNvSpPr>
          <p:nvPr>
            <p:ph idx="1"/>
          </p:nvPr>
        </p:nvSpPr>
        <p:spPr>
          <a:xfrm>
            <a:off x="759654" y="2785403"/>
            <a:ext cx="9650438" cy="3255959"/>
          </a:xfrm>
        </p:spPr>
        <p:txBody>
          <a:bodyPr>
            <a:normAutofit fontScale="92500" lnSpcReduction="10000"/>
          </a:bodyPr>
          <a:lstStyle/>
          <a:p>
            <a:pPr marL="0" indent="0">
              <a:buNone/>
            </a:pP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    The Forest of Arden Marriott offers customers a wide range of offers. spacious and very nicely decorated rooms including all personal needs with impeccable service, putting great emphasis on the quality of service.</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Guest rooms: they have 4 type room </a:t>
            </a:r>
          </a:p>
          <a:p>
            <a:pPr marL="0" indent="0">
              <a:buNone/>
            </a:pPr>
            <a:r>
              <a:rPr lang="en-US" dirty="0">
                <a:latin typeface="Arial" panose="020B0604020202020204" pitchFamily="34" charset="0"/>
                <a:cs typeface="Arial" panose="020B0604020202020204" pitchFamily="34" charset="0"/>
              </a:rPr>
              <a:t>                - Guest Room King</a:t>
            </a:r>
          </a:p>
          <a:p>
            <a:pPr marL="0" indent="0">
              <a:buNone/>
            </a:pPr>
            <a:r>
              <a:rPr lang="en-US" dirty="0">
                <a:latin typeface="Arial" panose="020B0604020202020204" pitchFamily="34" charset="0"/>
                <a:cs typeface="Arial" panose="020B0604020202020204" pitchFamily="34" charset="0"/>
              </a:rPr>
              <a:t>                - Deluxe Room</a:t>
            </a:r>
          </a:p>
          <a:p>
            <a:pPr marL="0" indent="0">
              <a:buNone/>
            </a:pPr>
            <a:r>
              <a:rPr lang="en-US" dirty="0">
                <a:latin typeface="Arial" panose="020B0604020202020204" pitchFamily="34" charset="0"/>
                <a:cs typeface="Arial" panose="020B0604020202020204" pitchFamily="34" charset="0"/>
              </a:rPr>
              <a:t>                - Superior Room </a:t>
            </a:r>
          </a:p>
          <a:p>
            <a:pPr marL="0" indent="0">
              <a:buNone/>
            </a:pPr>
            <a:r>
              <a:rPr lang="en-US" dirty="0">
                <a:latin typeface="Arial" panose="020B0604020202020204" pitchFamily="34" charset="0"/>
                <a:cs typeface="Arial" panose="020B0604020202020204" pitchFamily="34" charset="0"/>
              </a:rPr>
              <a:t>                - Guest Room /King</a:t>
            </a:r>
          </a:p>
        </p:txBody>
      </p:sp>
      <p:pic>
        <p:nvPicPr>
          <p:cNvPr id="7" name="Picture 6">
            <a:extLst>
              <a:ext uri="{FF2B5EF4-FFF2-40B4-BE49-F238E27FC236}">
                <a16:creationId xmlns:a16="http://schemas.microsoft.com/office/drawing/2014/main" id="{77BFFE75-5BED-4D49-BD18-F693C300A3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7998" y="130102"/>
            <a:ext cx="5702299" cy="2400300"/>
          </a:xfrm>
          <a:prstGeom prst="rect">
            <a:avLst/>
          </a:prstGeom>
        </p:spPr>
      </p:pic>
    </p:spTree>
    <p:extLst>
      <p:ext uri="{BB962C8B-B14F-4D97-AF65-F5344CB8AC3E}">
        <p14:creationId xmlns:p14="http://schemas.microsoft.com/office/powerpoint/2010/main" val="2380591806"/>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DC56-B7BE-4DE3-9CB8-638DF3E92318}"/>
              </a:ext>
            </a:extLst>
          </p:cNvPr>
          <p:cNvSpPr>
            <a:spLocks noGrp="1"/>
          </p:cNvSpPr>
          <p:nvPr>
            <p:ph type="title"/>
          </p:nvPr>
        </p:nvSpPr>
        <p:spPr/>
        <p:txBody>
          <a:bodyPr>
            <a:normAutofit/>
          </a:bodyPr>
          <a:lstStyle/>
          <a:p>
            <a:pPr algn="ctr"/>
            <a:r>
              <a:rPr lang="en-US" dirty="0">
                <a:latin typeface="Arial" panose="020B0604020202020204" pitchFamily="34" charset="0"/>
                <a:cs typeface="Arial" panose="020B0604020202020204" pitchFamily="34" charset="0"/>
              </a:rPr>
              <a:t>Fitness</a:t>
            </a:r>
          </a:p>
        </p:txBody>
      </p:sp>
      <p:sp>
        <p:nvSpPr>
          <p:cNvPr id="3" name="Text Placeholder 2">
            <a:extLst>
              <a:ext uri="{FF2B5EF4-FFF2-40B4-BE49-F238E27FC236}">
                <a16:creationId xmlns:a16="http://schemas.microsoft.com/office/drawing/2014/main" id="{71352D4F-3F07-46BD-A260-B1CE676876D3}"/>
              </a:ext>
            </a:extLst>
          </p:cNvPr>
          <p:cNvSpPr>
            <a:spLocks noGrp="1"/>
          </p:cNvSpPr>
          <p:nvPr>
            <p:ph type="body" idx="1"/>
          </p:nvPr>
        </p:nvSpPr>
        <p:spPr>
          <a:xfrm>
            <a:off x="677335" y="4301543"/>
            <a:ext cx="8596668" cy="2228045"/>
          </a:xfrm>
        </p:spPr>
        <p:txBody>
          <a:bodyPr>
            <a:normAutofit lnSpcReduction="10000"/>
          </a:bodyPr>
          <a:lstStyle/>
          <a:p>
            <a:br>
              <a:rPr lang="en-US" sz="2400" dirty="0"/>
            </a:br>
            <a:r>
              <a:rPr lang="en-US" sz="2400" dirty="0"/>
              <a:t>     </a:t>
            </a:r>
            <a:r>
              <a:rPr lang="en-US" dirty="0"/>
              <a:t>Being a member of Marriott Fitness offers you much more than a simple gym subscription. With a wide range of classes that improve you both physically and mentally, swimming pools and games for children but constantly supervised, spa treatments that relax you and help you find your inner beauty and the outer. </a:t>
            </a:r>
          </a:p>
          <a:p>
            <a:r>
              <a:rPr lang="en-US" dirty="0"/>
              <a:t>        What's even better is that, as a Marriott member, you have access to a range of exclusive discounts for drinks, beverages, spa and leisure.</a:t>
            </a:r>
            <a:endParaRPr lang="en-US" sz="2400" dirty="0">
              <a:latin typeface="Arial" panose="020B0604020202020204" pitchFamily="34" charset="0"/>
              <a:cs typeface="Arial" panose="020B0604020202020204" pitchFamily="34" charset="0"/>
            </a:endParaRPr>
          </a:p>
          <a:p>
            <a:pPr algn="ctr"/>
            <a:endParaRPr lang="en-US" sz="24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4C53E489-1308-49C6-B330-2FA24070AF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9370" y="609600"/>
            <a:ext cx="3232597" cy="3232597"/>
          </a:xfrm>
          <a:prstGeom prst="rect">
            <a:avLst/>
          </a:prstGeom>
        </p:spPr>
      </p:pic>
    </p:spTree>
    <p:extLst>
      <p:ext uri="{BB962C8B-B14F-4D97-AF65-F5344CB8AC3E}">
        <p14:creationId xmlns:p14="http://schemas.microsoft.com/office/powerpoint/2010/main" val="1963300445"/>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46C5F32-FB8C-47DF-8512-7F46B93CF220}"/>
              </a:ext>
            </a:extLst>
          </p:cNvPr>
          <p:cNvSpPr>
            <a:spLocks noGrp="1"/>
          </p:cNvSpPr>
          <p:nvPr>
            <p:ph type="subTitle" idx="1"/>
          </p:nvPr>
        </p:nvSpPr>
        <p:spPr>
          <a:xfrm>
            <a:off x="1724890" y="4484334"/>
            <a:ext cx="8811491" cy="1646302"/>
          </a:xfrm>
        </p:spPr>
        <p:txBody>
          <a:bodyPr>
            <a:noAutofit/>
          </a:bodyPr>
          <a:lstStyle/>
          <a:p>
            <a:r>
              <a:rPr lang="en-US" sz="2400" dirty="0">
                <a:latin typeface="Arial" panose="020B0604020202020204" pitchFamily="34" charset="0"/>
                <a:cs typeface="Arial" panose="020B0604020202020204" pitchFamily="34" charset="0"/>
              </a:rPr>
              <a:t> Marriott hotel features two of the West Midlands' best 18-hole courses, including the championship Arden Course. During your golf break hone your technique on the driving range and putting green or head to the golf shop for a range of clothing and equipment.</a:t>
            </a:r>
          </a:p>
        </p:txBody>
      </p:sp>
      <p:pic>
        <p:nvPicPr>
          <p:cNvPr id="5" name="Picture 4">
            <a:extLst>
              <a:ext uri="{FF2B5EF4-FFF2-40B4-BE49-F238E27FC236}">
                <a16:creationId xmlns:a16="http://schemas.microsoft.com/office/drawing/2014/main" id="{59332522-7045-430F-94E9-BED749C777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7067" y="659997"/>
            <a:ext cx="7766936" cy="3427337"/>
          </a:xfrm>
          <a:prstGeom prst="rect">
            <a:avLst/>
          </a:prstGeom>
        </p:spPr>
      </p:pic>
    </p:spTree>
    <p:extLst>
      <p:ext uri="{BB962C8B-B14F-4D97-AF65-F5344CB8AC3E}">
        <p14:creationId xmlns:p14="http://schemas.microsoft.com/office/powerpoint/2010/main" val="2614467330"/>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ECA8-4A19-4718-B40B-5B16A0219FFC}"/>
              </a:ext>
            </a:extLst>
          </p:cNvPr>
          <p:cNvSpPr>
            <a:spLocks noGrp="1"/>
          </p:cNvSpPr>
          <p:nvPr>
            <p:ph type="title"/>
          </p:nvPr>
        </p:nvSpPr>
        <p:spPr>
          <a:xfrm>
            <a:off x="677334" y="0"/>
            <a:ext cx="8596668" cy="914401"/>
          </a:xfrm>
        </p:spPr>
        <p:txBody>
          <a:bodyPr>
            <a:normAutofit/>
          </a:bodyPr>
          <a:lstStyle/>
          <a:p>
            <a:r>
              <a:rPr lang="en-US" dirty="0"/>
              <a:t>Dining</a:t>
            </a:r>
          </a:p>
        </p:txBody>
      </p:sp>
      <p:sp>
        <p:nvSpPr>
          <p:cNvPr id="3" name="Content Placeholder 2">
            <a:extLst>
              <a:ext uri="{FF2B5EF4-FFF2-40B4-BE49-F238E27FC236}">
                <a16:creationId xmlns:a16="http://schemas.microsoft.com/office/drawing/2014/main" id="{12EB4DF8-E733-4D3E-8023-2E3C6A9BD86E}"/>
              </a:ext>
            </a:extLst>
          </p:cNvPr>
          <p:cNvSpPr>
            <a:spLocks noGrp="1"/>
          </p:cNvSpPr>
          <p:nvPr>
            <p:ph sz="half" idx="1"/>
          </p:nvPr>
        </p:nvSpPr>
        <p:spPr>
          <a:xfrm>
            <a:off x="677334" y="800100"/>
            <a:ext cx="3894666" cy="5444461"/>
          </a:xfrm>
        </p:spPr>
        <p:txBody>
          <a:bodyPr>
            <a:normAutofit fontScale="32500" lnSpcReduction="20000"/>
          </a:bodyPr>
          <a:lstStyle/>
          <a:p>
            <a:pPr marL="0" indent="0" algn="ctr">
              <a:buNone/>
            </a:pPr>
            <a:r>
              <a:rPr lang="en-US" sz="4900" dirty="0"/>
              <a:t>    Trends come and go. Around the world, the team of executive chefs, as well as culinary experts and mixologists bring the freshest concepts and ingredients. From seasonal harvests from local producers to farm-to-table food, to innovative cuisine from our chefs, with tapas, composite plates, comfy dishes and artisanal dishes.                There are small bites and large flavors. Desserts to take. Non-traditional break options such as food trucks, juice stands, nuts, dried fruit and candy. And, of course, artisanal drinks, balanced cocktails with flavors, homemade infusions and limited batches. That's why Marriott's kitchen is always open to changes and service improvements. Marriott customers are fascinated by the range and good taste that makes you to fall in love with their dishes. and in the afternoon the indispensable traditional tea of ​​the place.</a:t>
            </a:r>
          </a:p>
          <a:p>
            <a:endParaRPr lang="en-US" dirty="0"/>
          </a:p>
        </p:txBody>
      </p:sp>
      <p:sp>
        <p:nvSpPr>
          <p:cNvPr id="4" name="Content Placeholder 3">
            <a:extLst>
              <a:ext uri="{FF2B5EF4-FFF2-40B4-BE49-F238E27FC236}">
                <a16:creationId xmlns:a16="http://schemas.microsoft.com/office/drawing/2014/main" id="{AAD3970E-BD9E-4713-8C29-415FE09C691C}"/>
              </a:ext>
            </a:extLst>
          </p:cNvPr>
          <p:cNvSpPr>
            <a:spLocks noGrp="1"/>
          </p:cNvSpPr>
          <p:nvPr>
            <p:ph sz="half" idx="2"/>
          </p:nvPr>
        </p:nvSpPr>
        <p:spPr>
          <a:xfrm>
            <a:off x="5295900" y="1142999"/>
            <a:ext cx="3978104" cy="2859173"/>
          </a:xfrm>
        </p:spPr>
        <p:txBody>
          <a:bodyPr>
            <a:normAutofit fontScale="32500" lnSpcReduction="20000"/>
          </a:bodyPr>
          <a:lstStyle/>
          <a:p>
            <a:pPr marL="0" indent="0">
              <a:buNone/>
            </a:pPr>
            <a:r>
              <a:rPr lang="en-US" sz="2600" b="1" dirty="0"/>
              <a:t>  </a:t>
            </a:r>
          </a:p>
          <a:p>
            <a:r>
              <a:rPr lang="en-US" sz="4900" b="1" dirty="0"/>
              <a:t>  CAST Iron Bar </a:t>
            </a:r>
          </a:p>
          <a:p>
            <a:r>
              <a:rPr lang="en-US" sz="4900" b="1" dirty="0"/>
              <a:t>  Zest Restaurant</a:t>
            </a:r>
          </a:p>
          <a:p>
            <a:r>
              <a:rPr lang="en-US" sz="4900" dirty="0"/>
              <a:t>Sample light bites and snacks from a globally-inspired menu at Zest Restaurant, which also offers an outdoor terrace where you can eat or sip a drink al fresco when the weather in Birmingham is mild.</a:t>
            </a:r>
          </a:p>
          <a:p>
            <a:endParaRPr lang="en-US" dirty="0"/>
          </a:p>
        </p:txBody>
      </p:sp>
      <p:pic>
        <p:nvPicPr>
          <p:cNvPr id="6" name="Picture 5">
            <a:extLst>
              <a:ext uri="{FF2B5EF4-FFF2-40B4-BE49-F238E27FC236}">
                <a16:creationId xmlns:a16="http://schemas.microsoft.com/office/drawing/2014/main" id="{93DB8596-0434-4465-9043-DF47C88EF7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1427" y="3486461"/>
            <a:ext cx="4137150" cy="2758100"/>
          </a:xfrm>
          <a:prstGeom prst="rect">
            <a:avLst/>
          </a:prstGeom>
        </p:spPr>
      </p:pic>
    </p:spTree>
    <p:extLst>
      <p:ext uri="{BB962C8B-B14F-4D97-AF65-F5344CB8AC3E}">
        <p14:creationId xmlns:p14="http://schemas.microsoft.com/office/powerpoint/2010/main" val="2956976864"/>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E72CB3E-02B8-45C9-A792-34CE76933F8B}"/>
              </a:ext>
            </a:extLst>
          </p:cNvPr>
          <p:cNvSpPr>
            <a:spLocks noGrp="1"/>
          </p:cNvSpPr>
          <p:nvPr>
            <p:ph type="subTitle" idx="1"/>
          </p:nvPr>
        </p:nvSpPr>
        <p:spPr>
          <a:xfrm>
            <a:off x="476519" y="103031"/>
            <a:ext cx="7740202" cy="1249252"/>
          </a:xfrm>
        </p:spPr>
        <p:txBody>
          <a:bodyPr>
            <a:normAutofit/>
          </a:bodyPr>
          <a:lstStyle/>
          <a:p>
            <a:r>
              <a:rPr lang="en-US" dirty="0">
                <a:latin typeface="Arial" panose="020B0604020202020204" pitchFamily="34" charset="0"/>
                <a:cs typeface="Arial" panose="020B0604020202020204" pitchFamily="34" charset="0"/>
              </a:rPr>
              <a:t>Marriott has implemented strategic marketing campaigns and guest  experiences to drive more booking. </a:t>
            </a:r>
            <a:r>
              <a:rPr lang="en-US" dirty="0">
                <a:latin typeface="Arial" panose="020B0604020202020204" pitchFamily="34" charset="0"/>
                <a:cs typeface="Arial" panose="020B0604020202020204" pitchFamily="34" charset="0"/>
                <a:hlinkClick r:id="rId2"/>
              </a:rPr>
              <a:t>80% of millennials use social media to make decisions and UGC has the most influence.</a:t>
            </a:r>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5B530A0-3EF3-412B-8DEB-69D0C6A1A7AA}"/>
              </a:ext>
            </a:extLst>
          </p:cNvPr>
          <p:cNvPicPr>
            <a:picLocks noChangeAspect="1"/>
          </p:cNvPicPr>
          <p:nvPr/>
        </p:nvPicPr>
        <p:blipFill>
          <a:blip r:embed="rId3"/>
          <a:stretch>
            <a:fillRect/>
          </a:stretch>
        </p:blipFill>
        <p:spPr>
          <a:xfrm>
            <a:off x="8669455" y="1648497"/>
            <a:ext cx="3116687" cy="3412364"/>
          </a:xfrm>
          <a:prstGeom prst="rect">
            <a:avLst/>
          </a:prstGeom>
        </p:spPr>
      </p:pic>
      <p:sp>
        <p:nvSpPr>
          <p:cNvPr id="4" name="AutoShape 2">
            <a:extLst>
              <a:ext uri="{FF2B5EF4-FFF2-40B4-BE49-F238E27FC236}">
                <a16:creationId xmlns:a16="http://schemas.microsoft.com/office/drawing/2014/main" id="{E1AF4B2E-5496-46D4-9CA3-F4E52A5276DE}"/>
              </a:ext>
            </a:extLst>
          </p:cNvPr>
          <p:cNvSpPr>
            <a:spLocks noGrp="1" noChangeAspect="1" noChangeArrowheads="1"/>
          </p:cNvSpPr>
          <p:nvPr>
            <p:ph type="ctrTitle"/>
          </p:nvPr>
        </p:nvSpPr>
        <p:spPr bwMode="auto">
          <a:xfrm>
            <a:off x="63263" y="1120463"/>
            <a:ext cx="8566714" cy="55057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ctr"/>
            <a:r>
              <a:rPr lang="en-US" sz="1600" dirty="0">
                <a:latin typeface="Arial" panose="020B0604020202020204" pitchFamily="34" charset="0"/>
                <a:cs typeface="Arial" panose="020B0604020202020204" pitchFamily="34" charset="0"/>
              </a:rPr>
              <a:t>Marriott creates user-generated content to capture Millennials’ attention</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food, cute animals, or photography, you’ll know instantly that you just have to see the rest.</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Why does this Marriott marketing campaign work? It reaches out of Snapchat to YouTube, Facebook sharing, and other channels to capture the attention of other demographics. The content is good and barely resembles advertising.</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Marriott wanted the series to be like TV, while at the same time being user-generated content from influencers with large social communities. The idea was to bring brand awareness to a generation that doesn’t have a clear picture of Marriott’s brand.</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hlinkClick r:id="rId4"/>
              </a:rPr>
              <a:t>Millennials</a:t>
            </a:r>
            <a:r>
              <a:rPr lang="en-US" sz="1600" dirty="0">
                <a:latin typeface="Arial" panose="020B0604020202020204" pitchFamily="34" charset="0"/>
                <a:cs typeface="Arial" panose="020B0604020202020204" pitchFamily="34" charset="0"/>
              </a:rPr>
              <a:t> don’t buy into old-fashioned travel norms. They’re more spontaneous: 49% book trips at the last minute and only 58% book traditional lodging. Over 80% use social media to make decisions, and user-generated content has the most influence.</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To tap into that, Marriott partnered with Snapchat influencers to make “Snapseed's” that mimic TV travel documentaries. In these Snapseed's, the influencers showcased Marriott’s new and luxury properties. For instance, in one video, an influencer visited Moxy, a concept property that has a bar for a front desk.</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Each segment was just 2½ minutes, with a 10-second teaser showing images from a future episode. Whether you’re </a:t>
            </a:r>
            <a:r>
              <a:rPr lang="en-US" sz="1800" dirty="0">
                <a:latin typeface="Arial" panose="020B0604020202020204" pitchFamily="34" charset="0"/>
                <a:cs typeface="Arial" panose="020B0604020202020204" pitchFamily="34" charset="0"/>
              </a:rPr>
              <a:t>interested in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Another challenge :UP to 75% of mobile users uninstall apps within the  first 90 days.SO MARRIOTT found a balance that keeps their users engaged with the brand. This lays the groundwork for Marriott's  marketing opportunities in the future.</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9135071"/>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71188-7E1A-4AD0-82D1-999E2DE3A92D}"/>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EEBF48B-0AC4-435B-B202-9962BA1B2052}"/>
              </a:ext>
            </a:extLst>
          </p:cNvPr>
          <p:cNvSpPr>
            <a:spLocks noGrp="1"/>
          </p:cNvSpPr>
          <p:nvPr>
            <p:ph idx="1"/>
          </p:nvPr>
        </p:nvSpPr>
        <p:spPr/>
        <p:txBody>
          <a:bodyPr>
            <a:normAutofit/>
          </a:bodyPr>
          <a:lstStyle/>
          <a:p>
            <a:r>
              <a:rPr lang="en-US" sz="2800" dirty="0"/>
              <a:t>Is a hotel whit a large offers you have possibility of relaxation whit a wide range. Many guest choose Marriot Arden  for golf course spacious rooms relaxing at the pool and spa and the diversified cuisine.</a:t>
            </a:r>
          </a:p>
        </p:txBody>
      </p:sp>
    </p:spTree>
    <p:extLst>
      <p:ext uri="{BB962C8B-B14F-4D97-AF65-F5344CB8AC3E}">
        <p14:creationId xmlns:p14="http://schemas.microsoft.com/office/powerpoint/2010/main" val="500601727"/>
      </p:ext>
    </p:extLst>
  </p:cSld>
  <p:clrMapOvr>
    <a:masterClrMapping/>
  </p:clrMapOvr>
  <mc:AlternateContent xmlns:mc="http://schemas.openxmlformats.org/markup-compatibility/2006" xmlns:p14="http://schemas.microsoft.com/office/powerpoint/2010/main">
    <mc:Choice Requires="p14">
      <p:transition spd="slow" p14:dur="1500" advClick="0" advTm="3000">
        <p:randomBar dir="vert"/>
      </p:transition>
    </mc:Choice>
    <mc:Fallback xmlns="">
      <p:transition spd="slow" advClick="0" advTm="3000">
        <p:randomBar dir="vert"/>
      </p:transition>
    </mc:Fallback>
  </mc:AlternateContent>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796</TotalTime>
  <Words>1017</Words>
  <Application>Microsoft Office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Trebuchet MS</vt:lpstr>
      <vt:lpstr>Wingdings</vt:lpstr>
      <vt:lpstr>Wingdings 3</vt:lpstr>
      <vt:lpstr>Facet</vt:lpstr>
      <vt:lpstr>PowerPoint Presentation</vt:lpstr>
      <vt:lpstr>PowerPoint Presentation</vt:lpstr>
      <vt:lpstr>PowerPoint Presentation</vt:lpstr>
      <vt:lpstr>PowerPoint Presentation</vt:lpstr>
      <vt:lpstr> </vt:lpstr>
      <vt:lpstr> </vt:lpstr>
      <vt:lpstr>PowerPoint Presentation</vt:lpstr>
      <vt:lpstr>Fitness</vt:lpstr>
      <vt:lpstr>PowerPoint Presentation</vt:lpstr>
      <vt:lpstr>Dining</vt:lpstr>
      <vt:lpstr>Marriott creates user-generated content to capture Millennials’ attention food, cute animals, or photography, you’ll know instantly that you just have to see the rest. Why does this Marriott marketing campaign work? It reaches out of Snapchat to YouTube, Facebook sharing, and other channels to capture the attention of other demographics. The content is good and barely resembles advertising. Marriott wanted the series to be like TV, while at the same time being user-generated content from influencers with large social communities. The idea was to bring brand awareness to a generation that doesn’t have a clear picture of Marriott’s brand. Millennials don’t buy into old-fashioned travel norms. They’re more spontaneous: 49% book trips at the last minute and only 58% book traditional lodging. Over 80% use social media to make decisions, and user-generated content has the most influence. To tap into that, Marriott partnered with Snapchat influencers to make “Snapseed's” that mimic TV travel documentaries. In these Snapseed's, the influencers showcased Marriott’s new and luxury properties. For instance, in one video, an influencer visited Moxy, a concept property that has a bar for a front desk. Each segment was just 2½ minutes, with a 10-second teaser showing images from a future episode. Whether you’re interested in  Another challenge :UP to 75% of mobile users uninstall apps within the  first 90 days.SO MARRIOTT found a balance that keeps their users engaged with the brand. This lays the groundwork for Marriott's  marketing opportunities in the future.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Mariott</dc:title>
  <dc:creator>Asus</dc:creator>
  <cp:lastModifiedBy>Angela Buna (1816298)</cp:lastModifiedBy>
  <cp:revision>37</cp:revision>
  <dcterms:created xsi:type="dcterms:W3CDTF">2020-03-10T21:57:05Z</dcterms:created>
  <dcterms:modified xsi:type="dcterms:W3CDTF">2020-06-18T00:39:39Z</dcterms:modified>
</cp:coreProperties>
</file>