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2"/>
  </p:notesMasterIdLst>
  <p:sldIdLst>
    <p:sldId id="257" r:id="rId2"/>
    <p:sldId id="281" r:id="rId3"/>
    <p:sldId id="284" r:id="rId4"/>
    <p:sldId id="267" r:id="rId5"/>
    <p:sldId id="258" r:id="rId6"/>
    <p:sldId id="259" r:id="rId7"/>
    <p:sldId id="260" r:id="rId8"/>
    <p:sldId id="261" r:id="rId9"/>
    <p:sldId id="262" r:id="rId10"/>
    <p:sldId id="268" r:id="rId11"/>
    <p:sldId id="263" r:id="rId12"/>
    <p:sldId id="264" r:id="rId13"/>
    <p:sldId id="265" r:id="rId14"/>
    <p:sldId id="266" r:id="rId15"/>
    <p:sldId id="269" r:id="rId16"/>
    <p:sldId id="270" r:id="rId17"/>
    <p:sldId id="271" r:id="rId18"/>
    <p:sldId id="272" r:id="rId19"/>
    <p:sldId id="273" r:id="rId20"/>
    <p:sldId id="274" r:id="rId2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92" d="100"/>
          <a:sy n="92" d="100"/>
        </p:scale>
        <p:origin x="88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86E2A3AE-89B8-451C-8AE9-194BFF603F6C}" type="datetimeFigureOut">
              <a:rPr lang="en-GB" smtClean="0"/>
              <a:t>29/12/2018</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1B3BFD09-0457-499A-AAE7-FF10B318416F}" type="slidenum">
              <a:rPr lang="en-GB" smtClean="0"/>
              <a:t>‹#›</a:t>
            </a:fld>
            <a:endParaRPr lang="en-GB"/>
          </a:p>
        </p:txBody>
      </p:sp>
    </p:spTree>
    <p:extLst>
      <p:ext uri="{BB962C8B-B14F-4D97-AF65-F5344CB8AC3E}">
        <p14:creationId xmlns:p14="http://schemas.microsoft.com/office/powerpoint/2010/main" val="40775192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04BEF8F2-48A7-4DAD-A177-F4F38E0CFD50}" type="slidenum">
              <a:rPr lang="en-GB"/>
              <a:pPr/>
              <a:t>5</a:t>
            </a:fld>
            <a:endParaRPr lang="en-GB"/>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393745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9EC5FE6C-1CCB-4140-B4E8-E9AC0919A9E7}" type="slidenum">
              <a:rPr lang="en-GB"/>
              <a:pPr/>
              <a:t>6</a:t>
            </a:fld>
            <a:endParaRPr lang="en-GB"/>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3538173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3048E705-7C93-4441-8CEF-5C33C70B111E}" type="slidenum">
              <a:rPr lang="en-GB"/>
              <a:pPr/>
              <a:t>7</a:t>
            </a:fld>
            <a:endParaRPr lang="en-GB"/>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7967942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Temple of Romulus in the Roman</a:t>
            </a:r>
            <a:r>
              <a:rPr lang="en-GB" baseline="0" dirty="0" smtClean="0"/>
              <a:t> Forum.</a:t>
            </a:r>
            <a:endParaRPr lang="en-GB" dirty="0"/>
          </a:p>
        </p:txBody>
      </p:sp>
      <p:sp>
        <p:nvSpPr>
          <p:cNvPr id="4" name="Slide Number Placeholder 3"/>
          <p:cNvSpPr>
            <a:spLocks noGrp="1"/>
          </p:cNvSpPr>
          <p:nvPr>
            <p:ph type="sldNum" sz="quarter" idx="10"/>
          </p:nvPr>
        </p:nvSpPr>
        <p:spPr/>
        <p:txBody>
          <a:bodyPr/>
          <a:lstStyle/>
          <a:p>
            <a:fld id="{1A4A2E51-C5CC-433A-9D49-8B693D0B7E6A}" type="slidenum">
              <a:rPr lang="en-GB" smtClean="0"/>
              <a:pPr/>
              <a:t>13</a:t>
            </a:fld>
            <a:endParaRPr lang="en-GB" dirty="0"/>
          </a:p>
        </p:txBody>
      </p:sp>
    </p:spTree>
    <p:extLst>
      <p:ext uri="{BB962C8B-B14F-4D97-AF65-F5344CB8AC3E}">
        <p14:creationId xmlns:p14="http://schemas.microsoft.com/office/powerpoint/2010/main" val="3941796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217237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20880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033195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14433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20557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41549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58249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24006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150862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4876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434918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9"/>
          <p:cNvSpPr>
            <a:spLocks noGrp="1" noChangeArrowheads="1"/>
          </p:cNvSpPr>
          <p:nvPr>
            <p:ph type="dt" sz="half" idx="10"/>
          </p:nvPr>
        </p:nvSpPr>
        <p:spPr>
          <a:ln/>
        </p:spPr>
        <p:txBody>
          <a:bodyPr/>
          <a:lstStyle>
            <a:lvl1pPr>
              <a:defRPr/>
            </a:lvl1pPr>
          </a:lstStyle>
          <a:p>
            <a:pPr>
              <a:defRPr/>
            </a:pPr>
            <a:endParaRPr lang="sv-SE">
              <a:solidFill>
                <a:prstClr val="black">
                  <a:tint val="75000"/>
                </a:prstClr>
              </a:solidFill>
            </a:endParaRPr>
          </a:p>
        </p:txBody>
      </p:sp>
      <p:sp>
        <p:nvSpPr>
          <p:cNvPr id="6" name="Rectangle 10"/>
          <p:cNvSpPr>
            <a:spLocks noGrp="1" noChangeArrowheads="1"/>
          </p:cNvSpPr>
          <p:nvPr>
            <p:ph type="ftr" sz="quarter" idx="11"/>
          </p:nvPr>
        </p:nvSpPr>
        <p:spPr>
          <a:ln/>
        </p:spPr>
        <p:txBody>
          <a:bodyPr/>
          <a:lstStyle>
            <a:lvl1pPr>
              <a:defRPr/>
            </a:lvl1pPr>
          </a:lstStyle>
          <a:p>
            <a:pPr>
              <a:defRPr/>
            </a:pPr>
            <a:endParaRPr lang="sv-SE">
              <a:solidFill>
                <a:prstClr val="black">
                  <a:tint val="75000"/>
                </a:prstClr>
              </a:solidFill>
            </a:endParaRPr>
          </a:p>
        </p:txBody>
      </p:sp>
      <p:sp>
        <p:nvSpPr>
          <p:cNvPr id="7" name="Rectangle 11"/>
          <p:cNvSpPr>
            <a:spLocks noGrp="1" noChangeArrowheads="1"/>
          </p:cNvSpPr>
          <p:nvPr>
            <p:ph type="sldNum" sz="quarter" idx="12"/>
          </p:nvPr>
        </p:nvSpPr>
        <p:spPr>
          <a:ln/>
        </p:spPr>
        <p:txBody>
          <a:bodyPr/>
          <a:lstStyle>
            <a:lvl1pPr>
              <a:defRPr/>
            </a:lvl1pPr>
          </a:lstStyle>
          <a:p>
            <a:pPr>
              <a:defRPr/>
            </a:pPr>
            <a:fld id="{DAF1AA41-8F98-4BCD-8923-3404196B01CD}" type="slidenum">
              <a:rPr lang="sv-SE">
                <a:solidFill>
                  <a:prstClr val="black">
                    <a:tint val="75000"/>
                  </a:prstClr>
                </a:solidFill>
              </a:rPr>
              <a:pPr>
                <a:defRPr/>
              </a:pPr>
              <a:t>‹#›</a:t>
            </a:fld>
            <a:endParaRPr lang="sv-SE">
              <a:solidFill>
                <a:prstClr val="black">
                  <a:tint val="75000"/>
                </a:prstClr>
              </a:solidFill>
            </a:endParaRPr>
          </a:p>
        </p:txBody>
      </p:sp>
    </p:spTree>
    <p:extLst>
      <p:ext uri="{BB962C8B-B14F-4D97-AF65-F5344CB8AC3E}">
        <p14:creationId xmlns:p14="http://schemas.microsoft.com/office/powerpoint/2010/main" val="3190435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600200"/>
            <a:ext cx="4038600" cy="2189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9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half" idx="3"/>
          </p:nvPr>
        </p:nvSpPr>
        <p:spPr>
          <a:xfrm>
            <a:off x="457200" y="3941763"/>
            <a:ext cx="8229600" cy="21891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9"/>
          <p:cNvSpPr>
            <a:spLocks noGrp="1" noChangeArrowheads="1"/>
          </p:cNvSpPr>
          <p:nvPr>
            <p:ph type="dt" sz="half" idx="10"/>
          </p:nvPr>
        </p:nvSpPr>
        <p:spPr>
          <a:ln/>
        </p:spPr>
        <p:txBody>
          <a:bodyPr/>
          <a:lstStyle>
            <a:lvl1pPr>
              <a:defRPr/>
            </a:lvl1pPr>
          </a:lstStyle>
          <a:p>
            <a:pPr>
              <a:defRPr/>
            </a:pPr>
            <a:endParaRPr lang="sv-SE">
              <a:solidFill>
                <a:prstClr val="black">
                  <a:tint val="75000"/>
                </a:prstClr>
              </a:solidFill>
            </a:endParaRPr>
          </a:p>
        </p:txBody>
      </p:sp>
      <p:sp>
        <p:nvSpPr>
          <p:cNvPr id="7" name="Rectangle 10"/>
          <p:cNvSpPr>
            <a:spLocks noGrp="1" noChangeArrowheads="1"/>
          </p:cNvSpPr>
          <p:nvPr>
            <p:ph type="ftr" sz="quarter" idx="11"/>
          </p:nvPr>
        </p:nvSpPr>
        <p:spPr>
          <a:ln/>
        </p:spPr>
        <p:txBody>
          <a:bodyPr/>
          <a:lstStyle>
            <a:lvl1pPr>
              <a:defRPr/>
            </a:lvl1pPr>
          </a:lstStyle>
          <a:p>
            <a:pPr>
              <a:defRPr/>
            </a:pPr>
            <a:endParaRPr lang="sv-SE">
              <a:solidFill>
                <a:prstClr val="black">
                  <a:tint val="75000"/>
                </a:prstClr>
              </a:solidFill>
            </a:endParaRPr>
          </a:p>
        </p:txBody>
      </p:sp>
      <p:sp>
        <p:nvSpPr>
          <p:cNvPr id="8" name="Rectangle 11"/>
          <p:cNvSpPr>
            <a:spLocks noGrp="1" noChangeArrowheads="1"/>
          </p:cNvSpPr>
          <p:nvPr>
            <p:ph type="sldNum" sz="quarter" idx="12"/>
          </p:nvPr>
        </p:nvSpPr>
        <p:spPr>
          <a:ln/>
        </p:spPr>
        <p:txBody>
          <a:bodyPr/>
          <a:lstStyle>
            <a:lvl1pPr>
              <a:defRPr/>
            </a:lvl1pPr>
          </a:lstStyle>
          <a:p>
            <a:pPr>
              <a:defRPr/>
            </a:pPr>
            <a:fld id="{9E0AF9D4-9182-4C40-9137-DE8A228C998D}" type="slidenum">
              <a:rPr lang="sv-SE">
                <a:solidFill>
                  <a:prstClr val="black">
                    <a:tint val="75000"/>
                  </a:prstClr>
                </a:solidFill>
              </a:rPr>
              <a:pPr>
                <a:defRPr/>
              </a:pPr>
              <a:t>‹#›</a:t>
            </a:fld>
            <a:endParaRPr lang="sv-SE">
              <a:solidFill>
                <a:prstClr val="black">
                  <a:tint val="75000"/>
                </a:prstClr>
              </a:solidFill>
            </a:endParaRPr>
          </a:p>
        </p:txBody>
      </p:sp>
    </p:spTree>
    <p:extLst>
      <p:ext uri="{BB962C8B-B14F-4D97-AF65-F5344CB8AC3E}">
        <p14:creationId xmlns:p14="http://schemas.microsoft.com/office/powerpoint/2010/main" val="1237727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6811580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2.xml"/><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4.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a:solidFill>
                  <a:schemeClr val="bg1"/>
                </a:solidFill>
              </a:rPr>
              <a:t>Everyday Life in Ancient </a:t>
            </a:r>
            <a:r>
              <a:rPr lang="en-GB" dirty="0" smtClean="0">
                <a:solidFill>
                  <a:schemeClr val="bg1"/>
                </a:solidFill>
              </a:rPr>
              <a:t>Rome</a:t>
            </a:r>
            <a:endParaRPr lang="en-GB" dirty="0">
              <a:solidFill>
                <a:schemeClr val="bg1"/>
              </a:solidFill>
            </a:endParaRPr>
          </a:p>
        </p:txBody>
      </p:sp>
      <p:sp>
        <p:nvSpPr>
          <p:cNvPr id="3" name="Subtitle 2"/>
          <p:cNvSpPr>
            <a:spLocks noGrp="1"/>
          </p:cNvSpPr>
          <p:nvPr>
            <p:ph type="subTitle" idx="1"/>
          </p:nvPr>
        </p:nvSpPr>
        <p:spPr>
          <a:xfrm>
            <a:off x="1370276" y="6300936"/>
            <a:ext cx="6400800" cy="557064"/>
          </a:xfrm>
        </p:spPr>
        <p:txBody>
          <a:bodyPr>
            <a:normAutofit/>
          </a:bodyPr>
          <a:lstStyle/>
          <a:p>
            <a:r>
              <a:rPr lang="en-GB" b="1" dirty="0" smtClean="0">
                <a:solidFill>
                  <a:schemeClr val="bg1"/>
                </a:solidFill>
              </a:rPr>
              <a:t>HPAH4001</a:t>
            </a:r>
          </a:p>
        </p:txBody>
      </p:sp>
      <p:sp>
        <p:nvSpPr>
          <p:cNvPr id="4" name="Subtitle 2"/>
          <p:cNvSpPr txBox="1">
            <a:spLocks/>
          </p:cNvSpPr>
          <p:nvPr/>
        </p:nvSpPr>
        <p:spPr>
          <a:xfrm>
            <a:off x="1474185" y="3116866"/>
            <a:ext cx="6296891" cy="2235890"/>
          </a:xfrm>
          <a:prstGeom prst="rect">
            <a:avLst/>
          </a:prstGeom>
        </p:spPr>
        <p:txBody>
          <a:bodyPr vert="horz">
            <a:normAutofit fontScale="92500" lnSpcReduction="20000"/>
          </a:bodyPr>
          <a:lstStyle/>
          <a:p>
            <a:pPr algn="ctr">
              <a:spcBef>
                <a:spcPct val="20000"/>
              </a:spcBef>
              <a:buClr>
                <a:prstClr val="white">
                  <a:shade val="95000"/>
                </a:prstClr>
              </a:buClr>
              <a:buSzPct val="65000"/>
              <a:defRPr/>
            </a:pPr>
            <a:r>
              <a:rPr lang="en-GB" sz="3100" dirty="0" smtClean="0">
                <a:solidFill>
                  <a:prstClr val="black"/>
                </a:solidFill>
              </a:rPr>
              <a:t>Session 9 – part 1</a:t>
            </a:r>
          </a:p>
          <a:p>
            <a:pPr algn="ctr">
              <a:spcBef>
                <a:spcPct val="20000"/>
              </a:spcBef>
              <a:buClr>
                <a:prstClr val="white">
                  <a:shade val="95000"/>
                </a:prstClr>
              </a:buClr>
              <a:buSzPct val="65000"/>
              <a:defRPr/>
            </a:pPr>
            <a:r>
              <a:rPr lang="en-GB" sz="3100" dirty="0" smtClean="0">
                <a:solidFill>
                  <a:prstClr val="black"/>
                </a:solidFill>
              </a:rPr>
              <a:t>Monumental buildings in context </a:t>
            </a:r>
            <a:r>
              <a:rPr lang="en-GB" sz="3100" i="1" dirty="0">
                <a:solidFill>
                  <a:prstClr val="black"/>
                </a:solidFill>
              </a:rPr>
              <a:t>	</a:t>
            </a: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3712849" y="4404575"/>
            <a:ext cx="1588675" cy="1949046"/>
          </a:xfrm>
          <a:prstGeom prst="rect">
            <a:avLst/>
          </a:prstGeom>
        </p:spPr>
      </p:pic>
    </p:spTree>
    <p:extLst>
      <p:ext uri="{BB962C8B-B14F-4D97-AF65-F5344CB8AC3E}">
        <p14:creationId xmlns:p14="http://schemas.microsoft.com/office/powerpoint/2010/main" val="16965800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863" y="274638"/>
            <a:ext cx="8842663" cy="1143000"/>
          </a:xfrm>
        </p:spPr>
        <p:txBody>
          <a:bodyPr>
            <a:normAutofit/>
          </a:bodyPr>
          <a:lstStyle/>
          <a:p>
            <a:r>
              <a:rPr lang="en-GB" dirty="0" smtClean="0">
                <a:solidFill>
                  <a:schemeClr val="bg1"/>
                </a:solidFill>
              </a:rPr>
              <a:t>Monuments and Social History</a:t>
            </a:r>
            <a:endParaRPr lang="en-GB" dirty="0">
              <a:solidFill>
                <a:schemeClr val="bg1"/>
              </a:solidFill>
            </a:endParaRPr>
          </a:p>
        </p:txBody>
      </p:sp>
      <p:sp>
        <p:nvSpPr>
          <p:cNvPr id="3" name="Content Placeholder 2"/>
          <p:cNvSpPr>
            <a:spLocks noGrp="1"/>
          </p:cNvSpPr>
          <p:nvPr>
            <p:ph idx="1"/>
          </p:nvPr>
        </p:nvSpPr>
        <p:spPr>
          <a:xfrm>
            <a:off x="83127" y="1600199"/>
            <a:ext cx="8915400" cy="5257801"/>
          </a:xfrm>
        </p:spPr>
        <p:txBody>
          <a:bodyPr>
            <a:normAutofit fontScale="92500" lnSpcReduction="10000"/>
          </a:bodyPr>
          <a:lstStyle/>
          <a:p>
            <a:r>
              <a:rPr lang="en-GB" dirty="0" smtClean="0">
                <a:solidFill>
                  <a:schemeClr val="bg1"/>
                </a:solidFill>
              </a:rPr>
              <a:t>Investment of substantial resources into monumental art a reflection of the values and priorities of the society. </a:t>
            </a:r>
          </a:p>
          <a:p>
            <a:endParaRPr lang="en-GB" sz="1100" dirty="0">
              <a:solidFill>
                <a:schemeClr val="bg1"/>
              </a:solidFill>
            </a:endParaRPr>
          </a:p>
          <a:p>
            <a:r>
              <a:rPr lang="en-GB" dirty="0" smtClean="0">
                <a:solidFill>
                  <a:schemeClr val="bg1"/>
                </a:solidFill>
              </a:rPr>
              <a:t>Means of (re)telling the history of the society in the manner that reflects present concerns and beliefs. </a:t>
            </a:r>
          </a:p>
          <a:p>
            <a:endParaRPr lang="en-GB" sz="1100" dirty="0">
              <a:solidFill>
                <a:schemeClr val="bg1"/>
              </a:solidFill>
            </a:endParaRPr>
          </a:p>
          <a:p>
            <a:r>
              <a:rPr lang="en-GB" dirty="0" smtClean="0">
                <a:solidFill>
                  <a:schemeClr val="bg1"/>
                </a:solidFill>
              </a:rPr>
              <a:t>Expression of the capacity by a society (or its ruling powers) to command substantial resources – subornation of others?</a:t>
            </a:r>
          </a:p>
          <a:p>
            <a:endParaRPr lang="en-GB" sz="1100" dirty="0">
              <a:solidFill>
                <a:schemeClr val="bg1"/>
              </a:solidFill>
            </a:endParaRPr>
          </a:p>
          <a:p>
            <a:pPr marL="137160" indent="0">
              <a:buNone/>
            </a:pPr>
            <a:r>
              <a:rPr lang="en-GB" dirty="0">
                <a:solidFill>
                  <a:schemeClr val="bg1"/>
                </a:solidFill>
              </a:rPr>
              <a:t>“…they </a:t>
            </a:r>
            <a:r>
              <a:rPr lang="en-GB" dirty="0" smtClean="0">
                <a:solidFill>
                  <a:schemeClr val="bg1"/>
                </a:solidFill>
              </a:rPr>
              <a:t>[the Macedonians</a:t>
            </a:r>
            <a:r>
              <a:rPr lang="en-GB" dirty="0">
                <a:solidFill>
                  <a:schemeClr val="bg1"/>
                </a:solidFill>
              </a:rPr>
              <a:t>] poked fun at the appearance of the city itself, which had not yet been beautified in either its public or its private spaces…” – </a:t>
            </a:r>
            <a:r>
              <a:rPr lang="en-GB" b="1" dirty="0">
                <a:solidFill>
                  <a:schemeClr val="bg1"/>
                </a:solidFill>
              </a:rPr>
              <a:t>Livy 40.5.7</a:t>
            </a:r>
            <a:r>
              <a:rPr lang="en-GB" dirty="0">
                <a:solidFill>
                  <a:schemeClr val="bg1"/>
                </a:solidFill>
              </a:rPr>
              <a:t>.</a:t>
            </a:r>
          </a:p>
          <a:p>
            <a:pPr marL="137160" indent="0">
              <a:buNone/>
            </a:pPr>
            <a:r>
              <a:rPr lang="en-GB" dirty="0" smtClean="0">
                <a:solidFill>
                  <a:schemeClr val="bg1"/>
                </a:solidFill>
              </a:rPr>
              <a:t> </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6064384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9744" y="77210"/>
            <a:ext cx="4966855" cy="1143000"/>
          </a:xfrm>
        </p:spPr>
        <p:txBody>
          <a:bodyPr/>
          <a:lstStyle/>
          <a:p>
            <a:r>
              <a:rPr lang="en-GB" dirty="0" smtClean="0">
                <a:solidFill>
                  <a:schemeClr val="bg1"/>
                </a:solidFill>
              </a:rPr>
              <a:t>Telling a Story</a:t>
            </a:r>
            <a:endParaRPr lang="en-GB" dirty="0">
              <a:solidFill>
                <a:schemeClr val="bg1"/>
              </a:solidFill>
            </a:endParaRPr>
          </a:p>
        </p:txBody>
      </p:sp>
      <p:pic>
        <p:nvPicPr>
          <p:cNvPr id="5" name="Picture 4" descr="P:\My Documents\My Pictures\Rome\Trajan's Column\col_1980_24.JPG"/>
          <p:cNvPicPr/>
          <p:nvPr/>
        </p:nvPicPr>
        <p:blipFill>
          <a:blip r:embed="rId2" cstate="print"/>
          <a:srcRect/>
          <a:stretch>
            <a:fillRect/>
          </a:stretch>
        </p:blipFill>
        <p:spPr bwMode="auto">
          <a:xfrm>
            <a:off x="597436" y="1923583"/>
            <a:ext cx="3569320" cy="4633082"/>
          </a:xfrm>
          <a:prstGeom prst="rect">
            <a:avLst/>
          </a:prstGeom>
          <a:noFill/>
          <a:ln w="9525">
            <a:noFill/>
            <a:miter lim="800000"/>
            <a:headEnd/>
            <a:tailEnd/>
          </a:ln>
          <a:effectLst/>
        </p:spPr>
      </p:pic>
      <p:sp>
        <p:nvSpPr>
          <p:cNvPr id="8" name="Rectangle 7"/>
          <p:cNvSpPr/>
          <p:nvPr/>
        </p:nvSpPr>
        <p:spPr>
          <a:xfrm>
            <a:off x="597435" y="1246475"/>
            <a:ext cx="3340979" cy="584775"/>
          </a:xfrm>
          <a:prstGeom prst="rect">
            <a:avLst/>
          </a:prstGeom>
        </p:spPr>
        <p:txBody>
          <a:bodyPr wrap="none">
            <a:spAutoFit/>
          </a:bodyPr>
          <a:lstStyle/>
          <a:p>
            <a:r>
              <a:rPr lang="en-GB" sz="3200" b="1" dirty="0">
                <a:solidFill>
                  <a:schemeClr val="bg1"/>
                </a:solidFill>
              </a:rPr>
              <a:t>Trajan’s Column</a:t>
            </a:r>
          </a:p>
        </p:txBody>
      </p:sp>
      <p:pic>
        <p:nvPicPr>
          <p:cNvPr id="9" name="Picture 8"/>
          <p:cNvPicPr>
            <a:picLocks noChangeAspect="1"/>
          </p:cNvPicPr>
          <p:nvPr/>
        </p:nvPicPr>
        <p:blipFill>
          <a:blip r:embed="rId3"/>
          <a:stretch>
            <a:fillRect/>
          </a:stretch>
        </p:blipFill>
        <p:spPr>
          <a:xfrm>
            <a:off x="5222557" y="1923582"/>
            <a:ext cx="3329161" cy="4638389"/>
          </a:xfrm>
          <a:prstGeom prst="rect">
            <a:avLst/>
          </a:prstGeom>
        </p:spPr>
      </p:pic>
      <p:sp>
        <p:nvSpPr>
          <p:cNvPr id="10" name="Rectangle 9"/>
          <p:cNvSpPr/>
          <p:nvPr/>
        </p:nvSpPr>
        <p:spPr>
          <a:xfrm>
            <a:off x="4692140" y="1338807"/>
            <a:ext cx="4451860" cy="492443"/>
          </a:xfrm>
          <a:prstGeom prst="rect">
            <a:avLst/>
          </a:prstGeom>
        </p:spPr>
        <p:txBody>
          <a:bodyPr wrap="none">
            <a:spAutoFit/>
          </a:bodyPr>
          <a:lstStyle/>
          <a:p>
            <a:r>
              <a:rPr lang="en-GB" sz="2600" b="1" dirty="0" smtClean="0">
                <a:solidFill>
                  <a:schemeClr val="bg1"/>
                </a:solidFill>
              </a:rPr>
              <a:t>Column of Marcus Aurelius</a:t>
            </a:r>
            <a:endParaRPr lang="en-GB" sz="2600" b="1" dirty="0">
              <a:solidFill>
                <a:schemeClr val="bg1"/>
              </a:solidFill>
            </a:endParaRPr>
          </a:p>
        </p:txBody>
      </p:sp>
      <p:sp>
        <p:nvSpPr>
          <p:cNvPr id="11" name="Content Placeholder 2"/>
          <p:cNvSpPr>
            <a:spLocks noGrp="1"/>
          </p:cNvSpPr>
          <p:nvPr>
            <p:ph idx="1"/>
          </p:nvPr>
        </p:nvSpPr>
        <p:spPr>
          <a:xfrm>
            <a:off x="597435" y="6556665"/>
            <a:ext cx="3569321" cy="300151"/>
          </a:xfrm>
        </p:spPr>
        <p:txBody>
          <a:bodyPr>
            <a:normAutofit fontScale="55000" lnSpcReduction="20000"/>
          </a:bodyPr>
          <a:lstStyle/>
          <a:p>
            <a:pPr marL="137160" indent="0" algn="ctr">
              <a:buNone/>
            </a:pPr>
            <a:r>
              <a:rPr lang="en-GB" dirty="0" smtClean="0"/>
              <a:t>Located in Trajan’s Forum</a:t>
            </a:r>
            <a:endParaRPr lang="en-GB" dirty="0"/>
          </a:p>
        </p:txBody>
      </p:sp>
      <p:sp>
        <p:nvSpPr>
          <p:cNvPr id="12" name="Content Placeholder 2"/>
          <p:cNvSpPr txBox="1">
            <a:spLocks/>
          </p:cNvSpPr>
          <p:nvPr/>
        </p:nvSpPr>
        <p:spPr>
          <a:xfrm>
            <a:off x="4426528" y="6556664"/>
            <a:ext cx="4717472" cy="300151"/>
          </a:xfrm>
          <a:prstGeom prst="rect">
            <a:avLst/>
          </a:prstGeom>
        </p:spPr>
        <p:txBody>
          <a:bodyPr vert="horz">
            <a:normAutofit fontScale="4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lgn="ctr">
              <a:buNone/>
            </a:pPr>
            <a:r>
              <a:rPr lang="en-GB" dirty="0"/>
              <a:t>Located near Via </a:t>
            </a:r>
            <a:r>
              <a:rPr lang="en-GB" dirty="0" err="1"/>
              <a:t>Flaminia</a:t>
            </a:r>
            <a:r>
              <a:rPr lang="en-GB" dirty="0"/>
              <a:t>, by Temple to the Divine Marcus </a:t>
            </a:r>
          </a:p>
        </p:txBody>
      </p:sp>
    </p:spTree>
    <p:extLst>
      <p:ext uri="{BB962C8B-B14F-4D97-AF65-F5344CB8AC3E}">
        <p14:creationId xmlns:p14="http://schemas.microsoft.com/office/powerpoint/2010/main" val="2238663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545" y="2706111"/>
            <a:ext cx="8229600" cy="1143000"/>
          </a:xfrm>
        </p:spPr>
        <p:txBody>
          <a:bodyPr>
            <a:noAutofit/>
          </a:bodyPr>
          <a:lstStyle/>
          <a:p>
            <a:r>
              <a:rPr lang="en-GB" sz="4800" dirty="0" smtClean="0">
                <a:solidFill>
                  <a:schemeClr val="bg1"/>
                </a:solidFill>
              </a:rPr>
              <a:t>Imperial Rome: Monumentalising the Past, Present and Future</a:t>
            </a:r>
            <a:endParaRPr lang="en-GB" sz="4800" dirty="0">
              <a:solidFill>
                <a:schemeClr val="bg1"/>
              </a:solidFill>
            </a:endParaRPr>
          </a:p>
        </p:txBody>
      </p:sp>
    </p:spTree>
    <p:extLst>
      <p:ext uri="{BB962C8B-B14F-4D97-AF65-F5344CB8AC3E}">
        <p14:creationId xmlns:p14="http://schemas.microsoft.com/office/powerpoint/2010/main" val="375971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0" y="274638"/>
            <a:ext cx="9144000" cy="1143000"/>
          </a:xfrm>
        </p:spPr>
        <p:txBody>
          <a:bodyPr>
            <a:normAutofit/>
          </a:bodyPr>
          <a:lstStyle/>
          <a:p>
            <a:pPr eaLnBrk="1" hangingPunct="1"/>
            <a:r>
              <a:rPr lang="en-GB" sz="3200" b="1" dirty="0" smtClean="0">
                <a:solidFill>
                  <a:schemeClr val="bg1"/>
                </a:solidFill>
              </a:rPr>
              <a:t>Augustan “Propaganda” – Family Ancestry</a:t>
            </a:r>
          </a:p>
        </p:txBody>
      </p:sp>
      <p:sp>
        <p:nvSpPr>
          <p:cNvPr id="11267" name="Rectangle 3"/>
          <p:cNvSpPr>
            <a:spLocks noGrp="1" noChangeArrowheads="1"/>
          </p:cNvSpPr>
          <p:nvPr>
            <p:ph type="body" sz="half" idx="1"/>
          </p:nvPr>
        </p:nvSpPr>
        <p:spPr>
          <a:xfrm>
            <a:off x="0" y="2508579"/>
            <a:ext cx="6041593" cy="4166755"/>
          </a:xfrm>
        </p:spPr>
        <p:txBody>
          <a:bodyPr>
            <a:normAutofit/>
          </a:bodyPr>
          <a:lstStyle/>
          <a:p>
            <a:pPr eaLnBrk="1" hangingPunct="1">
              <a:lnSpc>
                <a:spcPct val="90000"/>
              </a:lnSpc>
            </a:pPr>
            <a:r>
              <a:rPr lang="en-GB" sz="2400" dirty="0" smtClean="0">
                <a:solidFill>
                  <a:schemeClr val="bg1"/>
                </a:solidFill>
              </a:rPr>
              <a:t>Ara </a:t>
            </a:r>
            <a:r>
              <a:rPr lang="en-GB" sz="2400" dirty="0" err="1" smtClean="0">
                <a:solidFill>
                  <a:schemeClr val="bg1"/>
                </a:solidFill>
              </a:rPr>
              <a:t>Pacis</a:t>
            </a:r>
            <a:r>
              <a:rPr lang="en-GB" sz="2400" dirty="0" smtClean="0">
                <a:solidFill>
                  <a:schemeClr val="bg1"/>
                </a:solidFill>
              </a:rPr>
              <a:t> (Altar of Peace) subtly links the sacrificing Augustus (south side) with the sacrificing Aeneas (right).</a:t>
            </a:r>
          </a:p>
          <a:p>
            <a:pPr eaLnBrk="1" hangingPunct="1">
              <a:lnSpc>
                <a:spcPct val="90000"/>
              </a:lnSpc>
            </a:pPr>
            <a:endParaRPr lang="en-GB" sz="500" dirty="0" smtClean="0">
              <a:solidFill>
                <a:schemeClr val="bg1"/>
              </a:solidFill>
            </a:endParaRPr>
          </a:p>
          <a:p>
            <a:pPr eaLnBrk="1" hangingPunct="1">
              <a:lnSpc>
                <a:spcPct val="90000"/>
              </a:lnSpc>
            </a:pPr>
            <a:r>
              <a:rPr lang="en-GB" sz="2400" dirty="0" smtClean="0">
                <a:solidFill>
                  <a:schemeClr val="bg1"/>
                </a:solidFill>
              </a:rPr>
              <a:t>Another panel depicted Romulus and Remus with Mars (mostly destroyed).</a:t>
            </a:r>
          </a:p>
          <a:p>
            <a:pPr eaLnBrk="1" hangingPunct="1">
              <a:lnSpc>
                <a:spcPct val="90000"/>
              </a:lnSpc>
            </a:pPr>
            <a:endParaRPr lang="en-GB" sz="2400" dirty="0" smtClean="0">
              <a:solidFill>
                <a:schemeClr val="bg1"/>
              </a:solidFill>
            </a:endParaRPr>
          </a:p>
        </p:txBody>
      </p:sp>
      <p:pic>
        <p:nvPicPr>
          <p:cNvPr id="11268" name="Picture 5" descr="pannello_di_enea_sacrificante_ai_penati_sqlarge"/>
          <p:cNvPicPr>
            <a:picLocks noGrp="1" noChangeAspect="1" noChangeArrowheads="1"/>
          </p:cNvPicPr>
          <p:nvPr>
            <p:ph sz="half" idx="2"/>
          </p:nvPr>
        </p:nvPicPr>
        <p:blipFill>
          <a:blip r:embed="rId3" cstate="print"/>
          <a:stretch>
            <a:fillRect/>
          </a:stretch>
        </p:blipFill>
        <p:spPr>
          <a:xfrm>
            <a:off x="6041593" y="1417638"/>
            <a:ext cx="2873807" cy="2873807"/>
          </a:xfrm>
        </p:spPr>
      </p:pic>
      <p:sp>
        <p:nvSpPr>
          <p:cNvPr id="3" name="Rectangle 2"/>
          <p:cNvSpPr/>
          <p:nvPr/>
        </p:nvSpPr>
        <p:spPr>
          <a:xfrm>
            <a:off x="-4162" y="1417638"/>
            <a:ext cx="6045755" cy="1172629"/>
          </a:xfrm>
          <a:prstGeom prst="rect">
            <a:avLst/>
          </a:prstGeom>
        </p:spPr>
        <p:txBody>
          <a:bodyPr wrap="square">
            <a:spAutoFit/>
          </a:bodyPr>
          <a:lstStyle/>
          <a:p>
            <a:pPr marL="342900" lvl="0" indent="-342900">
              <a:lnSpc>
                <a:spcPct val="90000"/>
              </a:lnSpc>
              <a:spcBef>
                <a:spcPct val="20000"/>
              </a:spcBef>
              <a:buFont typeface="Arial" pitchFamily="34" charset="0"/>
              <a:buChar char="•"/>
            </a:pPr>
            <a:r>
              <a:rPr lang="en-GB" sz="2600" dirty="0">
                <a:solidFill>
                  <a:prstClr val="black"/>
                </a:solidFill>
              </a:rPr>
              <a:t>Augustus deliberately made use of his ancestry in the iconography of monuments and art.</a:t>
            </a:r>
          </a:p>
        </p:txBody>
      </p:sp>
      <p:sp>
        <p:nvSpPr>
          <p:cNvPr id="4" name="Rectangle 3"/>
          <p:cNvSpPr/>
          <p:nvPr/>
        </p:nvSpPr>
        <p:spPr>
          <a:xfrm>
            <a:off x="0" y="4395787"/>
            <a:ext cx="9144000" cy="2462213"/>
          </a:xfrm>
          <a:prstGeom prst="rect">
            <a:avLst/>
          </a:prstGeom>
        </p:spPr>
        <p:txBody>
          <a:bodyPr wrap="square">
            <a:spAutoFit/>
          </a:bodyPr>
          <a:lstStyle/>
          <a:p>
            <a:pPr algn="just"/>
            <a:r>
              <a:rPr lang="en-GB" sz="2200" b="0" i="0" dirty="0" smtClean="0">
                <a:solidFill>
                  <a:schemeClr val="bg1"/>
                </a:solidFill>
                <a:effectLst/>
              </a:rPr>
              <a:t>“Anchises had spoken, and he drew the Sibyl and his son, both together, into the middle of the gathering… ‘Come, I will now explain what glory will pursue the children of </a:t>
            </a:r>
            <a:r>
              <a:rPr lang="en-GB" sz="2200" b="0" i="0" dirty="0" err="1" smtClean="0">
                <a:solidFill>
                  <a:schemeClr val="bg1"/>
                </a:solidFill>
                <a:effectLst/>
              </a:rPr>
              <a:t>Dardanus</a:t>
            </a:r>
            <a:r>
              <a:rPr lang="en-GB" sz="2200" b="0" i="0" dirty="0" smtClean="0">
                <a:solidFill>
                  <a:schemeClr val="bg1"/>
                </a:solidFill>
                <a:effectLst/>
              </a:rPr>
              <a:t>, what descendants await you of the Italian race… This is the man, this is him, whom you so often hear promised you, Augustus Caesar, son of the Deified, who will make a Golden Age again in the fields where Saturn once reigned…” – </a:t>
            </a:r>
            <a:r>
              <a:rPr lang="en-GB" sz="2200" b="1" i="0" dirty="0" smtClean="0">
                <a:solidFill>
                  <a:schemeClr val="bg1"/>
                </a:solidFill>
                <a:effectLst/>
              </a:rPr>
              <a:t>Virgil </a:t>
            </a:r>
            <a:r>
              <a:rPr lang="en-GB" sz="2200" b="1" i="1" dirty="0" smtClean="0">
                <a:solidFill>
                  <a:schemeClr val="bg1"/>
                </a:solidFill>
                <a:effectLst/>
              </a:rPr>
              <a:t>Aeneid</a:t>
            </a:r>
            <a:r>
              <a:rPr lang="en-GB" sz="2200" b="1" i="0" dirty="0" smtClean="0">
                <a:solidFill>
                  <a:schemeClr val="bg1"/>
                </a:solidFill>
                <a:effectLst/>
              </a:rPr>
              <a:t> 6.724ff</a:t>
            </a:r>
            <a:r>
              <a:rPr lang="en-GB" sz="2200" b="0" i="0" dirty="0" smtClean="0">
                <a:solidFill>
                  <a:schemeClr val="bg1"/>
                </a:solidFill>
                <a:effectLst/>
              </a:rPr>
              <a:t>.</a:t>
            </a:r>
            <a:endParaRPr lang="en-GB" sz="2200" b="0" i="0" dirty="0">
              <a:solidFill>
                <a:schemeClr val="bg1"/>
              </a:solidFill>
              <a:effectLst/>
            </a:endParaRPr>
          </a:p>
        </p:txBody>
      </p:sp>
    </p:spTree>
    <p:extLst>
      <p:ext uri="{BB962C8B-B14F-4D97-AF65-F5344CB8AC3E}">
        <p14:creationId xmlns:p14="http://schemas.microsoft.com/office/powerpoint/2010/main" val="245066642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57200" y="0"/>
            <a:ext cx="8229600" cy="836712"/>
          </a:xfrm>
        </p:spPr>
        <p:txBody>
          <a:bodyPr>
            <a:normAutofit/>
          </a:bodyPr>
          <a:lstStyle/>
          <a:p>
            <a:pPr eaLnBrk="1" hangingPunct="1"/>
            <a:r>
              <a:rPr lang="en-GB" b="1" dirty="0" smtClean="0">
                <a:solidFill>
                  <a:schemeClr val="bg1"/>
                </a:solidFill>
              </a:rPr>
              <a:t>Ara </a:t>
            </a:r>
            <a:r>
              <a:rPr lang="en-GB" b="1" dirty="0" err="1" smtClean="0">
                <a:solidFill>
                  <a:schemeClr val="bg1"/>
                </a:solidFill>
              </a:rPr>
              <a:t>Pacis</a:t>
            </a:r>
            <a:r>
              <a:rPr lang="en-GB" b="1" dirty="0" smtClean="0">
                <a:solidFill>
                  <a:schemeClr val="bg1"/>
                </a:solidFill>
              </a:rPr>
              <a:t> (dedicated 9 BC)</a:t>
            </a:r>
          </a:p>
        </p:txBody>
      </p:sp>
      <p:pic>
        <p:nvPicPr>
          <p:cNvPr id="12292" name="Picture 5" descr="ara_pacis_2_sqlarge"/>
          <p:cNvPicPr>
            <a:picLocks noGrp="1" noChangeAspect="1" noChangeArrowheads="1"/>
          </p:cNvPicPr>
          <p:nvPr>
            <p:ph sz="quarter" idx="1"/>
          </p:nvPr>
        </p:nvPicPr>
        <p:blipFill rotWithShape="1">
          <a:blip r:embed="rId3" cstate="print"/>
          <a:srcRect l="18407" r="14294"/>
          <a:stretch/>
        </p:blipFill>
        <p:spPr>
          <a:xfrm>
            <a:off x="6732240" y="4056658"/>
            <a:ext cx="2200730" cy="2675536"/>
          </a:xfrm>
        </p:spPr>
      </p:pic>
      <p:sp>
        <p:nvSpPr>
          <p:cNvPr id="12291" name="Rectangle 4"/>
          <p:cNvSpPr>
            <a:spLocks noGrp="1" noChangeArrowheads="1"/>
          </p:cNvSpPr>
          <p:nvPr>
            <p:ph type="body" sz="half" idx="3"/>
          </p:nvPr>
        </p:nvSpPr>
        <p:spPr>
          <a:xfrm>
            <a:off x="136967" y="929758"/>
            <a:ext cx="5904656" cy="2701295"/>
          </a:xfrm>
        </p:spPr>
        <p:txBody>
          <a:bodyPr>
            <a:normAutofit/>
          </a:bodyPr>
          <a:lstStyle/>
          <a:p>
            <a:pPr>
              <a:lnSpc>
                <a:spcPct val="90000"/>
              </a:lnSpc>
            </a:pPr>
            <a:r>
              <a:rPr lang="en-GB" sz="2000" dirty="0" smtClean="0">
                <a:solidFill>
                  <a:schemeClr val="bg1"/>
                </a:solidFill>
              </a:rPr>
              <a:t>Themes: Fertility, prosperity, longevity </a:t>
            </a:r>
          </a:p>
          <a:p>
            <a:pPr>
              <a:lnSpc>
                <a:spcPct val="90000"/>
              </a:lnSpc>
            </a:pPr>
            <a:r>
              <a:rPr lang="en-GB" sz="2000" dirty="0" smtClean="0">
                <a:solidFill>
                  <a:schemeClr val="bg1"/>
                </a:solidFill>
              </a:rPr>
              <a:t>Myth granting continuity in a time of new beginnings</a:t>
            </a:r>
          </a:p>
          <a:p>
            <a:pPr>
              <a:lnSpc>
                <a:spcPct val="90000"/>
              </a:lnSpc>
            </a:pPr>
            <a:r>
              <a:rPr lang="en-GB" sz="2000" dirty="0" smtClean="0">
                <a:solidFill>
                  <a:schemeClr val="bg1"/>
                </a:solidFill>
              </a:rPr>
              <a:t>Immensely productive iconographic language - repeated well beyond propagandistic settings! </a:t>
            </a:r>
            <a:endParaRPr lang="en-GB" sz="2400" dirty="0" smtClean="0">
              <a:solidFill>
                <a:schemeClr val="bg1"/>
              </a:solidFill>
            </a:endParaRPr>
          </a:p>
        </p:txBody>
      </p:sp>
      <p:pic>
        <p:nvPicPr>
          <p:cNvPr id="2" name="Picture 1"/>
          <p:cNvPicPr>
            <a:picLocks noChangeAspect="1"/>
          </p:cNvPicPr>
          <p:nvPr/>
        </p:nvPicPr>
        <p:blipFill>
          <a:blip r:embed="rId4" cstate="print"/>
          <a:stretch>
            <a:fillRect/>
          </a:stretch>
        </p:blipFill>
        <p:spPr>
          <a:xfrm>
            <a:off x="107504" y="2780928"/>
            <a:ext cx="3816794" cy="3884850"/>
          </a:xfrm>
          <a:prstGeom prst="rect">
            <a:avLst/>
          </a:prstGeom>
        </p:spPr>
      </p:pic>
      <p:pic>
        <p:nvPicPr>
          <p:cNvPr id="3" name="Picture 2"/>
          <p:cNvPicPr>
            <a:picLocks noChangeAspect="1"/>
          </p:cNvPicPr>
          <p:nvPr/>
        </p:nvPicPr>
        <p:blipFill rotWithShape="1">
          <a:blip r:embed="rId5" cstate="print"/>
          <a:srcRect t="5289"/>
          <a:stretch/>
        </p:blipFill>
        <p:spPr>
          <a:xfrm>
            <a:off x="3924298" y="3140968"/>
            <a:ext cx="2686654" cy="3591226"/>
          </a:xfrm>
          <a:prstGeom prst="rect">
            <a:avLst/>
          </a:prstGeom>
        </p:spPr>
      </p:pic>
      <p:pic>
        <p:nvPicPr>
          <p:cNvPr id="5" name="Picture 4"/>
          <p:cNvPicPr>
            <a:picLocks noChangeAspect="1"/>
          </p:cNvPicPr>
          <p:nvPr/>
        </p:nvPicPr>
        <p:blipFill>
          <a:blip r:embed="rId6" cstate="print"/>
          <a:stretch>
            <a:fillRect/>
          </a:stretch>
        </p:blipFill>
        <p:spPr>
          <a:xfrm>
            <a:off x="6041623" y="963570"/>
            <a:ext cx="2889754" cy="2889754"/>
          </a:xfrm>
          <a:prstGeom prst="rect">
            <a:avLst/>
          </a:prstGeom>
        </p:spPr>
      </p:pic>
      <p:sp>
        <p:nvSpPr>
          <p:cNvPr id="10" name="Rectangle 9"/>
          <p:cNvSpPr/>
          <p:nvPr/>
        </p:nvSpPr>
        <p:spPr>
          <a:xfrm>
            <a:off x="70019" y="3212976"/>
            <a:ext cx="966931" cy="369332"/>
          </a:xfrm>
          <a:prstGeom prst="rect">
            <a:avLst/>
          </a:prstGeom>
        </p:spPr>
        <p:txBody>
          <a:bodyPr wrap="none">
            <a:spAutoFit/>
          </a:bodyPr>
          <a:lstStyle/>
          <a:p>
            <a:r>
              <a:rPr lang="en-GB" dirty="0" smtClean="0">
                <a:solidFill>
                  <a:srgbClr val="C00000"/>
                </a:solidFill>
              </a:rPr>
              <a:t>Agrippa </a:t>
            </a:r>
            <a:endParaRPr lang="en-GB" dirty="0">
              <a:solidFill>
                <a:srgbClr val="C00000"/>
              </a:solidFill>
            </a:endParaRPr>
          </a:p>
        </p:txBody>
      </p:sp>
      <p:sp>
        <p:nvSpPr>
          <p:cNvPr id="11" name="Rectangle 10"/>
          <p:cNvSpPr/>
          <p:nvPr/>
        </p:nvSpPr>
        <p:spPr>
          <a:xfrm>
            <a:off x="772826" y="3538592"/>
            <a:ext cx="649537" cy="369332"/>
          </a:xfrm>
          <a:prstGeom prst="rect">
            <a:avLst/>
          </a:prstGeom>
        </p:spPr>
        <p:txBody>
          <a:bodyPr wrap="none">
            <a:spAutoFit/>
          </a:bodyPr>
          <a:lstStyle/>
          <a:p>
            <a:r>
              <a:rPr lang="en-GB" dirty="0" smtClean="0">
                <a:solidFill>
                  <a:srgbClr val="C00000"/>
                </a:solidFill>
              </a:rPr>
              <a:t>Julia </a:t>
            </a:r>
            <a:endParaRPr lang="en-GB" dirty="0">
              <a:solidFill>
                <a:srgbClr val="C00000"/>
              </a:solidFill>
            </a:endParaRPr>
          </a:p>
        </p:txBody>
      </p:sp>
      <p:sp>
        <p:nvSpPr>
          <p:cNvPr id="12" name="Rectangle 11"/>
          <p:cNvSpPr/>
          <p:nvPr/>
        </p:nvSpPr>
        <p:spPr>
          <a:xfrm>
            <a:off x="425468" y="4591903"/>
            <a:ext cx="919521" cy="369332"/>
          </a:xfrm>
          <a:prstGeom prst="rect">
            <a:avLst/>
          </a:prstGeom>
        </p:spPr>
        <p:txBody>
          <a:bodyPr wrap="square">
            <a:spAutoFit/>
          </a:bodyPr>
          <a:lstStyle/>
          <a:p>
            <a:r>
              <a:rPr lang="en-GB" dirty="0" smtClean="0">
                <a:solidFill>
                  <a:srgbClr val="C00000"/>
                </a:solidFill>
              </a:rPr>
              <a:t>Gaius?</a:t>
            </a:r>
            <a:endParaRPr lang="en-GB" dirty="0">
              <a:solidFill>
                <a:srgbClr val="C00000"/>
              </a:solidFill>
            </a:endParaRPr>
          </a:p>
        </p:txBody>
      </p:sp>
      <p:sp>
        <p:nvSpPr>
          <p:cNvPr id="13" name="Rectangle 12"/>
          <p:cNvSpPr/>
          <p:nvPr/>
        </p:nvSpPr>
        <p:spPr>
          <a:xfrm>
            <a:off x="1662454" y="3864705"/>
            <a:ext cx="972189" cy="369332"/>
          </a:xfrm>
          <a:prstGeom prst="rect">
            <a:avLst/>
          </a:prstGeom>
        </p:spPr>
        <p:txBody>
          <a:bodyPr wrap="none">
            <a:spAutoFit/>
          </a:bodyPr>
          <a:lstStyle/>
          <a:p>
            <a:r>
              <a:rPr lang="en-GB" dirty="0" smtClean="0">
                <a:solidFill>
                  <a:srgbClr val="C00000"/>
                </a:solidFill>
              </a:rPr>
              <a:t>Antonia </a:t>
            </a:r>
            <a:endParaRPr lang="en-GB" dirty="0">
              <a:solidFill>
                <a:srgbClr val="C00000"/>
              </a:solidFill>
            </a:endParaRPr>
          </a:p>
        </p:txBody>
      </p:sp>
      <p:sp>
        <p:nvSpPr>
          <p:cNvPr id="14" name="Rectangle 13"/>
          <p:cNvSpPr/>
          <p:nvPr/>
        </p:nvSpPr>
        <p:spPr>
          <a:xfrm>
            <a:off x="2157504" y="3261721"/>
            <a:ext cx="883575" cy="369332"/>
          </a:xfrm>
          <a:prstGeom prst="rect">
            <a:avLst/>
          </a:prstGeom>
        </p:spPr>
        <p:txBody>
          <a:bodyPr wrap="none">
            <a:spAutoFit/>
          </a:bodyPr>
          <a:lstStyle/>
          <a:p>
            <a:r>
              <a:rPr lang="en-GB" dirty="0" smtClean="0">
                <a:solidFill>
                  <a:srgbClr val="C00000"/>
                </a:solidFill>
              </a:rPr>
              <a:t>Drusus </a:t>
            </a:r>
            <a:endParaRPr lang="en-GB" dirty="0">
              <a:solidFill>
                <a:srgbClr val="C00000"/>
              </a:solidFill>
            </a:endParaRPr>
          </a:p>
        </p:txBody>
      </p:sp>
    </p:spTree>
    <p:extLst>
      <p:ext uri="{BB962C8B-B14F-4D97-AF65-F5344CB8AC3E}">
        <p14:creationId xmlns:p14="http://schemas.microsoft.com/office/powerpoint/2010/main" val="248075910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88326" y="16725"/>
            <a:ext cx="8229600" cy="802440"/>
          </a:xfrm>
        </p:spPr>
        <p:txBody>
          <a:bodyPr/>
          <a:lstStyle/>
          <a:p>
            <a:pPr eaLnBrk="1" hangingPunct="1"/>
            <a:r>
              <a:rPr lang="en-GB" b="1" dirty="0" smtClean="0">
                <a:solidFill>
                  <a:schemeClr val="bg1"/>
                </a:solidFill>
              </a:rPr>
              <a:t>Augustus’ Forum</a:t>
            </a:r>
          </a:p>
        </p:txBody>
      </p:sp>
      <p:sp>
        <p:nvSpPr>
          <p:cNvPr id="19459" name="Rectangle 3"/>
          <p:cNvSpPr>
            <a:spLocks noGrp="1" noChangeArrowheads="1"/>
          </p:cNvSpPr>
          <p:nvPr>
            <p:ph type="body" sz="half" idx="1"/>
          </p:nvPr>
        </p:nvSpPr>
        <p:spPr>
          <a:xfrm>
            <a:off x="0" y="872227"/>
            <a:ext cx="6084305" cy="4997152"/>
          </a:xfrm>
        </p:spPr>
        <p:txBody>
          <a:bodyPr>
            <a:normAutofit/>
          </a:bodyPr>
          <a:lstStyle/>
          <a:p>
            <a:pPr eaLnBrk="1" hangingPunct="1">
              <a:lnSpc>
                <a:spcPct val="90000"/>
              </a:lnSpc>
            </a:pPr>
            <a:r>
              <a:rPr lang="en-GB" sz="2200" dirty="0" smtClean="0">
                <a:solidFill>
                  <a:schemeClr val="bg1"/>
                </a:solidFill>
              </a:rPr>
              <a:t>The temple of Mars </a:t>
            </a:r>
            <a:r>
              <a:rPr lang="en-GB" sz="2200" dirty="0" err="1" smtClean="0">
                <a:solidFill>
                  <a:schemeClr val="bg1"/>
                </a:solidFill>
              </a:rPr>
              <a:t>Ultor</a:t>
            </a:r>
            <a:r>
              <a:rPr lang="en-GB" sz="2200" dirty="0" smtClean="0">
                <a:solidFill>
                  <a:schemeClr val="bg1"/>
                </a:solidFill>
              </a:rPr>
              <a:t> (dedicated 2 BC):</a:t>
            </a:r>
          </a:p>
          <a:p>
            <a:pPr lvl="1">
              <a:lnSpc>
                <a:spcPct val="90000"/>
              </a:lnSpc>
            </a:pPr>
            <a:r>
              <a:rPr lang="en-GB" sz="2000" dirty="0" smtClean="0">
                <a:solidFill>
                  <a:schemeClr val="bg1"/>
                </a:solidFill>
              </a:rPr>
              <a:t>celebrating the defeat of Caesar’s assassins at Philippi </a:t>
            </a:r>
            <a:r>
              <a:rPr lang="en-GB" sz="2000" dirty="0">
                <a:solidFill>
                  <a:schemeClr val="bg1"/>
                </a:solidFill>
              </a:rPr>
              <a:t>(</a:t>
            </a:r>
            <a:r>
              <a:rPr lang="en-GB" sz="2000" dirty="0" smtClean="0">
                <a:solidFill>
                  <a:schemeClr val="bg1"/>
                </a:solidFill>
              </a:rPr>
              <a:t>42 BC)</a:t>
            </a:r>
          </a:p>
          <a:p>
            <a:pPr lvl="1">
              <a:lnSpc>
                <a:spcPct val="90000"/>
              </a:lnSpc>
            </a:pPr>
            <a:r>
              <a:rPr lang="en-GB" sz="2000" dirty="0" smtClean="0">
                <a:solidFill>
                  <a:schemeClr val="bg1"/>
                </a:solidFill>
              </a:rPr>
              <a:t>victory over the Parthians in 20 BC</a:t>
            </a:r>
          </a:p>
          <a:p>
            <a:pPr eaLnBrk="1" hangingPunct="1">
              <a:lnSpc>
                <a:spcPct val="90000"/>
              </a:lnSpc>
            </a:pPr>
            <a:endParaRPr lang="en-GB" sz="500" dirty="0">
              <a:solidFill>
                <a:schemeClr val="bg1"/>
              </a:solidFill>
            </a:endParaRPr>
          </a:p>
          <a:p>
            <a:pPr>
              <a:lnSpc>
                <a:spcPct val="90000"/>
              </a:lnSpc>
            </a:pPr>
            <a:r>
              <a:rPr lang="en-GB" sz="2200" dirty="0">
                <a:solidFill>
                  <a:schemeClr val="bg1"/>
                </a:solidFill>
              </a:rPr>
              <a:t>Two groups of mythological statues in the </a:t>
            </a:r>
            <a:r>
              <a:rPr lang="en-GB" sz="2200" dirty="0" err="1">
                <a:solidFill>
                  <a:schemeClr val="bg1"/>
                </a:solidFill>
              </a:rPr>
              <a:t>exhedrae</a:t>
            </a:r>
            <a:endParaRPr lang="en-GB" sz="2200" dirty="0">
              <a:solidFill>
                <a:schemeClr val="bg1"/>
              </a:solidFill>
            </a:endParaRPr>
          </a:p>
          <a:p>
            <a:pPr>
              <a:lnSpc>
                <a:spcPct val="90000"/>
              </a:lnSpc>
            </a:pPr>
            <a:endParaRPr lang="en-GB" sz="500" dirty="0" smtClean="0">
              <a:solidFill>
                <a:schemeClr val="bg1"/>
              </a:solidFill>
            </a:endParaRPr>
          </a:p>
          <a:p>
            <a:pPr>
              <a:lnSpc>
                <a:spcPct val="90000"/>
              </a:lnSpc>
            </a:pPr>
            <a:r>
              <a:rPr lang="en-GB" sz="2200" dirty="0" smtClean="0">
                <a:solidFill>
                  <a:schemeClr val="bg1"/>
                </a:solidFill>
              </a:rPr>
              <a:t>Groups </a:t>
            </a:r>
            <a:r>
              <a:rPr lang="en-GB" sz="2200" dirty="0">
                <a:solidFill>
                  <a:schemeClr val="bg1"/>
                </a:solidFill>
              </a:rPr>
              <a:t>of Roman dignitaries (</a:t>
            </a:r>
            <a:r>
              <a:rPr lang="en-GB" sz="2200" dirty="0" err="1">
                <a:solidFill>
                  <a:schemeClr val="bg1"/>
                </a:solidFill>
              </a:rPr>
              <a:t>Julians</a:t>
            </a:r>
            <a:r>
              <a:rPr lang="en-GB" sz="2200" dirty="0">
                <a:solidFill>
                  <a:schemeClr val="bg1"/>
                </a:solidFill>
              </a:rPr>
              <a:t> on the one side, a careful mix on the other).</a:t>
            </a:r>
          </a:p>
          <a:p>
            <a:pPr eaLnBrk="1" hangingPunct="1">
              <a:lnSpc>
                <a:spcPct val="90000"/>
              </a:lnSpc>
            </a:pPr>
            <a:endParaRPr lang="en-GB" sz="2400" dirty="0" smtClean="0"/>
          </a:p>
        </p:txBody>
      </p:sp>
      <p:sp>
        <p:nvSpPr>
          <p:cNvPr id="2" name="Rectangle 1"/>
          <p:cNvSpPr/>
          <p:nvPr/>
        </p:nvSpPr>
        <p:spPr>
          <a:xfrm>
            <a:off x="48549" y="3846985"/>
            <a:ext cx="3982835" cy="2862322"/>
          </a:xfrm>
          <a:prstGeom prst="rect">
            <a:avLst/>
          </a:prstGeom>
        </p:spPr>
        <p:txBody>
          <a:bodyPr wrap="square">
            <a:spAutoFit/>
          </a:bodyPr>
          <a:lstStyle/>
          <a:p>
            <a:r>
              <a:rPr lang="en-GB" sz="2000" dirty="0" smtClean="0">
                <a:solidFill>
                  <a:schemeClr val="bg1"/>
                </a:solidFill>
              </a:rPr>
              <a:t>“Augustus built his forum because the two existing fora could no longer accommodate the increasing number of people and law cases... He decreed, therefore, that the senate use the forum to deliberate on war and the awarding of triumphs...” – </a:t>
            </a:r>
            <a:r>
              <a:rPr lang="en-GB" sz="2000" b="1" dirty="0" smtClean="0">
                <a:solidFill>
                  <a:schemeClr val="bg1"/>
                </a:solidFill>
              </a:rPr>
              <a:t>Suet. </a:t>
            </a:r>
            <a:r>
              <a:rPr lang="en-GB" sz="2000" b="1" i="1" dirty="0" smtClean="0">
                <a:solidFill>
                  <a:schemeClr val="bg1"/>
                </a:solidFill>
              </a:rPr>
              <a:t>Aug.</a:t>
            </a:r>
            <a:r>
              <a:rPr lang="en-GB" sz="2000" b="1" dirty="0" smtClean="0">
                <a:solidFill>
                  <a:schemeClr val="bg1"/>
                </a:solidFill>
              </a:rPr>
              <a:t> 29.1-2</a:t>
            </a:r>
            <a:r>
              <a:rPr lang="en-GB" sz="2000" dirty="0" smtClean="0">
                <a:solidFill>
                  <a:schemeClr val="bg1"/>
                </a:solidFill>
              </a:rPr>
              <a:t>.</a:t>
            </a:r>
            <a:endParaRPr lang="en-GB" sz="2000" dirty="0">
              <a:solidFill>
                <a:schemeClr val="bg1"/>
              </a:solidFill>
            </a:endParaRPr>
          </a:p>
        </p:txBody>
      </p:sp>
      <p:pic>
        <p:nvPicPr>
          <p:cNvPr id="5" name="Picture 4"/>
          <p:cNvPicPr>
            <a:picLocks noChangeAspect="1"/>
          </p:cNvPicPr>
          <p:nvPr/>
        </p:nvPicPr>
        <p:blipFill>
          <a:blip r:embed="rId3" cstate="print"/>
          <a:stretch>
            <a:fillRect/>
          </a:stretch>
        </p:blipFill>
        <p:spPr>
          <a:xfrm>
            <a:off x="6084305" y="3327330"/>
            <a:ext cx="2915242" cy="3304287"/>
          </a:xfrm>
          <a:prstGeom prst="rect">
            <a:avLst/>
          </a:prstGeom>
        </p:spPr>
      </p:pic>
      <p:sp>
        <p:nvSpPr>
          <p:cNvPr id="10" name="Rectangle 3"/>
          <p:cNvSpPr txBox="1">
            <a:spLocks noChangeArrowheads="1"/>
          </p:cNvSpPr>
          <p:nvPr/>
        </p:nvSpPr>
        <p:spPr>
          <a:xfrm>
            <a:off x="135624" y="3210432"/>
            <a:ext cx="4267200" cy="2462213"/>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sz="2400" dirty="0" smtClean="0"/>
          </a:p>
        </p:txBody>
      </p:sp>
      <p:cxnSp>
        <p:nvCxnSpPr>
          <p:cNvPr id="11" name="Straight Arrow Connector 10"/>
          <p:cNvCxnSpPr>
            <a:cxnSpLocks noChangeShapeType="1"/>
          </p:cNvCxnSpPr>
          <p:nvPr/>
        </p:nvCxnSpPr>
        <p:spPr bwMode="auto">
          <a:xfrm>
            <a:off x="5357828" y="3599933"/>
            <a:ext cx="1059929" cy="494104"/>
          </a:xfrm>
          <a:prstGeom prst="straightConnector1">
            <a:avLst/>
          </a:prstGeom>
          <a:noFill/>
          <a:ln w="9525" algn="ctr">
            <a:solidFill>
              <a:schemeClr val="tx1"/>
            </a:solidFill>
            <a:round/>
            <a:headEnd/>
            <a:tailEnd type="arrow" w="med" len="med"/>
          </a:ln>
        </p:spPr>
      </p:cxnSp>
      <p:cxnSp>
        <p:nvCxnSpPr>
          <p:cNvPr id="14" name="Straight Arrow Connector 13"/>
          <p:cNvCxnSpPr>
            <a:cxnSpLocks noChangeShapeType="1"/>
          </p:cNvCxnSpPr>
          <p:nvPr/>
        </p:nvCxnSpPr>
        <p:spPr bwMode="auto">
          <a:xfrm>
            <a:off x="4715691" y="3958046"/>
            <a:ext cx="3762103" cy="548640"/>
          </a:xfrm>
          <a:prstGeom prst="straightConnector1">
            <a:avLst/>
          </a:prstGeom>
          <a:noFill/>
          <a:ln w="9525" algn="ctr">
            <a:solidFill>
              <a:schemeClr val="tx1"/>
            </a:solidFill>
            <a:round/>
            <a:headEnd/>
            <a:tailEnd type="arrow" w="med" len="med"/>
          </a:ln>
        </p:spPr>
      </p:cxnSp>
      <p:pic>
        <p:nvPicPr>
          <p:cNvPr id="12" name="Picture 11"/>
          <p:cNvPicPr>
            <a:picLocks noChangeAspect="1"/>
          </p:cNvPicPr>
          <p:nvPr/>
        </p:nvPicPr>
        <p:blipFill rotWithShape="1">
          <a:blip r:embed="rId4" cstate="print"/>
          <a:srcRect r="12697"/>
          <a:stretch/>
        </p:blipFill>
        <p:spPr>
          <a:xfrm>
            <a:off x="6049894" y="1412776"/>
            <a:ext cx="2879594" cy="1707561"/>
          </a:xfrm>
          <a:prstGeom prst="rect">
            <a:avLst/>
          </a:prstGeom>
        </p:spPr>
      </p:pic>
      <p:pic>
        <p:nvPicPr>
          <p:cNvPr id="15" name="Picture 14"/>
          <p:cNvPicPr>
            <a:picLocks noChangeAspect="1"/>
          </p:cNvPicPr>
          <p:nvPr/>
        </p:nvPicPr>
        <p:blipFill rotWithShape="1">
          <a:blip r:embed="rId5" cstate="print"/>
          <a:srcRect l="7143"/>
          <a:stretch/>
        </p:blipFill>
        <p:spPr>
          <a:xfrm>
            <a:off x="4118322" y="4891469"/>
            <a:ext cx="2250485" cy="1740148"/>
          </a:xfrm>
          <a:prstGeom prst="rect">
            <a:avLst/>
          </a:prstGeom>
        </p:spPr>
      </p:pic>
    </p:spTree>
    <p:extLst>
      <p:ext uri="{BB962C8B-B14F-4D97-AF65-F5344CB8AC3E}">
        <p14:creationId xmlns:p14="http://schemas.microsoft.com/office/powerpoint/2010/main" val="9133089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Triumphal Statues</a:t>
            </a:r>
            <a:endParaRPr lang="en-GB" b="1" dirty="0">
              <a:solidFill>
                <a:schemeClr val="bg1"/>
              </a:solidFill>
            </a:endParaRPr>
          </a:p>
        </p:txBody>
      </p:sp>
      <p:sp>
        <p:nvSpPr>
          <p:cNvPr id="3" name="Content Placeholder 2"/>
          <p:cNvSpPr>
            <a:spLocks noGrp="1"/>
          </p:cNvSpPr>
          <p:nvPr>
            <p:ph idx="1"/>
          </p:nvPr>
        </p:nvSpPr>
        <p:spPr>
          <a:xfrm>
            <a:off x="323528" y="1600200"/>
            <a:ext cx="8496944" cy="4925144"/>
          </a:xfrm>
        </p:spPr>
        <p:txBody>
          <a:bodyPr/>
          <a:lstStyle/>
          <a:p>
            <a:pPr marL="137160" indent="0">
              <a:buNone/>
            </a:pPr>
            <a:r>
              <a:rPr lang="en-GB" dirty="0" smtClean="0">
                <a:solidFill>
                  <a:schemeClr val="bg1"/>
                </a:solidFill>
              </a:rPr>
              <a:t>“…[Augustus decreed] </a:t>
            </a:r>
            <a:r>
              <a:rPr lang="en-GB" dirty="0">
                <a:solidFill>
                  <a:schemeClr val="bg1"/>
                </a:solidFill>
              </a:rPr>
              <a:t>the senate should take its votes </a:t>
            </a:r>
            <a:r>
              <a:rPr lang="en-GB" dirty="0" smtClean="0">
                <a:solidFill>
                  <a:schemeClr val="bg1"/>
                </a:solidFill>
              </a:rPr>
              <a:t>there [Forum of Augustus] </a:t>
            </a:r>
            <a:r>
              <a:rPr lang="en-GB" dirty="0">
                <a:solidFill>
                  <a:schemeClr val="bg1"/>
                </a:solidFill>
              </a:rPr>
              <a:t>in regard to the granting of triumphs, and that the victors after celebrating them should dedicate to this Mars their sceptre and their crown; that such victors and all others who receive triumphal honours should have their statues in bronze erected in the </a:t>
            </a:r>
            <a:r>
              <a:rPr lang="en-GB" dirty="0" smtClean="0">
                <a:solidFill>
                  <a:schemeClr val="bg1"/>
                </a:solidFill>
              </a:rPr>
              <a:t>Forum…” – </a:t>
            </a:r>
            <a:r>
              <a:rPr lang="en-GB" b="1" dirty="0" smtClean="0">
                <a:solidFill>
                  <a:schemeClr val="bg1"/>
                </a:solidFill>
              </a:rPr>
              <a:t>Cassius </a:t>
            </a:r>
            <a:r>
              <a:rPr lang="en-GB" b="1" dirty="0" err="1" smtClean="0">
                <a:solidFill>
                  <a:schemeClr val="bg1"/>
                </a:solidFill>
              </a:rPr>
              <a:t>Dio</a:t>
            </a:r>
            <a:r>
              <a:rPr lang="en-GB" b="1" dirty="0" smtClean="0">
                <a:solidFill>
                  <a:schemeClr val="bg1"/>
                </a:solidFill>
              </a:rPr>
              <a:t> 55.10.3</a:t>
            </a:r>
            <a:r>
              <a:rPr lang="en-GB" dirty="0" smtClean="0">
                <a:solidFill>
                  <a:schemeClr val="bg1"/>
                </a:solidFill>
              </a:rPr>
              <a:t>.</a:t>
            </a:r>
          </a:p>
          <a:p>
            <a:pPr marL="137160" indent="0">
              <a:buNone/>
            </a:pPr>
            <a:endParaRPr lang="en-GB" sz="1200" dirty="0">
              <a:solidFill>
                <a:schemeClr val="bg1"/>
              </a:solidFill>
            </a:endParaRPr>
          </a:p>
          <a:p>
            <a:r>
              <a:rPr lang="en-GB" dirty="0" smtClean="0">
                <a:solidFill>
                  <a:schemeClr val="bg1"/>
                </a:solidFill>
              </a:rPr>
              <a:t>Means of controlling honours by Augustus</a:t>
            </a:r>
            <a:r>
              <a:rPr lang="en-GB" dirty="0" smtClean="0"/>
              <a:t>.</a:t>
            </a:r>
            <a:endParaRPr lang="en-GB" dirty="0"/>
          </a:p>
        </p:txBody>
      </p:sp>
    </p:spTree>
    <p:extLst>
      <p:ext uri="{BB962C8B-B14F-4D97-AF65-F5344CB8AC3E}">
        <p14:creationId xmlns:p14="http://schemas.microsoft.com/office/powerpoint/2010/main" val="73673591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Augustan Compound</a:t>
            </a:r>
            <a:endParaRPr lang="en-GB" b="1" dirty="0">
              <a:solidFill>
                <a:schemeClr val="bg1"/>
              </a:solidFill>
            </a:endParaRPr>
          </a:p>
        </p:txBody>
      </p:sp>
      <p:sp>
        <p:nvSpPr>
          <p:cNvPr id="4" name="Content Placeholder 3"/>
          <p:cNvSpPr>
            <a:spLocks noGrp="1"/>
          </p:cNvSpPr>
          <p:nvPr>
            <p:ph sz="half" idx="1"/>
          </p:nvPr>
        </p:nvSpPr>
        <p:spPr>
          <a:xfrm>
            <a:off x="107504" y="1417638"/>
            <a:ext cx="4464496" cy="5440361"/>
          </a:xfrm>
        </p:spPr>
        <p:txBody>
          <a:bodyPr>
            <a:normAutofit fontScale="92500" lnSpcReduction="10000"/>
          </a:bodyPr>
          <a:lstStyle/>
          <a:p>
            <a:r>
              <a:rPr lang="en-GB" dirty="0" smtClean="0">
                <a:solidFill>
                  <a:schemeClr val="bg1"/>
                </a:solidFill>
              </a:rPr>
              <a:t>Palatine largely residential – easier to acquire properties. </a:t>
            </a:r>
          </a:p>
          <a:p>
            <a:r>
              <a:rPr lang="en-GB" dirty="0" smtClean="0">
                <a:solidFill>
                  <a:schemeClr val="bg1"/>
                </a:solidFill>
              </a:rPr>
              <a:t>House of </a:t>
            </a:r>
            <a:r>
              <a:rPr lang="en-GB" dirty="0" err="1" smtClean="0">
                <a:solidFill>
                  <a:schemeClr val="bg1"/>
                </a:solidFill>
              </a:rPr>
              <a:t>Livia</a:t>
            </a:r>
            <a:r>
              <a:rPr lang="en-GB" dirty="0" smtClean="0">
                <a:solidFill>
                  <a:schemeClr val="bg1"/>
                </a:solidFill>
              </a:rPr>
              <a:t> (?).</a:t>
            </a:r>
          </a:p>
          <a:p>
            <a:r>
              <a:rPr lang="en-GB" dirty="0" smtClean="0">
                <a:solidFill>
                  <a:schemeClr val="bg1"/>
                </a:solidFill>
              </a:rPr>
              <a:t>House of Augustus.</a:t>
            </a:r>
          </a:p>
          <a:p>
            <a:r>
              <a:rPr lang="en-GB" dirty="0" smtClean="0">
                <a:solidFill>
                  <a:schemeClr val="bg1"/>
                </a:solidFill>
              </a:rPr>
              <a:t>Temple of Apollo (28 BC) – connected with House of Augustus by a ramp.</a:t>
            </a:r>
          </a:p>
          <a:p>
            <a:r>
              <a:rPr lang="en-GB" dirty="0" smtClean="0">
                <a:solidFill>
                  <a:schemeClr val="bg1"/>
                </a:solidFill>
              </a:rPr>
              <a:t>Near the hut of Romulus and </a:t>
            </a:r>
            <a:r>
              <a:rPr lang="en-GB" dirty="0" err="1" smtClean="0">
                <a:solidFill>
                  <a:schemeClr val="bg1"/>
                </a:solidFill>
              </a:rPr>
              <a:t>Lupercal</a:t>
            </a:r>
            <a:r>
              <a:rPr lang="en-GB" dirty="0" smtClean="0">
                <a:solidFill>
                  <a:schemeClr val="bg1"/>
                </a:solidFill>
              </a:rPr>
              <a:t> (grotto of she-wolf). </a:t>
            </a:r>
          </a:p>
          <a:p>
            <a:r>
              <a:rPr lang="en-GB" b="1" dirty="0" smtClean="0">
                <a:solidFill>
                  <a:schemeClr val="bg1"/>
                </a:solidFill>
              </a:rPr>
              <a:t>Virgil </a:t>
            </a:r>
            <a:r>
              <a:rPr lang="en-GB" b="1" i="1" dirty="0" smtClean="0">
                <a:solidFill>
                  <a:schemeClr val="bg1"/>
                </a:solidFill>
              </a:rPr>
              <a:t>Aeneid </a:t>
            </a:r>
            <a:r>
              <a:rPr lang="en-GB" b="1" dirty="0" smtClean="0">
                <a:solidFill>
                  <a:schemeClr val="bg1"/>
                </a:solidFill>
              </a:rPr>
              <a:t>8.720-23 </a:t>
            </a:r>
            <a:r>
              <a:rPr lang="en-GB" dirty="0" smtClean="0">
                <a:solidFill>
                  <a:schemeClr val="bg1"/>
                </a:solidFill>
              </a:rPr>
              <a:t>– Augustus sitting on white threshold of Apollo.</a:t>
            </a:r>
            <a:endParaRPr lang="en-GB" dirty="0">
              <a:solidFill>
                <a:schemeClr val="bg1"/>
              </a:solidFill>
            </a:endParaRPr>
          </a:p>
        </p:txBody>
      </p:sp>
      <p:pic>
        <p:nvPicPr>
          <p:cNvPr id="1026" name="Picture 2"/>
          <p:cNvPicPr>
            <a:picLocks noGrp="1" noChangeAspect="1" noChangeArrowheads="1"/>
          </p:cNvPicPr>
          <p:nvPr>
            <p:ph sz="half" idx="2"/>
          </p:nvPr>
        </p:nvPicPr>
        <p:blipFill>
          <a:blip r:embed="rId2" cstate="print"/>
          <a:srcRect b="3213"/>
          <a:stretch>
            <a:fillRect/>
          </a:stretch>
        </p:blipFill>
        <p:spPr bwMode="auto">
          <a:xfrm>
            <a:off x="4648200" y="1628800"/>
            <a:ext cx="4038600" cy="4608512"/>
          </a:xfrm>
          <a:prstGeom prst="rect">
            <a:avLst/>
          </a:prstGeom>
          <a:noFill/>
          <a:ln w="9525">
            <a:noFill/>
            <a:miter lim="800000"/>
            <a:headEnd/>
            <a:tailEnd/>
          </a:ln>
        </p:spPr>
      </p:pic>
      <p:sp>
        <p:nvSpPr>
          <p:cNvPr id="6" name="Rectangle 5"/>
          <p:cNvSpPr/>
          <p:nvPr/>
        </p:nvSpPr>
        <p:spPr>
          <a:xfrm>
            <a:off x="5076056" y="6381328"/>
            <a:ext cx="3384376" cy="276999"/>
          </a:xfrm>
          <a:prstGeom prst="rect">
            <a:avLst/>
          </a:prstGeom>
        </p:spPr>
        <p:txBody>
          <a:bodyPr wrap="square">
            <a:spAutoFit/>
          </a:bodyPr>
          <a:lstStyle/>
          <a:p>
            <a:pPr algn="ctr"/>
            <a:r>
              <a:rPr lang="en-GB" sz="1200" dirty="0" smtClean="0"/>
              <a:t>Image from </a:t>
            </a:r>
            <a:r>
              <a:rPr lang="en-GB" sz="1200" dirty="0" err="1" smtClean="0"/>
              <a:t>Galinsky</a:t>
            </a:r>
            <a:r>
              <a:rPr lang="en-GB" sz="1200" dirty="0" smtClean="0"/>
              <a:t> (1996)</a:t>
            </a:r>
            <a:endParaRPr lang="en-GB" sz="1200" dirty="0"/>
          </a:p>
        </p:txBody>
      </p:sp>
      <p:sp>
        <p:nvSpPr>
          <p:cNvPr id="7" name="AutoShape 7"/>
          <p:cNvSpPr>
            <a:spLocks noChangeArrowheads="1"/>
          </p:cNvSpPr>
          <p:nvPr/>
        </p:nvSpPr>
        <p:spPr bwMode="auto">
          <a:xfrm rot="-2997615">
            <a:off x="7225004" y="2846167"/>
            <a:ext cx="1282120" cy="1689486"/>
          </a:xfrm>
          <a:custGeom>
            <a:avLst/>
            <a:gdLst>
              <a:gd name="G0" fmla="+- 1150 0 0"/>
              <a:gd name="G1" fmla="+- 21600 0 1150"/>
              <a:gd name="G2" fmla="+- 21600 0 1150"/>
              <a:gd name="G3" fmla="*/ G0 2929 10000"/>
              <a:gd name="G4" fmla="+- 21600 0 G3"/>
              <a:gd name="G5" fmla="+- 21600 0 G3"/>
              <a:gd name="T0" fmla="*/ 10800 w 21600"/>
              <a:gd name="T1" fmla="*/ 0 h 21600"/>
              <a:gd name="T2" fmla="*/ 3163 w 21600"/>
              <a:gd name="T3" fmla="*/ 3163 h 21600"/>
              <a:gd name="T4" fmla="*/ 0 w 21600"/>
              <a:gd name="T5" fmla="*/ 10800 h 21600"/>
              <a:gd name="T6" fmla="*/ 3163 w 21600"/>
              <a:gd name="T7" fmla="*/ 18437 h 21600"/>
              <a:gd name="T8" fmla="*/ 10800 w 21600"/>
              <a:gd name="T9" fmla="*/ 21600 h 21600"/>
              <a:gd name="T10" fmla="*/ 18437 w 21600"/>
              <a:gd name="T11" fmla="*/ 18437 h 21600"/>
              <a:gd name="T12" fmla="*/ 21600 w 21600"/>
              <a:gd name="T13" fmla="*/ 10800 h 21600"/>
              <a:gd name="T14" fmla="*/ 18437 w 21600"/>
              <a:gd name="T15" fmla="*/ 3163 h 21600"/>
              <a:gd name="T16" fmla="*/ 3163 w 21600"/>
              <a:gd name="T17" fmla="*/ 3163 h 21600"/>
              <a:gd name="T18" fmla="*/ 18437 w 21600"/>
              <a:gd name="T19" fmla="*/ 18437 h 21600"/>
            </a:gdLst>
            <a:ahLst/>
            <a:cxnLst>
              <a:cxn ang="0">
                <a:pos x="T0" y="T1"/>
              </a:cxn>
              <a:cxn ang="0">
                <a:pos x="T2" y="T3"/>
              </a:cxn>
              <a:cxn ang="0">
                <a:pos x="T4" y="T5"/>
              </a:cxn>
              <a:cxn ang="0">
                <a:pos x="T6" y="T7"/>
              </a:cxn>
              <a:cxn ang="0">
                <a:pos x="T8" y="T9"/>
              </a:cxn>
              <a:cxn ang="0">
                <a:pos x="T10" y="T11"/>
              </a:cxn>
              <a:cxn ang="0">
                <a:pos x="T12" y="T13"/>
              </a:cxn>
              <a:cxn ang="0">
                <a:pos x="T14" y="T15"/>
              </a:cxn>
            </a:cxnLst>
            <a:rect l="T16" t="T17" r="T18" b="T19"/>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50" y="10800"/>
                </a:moveTo>
                <a:cubicBezTo>
                  <a:pt x="1150" y="16130"/>
                  <a:pt x="5470" y="20450"/>
                  <a:pt x="10800" y="20450"/>
                </a:cubicBezTo>
                <a:cubicBezTo>
                  <a:pt x="16130" y="20450"/>
                  <a:pt x="20450" y="16130"/>
                  <a:pt x="20450" y="10800"/>
                </a:cubicBezTo>
                <a:cubicBezTo>
                  <a:pt x="20450" y="5470"/>
                  <a:pt x="16130" y="1150"/>
                  <a:pt x="10800" y="1150"/>
                </a:cubicBezTo>
                <a:cubicBezTo>
                  <a:pt x="5470" y="1150"/>
                  <a:pt x="1150" y="5470"/>
                  <a:pt x="1150" y="10800"/>
                </a:cubicBezTo>
                <a:close/>
              </a:path>
            </a:pathLst>
          </a:custGeom>
          <a:solidFill>
            <a:srgbClr val="FF0000"/>
          </a:solidFill>
          <a:ln w="9525">
            <a:solidFill>
              <a:schemeClr val="tx1"/>
            </a:solidFill>
            <a:round/>
            <a:headEnd/>
            <a:tailEnd/>
          </a:ln>
          <a:effectLst/>
        </p:spPr>
        <p:txBody>
          <a:bodyPr wrap="none" anchor="ctr"/>
          <a:lstStyle/>
          <a:p>
            <a:endParaRPr lang="en-GB"/>
          </a:p>
        </p:txBody>
      </p:sp>
    </p:spTree>
    <p:extLst>
      <p:ext uri="{BB962C8B-B14F-4D97-AF65-F5344CB8AC3E}">
        <p14:creationId xmlns:p14="http://schemas.microsoft.com/office/powerpoint/2010/main" val="38084539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545" y="2706111"/>
            <a:ext cx="8229600" cy="1143000"/>
          </a:xfrm>
        </p:spPr>
        <p:txBody>
          <a:bodyPr>
            <a:noAutofit/>
          </a:bodyPr>
          <a:lstStyle/>
          <a:p>
            <a:r>
              <a:rPr lang="en-GB" sz="4800" dirty="0" smtClean="0">
                <a:solidFill>
                  <a:schemeClr val="bg1"/>
                </a:solidFill>
              </a:rPr>
              <a:t>Imperial Fora</a:t>
            </a:r>
            <a:endParaRPr lang="en-GB" sz="4800" dirty="0">
              <a:solidFill>
                <a:schemeClr val="bg1"/>
              </a:solidFill>
            </a:endParaRPr>
          </a:p>
        </p:txBody>
      </p:sp>
    </p:spTree>
    <p:extLst>
      <p:ext uri="{BB962C8B-B14F-4D97-AF65-F5344CB8AC3E}">
        <p14:creationId xmlns:p14="http://schemas.microsoft.com/office/powerpoint/2010/main" val="1265287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249382"/>
            <a:ext cx="4675909" cy="6491986"/>
          </a:xfrm>
        </p:spPr>
        <p:txBody>
          <a:bodyPr>
            <a:normAutofit fontScale="85000" lnSpcReduction="20000"/>
          </a:bodyPr>
          <a:lstStyle/>
          <a:p>
            <a:r>
              <a:rPr lang="en-GB" b="1" dirty="0">
                <a:solidFill>
                  <a:schemeClr val="bg1"/>
                </a:solidFill>
              </a:rPr>
              <a:t>Forum of Caesar </a:t>
            </a:r>
            <a:r>
              <a:rPr lang="en-GB" dirty="0">
                <a:solidFill>
                  <a:schemeClr val="bg1"/>
                </a:solidFill>
              </a:rPr>
              <a:t>(</a:t>
            </a:r>
            <a:r>
              <a:rPr lang="en-GB" i="1" dirty="0">
                <a:solidFill>
                  <a:schemeClr val="bg1"/>
                </a:solidFill>
              </a:rPr>
              <a:t>Forum </a:t>
            </a:r>
            <a:r>
              <a:rPr lang="en-GB" i="1" dirty="0" err="1">
                <a:solidFill>
                  <a:schemeClr val="bg1"/>
                </a:solidFill>
              </a:rPr>
              <a:t>Julium</a:t>
            </a:r>
            <a:r>
              <a:rPr lang="en-GB" dirty="0">
                <a:solidFill>
                  <a:schemeClr val="bg1"/>
                </a:solidFill>
              </a:rPr>
              <a:t>) – 54-46 BC (though completed by Augustus) – Temple of Venus </a:t>
            </a:r>
            <a:r>
              <a:rPr lang="en-GB" dirty="0" err="1">
                <a:solidFill>
                  <a:schemeClr val="bg1"/>
                </a:solidFill>
              </a:rPr>
              <a:t>Genetrix</a:t>
            </a:r>
            <a:r>
              <a:rPr lang="en-GB" dirty="0">
                <a:solidFill>
                  <a:schemeClr val="bg1"/>
                </a:solidFill>
              </a:rPr>
              <a:t> and </a:t>
            </a:r>
            <a:r>
              <a:rPr lang="en-GB" i="1" dirty="0">
                <a:solidFill>
                  <a:schemeClr val="bg1"/>
                </a:solidFill>
              </a:rPr>
              <a:t>Curia Julia</a:t>
            </a:r>
            <a:r>
              <a:rPr lang="en-GB" dirty="0">
                <a:solidFill>
                  <a:schemeClr val="bg1"/>
                </a:solidFill>
              </a:rPr>
              <a:t>.</a:t>
            </a:r>
          </a:p>
          <a:p>
            <a:pPr>
              <a:buNone/>
            </a:pPr>
            <a:endParaRPr lang="en-GB" sz="400" i="1" dirty="0">
              <a:solidFill>
                <a:schemeClr val="bg1"/>
              </a:solidFill>
            </a:endParaRPr>
          </a:p>
          <a:p>
            <a:r>
              <a:rPr lang="en-GB" b="1" dirty="0">
                <a:solidFill>
                  <a:schemeClr val="bg1"/>
                </a:solidFill>
              </a:rPr>
              <a:t>Forum of Augustus </a:t>
            </a:r>
            <a:r>
              <a:rPr lang="en-GB" dirty="0">
                <a:solidFill>
                  <a:schemeClr val="bg1"/>
                </a:solidFill>
              </a:rPr>
              <a:t>– 20-2 BC – Temple of Mars the Avenger and statues of famous Romans.</a:t>
            </a:r>
          </a:p>
          <a:p>
            <a:endParaRPr lang="en-GB" sz="400" dirty="0">
              <a:solidFill>
                <a:schemeClr val="bg1"/>
              </a:solidFill>
            </a:endParaRPr>
          </a:p>
          <a:p>
            <a:r>
              <a:rPr lang="en-GB" b="1" dirty="0">
                <a:solidFill>
                  <a:schemeClr val="bg1"/>
                </a:solidFill>
              </a:rPr>
              <a:t>Forum of Peace </a:t>
            </a:r>
            <a:r>
              <a:rPr lang="en-GB" dirty="0">
                <a:solidFill>
                  <a:schemeClr val="bg1"/>
                </a:solidFill>
              </a:rPr>
              <a:t>(Forum of Vespasian) – AD 75 - Temple of Peace, and later Forma Urbis (AD 203).</a:t>
            </a:r>
          </a:p>
          <a:p>
            <a:endParaRPr lang="en-GB" sz="400" dirty="0">
              <a:solidFill>
                <a:schemeClr val="bg1"/>
              </a:solidFill>
            </a:endParaRPr>
          </a:p>
          <a:p>
            <a:r>
              <a:rPr lang="en-GB" b="1" dirty="0">
                <a:solidFill>
                  <a:schemeClr val="bg1"/>
                </a:solidFill>
              </a:rPr>
              <a:t>Forum of </a:t>
            </a:r>
            <a:r>
              <a:rPr lang="en-GB" b="1" dirty="0" err="1">
                <a:solidFill>
                  <a:schemeClr val="bg1"/>
                </a:solidFill>
              </a:rPr>
              <a:t>Nerva</a:t>
            </a:r>
            <a:r>
              <a:rPr lang="en-GB" b="1" dirty="0">
                <a:solidFill>
                  <a:schemeClr val="bg1"/>
                </a:solidFill>
              </a:rPr>
              <a:t> </a:t>
            </a:r>
            <a:r>
              <a:rPr lang="en-GB" dirty="0">
                <a:solidFill>
                  <a:schemeClr val="bg1"/>
                </a:solidFill>
              </a:rPr>
              <a:t>(Transitional Forum) – mostly built under Domitian – Temple of Minerva.</a:t>
            </a:r>
          </a:p>
          <a:p>
            <a:endParaRPr lang="en-GB" sz="400" dirty="0">
              <a:solidFill>
                <a:schemeClr val="bg1"/>
              </a:solidFill>
            </a:endParaRPr>
          </a:p>
          <a:p>
            <a:r>
              <a:rPr lang="en-GB" b="1" dirty="0">
                <a:solidFill>
                  <a:schemeClr val="bg1"/>
                </a:solidFill>
              </a:rPr>
              <a:t>Forum of Trajan </a:t>
            </a:r>
            <a:r>
              <a:rPr lang="en-GB" dirty="0">
                <a:solidFill>
                  <a:schemeClr val="bg1"/>
                </a:solidFill>
              </a:rPr>
              <a:t>– (begun initially under Domitian) dedicated by AD 112-13 – Trajan’s Column, Market Place of Trajan, and (under Hadrian) Temple of Trajan.</a:t>
            </a:r>
          </a:p>
          <a:p>
            <a:endParaRPr lang="en-GB" dirty="0">
              <a:solidFill>
                <a:schemeClr val="bg1"/>
              </a:solidFill>
            </a:endParaRPr>
          </a:p>
        </p:txBody>
      </p:sp>
      <p:pic>
        <p:nvPicPr>
          <p:cNvPr id="5" name="Content Placeholder 2"/>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t="7089"/>
          <a:stretch/>
        </p:blipFill>
        <p:spPr>
          <a:xfrm>
            <a:off x="4675909" y="800101"/>
            <a:ext cx="4349628" cy="5115918"/>
          </a:xfrm>
        </p:spPr>
      </p:pic>
    </p:spTree>
    <p:extLst>
      <p:ext uri="{BB962C8B-B14F-4D97-AF65-F5344CB8AC3E}">
        <p14:creationId xmlns:p14="http://schemas.microsoft.com/office/powerpoint/2010/main" val="3477628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Cost and Scale of Labour</a:t>
            </a:r>
            <a:endParaRPr lang="en-GB" dirty="0">
              <a:solidFill>
                <a:schemeClr val="bg1"/>
              </a:solidFill>
            </a:endParaRPr>
          </a:p>
        </p:txBody>
      </p:sp>
      <p:sp>
        <p:nvSpPr>
          <p:cNvPr id="3" name="Content Placeholder 2"/>
          <p:cNvSpPr>
            <a:spLocks noGrp="1"/>
          </p:cNvSpPr>
          <p:nvPr>
            <p:ph idx="1"/>
          </p:nvPr>
        </p:nvSpPr>
        <p:spPr>
          <a:xfrm>
            <a:off x="0" y="1600200"/>
            <a:ext cx="9144000" cy="5257800"/>
          </a:xfrm>
        </p:spPr>
        <p:txBody>
          <a:bodyPr>
            <a:normAutofit fontScale="85000" lnSpcReduction="20000"/>
          </a:bodyPr>
          <a:lstStyle/>
          <a:p>
            <a:pPr marL="651510" indent="-514350">
              <a:buNone/>
            </a:pPr>
            <a:r>
              <a:rPr lang="en-GB" dirty="0" smtClean="0">
                <a:solidFill>
                  <a:schemeClr val="bg1"/>
                </a:solidFill>
              </a:rPr>
              <a:t>1) “He began building a new forum with the spoils taken in Gaul, and paid more than 100 million sesterces for the site alone. Then he announced a gladiatorial show and a public banquet in memory of his daughter Julia – an unprecedented event – and to create as much excitement as possible he had the banquet catered for partly by his own household, partly by market contractors.” - </a:t>
            </a:r>
            <a:r>
              <a:rPr lang="en-GB" b="1" dirty="0" smtClean="0">
                <a:solidFill>
                  <a:schemeClr val="bg1"/>
                </a:solidFill>
              </a:rPr>
              <a:t>Suetonius </a:t>
            </a:r>
            <a:r>
              <a:rPr lang="en-GB" b="1" i="1" dirty="0" smtClean="0">
                <a:solidFill>
                  <a:schemeClr val="bg1"/>
                </a:solidFill>
              </a:rPr>
              <a:t>Julius Caesar </a:t>
            </a:r>
            <a:r>
              <a:rPr lang="en-GB" b="1" dirty="0" smtClean="0">
                <a:solidFill>
                  <a:schemeClr val="bg1"/>
                </a:solidFill>
              </a:rPr>
              <a:t>26.2 </a:t>
            </a:r>
            <a:r>
              <a:rPr lang="en-GB" dirty="0" smtClean="0">
                <a:solidFill>
                  <a:schemeClr val="bg1"/>
                </a:solidFill>
              </a:rPr>
              <a:t>.</a:t>
            </a:r>
            <a:endParaRPr lang="en-GB" b="1" dirty="0" smtClean="0">
              <a:solidFill>
                <a:schemeClr val="bg1"/>
              </a:solidFill>
            </a:endParaRPr>
          </a:p>
          <a:p>
            <a:pPr marL="651510" indent="-514350">
              <a:buNone/>
            </a:pPr>
            <a:endParaRPr lang="en-GB" sz="1500" dirty="0" smtClean="0">
              <a:solidFill>
                <a:schemeClr val="bg1"/>
              </a:solidFill>
            </a:endParaRPr>
          </a:p>
          <a:p>
            <a:pPr>
              <a:buNone/>
            </a:pPr>
            <a:r>
              <a:rPr lang="en-GB" dirty="0" smtClean="0">
                <a:solidFill>
                  <a:schemeClr val="bg1"/>
                </a:solidFill>
              </a:rPr>
              <a:t>2) “And if a single axle transporting </a:t>
            </a:r>
            <a:r>
              <a:rPr lang="en-GB" dirty="0" err="1" smtClean="0">
                <a:solidFill>
                  <a:schemeClr val="bg1"/>
                </a:solidFill>
              </a:rPr>
              <a:t>Cararra</a:t>
            </a:r>
            <a:r>
              <a:rPr lang="en-GB" dirty="0" smtClean="0">
                <a:solidFill>
                  <a:schemeClr val="bg1"/>
                </a:solidFill>
              </a:rPr>
              <a:t> marble snaps and spills its mountains on the commoners below, what’s left of the bodies?” </a:t>
            </a:r>
            <a:r>
              <a:rPr lang="en-GB" b="1" dirty="0" smtClean="0">
                <a:solidFill>
                  <a:schemeClr val="bg1"/>
                </a:solidFill>
              </a:rPr>
              <a:t>Juvenal </a:t>
            </a:r>
            <a:r>
              <a:rPr lang="en-GB" b="1" i="1" dirty="0" smtClean="0">
                <a:solidFill>
                  <a:schemeClr val="bg1"/>
                </a:solidFill>
              </a:rPr>
              <a:t>Satires</a:t>
            </a:r>
            <a:r>
              <a:rPr lang="en-GB" b="1" dirty="0" smtClean="0">
                <a:solidFill>
                  <a:schemeClr val="bg1"/>
                </a:solidFill>
              </a:rPr>
              <a:t> 3.</a:t>
            </a:r>
          </a:p>
          <a:p>
            <a:pPr>
              <a:buNone/>
            </a:pPr>
            <a:endParaRPr lang="en-GB" sz="1500" dirty="0" smtClean="0">
              <a:solidFill>
                <a:schemeClr val="bg1"/>
              </a:solidFill>
            </a:endParaRPr>
          </a:p>
          <a:p>
            <a:pPr marL="651510" indent="-514350">
              <a:buNone/>
            </a:pPr>
            <a:r>
              <a:rPr lang="en-GB" dirty="0" smtClean="0">
                <a:solidFill>
                  <a:schemeClr val="bg1"/>
                </a:solidFill>
              </a:rPr>
              <a:t>3) “To a craftsman who promised to transport heavy columns to the capitol at small expense, he gave no mean reward for his invention, but he refused to make use of it, saying: ‘You must let me feed the poor commoners’.” </a:t>
            </a:r>
            <a:r>
              <a:rPr lang="en-GB" b="1" dirty="0" smtClean="0">
                <a:solidFill>
                  <a:schemeClr val="bg1"/>
                </a:solidFill>
              </a:rPr>
              <a:t>Suetonius </a:t>
            </a:r>
            <a:r>
              <a:rPr lang="en-GB" b="1" i="1" dirty="0" err="1" smtClean="0">
                <a:solidFill>
                  <a:schemeClr val="bg1"/>
                </a:solidFill>
              </a:rPr>
              <a:t>Divus</a:t>
            </a:r>
            <a:r>
              <a:rPr lang="en-GB" b="1" i="1" dirty="0" smtClean="0">
                <a:solidFill>
                  <a:schemeClr val="bg1"/>
                </a:solidFill>
              </a:rPr>
              <a:t> Vespasian</a:t>
            </a:r>
            <a:r>
              <a:rPr lang="en-GB" b="1" dirty="0" smtClean="0">
                <a:solidFill>
                  <a:schemeClr val="bg1"/>
                </a:solidFill>
              </a:rPr>
              <a:t> 18.</a:t>
            </a:r>
          </a:p>
          <a:p>
            <a:pPr marL="651510" indent="-514350">
              <a:buNone/>
            </a:pPr>
            <a:endParaRPr lang="en-GB" dirty="0">
              <a:solidFill>
                <a:schemeClr val="bg1"/>
              </a:solidFill>
            </a:endParaRPr>
          </a:p>
        </p:txBody>
      </p:sp>
    </p:spTree>
    <p:extLst>
      <p:ext uri="{BB962C8B-B14F-4D97-AF65-F5344CB8AC3E}">
        <p14:creationId xmlns:p14="http://schemas.microsoft.com/office/powerpoint/2010/main" val="1203615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Construction Materials</a:t>
            </a:r>
            <a:endParaRPr lang="en-GB" dirty="0">
              <a:solidFill>
                <a:schemeClr val="bg1"/>
              </a:solidFill>
            </a:endParaRPr>
          </a:p>
        </p:txBody>
      </p:sp>
      <p:sp>
        <p:nvSpPr>
          <p:cNvPr id="3" name="Content Placeholder 2"/>
          <p:cNvSpPr>
            <a:spLocks noGrp="1"/>
          </p:cNvSpPr>
          <p:nvPr>
            <p:ph sz="half" idx="1"/>
          </p:nvPr>
        </p:nvSpPr>
        <p:spPr>
          <a:xfrm>
            <a:off x="107504" y="1600200"/>
            <a:ext cx="4388296" cy="5257800"/>
          </a:xfrm>
        </p:spPr>
        <p:txBody>
          <a:bodyPr>
            <a:normAutofit fontScale="92500" lnSpcReduction="10000"/>
          </a:bodyPr>
          <a:lstStyle/>
          <a:p>
            <a:r>
              <a:rPr lang="en-GB" dirty="0" smtClean="0">
                <a:solidFill>
                  <a:schemeClr val="bg1"/>
                </a:solidFill>
              </a:rPr>
              <a:t>Carrara marble (Tuscany)</a:t>
            </a:r>
          </a:p>
          <a:p>
            <a:pPr>
              <a:buFontTx/>
              <a:buChar char="-"/>
            </a:pPr>
            <a:r>
              <a:rPr lang="en-GB" dirty="0" smtClean="0">
                <a:solidFill>
                  <a:schemeClr val="bg1"/>
                </a:solidFill>
              </a:rPr>
              <a:t>e.g. Trajan’s Column.</a:t>
            </a:r>
          </a:p>
          <a:p>
            <a:pPr>
              <a:buFontTx/>
              <a:buChar char="-"/>
            </a:pPr>
            <a:endParaRPr lang="en-GB" sz="1300" dirty="0" smtClean="0">
              <a:solidFill>
                <a:schemeClr val="bg1"/>
              </a:solidFill>
            </a:endParaRPr>
          </a:p>
          <a:p>
            <a:r>
              <a:rPr lang="en-GB" dirty="0" smtClean="0">
                <a:solidFill>
                  <a:schemeClr val="bg1"/>
                </a:solidFill>
              </a:rPr>
              <a:t>Porphyry (Egypt) – monopolised by Imperial family</a:t>
            </a:r>
          </a:p>
          <a:p>
            <a:pPr>
              <a:buFontTx/>
              <a:buChar char="-"/>
            </a:pPr>
            <a:r>
              <a:rPr lang="en-GB" dirty="0" smtClean="0">
                <a:solidFill>
                  <a:schemeClr val="bg1"/>
                </a:solidFill>
              </a:rPr>
              <a:t>e.g. Temple of Romulus.</a:t>
            </a:r>
          </a:p>
          <a:p>
            <a:pPr>
              <a:buFontTx/>
              <a:buChar char="-"/>
            </a:pPr>
            <a:endParaRPr lang="en-GB" sz="1300" dirty="0" smtClean="0">
              <a:solidFill>
                <a:schemeClr val="bg1"/>
              </a:solidFill>
            </a:endParaRPr>
          </a:p>
          <a:p>
            <a:r>
              <a:rPr lang="en-GB" dirty="0" err="1" smtClean="0">
                <a:solidFill>
                  <a:schemeClr val="bg1"/>
                </a:solidFill>
              </a:rPr>
              <a:t>Granodiorite</a:t>
            </a:r>
            <a:r>
              <a:rPr lang="en-GB" dirty="0" smtClean="0">
                <a:solidFill>
                  <a:schemeClr val="bg1"/>
                </a:solidFill>
              </a:rPr>
              <a:t> (Egypt)</a:t>
            </a:r>
          </a:p>
          <a:p>
            <a:pPr>
              <a:buFontTx/>
              <a:buChar char="-"/>
            </a:pPr>
            <a:r>
              <a:rPr lang="en-GB" dirty="0" smtClean="0">
                <a:solidFill>
                  <a:schemeClr val="bg1"/>
                </a:solidFill>
              </a:rPr>
              <a:t>e.g. Basilica of Trajan (also the Pantheon).</a:t>
            </a:r>
          </a:p>
          <a:p>
            <a:pPr>
              <a:buNone/>
            </a:pPr>
            <a:endParaRPr lang="en-GB" sz="1300" dirty="0" smtClean="0">
              <a:solidFill>
                <a:schemeClr val="bg1"/>
              </a:solidFill>
            </a:endParaRPr>
          </a:p>
          <a:p>
            <a:r>
              <a:rPr lang="en-GB" dirty="0" smtClean="0">
                <a:solidFill>
                  <a:schemeClr val="bg1"/>
                </a:solidFill>
              </a:rPr>
              <a:t>White Limestone </a:t>
            </a:r>
            <a:r>
              <a:rPr lang="en-GB" dirty="0" err="1" smtClean="0">
                <a:solidFill>
                  <a:schemeClr val="bg1"/>
                </a:solidFill>
              </a:rPr>
              <a:t>Tavertine</a:t>
            </a:r>
            <a:r>
              <a:rPr lang="en-GB" dirty="0" smtClean="0">
                <a:solidFill>
                  <a:schemeClr val="bg1"/>
                </a:solidFill>
              </a:rPr>
              <a:t> (vicinity of Rome).</a:t>
            </a:r>
          </a:p>
          <a:p>
            <a:pPr>
              <a:buNone/>
            </a:pPr>
            <a:endParaRPr lang="en-GB" dirty="0" smtClean="0">
              <a:solidFill>
                <a:schemeClr val="bg1"/>
              </a:solidFill>
            </a:endParaRPr>
          </a:p>
        </p:txBody>
      </p:sp>
      <p:sp>
        <p:nvSpPr>
          <p:cNvPr id="5" name="Content Placeholder 2"/>
          <p:cNvSpPr txBox="1">
            <a:spLocks/>
          </p:cNvSpPr>
          <p:nvPr/>
        </p:nvSpPr>
        <p:spPr>
          <a:xfrm>
            <a:off x="4686272" y="5498771"/>
            <a:ext cx="4000528" cy="646912"/>
          </a:xfrm>
          <a:prstGeom prst="rect">
            <a:avLst/>
          </a:prstGeom>
        </p:spPr>
        <p:txBody>
          <a:bodyPr vert="horz">
            <a:normAutofit fontScale="85000" lnSpcReduction="20000"/>
          </a:bodyPr>
          <a:lstStyle/>
          <a:p>
            <a:pPr marL="548640" marR="0" lvl="0" indent="-411480" defTabSz="914400" rtl="0" eaLnBrk="1" fontAlgn="auto" latinLnBrk="0" hangingPunct="1">
              <a:lnSpc>
                <a:spcPct val="100000"/>
              </a:lnSpc>
              <a:spcBef>
                <a:spcPct val="20000"/>
              </a:spcBef>
              <a:spcAft>
                <a:spcPts val="0"/>
              </a:spcAft>
              <a:buClr>
                <a:schemeClr val="tx1">
                  <a:shade val="95000"/>
                </a:schemeClr>
              </a:buClr>
              <a:buSzPct val="65000"/>
              <a:tabLst/>
              <a:defRPr/>
            </a:pPr>
            <a:r>
              <a:rPr lang="en-GB" sz="2600" dirty="0" smtClean="0">
                <a:solidFill>
                  <a:schemeClr val="bg1"/>
                </a:solidFill>
              </a:rPr>
              <a:t>Abandoned column at Mons Claudianus</a:t>
            </a:r>
            <a:r>
              <a:rPr kumimoji="0" lang="en-GB" sz="2600" b="0" i="0" u="none" strike="noStrike" kern="1200" cap="none" spc="0" normalizeH="0" baseline="0" noProof="0" dirty="0" smtClean="0">
                <a:ln>
                  <a:noFill/>
                </a:ln>
                <a:solidFill>
                  <a:schemeClr val="bg1"/>
                </a:solidFill>
                <a:effectLst/>
                <a:uLnTx/>
                <a:uFillTx/>
                <a:latin typeface="+mn-lt"/>
                <a:ea typeface="+mn-ea"/>
                <a:cs typeface="+mn-cs"/>
              </a:rPr>
              <a:t>  (Egypt)</a:t>
            </a:r>
          </a:p>
        </p:txBody>
      </p:sp>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495800" y="1963882"/>
            <a:ext cx="4416136" cy="3312101"/>
          </a:xfrm>
        </p:spPr>
      </p:pic>
    </p:spTree>
    <p:extLst>
      <p:ext uri="{BB962C8B-B14F-4D97-AF65-F5344CB8AC3E}">
        <p14:creationId xmlns:p14="http://schemas.microsoft.com/office/powerpoint/2010/main" val="21127075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solidFill>
                  <a:schemeClr val="bg1"/>
                </a:solidFill>
              </a:rPr>
              <a:t>Fora </a:t>
            </a:r>
            <a:r>
              <a:rPr lang="en-GB" dirty="0" smtClean="0">
                <a:solidFill>
                  <a:schemeClr val="bg1"/>
                </a:solidFill>
              </a:rPr>
              <a:t>as Stores of Treasure</a:t>
            </a:r>
            <a:endParaRPr lang="en-GB" i="1" dirty="0">
              <a:solidFill>
                <a:schemeClr val="bg1"/>
              </a:solidFill>
            </a:endParaRPr>
          </a:p>
        </p:txBody>
      </p:sp>
      <p:sp>
        <p:nvSpPr>
          <p:cNvPr id="3" name="Content Placeholder 2"/>
          <p:cNvSpPr>
            <a:spLocks noGrp="1"/>
          </p:cNvSpPr>
          <p:nvPr>
            <p:ph sz="half" idx="1"/>
          </p:nvPr>
        </p:nvSpPr>
        <p:spPr>
          <a:xfrm>
            <a:off x="135083" y="1417638"/>
            <a:ext cx="5091544" cy="3868750"/>
          </a:xfrm>
        </p:spPr>
        <p:txBody>
          <a:bodyPr>
            <a:normAutofit/>
          </a:bodyPr>
          <a:lstStyle/>
          <a:p>
            <a:pPr marL="0">
              <a:buNone/>
            </a:pPr>
            <a:r>
              <a:rPr lang="en-GB" sz="2000" dirty="0" smtClean="0">
                <a:solidFill>
                  <a:schemeClr val="bg1"/>
                </a:solidFill>
              </a:rPr>
              <a:t>- [In order to continue funding the campaign against the </a:t>
            </a:r>
            <a:r>
              <a:rPr lang="en-GB" sz="2000" dirty="0" err="1" smtClean="0">
                <a:solidFill>
                  <a:schemeClr val="bg1"/>
                </a:solidFill>
              </a:rPr>
              <a:t>Marcomanni</a:t>
            </a:r>
            <a:r>
              <a:rPr lang="en-GB" sz="2000" dirty="0" smtClean="0">
                <a:solidFill>
                  <a:schemeClr val="bg1"/>
                </a:solidFill>
              </a:rPr>
              <a:t>, Marcus Aurelius refused to place extra taxes on the provincials] “... but held instead an auction of Imperial valuables in the Forum of the deified Trajan. The sale of which included gold, crystal, and agate goblets, the vases of kings, his wife’s silk robes embroidered with gold, and numerous jewels that he had found stored away by Hadrian in a special box...” </a:t>
            </a:r>
            <a:r>
              <a:rPr lang="en-GB" sz="2000" b="1" i="1" dirty="0" smtClean="0">
                <a:solidFill>
                  <a:schemeClr val="bg1"/>
                </a:solidFill>
              </a:rPr>
              <a:t>SHA</a:t>
            </a:r>
            <a:r>
              <a:rPr lang="en-GB" sz="2000" b="1" dirty="0" smtClean="0">
                <a:solidFill>
                  <a:schemeClr val="bg1"/>
                </a:solidFill>
              </a:rPr>
              <a:t> </a:t>
            </a:r>
            <a:r>
              <a:rPr lang="en-GB" sz="2000" b="1" i="1" dirty="0" smtClean="0">
                <a:solidFill>
                  <a:schemeClr val="bg1"/>
                </a:solidFill>
              </a:rPr>
              <a:t>Marcus Aurelius </a:t>
            </a:r>
            <a:r>
              <a:rPr lang="en-GB" sz="2000" b="1" dirty="0" smtClean="0">
                <a:solidFill>
                  <a:schemeClr val="bg1"/>
                </a:solidFill>
              </a:rPr>
              <a:t>17.4-5.</a:t>
            </a:r>
            <a:r>
              <a:rPr lang="en-GB" sz="2000" b="1" i="1" dirty="0" smtClean="0">
                <a:solidFill>
                  <a:schemeClr val="bg1"/>
                </a:solidFill>
              </a:rPr>
              <a:t> </a:t>
            </a:r>
            <a:endParaRPr lang="en-GB" sz="2000" b="1" dirty="0">
              <a:solidFill>
                <a:schemeClr val="bg1"/>
              </a:solidFill>
            </a:endParaRPr>
          </a:p>
        </p:txBody>
      </p:sp>
      <p:pic>
        <p:nvPicPr>
          <p:cNvPr id="5" name="Content Placeholder 4" descr="800px-Trajan_Forum.jpg"/>
          <p:cNvPicPr>
            <a:picLocks noGrp="1" noChangeAspect="1"/>
          </p:cNvPicPr>
          <p:nvPr>
            <p:ph sz="half" idx="2"/>
          </p:nvPr>
        </p:nvPicPr>
        <p:blipFill rotWithShape="1">
          <a:blip r:embed="rId2" cstate="print"/>
          <a:srcRect b="27481"/>
          <a:stretch/>
        </p:blipFill>
        <p:spPr>
          <a:xfrm>
            <a:off x="5348750" y="1566063"/>
            <a:ext cx="3543300" cy="2590301"/>
          </a:xfrm>
        </p:spPr>
      </p:pic>
      <p:sp>
        <p:nvSpPr>
          <p:cNvPr id="6" name="Content Placeholder 2"/>
          <p:cNvSpPr txBox="1">
            <a:spLocks/>
          </p:cNvSpPr>
          <p:nvPr/>
        </p:nvSpPr>
        <p:spPr>
          <a:xfrm>
            <a:off x="5070764" y="4304789"/>
            <a:ext cx="3571900" cy="668311"/>
          </a:xfrm>
          <a:prstGeom prst="rect">
            <a:avLst/>
          </a:prstGeom>
        </p:spPr>
        <p:txBody>
          <a:bodyPr vert="horz">
            <a:normAutofit/>
          </a:bodyPr>
          <a:lstStyle/>
          <a:p>
            <a:pPr marL="548640" marR="0" lvl="0" indent="-411480" algn="ctr"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sz="2600" b="1" i="0" u="none" strike="noStrike" kern="1200" cap="none" spc="0" normalizeH="0" baseline="0" noProof="0" dirty="0" smtClean="0">
                <a:ln>
                  <a:noFill/>
                </a:ln>
                <a:solidFill>
                  <a:schemeClr val="bg1"/>
                </a:solidFill>
                <a:effectLst/>
                <a:uLnTx/>
                <a:uFillTx/>
                <a:latin typeface="+mn-lt"/>
                <a:ea typeface="+mn-ea"/>
                <a:cs typeface="+mn-cs"/>
              </a:rPr>
              <a:t>Trajan’s Forum</a:t>
            </a:r>
            <a:endParaRPr kumimoji="0" lang="en-GB" sz="2600" b="1" i="0" u="none" strike="noStrike" kern="1200" cap="none" spc="0" normalizeH="0" baseline="0" noProof="0" dirty="0">
              <a:ln>
                <a:noFill/>
              </a:ln>
              <a:solidFill>
                <a:schemeClr val="bg1"/>
              </a:solidFill>
              <a:effectLst/>
              <a:uLnTx/>
              <a:uFillTx/>
              <a:latin typeface="+mn-lt"/>
              <a:ea typeface="+mn-ea"/>
              <a:cs typeface="+mn-cs"/>
            </a:endParaRPr>
          </a:p>
        </p:txBody>
      </p:sp>
      <p:sp>
        <p:nvSpPr>
          <p:cNvPr id="4" name="Rectangle 3"/>
          <p:cNvSpPr/>
          <p:nvPr/>
        </p:nvSpPr>
        <p:spPr>
          <a:xfrm>
            <a:off x="254577" y="5024144"/>
            <a:ext cx="4468091" cy="1477328"/>
          </a:xfrm>
          <a:prstGeom prst="rect">
            <a:avLst/>
          </a:prstGeom>
        </p:spPr>
        <p:txBody>
          <a:bodyPr wrap="square">
            <a:spAutoFit/>
          </a:bodyPr>
          <a:lstStyle/>
          <a:p>
            <a:r>
              <a:rPr lang="en-GB" dirty="0" smtClean="0">
                <a:solidFill>
                  <a:schemeClr val="bg1"/>
                </a:solidFill>
              </a:rPr>
              <a:t>[Following Pompey’s dedication of a gem case belonging to Mithridates to Capitoline Jupiter] ... Julius Caesar consecrated six gem cases in the Temple of Venus </a:t>
            </a:r>
            <a:r>
              <a:rPr lang="en-GB" dirty="0" err="1" smtClean="0">
                <a:solidFill>
                  <a:schemeClr val="bg1"/>
                </a:solidFill>
              </a:rPr>
              <a:t>Genetrix</a:t>
            </a:r>
            <a:r>
              <a:rPr lang="en-GB" dirty="0" smtClean="0">
                <a:solidFill>
                  <a:schemeClr val="bg1"/>
                </a:solidFill>
              </a:rPr>
              <a:t>.” - </a:t>
            </a:r>
            <a:r>
              <a:rPr lang="en-GB" b="1" dirty="0" smtClean="0">
                <a:solidFill>
                  <a:schemeClr val="bg1"/>
                </a:solidFill>
              </a:rPr>
              <a:t>Pliny </a:t>
            </a:r>
            <a:r>
              <a:rPr lang="en-GB" b="1" i="1" dirty="0" smtClean="0">
                <a:solidFill>
                  <a:schemeClr val="bg1"/>
                </a:solidFill>
              </a:rPr>
              <a:t>NH</a:t>
            </a:r>
            <a:r>
              <a:rPr lang="en-GB" b="1" dirty="0" smtClean="0">
                <a:solidFill>
                  <a:schemeClr val="bg1"/>
                </a:solidFill>
              </a:rPr>
              <a:t> 37.11</a:t>
            </a:r>
            <a:r>
              <a:rPr lang="en-GB" dirty="0" smtClean="0">
                <a:solidFill>
                  <a:schemeClr val="bg1"/>
                </a:solidFill>
              </a:rPr>
              <a:t>.</a:t>
            </a:r>
            <a:endParaRPr lang="en-GB" dirty="0">
              <a:solidFill>
                <a:schemeClr val="bg1"/>
              </a:solidFill>
            </a:endParaRPr>
          </a:p>
        </p:txBody>
      </p:sp>
      <p:sp>
        <p:nvSpPr>
          <p:cNvPr id="7" name="Rectangle 6"/>
          <p:cNvSpPr/>
          <p:nvPr/>
        </p:nvSpPr>
        <p:spPr>
          <a:xfrm>
            <a:off x="4925292" y="5024144"/>
            <a:ext cx="4094018" cy="1754326"/>
          </a:xfrm>
          <a:prstGeom prst="rect">
            <a:avLst/>
          </a:prstGeom>
        </p:spPr>
        <p:txBody>
          <a:bodyPr wrap="square">
            <a:spAutoFit/>
          </a:bodyPr>
          <a:lstStyle/>
          <a:p>
            <a:pPr>
              <a:buNone/>
            </a:pPr>
            <a:r>
              <a:rPr lang="en-GB" dirty="0" smtClean="0">
                <a:solidFill>
                  <a:schemeClr val="bg1"/>
                </a:solidFill>
              </a:rPr>
              <a:t>Vespasian purportedly the first emperor to offer cinnamon embossed in gold to Temple of Peace, though Livia is said to have dedicated a root of cinnamon to her late husband Augustus – </a:t>
            </a:r>
            <a:r>
              <a:rPr lang="en-GB" b="1" dirty="0" smtClean="0">
                <a:solidFill>
                  <a:schemeClr val="bg1"/>
                </a:solidFill>
              </a:rPr>
              <a:t>Pliny </a:t>
            </a:r>
            <a:r>
              <a:rPr lang="en-GB" b="1" i="1" dirty="0" smtClean="0">
                <a:solidFill>
                  <a:schemeClr val="bg1"/>
                </a:solidFill>
              </a:rPr>
              <a:t>NH </a:t>
            </a:r>
            <a:r>
              <a:rPr lang="en-GB" b="1" dirty="0" smtClean="0">
                <a:solidFill>
                  <a:schemeClr val="bg1"/>
                </a:solidFill>
              </a:rPr>
              <a:t>12.19.</a:t>
            </a:r>
          </a:p>
        </p:txBody>
      </p:sp>
    </p:spTree>
    <p:extLst>
      <p:ext uri="{BB962C8B-B14F-4D97-AF65-F5344CB8AC3E}">
        <p14:creationId xmlns:p14="http://schemas.microsoft.com/office/powerpoint/2010/main" val="122871777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545" y="2706111"/>
            <a:ext cx="8229600" cy="1143000"/>
          </a:xfrm>
        </p:spPr>
        <p:txBody>
          <a:bodyPr>
            <a:noAutofit/>
          </a:bodyPr>
          <a:lstStyle/>
          <a:p>
            <a:r>
              <a:rPr lang="en-GB" sz="4800" dirty="0" smtClean="0">
                <a:solidFill>
                  <a:schemeClr val="bg1"/>
                </a:solidFill>
              </a:rPr>
              <a:t>Monuments and Roman Imperialism</a:t>
            </a:r>
            <a:endParaRPr lang="en-GB" sz="4800" dirty="0">
              <a:solidFill>
                <a:schemeClr val="bg1"/>
              </a:solidFill>
            </a:endParaRPr>
          </a:p>
        </p:txBody>
      </p:sp>
    </p:spTree>
    <p:extLst>
      <p:ext uri="{BB962C8B-B14F-4D97-AF65-F5344CB8AC3E}">
        <p14:creationId xmlns:p14="http://schemas.microsoft.com/office/powerpoint/2010/main" val="16518872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Arch of Titus</a:t>
            </a:r>
            <a:endParaRPr lang="en-GB" dirty="0">
              <a:solidFill>
                <a:schemeClr val="bg1"/>
              </a:solidFill>
            </a:endParaRPr>
          </a:p>
        </p:txBody>
      </p:sp>
      <p:sp>
        <p:nvSpPr>
          <p:cNvPr id="3" name="Content Placeholder 2"/>
          <p:cNvSpPr>
            <a:spLocks noGrp="1"/>
          </p:cNvSpPr>
          <p:nvPr>
            <p:ph idx="1"/>
          </p:nvPr>
        </p:nvSpPr>
        <p:spPr>
          <a:xfrm>
            <a:off x="0" y="1417638"/>
            <a:ext cx="5091545" cy="2115271"/>
          </a:xfrm>
        </p:spPr>
        <p:txBody>
          <a:bodyPr>
            <a:normAutofit/>
          </a:bodyPr>
          <a:lstStyle/>
          <a:p>
            <a:r>
              <a:rPr lang="en-GB" sz="2200" dirty="0" smtClean="0">
                <a:solidFill>
                  <a:schemeClr val="bg1"/>
                </a:solidFill>
              </a:rPr>
              <a:t>Located on the highest point of the Sacra Via – </a:t>
            </a:r>
            <a:r>
              <a:rPr lang="en-GB" sz="2200" dirty="0" err="1" smtClean="0">
                <a:solidFill>
                  <a:schemeClr val="bg1"/>
                </a:solidFill>
              </a:rPr>
              <a:t>Clivus</a:t>
            </a:r>
            <a:r>
              <a:rPr lang="en-GB" sz="2200" dirty="0" smtClean="0">
                <a:solidFill>
                  <a:schemeClr val="bg1"/>
                </a:solidFill>
              </a:rPr>
              <a:t> </a:t>
            </a:r>
            <a:r>
              <a:rPr lang="en-GB" sz="2200" dirty="0" err="1" smtClean="0">
                <a:solidFill>
                  <a:schemeClr val="bg1"/>
                </a:solidFill>
              </a:rPr>
              <a:t>Palatinus</a:t>
            </a:r>
            <a:r>
              <a:rPr lang="en-GB" sz="2200" dirty="0" smtClean="0">
                <a:solidFill>
                  <a:schemeClr val="bg1"/>
                </a:solidFill>
              </a:rPr>
              <a:t>.</a:t>
            </a:r>
          </a:p>
          <a:p>
            <a:pPr marL="137160" indent="0">
              <a:buNone/>
            </a:pPr>
            <a:endParaRPr lang="en-GB" sz="800" dirty="0" smtClean="0">
              <a:solidFill>
                <a:schemeClr val="bg1"/>
              </a:solidFill>
            </a:endParaRPr>
          </a:p>
          <a:p>
            <a:r>
              <a:rPr lang="en-GB" sz="2200" dirty="0" smtClean="0">
                <a:solidFill>
                  <a:schemeClr val="bg1"/>
                </a:solidFill>
              </a:rPr>
              <a:t>Looks across to Roman Forum to the Temple dedicated to himself and his father Vespasian.</a:t>
            </a:r>
          </a:p>
          <a:p>
            <a:endParaRPr lang="en-GB" sz="1100" dirty="0"/>
          </a:p>
          <a:p>
            <a:endParaRPr lang="en-GB" sz="1100" dirty="0"/>
          </a:p>
        </p:txBody>
      </p:sp>
      <p:pic>
        <p:nvPicPr>
          <p:cNvPr id="4" name="Picture 3"/>
          <p:cNvPicPr>
            <a:picLocks noChangeAspect="1"/>
          </p:cNvPicPr>
          <p:nvPr/>
        </p:nvPicPr>
        <p:blipFill rotWithShape="1">
          <a:blip r:embed="rId2"/>
          <a:srcRect l="4529" t="4672" r="5006" b="5535"/>
          <a:stretch/>
        </p:blipFill>
        <p:spPr>
          <a:xfrm>
            <a:off x="5396008" y="1473537"/>
            <a:ext cx="2986329" cy="3305029"/>
          </a:xfrm>
          <a:prstGeom prst="rect">
            <a:avLst/>
          </a:prstGeom>
        </p:spPr>
      </p:pic>
      <p:pic>
        <p:nvPicPr>
          <p:cNvPr id="6" name="Picture 5"/>
          <p:cNvPicPr>
            <a:picLocks noChangeAspect="1"/>
          </p:cNvPicPr>
          <p:nvPr/>
        </p:nvPicPr>
        <p:blipFill rotWithShape="1">
          <a:blip r:embed="rId3"/>
          <a:srcRect t="16098" b="14610"/>
          <a:stretch/>
        </p:blipFill>
        <p:spPr>
          <a:xfrm>
            <a:off x="309612" y="3626427"/>
            <a:ext cx="4035902" cy="3096491"/>
          </a:xfrm>
          <a:prstGeom prst="rect">
            <a:avLst/>
          </a:prstGeom>
        </p:spPr>
      </p:pic>
      <p:sp>
        <p:nvSpPr>
          <p:cNvPr id="7" name="Content Placeholder 3"/>
          <p:cNvSpPr txBox="1">
            <a:spLocks/>
          </p:cNvSpPr>
          <p:nvPr/>
        </p:nvSpPr>
        <p:spPr>
          <a:xfrm>
            <a:off x="4345514" y="4834465"/>
            <a:ext cx="4798486" cy="2200182"/>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300" dirty="0" smtClean="0">
                <a:solidFill>
                  <a:schemeClr val="bg1"/>
                </a:solidFill>
              </a:rPr>
              <a:t>“The Senate and People of Rome dedicate this arch to the deified Titus Vespasian Augustus [died AD 81], son of the deified Vespasian.” – </a:t>
            </a:r>
            <a:r>
              <a:rPr lang="en-GB" sz="2300" b="1" i="1" dirty="0" smtClean="0">
                <a:solidFill>
                  <a:schemeClr val="bg1"/>
                </a:solidFill>
              </a:rPr>
              <a:t>ILS </a:t>
            </a:r>
            <a:r>
              <a:rPr lang="en-GB" sz="2300" b="1" dirty="0" smtClean="0">
                <a:solidFill>
                  <a:schemeClr val="bg1"/>
                </a:solidFill>
              </a:rPr>
              <a:t>265 = </a:t>
            </a:r>
            <a:r>
              <a:rPr lang="en-GB" sz="2300" b="1" i="1" dirty="0" smtClean="0">
                <a:solidFill>
                  <a:schemeClr val="bg1"/>
                </a:solidFill>
              </a:rPr>
              <a:t>CIL </a:t>
            </a:r>
            <a:r>
              <a:rPr lang="en-GB" sz="2300" b="1" dirty="0" smtClean="0">
                <a:solidFill>
                  <a:schemeClr val="bg1"/>
                </a:solidFill>
              </a:rPr>
              <a:t>6.945</a:t>
            </a:r>
            <a:r>
              <a:rPr lang="en-GB" sz="2300" dirty="0" smtClean="0">
                <a:solidFill>
                  <a:schemeClr val="bg1"/>
                </a:solidFill>
              </a:rPr>
              <a:t>.</a:t>
            </a:r>
            <a:endParaRPr lang="en-GB" sz="2300" dirty="0">
              <a:solidFill>
                <a:schemeClr val="bg1"/>
              </a:solidFill>
            </a:endParaRPr>
          </a:p>
        </p:txBody>
      </p:sp>
    </p:spTree>
    <p:extLst>
      <p:ext uri="{BB962C8B-B14F-4D97-AF65-F5344CB8AC3E}">
        <p14:creationId xmlns:p14="http://schemas.microsoft.com/office/powerpoint/2010/main" val="6861292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616036" y="3662728"/>
            <a:ext cx="5173227" cy="2967111"/>
          </a:xfrm>
          <a:prstGeom prst="rect">
            <a:avLst/>
          </a:prstGeom>
        </p:spPr>
      </p:pic>
      <p:sp>
        <p:nvSpPr>
          <p:cNvPr id="5" name="AutoShape 4"/>
          <p:cNvSpPr>
            <a:spLocks noChangeArrowheads="1"/>
          </p:cNvSpPr>
          <p:nvPr/>
        </p:nvSpPr>
        <p:spPr bwMode="auto">
          <a:xfrm rot="5400000">
            <a:off x="4235094" y="5004694"/>
            <a:ext cx="2198057" cy="252017"/>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6" name="Text Box 10"/>
          <p:cNvSpPr txBox="1">
            <a:spLocks noChangeArrowheads="1"/>
          </p:cNvSpPr>
          <p:nvPr/>
        </p:nvSpPr>
        <p:spPr bwMode="auto">
          <a:xfrm>
            <a:off x="4834042" y="6229729"/>
            <a:ext cx="2124225" cy="40011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chemeClr val="bg1"/>
                </a:solidFill>
              </a:rPr>
              <a:t>Triumphal Procession</a:t>
            </a:r>
            <a:r>
              <a:rPr lang="en-GB" sz="2000" dirty="0" smtClean="0">
                <a:solidFill>
                  <a:schemeClr val="bg1"/>
                </a:solidFill>
              </a:rPr>
              <a:t> </a:t>
            </a:r>
            <a:endParaRPr lang="en-GB" sz="2000" dirty="0">
              <a:solidFill>
                <a:schemeClr val="bg1"/>
              </a:solidFill>
            </a:endParaRPr>
          </a:p>
        </p:txBody>
      </p:sp>
      <p:sp>
        <p:nvSpPr>
          <p:cNvPr id="7" name="AutoShape 4"/>
          <p:cNvSpPr>
            <a:spLocks noChangeArrowheads="1"/>
          </p:cNvSpPr>
          <p:nvPr/>
        </p:nvSpPr>
        <p:spPr bwMode="auto">
          <a:xfrm rot="3157902">
            <a:off x="4204784" y="5258312"/>
            <a:ext cx="712978" cy="141940"/>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8" name="AutoShape 4"/>
          <p:cNvSpPr>
            <a:spLocks noChangeArrowheads="1"/>
          </p:cNvSpPr>
          <p:nvPr/>
        </p:nvSpPr>
        <p:spPr bwMode="auto">
          <a:xfrm rot="8180337">
            <a:off x="7146580" y="5372771"/>
            <a:ext cx="712978" cy="141940"/>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9" name="Text Box 10"/>
          <p:cNvSpPr txBox="1">
            <a:spLocks noChangeArrowheads="1"/>
          </p:cNvSpPr>
          <p:nvPr/>
        </p:nvSpPr>
        <p:spPr bwMode="auto">
          <a:xfrm>
            <a:off x="6958267" y="5655677"/>
            <a:ext cx="1458369" cy="40011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chemeClr val="bg1"/>
                </a:solidFill>
              </a:rPr>
              <a:t>Winged Victory</a:t>
            </a:r>
            <a:r>
              <a:rPr lang="en-GB" sz="2000" dirty="0" smtClean="0">
                <a:solidFill>
                  <a:schemeClr val="bg1"/>
                </a:solidFill>
              </a:rPr>
              <a:t> </a:t>
            </a:r>
            <a:endParaRPr lang="en-GB" sz="2000" dirty="0">
              <a:solidFill>
                <a:schemeClr val="bg1"/>
              </a:solidFill>
            </a:endParaRPr>
          </a:p>
        </p:txBody>
      </p:sp>
      <p:sp>
        <p:nvSpPr>
          <p:cNvPr id="10" name="Text Box 10"/>
          <p:cNvSpPr txBox="1">
            <a:spLocks noChangeArrowheads="1"/>
          </p:cNvSpPr>
          <p:nvPr/>
        </p:nvSpPr>
        <p:spPr bwMode="auto">
          <a:xfrm>
            <a:off x="3729862" y="5542593"/>
            <a:ext cx="1458369" cy="40011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chemeClr val="bg1"/>
                </a:solidFill>
              </a:rPr>
              <a:t>Winged Victory</a:t>
            </a:r>
            <a:r>
              <a:rPr lang="en-GB" sz="2000" dirty="0" smtClean="0">
                <a:solidFill>
                  <a:schemeClr val="bg1"/>
                </a:solidFill>
              </a:rPr>
              <a:t> </a:t>
            </a:r>
            <a:endParaRPr lang="en-GB" sz="2000" dirty="0">
              <a:solidFill>
                <a:schemeClr val="bg1"/>
              </a:solidFill>
            </a:endParaRPr>
          </a:p>
        </p:txBody>
      </p:sp>
      <p:sp>
        <p:nvSpPr>
          <p:cNvPr id="11" name="Donut 10"/>
          <p:cNvSpPr/>
          <p:nvPr/>
        </p:nvSpPr>
        <p:spPr>
          <a:xfrm>
            <a:off x="5694218" y="5329282"/>
            <a:ext cx="987137" cy="726505"/>
          </a:xfrm>
          <a:prstGeom prst="donut">
            <a:avLst>
              <a:gd name="adj" fmla="val 54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2" name="Picture 11"/>
          <p:cNvPicPr>
            <a:picLocks noChangeAspect="1"/>
          </p:cNvPicPr>
          <p:nvPr/>
        </p:nvPicPr>
        <p:blipFill>
          <a:blip r:embed="rId3"/>
          <a:stretch>
            <a:fillRect/>
          </a:stretch>
        </p:blipFill>
        <p:spPr>
          <a:xfrm>
            <a:off x="522758" y="3662728"/>
            <a:ext cx="2752215" cy="3047392"/>
          </a:xfrm>
          <a:prstGeom prst="rect">
            <a:avLst/>
          </a:prstGeom>
        </p:spPr>
      </p:pic>
      <p:pic>
        <p:nvPicPr>
          <p:cNvPr id="13" name="Picture 12"/>
          <p:cNvPicPr>
            <a:picLocks noChangeAspect="1"/>
          </p:cNvPicPr>
          <p:nvPr/>
        </p:nvPicPr>
        <p:blipFill>
          <a:blip r:embed="rId4"/>
          <a:stretch>
            <a:fillRect/>
          </a:stretch>
        </p:blipFill>
        <p:spPr>
          <a:xfrm>
            <a:off x="6598227" y="229376"/>
            <a:ext cx="2191035" cy="3211972"/>
          </a:xfrm>
          <a:prstGeom prst="rect">
            <a:avLst/>
          </a:prstGeom>
        </p:spPr>
      </p:pic>
      <p:pic>
        <p:nvPicPr>
          <p:cNvPr id="14" name="Picture 13"/>
          <p:cNvPicPr>
            <a:picLocks noChangeAspect="1"/>
          </p:cNvPicPr>
          <p:nvPr/>
        </p:nvPicPr>
        <p:blipFill>
          <a:blip r:embed="rId5"/>
          <a:stretch>
            <a:fillRect/>
          </a:stretch>
        </p:blipFill>
        <p:spPr>
          <a:xfrm>
            <a:off x="212043" y="142977"/>
            <a:ext cx="6151019" cy="3298372"/>
          </a:xfrm>
          <a:prstGeom prst="rect">
            <a:avLst/>
          </a:prstGeom>
        </p:spPr>
      </p:pic>
      <p:sp>
        <p:nvSpPr>
          <p:cNvPr id="16" name="Text Box 10"/>
          <p:cNvSpPr txBox="1">
            <a:spLocks noChangeArrowheads="1"/>
          </p:cNvSpPr>
          <p:nvPr/>
        </p:nvSpPr>
        <p:spPr bwMode="auto">
          <a:xfrm>
            <a:off x="1088278" y="1861272"/>
            <a:ext cx="648073"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chemeClr val="bg1"/>
                </a:solidFill>
              </a:rPr>
              <a:t>Roma </a:t>
            </a:r>
            <a:endParaRPr lang="en-GB" sz="1400" dirty="0">
              <a:solidFill>
                <a:schemeClr val="bg1"/>
              </a:solidFill>
            </a:endParaRPr>
          </a:p>
        </p:txBody>
      </p:sp>
      <p:sp>
        <p:nvSpPr>
          <p:cNvPr id="17" name="Text Box 10"/>
          <p:cNvSpPr txBox="1">
            <a:spLocks noChangeArrowheads="1"/>
          </p:cNvSpPr>
          <p:nvPr/>
        </p:nvSpPr>
        <p:spPr bwMode="auto">
          <a:xfrm>
            <a:off x="4200868" y="1191118"/>
            <a:ext cx="648073"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chemeClr val="bg1"/>
                </a:solidFill>
              </a:rPr>
              <a:t>Titus </a:t>
            </a:r>
            <a:endParaRPr lang="en-GB" sz="1400" dirty="0">
              <a:solidFill>
                <a:schemeClr val="bg1"/>
              </a:solidFill>
            </a:endParaRPr>
          </a:p>
        </p:txBody>
      </p:sp>
      <p:sp>
        <p:nvSpPr>
          <p:cNvPr id="18" name="Text Box 10"/>
          <p:cNvSpPr txBox="1">
            <a:spLocks noChangeArrowheads="1"/>
          </p:cNvSpPr>
          <p:nvPr/>
        </p:nvSpPr>
        <p:spPr bwMode="auto">
          <a:xfrm>
            <a:off x="4938078" y="1345006"/>
            <a:ext cx="792088"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chemeClr val="bg1"/>
                </a:solidFill>
              </a:rPr>
              <a:t>Victory </a:t>
            </a:r>
            <a:endParaRPr lang="en-GB" sz="1400" dirty="0">
              <a:solidFill>
                <a:schemeClr val="bg1"/>
              </a:solidFill>
            </a:endParaRPr>
          </a:p>
        </p:txBody>
      </p:sp>
      <p:sp>
        <p:nvSpPr>
          <p:cNvPr id="19" name="Text Box 10"/>
          <p:cNvSpPr txBox="1">
            <a:spLocks noChangeArrowheads="1"/>
          </p:cNvSpPr>
          <p:nvPr/>
        </p:nvSpPr>
        <p:spPr bwMode="auto">
          <a:xfrm>
            <a:off x="4427874" y="2477850"/>
            <a:ext cx="1872209"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chemeClr val="bg1"/>
                </a:solidFill>
              </a:rPr>
              <a:t>Honour and Courage </a:t>
            </a:r>
            <a:endParaRPr lang="en-GB" sz="1400" dirty="0">
              <a:solidFill>
                <a:schemeClr val="bg1"/>
              </a:solidFill>
            </a:endParaRPr>
          </a:p>
        </p:txBody>
      </p:sp>
    </p:spTree>
    <p:extLst>
      <p:ext uri="{BB962C8B-B14F-4D97-AF65-F5344CB8AC3E}">
        <p14:creationId xmlns:p14="http://schemas.microsoft.com/office/powerpoint/2010/main" val="8353036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518" y="76049"/>
            <a:ext cx="8229600" cy="890306"/>
          </a:xfrm>
        </p:spPr>
        <p:txBody>
          <a:bodyPr/>
          <a:lstStyle/>
          <a:p>
            <a:r>
              <a:rPr lang="en-GB" dirty="0" smtClean="0">
                <a:solidFill>
                  <a:schemeClr val="bg1"/>
                </a:solidFill>
              </a:rPr>
              <a:t>Sack of Jerusalem</a:t>
            </a:r>
            <a:endParaRPr lang="en-GB" dirty="0">
              <a:solidFill>
                <a:schemeClr val="bg1"/>
              </a:solidFill>
            </a:endParaRPr>
          </a:p>
        </p:txBody>
      </p:sp>
      <p:pic>
        <p:nvPicPr>
          <p:cNvPr id="6" name="Content Placeholder 5"/>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010313" y="2102690"/>
            <a:ext cx="3816424" cy="4680520"/>
          </a:xfrm>
        </p:spPr>
      </p:pic>
      <p:sp>
        <p:nvSpPr>
          <p:cNvPr id="5" name="Text Box 10"/>
          <p:cNvSpPr txBox="1">
            <a:spLocks noChangeArrowheads="1"/>
          </p:cNvSpPr>
          <p:nvPr/>
        </p:nvSpPr>
        <p:spPr bwMode="auto">
          <a:xfrm>
            <a:off x="6105310" y="1794913"/>
            <a:ext cx="2808312"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chemeClr val="bg1"/>
                </a:solidFill>
              </a:rPr>
              <a:t>Silver trumpets – sons of Aaron </a:t>
            </a:r>
            <a:endParaRPr lang="en-GB" sz="1400" dirty="0">
              <a:solidFill>
                <a:schemeClr val="bg1"/>
              </a:solidFill>
            </a:endParaRPr>
          </a:p>
        </p:txBody>
      </p:sp>
      <p:sp>
        <p:nvSpPr>
          <p:cNvPr id="7" name="AutoShape 4"/>
          <p:cNvSpPr>
            <a:spLocks noChangeArrowheads="1"/>
          </p:cNvSpPr>
          <p:nvPr/>
        </p:nvSpPr>
        <p:spPr bwMode="auto">
          <a:xfrm rot="14863190">
            <a:off x="7238327" y="2444444"/>
            <a:ext cx="1063777" cy="127717"/>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8" name="Text Box 10"/>
          <p:cNvSpPr txBox="1">
            <a:spLocks noChangeArrowheads="1"/>
          </p:cNvSpPr>
          <p:nvPr/>
        </p:nvSpPr>
        <p:spPr bwMode="auto">
          <a:xfrm>
            <a:off x="4980185" y="1794913"/>
            <a:ext cx="1008112"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chemeClr val="bg1"/>
                </a:solidFill>
              </a:rPr>
              <a:t>Menorah </a:t>
            </a:r>
            <a:endParaRPr lang="en-GB" sz="1400" dirty="0">
              <a:solidFill>
                <a:schemeClr val="bg1"/>
              </a:solidFill>
            </a:endParaRPr>
          </a:p>
        </p:txBody>
      </p:sp>
      <p:sp>
        <p:nvSpPr>
          <p:cNvPr id="9" name="AutoShape 4"/>
          <p:cNvSpPr>
            <a:spLocks noChangeArrowheads="1"/>
          </p:cNvSpPr>
          <p:nvPr/>
        </p:nvSpPr>
        <p:spPr bwMode="auto">
          <a:xfrm rot="12682993">
            <a:off x="5140593" y="2305246"/>
            <a:ext cx="1063777" cy="127717"/>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pic>
        <p:nvPicPr>
          <p:cNvPr id="3" name="Picture 2"/>
          <p:cNvPicPr>
            <a:picLocks noChangeAspect="1"/>
          </p:cNvPicPr>
          <p:nvPr/>
        </p:nvPicPr>
        <p:blipFill>
          <a:blip r:embed="rId3"/>
          <a:stretch>
            <a:fillRect/>
          </a:stretch>
        </p:blipFill>
        <p:spPr>
          <a:xfrm>
            <a:off x="3241964" y="4300237"/>
            <a:ext cx="1608728" cy="2482973"/>
          </a:xfrm>
          <a:prstGeom prst="rect">
            <a:avLst/>
          </a:prstGeom>
        </p:spPr>
      </p:pic>
      <p:sp>
        <p:nvSpPr>
          <p:cNvPr id="12" name="Rectangle 11"/>
          <p:cNvSpPr/>
          <p:nvPr/>
        </p:nvSpPr>
        <p:spPr>
          <a:xfrm>
            <a:off x="131550" y="1211787"/>
            <a:ext cx="9012450" cy="1015663"/>
          </a:xfrm>
          <a:prstGeom prst="rect">
            <a:avLst/>
          </a:prstGeom>
        </p:spPr>
        <p:txBody>
          <a:bodyPr wrap="square">
            <a:spAutoFit/>
          </a:bodyPr>
          <a:lstStyle/>
          <a:p>
            <a:r>
              <a:rPr lang="en-GB" sz="2000" dirty="0" smtClean="0">
                <a:solidFill>
                  <a:schemeClr val="bg1"/>
                </a:solidFill>
              </a:rPr>
              <a:t>Inscription from another Arch of Titus, now destroyed, located near the Circus Maximus:.</a:t>
            </a:r>
          </a:p>
          <a:p>
            <a:endParaRPr lang="en-GB" sz="2000" dirty="0">
              <a:solidFill>
                <a:schemeClr val="bg1"/>
              </a:solidFill>
            </a:endParaRPr>
          </a:p>
        </p:txBody>
      </p:sp>
      <p:sp>
        <p:nvSpPr>
          <p:cNvPr id="14" name="Rectangle 13"/>
          <p:cNvSpPr/>
          <p:nvPr/>
        </p:nvSpPr>
        <p:spPr>
          <a:xfrm>
            <a:off x="177065" y="1948801"/>
            <a:ext cx="4803120" cy="2308324"/>
          </a:xfrm>
          <a:prstGeom prst="rect">
            <a:avLst/>
          </a:prstGeom>
        </p:spPr>
        <p:txBody>
          <a:bodyPr wrap="square">
            <a:spAutoFit/>
          </a:bodyPr>
          <a:lstStyle/>
          <a:p>
            <a:r>
              <a:rPr lang="en-GB" dirty="0" smtClean="0">
                <a:solidFill>
                  <a:schemeClr val="bg1"/>
                </a:solidFill>
              </a:rPr>
              <a:t>“The Senate and People of Rome dedicate this arch to the emperor Titus… because, with the Senate’s advice and counsel and with auguries, he conquered the nation of the Jews [AD 70/71] and destroyed Jerusalem, which all of the generals, kings, and nations before Titus had either failed to do or even attempt.” –</a:t>
            </a:r>
            <a:r>
              <a:rPr lang="en-GB" i="1" dirty="0" smtClean="0">
                <a:solidFill>
                  <a:schemeClr val="bg1"/>
                </a:solidFill>
              </a:rPr>
              <a:t> </a:t>
            </a:r>
            <a:r>
              <a:rPr lang="en-GB" b="1" i="1" dirty="0" smtClean="0">
                <a:solidFill>
                  <a:schemeClr val="bg1"/>
                </a:solidFill>
              </a:rPr>
              <a:t>ILS </a:t>
            </a:r>
            <a:r>
              <a:rPr lang="en-GB" b="1" dirty="0" smtClean="0">
                <a:solidFill>
                  <a:schemeClr val="bg1"/>
                </a:solidFill>
              </a:rPr>
              <a:t>264 = </a:t>
            </a:r>
            <a:r>
              <a:rPr lang="en-GB" b="1" i="1" dirty="0" smtClean="0">
                <a:solidFill>
                  <a:schemeClr val="bg1"/>
                </a:solidFill>
              </a:rPr>
              <a:t>CIL</a:t>
            </a:r>
            <a:r>
              <a:rPr lang="en-GB" b="1" dirty="0" smtClean="0">
                <a:solidFill>
                  <a:schemeClr val="bg1"/>
                </a:solidFill>
              </a:rPr>
              <a:t> 6.944</a:t>
            </a:r>
            <a:r>
              <a:rPr lang="en-GB" dirty="0" smtClean="0">
                <a:solidFill>
                  <a:schemeClr val="bg1"/>
                </a:solidFill>
              </a:rPr>
              <a:t>.</a:t>
            </a:r>
            <a:endParaRPr lang="en-GB" b="1" dirty="0">
              <a:solidFill>
                <a:schemeClr val="bg1"/>
              </a:solidFill>
            </a:endParaRPr>
          </a:p>
        </p:txBody>
      </p:sp>
      <p:pic>
        <p:nvPicPr>
          <p:cNvPr id="15" name="Picture 14"/>
          <p:cNvPicPr>
            <a:picLocks noChangeAspect="1"/>
          </p:cNvPicPr>
          <p:nvPr/>
        </p:nvPicPr>
        <p:blipFill>
          <a:blip r:embed="rId4"/>
          <a:stretch>
            <a:fillRect/>
          </a:stretch>
        </p:blipFill>
        <p:spPr>
          <a:xfrm>
            <a:off x="151653" y="4300237"/>
            <a:ext cx="2977429" cy="2290330"/>
          </a:xfrm>
          <a:prstGeom prst="rect">
            <a:avLst/>
          </a:prstGeom>
        </p:spPr>
      </p:pic>
      <p:sp>
        <p:nvSpPr>
          <p:cNvPr id="16" name="Content Placeholder 2"/>
          <p:cNvSpPr>
            <a:spLocks noGrp="1"/>
          </p:cNvSpPr>
          <p:nvPr>
            <p:ph idx="1"/>
          </p:nvPr>
        </p:nvSpPr>
        <p:spPr>
          <a:xfrm>
            <a:off x="0" y="6557437"/>
            <a:ext cx="3155079" cy="300563"/>
          </a:xfrm>
        </p:spPr>
        <p:txBody>
          <a:bodyPr>
            <a:normAutofit fontScale="85000" lnSpcReduction="10000"/>
          </a:bodyPr>
          <a:lstStyle/>
          <a:p>
            <a:pPr marL="137160" indent="0">
              <a:buNone/>
            </a:pPr>
            <a:r>
              <a:rPr lang="it-IT" sz="1800" b="1" dirty="0">
                <a:solidFill>
                  <a:schemeClr val="bg1"/>
                </a:solidFill>
              </a:rPr>
              <a:t>c.1740 by Giovanni Paolo Panini</a:t>
            </a:r>
            <a:endParaRPr lang="en-GB" sz="1800" b="1" dirty="0">
              <a:solidFill>
                <a:schemeClr val="bg1"/>
              </a:solidFill>
            </a:endParaRPr>
          </a:p>
        </p:txBody>
      </p:sp>
    </p:spTree>
    <p:extLst>
      <p:ext uri="{BB962C8B-B14F-4D97-AF65-F5344CB8AC3E}">
        <p14:creationId xmlns:p14="http://schemas.microsoft.com/office/powerpoint/2010/main" val="35177600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518" y="2486025"/>
            <a:ext cx="9059482" cy="4166755"/>
          </a:xfrm>
        </p:spPr>
        <p:txBody>
          <a:bodyPr>
            <a:noAutofit/>
          </a:bodyPr>
          <a:lstStyle/>
          <a:p>
            <a:pPr marL="0">
              <a:buNone/>
            </a:pPr>
            <a:r>
              <a:rPr lang="en-GB" sz="2100" dirty="0" smtClean="0">
                <a:solidFill>
                  <a:schemeClr val="bg1"/>
                </a:solidFill>
              </a:rPr>
              <a:t>“After these triumphs were over, and after the affairs of the Romans were settled on the surest foundations, Vespasian resolved to build a temple to Peace, which was finished in so short a time, and in so glorious a manner, as was beyond all human expectation and opinion: for he having now by Providence a vast quantity of wealth, besides what he had formerly gained in his other exploits, he had this temple adorned with pictures and statues; for </a:t>
            </a:r>
            <a:r>
              <a:rPr lang="en-GB" sz="2100" b="1" dirty="0" smtClean="0">
                <a:solidFill>
                  <a:schemeClr val="bg1"/>
                </a:solidFill>
              </a:rPr>
              <a:t>in this temple were collected and deposited all such rarities as men previously used to wander all over the habitable world to see</a:t>
            </a:r>
            <a:r>
              <a:rPr lang="en-GB" sz="2100" dirty="0" smtClean="0">
                <a:solidFill>
                  <a:schemeClr val="bg1"/>
                </a:solidFill>
              </a:rPr>
              <a:t>, when they had a desire to see one of them after another; he also laid up therein those </a:t>
            </a:r>
            <a:r>
              <a:rPr lang="en-GB" sz="2100" b="1" dirty="0" smtClean="0">
                <a:solidFill>
                  <a:schemeClr val="bg1"/>
                </a:solidFill>
              </a:rPr>
              <a:t>golden vessels and instruments that were taken out of the Jewish temple, as ensigns of his glory</a:t>
            </a:r>
            <a:r>
              <a:rPr lang="en-GB" sz="2100" dirty="0" smtClean="0">
                <a:solidFill>
                  <a:schemeClr val="bg1"/>
                </a:solidFill>
              </a:rPr>
              <a:t>. But still he gave order that they should lay up their Law, and the purple veils of the holy place, in the royal palace itself, and keep them there.” - </a:t>
            </a:r>
            <a:r>
              <a:rPr lang="en-GB" sz="2100" b="1" dirty="0" smtClean="0">
                <a:solidFill>
                  <a:schemeClr val="bg1"/>
                </a:solidFill>
              </a:rPr>
              <a:t>Josephus </a:t>
            </a:r>
            <a:r>
              <a:rPr lang="en-GB" sz="2100" b="1" i="1" dirty="0" smtClean="0">
                <a:solidFill>
                  <a:schemeClr val="bg1"/>
                </a:solidFill>
              </a:rPr>
              <a:t>The Jewish Wars </a:t>
            </a:r>
            <a:r>
              <a:rPr lang="en-GB" sz="2100" b="1" dirty="0" smtClean="0">
                <a:solidFill>
                  <a:schemeClr val="bg1"/>
                </a:solidFill>
              </a:rPr>
              <a:t>7.158.</a:t>
            </a:r>
            <a:endParaRPr lang="en-GB" sz="2100" dirty="0">
              <a:solidFill>
                <a:schemeClr val="bg1"/>
              </a:solidFill>
            </a:endParaRPr>
          </a:p>
        </p:txBody>
      </p:sp>
      <p:pic>
        <p:nvPicPr>
          <p:cNvPr id="2" name="Picture 1"/>
          <p:cNvPicPr>
            <a:picLocks noChangeAspect="1"/>
          </p:cNvPicPr>
          <p:nvPr/>
        </p:nvPicPr>
        <p:blipFill>
          <a:blip r:embed="rId2"/>
          <a:stretch>
            <a:fillRect/>
          </a:stretch>
        </p:blipFill>
        <p:spPr>
          <a:xfrm>
            <a:off x="3375314" y="132484"/>
            <a:ext cx="4762500" cy="2228850"/>
          </a:xfrm>
          <a:prstGeom prst="rect">
            <a:avLst/>
          </a:prstGeom>
        </p:spPr>
      </p:pic>
      <p:pic>
        <p:nvPicPr>
          <p:cNvPr id="4" name="Picture 3"/>
          <p:cNvPicPr>
            <a:picLocks noChangeAspect="1"/>
          </p:cNvPicPr>
          <p:nvPr/>
        </p:nvPicPr>
        <p:blipFill>
          <a:blip r:embed="rId3"/>
          <a:stretch>
            <a:fillRect/>
          </a:stretch>
        </p:blipFill>
        <p:spPr>
          <a:xfrm>
            <a:off x="84518" y="132484"/>
            <a:ext cx="3172598" cy="2053936"/>
          </a:xfrm>
          <a:prstGeom prst="rect">
            <a:avLst/>
          </a:prstGeom>
        </p:spPr>
      </p:pic>
      <p:sp>
        <p:nvSpPr>
          <p:cNvPr id="6" name="Frame 5"/>
          <p:cNvSpPr/>
          <p:nvPr/>
        </p:nvSpPr>
        <p:spPr>
          <a:xfrm>
            <a:off x="3375314" y="132484"/>
            <a:ext cx="1986395" cy="1540452"/>
          </a:xfrm>
          <a:prstGeom prst="frame">
            <a:avLst>
              <a:gd name="adj1" fmla="val 5080"/>
            </a:avLst>
          </a:prstGeom>
          <a:solidFill>
            <a:srgbClr val="FF0000"/>
          </a:solidFill>
          <a:ln w="95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TextBox 6"/>
          <p:cNvSpPr txBox="1"/>
          <p:nvPr/>
        </p:nvSpPr>
        <p:spPr>
          <a:xfrm>
            <a:off x="3813463" y="790120"/>
            <a:ext cx="1859973" cy="369332"/>
          </a:xfrm>
          <a:prstGeom prst="rect">
            <a:avLst/>
          </a:prstGeom>
          <a:noFill/>
        </p:spPr>
        <p:txBody>
          <a:bodyPr wrap="square" rtlCol="0">
            <a:spAutoFit/>
          </a:bodyPr>
          <a:lstStyle/>
          <a:p>
            <a:r>
              <a:rPr lang="en-GB" dirty="0" smtClean="0">
                <a:solidFill>
                  <a:srgbClr val="FF0000"/>
                </a:solidFill>
              </a:rPr>
              <a:t>Not yet built</a:t>
            </a:r>
            <a:endParaRPr lang="en-GB" dirty="0">
              <a:solidFill>
                <a:srgbClr val="FF0000"/>
              </a:solidFill>
            </a:endParaRPr>
          </a:p>
        </p:txBody>
      </p:sp>
    </p:spTree>
    <p:extLst>
      <p:ext uri="{BB962C8B-B14F-4D97-AF65-F5344CB8AC3E}">
        <p14:creationId xmlns:p14="http://schemas.microsoft.com/office/powerpoint/2010/main" val="42880050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0" y="1620981"/>
            <a:ext cx="9144000" cy="5237019"/>
          </a:xfrm>
        </p:spPr>
        <p:txBody>
          <a:bodyPr>
            <a:normAutofit lnSpcReduction="10000"/>
          </a:bodyPr>
          <a:lstStyle/>
          <a:p>
            <a:r>
              <a:rPr lang="en-GB" dirty="0" smtClean="0">
                <a:solidFill>
                  <a:schemeClr val="bg1"/>
                </a:solidFill>
              </a:rPr>
              <a:t>Chapman</a:t>
            </a:r>
            <a:r>
              <a:rPr lang="en-GB" dirty="0">
                <a:solidFill>
                  <a:schemeClr val="bg1"/>
                </a:solidFill>
              </a:rPr>
              <a:t>, H. H. 2009. ‘What Josephus Sees: The Temple of Peace and the Jerusalem Temple as Spectacle in Text and Art’, </a:t>
            </a:r>
            <a:r>
              <a:rPr lang="en-GB" i="1" dirty="0">
                <a:solidFill>
                  <a:schemeClr val="bg1"/>
                </a:solidFill>
              </a:rPr>
              <a:t>Phoenix</a:t>
            </a:r>
            <a:r>
              <a:rPr lang="en-GB" dirty="0">
                <a:solidFill>
                  <a:schemeClr val="bg1"/>
                </a:solidFill>
              </a:rPr>
              <a:t> 63 (1/2): 107-130. </a:t>
            </a:r>
          </a:p>
          <a:p>
            <a:pPr marL="137160" indent="0">
              <a:buNone/>
            </a:pPr>
            <a:endParaRPr lang="en-GB" sz="900" dirty="0" smtClean="0">
              <a:solidFill>
                <a:schemeClr val="bg1"/>
              </a:solidFill>
            </a:endParaRPr>
          </a:p>
          <a:p>
            <a:r>
              <a:rPr lang="en-GB" dirty="0" smtClean="0">
                <a:solidFill>
                  <a:schemeClr val="bg1"/>
                </a:solidFill>
              </a:rPr>
              <a:t>Richardson </a:t>
            </a:r>
            <a:r>
              <a:rPr lang="en-GB" dirty="0">
                <a:solidFill>
                  <a:schemeClr val="bg1"/>
                </a:solidFill>
              </a:rPr>
              <a:t>Jr., L. 1992. </a:t>
            </a:r>
            <a:r>
              <a:rPr lang="en-GB" i="1" dirty="0">
                <a:solidFill>
                  <a:schemeClr val="bg1"/>
                </a:solidFill>
              </a:rPr>
              <a:t>A New Topographical Dictionary of Ancient Rome</a:t>
            </a:r>
            <a:r>
              <a:rPr lang="en-GB" dirty="0">
                <a:solidFill>
                  <a:schemeClr val="bg1"/>
                </a:solidFill>
              </a:rPr>
              <a:t>. John Hopkins University Press.</a:t>
            </a:r>
          </a:p>
          <a:p>
            <a:endParaRPr lang="en-GB" sz="900" dirty="0">
              <a:solidFill>
                <a:schemeClr val="bg1"/>
              </a:solidFill>
            </a:endParaRPr>
          </a:p>
          <a:p>
            <a:r>
              <a:rPr lang="en-GB" dirty="0">
                <a:solidFill>
                  <a:schemeClr val="bg1"/>
                </a:solidFill>
              </a:rPr>
              <a:t>Ulrich, R. B. 1993. ‘Julius Caesar and the Creation of the Forum </a:t>
            </a:r>
            <a:r>
              <a:rPr lang="en-GB" dirty="0" err="1">
                <a:solidFill>
                  <a:schemeClr val="bg1"/>
                </a:solidFill>
              </a:rPr>
              <a:t>Iulium</a:t>
            </a:r>
            <a:r>
              <a:rPr lang="en-GB" dirty="0">
                <a:solidFill>
                  <a:schemeClr val="bg1"/>
                </a:solidFill>
              </a:rPr>
              <a:t>’, </a:t>
            </a:r>
            <a:r>
              <a:rPr lang="en-GB" i="1" dirty="0">
                <a:solidFill>
                  <a:schemeClr val="bg1"/>
                </a:solidFill>
              </a:rPr>
              <a:t>American Journal of Archaeology </a:t>
            </a:r>
            <a:r>
              <a:rPr lang="en-GB" dirty="0">
                <a:solidFill>
                  <a:schemeClr val="bg1"/>
                </a:solidFill>
              </a:rPr>
              <a:t>97 (1): 49-80.</a:t>
            </a:r>
          </a:p>
          <a:p>
            <a:endParaRPr lang="en-GB" sz="900" dirty="0">
              <a:solidFill>
                <a:schemeClr val="bg1"/>
              </a:solidFill>
            </a:endParaRPr>
          </a:p>
          <a:p>
            <a:r>
              <a:rPr lang="en-GB" dirty="0" err="1">
                <a:solidFill>
                  <a:schemeClr val="bg1"/>
                </a:solidFill>
              </a:rPr>
              <a:t>Zanker</a:t>
            </a:r>
            <a:r>
              <a:rPr lang="en-GB" dirty="0">
                <a:solidFill>
                  <a:schemeClr val="bg1"/>
                </a:solidFill>
              </a:rPr>
              <a:t>, P. 1988. </a:t>
            </a:r>
            <a:r>
              <a:rPr lang="en-GB" i="1" dirty="0">
                <a:solidFill>
                  <a:schemeClr val="bg1"/>
                </a:solidFill>
              </a:rPr>
              <a:t>The Power of Images in the Age of Augustus</a:t>
            </a:r>
            <a:r>
              <a:rPr lang="en-GB" dirty="0">
                <a:solidFill>
                  <a:schemeClr val="bg1"/>
                </a:solidFill>
              </a:rPr>
              <a:t>. Ann </a:t>
            </a:r>
            <a:r>
              <a:rPr lang="en-GB" dirty="0" err="1">
                <a:solidFill>
                  <a:schemeClr val="bg1"/>
                </a:solidFill>
              </a:rPr>
              <a:t>Arbor</a:t>
            </a:r>
            <a:r>
              <a:rPr lang="en-GB" dirty="0">
                <a:solidFill>
                  <a:schemeClr val="bg1"/>
                </a:solidFill>
              </a:rPr>
              <a:t>: University of Michigan Press. </a:t>
            </a:r>
          </a:p>
          <a:p>
            <a:endParaRPr lang="en-GB" dirty="0"/>
          </a:p>
        </p:txBody>
      </p:sp>
    </p:spTree>
    <p:extLst>
      <p:ext uri="{BB962C8B-B14F-4D97-AF65-F5344CB8AC3E}">
        <p14:creationId xmlns:p14="http://schemas.microsoft.com/office/powerpoint/2010/main" val="3971655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Custom 1">
      <a:dk1>
        <a:sysClr val="windowText" lastClr="000000"/>
      </a:dk1>
      <a:lt1>
        <a:srgbClr val="464646"/>
      </a:lt1>
      <a:dk2>
        <a:srgbClr val="464646"/>
      </a:dk2>
      <a:lt2>
        <a:srgbClr val="464646"/>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303</TotalTime>
  <Words>1600</Words>
  <Application>Microsoft Office PowerPoint</Application>
  <PresentationFormat>On-screen Show (4:3)</PresentationFormat>
  <Paragraphs>124</Paragraphs>
  <Slides>20</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Book Antiqua</vt:lpstr>
      <vt:lpstr>Calibri</vt:lpstr>
      <vt:lpstr>Lucida Sans</vt:lpstr>
      <vt:lpstr>Wingdings</vt:lpstr>
      <vt:lpstr>Wingdings 2</vt:lpstr>
      <vt:lpstr>Wingdings 3</vt:lpstr>
      <vt:lpstr>Apex</vt:lpstr>
      <vt:lpstr>Everyday Life in Ancient Rome</vt:lpstr>
      <vt:lpstr>Monuments and Social History</vt:lpstr>
      <vt:lpstr>Telling a Story</vt:lpstr>
      <vt:lpstr>Imperial Rome: Monumentalising the Past, Present and Future</vt:lpstr>
      <vt:lpstr>Augustan “Propaganda” – Family Ancestry</vt:lpstr>
      <vt:lpstr>Ara Pacis (dedicated 9 BC)</vt:lpstr>
      <vt:lpstr>Augustus’ Forum</vt:lpstr>
      <vt:lpstr>Triumphal Statues</vt:lpstr>
      <vt:lpstr>Augustan Compound</vt:lpstr>
      <vt:lpstr>Imperial Fora</vt:lpstr>
      <vt:lpstr>PowerPoint Presentation</vt:lpstr>
      <vt:lpstr>Cost and Scale of Labour</vt:lpstr>
      <vt:lpstr>Construction Materials</vt:lpstr>
      <vt:lpstr>Fora as Stores of Treasure</vt:lpstr>
      <vt:lpstr>Monuments and Roman Imperialism</vt:lpstr>
      <vt:lpstr>Arch of Titus</vt:lpstr>
      <vt:lpstr>PowerPoint Presentation</vt:lpstr>
      <vt:lpstr>Sack of Jerusalem</vt:lpstr>
      <vt:lpstr>PowerPoint Presentation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Matt</dc:creator>
  <cp:lastModifiedBy>Matt</cp:lastModifiedBy>
  <cp:revision>65</cp:revision>
  <cp:lastPrinted>2017-02-15T10:07:02Z</cp:lastPrinted>
  <dcterms:created xsi:type="dcterms:W3CDTF">2016-01-24T13:42:02Z</dcterms:created>
  <dcterms:modified xsi:type="dcterms:W3CDTF">2018-12-29T20:25:00Z</dcterms:modified>
</cp:coreProperties>
</file>