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USER" initials="U" lastIdx="5"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644"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cea Catalin Dociu" userId="743b5955c01e90fc" providerId="LiveId" clId="{E6FC08F8-6FAB-4C59-8C64-38411BC52243}"/>
    <pc:docChg chg="modSld">
      <pc:chgData name="Mircea Catalin Dociu" userId="743b5955c01e90fc" providerId="LiveId" clId="{E6FC08F8-6FAB-4C59-8C64-38411BC52243}" dt="2021-07-01T11:19:52.049" v="2" actId="14100"/>
      <pc:docMkLst>
        <pc:docMk/>
      </pc:docMkLst>
      <pc:sldChg chg="modSp mod">
        <pc:chgData name="Mircea Catalin Dociu" userId="743b5955c01e90fc" providerId="LiveId" clId="{E6FC08F8-6FAB-4C59-8C64-38411BC52243}" dt="2021-07-01T11:19:52.049" v="2" actId="14100"/>
        <pc:sldMkLst>
          <pc:docMk/>
          <pc:sldMk cId="798797942" sldId="256"/>
        </pc:sldMkLst>
        <pc:spChg chg="mod">
          <ac:chgData name="Mircea Catalin Dociu" userId="743b5955c01e90fc" providerId="LiveId" clId="{E6FC08F8-6FAB-4C59-8C64-38411BC52243}" dt="2021-07-01T11:19:52.049" v="2" actId="14100"/>
          <ac:spMkLst>
            <pc:docMk/>
            <pc:sldMk cId="798797942" sldId="256"/>
            <ac:spMk id="3" creationId="{00000000-0000-0000-0000-000000000000}"/>
          </ac:spMkLst>
        </pc:spChg>
      </pc:sldChg>
      <pc:sldChg chg="modSp mod">
        <pc:chgData name="Mircea Catalin Dociu" userId="743b5955c01e90fc" providerId="LiveId" clId="{E6FC08F8-6FAB-4C59-8C64-38411BC52243}" dt="2021-07-01T10:44:01.342" v="1" actId="14100"/>
        <pc:sldMkLst>
          <pc:docMk/>
          <pc:sldMk cId="1990354962" sldId="257"/>
        </pc:sldMkLst>
        <pc:spChg chg="mod">
          <ac:chgData name="Mircea Catalin Dociu" userId="743b5955c01e90fc" providerId="LiveId" clId="{E6FC08F8-6FAB-4C59-8C64-38411BC52243}" dt="2021-07-01T10:44:01.342" v="1" actId="14100"/>
          <ac:spMkLst>
            <pc:docMk/>
            <pc:sldMk cId="1990354962" sldId="257"/>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3119759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636339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4020705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2156380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417246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210090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807657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275232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26785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034153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955323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58131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39376041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2130946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1806466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401484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A67011-1F56-4CA5-8F5C-080BCF3D05C5}" type="datetimeFigureOut">
              <a:rPr lang="en-GB" smtClean="0"/>
              <a:pPr/>
              <a:t>01/07/2021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C2ED8E-4632-4ED6-8FAA-1DAC02150327}" type="slidenum">
              <a:rPr lang="en-GB" smtClean="0"/>
              <a:pPr/>
              <a:t>‹#›</a:t>
            </a:fld>
            <a:endParaRPr lang="en-GB"/>
          </a:p>
        </p:txBody>
      </p:sp>
    </p:spTree>
    <p:extLst>
      <p:ext uri="{BB962C8B-B14F-4D97-AF65-F5344CB8AC3E}">
        <p14:creationId xmlns:p14="http://schemas.microsoft.com/office/powerpoint/2010/main" val="2020332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7A67011-1F56-4CA5-8F5C-080BCF3D05C5}" type="datetimeFigureOut">
              <a:rPr lang="en-GB" smtClean="0"/>
              <a:pPr/>
              <a:t>01/07/2021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DC2ED8E-4632-4ED6-8FAA-1DAC02150327}" type="slidenum">
              <a:rPr lang="en-GB" smtClean="0"/>
              <a:pPr/>
              <a:t>‹#›</a:t>
            </a:fld>
            <a:endParaRPr lang="en-GB"/>
          </a:p>
        </p:txBody>
      </p:sp>
    </p:spTree>
    <p:extLst>
      <p:ext uri="{BB962C8B-B14F-4D97-AF65-F5344CB8AC3E}">
        <p14:creationId xmlns:p14="http://schemas.microsoft.com/office/powerpoint/2010/main" val="16252430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0378426617302923" TargetMode="External"/><Relationship Id="rId13" Type="http://schemas.openxmlformats.org/officeDocument/2006/relationships/hyperlink" Target="https://onlinelibrary.wiley.com/doi/abs/10.1111/spol.12728" TargetMode="External"/><Relationship Id="rId3" Type="http://schemas.openxmlformats.org/officeDocument/2006/relationships/hyperlink" Target="http://www.mrp.ase.ro/no34/f7.pdf" TargetMode="External"/><Relationship Id="rId7" Type="http://schemas.openxmlformats.org/officeDocument/2006/relationships/hyperlink" Target="https://papers.ssrn.com/sol3/papers.cfm?abstract_id=3100011" TargetMode="External"/><Relationship Id="rId12" Type="http://schemas.openxmlformats.org/officeDocument/2006/relationships/hyperlink" Target="https://radar.brookes.ac.uk/radar/items/b928316e-8a51-410b-90fa-ac2ae4c0c1b7/1/" TargetMode="External"/><Relationship Id="rId17" Type="http://schemas.openxmlformats.org/officeDocument/2006/relationships/hyperlink" Target="https://www.tandfonline.com/doi/abs/10.1080/14766086.2017.1291360" TargetMode="External"/><Relationship Id="rId2" Type="http://schemas.openxmlformats.org/officeDocument/2006/relationships/hyperlink" Target="https://www.researchgate.net/profile/Bojan_Obrenovic/publication/335516811_Leadership_Styles_and_Job_Performance_a_Literature_Review/links/5d6a089045851508860139fc/Leadership-Styles-and-Job-Performance-a-Literature-Review.pdf" TargetMode="External"/><Relationship Id="rId16" Type="http://schemas.openxmlformats.org/officeDocument/2006/relationships/hyperlink" Target="https://www.ingentaconnect.com/content/sbp/sbp/2017/00000045/00000004/art00009" TargetMode="External"/><Relationship Id="rId1" Type="http://schemas.openxmlformats.org/officeDocument/2006/relationships/slideLayout" Target="../slideLayouts/slideLayout2.xml"/><Relationship Id="rId6" Type="http://schemas.openxmlformats.org/officeDocument/2006/relationships/hyperlink" Target="https://www.ons.gov.uk/economy/nationalaccounts/uksectoraccounts/compendium/economicreview/april2019/longtermtrendsinukemployment1861to2018" TargetMode="External"/><Relationship Id="rId11" Type="http://schemas.openxmlformats.org/officeDocument/2006/relationships/hyperlink" Target="http://mbajournals.in/index.php/JoCBL/article/view/309" TargetMode="External"/><Relationship Id="rId5" Type="http://schemas.openxmlformats.org/officeDocument/2006/relationships/hyperlink" Target="http://www.homepages.ucl.ac.uk/~uctp39a/BGJ_Jan_2020.pdf" TargetMode="External"/><Relationship Id="rId15" Type="http://schemas.openxmlformats.org/officeDocument/2006/relationships/hyperlink" Target="https://pdfs.semanticscholar.org/51d9/7758a307f3ddddb9337dfcd3dd18aab8ab94.pdf" TargetMode="External"/><Relationship Id="rId10" Type="http://schemas.openxmlformats.org/officeDocument/2006/relationships/hyperlink" Target="https://onlinelibrary.wiley.com/doi/abs/10.1002/psp.2198" TargetMode="External"/><Relationship Id="rId4" Type="http://schemas.openxmlformats.org/officeDocument/2006/relationships/hyperlink" Target="https://onlinelibrary.wiley.com/doi/abs/10.1111/bjir.12543" TargetMode="External"/><Relationship Id="rId9" Type="http://schemas.openxmlformats.org/officeDocument/2006/relationships/hyperlink" Target="https://hrcak.srce.hr/171714" TargetMode="External"/><Relationship Id="rId14" Type="http://schemas.openxmlformats.org/officeDocument/2006/relationships/hyperlink" Target="http://www.nationalforum.com/Electronic%20Journal%20Volumes/Lunenburg,%20Fred%20C.%20Decision%20Making%20in%20Organizations%20IJMBA%20V15%20N1%20201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a:t>Problem Solving and Decision-making</a:t>
            </a:r>
            <a:endParaRPr lang="en-GB" dirty="0"/>
          </a:p>
        </p:txBody>
      </p:sp>
      <p:sp>
        <p:nvSpPr>
          <p:cNvPr id="3" name="Subtitle 2"/>
          <p:cNvSpPr>
            <a:spLocks noGrp="1"/>
          </p:cNvSpPr>
          <p:nvPr>
            <p:ph type="subTitle" idx="1"/>
          </p:nvPr>
        </p:nvSpPr>
        <p:spPr>
          <a:xfrm>
            <a:off x="971550" y="1543050"/>
            <a:ext cx="9009063" cy="4095750"/>
          </a:xfrm>
        </p:spPr>
        <p:txBody>
          <a:bodyPr/>
          <a:lstStyle/>
          <a:p>
            <a:r>
              <a:rPr lang="en-IN" dirty="0"/>
              <a:t>Job dissatisfaction faced by UK employees</a:t>
            </a:r>
            <a:endParaRPr lang="en-GB" dirty="0"/>
          </a:p>
        </p:txBody>
      </p:sp>
    </p:spTree>
    <p:extLst>
      <p:ext uri="{BB962C8B-B14F-4D97-AF65-F5344CB8AC3E}">
        <p14:creationId xmlns:p14="http://schemas.microsoft.com/office/powerpoint/2010/main" val="798797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609601"/>
            <a:ext cx="8946541" cy="5638798"/>
          </a:xfrm>
        </p:spPr>
        <p:txBody>
          <a:bodyPr>
            <a:normAutofit/>
          </a:bodyPr>
          <a:lstStyle/>
          <a:p>
            <a:pPr algn="ctr"/>
            <a:r>
              <a:rPr lang="en-IN" sz="5400" b="1" dirty="0"/>
              <a:t>Introduction</a:t>
            </a:r>
            <a:r>
              <a:rPr lang="en-IN" sz="5400" dirty="0"/>
              <a:t> </a:t>
            </a:r>
            <a:endParaRPr lang="en-GB" sz="5400" dirty="0"/>
          </a:p>
        </p:txBody>
      </p:sp>
      <p:sp>
        <p:nvSpPr>
          <p:cNvPr id="3" name="Content Placeholder 2"/>
          <p:cNvSpPr>
            <a:spLocks noGrp="1"/>
          </p:cNvSpPr>
          <p:nvPr>
            <p:ph idx="1"/>
          </p:nvPr>
        </p:nvSpPr>
        <p:spPr/>
        <p:txBody>
          <a:bodyPr/>
          <a:lstStyle/>
          <a:p>
            <a:r>
              <a:rPr lang="en-GB" dirty="0"/>
              <a:t>Decision Making refers to the act of selecting an alternative from a set of given alternatives (Yates &amp; de Oliveira 2016)</a:t>
            </a:r>
            <a:endParaRPr lang="en-IN" dirty="0"/>
          </a:p>
          <a:p>
            <a:r>
              <a:rPr lang="en-IN" dirty="0"/>
              <a:t>This presentation will discuss the nature and impact of the complex problem of Job dissatisfaction faced by UK employees on the overall performance of organisations. </a:t>
            </a:r>
          </a:p>
          <a:p>
            <a:r>
              <a:rPr lang="en-IN" dirty="0"/>
              <a:t>A cause-and-effect analysis along with a PESTLE analysis of the macro-environmental factors to the complex problem will be provided here.</a:t>
            </a:r>
          </a:p>
          <a:p>
            <a:r>
              <a:rPr lang="en-IN" dirty="0"/>
              <a:t>An evaluation of alternative solutions to choose the most effective solution among these alternatives will be discussed in this presentation. </a:t>
            </a:r>
            <a:endParaRPr lang="en-GB" dirty="0"/>
          </a:p>
        </p:txBody>
      </p:sp>
    </p:spTree>
    <p:extLst>
      <p:ext uri="{BB962C8B-B14F-4D97-AF65-F5344CB8AC3E}">
        <p14:creationId xmlns:p14="http://schemas.microsoft.com/office/powerpoint/2010/main" val="1990354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a:t>Nature of Job Dissatisfaction on the entire performance of organisations</a:t>
            </a:r>
            <a:br>
              <a:rPr lang="en-GB" b="1" dirty="0"/>
            </a:br>
            <a:endParaRPr lang="en-GB" dirty="0"/>
          </a:p>
        </p:txBody>
      </p:sp>
      <p:sp>
        <p:nvSpPr>
          <p:cNvPr id="3" name="Content Placeholder 2"/>
          <p:cNvSpPr>
            <a:spLocks noGrp="1"/>
          </p:cNvSpPr>
          <p:nvPr>
            <p:ph idx="1"/>
          </p:nvPr>
        </p:nvSpPr>
        <p:spPr/>
        <p:txBody>
          <a:bodyPr/>
          <a:lstStyle/>
          <a:p>
            <a:r>
              <a:rPr lang="en-IN" dirty="0"/>
              <a:t>The most common nature of job dissatisfaction results due to the lack of proper management systems within the organisations of the UK.</a:t>
            </a:r>
          </a:p>
          <a:p>
            <a:r>
              <a:rPr lang="en-IN" dirty="0"/>
              <a:t>It can be seen that the organisations fail to offer the workers appropriate facilities leading to the dissatisfaction of their jobs and work life balance in the UK than in other European countries (</a:t>
            </a:r>
            <a:r>
              <a:rPr lang="en-GB" dirty="0" err="1"/>
              <a:t>Raziq</a:t>
            </a:r>
            <a:r>
              <a:rPr lang="en-GB" dirty="0"/>
              <a:t> &amp; </a:t>
            </a:r>
            <a:r>
              <a:rPr lang="en-GB" dirty="0" err="1"/>
              <a:t>Maulabakhsh</a:t>
            </a:r>
            <a:r>
              <a:rPr lang="en-GB" dirty="0"/>
              <a:t> 2015</a:t>
            </a:r>
            <a:r>
              <a:rPr lang="en-IN" dirty="0"/>
              <a:t>). </a:t>
            </a:r>
          </a:p>
          <a:p>
            <a:r>
              <a:rPr lang="en-IN" dirty="0"/>
              <a:t>It can be seen that the long working hours in the factories of the UK along with less payment to workers results in the increase in the level of job satisfaction. </a:t>
            </a:r>
            <a:endParaRPr lang="en-GB" dirty="0"/>
          </a:p>
        </p:txBody>
      </p:sp>
    </p:spTree>
    <p:extLst>
      <p:ext uri="{BB962C8B-B14F-4D97-AF65-F5344CB8AC3E}">
        <p14:creationId xmlns:p14="http://schemas.microsoft.com/office/powerpoint/2010/main" val="646482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sz="4400" b="1" dirty="0"/>
              <a:t>Impact of Job Dissatisfaction on the entire performance of organisations</a:t>
            </a:r>
            <a:br>
              <a:rPr lang="en-GB" b="1" dirty="0"/>
            </a:br>
            <a:endParaRPr lang="en-GB" dirty="0"/>
          </a:p>
        </p:txBody>
      </p:sp>
      <p:sp>
        <p:nvSpPr>
          <p:cNvPr id="3" name="Content Placeholder 2"/>
          <p:cNvSpPr>
            <a:spLocks noGrp="1"/>
          </p:cNvSpPr>
          <p:nvPr>
            <p:ph idx="1"/>
          </p:nvPr>
        </p:nvSpPr>
        <p:spPr>
          <a:xfrm>
            <a:off x="1113945" y="2052918"/>
            <a:ext cx="8946541" cy="4195481"/>
          </a:xfrm>
        </p:spPr>
        <p:txBody>
          <a:bodyPr>
            <a:normAutofit fontScale="92500" lnSpcReduction="20000"/>
          </a:bodyPr>
          <a:lstStyle/>
          <a:p>
            <a:r>
              <a:rPr lang="en-IN" b="1" dirty="0"/>
              <a:t>Reduction in the level of productivity</a:t>
            </a:r>
            <a:r>
              <a:rPr lang="en-IN" dirty="0"/>
              <a:t>: The increase in complex problems such as job dissatisfaction among the workers has resulted in the reduction in the level of productivity </a:t>
            </a:r>
            <a:r>
              <a:rPr lang="en-GB" dirty="0"/>
              <a:t>(Yates &amp; de Oliveira 2016)</a:t>
            </a:r>
            <a:r>
              <a:rPr lang="en-IN" dirty="0"/>
              <a:t>. </a:t>
            </a:r>
            <a:r>
              <a:rPr lang="en-GB" dirty="0"/>
              <a:t>In 2019/20, an estimated of 828,000 workers were affected by work-related stress, or anxiety (</a:t>
            </a:r>
            <a:r>
              <a:rPr lang="en-GB" dirty="0" err="1"/>
              <a:t>Dobre</a:t>
            </a:r>
            <a:r>
              <a:rPr lang="en-GB" dirty="0"/>
              <a:t> 2013). </a:t>
            </a:r>
          </a:p>
          <a:p>
            <a:r>
              <a:rPr lang="en-IN" b="1" dirty="0"/>
              <a:t>Employee turnover</a:t>
            </a:r>
            <a:r>
              <a:rPr lang="en-IN" dirty="0"/>
              <a:t>: It can be seen that the employee turnover rate is 15% in the organisations of the UK which is at a higher level (</a:t>
            </a:r>
            <a:r>
              <a:rPr lang="en-GB" dirty="0" err="1"/>
              <a:t>Joecks</a:t>
            </a:r>
            <a:r>
              <a:rPr lang="en-GB" dirty="0"/>
              <a:t> 2021</a:t>
            </a:r>
            <a:r>
              <a:rPr lang="en-IN" dirty="0"/>
              <a:t>). This is a matter of concern for the organisations as it impacts normal business operations by reducing the level of productivity. </a:t>
            </a:r>
          </a:p>
          <a:p>
            <a:r>
              <a:rPr lang="en-GB" b="1" dirty="0"/>
              <a:t>Absenteeism:</a:t>
            </a:r>
            <a:r>
              <a:rPr lang="en-GB" dirty="0"/>
              <a:t> Workers usually tend to take leaves as they are made to work for long working hours and are paid and appreciated less within the organisations. However, the outbreak of the pandemic witnessed a 10% increase in workplace absenteeism relating to mental health, which resulted in a rise in the cost for UK businesses by £1.3bn (</a:t>
            </a:r>
            <a:r>
              <a:rPr lang="en-GB" dirty="0" err="1"/>
              <a:t>Jarosz</a:t>
            </a:r>
            <a:r>
              <a:rPr lang="en-GB" dirty="0"/>
              <a:t> 2021). </a:t>
            </a:r>
          </a:p>
          <a:p>
            <a:endParaRPr lang="en-GB" dirty="0"/>
          </a:p>
        </p:txBody>
      </p:sp>
    </p:spTree>
    <p:extLst>
      <p:ext uri="{BB962C8B-B14F-4D97-AF65-F5344CB8AC3E}">
        <p14:creationId xmlns:p14="http://schemas.microsoft.com/office/powerpoint/2010/main" val="1672700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Cause and effect analysis of job dissatisfaction in the UK organisations</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b="1" dirty="0"/>
              <a:t>Step 1: identification of the problem</a:t>
            </a:r>
          </a:p>
          <a:p>
            <a:pPr marL="0" indent="0">
              <a:buNone/>
            </a:pPr>
            <a:r>
              <a:rPr lang="en-GB" dirty="0"/>
              <a:t>It can be seen that the UK workers are among the most dissatisfied in Europe because of the long working hours along with unpaid work. It can be seen that almost 48% of the UK employees work overtime in a week among which 44% are being unpaid</a:t>
            </a:r>
            <a:r>
              <a:rPr lang="en-IN" dirty="0"/>
              <a:t>(Taken from the case study).</a:t>
            </a:r>
          </a:p>
          <a:p>
            <a:r>
              <a:rPr lang="en-GB" b="1" dirty="0"/>
              <a:t>Step 2: Major factors Involved</a:t>
            </a:r>
          </a:p>
          <a:p>
            <a:pPr marL="0" indent="0">
              <a:buNone/>
            </a:pPr>
            <a:r>
              <a:rPr lang="en-GB" dirty="0"/>
              <a:t>The main factor of job dissatisfaction of the employees of the UK is that they are being underpaid (Yates &amp; de Oliveira 2016). Employees are not paid properly even after giving their maximum efforts. </a:t>
            </a:r>
            <a:endParaRPr lang="en-GB" u="sng" dirty="0"/>
          </a:p>
          <a:p>
            <a:pPr marL="0" indent="0">
              <a:buNone/>
            </a:pPr>
            <a:r>
              <a:rPr lang="en-GB" dirty="0"/>
              <a:t>The change in the quality of work is another factor, which has led to an increase in the level of job dissatisfaction among workers of the UK (Park, </a:t>
            </a:r>
            <a:r>
              <a:rPr lang="en-GB" dirty="0" err="1"/>
              <a:t>Chae</a:t>
            </a:r>
            <a:r>
              <a:rPr lang="en-GB" dirty="0"/>
              <a:t> &amp; Kim 2017)</a:t>
            </a:r>
          </a:p>
          <a:p>
            <a:pPr marL="0" indent="0">
              <a:buNone/>
            </a:pPr>
            <a:endParaRPr lang="en-IN" dirty="0"/>
          </a:p>
          <a:p>
            <a:pPr marL="0" indent="0">
              <a:buNone/>
            </a:pPr>
            <a:endParaRPr lang="en-IN" dirty="0"/>
          </a:p>
          <a:p>
            <a:endParaRPr lang="en-GB" dirty="0"/>
          </a:p>
          <a:p>
            <a:endParaRPr lang="en-GB" dirty="0"/>
          </a:p>
        </p:txBody>
      </p:sp>
    </p:spTree>
    <p:extLst>
      <p:ext uri="{BB962C8B-B14F-4D97-AF65-F5344CB8AC3E}">
        <p14:creationId xmlns:p14="http://schemas.microsoft.com/office/powerpoint/2010/main" val="146022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b="1" dirty="0"/>
              <a:t>Cause and effect analysis of job dissatisfaction in the UK organisations</a:t>
            </a:r>
            <a:endParaRPr lang="en-GB" sz="4000" dirty="0"/>
          </a:p>
        </p:txBody>
      </p:sp>
      <p:sp>
        <p:nvSpPr>
          <p:cNvPr id="3" name="Content Placeholder 2"/>
          <p:cNvSpPr>
            <a:spLocks noGrp="1"/>
          </p:cNvSpPr>
          <p:nvPr>
            <p:ph idx="1"/>
          </p:nvPr>
        </p:nvSpPr>
        <p:spPr>
          <a:xfrm>
            <a:off x="838200" y="1998617"/>
            <a:ext cx="5706291" cy="4178346"/>
          </a:xfrm>
        </p:spPr>
        <p:txBody>
          <a:bodyPr>
            <a:normAutofit fontScale="85000" lnSpcReduction="20000"/>
          </a:bodyPr>
          <a:lstStyle/>
          <a:p>
            <a:r>
              <a:rPr lang="en-GB" b="1" dirty="0"/>
              <a:t>Step 3: Identification of possible causes</a:t>
            </a:r>
          </a:p>
          <a:p>
            <a:r>
              <a:rPr lang="en-GB" dirty="0"/>
              <a:t>Underpaid: The main cause of job dissatisfaction is due to lower payments that are provided to the workers. The remuneration or salaries plays an important role in motivating the employees to enhance their level of performance(Al-</a:t>
            </a:r>
            <a:r>
              <a:rPr lang="en-GB" dirty="0" err="1"/>
              <a:t>Malki</a:t>
            </a:r>
            <a:r>
              <a:rPr lang="en-GB" dirty="0"/>
              <a:t> &amp; Juan 2018). </a:t>
            </a:r>
          </a:p>
          <a:p>
            <a:r>
              <a:rPr lang="en-GB" dirty="0"/>
              <a:t>Limited Career growth: The limited career growth opportunity results in job dissatisfaction for workers. This results in poor performance of the employees, as they remain worried about their future (</a:t>
            </a:r>
            <a:r>
              <a:rPr lang="en-GB" dirty="0" err="1"/>
              <a:t>Bessa</a:t>
            </a:r>
            <a:r>
              <a:rPr lang="en-GB" dirty="0"/>
              <a:t>, Charlwood,  &amp; </a:t>
            </a:r>
            <a:r>
              <a:rPr lang="en-GB" dirty="0" err="1"/>
              <a:t>Valizade</a:t>
            </a:r>
            <a:r>
              <a:rPr lang="en-GB" dirty="0"/>
              <a:t> 2021). </a:t>
            </a:r>
          </a:p>
          <a:p>
            <a:r>
              <a:rPr lang="en-GB" dirty="0"/>
              <a:t>Poor management: It can be seen that the managers increase the hours of working for increasing the quantities of production which results in affecting the physical and mental health of workers (</a:t>
            </a:r>
            <a:r>
              <a:rPr lang="en-GB" dirty="0" err="1"/>
              <a:t>Nwobia</a:t>
            </a:r>
            <a:r>
              <a:rPr lang="en-GB" dirty="0"/>
              <a:t> &amp; </a:t>
            </a:r>
            <a:r>
              <a:rPr lang="en-GB" dirty="0" err="1"/>
              <a:t>Aljohani</a:t>
            </a:r>
            <a:r>
              <a:rPr lang="en-GB" dirty="0"/>
              <a:t> 2017). </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6792687" y="1825626"/>
            <a:ext cx="4781006" cy="3765278"/>
          </a:xfrm>
          <a:prstGeom prst="rect">
            <a:avLst/>
          </a:prstGeom>
        </p:spPr>
      </p:pic>
      <p:sp>
        <p:nvSpPr>
          <p:cNvPr id="5" name="Rectangle 4"/>
          <p:cNvSpPr/>
          <p:nvPr/>
        </p:nvSpPr>
        <p:spPr>
          <a:xfrm>
            <a:off x="7746274" y="5904411"/>
            <a:ext cx="3317966" cy="548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Fishbone Diagram for Job Dissatisfaction</a:t>
            </a:r>
          </a:p>
        </p:txBody>
      </p:sp>
    </p:spTree>
    <p:extLst>
      <p:ext uri="{BB962C8B-B14F-4D97-AF65-F5344CB8AC3E}">
        <p14:creationId xmlns:p14="http://schemas.microsoft.com/office/powerpoint/2010/main" val="2698720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5400" b="1" dirty="0"/>
              <a:t>PESTLE Analysis</a:t>
            </a:r>
            <a:endParaRPr lang="en-GB" sz="5400" b="1" dirty="0"/>
          </a:p>
        </p:txBody>
      </p:sp>
      <p:sp>
        <p:nvSpPr>
          <p:cNvPr id="3" name="Content Placeholder 2"/>
          <p:cNvSpPr>
            <a:spLocks noGrp="1"/>
          </p:cNvSpPr>
          <p:nvPr>
            <p:ph idx="1"/>
          </p:nvPr>
        </p:nvSpPr>
        <p:spPr/>
        <p:txBody>
          <a:bodyPr>
            <a:normAutofit lnSpcReduction="10000"/>
          </a:bodyPr>
          <a:lstStyle/>
          <a:p>
            <a:r>
              <a:rPr lang="en-IN" dirty="0"/>
              <a:t>Political factors:</a:t>
            </a:r>
            <a:r>
              <a:rPr lang="en-GB" dirty="0"/>
              <a:t> The Brexit movement by the UK has led to an uncertain atmosphere in recent years. It will result in reducing the bilateral value of exports and trade participation. This will lead to an increase in the risk of trade policy across products in the UK and affecting the labour activities (</a:t>
            </a:r>
            <a:r>
              <a:rPr lang="en-GB" dirty="0" err="1"/>
              <a:t>Guma</a:t>
            </a:r>
            <a:r>
              <a:rPr lang="en-GB" dirty="0"/>
              <a:t> &amp; </a:t>
            </a:r>
            <a:r>
              <a:rPr lang="en-GB" dirty="0" err="1"/>
              <a:t>Dafydd</a:t>
            </a:r>
            <a:r>
              <a:rPr lang="en-GB" dirty="0"/>
              <a:t> Jones 2019). </a:t>
            </a:r>
            <a:endParaRPr lang="en-IN" dirty="0"/>
          </a:p>
          <a:p>
            <a:r>
              <a:rPr lang="en-IN" dirty="0"/>
              <a:t>Economic factors :</a:t>
            </a:r>
            <a:r>
              <a:rPr lang="en-GB" dirty="0"/>
              <a:t> The employment rate of the economy of the UK is at 3.8% in 2020 (Devereux, </a:t>
            </a:r>
            <a:r>
              <a:rPr lang="en-GB" dirty="0" err="1"/>
              <a:t>Maffini</a:t>
            </a:r>
            <a:r>
              <a:rPr lang="en-GB" dirty="0"/>
              <a:t> &amp; Xing 2018). This implies people are earning less due to the lower availability of jobs that would offer job satisfaction. </a:t>
            </a:r>
            <a:endParaRPr lang="en-IN" dirty="0"/>
          </a:p>
          <a:p>
            <a:r>
              <a:rPr lang="en-IN" dirty="0"/>
              <a:t>Social factors: </a:t>
            </a:r>
            <a:r>
              <a:rPr lang="en-GB" dirty="0"/>
              <a:t>It can be seen that the age of the working population accounts for 67% of the total population while 15.8% are over 62 years of age and the remaining 17.2% are between 0-14 years (Gupta et al. 2019). </a:t>
            </a:r>
          </a:p>
        </p:txBody>
      </p:sp>
    </p:spTree>
    <p:extLst>
      <p:ext uri="{BB962C8B-B14F-4D97-AF65-F5344CB8AC3E}">
        <p14:creationId xmlns:p14="http://schemas.microsoft.com/office/powerpoint/2010/main" val="3231472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5400" b="1" dirty="0"/>
              <a:t>PESTLE analysis </a:t>
            </a:r>
            <a:r>
              <a:rPr lang="en-IN" sz="1800" b="1" dirty="0"/>
              <a:t>(Continued)</a:t>
            </a:r>
            <a:r>
              <a:rPr lang="en-IN" sz="5400" b="1" dirty="0"/>
              <a:t>  </a:t>
            </a:r>
            <a:endParaRPr lang="en-GB" sz="5400" b="1" dirty="0"/>
          </a:p>
        </p:txBody>
      </p:sp>
      <p:sp>
        <p:nvSpPr>
          <p:cNvPr id="3" name="Content Placeholder 2"/>
          <p:cNvSpPr>
            <a:spLocks noGrp="1"/>
          </p:cNvSpPr>
          <p:nvPr>
            <p:ph idx="1"/>
          </p:nvPr>
        </p:nvSpPr>
        <p:spPr/>
        <p:txBody>
          <a:bodyPr>
            <a:normAutofit/>
          </a:bodyPr>
          <a:lstStyle/>
          <a:p>
            <a:r>
              <a:rPr lang="en-IN" dirty="0"/>
              <a:t>Technological :</a:t>
            </a:r>
            <a:r>
              <a:rPr lang="en-GB" dirty="0"/>
              <a:t> The use of old and obsolete machinery and lack of technologies in the workplace increased the use of labour, which in turn increased the working hours of the labourers (Blundell, Green, &amp; </a:t>
            </a:r>
            <a:r>
              <a:rPr lang="en-GB" dirty="0" err="1"/>
              <a:t>Jin</a:t>
            </a:r>
            <a:r>
              <a:rPr lang="en-GB" dirty="0"/>
              <a:t> 2020). </a:t>
            </a:r>
            <a:endParaRPr lang="en-IN" dirty="0"/>
          </a:p>
          <a:p>
            <a:r>
              <a:rPr lang="en-IN" dirty="0"/>
              <a:t>Legal: </a:t>
            </a:r>
            <a:r>
              <a:rPr lang="en-GB" dirty="0"/>
              <a:t>Legal laws such as Employment Act 2002 and Employment Rights Act 1996 helps in eradicating discrimination within the workplace based on sexual orientations, religion, race, and disability (</a:t>
            </a:r>
            <a:r>
              <a:rPr lang="en-GB" dirty="0" err="1"/>
              <a:t>Chiripanhura</a:t>
            </a:r>
            <a:r>
              <a:rPr lang="en-GB" dirty="0"/>
              <a:t> &amp; Wolf 2019).</a:t>
            </a:r>
            <a:endParaRPr lang="en-IN" dirty="0"/>
          </a:p>
          <a:p>
            <a:r>
              <a:rPr lang="en-IN" dirty="0"/>
              <a:t>Environmental :</a:t>
            </a:r>
            <a:r>
              <a:rPr lang="en-GB" dirty="0"/>
              <a:t> The increase in pollution and environmental degradation due to the business operations carried out by organisations of the UK are of major concern to the government (Blundell, Green, &amp;</a:t>
            </a:r>
            <a:r>
              <a:rPr lang="en-GB" dirty="0" err="1"/>
              <a:t>Jin</a:t>
            </a:r>
            <a:r>
              <a:rPr lang="en-GB" dirty="0"/>
              <a:t> 2020). </a:t>
            </a:r>
          </a:p>
        </p:txBody>
      </p:sp>
    </p:spTree>
    <p:extLst>
      <p:ext uri="{BB962C8B-B14F-4D97-AF65-F5344CB8AC3E}">
        <p14:creationId xmlns:p14="http://schemas.microsoft.com/office/powerpoint/2010/main" val="45536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5400" b="1" dirty="0"/>
              <a:t>Alternative Solutions </a:t>
            </a:r>
            <a:endParaRPr lang="en-GB" sz="5400" b="1" dirty="0"/>
          </a:p>
        </p:txBody>
      </p:sp>
      <p:sp>
        <p:nvSpPr>
          <p:cNvPr id="3" name="Content Placeholder 2"/>
          <p:cNvSpPr>
            <a:spLocks noGrp="1"/>
          </p:cNvSpPr>
          <p:nvPr>
            <p:ph idx="1"/>
          </p:nvPr>
        </p:nvSpPr>
        <p:spPr/>
        <p:txBody>
          <a:bodyPr>
            <a:normAutofit/>
          </a:bodyPr>
          <a:lstStyle/>
          <a:p>
            <a:r>
              <a:rPr lang="en-GB" b="1" dirty="0"/>
              <a:t>Rewards and recognition</a:t>
            </a:r>
            <a:r>
              <a:rPr lang="en-GB" dirty="0"/>
              <a:t>: Employees of UK organisations need to be rewarded and recognised for their work, which will help in the process of building the morale of employees, and generate higher productivity (Rai et al. 2018). </a:t>
            </a:r>
          </a:p>
          <a:p>
            <a:pPr marL="0" indent="0">
              <a:buNone/>
            </a:pPr>
            <a:endParaRPr lang="en-GB" dirty="0"/>
          </a:p>
          <a:p>
            <a:r>
              <a:rPr lang="en-GB" b="1" dirty="0"/>
              <a:t>Work-life balance:</a:t>
            </a:r>
            <a:r>
              <a:rPr lang="en-GB" dirty="0"/>
              <a:t> It is important to offer the employees work-life balance as it plays an important role in enhancing the level of job satisfaction. The management can initiate programs related to work-life balance such as family day which will help in balancing the work-life (</a:t>
            </a:r>
            <a:r>
              <a:rPr lang="en-GB" dirty="0" err="1"/>
              <a:t>Chiripanhura</a:t>
            </a:r>
            <a:r>
              <a:rPr lang="en-GB" dirty="0"/>
              <a:t>&amp; Wolf 2019).</a:t>
            </a:r>
          </a:p>
          <a:p>
            <a:endParaRPr lang="en-GB" dirty="0"/>
          </a:p>
        </p:txBody>
      </p:sp>
    </p:spTree>
    <p:extLst>
      <p:ext uri="{BB962C8B-B14F-4D97-AF65-F5344CB8AC3E}">
        <p14:creationId xmlns:p14="http://schemas.microsoft.com/office/powerpoint/2010/main" val="4167077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400" b="1" dirty="0"/>
              <a:t>Alternative Solutions </a:t>
            </a:r>
            <a:endParaRPr lang="en-GB" dirty="0"/>
          </a:p>
        </p:txBody>
      </p:sp>
      <p:sp>
        <p:nvSpPr>
          <p:cNvPr id="3" name="Content Placeholder 2"/>
          <p:cNvSpPr>
            <a:spLocks noGrp="1"/>
          </p:cNvSpPr>
          <p:nvPr>
            <p:ph idx="1"/>
          </p:nvPr>
        </p:nvSpPr>
        <p:spPr/>
        <p:txBody>
          <a:bodyPr/>
          <a:lstStyle/>
          <a:p>
            <a:r>
              <a:rPr lang="en-GB" b="1" dirty="0"/>
              <a:t>Involve and engage with employees</a:t>
            </a:r>
            <a:r>
              <a:rPr lang="en-GB" dirty="0"/>
              <a:t>: The process of involving and engaging with employees helps in offering employee satisfaction. Teamwork within organisations help employees to improve their quality of work and learn new things. </a:t>
            </a:r>
          </a:p>
          <a:p>
            <a:r>
              <a:rPr lang="en-GB" b="1" dirty="0"/>
              <a:t>Employee well-being</a:t>
            </a:r>
            <a:r>
              <a:rPr lang="en-GB" dirty="0"/>
              <a:t>: Employers need to emphasise the emotional, physical, financial and psychological wellbeing of the employees as it helps in building an efficient workforce (</a:t>
            </a:r>
            <a:r>
              <a:rPr lang="en-GB" dirty="0" err="1"/>
              <a:t>Chiripanhura</a:t>
            </a:r>
            <a:r>
              <a:rPr lang="en-GB" dirty="0"/>
              <a:t> &amp; Wolf 2019). It can be seen that employees who are stress-free and healthy offer better productivity and a greater sense of accountabilities towards their job. </a:t>
            </a:r>
          </a:p>
          <a:p>
            <a:endParaRPr lang="en-GB" dirty="0"/>
          </a:p>
        </p:txBody>
      </p:sp>
    </p:spTree>
    <p:extLst>
      <p:ext uri="{BB962C8B-B14F-4D97-AF65-F5344CB8AC3E}">
        <p14:creationId xmlns:p14="http://schemas.microsoft.com/office/powerpoint/2010/main" val="2328797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5400" b="1" dirty="0"/>
              <a:t>Conclusion </a:t>
            </a:r>
            <a:endParaRPr lang="en-GB" sz="5400" b="1" dirty="0"/>
          </a:p>
        </p:txBody>
      </p:sp>
      <p:sp>
        <p:nvSpPr>
          <p:cNvPr id="3" name="Content Placeholder 2"/>
          <p:cNvSpPr>
            <a:spLocks noGrp="1"/>
          </p:cNvSpPr>
          <p:nvPr>
            <p:ph idx="1"/>
          </p:nvPr>
        </p:nvSpPr>
        <p:spPr/>
        <p:txBody>
          <a:bodyPr/>
          <a:lstStyle/>
          <a:p>
            <a:r>
              <a:rPr lang="en-IN" dirty="0"/>
              <a:t>Organisations fail to offer the workers appropriate working facilities leading to dissatisfaction with their jobs and work-life balance in the UK than in other European countries of the world. </a:t>
            </a:r>
          </a:p>
          <a:p>
            <a:r>
              <a:rPr lang="en-IN" dirty="0"/>
              <a:t>The main causes of job dissatisfaction in organisations of the UK are, poor management</a:t>
            </a:r>
            <a:r>
              <a:rPr lang="en-IN"/>
              <a:t>, underpay </a:t>
            </a:r>
            <a:r>
              <a:rPr lang="en-IN" dirty="0"/>
              <a:t>and limited career growth. </a:t>
            </a:r>
          </a:p>
          <a:p>
            <a:r>
              <a:rPr lang="en-GB" dirty="0"/>
              <a:t>Hence, the organisations of the UK need to undertake solutions such as Rewards and recognition, Work-life balance, and Employee well-being as it will help the employees to enhance their level of satisfaction from their job.</a:t>
            </a:r>
          </a:p>
        </p:txBody>
      </p:sp>
    </p:spTree>
    <p:extLst>
      <p:ext uri="{BB962C8B-B14F-4D97-AF65-F5344CB8AC3E}">
        <p14:creationId xmlns:p14="http://schemas.microsoft.com/office/powerpoint/2010/main" val="2794932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5400" b="1" dirty="0"/>
              <a:t>Reference List </a:t>
            </a:r>
            <a:endParaRPr lang="en-GB" sz="5400" b="1" dirty="0"/>
          </a:p>
        </p:txBody>
      </p:sp>
      <p:sp>
        <p:nvSpPr>
          <p:cNvPr id="3" name="Content Placeholder 2"/>
          <p:cNvSpPr>
            <a:spLocks noGrp="1"/>
          </p:cNvSpPr>
          <p:nvPr>
            <p:ph idx="1"/>
          </p:nvPr>
        </p:nvSpPr>
        <p:spPr/>
        <p:txBody>
          <a:bodyPr>
            <a:noAutofit/>
          </a:bodyPr>
          <a:lstStyle/>
          <a:p>
            <a:pPr algn="just"/>
            <a:r>
              <a:rPr lang="en-GB" sz="700" dirty="0"/>
              <a:t>Al-</a:t>
            </a:r>
            <a:r>
              <a:rPr lang="en-GB" sz="700" dirty="0" err="1"/>
              <a:t>Malki</a:t>
            </a:r>
            <a:r>
              <a:rPr lang="en-GB" sz="700" dirty="0"/>
              <a:t>, M &amp; Juan, W 2018, ‘Leadership styles and job performance: A literature review,’  </a:t>
            </a:r>
            <a:r>
              <a:rPr lang="en-GB" sz="700" i="1" dirty="0"/>
              <a:t>Journal of International Business Research and Marketing</a:t>
            </a:r>
            <a:r>
              <a:rPr lang="en-GB" sz="700" dirty="0"/>
              <a:t>, vol. 3, no. 3,  Retrieved 22 June 2021, &lt;</a:t>
            </a:r>
            <a:r>
              <a:rPr lang="en-GB" sz="700" u="sng" dirty="0">
                <a:hlinkClick r:id="rId2"/>
              </a:rPr>
              <a:t>https://www.researchgate.net/profile/Bojan_Obrenovic/publication/335516811_Leadership_Styles_and_Job_Performance_a_Literature_Review/links/5d6a089045851508860139fc/Leadership-Styles-and-Job-Performance-a-Literature-Review.pdf</a:t>
            </a:r>
            <a:r>
              <a:rPr lang="en-GB" sz="700" dirty="0"/>
              <a:t>&gt;</a:t>
            </a:r>
          </a:p>
          <a:p>
            <a:pPr algn="just"/>
            <a:r>
              <a:rPr lang="en-GB" sz="700" dirty="0"/>
              <a:t>Aziri, B 2011, Job satisfaction: a literature review. </a:t>
            </a:r>
            <a:r>
              <a:rPr lang="en-GB" sz="700" i="1" dirty="0"/>
              <a:t>Management Research &amp; Practice</a:t>
            </a:r>
            <a:r>
              <a:rPr lang="en-GB" sz="700" dirty="0"/>
              <a:t>, vol. 3, no. 4,  Retrieved 22 June 2021, &lt;</a:t>
            </a:r>
            <a:r>
              <a:rPr lang="en-GB" sz="700" u="sng" dirty="0">
                <a:hlinkClick r:id="rId3"/>
              </a:rPr>
              <a:t>http://www.mrp.ase.ro/no34/f7.pdf</a:t>
            </a:r>
            <a:r>
              <a:rPr lang="en-GB" sz="700" dirty="0"/>
              <a:t>&gt;</a:t>
            </a:r>
          </a:p>
          <a:p>
            <a:pPr algn="just"/>
            <a:r>
              <a:rPr lang="en-GB" sz="700" dirty="0" err="1"/>
              <a:t>Bessa</a:t>
            </a:r>
            <a:r>
              <a:rPr lang="en-GB" sz="700" dirty="0"/>
              <a:t>, I, Charlwood, A &amp; </a:t>
            </a:r>
            <a:r>
              <a:rPr lang="en-GB" sz="700" dirty="0" err="1"/>
              <a:t>Valizade</a:t>
            </a:r>
            <a:r>
              <a:rPr lang="en-GB" sz="700" dirty="0"/>
              <a:t>, D 2021, ‘Do Unions Cause Job Dissatisfaction? Evidence from a Quasi‐Experiment in the United Kingdom,’ </a:t>
            </a:r>
            <a:r>
              <a:rPr lang="en-GB" sz="700" i="1" dirty="0"/>
              <a:t>British Journal of Industrial Relations</a:t>
            </a:r>
            <a:r>
              <a:rPr lang="en-GB" sz="700" dirty="0"/>
              <a:t>, vol. 59, no. 2, pp.251-278, Retrieved 22 June 2021, &lt;</a:t>
            </a:r>
            <a:r>
              <a:rPr lang="en-GB" sz="700" u="sng" dirty="0">
                <a:hlinkClick r:id="rId4"/>
              </a:rPr>
              <a:t>https://onlinelibrary.wiley.com/doi/abs/10.1111/bjir.12543</a:t>
            </a:r>
            <a:r>
              <a:rPr lang="en-GB" sz="700" dirty="0"/>
              <a:t>&gt;</a:t>
            </a:r>
          </a:p>
          <a:p>
            <a:pPr algn="just"/>
            <a:r>
              <a:rPr lang="en-GB" sz="700" dirty="0"/>
              <a:t>Blundell, R, Green, DA &amp; </a:t>
            </a:r>
            <a:r>
              <a:rPr lang="en-GB" sz="700" dirty="0" err="1"/>
              <a:t>Jin</a:t>
            </a:r>
            <a:r>
              <a:rPr lang="en-GB" sz="700" dirty="0"/>
              <a:t>, W 2020, ‘The UK as a Technological Follower: Higher Education Expansion, Technological Adoption, and the Labour Market,’ </a:t>
            </a:r>
            <a:r>
              <a:rPr lang="en-GB" sz="700" i="1" dirty="0"/>
              <a:t>The Review of Economic Studies</a:t>
            </a:r>
            <a:r>
              <a:rPr lang="en-GB" sz="700" dirty="0"/>
              <a:t>, Retrieved 22 June 2021, &lt;</a:t>
            </a:r>
            <a:r>
              <a:rPr lang="en-GB" sz="700" u="sng" dirty="0">
                <a:hlinkClick r:id="rId5"/>
              </a:rPr>
              <a:t>http://www.homepages.ucl.ac.uk/~uctp39a/BGJ_Jan_2020.pdf</a:t>
            </a:r>
            <a:r>
              <a:rPr lang="en-GB" sz="700" dirty="0"/>
              <a:t>&gt;</a:t>
            </a:r>
          </a:p>
          <a:p>
            <a:pPr algn="just"/>
            <a:r>
              <a:rPr lang="en-GB" sz="700" dirty="0" err="1"/>
              <a:t>Chiripanhura</a:t>
            </a:r>
            <a:r>
              <a:rPr lang="en-GB" sz="700" dirty="0"/>
              <a:t>, B &amp; Wolf, N 2019, Long-term trends in UK employment: 1861 to 2018. Retrieved 22 June 2021, &lt;</a:t>
            </a:r>
            <a:r>
              <a:rPr lang="en-GB" sz="700" u="sng" dirty="0">
                <a:hlinkClick r:id="rId6"/>
              </a:rPr>
              <a:t>https://www.ons.gov.uk/economy/nationalaccounts/uksectoraccounts/compendium/economicreview/april2019/longtermtrendsinukemployment1861to2018</a:t>
            </a:r>
            <a:r>
              <a:rPr lang="en-GB" sz="700" dirty="0"/>
              <a:t>&gt;</a:t>
            </a:r>
          </a:p>
          <a:p>
            <a:pPr algn="just"/>
            <a:r>
              <a:rPr lang="en-GB" sz="700" dirty="0" err="1"/>
              <a:t>Coccia</a:t>
            </a:r>
            <a:r>
              <a:rPr lang="en-GB" sz="700" dirty="0"/>
              <a:t>, M 2018, ‘The Fishbone diagram to identify, systematize and </a:t>
            </a:r>
            <a:r>
              <a:rPr lang="en-GB" sz="700" dirty="0" err="1"/>
              <a:t>analyze</a:t>
            </a:r>
            <a:r>
              <a:rPr lang="en-GB" sz="700" dirty="0"/>
              <a:t> the sources of general purpose Technologies,’ </a:t>
            </a:r>
            <a:r>
              <a:rPr lang="en-GB" sz="700" i="1" dirty="0"/>
              <a:t>Journal of Social and Administrative Sciences</a:t>
            </a:r>
            <a:r>
              <a:rPr lang="en-GB" sz="700" dirty="0"/>
              <a:t>, vol. 4, no. 4, pp.291-303, Retrieved 22 June 2021, &lt;</a:t>
            </a:r>
            <a:r>
              <a:rPr lang="en-GB" sz="700" u="sng" dirty="0">
                <a:hlinkClick r:id="rId7"/>
              </a:rPr>
              <a:t>https://papers.ssrn.com/sol3/papers.cfm?abstract_id=3100011</a:t>
            </a:r>
            <a:r>
              <a:rPr lang="en-GB" sz="700" dirty="0"/>
              <a:t>&gt;</a:t>
            </a:r>
          </a:p>
          <a:p>
            <a:pPr algn="just"/>
            <a:r>
              <a:rPr lang="en-GB" sz="700" dirty="0"/>
              <a:t>Devereux, MP, </a:t>
            </a:r>
            <a:r>
              <a:rPr lang="en-GB" sz="700" dirty="0" err="1"/>
              <a:t>Maffini</a:t>
            </a:r>
            <a:r>
              <a:rPr lang="en-GB" sz="700" dirty="0"/>
              <a:t>, G &amp; Xing, J 2018, ‘Corporate tax incentives and capital structure: New evidence from UK firm-level tax returns,’ </a:t>
            </a:r>
            <a:r>
              <a:rPr lang="en-GB" sz="700" i="1" dirty="0"/>
              <a:t>Journal of Banking &amp; Finance</a:t>
            </a:r>
            <a:r>
              <a:rPr lang="en-GB" sz="700" dirty="0"/>
              <a:t>, vol. 88, pp.250-266, Retrieved 22 June 2021, &lt;</a:t>
            </a:r>
            <a:r>
              <a:rPr lang="en-GB" sz="700" u="sng" dirty="0">
                <a:hlinkClick r:id="rId8"/>
              </a:rPr>
              <a:t>https://www.sciencedirect.com/science/article/pii/S0378426617302923</a:t>
            </a:r>
            <a:r>
              <a:rPr lang="en-GB" sz="700" dirty="0"/>
              <a:t>&gt;</a:t>
            </a:r>
          </a:p>
          <a:p>
            <a:pPr algn="just"/>
            <a:r>
              <a:rPr lang="en-GB" sz="700" dirty="0" err="1"/>
              <a:t>Dobre</a:t>
            </a:r>
            <a:r>
              <a:rPr lang="en-GB" sz="700" dirty="0"/>
              <a:t>, OI 2013, ‘Employee motivation and organizational performance,’ </a:t>
            </a:r>
            <a:r>
              <a:rPr lang="en-GB" sz="700" i="1" dirty="0"/>
              <a:t>Review of applied socio-economic research</a:t>
            </a:r>
            <a:r>
              <a:rPr lang="en-GB" sz="700" dirty="0"/>
              <a:t>, vol. 5, no. 1, Retrieved 22 June 2021, &lt;</a:t>
            </a:r>
            <a:r>
              <a:rPr lang="en-GB" sz="700" u="sng" dirty="0">
                <a:hlinkClick r:id="rId9"/>
              </a:rPr>
              <a:t>https://hrcak.srce.hr/171714</a:t>
            </a:r>
            <a:r>
              <a:rPr lang="en-GB" sz="700" dirty="0"/>
              <a:t>&gt;</a:t>
            </a:r>
          </a:p>
          <a:p>
            <a:pPr algn="just"/>
            <a:r>
              <a:rPr lang="en-GB" sz="700" dirty="0" err="1"/>
              <a:t>Guma</a:t>
            </a:r>
            <a:r>
              <a:rPr lang="en-GB" sz="700" dirty="0"/>
              <a:t>, T &amp; </a:t>
            </a:r>
            <a:r>
              <a:rPr lang="en-GB" sz="700" dirty="0" err="1"/>
              <a:t>Dafydd</a:t>
            </a:r>
            <a:r>
              <a:rPr lang="en-GB" sz="700" dirty="0"/>
              <a:t> Jones, R 2019, “Where are we going to go now?” European Union migrants' experiences of hostility, anxiety, and (non‐) belonging during Brexit,’ </a:t>
            </a:r>
            <a:r>
              <a:rPr lang="en-GB" sz="700" i="1" dirty="0"/>
              <a:t>Population, Space and Place</a:t>
            </a:r>
            <a:r>
              <a:rPr lang="en-GB" sz="700" dirty="0"/>
              <a:t>, vol. 25, no. 1, p.e2198, Retrieved 22 June 2021, &lt;</a:t>
            </a:r>
            <a:r>
              <a:rPr lang="en-GB" sz="700" u="sng" dirty="0">
                <a:hlinkClick r:id="rId10"/>
              </a:rPr>
              <a:t>https://onlinelibrary.wiley.com/doi/abs/10.1002/psp.2198</a:t>
            </a:r>
            <a:r>
              <a:rPr lang="en-GB" sz="700" dirty="0"/>
              <a:t>&gt;</a:t>
            </a:r>
          </a:p>
          <a:p>
            <a:pPr algn="just"/>
            <a:r>
              <a:rPr lang="en-GB" sz="700" dirty="0"/>
              <a:t>Gupta, A, Gupta, N &amp; Gupta, M 2019, ‘British Airways-A SWOT and PESTLE Analysis-The impact of Europe 2020 policy,’ </a:t>
            </a:r>
            <a:r>
              <a:rPr lang="en-GB" sz="700" i="1" dirty="0"/>
              <a:t>NOLEGEIN-Journal of Corporate &amp; Business Laws</a:t>
            </a:r>
            <a:r>
              <a:rPr lang="en-GB" sz="700" dirty="0"/>
              <a:t>, pp.1-11, Retrieved 22 June 2021, &lt;</a:t>
            </a:r>
            <a:r>
              <a:rPr lang="en-GB" sz="700" u="sng" dirty="0">
                <a:hlinkClick r:id="rId11"/>
              </a:rPr>
              <a:t>http://mbajournals.in/index.php/JoCBL/article/view/309</a:t>
            </a:r>
            <a:r>
              <a:rPr lang="en-GB" sz="700" dirty="0"/>
              <a:t>&gt;</a:t>
            </a:r>
          </a:p>
          <a:p>
            <a:pPr algn="just"/>
            <a:r>
              <a:rPr lang="en-GB" sz="700" dirty="0" err="1"/>
              <a:t>Jarosz</a:t>
            </a:r>
            <a:r>
              <a:rPr lang="en-GB" sz="700" dirty="0"/>
              <a:t>, J 2021, ‘The impact of coaching on well-being and performance of managers and their teams during pandemic,’ </a:t>
            </a:r>
            <a:r>
              <a:rPr lang="en-GB" sz="700" i="1" dirty="0"/>
              <a:t>International Journal of Evidence Based Coaching and Mentoring</a:t>
            </a:r>
            <a:r>
              <a:rPr lang="en-GB" sz="700" dirty="0"/>
              <a:t>, vol. 19, no. 1, pp.4-27, Retrieved 22 June 2021, &lt;</a:t>
            </a:r>
            <a:r>
              <a:rPr lang="en-GB" sz="700" u="sng" dirty="0">
                <a:hlinkClick r:id="rId12"/>
              </a:rPr>
              <a:t>https://radar.brookes.ac.uk/radar/items/b928316e-8a51-410b-90fa-ac2ae4c0c1b7/1/</a:t>
            </a:r>
            <a:r>
              <a:rPr lang="en-GB" sz="700" dirty="0"/>
              <a:t>&gt;</a:t>
            </a:r>
          </a:p>
          <a:p>
            <a:pPr algn="just"/>
            <a:r>
              <a:rPr lang="en-GB" sz="700" dirty="0" err="1"/>
              <a:t>Joecks</a:t>
            </a:r>
            <a:r>
              <a:rPr lang="en-GB" sz="700" dirty="0"/>
              <a:t>, J 2021, ‘The provision of work–life balance practices across welfare states and industries and their impact on extraordinary turnover,’ </a:t>
            </a:r>
            <a:r>
              <a:rPr lang="en-GB" sz="700" i="1" dirty="0"/>
              <a:t>Social Policy &amp; Administration</a:t>
            </a:r>
            <a:r>
              <a:rPr lang="en-GB" sz="700" dirty="0"/>
              <a:t> Retrieved 22 June 2021, &lt;</a:t>
            </a:r>
            <a:r>
              <a:rPr lang="en-GB" sz="700" i="1" u="sng" dirty="0">
                <a:hlinkClick r:id="rId13"/>
              </a:rPr>
              <a:t>https://onlinelibrary.wiley.com/doi/abs/10.1111/spol.12728</a:t>
            </a:r>
            <a:r>
              <a:rPr lang="en-GB" sz="700" dirty="0"/>
              <a:t>&gt;</a:t>
            </a:r>
          </a:p>
          <a:p>
            <a:pPr algn="just"/>
            <a:r>
              <a:rPr lang="en-GB" sz="700" dirty="0"/>
              <a:t>Lunenburg, FC 2011, ‘Decision making in organizations,’ </a:t>
            </a:r>
            <a:r>
              <a:rPr lang="en-GB" sz="700" i="1" dirty="0"/>
              <a:t>International journal of management, business, and administration</a:t>
            </a:r>
            <a:r>
              <a:rPr lang="en-GB" sz="700" dirty="0"/>
              <a:t>, vol.  15, no. 1, pp.1-9, Retrieved 22 June 2021, &lt;</a:t>
            </a:r>
            <a:r>
              <a:rPr lang="en-GB" sz="700" u="sng" dirty="0">
                <a:hlinkClick r:id="rId14"/>
              </a:rPr>
              <a:t>http://www.nationalforum.com/Electronic%20Journal%20Volumes/Lunenburg,%20Fred%20C.%20Decision%20Making%20in%20Organizations%20IJMBA%20V15%20N1%202011.pdf</a:t>
            </a:r>
            <a:r>
              <a:rPr lang="en-GB" sz="700" dirty="0"/>
              <a:t>&gt;</a:t>
            </a:r>
          </a:p>
          <a:p>
            <a:pPr algn="just"/>
            <a:r>
              <a:rPr lang="en-GB" sz="700" dirty="0" err="1"/>
              <a:t>Nwobia</a:t>
            </a:r>
            <a:r>
              <a:rPr lang="en-GB" sz="700" dirty="0"/>
              <a:t>, IE &amp; </a:t>
            </a:r>
            <a:r>
              <a:rPr lang="en-GB" sz="700" dirty="0" err="1"/>
              <a:t>Aljohani</a:t>
            </a:r>
            <a:r>
              <a:rPr lang="en-GB" sz="700" dirty="0"/>
              <a:t>, MS 2017, ‘The effect of job dissatisfaction and workplace bullying on turnover intention: Organization climate and group cohesion as moderators,’ </a:t>
            </a:r>
            <a:r>
              <a:rPr lang="en-GB" sz="700" i="1" dirty="0"/>
              <a:t>International Journal of Marketing Studies</a:t>
            </a:r>
            <a:r>
              <a:rPr lang="en-GB" sz="700" dirty="0"/>
              <a:t>, vol. 9, no. 3, pp.136-143,  Retrieved 22 June 2021, &lt;</a:t>
            </a:r>
            <a:r>
              <a:rPr lang="en-GB" sz="700" u="sng" dirty="0">
                <a:hlinkClick r:id="rId15"/>
              </a:rPr>
              <a:t>https://pdfs.semanticscholar.org/51d9/7758a307f3ddddb9337dfcd3dd18aab8ab94.pdf</a:t>
            </a:r>
            <a:r>
              <a:rPr lang="en-GB" sz="700" dirty="0"/>
              <a:t>&gt;</a:t>
            </a:r>
          </a:p>
          <a:p>
            <a:pPr algn="just"/>
            <a:r>
              <a:rPr lang="en-GB" sz="700" dirty="0"/>
              <a:t>Park, J, </a:t>
            </a:r>
            <a:r>
              <a:rPr lang="en-GB" sz="700" dirty="0" err="1"/>
              <a:t>Chae</a:t>
            </a:r>
            <a:r>
              <a:rPr lang="en-GB" sz="700" dirty="0"/>
              <a:t>, H &amp; Kim, HJ 2017, ‘When and why high performers feel job dissatisfaction: A resource flow approach,’ </a:t>
            </a:r>
            <a:r>
              <a:rPr lang="en-GB" sz="700" i="1" dirty="0"/>
              <a:t>Social </a:t>
            </a:r>
            <a:r>
              <a:rPr lang="en-GB" sz="700" i="1" dirty="0" err="1"/>
              <a:t>Behavior</a:t>
            </a:r>
            <a:r>
              <a:rPr lang="en-GB" sz="700" i="1" dirty="0"/>
              <a:t> and Personality: an international journal</a:t>
            </a:r>
            <a:r>
              <a:rPr lang="en-GB" sz="700" dirty="0"/>
              <a:t>, vol. 45, no.4, pp.617-627, Retrieved 22 June 2021, &lt;</a:t>
            </a:r>
            <a:r>
              <a:rPr lang="en-GB" sz="700" u="sng" dirty="0">
                <a:hlinkClick r:id="rId16"/>
              </a:rPr>
              <a:t>https://www.ingentaconnect.com/content/sbp/sbp/2017/00000045/00000004/art00009</a:t>
            </a:r>
            <a:r>
              <a:rPr lang="en-GB" sz="700" dirty="0"/>
              <a:t>&gt;</a:t>
            </a:r>
          </a:p>
          <a:p>
            <a:pPr algn="just"/>
            <a:r>
              <a:rPr lang="en-GB" sz="700" dirty="0" err="1"/>
              <a:t>Petchsawang</a:t>
            </a:r>
            <a:r>
              <a:rPr lang="en-GB" sz="700" dirty="0"/>
              <a:t>, P &amp; McLean, GN 2017,  ‘Workplace spirituality, mindfulness meditation, and work engagement,’ </a:t>
            </a:r>
            <a:r>
              <a:rPr lang="en-GB" sz="700" i="1" dirty="0"/>
              <a:t>Journal of Management, Spirituality &amp; Religion</a:t>
            </a:r>
            <a:r>
              <a:rPr lang="en-GB" sz="700" dirty="0"/>
              <a:t>, vol. 14, no. 3, pp.216-244, Retrieved 22 June 2021,&lt;</a:t>
            </a:r>
            <a:r>
              <a:rPr lang="en-GB" sz="700" u="sng" dirty="0">
                <a:hlinkClick r:id="rId17"/>
              </a:rPr>
              <a:t>https://www.tandfonline.com/doi/abs/10.1080/14766086.2017.1291360</a:t>
            </a:r>
            <a:r>
              <a:rPr lang="en-GB" sz="700" dirty="0"/>
              <a:t>&gt;</a:t>
            </a:r>
          </a:p>
        </p:txBody>
      </p:sp>
    </p:spTree>
    <p:extLst>
      <p:ext uri="{BB962C8B-B14F-4D97-AF65-F5344CB8AC3E}">
        <p14:creationId xmlns:p14="http://schemas.microsoft.com/office/powerpoint/2010/main" val="4265681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270</TotalTime>
  <Words>2281</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Problem Solving and Decision-making</vt:lpstr>
      <vt:lpstr>Introduction </vt:lpstr>
      <vt:lpstr>Nature of Job Dissatisfaction on the entire performance of organisations </vt:lpstr>
      <vt:lpstr>Impact of Job Dissatisfaction on the entire performance of organisations </vt:lpstr>
      <vt:lpstr>Cause and effect analysis of job dissatisfaction in the UK organisations </vt:lpstr>
      <vt:lpstr>Cause and effect analysis of job dissatisfaction in the UK organisations</vt:lpstr>
      <vt:lpstr>PESTLE Analysis</vt:lpstr>
      <vt:lpstr>PESTLE analysis (Continued)  </vt:lpstr>
      <vt:lpstr>Alternative Solutions </vt:lpstr>
      <vt:lpstr>Alternative Solutions </vt:lpstr>
      <vt:lpstr>Conclusion </vt:lpstr>
      <vt:lpstr>Reference List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Mircea Catalin Dociu</cp:lastModifiedBy>
  <cp:revision>48</cp:revision>
  <dcterms:created xsi:type="dcterms:W3CDTF">2021-06-22T06:09:20Z</dcterms:created>
  <dcterms:modified xsi:type="dcterms:W3CDTF">2021-07-01T11:20:21Z</dcterms:modified>
</cp:coreProperties>
</file>