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26"/>
  </p:notesMasterIdLst>
  <p:sldIdLst>
    <p:sldId id="257" r:id="rId5"/>
    <p:sldId id="316" r:id="rId6"/>
    <p:sldId id="803" r:id="rId7"/>
    <p:sldId id="317" r:id="rId8"/>
    <p:sldId id="804" r:id="rId9"/>
    <p:sldId id="318" r:id="rId10"/>
    <p:sldId id="319" r:id="rId11"/>
    <p:sldId id="805" r:id="rId12"/>
    <p:sldId id="737" r:id="rId13"/>
    <p:sldId id="833" r:id="rId14"/>
    <p:sldId id="320" r:id="rId15"/>
    <p:sldId id="834" r:id="rId16"/>
    <p:sldId id="321" r:id="rId17"/>
    <p:sldId id="323" r:id="rId18"/>
    <p:sldId id="808" r:id="rId19"/>
    <p:sldId id="324" r:id="rId20"/>
    <p:sldId id="809" r:id="rId21"/>
    <p:sldId id="810" r:id="rId22"/>
    <p:sldId id="836" r:id="rId23"/>
    <p:sldId id="835" r:id="rId24"/>
    <p:sldId id="81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83" d="100"/>
          <a:sy n="83" d="100"/>
        </p:scale>
        <p:origin x="547"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03/12/2024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12/3/2024</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12/3/2024</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12/3/2024</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12/3/2024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12/3/2024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12/3/2024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12/3/2024</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12/3/2024</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12/3/2024</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12/3/2024</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hyperlink" Target="https://youtu.be/wxVgd8h1svU?si=Q8IrwlibRUJuMtRz"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4FlP1-5WMyo?si=9BS-gbk9X1ihyPNx"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s://youtu.be/sXN6Sz4-QUw?si=1dL9qcKW0DOUvF72"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youtu.be/k69i_yAhEcQ?si=HZ9WdL8eSzQH_HIU"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GB" dirty="0">
                <a:solidFill>
                  <a:srgbClr val="FFFFFF"/>
                </a:solidFill>
              </a:rPr>
              <a:t>Strategic and Agile Business Management</a:t>
            </a:r>
            <a:r>
              <a:rPr lang="en-GB" b="0" i="0" dirty="0">
                <a:solidFill>
                  <a:srgbClr val="FFFFFF"/>
                </a:solidFill>
                <a:effectLst/>
                <a:latin typeface="Arial" panose="020B0604020202020204" pitchFamily="34" charset="0"/>
              </a:rPr>
              <a:t>BMMB7027D</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Daniela Hellyer</a:t>
            </a:r>
          </a:p>
          <a:p>
            <a:r>
              <a:rPr lang="en-US">
                <a:solidFill>
                  <a:srgbClr val="FFFFFF">
                    <a:alpha val="75000"/>
                  </a:srgbClr>
                </a:solidFill>
              </a:rPr>
              <a:t>December </a:t>
            </a:r>
            <a:r>
              <a:rPr lang="en-US" dirty="0">
                <a:solidFill>
                  <a:srgbClr val="FFFFFF">
                    <a:alpha val="75000"/>
                  </a:srgbClr>
                </a:solidFill>
              </a:rPr>
              <a:t>2024</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4908884" y="4261282"/>
            <a:ext cx="6497053" cy="584775"/>
          </a:xfrm>
          <a:prstGeom prst="rect">
            <a:avLst/>
          </a:prstGeom>
          <a:noFill/>
        </p:spPr>
        <p:txBody>
          <a:bodyPr wrap="square" rtlCol="0">
            <a:spAutoFit/>
          </a:bodyPr>
          <a:lstStyle/>
          <a:p>
            <a:pPr algn="ctr"/>
            <a:r>
              <a:rPr lang="en-GB" sz="3200" b="1" dirty="0">
                <a:solidFill>
                  <a:srgbClr val="FFC000"/>
                </a:solidFill>
              </a:rPr>
              <a:t>Strategic Change</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a:solidFill>
                  <a:schemeClr val="tx2"/>
                </a:solidFill>
                <a:latin typeface="+mj-lt"/>
                <a:ea typeface="+mj-ea"/>
                <a:cs typeface="+mj-cs"/>
              </a:rPr>
              <a:t>Strategic change</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b="1">
                <a:solidFill>
                  <a:schemeClr val="tx2"/>
                </a:solidFill>
              </a:rPr>
              <a:t>We will explore:</a:t>
            </a:r>
            <a:endParaRPr kumimoji="0" lang="en-US" b="1" i="0" u="none" strike="noStrike" cap="none" spc="0" normalizeH="0" baseline="0" noProof="0">
              <a:ln>
                <a:noFill/>
              </a:ln>
              <a:solidFill>
                <a:schemeClr val="tx2"/>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a:ln>
                <a:noFill/>
              </a:ln>
              <a:solidFill>
                <a:schemeClr val="tx2"/>
              </a:solidFill>
              <a:effectLst/>
              <a:uLnTx/>
              <a:uFillTx/>
            </a:endParaRP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0" u="none" strike="noStrike" cap="none" spc="0" normalizeH="0" baseline="0" noProof="0">
                <a:ln>
                  <a:noFill/>
                </a:ln>
                <a:solidFill>
                  <a:schemeClr val="tx2"/>
                </a:solidFill>
                <a:effectLst/>
                <a:uLnTx/>
                <a:uFillTx/>
              </a:rPr>
              <a:t>Types of Change</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1" i="0" u="none" strike="noStrike" cap="none" spc="0" normalizeH="0" baseline="0" noProof="0">
              <a:ln>
                <a:noFill/>
              </a:ln>
              <a:solidFill>
                <a:schemeClr val="tx2"/>
              </a:solidFill>
              <a:effectLst/>
              <a:uLnTx/>
              <a:uFillTx/>
            </a:endParaRP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0" u="none" strike="noStrike" cap="none" spc="0" normalizeH="0" baseline="0" noProof="0">
                <a:ln>
                  <a:noFill/>
                </a:ln>
                <a:solidFill>
                  <a:schemeClr val="tx2"/>
                </a:solidFill>
                <a:effectLst/>
                <a:uLnTx/>
                <a:uFillTx/>
              </a:rPr>
              <a:t>Change Management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177BEE"/>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177BEE"/>
                </a:solidFill>
                <a:effectLst/>
                <a:uLnTx/>
                <a:uFillTx/>
              </a:rPr>
              <a:pPr marR="0" lvl="0" indent="0" defTabSz="457200" fontAlgn="auto">
                <a:spcBef>
                  <a:spcPts val="0"/>
                </a:spcBef>
                <a:spcAft>
                  <a:spcPts val="600"/>
                </a:spcAft>
                <a:buClrTx/>
                <a:buSzTx/>
                <a:buFontTx/>
                <a:buNone/>
                <a:tabLst/>
                <a:defRPr/>
              </a:pPr>
              <a:t>2</a:t>
            </a:fld>
            <a:endParaRPr kumimoji="0" lang="en-US" b="0" i="0" u="none" strike="noStrike" cap="none" spc="0" normalizeH="0" baseline="0" noProof="0">
              <a:ln>
                <a:noFill/>
              </a:ln>
              <a:solidFill>
                <a:srgbClr val="177BEE"/>
              </a:solidFill>
              <a:effectLst/>
              <a:uLnTx/>
              <a:uFillTx/>
            </a:endParaRPr>
          </a:p>
        </p:txBody>
      </p:sp>
      <p:pic>
        <p:nvPicPr>
          <p:cNvPr id="7" name="Picture 6">
            <a:extLst>
              <a:ext uri="{FF2B5EF4-FFF2-40B4-BE49-F238E27FC236}">
                <a16:creationId xmlns:a16="http://schemas.microsoft.com/office/drawing/2014/main" id="{1D2CBDDA-790B-8DA2-B46C-E4FE7A8E4E7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5394498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a:solidFill>
                  <a:schemeClr val="tx2"/>
                </a:solidFill>
                <a:latin typeface="+mj-lt"/>
                <a:ea typeface="+mj-ea"/>
                <a:cs typeface="+mj-cs"/>
              </a:rPr>
              <a:t>Strategic change</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1700" b="1" i="1" u="none" strike="noStrike" cap="none" spc="0" normalizeH="0" baseline="0" noProof="0" dirty="0">
                <a:ln>
                  <a:noFill/>
                </a:ln>
                <a:solidFill>
                  <a:schemeClr val="tx2"/>
                </a:solidFill>
                <a:effectLst/>
                <a:uLnTx/>
                <a:uFillTx/>
              </a:rPr>
              <a:t>Change is constant </a:t>
            </a:r>
            <a:r>
              <a:rPr kumimoji="0" lang="en-US" sz="1700" b="0" i="0" u="none" strike="noStrike" cap="none" spc="0" normalizeH="0" baseline="0" noProof="0" dirty="0">
                <a:ln>
                  <a:noFill/>
                </a:ln>
                <a:solidFill>
                  <a:schemeClr val="tx2"/>
                </a:solidFill>
                <a:effectLst/>
                <a:uLnTx/>
                <a:uFillTx/>
              </a:rPr>
              <a:t>– forced upon from outside the </a:t>
            </a:r>
            <a:r>
              <a:rPr kumimoji="0" lang="en-US" sz="1700" b="0" i="0" u="none" strike="noStrike" cap="none" spc="0" normalizeH="0" baseline="0" noProof="0" dirty="0" err="1">
                <a:ln>
                  <a:noFill/>
                </a:ln>
                <a:solidFill>
                  <a:schemeClr val="tx2"/>
                </a:solidFill>
                <a:effectLst/>
                <a:uLnTx/>
                <a:uFillTx/>
              </a:rPr>
              <a:t>organisation</a:t>
            </a:r>
            <a:r>
              <a:rPr kumimoji="0" lang="en-US" sz="1700" b="0" i="0" u="none" strike="noStrike" cap="none" spc="0" normalizeH="0" baseline="0" noProof="0" dirty="0">
                <a:ln>
                  <a:noFill/>
                </a:ln>
                <a:solidFill>
                  <a:schemeClr val="tx2"/>
                </a:solidFill>
                <a:effectLst/>
                <a:uLnTx/>
                <a:uFillTx/>
              </a:rPr>
              <a:t> or initiated from within</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1700" b="0" i="0" u="none" strike="noStrike" cap="none" spc="0" normalizeH="0" baseline="0" noProof="0" dirty="0">
                <a:ln>
                  <a:noFill/>
                </a:ln>
                <a:solidFill>
                  <a:schemeClr val="tx2"/>
                </a:solidFill>
                <a:effectLst/>
                <a:uLnTx/>
                <a:uFillTx/>
              </a:rPr>
              <a:t>Definition of strategy: ‘…to take an </a:t>
            </a:r>
            <a:r>
              <a:rPr kumimoji="0" lang="en-US" sz="1700" b="0" i="0" u="none" strike="noStrike" cap="none" spc="0" normalizeH="0" baseline="0" noProof="0" dirty="0" err="1">
                <a:ln>
                  <a:noFill/>
                </a:ln>
                <a:solidFill>
                  <a:schemeClr val="tx2"/>
                </a:solidFill>
                <a:effectLst/>
                <a:uLnTx/>
                <a:uFillTx/>
              </a:rPr>
              <a:t>organisation</a:t>
            </a:r>
            <a:r>
              <a:rPr kumimoji="0" lang="en-US" sz="1700" b="0" i="0" u="none" strike="noStrike" cap="none" spc="0" normalizeH="0" baseline="0" noProof="0" dirty="0">
                <a:ln>
                  <a:noFill/>
                </a:ln>
                <a:solidFill>
                  <a:schemeClr val="tx2"/>
                </a:solidFill>
                <a:effectLst/>
                <a:uLnTx/>
                <a:uFillTx/>
              </a:rPr>
              <a:t> from where it currently is, to where it wants to be…’ which inherently calls for change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1700" b="0" i="0" u="none" strike="noStrike" cap="none" spc="0" normalizeH="0" baseline="0" noProof="0" dirty="0">
                <a:ln>
                  <a:noFill/>
                </a:ln>
                <a:solidFill>
                  <a:schemeClr val="tx2"/>
                </a:solidFill>
                <a:effectLst/>
                <a:uLnTx/>
                <a:uFillTx/>
              </a:rPr>
              <a:t>An </a:t>
            </a:r>
            <a:r>
              <a:rPr kumimoji="0" lang="en-US" sz="1700" b="0" i="0" u="none" strike="noStrike" cap="none" spc="0" normalizeH="0" baseline="0" noProof="0" dirty="0" err="1">
                <a:ln>
                  <a:noFill/>
                </a:ln>
                <a:solidFill>
                  <a:schemeClr val="tx2"/>
                </a:solidFill>
                <a:effectLst/>
                <a:uLnTx/>
                <a:uFillTx/>
              </a:rPr>
              <a:t>organisation’s</a:t>
            </a:r>
            <a:r>
              <a:rPr kumimoji="0" lang="en-US" sz="1700" b="0" i="0" u="none" strike="noStrike" cap="none" spc="0" normalizeH="0" baseline="0" noProof="0" dirty="0">
                <a:ln>
                  <a:noFill/>
                </a:ln>
                <a:solidFill>
                  <a:schemeClr val="tx2"/>
                </a:solidFill>
                <a:effectLst/>
                <a:uLnTx/>
                <a:uFillTx/>
              </a:rPr>
              <a:t> strategic environment changes constantly</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1700" b="0" i="0" u="none" strike="noStrike" cap="none" spc="0" normalizeH="0" baseline="0" noProof="0" dirty="0">
                <a:ln>
                  <a:noFill/>
                </a:ln>
                <a:solidFill>
                  <a:schemeClr val="tx2"/>
                </a:solidFill>
                <a:effectLst/>
                <a:uLnTx/>
                <a:uFillTx/>
              </a:rPr>
              <a:t>Successful strategic change initiatives require:</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sz="1700" b="0" i="0" u="none" strike="noStrike" cap="none" spc="0" normalizeH="0" baseline="0" noProof="0" dirty="0">
                <a:ln>
                  <a:noFill/>
                </a:ln>
                <a:solidFill>
                  <a:schemeClr val="tx2"/>
                </a:solidFill>
                <a:effectLst/>
                <a:uLnTx/>
                <a:uFillTx/>
              </a:rPr>
              <a:t>strong and continual communication</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sz="1700" b="0" i="0" u="none" strike="noStrike" cap="none" spc="0" normalizeH="0" baseline="0" noProof="0" dirty="0">
                <a:ln>
                  <a:noFill/>
                </a:ln>
                <a:solidFill>
                  <a:schemeClr val="tx2"/>
                </a:solidFill>
                <a:effectLst/>
                <a:uLnTx/>
                <a:uFillTx/>
              </a:rPr>
              <a:t>clear explanation of reasons for change</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sz="1700" b="0" i="0" u="none" strike="noStrike" cap="none" spc="0" normalizeH="0" baseline="0" noProof="0" dirty="0">
                <a:ln>
                  <a:noFill/>
                </a:ln>
                <a:solidFill>
                  <a:schemeClr val="tx2"/>
                </a:solidFill>
                <a:effectLst/>
                <a:uLnTx/>
                <a:uFillTx/>
              </a:rPr>
              <a:t>swift pace of change processes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r>
              <a:rPr kumimoji="0" lang="en-US" sz="900" b="0" i="0" u="none" strike="noStrike" kern="1200" cap="all" spc="0" normalizeH="0" baseline="0" noProof="0" dirty="0">
                <a:ln>
                  <a:noFill/>
                </a:ln>
                <a:solidFill>
                  <a:srgbClr val="65EBFF"/>
                </a:solidFill>
                <a:effectLst/>
                <a:uLnTx/>
                <a:uFillTx/>
                <a:latin typeface="+mn-lt"/>
                <a:ea typeface="+mn-ea"/>
                <a:cs typeface="+mn-cs"/>
              </a:rPr>
              <a:t>3</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65EBFF"/>
                </a:solidFill>
                <a:effectLst/>
                <a:uLnTx/>
                <a:uFillTx/>
              </a:rPr>
              <a:pPr marR="0" lvl="0" indent="0" defTabSz="457200" fontAlgn="auto">
                <a:spcBef>
                  <a:spcPts val="0"/>
                </a:spcBef>
                <a:spcAft>
                  <a:spcPts val="600"/>
                </a:spcAft>
                <a:buClrTx/>
                <a:buSzTx/>
                <a:buFontTx/>
                <a:buNone/>
                <a:tabLst/>
                <a:defRPr/>
              </a:pPr>
              <a:t>3</a:t>
            </a:fld>
            <a:endParaRPr kumimoji="0" lang="en-US" b="0" i="0" u="none" strike="noStrike" cap="none" spc="0" normalizeH="0" baseline="0" noProof="0">
              <a:ln>
                <a:noFill/>
              </a:ln>
              <a:solidFill>
                <a:srgbClr val="65EBFF"/>
              </a:solidFill>
              <a:effectLst/>
              <a:uLnTx/>
              <a:uFillTx/>
            </a:endParaRPr>
          </a:p>
        </p:txBody>
      </p:sp>
      <p:pic>
        <p:nvPicPr>
          <p:cNvPr id="7" name="Picture 6" descr="Dandelion clock dispersing seeds">
            <a:extLst>
              <a:ext uri="{FF2B5EF4-FFF2-40B4-BE49-F238E27FC236}">
                <a16:creationId xmlns:a16="http://schemas.microsoft.com/office/drawing/2014/main" id="{4C829710-288C-320C-6CCB-263E5771544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3768142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0" name="Rectangle 19">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Two characteristics of change</a:t>
            </a:r>
          </a:p>
        </p:txBody>
      </p:sp>
      <p:sp>
        <p:nvSpPr>
          <p:cNvPr id="22" name="Rectangle 21">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fontScale="92500" lnSpcReduction="10000"/>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There are two central characteristics of change: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1" u="none" strike="noStrike" cap="none" spc="0" normalizeH="0" baseline="0" noProof="0" dirty="0">
                <a:ln>
                  <a:noFill/>
                </a:ln>
                <a:solidFill>
                  <a:srgbClr val="0070C0"/>
                </a:solidFill>
                <a:effectLst/>
                <a:uLnTx/>
                <a:uFillTx/>
              </a:rPr>
              <a:t>Speed</a:t>
            </a:r>
            <a:r>
              <a:rPr kumimoji="0" lang="en-US" b="0" i="0" u="none" strike="noStrike" cap="none" spc="0" normalizeH="0" baseline="0" noProof="0" dirty="0">
                <a:ln>
                  <a:noFill/>
                </a:ln>
                <a:solidFill>
                  <a:schemeClr val="tx1">
                    <a:lumMod val="75000"/>
                    <a:lumOff val="25000"/>
                  </a:schemeClr>
                </a:solidFill>
                <a:effectLst/>
                <a:uLnTx/>
                <a:uFillTx/>
              </a:rPr>
              <a:t> or </a:t>
            </a:r>
            <a:r>
              <a:rPr lang="en-US" b="1" i="1" dirty="0">
                <a:solidFill>
                  <a:srgbClr val="0070C0"/>
                </a:solidFill>
              </a:rPr>
              <a:t>P</a:t>
            </a:r>
            <a:r>
              <a:rPr kumimoji="0" lang="en-US" b="1" i="1" u="none" strike="noStrike" cap="none" spc="0" normalizeH="0" baseline="0" noProof="0" dirty="0">
                <a:ln>
                  <a:noFill/>
                </a:ln>
                <a:solidFill>
                  <a:srgbClr val="0070C0"/>
                </a:solidFill>
                <a:effectLst/>
                <a:uLnTx/>
                <a:uFillTx/>
              </a:rPr>
              <a:t>ace</a:t>
            </a:r>
            <a:r>
              <a:rPr kumimoji="0" lang="en-US" b="0" i="0" u="none" strike="noStrike" cap="none" spc="0" normalizeH="0" baseline="0" noProof="0" dirty="0">
                <a:ln>
                  <a:noFill/>
                </a:ln>
                <a:solidFill>
                  <a:schemeClr val="tx1">
                    <a:lumMod val="75000"/>
                    <a:lumOff val="25000"/>
                  </a:schemeClr>
                </a:solidFill>
                <a:effectLst/>
                <a:uLnTx/>
                <a:uFillTx/>
              </a:rPr>
              <a:t> of the change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1" i="1" u="none" strike="noStrike" cap="none" spc="0" normalizeH="0" baseline="0" noProof="0" dirty="0">
                <a:ln>
                  <a:noFill/>
                </a:ln>
                <a:solidFill>
                  <a:srgbClr val="0070C0"/>
                </a:solidFill>
                <a:effectLst/>
                <a:uLnTx/>
                <a:uFillTx/>
              </a:rPr>
              <a:t>Degree </a:t>
            </a:r>
            <a:r>
              <a:rPr kumimoji="0" lang="en-US" u="none" strike="noStrike" cap="none" spc="0" normalizeH="0" baseline="0" noProof="0" dirty="0">
                <a:ln>
                  <a:noFill/>
                </a:ln>
                <a:effectLst/>
                <a:uLnTx/>
                <a:uFillTx/>
              </a:rPr>
              <a:t>or</a:t>
            </a:r>
            <a:r>
              <a:rPr kumimoji="0" lang="en-US" b="1" i="1" u="none" strike="noStrike" cap="none" spc="0" normalizeH="0" baseline="0" noProof="0" dirty="0">
                <a:ln>
                  <a:noFill/>
                </a:ln>
                <a:solidFill>
                  <a:srgbClr val="0070C0"/>
                </a:solidFill>
                <a:effectLst/>
                <a:uLnTx/>
                <a:uFillTx/>
              </a:rPr>
              <a:t> Extent </a:t>
            </a:r>
            <a:r>
              <a:rPr kumimoji="0" lang="en-US" b="0" i="0" u="none" strike="noStrike" cap="none" spc="0" normalizeH="0" baseline="0" noProof="0" dirty="0">
                <a:ln>
                  <a:noFill/>
                </a:ln>
                <a:solidFill>
                  <a:schemeClr val="tx1">
                    <a:lumMod val="75000"/>
                    <a:lumOff val="25000"/>
                  </a:schemeClr>
                </a:solidFill>
                <a:effectLst/>
                <a:uLnTx/>
                <a:uFillTx/>
              </a:rPr>
              <a:t>of the change</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Ranging across a spectrum…</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Speed or pace can be:</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1" u="none" strike="noStrike" cap="none" spc="0" normalizeH="0" baseline="0" noProof="0" dirty="0">
                <a:ln>
                  <a:noFill/>
                </a:ln>
                <a:solidFill>
                  <a:srgbClr val="0070C0"/>
                </a:solidFill>
                <a:effectLst/>
                <a:uLnTx/>
                <a:uFillTx/>
              </a:rPr>
              <a:t>incremental</a:t>
            </a:r>
            <a:r>
              <a:rPr kumimoji="0" lang="en-US" b="0" i="0" u="none" strike="noStrike" cap="none" spc="0" normalizeH="0" baseline="0" noProof="0" dirty="0">
                <a:ln>
                  <a:noFill/>
                </a:ln>
                <a:solidFill>
                  <a:schemeClr val="tx1">
                    <a:lumMod val="75000"/>
                    <a:lumOff val="25000"/>
                  </a:schemeClr>
                </a:solidFill>
                <a:effectLst/>
                <a:uLnTx/>
                <a:uFillTx/>
              </a:rPr>
              <a:t> on the slow end</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1" u="none" strike="noStrike" cap="none" spc="0" normalizeH="0" baseline="0" noProof="0" dirty="0">
                <a:ln>
                  <a:noFill/>
                </a:ln>
                <a:solidFill>
                  <a:srgbClr val="0070C0"/>
                </a:solidFill>
                <a:effectLst/>
                <a:uLnTx/>
                <a:uFillTx/>
              </a:rPr>
              <a:t>“big bang” fast-paced </a:t>
            </a:r>
            <a:r>
              <a:rPr kumimoji="0" lang="en-US" b="0" i="0" u="none" strike="noStrike" cap="none" spc="0" normalizeH="0" baseline="0" noProof="0" dirty="0">
                <a:ln>
                  <a:noFill/>
                </a:ln>
                <a:solidFill>
                  <a:schemeClr val="tx1">
                    <a:lumMod val="75000"/>
                    <a:lumOff val="25000"/>
                  </a:schemeClr>
                </a:solidFill>
                <a:effectLst/>
                <a:uLnTx/>
                <a:uFillTx/>
              </a:rPr>
              <a:t>change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Degree or extent can be:</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lang="en-US" b="1" i="1" dirty="0">
                <a:solidFill>
                  <a:srgbClr val="0070C0"/>
                </a:solidFill>
              </a:rPr>
              <a:t>realigning </a:t>
            </a:r>
            <a:r>
              <a:rPr lang="en-US" dirty="0">
                <a:solidFill>
                  <a:schemeClr val="tx1">
                    <a:lumMod val="75000"/>
                    <a:lumOff val="25000"/>
                  </a:schemeClr>
                </a:solidFill>
              </a:rPr>
              <a:t>(more measured degree)</a:t>
            </a:r>
          </a:p>
          <a:p>
            <a:pPr marL="1200150" lvl="2"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1" u="none" strike="noStrike" cap="none" spc="0" normalizeH="0" baseline="0" noProof="0" dirty="0">
                <a:ln>
                  <a:noFill/>
                </a:ln>
                <a:solidFill>
                  <a:srgbClr val="0070C0"/>
                </a:solidFill>
                <a:effectLst/>
                <a:uLnTx/>
                <a:uFillTx/>
              </a:rPr>
              <a:t>transformational</a:t>
            </a:r>
            <a:r>
              <a:rPr kumimoji="0" lang="en-US" b="0" i="0" u="none" strike="noStrike" cap="none" spc="0" normalizeH="0" baseline="0" noProof="0" dirty="0">
                <a:ln>
                  <a:noFill/>
                </a:ln>
                <a:solidFill>
                  <a:schemeClr val="tx1">
                    <a:lumMod val="75000"/>
                    <a:lumOff val="25000"/>
                  </a:schemeClr>
                </a:solidFill>
                <a:effectLst/>
                <a:uLnTx/>
                <a:uFillTx/>
              </a:rPr>
              <a:t> (e.g. extensive shift in culture)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FFF899"/>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FFF899"/>
                </a:solidFill>
                <a:effectLst/>
                <a:uLnTx/>
                <a:uFillTx/>
              </a:rPr>
              <a:pPr marR="0" lvl="0" indent="0" defTabSz="457200" fontAlgn="auto">
                <a:spcBef>
                  <a:spcPts val="0"/>
                </a:spcBef>
                <a:spcAft>
                  <a:spcPts val="600"/>
                </a:spcAft>
                <a:buClrTx/>
                <a:buSzTx/>
                <a:buFontTx/>
                <a:buNone/>
                <a:tabLst/>
                <a:defRPr/>
              </a:pPr>
              <a:t>4</a:t>
            </a:fld>
            <a:endParaRPr kumimoji="0" lang="en-US" b="0" i="0" u="none" strike="noStrike" cap="none" spc="0" normalizeH="0" baseline="0" noProof="0">
              <a:ln>
                <a:noFill/>
              </a:ln>
              <a:solidFill>
                <a:srgbClr val="FFF899"/>
              </a:solidFill>
              <a:effectLst/>
              <a:uLnTx/>
              <a:uFillTx/>
            </a:endParaRPr>
          </a:p>
        </p:txBody>
      </p:sp>
      <p:pic>
        <p:nvPicPr>
          <p:cNvPr id="9" name="Picture 8" descr="A close-up photo of a sailboat sailing at sea">
            <a:extLst>
              <a:ext uri="{FF2B5EF4-FFF2-40B4-BE49-F238E27FC236}">
                <a16:creationId xmlns:a16="http://schemas.microsoft.com/office/drawing/2014/main" id="{DF44D54B-7199-6C5D-A930-1181D4D01D8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8042147" y="601201"/>
            <a:ext cx="3703320" cy="5774200"/>
          </a:xfrm>
          <a:prstGeom prst="rect">
            <a:avLst/>
          </a:prstGeom>
        </p:spPr>
      </p:pic>
    </p:spTree>
    <p:extLst>
      <p:ext uri="{BB962C8B-B14F-4D97-AF65-F5344CB8AC3E}">
        <p14:creationId xmlns:p14="http://schemas.microsoft.com/office/powerpoint/2010/main" val="1916082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dirty="0">
                <a:solidFill>
                  <a:schemeClr val="tx2"/>
                </a:solidFill>
                <a:latin typeface="+mj-lt"/>
                <a:ea typeface="+mj-ea"/>
                <a:cs typeface="+mj-cs"/>
              </a:rPr>
              <a:t>types of strategic change</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341497" y="1896532"/>
            <a:ext cx="6940089" cy="4504267"/>
          </a:xfrm>
          <a:prstGeom prst="rect">
            <a:avLst/>
          </a:prstGeom>
        </p:spPr>
        <p:txBody>
          <a:bodyPr vert="horz" lIns="91440" tIns="45720" rIns="91440" bIns="45720" rtlCol="0" anchor="ctr">
            <a:normAutofit/>
          </a:body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sz="1600" dirty="0">
                <a:solidFill>
                  <a:schemeClr val="tx2"/>
                </a:solidFill>
              </a:rPr>
              <a:t>Key is to identify </a:t>
            </a:r>
            <a:r>
              <a:rPr lang="en-US" sz="1600" b="1" i="1" dirty="0">
                <a:solidFill>
                  <a:schemeClr val="tx2"/>
                </a:solidFill>
              </a:rPr>
              <a:t>type of change </a:t>
            </a:r>
            <a:r>
              <a:rPr lang="en-US" sz="1600" dirty="0">
                <a:solidFill>
                  <a:schemeClr val="tx2"/>
                </a:solidFill>
              </a:rPr>
              <a:t>and how to best integrate it into your strategic management process and planning</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GB" sz="1500" dirty="0">
                <a:solidFill>
                  <a:schemeClr val="tx2"/>
                </a:solidFill>
              </a:rPr>
              <a:t>Change can be very complex and is highly context-dependent. </a:t>
            </a:r>
            <a:endParaRPr lang="en-US" sz="1500" dirty="0">
              <a:solidFill>
                <a:schemeClr val="tx2"/>
              </a:solidFill>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sz="1500" dirty="0">
                <a:solidFill>
                  <a:schemeClr val="tx2"/>
                </a:solidFill>
              </a:rPr>
              <a:t>Balogun &amp; Hope Hailey (2008) developed a model that incorporates that complexity and context-dependency:</a:t>
            </a:r>
            <a:endParaRPr kumimoji="0" lang="en-US" sz="1500" b="0" i="0" u="none" strike="noStrike" cap="none" spc="0" normalizeH="0" baseline="0" noProof="0" dirty="0">
              <a:ln>
                <a:noFill/>
              </a:ln>
              <a:solidFill>
                <a:schemeClr val="tx2"/>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0" i="0" u="none" strike="noStrike" cap="none" spc="0" normalizeH="0" baseline="0" noProof="0" dirty="0">
                <a:ln>
                  <a:noFill/>
                </a:ln>
                <a:solidFill>
                  <a:schemeClr val="tx2"/>
                </a:solidFill>
                <a:effectLst/>
                <a:uLnTx/>
                <a:uFillTx/>
              </a:rPr>
              <a:t>By combining</a:t>
            </a:r>
            <a:r>
              <a:rPr kumimoji="0" lang="en-US" sz="1500" b="0" i="0" u="none" strike="noStrike" cap="none" spc="0" normalizeH="0" noProof="0" dirty="0">
                <a:ln>
                  <a:noFill/>
                </a:ln>
                <a:solidFill>
                  <a:schemeClr val="tx2"/>
                </a:solidFill>
                <a:effectLst/>
                <a:uLnTx/>
                <a:uFillTx/>
              </a:rPr>
              <a:t> the t</a:t>
            </a:r>
            <a:r>
              <a:rPr kumimoji="0" lang="en-US" sz="1500" b="0" i="0" u="none" strike="noStrike" cap="none" spc="0" normalizeH="0" baseline="0" noProof="0" dirty="0">
                <a:ln>
                  <a:noFill/>
                </a:ln>
                <a:solidFill>
                  <a:schemeClr val="tx2"/>
                </a:solidFill>
                <a:effectLst/>
                <a:uLnTx/>
                <a:uFillTx/>
              </a:rPr>
              <a:t>wo characteristics of Speed and Degree, a matrix can be formed depicting four key types of change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500" b="0" i="0" u="none" strike="noStrike" cap="none" spc="0" normalizeH="0" baseline="0" noProof="0" dirty="0">
              <a:ln>
                <a:noFill/>
              </a:ln>
              <a:solidFill>
                <a:schemeClr val="tx2"/>
              </a:solidFill>
              <a:effectLst/>
              <a:uLnTx/>
              <a:uFillTx/>
            </a:endParaRPr>
          </a:p>
          <a:p>
            <a:pPr marL="0" marR="0" lvl="0" indent="0" defTabSz="457200" fontAlgn="auto">
              <a:lnSpc>
                <a:spcPct val="90000"/>
              </a:lnSpc>
              <a:spcBef>
                <a:spcPct val="20000"/>
              </a:spcBef>
              <a:spcAft>
                <a:spcPts val="600"/>
              </a:spcAft>
              <a:buClr>
                <a:schemeClr val="accent1"/>
              </a:buClr>
              <a:buSzPct val="92000"/>
              <a:tabLst/>
              <a:defRPr/>
            </a:pPr>
            <a:r>
              <a:rPr kumimoji="0" lang="en-US" sz="1500" b="1" i="1" u="none" strike="noStrike" cap="none" spc="0" normalizeH="0" baseline="0" noProof="0" dirty="0">
                <a:ln>
                  <a:noFill/>
                </a:ln>
                <a:solidFill>
                  <a:srgbClr val="0070C0"/>
                </a:solidFill>
                <a:effectLst/>
                <a:uLnTx/>
                <a:uFillTx/>
              </a:rPr>
              <a:t>Type of Change</a:t>
            </a:r>
            <a:r>
              <a:rPr kumimoji="0" lang="en-US" sz="1500" b="0" i="0" u="none" strike="noStrike" cap="none" spc="0" normalizeH="0" baseline="0" noProof="0" dirty="0">
                <a:ln>
                  <a:noFill/>
                </a:ln>
                <a:solidFill>
                  <a:schemeClr val="tx2"/>
                </a:solidFill>
                <a:effectLst/>
                <a:uLnTx/>
                <a:uFillTx/>
              </a:rPr>
              <a:t>		</a:t>
            </a:r>
            <a:r>
              <a:rPr kumimoji="0" lang="en-US" sz="1500" b="1" i="0" u="none" strike="noStrike" cap="none" spc="0" normalizeH="0" baseline="0" noProof="0" dirty="0">
                <a:ln>
                  <a:noFill/>
                </a:ln>
                <a:solidFill>
                  <a:schemeClr val="tx2"/>
                </a:solidFill>
                <a:effectLst/>
                <a:uLnTx/>
                <a:uFillTx/>
              </a:rPr>
              <a:t>Description</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1" i="1" u="none" strike="noStrike" cap="none" spc="0" normalizeH="0" baseline="0" noProof="0" dirty="0">
                <a:ln>
                  <a:noFill/>
                </a:ln>
                <a:solidFill>
                  <a:srgbClr val="0070C0"/>
                </a:solidFill>
                <a:effectLst/>
                <a:uLnTx/>
                <a:uFillTx/>
              </a:rPr>
              <a:t>Evolution</a:t>
            </a:r>
            <a:r>
              <a:rPr kumimoji="0" lang="en-US" sz="1500" b="0" i="0" u="none" strike="noStrike" cap="none" spc="0" normalizeH="0" baseline="0" noProof="0" dirty="0">
                <a:ln>
                  <a:noFill/>
                </a:ln>
                <a:solidFill>
                  <a:schemeClr val="tx2"/>
                </a:solidFill>
                <a:effectLst/>
                <a:uLnTx/>
                <a:uFillTx/>
              </a:rPr>
              <a:t>		High degree of change that takes effect over a slower pace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1" i="1" u="none" strike="noStrike" cap="none" spc="0" normalizeH="0" baseline="0" noProof="0" dirty="0">
                <a:ln>
                  <a:noFill/>
                </a:ln>
                <a:solidFill>
                  <a:srgbClr val="0070C0"/>
                </a:solidFill>
                <a:effectLst/>
                <a:uLnTx/>
                <a:uFillTx/>
              </a:rPr>
              <a:t>Revolution</a:t>
            </a:r>
            <a:r>
              <a:rPr kumimoji="0" lang="en-US" sz="1500" b="0" i="0" u="none" strike="noStrike" cap="none" spc="0" normalizeH="0" baseline="0" noProof="0" dirty="0">
                <a:ln>
                  <a:noFill/>
                </a:ln>
                <a:solidFill>
                  <a:schemeClr val="tx2"/>
                </a:solidFill>
                <a:effectLst/>
                <a:uLnTx/>
                <a:uFillTx/>
              </a:rPr>
              <a:t>		High degree of change taking effect at a fast pace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1" i="1" u="none" strike="noStrike" cap="none" spc="0" normalizeH="0" baseline="0" noProof="0" dirty="0">
                <a:ln>
                  <a:noFill/>
                </a:ln>
                <a:solidFill>
                  <a:srgbClr val="0070C0"/>
                </a:solidFill>
                <a:effectLst/>
                <a:uLnTx/>
                <a:uFillTx/>
              </a:rPr>
              <a:t>Adaption</a:t>
            </a:r>
            <a:r>
              <a:rPr kumimoji="0" lang="en-US" sz="1500" b="0" i="0" u="none" strike="noStrike" cap="none" spc="0" normalizeH="0" baseline="0" noProof="0" dirty="0">
                <a:ln>
                  <a:noFill/>
                </a:ln>
                <a:solidFill>
                  <a:schemeClr val="tx2"/>
                </a:solidFill>
                <a:effectLst/>
                <a:uLnTx/>
                <a:uFillTx/>
              </a:rPr>
              <a:t>		More modest degree of change taking place at a slow pace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1" i="1" u="none" strike="noStrike" cap="none" spc="0" normalizeH="0" baseline="0" noProof="0" dirty="0">
                <a:ln>
                  <a:noFill/>
                </a:ln>
                <a:solidFill>
                  <a:srgbClr val="0070C0"/>
                </a:solidFill>
                <a:effectLst/>
                <a:uLnTx/>
                <a:uFillTx/>
              </a:rPr>
              <a:t>Reconstruction</a:t>
            </a:r>
            <a:r>
              <a:rPr kumimoji="0" lang="en-US" sz="1500" b="0" i="0" u="none" strike="noStrike" cap="none" spc="0" normalizeH="0" baseline="0" noProof="0" dirty="0">
                <a:ln>
                  <a:noFill/>
                </a:ln>
                <a:solidFill>
                  <a:schemeClr val="tx2"/>
                </a:solidFill>
                <a:effectLst/>
                <a:uLnTx/>
                <a:uFillTx/>
              </a:rPr>
              <a:t>	More modest degree of change taking place at a fast pace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r>
              <a:rPr kumimoji="0" lang="en-US" sz="900" b="0" i="0" u="none" strike="noStrike" kern="1200" cap="all" spc="0" normalizeH="0" baseline="0" noProof="0" dirty="0">
                <a:ln>
                  <a:noFill/>
                </a:ln>
                <a:solidFill>
                  <a:srgbClr val="B6822E"/>
                </a:solidFill>
                <a:effectLst/>
                <a:uLnTx/>
                <a:uFillTx/>
                <a:latin typeface="+mn-lt"/>
                <a:ea typeface="+mn-ea"/>
                <a:cs typeface="+mn-cs"/>
              </a:rPr>
              <a:t>2</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B6822E"/>
                </a:solidFill>
                <a:effectLst/>
                <a:uLnTx/>
                <a:uFillTx/>
              </a:rPr>
              <a:pPr marR="0" lvl="0" indent="0" defTabSz="457200" fontAlgn="auto">
                <a:spcBef>
                  <a:spcPts val="0"/>
                </a:spcBef>
                <a:spcAft>
                  <a:spcPts val="600"/>
                </a:spcAft>
                <a:buClrTx/>
                <a:buSzTx/>
                <a:buFontTx/>
                <a:buNone/>
                <a:tabLst/>
                <a:defRPr/>
              </a:pPr>
              <a:t>5</a:t>
            </a:fld>
            <a:endParaRPr kumimoji="0" lang="en-US" b="0" i="0" u="none" strike="noStrike" cap="none" spc="0" normalizeH="0" baseline="0" noProof="0">
              <a:ln>
                <a:noFill/>
              </a:ln>
              <a:solidFill>
                <a:srgbClr val="B6822E"/>
              </a:solidFill>
              <a:effectLst/>
              <a:uLnTx/>
              <a:uFillTx/>
            </a:endParaRPr>
          </a:p>
        </p:txBody>
      </p:sp>
      <p:pic>
        <p:nvPicPr>
          <p:cNvPr id="7" name="Picture 6" descr="A close up of colorful chameleon">
            <a:extLst>
              <a:ext uri="{FF2B5EF4-FFF2-40B4-BE49-F238E27FC236}">
                <a16:creationId xmlns:a16="http://schemas.microsoft.com/office/drawing/2014/main" id="{7FAB32A7-FB30-4BD1-0216-18DEE1C4D6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3146069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normAutofit fontScale="90000"/>
          </a:bodyPr>
          <a:lstStyle/>
          <a:p>
            <a:r>
              <a:rPr lang="en-GB" dirty="0"/>
              <a:t>Balogun &amp; Hope Hailey’s model of types of strategic change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pSp>
        <p:nvGrpSpPr>
          <p:cNvPr id="21" name="Group 20">
            <a:extLst>
              <a:ext uri="{FF2B5EF4-FFF2-40B4-BE49-F238E27FC236}">
                <a16:creationId xmlns:a16="http://schemas.microsoft.com/office/drawing/2014/main" id="{E17D1194-0400-F5F3-8E7E-BB51E458553E}"/>
              </a:ext>
            </a:extLst>
          </p:cNvPr>
          <p:cNvGrpSpPr/>
          <p:nvPr/>
        </p:nvGrpSpPr>
        <p:grpSpPr>
          <a:xfrm>
            <a:off x="1530458" y="1516398"/>
            <a:ext cx="8566203" cy="5063287"/>
            <a:chOff x="1530458" y="1516398"/>
            <a:chExt cx="8566203" cy="5063287"/>
          </a:xfrm>
        </p:grpSpPr>
        <p:sp>
          <p:nvSpPr>
            <p:cNvPr id="7" name="Rectangle 6">
              <a:extLst>
                <a:ext uri="{FF2B5EF4-FFF2-40B4-BE49-F238E27FC236}">
                  <a16:creationId xmlns:a16="http://schemas.microsoft.com/office/drawing/2014/main" id="{311A8DD4-9835-44ED-93D0-E51AA33A8052}"/>
                </a:ext>
              </a:extLst>
            </p:cNvPr>
            <p:cNvSpPr/>
            <p:nvPr/>
          </p:nvSpPr>
          <p:spPr>
            <a:xfrm>
              <a:off x="2611313" y="1535841"/>
              <a:ext cx="7485348" cy="361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Extent of Change</a:t>
              </a:r>
            </a:p>
          </p:txBody>
        </p:sp>
        <p:sp>
          <p:nvSpPr>
            <p:cNvPr id="8" name="Rectangle 7">
              <a:extLst>
                <a:ext uri="{FF2B5EF4-FFF2-40B4-BE49-F238E27FC236}">
                  <a16:creationId xmlns:a16="http://schemas.microsoft.com/office/drawing/2014/main" id="{F1E71D6B-EAD2-4623-AA85-90D36D509EFF}"/>
                </a:ext>
              </a:extLst>
            </p:cNvPr>
            <p:cNvSpPr/>
            <p:nvPr/>
          </p:nvSpPr>
          <p:spPr>
            <a:xfrm rot="16200000">
              <a:off x="-325619" y="4321742"/>
              <a:ext cx="4116690" cy="3937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Speed of Change</a:t>
              </a:r>
            </a:p>
          </p:txBody>
        </p:sp>
        <p:sp>
          <p:nvSpPr>
            <p:cNvPr id="9" name="Rectangle 8">
              <a:extLst>
                <a:ext uri="{FF2B5EF4-FFF2-40B4-BE49-F238E27FC236}">
                  <a16:creationId xmlns:a16="http://schemas.microsoft.com/office/drawing/2014/main" id="{40FC2148-1C6F-4EAC-B8DE-5A69687BDFCC}"/>
                </a:ext>
              </a:extLst>
            </p:cNvPr>
            <p:cNvSpPr/>
            <p:nvPr/>
          </p:nvSpPr>
          <p:spPr>
            <a:xfrm>
              <a:off x="2611313" y="1989426"/>
              <a:ext cx="3657717" cy="36122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Transformation</a:t>
              </a:r>
            </a:p>
          </p:txBody>
        </p:sp>
        <p:sp>
          <p:nvSpPr>
            <p:cNvPr id="10" name="Rectangle 9">
              <a:extLst>
                <a:ext uri="{FF2B5EF4-FFF2-40B4-BE49-F238E27FC236}">
                  <a16:creationId xmlns:a16="http://schemas.microsoft.com/office/drawing/2014/main" id="{8A340FAE-4A15-4F17-AF50-523F657A7C89}"/>
                </a:ext>
              </a:extLst>
            </p:cNvPr>
            <p:cNvSpPr/>
            <p:nvPr/>
          </p:nvSpPr>
          <p:spPr>
            <a:xfrm>
              <a:off x="6438943" y="1989426"/>
              <a:ext cx="3657718" cy="361225"/>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Realignment</a:t>
              </a:r>
            </a:p>
          </p:txBody>
        </p:sp>
        <p:sp>
          <p:nvSpPr>
            <p:cNvPr id="11" name="Rectangle 10">
              <a:extLst>
                <a:ext uri="{FF2B5EF4-FFF2-40B4-BE49-F238E27FC236}">
                  <a16:creationId xmlns:a16="http://schemas.microsoft.com/office/drawing/2014/main" id="{1F48DF6F-C526-404E-85C7-9E3D3668220A}"/>
                </a:ext>
              </a:extLst>
            </p:cNvPr>
            <p:cNvSpPr/>
            <p:nvPr/>
          </p:nvSpPr>
          <p:spPr>
            <a:xfrm rot="16200000">
              <a:off x="1292107" y="5384638"/>
              <a:ext cx="1983538" cy="39377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Big Bang</a:t>
              </a:r>
            </a:p>
          </p:txBody>
        </p:sp>
        <p:sp>
          <p:nvSpPr>
            <p:cNvPr id="12" name="Rectangle 11">
              <a:extLst>
                <a:ext uri="{FF2B5EF4-FFF2-40B4-BE49-F238E27FC236}">
                  <a16:creationId xmlns:a16="http://schemas.microsoft.com/office/drawing/2014/main" id="{9586F645-4C2D-41F2-AD00-7A359E5D0993}"/>
                </a:ext>
              </a:extLst>
            </p:cNvPr>
            <p:cNvSpPr/>
            <p:nvPr/>
          </p:nvSpPr>
          <p:spPr>
            <a:xfrm rot="16200000">
              <a:off x="1288390" y="3267761"/>
              <a:ext cx="1990970" cy="39377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Franklin Gothic Book" panose="020B0502020104020203"/>
                  <a:ea typeface="+mn-ea"/>
                  <a:cs typeface="+mn-cs"/>
                </a:rPr>
                <a:t>Incremental</a:t>
              </a:r>
            </a:p>
          </p:txBody>
        </p:sp>
        <p:sp>
          <p:nvSpPr>
            <p:cNvPr id="13" name="Rectangle 12">
              <a:extLst>
                <a:ext uri="{FF2B5EF4-FFF2-40B4-BE49-F238E27FC236}">
                  <a16:creationId xmlns:a16="http://schemas.microsoft.com/office/drawing/2014/main" id="{6D6ED3F5-83F5-4065-94BA-6D0AD659BA26}"/>
                </a:ext>
              </a:extLst>
            </p:cNvPr>
            <p:cNvSpPr/>
            <p:nvPr/>
          </p:nvSpPr>
          <p:spPr>
            <a:xfrm>
              <a:off x="2630235" y="2467388"/>
              <a:ext cx="3638794" cy="199097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70C0"/>
                  </a:solidFill>
                  <a:effectLst/>
                  <a:uLnTx/>
                  <a:uFillTx/>
                  <a:latin typeface="Franklin Gothic Book" panose="020B0502020104020203"/>
                  <a:ea typeface="+mn-ea"/>
                  <a:cs typeface="+mn-cs"/>
                </a:rPr>
                <a:t>Evolution: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Transformational change implemented gradually through interrelated initiatives;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likely to be proactive change undertaken in anticipation of the need for future change</a:t>
              </a:r>
            </a:p>
          </p:txBody>
        </p:sp>
        <p:sp>
          <p:nvSpPr>
            <p:cNvPr id="14" name="Rectangle 13">
              <a:extLst>
                <a:ext uri="{FF2B5EF4-FFF2-40B4-BE49-F238E27FC236}">
                  <a16:creationId xmlns:a16="http://schemas.microsoft.com/office/drawing/2014/main" id="{97C3901E-D998-4498-9657-9F81A02636B6}"/>
                </a:ext>
              </a:extLst>
            </p:cNvPr>
            <p:cNvSpPr/>
            <p:nvPr/>
          </p:nvSpPr>
          <p:spPr>
            <a:xfrm>
              <a:off x="6438943" y="2467992"/>
              <a:ext cx="3638794" cy="1983263"/>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70C0"/>
                  </a:solidFill>
                  <a:effectLst/>
                  <a:uLnTx/>
                  <a:uFillTx/>
                  <a:latin typeface="Franklin Gothic Book" panose="020B0502020104020203"/>
                  <a:ea typeface="+mn-ea"/>
                  <a:cs typeface="+mn-cs"/>
                </a:rPr>
                <a:t>Adaption: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Change undertaken to realign how the organisation operates, implemented in a series of steps</a:t>
              </a:r>
            </a:p>
          </p:txBody>
        </p:sp>
        <p:sp>
          <p:nvSpPr>
            <p:cNvPr id="15" name="Rectangle 14">
              <a:extLst>
                <a:ext uri="{FF2B5EF4-FFF2-40B4-BE49-F238E27FC236}">
                  <a16:creationId xmlns:a16="http://schemas.microsoft.com/office/drawing/2014/main" id="{850CF96E-C79F-41F7-9247-F2434BF456DD}"/>
                </a:ext>
              </a:extLst>
            </p:cNvPr>
            <p:cNvSpPr/>
            <p:nvPr/>
          </p:nvSpPr>
          <p:spPr>
            <a:xfrm>
              <a:off x="2630235" y="4586002"/>
              <a:ext cx="3638794" cy="199097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70C0"/>
                  </a:solidFill>
                  <a:effectLst/>
                  <a:uLnTx/>
                  <a:uFillTx/>
                  <a:latin typeface="Franklin Gothic Book" panose="020B0502020104020203"/>
                  <a:ea typeface="+mn-ea"/>
                  <a:cs typeface="+mn-cs"/>
                </a:rPr>
                <a:t>Revolution: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Transformational change occurs via simultaneous initiatives on many fronts;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more likely to be forced and reactive because of the changing competitive conditions that the organisation is facing</a:t>
              </a:r>
            </a:p>
          </p:txBody>
        </p:sp>
        <p:sp>
          <p:nvSpPr>
            <p:cNvPr id="16" name="Rectangle 15">
              <a:extLst>
                <a:ext uri="{FF2B5EF4-FFF2-40B4-BE49-F238E27FC236}">
                  <a16:creationId xmlns:a16="http://schemas.microsoft.com/office/drawing/2014/main" id="{22D2CFFC-1C3C-4EC0-8675-E8F069C0212E}"/>
                </a:ext>
              </a:extLst>
            </p:cNvPr>
            <p:cNvSpPr/>
            <p:nvPr/>
          </p:nvSpPr>
          <p:spPr>
            <a:xfrm>
              <a:off x="6438943" y="4588715"/>
              <a:ext cx="3638794" cy="199097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0070C0"/>
                  </a:solidFill>
                  <a:effectLst/>
                  <a:uLnTx/>
                  <a:uFillTx/>
                  <a:latin typeface="Franklin Gothic Book" panose="020B0502020104020203"/>
                  <a:ea typeface="+mn-ea"/>
                  <a:cs typeface="+mn-cs"/>
                </a:rPr>
                <a:t>Reconstruction: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Change undertaken to realign how the organisation operates, with many initiatives implemented simultaneously;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Franklin Gothic Book" panose="020B0502020104020203"/>
                  <a:ea typeface="+mn-ea"/>
                  <a:cs typeface="+mn-cs"/>
                </a:rPr>
                <a:t>often forced and reactive because of a changing competitive context</a:t>
              </a:r>
            </a:p>
          </p:txBody>
        </p:sp>
        <p:sp>
          <p:nvSpPr>
            <p:cNvPr id="6" name="TextBox 5">
              <a:extLst>
                <a:ext uri="{FF2B5EF4-FFF2-40B4-BE49-F238E27FC236}">
                  <a16:creationId xmlns:a16="http://schemas.microsoft.com/office/drawing/2014/main" id="{529116D9-FE19-46B9-9450-6525741CC61A}"/>
                </a:ext>
              </a:extLst>
            </p:cNvPr>
            <p:cNvSpPr txBox="1"/>
            <p:nvPr/>
          </p:nvSpPr>
          <p:spPr>
            <a:xfrm>
              <a:off x="2991774" y="1526963"/>
              <a:ext cx="727969" cy="400110"/>
            </a:xfrm>
            <a:prstGeom prst="rect">
              <a:avLst/>
            </a:prstGeom>
            <a:noFill/>
          </p:spPr>
          <p:txBody>
            <a:bodyPr wrap="square" rtlCol="0">
              <a:spAutoFit/>
            </a:bodyPr>
            <a:lstStyle/>
            <a:p>
              <a:pPr algn="ctr"/>
              <a:r>
                <a:rPr lang="en-GB" sz="2000" b="1" dirty="0">
                  <a:solidFill>
                    <a:schemeClr val="bg1"/>
                  </a:solidFill>
                </a:rPr>
                <a:t>Big</a:t>
              </a:r>
            </a:p>
          </p:txBody>
        </p:sp>
        <p:sp>
          <p:nvSpPr>
            <p:cNvPr id="18" name="TextBox 17">
              <a:extLst>
                <a:ext uri="{FF2B5EF4-FFF2-40B4-BE49-F238E27FC236}">
                  <a16:creationId xmlns:a16="http://schemas.microsoft.com/office/drawing/2014/main" id="{52AC1258-A957-7138-8D6E-47AC66BE5A89}"/>
                </a:ext>
              </a:extLst>
            </p:cNvPr>
            <p:cNvSpPr txBox="1"/>
            <p:nvPr/>
          </p:nvSpPr>
          <p:spPr>
            <a:xfrm>
              <a:off x="8834775" y="1516398"/>
              <a:ext cx="859641" cy="400110"/>
            </a:xfrm>
            <a:prstGeom prst="rect">
              <a:avLst/>
            </a:prstGeom>
            <a:noFill/>
          </p:spPr>
          <p:txBody>
            <a:bodyPr wrap="square" rtlCol="0">
              <a:spAutoFit/>
            </a:bodyPr>
            <a:lstStyle/>
            <a:p>
              <a:pPr algn="ctr"/>
              <a:r>
                <a:rPr lang="en-GB" sz="2000" b="1" dirty="0">
                  <a:solidFill>
                    <a:schemeClr val="bg1"/>
                  </a:solidFill>
                </a:rPr>
                <a:t>Small</a:t>
              </a:r>
            </a:p>
          </p:txBody>
        </p:sp>
        <p:sp>
          <p:nvSpPr>
            <p:cNvPr id="19" name="TextBox 18">
              <a:extLst>
                <a:ext uri="{FF2B5EF4-FFF2-40B4-BE49-F238E27FC236}">
                  <a16:creationId xmlns:a16="http://schemas.microsoft.com/office/drawing/2014/main" id="{C950244A-C2EC-CF90-40A3-EB6292E3CC27}"/>
                </a:ext>
              </a:extLst>
            </p:cNvPr>
            <p:cNvSpPr txBox="1"/>
            <p:nvPr/>
          </p:nvSpPr>
          <p:spPr>
            <a:xfrm rot="16200000">
              <a:off x="1300692" y="2843464"/>
              <a:ext cx="859641" cy="400110"/>
            </a:xfrm>
            <a:prstGeom prst="rect">
              <a:avLst/>
            </a:prstGeom>
            <a:noFill/>
          </p:spPr>
          <p:txBody>
            <a:bodyPr wrap="square" rtlCol="0">
              <a:spAutoFit/>
            </a:bodyPr>
            <a:lstStyle/>
            <a:p>
              <a:pPr algn="ctr"/>
              <a:r>
                <a:rPr lang="en-GB" sz="2000" b="1" dirty="0">
                  <a:solidFill>
                    <a:schemeClr val="bg1"/>
                  </a:solidFill>
                </a:rPr>
                <a:t>Slow</a:t>
              </a:r>
            </a:p>
          </p:txBody>
        </p:sp>
        <p:sp>
          <p:nvSpPr>
            <p:cNvPr id="20" name="TextBox 19">
              <a:extLst>
                <a:ext uri="{FF2B5EF4-FFF2-40B4-BE49-F238E27FC236}">
                  <a16:creationId xmlns:a16="http://schemas.microsoft.com/office/drawing/2014/main" id="{2F70128E-0BA6-956D-2465-72770B6FC447}"/>
                </a:ext>
              </a:extLst>
            </p:cNvPr>
            <p:cNvSpPr txBox="1"/>
            <p:nvPr/>
          </p:nvSpPr>
          <p:spPr>
            <a:xfrm rot="16200000">
              <a:off x="1302168" y="5774582"/>
              <a:ext cx="859641" cy="400110"/>
            </a:xfrm>
            <a:prstGeom prst="rect">
              <a:avLst/>
            </a:prstGeom>
            <a:noFill/>
          </p:spPr>
          <p:txBody>
            <a:bodyPr wrap="square" rtlCol="0">
              <a:spAutoFit/>
            </a:bodyPr>
            <a:lstStyle/>
            <a:p>
              <a:pPr algn="ctr"/>
              <a:r>
                <a:rPr lang="en-GB" sz="2000" b="1" dirty="0">
                  <a:solidFill>
                    <a:schemeClr val="bg1"/>
                  </a:solidFill>
                </a:rPr>
                <a:t>Fast</a:t>
              </a:r>
            </a:p>
          </p:txBody>
        </p:sp>
      </p:grpSp>
    </p:spTree>
    <p:extLst>
      <p:ext uri="{BB962C8B-B14F-4D97-AF65-F5344CB8AC3E}">
        <p14:creationId xmlns:p14="http://schemas.microsoft.com/office/powerpoint/2010/main" val="3759421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1188720"/>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change management</a:t>
            </a:r>
          </a:p>
        </p:txBody>
      </p:sp>
      <p:sp>
        <p:nvSpPr>
          <p:cNvPr id="31" name="Rectangle 17">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19">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1">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3">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ifferent colors of paper boats">
            <a:extLst>
              <a:ext uri="{FF2B5EF4-FFF2-40B4-BE49-F238E27FC236}">
                <a16:creationId xmlns:a16="http://schemas.microsoft.com/office/drawing/2014/main" id="{6F6B4718-C9B0-EACB-6DA1-22165934180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
          <a:stretch/>
        </p:blipFill>
        <p:spPr>
          <a:xfrm>
            <a:off x="611392" y="2347105"/>
            <a:ext cx="5074920" cy="3712464"/>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6340830" y="2340864"/>
            <a:ext cx="5269977" cy="3634486"/>
          </a:xfrm>
          <a:prstGeom prst="rect">
            <a:avLst/>
          </a:prstGeom>
        </p:spPr>
        <p:txBody>
          <a:bodyPr vert="horz" lIns="91440" tIns="45720" rIns="91440" bIns="45720" rtlCol="0" anchor="ctr">
            <a:normAutofit/>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Change within an organisation can be very challenging</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The source of challenges may be both internal and external in nature</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lang="en-US" dirty="0">
                <a:solidFill>
                  <a:schemeClr val="tx1">
                    <a:lumMod val="75000"/>
                    <a:lumOff val="25000"/>
                  </a:schemeClr>
                </a:solidFill>
              </a:rPr>
              <a:t>It needs to be managed</a:t>
            </a:r>
            <a:endParaRPr kumimoji="0" lang="en-US"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b="0" i="0" u="none" strike="noStrike" cap="none" spc="0" normalizeH="0" baseline="0" noProof="0" dirty="0">
                <a:ln>
                  <a:noFill/>
                </a:ln>
                <a:solidFill>
                  <a:schemeClr val="tx1">
                    <a:lumMod val="75000"/>
                    <a:lumOff val="25000"/>
                  </a:schemeClr>
                </a:solidFill>
                <a:effectLst/>
                <a:uLnTx/>
                <a:uFillTx/>
              </a:rPr>
              <a:t>Strong and adaptable leadership is essential for change to be successful</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19DAFF"/>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19DAFF"/>
                </a:solidFill>
                <a:effectLst/>
                <a:uLnTx/>
                <a:uFillTx/>
              </a:rPr>
              <a:pPr marR="0" lvl="0" indent="0" defTabSz="457200" fontAlgn="auto">
                <a:spcBef>
                  <a:spcPts val="0"/>
                </a:spcBef>
                <a:spcAft>
                  <a:spcPts val="600"/>
                </a:spcAft>
                <a:buClrTx/>
                <a:buSzTx/>
                <a:buFontTx/>
                <a:buNone/>
                <a:tabLst/>
                <a:defRPr/>
              </a:pPr>
              <a:t>7</a:t>
            </a:fld>
            <a:endParaRPr kumimoji="0" lang="en-US" b="0" i="0" u="none" strike="noStrike" cap="none" spc="0" normalizeH="0" baseline="0" noProof="0">
              <a:ln>
                <a:noFill/>
              </a:ln>
              <a:solidFill>
                <a:srgbClr val="19DAFF"/>
              </a:solidFill>
              <a:effectLst/>
              <a:uLnTx/>
              <a:uFillTx/>
            </a:endParaRPr>
          </a:p>
        </p:txBody>
      </p:sp>
    </p:spTree>
    <p:extLst>
      <p:ext uri="{BB962C8B-B14F-4D97-AF65-F5344CB8AC3E}">
        <p14:creationId xmlns:p14="http://schemas.microsoft.com/office/powerpoint/2010/main" val="227437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609906" y="702155"/>
            <a:ext cx="3568661" cy="1269713"/>
          </a:xfrm>
        </p:spPr>
        <p:txBody>
          <a:bodyPr vert="horz" lIns="91440" tIns="45720" rIns="91440" bIns="45720" rtlCol="0" anchor="b">
            <a:normAutofit fontScale="90000"/>
          </a:bodyPr>
          <a:lstStyle/>
          <a:p>
            <a:r>
              <a:rPr lang="en-US" dirty="0"/>
              <a:t>Robert </a:t>
            </a:r>
            <a:r>
              <a:rPr lang="en-US" dirty="0" err="1"/>
              <a:t>katz’s</a:t>
            </a:r>
            <a:br>
              <a:rPr lang="en-US" dirty="0"/>
            </a:br>
            <a:r>
              <a:rPr lang="en-US" dirty="0"/>
              <a:t>Three skill model of leadership</a:t>
            </a:r>
          </a:p>
        </p:txBody>
      </p:sp>
      <p:sp>
        <p:nvSpPr>
          <p:cNvPr id="22" name="Rectangle 21">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609906" y="2340864"/>
            <a:ext cx="3568661" cy="3634486"/>
          </a:xfrm>
          <a:prstGeom prst="rect">
            <a:avLst/>
          </a:prstGeom>
        </p:spPr>
        <p:txBody>
          <a:bodyPr vert="horz" lIns="91440" tIns="45720" rIns="91440" bIns="45720" rtlCol="0" anchor="ctr">
            <a:norm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500" b="0" i="0" u="none" strike="noStrike" cap="none" spc="0" normalizeH="0" baseline="0" noProof="0" dirty="0">
              <a:ln>
                <a:noFill/>
              </a:ln>
              <a:solidFill>
                <a:schemeClr val="tx1">
                  <a:lumMod val="75000"/>
                  <a:lumOff val="25000"/>
                </a:schemeClr>
              </a:solidFill>
              <a:effectLst/>
              <a:uLnTx/>
              <a:uFillTx/>
            </a:endParaRP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500" b="0" i="0" u="none" strike="noStrike" cap="none" spc="0" normalizeH="0" baseline="0" noProof="0" dirty="0">
                <a:ln>
                  <a:noFill/>
                </a:ln>
                <a:solidFill>
                  <a:schemeClr val="tx1">
                    <a:lumMod val="75000"/>
                    <a:lumOff val="25000"/>
                  </a:schemeClr>
                </a:solidFill>
                <a:effectLst/>
                <a:uLnTx/>
                <a:uFillTx/>
              </a:rPr>
              <a:t>Successful leadership consists of particular skills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1500" b="0" i="0" u="none" strike="noStrike" cap="none" spc="0" normalizeH="0" baseline="0" noProof="0" dirty="0">
                <a:ln>
                  <a:noFill/>
                </a:ln>
                <a:solidFill>
                  <a:schemeClr val="tx1">
                    <a:lumMod val="75000"/>
                    <a:lumOff val="25000"/>
                  </a:schemeClr>
                </a:solidFill>
                <a:effectLst/>
                <a:uLnTx/>
                <a:uFillTx/>
              </a:rPr>
              <a:t>The </a:t>
            </a:r>
            <a:r>
              <a:rPr lang="en-US" sz="1500" b="1" i="1" dirty="0">
                <a:solidFill>
                  <a:srgbClr val="0070C0"/>
                </a:solidFill>
              </a:rPr>
              <a:t>Three Skill Approach </a:t>
            </a:r>
            <a:r>
              <a:rPr lang="en-US" sz="1500" dirty="0">
                <a:solidFill>
                  <a:schemeClr val="tx1">
                    <a:lumMod val="75000"/>
                    <a:lumOff val="25000"/>
                  </a:schemeClr>
                </a:solidFill>
              </a:rPr>
              <a:t>or Model was developed by  Robert Katz:</a:t>
            </a:r>
          </a:p>
          <a:p>
            <a:pPr marL="1200150" lvl="2"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500" b="0" i="0" u="none" strike="noStrike" cap="none" spc="0" normalizeH="0" baseline="0" noProof="0" dirty="0">
                <a:ln>
                  <a:noFill/>
                </a:ln>
                <a:solidFill>
                  <a:schemeClr val="tx1">
                    <a:lumMod val="75000"/>
                    <a:lumOff val="25000"/>
                  </a:schemeClr>
                </a:solidFill>
                <a:effectLst/>
                <a:uLnTx/>
                <a:uFillTx/>
              </a:rPr>
              <a:t>It suggests three groups of leadership skills</a:t>
            </a:r>
          </a:p>
          <a:p>
            <a:pPr marL="1200150" lvl="2"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lang="en-US" sz="1500" dirty="0">
                <a:solidFill>
                  <a:schemeClr val="tx1">
                    <a:lumMod val="75000"/>
                    <a:lumOff val="25000"/>
                  </a:schemeClr>
                </a:solidFill>
              </a:rPr>
              <a:t>The b</a:t>
            </a:r>
            <a:r>
              <a:rPr kumimoji="0" lang="en-US" sz="1500" b="0" i="0" u="none" strike="noStrike" cap="none" spc="0" normalizeH="0" baseline="0" noProof="0" dirty="0" err="1">
                <a:ln>
                  <a:noFill/>
                </a:ln>
                <a:solidFill>
                  <a:schemeClr val="tx1">
                    <a:lumMod val="75000"/>
                    <a:lumOff val="25000"/>
                  </a:schemeClr>
                </a:solidFill>
                <a:effectLst/>
                <a:uLnTx/>
                <a:uFillTx/>
              </a:rPr>
              <a:t>alance</a:t>
            </a:r>
            <a:r>
              <a:rPr kumimoji="0" lang="en-US" sz="1500" b="0" i="0" u="none" strike="noStrike" cap="none" spc="0" normalizeH="0" baseline="0" noProof="0" dirty="0">
                <a:ln>
                  <a:noFill/>
                </a:ln>
                <a:solidFill>
                  <a:schemeClr val="tx1">
                    <a:lumMod val="75000"/>
                    <a:lumOff val="25000"/>
                  </a:schemeClr>
                </a:solidFill>
                <a:effectLst/>
                <a:uLnTx/>
                <a:uFillTx/>
              </a:rPr>
              <a:t> of those three skills changes, depending on the level of leadership</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lnSpc>
                <a:spcPct val="90000"/>
              </a:lnSpc>
              <a:spcBef>
                <a:spcPts val="0"/>
              </a:spcBef>
              <a:spcAft>
                <a:spcPts val="600"/>
              </a:spcAft>
              <a:buClrTx/>
              <a:buSzTx/>
              <a:buFontTx/>
              <a:buNone/>
              <a:tabLst/>
              <a:defRPr/>
            </a:pPr>
            <a:r>
              <a:rPr kumimoji="0" lang="en-US" b="0" i="0" u="none" strike="noStrike" kern="1200" cap="all" spc="0" normalizeH="0" baseline="0" noProof="0">
                <a:ln>
                  <a:noFill/>
                </a:ln>
                <a:solidFill>
                  <a:schemeClr val="tx1">
                    <a:lumMod val="75000"/>
                    <a:lumOff val="25000"/>
                  </a:schemeClr>
                </a:solidFill>
                <a:effectLst/>
                <a:uLnTx/>
                <a:uFillTx/>
                <a:latin typeface="+mn-lt"/>
                <a:ea typeface="+mn-ea"/>
                <a:cs typeface="+mn-cs"/>
              </a:rPr>
              <a:t>Robert katz published his approach in the Harvard Business Review in 1955, titled “Skills of an Effective Administrator.”</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8</a:t>
            </a:fld>
            <a:endParaRPr kumimoji="0" lang="en-US" b="0" i="0" u="none" strike="noStrike" cap="none" spc="0" normalizeH="0" baseline="0" noProof="0">
              <a:ln>
                <a:noFill/>
              </a:ln>
              <a:effectLst/>
              <a:uLnTx/>
              <a:uFillTx/>
            </a:endParaRPr>
          </a:p>
        </p:txBody>
      </p:sp>
      <p:graphicFrame>
        <p:nvGraphicFramePr>
          <p:cNvPr id="9" name="Table 8">
            <a:extLst>
              <a:ext uri="{FF2B5EF4-FFF2-40B4-BE49-F238E27FC236}">
                <a16:creationId xmlns:a16="http://schemas.microsoft.com/office/drawing/2014/main" id="{7A444387-9D62-43FE-98E9-3ACB431F617F}"/>
              </a:ext>
            </a:extLst>
          </p:cNvPr>
          <p:cNvGraphicFramePr>
            <a:graphicFrameLocks noGrp="1"/>
          </p:cNvGraphicFramePr>
          <p:nvPr>
            <p:extLst>
              <p:ext uri="{D42A27DB-BD31-4B8C-83A1-F6EECF244321}">
                <p14:modId xmlns:p14="http://schemas.microsoft.com/office/powerpoint/2010/main" val="629380235"/>
              </p:ext>
            </p:extLst>
          </p:nvPr>
        </p:nvGraphicFramePr>
        <p:xfrm>
          <a:off x="4694139" y="702156"/>
          <a:ext cx="6655588" cy="5502890"/>
        </p:xfrm>
        <a:graphic>
          <a:graphicData uri="http://schemas.openxmlformats.org/drawingml/2006/table">
            <a:tbl>
              <a:tblPr firstRow="1" bandRow="1"/>
              <a:tblGrid>
                <a:gridCol w="2184796">
                  <a:extLst>
                    <a:ext uri="{9D8B030D-6E8A-4147-A177-3AD203B41FA5}">
                      <a16:colId xmlns:a16="http://schemas.microsoft.com/office/drawing/2014/main" val="2043785669"/>
                    </a:ext>
                  </a:extLst>
                </a:gridCol>
                <a:gridCol w="2235396">
                  <a:extLst>
                    <a:ext uri="{9D8B030D-6E8A-4147-A177-3AD203B41FA5}">
                      <a16:colId xmlns:a16="http://schemas.microsoft.com/office/drawing/2014/main" val="923915045"/>
                    </a:ext>
                  </a:extLst>
                </a:gridCol>
                <a:gridCol w="2235396">
                  <a:extLst>
                    <a:ext uri="{9D8B030D-6E8A-4147-A177-3AD203B41FA5}">
                      <a16:colId xmlns:a16="http://schemas.microsoft.com/office/drawing/2014/main" val="1766951675"/>
                    </a:ext>
                  </a:extLst>
                </a:gridCol>
              </a:tblGrid>
              <a:tr h="599104">
                <a:tc>
                  <a:txBody>
                    <a:bodyPr/>
                    <a:lstStyle/>
                    <a:p>
                      <a:pPr algn="ctr" fontAlgn="b"/>
                      <a:r>
                        <a:rPr lang="en-GB" sz="1600" b="1">
                          <a:effectLst/>
                        </a:rPr>
                        <a:t>Technical Skill</a:t>
                      </a:r>
                    </a:p>
                  </a:txBody>
                  <a:tcPr marL="80960" marR="80960" marT="40480" marB="40480" anchor="b">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a:noFill/>
                    </a:lnT>
                    <a:lnB w="7620" cap="flat" cmpd="sng" algn="ctr">
                      <a:solidFill>
                        <a:srgbClr val="D8DBDD"/>
                      </a:solidFill>
                      <a:prstDash val="solid"/>
                      <a:round/>
                      <a:headEnd type="none" w="med" len="med"/>
                      <a:tailEnd type="none" w="med" len="med"/>
                    </a:lnB>
                    <a:solidFill>
                      <a:srgbClr val="E9ECED"/>
                    </a:solidFill>
                  </a:tcPr>
                </a:tc>
                <a:tc>
                  <a:txBody>
                    <a:bodyPr/>
                    <a:lstStyle/>
                    <a:p>
                      <a:pPr algn="ctr" fontAlgn="b"/>
                      <a:r>
                        <a:rPr lang="en-GB" sz="1600" b="1">
                          <a:effectLst/>
                        </a:rPr>
                        <a:t>Human Skill or</a:t>
                      </a:r>
                    </a:p>
                    <a:p>
                      <a:pPr algn="ctr" fontAlgn="b"/>
                      <a:r>
                        <a:rPr lang="en-GB" sz="1600" b="1">
                          <a:effectLst/>
                        </a:rPr>
                        <a:t>'People Skills'</a:t>
                      </a:r>
                    </a:p>
                  </a:txBody>
                  <a:tcPr marL="80960" marR="80960" marT="40480" marB="40480" anchor="b">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a:noFill/>
                    </a:lnT>
                    <a:lnB w="7620" cap="flat" cmpd="sng" algn="ctr">
                      <a:solidFill>
                        <a:srgbClr val="D8DBDD"/>
                      </a:solidFill>
                      <a:prstDash val="solid"/>
                      <a:round/>
                      <a:headEnd type="none" w="med" len="med"/>
                      <a:tailEnd type="none" w="med" len="med"/>
                    </a:lnB>
                    <a:solidFill>
                      <a:srgbClr val="E9ECED"/>
                    </a:solidFill>
                  </a:tcPr>
                </a:tc>
                <a:tc>
                  <a:txBody>
                    <a:bodyPr/>
                    <a:lstStyle/>
                    <a:p>
                      <a:pPr algn="ctr" fontAlgn="b"/>
                      <a:r>
                        <a:rPr lang="en-GB" sz="1600" b="1">
                          <a:effectLst/>
                        </a:rPr>
                        <a:t>Conceptual Skill</a:t>
                      </a:r>
                    </a:p>
                  </a:txBody>
                  <a:tcPr marL="80960" marR="80960" marT="40480" marB="40480" anchor="b">
                    <a:lnL w="7620" cap="flat" cmpd="sng" algn="ctr">
                      <a:solidFill>
                        <a:srgbClr val="FFFFFF"/>
                      </a:solidFill>
                      <a:prstDash val="solid"/>
                      <a:round/>
                      <a:headEnd type="none" w="med" len="med"/>
                      <a:tailEnd type="none" w="med" len="med"/>
                    </a:lnL>
                    <a:lnR>
                      <a:noFill/>
                    </a:lnR>
                    <a:lnT>
                      <a:noFill/>
                    </a:lnT>
                    <a:lnB w="7620" cap="flat" cmpd="sng" algn="ctr">
                      <a:solidFill>
                        <a:srgbClr val="D8DBDD"/>
                      </a:solidFill>
                      <a:prstDash val="solid"/>
                      <a:round/>
                      <a:headEnd type="none" w="med" len="med"/>
                      <a:tailEnd type="none" w="med" len="med"/>
                    </a:lnB>
                    <a:solidFill>
                      <a:srgbClr val="E9ECED"/>
                    </a:solidFill>
                  </a:tcPr>
                </a:tc>
                <a:extLst>
                  <a:ext uri="{0D108BD9-81ED-4DB2-BD59-A6C34878D82A}">
                    <a16:rowId xmlns:a16="http://schemas.microsoft.com/office/drawing/2014/main" val="3208435744"/>
                  </a:ext>
                </a:extLst>
              </a:tr>
              <a:tr h="4674090">
                <a:tc>
                  <a:txBody>
                    <a:bodyPr/>
                    <a:lstStyle/>
                    <a:p>
                      <a:pPr marL="0" indent="0" algn="ctr" fontAlgn="t">
                        <a:buFont typeface="Arial" panose="020B0604020202020204" pitchFamily="34" charset="0"/>
                        <a:buNone/>
                      </a:pPr>
                      <a:endParaRPr lang="en-GB" sz="1600" dirty="0">
                        <a:solidFill>
                          <a:srgbClr val="0070C0"/>
                        </a:solidFill>
                        <a:effectLst/>
                      </a:endParaRPr>
                    </a:p>
                    <a:p>
                      <a:pPr marL="0" indent="0" algn="ctr" fontAlgn="t">
                        <a:buFont typeface="Arial" panose="020B0604020202020204" pitchFamily="34" charset="0"/>
                        <a:buNone/>
                      </a:pPr>
                      <a:r>
                        <a:rPr lang="en-GB" sz="1600" dirty="0">
                          <a:solidFill>
                            <a:srgbClr val="0070C0"/>
                          </a:solidFill>
                          <a:effectLst/>
                        </a:rPr>
                        <a:t>Proficiency in a specific task or area of work</a:t>
                      </a:r>
                    </a:p>
                    <a:p>
                      <a:pPr marL="285750" indent="-285750" fontAlgn="t">
                        <a:buFont typeface="Arial" panose="020B0604020202020204" pitchFamily="34" charset="0"/>
                        <a:buChar char="•"/>
                      </a:pPr>
                      <a:endParaRPr lang="en-GB" sz="1600" dirty="0">
                        <a:solidFill>
                          <a:schemeClr val="tx1"/>
                        </a:solidFill>
                        <a:effectLst/>
                      </a:endParaRPr>
                    </a:p>
                    <a:p>
                      <a:pPr marL="285750" indent="-285750" fontAlgn="t">
                        <a:buFont typeface="Arial" panose="020B0604020202020204" pitchFamily="34" charset="0"/>
                        <a:buChar char="•"/>
                      </a:pPr>
                      <a:endParaRPr lang="en-GB" sz="1600" dirty="0">
                        <a:solidFill>
                          <a:schemeClr val="tx1"/>
                        </a:solidFill>
                        <a:effectLst/>
                      </a:endParaRPr>
                    </a:p>
                    <a:p>
                      <a:pPr marL="285750" indent="-285750" fontAlgn="t">
                        <a:buFont typeface="Arial" panose="020B0604020202020204" pitchFamily="34" charset="0"/>
                        <a:buChar char="•"/>
                      </a:pPr>
                      <a:r>
                        <a:rPr lang="en-GB" sz="1600" dirty="0">
                          <a:solidFill>
                            <a:schemeClr val="tx1"/>
                          </a:solidFill>
                          <a:effectLst/>
                        </a:rPr>
                        <a:t>Most important at lower and middle levels of management</a:t>
                      </a:r>
                    </a:p>
                    <a:p>
                      <a:pPr marL="285750" indent="-285750" fontAlgn="t">
                        <a:buFont typeface="Arial" panose="020B0604020202020204" pitchFamily="34" charset="0"/>
                        <a:buChar char="•"/>
                      </a:pPr>
                      <a:r>
                        <a:rPr lang="en-GB" sz="1600" dirty="0">
                          <a:solidFill>
                            <a:schemeClr val="tx1"/>
                          </a:solidFill>
                          <a:effectLst/>
                        </a:rPr>
                        <a:t>Less important at senior management levels</a:t>
                      </a:r>
                    </a:p>
                  </a:txBody>
                  <a:tcPr marL="13493" marR="13493" marT="13493" marB="13493">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0" indent="0" fontAlgn="t">
                        <a:buFont typeface="Arial" panose="020B0604020202020204" pitchFamily="34" charset="0"/>
                        <a:buNone/>
                      </a:pPr>
                      <a:endParaRPr lang="en-GB" sz="1600" dirty="0">
                        <a:solidFill>
                          <a:srgbClr val="0070C0"/>
                        </a:solidFill>
                        <a:effectLst/>
                      </a:endParaRPr>
                    </a:p>
                    <a:p>
                      <a:pPr marL="0" indent="0" algn="ctr" fontAlgn="t">
                        <a:buFont typeface="Arial" panose="020B0604020202020204" pitchFamily="34" charset="0"/>
                        <a:buNone/>
                      </a:pPr>
                      <a:r>
                        <a:rPr lang="en-GB" sz="1600" dirty="0">
                          <a:solidFill>
                            <a:srgbClr val="0070C0"/>
                          </a:solidFill>
                          <a:effectLst/>
                        </a:rPr>
                        <a:t>Knowledge and proficiency in the ability to work with people</a:t>
                      </a:r>
                    </a:p>
                    <a:p>
                      <a:pPr marL="285750" indent="-285750" fontAlgn="t">
                        <a:buFont typeface="Arial" panose="020B0604020202020204" pitchFamily="34" charset="0"/>
                        <a:buChar char="•"/>
                      </a:pPr>
                      <a:endParaRPr lang="en-GB" sz="1600" dirty="0">
                        <a:solidFill>
                          <a:schemeClr val="tx1"/>
                        </a:solidFill>
                        <a:effectLst/>
                      </a:endParaRPr>
                    </a:p>
                    <a:p>
                      <a:pPr marL="285750" indent="-285750" fontAlgn="t">
                        <a:buFont typeface="Arial" panose="020B0604020202020204" pitchFamily="34" charset="0"/>
                        <a:buChar char="•"/>
                      </a:pPr>
                      <a:r>
                        <a:rPr lang="en-GB" sz="1600" dirty="0" err="1">
                          <a:solidFill>
                            <a:schemeClr val="tx1"/>
                          </a:solidFill>
                          <a:effectLst/>
                        </a:rPr>
                        <a:t>Selfawareness</a:t>
                      </a:r>
                      <a:r>
                        <a:rPr lang="en-GB" sz="1600" dirty="0">
                          <a:solidFill>
                            <a:schemeClr val="tx1"/>
                          </a:solidFill>
                          <a:effectLst/>
                        </a:rPr>
                        <a:t>: adapting their own ideas incorporating good themes from those of others</a:t>
                      </a:r>
                    </a:p>
                    <a:p>
                      <a:pPr marL="285750" indent="-285750" fontAlgn="t">
                        <a:buFont typeface="Arial" panose="020B0604020202020204" pitchFamily="34" charset="0"/>
                        <a:buChar char="•"/>
                      </a:pPr>
                      <a:r>
                        <a:rPr lang="en-GB" sz="1600" b="0" i="0" kern="1200" dirty="0">
                          <a:solidFill>
                            <a:schemeClr val="tx1"/>
                          </a:solidFill>
                          <a:effectLst/>
                          <a:latin typeface="+mn-lt"/>
                          <a:ea typeface="+mn-ea"/>
                          <a:cs typeface="+mn-cs"/>
                        </a:rPr>
                        <a:t>Creating an atmosphere of trust</a:t>
                      </a:r>
                    </a:p>
                    <a:p>
                      <a:pPr marL="285750" indent="-285750" fontAlgn="t">
                        <a:buFont typeface="Arial" panose="020B0604020202020204" pitchFamily="34" charset="0"/>
                        <a:buChar char="•"/>
                      </a:pPr>
                      <a:r>
                        <a:rPr lang="en-GB" sz="1600" b="0" i="0" kern="1200" dirty="0">
                          <a:solidFill>
                            <a:schemeClr val="tx1"/>
                          </a:solidFill>
                          <a:effectLst/>
                          <a:latin typeface="+mn-lt"/>
                          <a:ea typeface="+mn-ea"/>
                          <a:cs typeface="+mn-cs"/>
                        </a:rPr>
                        <a:t>Empowering people</a:t>
                      </a:r>
                    </a:p>
                    <a:p>
                      <a:pPr marL="285750" indent="-285750" fontAlgn="t">
                        <a:buFont typeface="Arial" panose="020B0604020202020204" pitchFamily="34" charset="0"/>
                        <a:buChar char="•"/>
                      </a:pPr>
                      <a:r>
                        <a:rPr lang="en-GB" sz="1600" b="0" i="0" kern="1200" dirty="0">
                          <a:solidFill>
                            <a:schemeClr val="tx1"/>
                          </a:solidFill>
                          <a:effectLst/>
                          <a:latin typeface="+mn-lt"/>
                          <a:ea typeface="+mn-ea"/>
                          <a:cs typeface="+mn-cs"/>
                        </a:rPr>
                        <a:t>Motivating others</a:t>
                      </a:r>
                    </a:p>
                    <a:p>
                      <a:pPr marL="285750" indent="-285750" fontAlgn="t">
                        <a:buFont typeface="Arial" panose="020B0604020202020204" pitchFamily="34" charset="0"/>
                        <a:buChar char="•"/>
                      </a:pPr>
                      <a:r>
                        <a:rPr lang="en-GB" sz="1600" b="0" i="0" kern="1200" dirty="0">
                          <a:solidFill>
                            <a:schemeClr val="tx1"/>
                          </a:solidFill>
                          <a:effectLst/>
                          <a:latin typeface="+mn-lt"/>
                          <a:ea typeface="+mn-ea"/>
                          <a:cs typeface="+mn-cs"/>
                        </a:rPr>
                        <a:t>Effective communication</a:t>
                      </a:r>
                    </a:p>
                    <a:p>
                      <a:pPr marL="285750" indent="-285750" fontAlgn="t">
                        <a:buFont typeface="Arial" panose="020B0604020202020204" pitchFamily="34" charset="0"/>
                        <a:buChar char="•"/>
                      </a:pPr>
                      <a:r>
                        <a:rPr lang="en-GB" sz="1600" dirty="0">
                          <a:solidFill>
                            <a:schemeClr val="tx1"/>
                          </a:solidFill>
                          <a:effectLst/>
                        </a:rPr>
                        <a:t>Important at all levels of management: Lower, Middle and Senior</a:t>
                      </a:r>
                    </a:p>
                  </a:txBody>
                  <a:tcPr marL="13493" marR="13493" marT="13493" marB="13493">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0" indent="0" fontAlgn="t">
                        <a:buFont typeface="Arial" panose="020B0604020202020204" pitchFamily="34" charset="0"/>
                        <a:buNone/>
                      </a:pPr>
                      <a:endParaRPr lang="en-GB" sz="1600" dirty="0">
                        <a:solidFill>
                          <a:srgbClr val="0070C0"/>
                        </a:solidFill>
                        <a:effectLst/>
                      </a:endParaRPr>
                    </a:p>
                    <a:p>
                      <a:pPr marL="0" indent="0" algn="ctr" fontAlgn="t">
                        <a:buFont typeface="Arial" panose="020B0604020202020204" pitchFamily="34" charset="0"/>
                        <a:buNone/>
                      </a:pPr>
                      <a:r>
                        <a:rPr lang="en-GB" sz="1600" dirty="0">
                          <a:solidFill>
                            <a:srgbClr val="0070C0"/>
                          </a:solidFill>
                          <a:effectLst/>
                        </a:rPr>
                        <a:t>Working with ideas and concepts</a:t>
                      </a:r>
                    </a:p>
                    <a:p>
                      <a:pPr marL="285750" indent="-285750" fontAlgn="t">
                        <a:buFont typeface="Arial" panose="020B0604020202020204" pitchFamily="34" charset="0"/>
                        <a:buChar char="•"/>
                      </a:pPr>
                      <a:endParaRPr lang="en-GB" sz="1600" dirty="0">
                        <a:solidFill>
                          <a:schemeClr val="tx1"/>
                        </a:solidFill>
                        <a:effectLst/>
                      </a:endParaRPr>
                    </a:p>
                    <a:p>
                      <a:pPr marL="285750" indent="-285750" fontAlgn="t">
                        <a:buFont typeface="Arial" panose="020B0604020202020204" pitchFamily="34" charset="0"/>
                        <a:buChar char="•"/>
                      </a:pPr>
                      <a:endParaRPr lang="en-GB" sz="1600" dirty="0">
                        <a:solidFill>
                          <a:schemeClr val="tx1"/>
                        </a:solidFill>
                        <a:effectLst/>
                      </a:endParaRPr>
                    </a:p>
                    <a:p>
                      <a:pPr marL="285750" indent="-285750" fontAlgn="t">
                        <a:buFont typeface="Arial" panose="020B0604020202020204" pitchFamily="34" charset="0"/>
                        <a:buChar char="•"/>
                      </a:pPr>
                      <a:r>
                        <a:rPr lang="en-GB" sz="1600" dirty="0">
                          <a:solidFill>
                            <a:schemeClr val="tx1"/>
                          </a:solidFill>
                          <a:effectLst/>
                        </a:rPr>
                        <a:t>Creating visions, strategic plans and setting direction</a:t>
                      </a:r>
                    </a:p>
                    <a:p>
                      <a:pPr marL="285750" indent="-285750" fontAlgn="t">
                        <a:buFont typeface="Arial" panose="020B0604020202020204" pitchFamily="34" charset="0"/>
                        <a:buChar char="•"/>
                      </a:pPr>
                      <a:r>
                        <a:rPr lang="en-GB" sz="1600" dirty="0">
                          <a:solidFill>
                            <a:schemeClr val="tx1"/>
                          </a:solidFill>
                          <a:effectLst/>
                        </a:rPr>
                        <a:t>Cognitive, business, and strategic skills</a:t>
                      </a:r>
                    </a:p>
                    <a:p>
                      <a:pPr marL="285750" indent="-285750" fontAlgn="t">
                        <a:buFont typeface="Arial" panose="020B0604020202020204" pitchFamily="34" charset="0"/>
                        <a:buChar char="•"/>
                      </a:pPr>
                      <a:r>
                        <a:rPr lang="en-GB" sz="1600" dirty="0">
                          <a:solidFill>
                            <a:schemeClr val="tx1"/>
                          </a:solidFill>
                          <a:effectLst/>
                        </a:rPr>
                        <a:t>Most important for top managers</a:t>
                      </a:r>
                    </a:p>
                  </a:txBody>
                  <a:tcPr marL="13493" marR="13493" marT="13493" marB="13493">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30622337"/>
                  </a:ext>
                </a:extLst>
              </a:tr>
            </a:tbl>
          </a:graphicData>
        </a:graphic>
      </p:graphicFrame>
    </p:spTree>
    <p:extLst>
      <p:ext uri="{BB962C8B-B14F-4D97-AF65-F5344CB8AC3E}">
        <p14:creationId xmlns:p14="http://schemas.microsoft.com/office/powerpoint/2010/main" val="34959779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Change management process – five key steps</a:t>
            </a:r>
          </a:p>
        </p:txBody>
      </p:sp>
      <p:sp>
        <p:nvSpPr>
          <p:cNvPr id="27" name="Rectangle 26">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9" name="Rectangle 28">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1" name="Rectangle 30">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3" name="Rectangle 32">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8" name="Picture 7">
            <a:extLst>
              <a:ext uri="{FF2B5EF4-FFF2-40B4-BE49-F238E27FC236}">
                <a16:creationId xmlns:a16="http://schemas.microsoft.com/office/drawing/2014/main" id="{79B5BE84-5DC1-4165-B923-567D36B10F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98" y="2877751"/>
            <a:ext cx="4748741" cy="2647996"/>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https://youtu.be/wxVgd8h1svU?si=Q8IrwlibRUJuMtRz</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dirty="0">
                <a:ln>
                  <a:noFill/>
                </a:ln>
                <a:solidFill>
                  <a:srgbClr val="AC002E"/>
                </a:solidFill>
                <a:effectLst/>
                <a:uLnTx/>
                <a:uFillTx/>
                <a:latin typeface="Franklin Gothic Book" panose="020B0502020104020203"/>
                <a:ea typeface="+mn-ea"/>
                <a:cs typeface="+mn-cs"/>
              </a:rPr>
              <a:t>3:35</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AC002E"/>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9</a:t>
            </a:fld>
            <a:endParaRPr kumimoji="0" lang="en-US" sz="900" b="0" i="0" u="none" strike="noStrike" kern="1200" cap="none" spc="0" normalizeH="0" baseline="0" noProof="0">
              <a:ln>
                <a:noFill/>
              </a:ln>
              <a:solidFill>
                <a:srgbClr val="AC002E"/>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399102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9" name="Rectangle 48">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0" name="Rectangle 49">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1" name="Rectangle 50">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2" name="Rectangle 51">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601255" y="702155"/>
            <a:ext cx="3409783" cy="1300365"/>
          </a:xfrm>
        </p:spPr>
        <p:txBody>
          <a:bodyPr>
            <a:normAutofit/>
          </a:bodyPr>
          <a:lstStyle/>
          <a:p>
            <a:pPr>
              <a:lnSpc>
                <a:spcPct val="90000"/>
              </a:lnSpc>
            </a:pPr>
            <a:r>
              <a:rPr lang="en-GB" sz="2400">
                <a:solidFill>
                  <a:srgbClr val="FFFFFF"/>
                </a:solidFill>
              </a:rPr>
              <a:t>Change management process – five key steps</a:t>
            </a:r>
          </a:p>
        </p:txBody>
      </p:sp>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01255" y="2177142"/>
            <a:ext cx="3409782" cy="3823607"/>
          </a:xfrm>
        </p:spPr>
        <p:txBody>
          <a:bodyPr>
            <a:normAutofit/>
          </a:bodyPr>
          <a:lstStyle/>
          <a:p>
            <a:pPr marL="342900" indent="-342900">
              <a:buFont typeface="+mj-lt"/>
              <a:buAutoNum type="arabicPeriod"/>
            </a:pPr>
            <a:r>
              <a:rPr lang="en-GB">
                <a:solidFill>
                  <a:srgbClr val="FFFFFF"/>
                </a:solidFill>
              </a:rPr>
              <a:t>Preparing the organisation for change</a:t>
            </a:r>
          </a:p>
          <a:p>
            <a:pPr marL="342900" indent="-342900">
              <a:buFont typeface="+mj-lt"/>
              <a:buAutoNum type="arabicPeriod"/>
            </a:pPr>
            <a:r>
              <a:rPr lang="en-GB">
                <a:solidFill>
                  <a:srgbClr val="FFFFFF"/>
                </a:solidFill>
              </a:rPr>
              <a:t>Craft a vision and plan for change</a:t>
            </a:r>
          </a:p>
          <a:p>
            <a:pPr marL="342900" indent="-342900">
              <a:buFont typeface="+mj-lt"/>
              <a:buAutoNum type="arabicPeriod"/>
            </a:pPr>
            <a:r>
              <a:rPr lang="en-GB">
                <a:solidFill>
                  <a:srgbClr val="FFFFFF"/>
                </a:solidFill>
              </a:rPr>
              <a:t>Implement the changes</a:t>
            </a:r>
          </a:p>
          <a:p>
            <a:pPr marL="342900" indent="-342900">
              <a:buFont typeface="+mj-lt"/>
              <a:buAutoNum type="arabicPeriod"/>
            </a:pPr>
            <a:r>
              <a:rPr lang="en-GB">
                <a:solidFill>
                  <a:srgbClr val="FFFFFF"/>
                </a:solidFill>
              </a:rPr>
              <a:t>Embed changes within company culture and practices</a:t>
            </a:r>
          </a:p>
          <a:p>
            <a:pPr marL="342900" indent="-342900">
              <a:buFont typeface="+mj-lt"/>
              <a:buAutoNum type="arabicPeriod"/>
            </a:pPr>
            <a:r>
              <a:rPr lang="en-GB">
                <a:solidFill>
                  <a:srgbClr val="FFFFFF"/>
                </a:solidFill>
              </a:rPr>
              <a:t>Review progress and analyse results</a:t>
            </a:r>
          </a:p>
          <a:p>
            <a:pPr marL="342900" indent="-342900">
              <a:buFont typeface="+mj-lt"/>
              <a:buAutoNum type="arabicPeriod"/>
            </a:pPr>
            <a:endParaRPr lang="en-GB">
              <a:solidFill>
                <a:srgbClr val="FFFFFF"/>
              </a:solidFill>
            </a:endParaRPr>
          </a:p>
        </p:txBody>
      </p:sp>
      <p:pic>
        <p:nvPicPr>
          <p:cNvPr id="7" name="Picture 6" descr="A group of text boxes&#10;&#10;Description automatically generated">
            <a:extLst>
              <a:ext uri="{FF2B5EF4-FFF2-40B4-BE49-F238E27FC236}">
                <a16:creationId xmlns:a16="http://schemas.microsoft.com/office/drawing/2014/main" id="{2FC673B5-7851-0073-F166-D9C76F9B2A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231" y="1772538"/>
            <a:ext cx="6831503" cy="3757326"/>
          </a:xfrm>
          <a:prstGeom prst="rect">
            <a:avLst/>
          </a:prstGeom>
        </p:spPr>
      </p:pic>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900" b="0" i="0" u="none" strike="noStrike" kern="1200" cap="all" spc="0" normalizeH="0" baseline="0" noProof="0" dirty="0">
              <a:ln>
                <a:noFill/>
              </a:ln>
              <a:solidFill>
                <a:srgbClr val="C84B6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C84B6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900" b="0" i="0" u="none" strike="noStrike" kern="1200" cap="none" spc="0" normalizeH="0" baseline="0" noProof="0">
              <a:ln>
                <a:noFill/>
              </a:ln>
              <a:solidFill>
                <a:srgbClr val="C84B6A"/>
              </a:solidFill>
              <a:effectLst/>
              <a:uLnTx/>
              <a:uFillTx/>
              <a:latin typeface="Franklin Gothic Book" panose="020B0502020104020203"/>
              <a:ea typeface="+mn-ea"/>
              <a:cs typeface="+mn-cs"/>
            </a:endParaRPr>
          </a:p>
        </p:txBody>
      </p:sp>
      <p:pic>
        <p:nvPicPr>
          <p:cNvPr id="8" name="Picture 7" descr="A black background with red text&#10;&#10;Description automatically generated">
            <a:extLst>
              <a:ext uri="{FF2B5EF4-FFF2-40B4-BE49-F238E27FC236}">
                <a16:creationId xmlns:a16="http://schemas.microsoft.com/office/drawing/2014/main" id="{79B5BE84-5DC1-4165-B923-567D36B10F8A}"/>
              </a:ext>
            </a:extLst>
          </p:cNvPr>
          <p:cNvPicPr>
            <a:picLocks noChangeAspect="1"/>
          </p:cNvPicPr>
          <p:nvPr/>
        </p:nvPicPr>
        <p:blipFill>
          <a:blip r:embed="rId3"/>
          <a:stretch>
            <a:fillRect/>
          </a:stretch>
        </p:blipFill>
        <p:spPr>
          <a:xfrm>
            <a:off x="10242907" y="5671522"/>
            <a:ext cx="1180827" cy="658454"/>
          </a:xfrm>
          <a:prstGeom prst="rect">
            <a:avLst/>
          </a:prstGeom>
        </p:spPr>
      </p:pic>
      <p:sp>
        <p:nvSpPr>
          <p:cNvPr id="9" name="TextBox 8">
            <a:extLst>
              <a:ext uri="{FF2B5EF4-FFF2-40B4-BE49-F238E27FC236}">
                <a16:creationId xmlns:a16="http://schemas.microsoft.com/office/drawing/2014/main" id="{954D6086-AA9D-4C6B-33D5-D9BFC2B98C98}"/>
              </a:ext>
            </a:extLst>
          </p:cNvPr>
          <p:cNvSpPr txBox="1"/>
          <p:nvPr/>
        </p:nvSpPr>
        <p:spPr>
          <a:xfrm>
            <a:off x="4812145" y="886688"/>
            <a:ext cx="6778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Franklin Gothic Book" panose="020B0502020104020203"/>
                <a:ea typeface="+mn-ea"/>
                <a:cs typeface="+mn-cs"/>
              </a:rPr>
              <a:t>Four elements of effective plans for change</a:t>
            </a:r>
          </a:p>
        </p:txBody>
      </p:sp>
    </p:spTree>
    <p:extLst>
      <p:ext uri="{BB962C8B-B14F-4D97-AF65-F5344CB8AC3E}">
        <p14:creationId xmlns:p14="http://schemas.microsoft.com/office/powerpoint/2010/main" val="4017558673"/>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dirty="0"/>
              <a:t>Sources of Resistance to change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5">
            <a:extLst>
              <a:ext uri="{FF2B5EF4-FFF2-40B4-BE49-F238E27FC236}">
                <a16:creationId xmlns:a16="http://schemas.microsoft.com/office/drawing/2014/main" id="{6F43D02A-8E17-447D-BB76-29B1974C6299}"/>
              </a:ext>
            </a:extLst>
          </p:cNvPr>
          <p:cNvGraphicFramePr>
            <a:graphicFrameLocks noGrp="1"/>
          </p:cNvGraphicFramePr>
          <p:nvPr>
            <p:extLst>
              <p:ext uri="{D42A27DB-BD31-4B8C-83A1-F6EECF244321}">
                <p14:modId xmlns:p14="http://schemas.microsoft.com/office/powerpoint/2010/main" val="1939059683"/>
              </p:ext>
            </p:extLst>
          </p:nvPr>
        </p:nvGraphicFramePr>
        <p:xfrm>
          <a:off x="844826" y="1624810"/>
          <a:ext cx="10760684" cy="3884972"/>
        </p:xfrm>
        <a:graphic>
          <a:graphicData uri="http://schemas.openxmlformats.org/drawingml/2006/table">
            <a:tbl>
              <a:tblPr/>
              <a:tblGrid>
                <a:gridCol w="3228205">
                  <a:extLst>
                    <a:ext uri="{9D8B030D-6E8A-4147-A177-3AD203B41FA5}">
                      <a16:colId xmlns:a16="http://schemas.microsoft.com/office/drawing/2014/main" val="382570962"/>
                    </a:ext>
                  </a:extLst>
                </a:gridCol>
                <a:gridCol w="7532479">
                  <a:extLst>
                    <a:ext uri="{9D8B030D-6E8A-4147-A177-3AD203B41FA5}">
                      <a16:colId xmlns:a16="http://schemas.microsoft.com/office/drawing/2014/main" val="3195110977"/>
                    </a:ext>
                  </a:extLst>
                </a:gridCol>
              </a:tblGrid>
              <a:tr h="288382">
                <a:tc>
                  <a:txBody>
                    <a:bodyPr/>
                    <a:lstStyle/>
                    <a:p>
                      <a:pPr algn="l" fontAlgn="b"/>
                      <a:r>
                        <a:rPr lang="en-GB" sz="1800" b="1" dirty="0">
                          <a:effectLst/>
                        </a:rPr>
                        <a:t>Source of Resistance</a:t>
                      </a:r>
                    </a:p>
                  </a:txBody>
                  <a:tcPr marL="72095" marR="72095" marT="36048" marB="36048" anchor="b">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a:noFill/>
                    </a:lnT>
                    <a:lnB w="7620"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1800" b="1" dirty="0">
                          <a:effectLst/>
                        </a:rPr>
                        <a:t>Description</a:t>
                      </a:r>
                    </a:p>
                  </a:txBody>
                  <a:tcPr marL="72095" marR="72095" marT="36048" marB="36048" anchor="b">
                    <a:lnL w="7620" cap="flat" cmpd="sng" algn="ctr">
                      <a:solidFill>
                        <a:srgbClr val="FFFFFF"/>
                      </a:solidFill>
                      <a:prstDash val="solid"/>
                      <a:round/>
                      <a:headEnd type="none" w="med" len="med"/>
                      <a:tailEnd type="none" w="med" len="med"/>
                    </a:lnL>
                    <a:lnR>
                      <a:noFill/>
                    </a:lnR>
                    <a:lnT>
                      <a:noFill/>
                    </a:lnT>
                    <a:lnB w="7620" cap="flat" cmpd="sng" algn="ctr">
                      <a:solidFill>
                        <a:srgbClr val="D8DBDD"/>
                      </a:solidFill>
                      <a:prstDash val="solid"/>
                      <a:round/>
                      <a:headEnd type="none" w="med" len="med"/>
                      <a:tailEnd type="none" w="med" len="med"/>
                    </a:lnB>
                    <a:solidFill>
                      <a:srgbClr val="E9ECED"/>
                    </a:solidFill>
                  </a:tcPr>
                </a:tc>
                <a:extLst>
                  <a:ext uri="{0D108BD9-81ED-4DB2-BD59-A6C34878D82A}">
                    <a16:rowId xmlns:a16="http://schemas.microsoft.com/office/drawing/2014/main" val="721655976"/>
                  </a:ext>
                </a:extLst>
              </a:tr>
              <a:tr h="672891">
                <a:tc>
                  <a:txBody>
                    <a:bodyPr/>
                    <a:lstStyle/>
                    <a:p>
                      <a:pPr fontAlgn="t"/>
                      <a:r>
                        <a:rPr lang="en-GB" sz="1800" b="1" dirty="0">
                          <a:solidFill>
                            <a:srgbClr val="595959"/>
                          </a:solidFill>
                          <a:effectLst/>
                        </a:rPr>
                        <a:t>Employee Self-Interest</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800" dirty="0">
                          <a:solidFill>
                            <a:srgbClr val="595959"/>
                          </a:solidFill>
                          <a:effectLst/>
                        </a:rPr>
                        <a:t>Change may be perceived as taking away something of value from an employee—an office space, or a prominent intra company position</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188979525"/>
                  </a:ext>
                </a:extLst>
              </a:tr>
              <a:tr h="672891">
                <a:tc>
                  <a:txBody>
                    <a:bodyPr/>
                    <a:lstStyle/>
                    <a:p>
                      <a:pPr fontAlgn="t"/>
                      <a:r>
                        <a:rPr lang="en-GB" sz="1800" b="1" dirty="0">
                          <a:solidFill>
                            <a:srgbClr val="595959"/>
                          </a:solidFill>
                          <a:effectLst/>
                        </a:rPr>
                        <a:t>Misunderstanding</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800" dirty="0">
                          <a:solidFill>
                            <a:srgbClr val="595959"/>
                          </a:solidFill>
                          <a:effectLst/>
                        </a:rPr>
                        <a:t>Employees may widely misunderstand change, and those misperceptions may lead them to feel the change is more threatening</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613035961"/>
                  </a:ext>
                </a:extLst>
              </a:tr>
              <a:tr h="672891">
                <a:tc>
                  <a:txBody>
                    <a:bodyPr/>
                    <a:lstStyle/>
                    <a:p>
                      <a:pPr fontAlgn="t"/>
                      <a:r>
                        <a:rPr lang="en-GB" sz="1800" b="1" dirty="0">
                          <a:solidFill>
                            <a:srgbClr val="595959"/>
                          </a:solidFill>
                          <a:effectLst/>
                        </a:rPr>
                        <a:t>Lack of Trust</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800" dirty="0">
                          <a:solidFill>
                            <a:srgbClr val="595959"/>
                          </a:solidFill>
                          <a:effectLst/>
                        </a:rPr>
                        <a:t>In organisations where there is deep mistrust between management and employees, prescriptions for change may further stress that lack of trust</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483704553"/>
                  </a:ext>
                </a:extLst>
              </a:tr>
              <a:tr h="672891">
                <a:tc>
                  <a:txBody>
                    <a:bodyPr/>
                    <a:lstStyle/>
                    <a:p>
                      <a:pPr fontAlgn="t"/>
                      <a:r>
                        <a:rPr lang="en-GB" sz="1800" b="1" dirty="0">
                          <a:solidFill>
                            <a:srgbClr val="595959"/>
                          </a:solidFill>
                          <a:effectLst/>
                        </a:rPr>
                        <a:t>Low Tolerance for Change</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800" dirty="0">
                          <a:solidFill>
                            <a:srgbClr val="595959"/>
                          </a:solidFill>
                          <a:effectLst/>
                        </a:rPr>
                        <a:t>Specific departments may be less receptive to change (e.g. accounting department may be less tolerant than an innovative R&amp;D department)</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1287121120"/>
                  </a:ext>
                </a:extLst>
              </a:tr>
              <a:tr h="672891">
                <a:tc>
                  <a:txBody>
                    <a:bodyPr/>
                    <a:lstStyle/>
                    <a:p>
                      <a:pPr fontAlgn="t"/>
                      <a:r>
                        <a:rPr lang="en-GB" sz="1800" b="1" dirty="0">
                          <a:solidFill>
                            <a:srgbClr val="595959"/>
                          </a:solidFill>
                          <a:effectLst/>
                        </a:rPr>
                        <a:t>Different Assessments of Change</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fontAlgn="t"/>
                      <a:r>
                        <a:rPr lang="en-GB" sz="1800" dirty="0">
                          <a:solidFill>
                            <a:srgbClr val="595959"/>
                          </a:solidFill>
                          <a:effectLst/>
                        </a:rPr>
                        <a:t>Change may be viewed as valuable to management and stakeholders' individual interests but may be perceived as providing little value to employees</a:t>
                      </a:r>
                    </a:p>
                  </a:txBody>
                  <a:tcPr marL="12016" marR="12016" marT="12016" marB="12016">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4217158574"/>
                  </a:ext>
                </a:extLst>
              </a:tr>
            </a:tbl>
          </a:graphicData>
        </a:graphic>
      </p:graphicFrame>
      <p:sp>
        <p:nvSpPr>
          <p:cNvPr id="7" name="TextBox 6">
            <a:extLst>
              <a:ext uri="{FF2B5EF4-FFF2-40B4-BE49-F238E27FC236}">
                <a16:creationId xmlns:a16="http://schemas.microsoft.com/office/drawing/2014/main" id="{FF55C225-95D5-07D8-7342-C7AF768540E5}"/>
              </a:ext>
            </a:extLst>
          </p:cNvPr>
          <p:cNvSpPr txBox="1"/>
          <p:nvPr/>
        </p:nvSpPr>
        <p:spPr>
          <a:xfrm>
            <a:off x="923278" y="5850384"/>
            <a:ext cx="10682232" cy="369332"/>
          </a:xfrm>
          <a:prstGeom prst="rect">
            <a:avLst/>
          </a:prstGeom>
          <a:noFill/>
        </p:spPr>
        <p:txBody>
          <a:bodyPr wrap="square" rtlCol="0">
            <a:spAutoFit/>
          </a:bodyPr>
          <a:lstStyle/>
          <a:p>
            <a:r>
              <a:rPr lang="en-GB" dirty="0">
                <a:solidFill>
                  <a:srgbClr val="0070C0"/>
                </a:solidFill>
              </a:rPr>
              <a:t>Question: can you think of any examples that you have experienced, either as an employee or a manager?</a:t>
            </a:r>
          </a:p>
        </p:txBody>
      </p:sp>
    </p:spTree>
    <p:extLst>
      <p:ext uri="{BB962C8B-B14F-4D97-AF65-F5344CB8AC3E}">
        <p14:creationId xmlns:p14="http://schemas.microsoft.com/office/powerpoint/2010/main" val="3760232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tell a compelling story to inspire your organisation!</a:t>
            </a:r>
            <a:br>
              <a:rPr lang="en-GB" dirty="0"/>
            </a:br>
            <a:r>
              <a:rPr lang="en-GB" dirty="0"/>
              <a:t>a case study</a:t>
            </a:r>
          </a:p>
        </p:txBody>
      </p:sp>
      <p:sp>
        <p:nvSpPr>
          <p:cNvPr id="2057" name="Rectangle 2056">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59" name="Rectangle 2058">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61" name="Rectangle 2060">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63" name="Rectangle 2062">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2050" name="Picture 2" descr="McKinsey &amp; Company Logo PNG Transparent &amp; SVG Vector ...">
            <a:extLst>
              <a:ext uri="{FF2B5EF4-FFF2-40B4-BE49-F238E27FC236}">
                <a16:creationId xmlns:a16="http://schemas.microsoft.com/office/drawing/2014/main" id="{4A8896E7-E5DB-CE8D-319F-CDE1239378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0698" y="2682152"/>
            <a:ext cx="4748741" cy="303919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https://youtu.be/4FlP1-5WMyo?si=9BS-gbk9X1ihyPNx</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3:59</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803995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overcoming resistance to change</a:t>
            </a: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There are five main management tactics for overcoming resistance to change:</a:t>
            </a:r>
          </a:p>
          <a:p>
            <a:pPr marL="285750" indent="-285750" defTabSz="457200">
              <a:spcBef>
                <a:spcPct val="20000"/>
              </a:spcBef>
              <a:spcAft>
                <a:spcPts val="600"/>
              </a:spcAft>
              <a:buClr>
                <a:schemeClr val="accent1"/>
              </a:buClr>
              <a:buSzPct val="92000"/>
              <a:buFont typeface="Wingdings 2" panose="05020102010507070707" pitchFamily="18" charset="2"/>
              <a:buChar char=""/>
              <a:defRPr/>
            </a:pPr>
            <a:endParaRPr kumimoji="0" lang="en-US" b="0" i="0" u="none" strike="noStrike" cap="none" spc="0" normalizeH="0" baseline="0" noProof="0" dirty="0">
              <a:ln>
                <a:noFill/>
              </a:ln>
              <a:solidFill>
                <a:schemeClr val="tx1">
                  <a:lumMod val="75000"/>
                  <a:lumOff val="25000"/>
                </a:schemeClr>
              </a:solidFill>
              <a:effectLst/>
              <a:uLnTx/>
              <a:uFillTx/>
            </a:endParaRP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0" u="none" strike="noStrike" cap="none" spc="0" normalizeH="0" baseline="0" noProof="0" dirty="0">
                <a:ln>
                  <a:noFill/>
                </a:ln>
                <a:solidFill>
                  <a:schemeClr val="tx1">
                    <a:lumMod val="75000"/>
                    <a:lumOff val="25000"/>
                  </a:schemeClr>
                </a:solidFill>
                <a:effectLst/>
                <a:uLnTx/>
                <a:uFillTx/>
              </a:rPr>
              <a:t>Communication &amp; Education</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0" u="none" strike="noStrike" cap="none" spc="0" normalizeH="0" baseline="0" noProof="0" dirty="0">
                <a:ln>
                  <a:noFill/>
                </a:ln>
                <a:solidFill>
                  <a:schemeClr val="tx1">
                    <a:lumMod val="75000"/>
                    <a:lumOff val="25000"/>
                  </a:schemeClr>
                </a:solidFill>
                <a:effectLst/>
                <a:uLnTx/>
                <a:uFillTx/>
              </a:rPr>
              <a:t>Participation &amp; Involvement</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0" u="none" strike="noStrike" cap="none" spc="0" normalizeH="0" baseline="0" noProof="0" dirty="0">
                <a:ln>
                  <a:noFill/>
                </a:ln>
                <a:solidFill>
                  <a:schemeClr val="tx1">
                    <a:lumMod val="75000"/>
                    <a:lumOff val="25000"/>
                  </a:schemeClr>
                </a:solidFill>
                <a:effectLst/>
                <a:uLnTx/>
                <a:uFillTx/>
              </a:rPr>
              <a:t>Facilitation &amp; Support</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0" u="none" strike="noStrike" cap="none" spc="0" normalizeH="0" baseline="0" noProof="0" dirty="0">
                <a:ln>
                  <a:noFill/>
                </a:ln>
                <a:solidFill>
                  <a:schemeClr val="tx1">
                    <a:lumMod val="75000"/>
                    <a:lumOff val="25000"/>
                  </a:schemeClr>
                </a:solidFill>
                <a:effectLst/>
                <a:uLnTx/>
                <a:uFillTx/>
              </a:rPr>
              <a:t>Manipulation</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1" i="0" u="none" strike="noStrike" cap="none" spc="0" normalizeH="0" baseline="0" noProof="0" dirty="0">
                <a:ln>
                  <a:noFill/>
                </a:ln>
                <a:solidFill>
                  <a:schemeClr val="tx1">
                    <a:lumMod val="75000"/>
                    <a:lumOff val="25000"/>
                  </a:schemeClr>
                </a:solidFill>
                <a:effectLst/>
                <a:uLnTx/>
                <a:uFillTx/>
              </a:rPr>
              <a:t>Coercion</a:t>
            </a:r>
          </a:p>
          <a:p>
            <a:pPr marL="457200" marR="0" lvl="1" indent="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67E5F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67E5FA"/>
                </a:solidFill>
                <a:effectLst/>
                <a:uLnTx/>
                <a:uFillTx/>
              </a:rPr>
              <a:pPr marR="0" lvl="0" indent="0" defTabSz="457200" fontAlgn="auto">
                <a:spcBef>
                  <a:spcPts val="0"/>
                </a:spcBef>
                <a:spcAft>
                  <a:spcPts val="600"/>
                </a:spcAft>
                <a:buClrTx/>
                <a:buSzTx/>
                <a:buFontTx/>
                <a:buNone/>
                <a:tabLst/>
                <a:defRPr/>
              </a:pPr>
              <a:t>13</a:t>
            </a:fld>
            <a:endParaRPr kumimoji="0" lang="en-US" b="0" i="0" u="none" strike="noStrike" cap="none" spc="0" normalizeH="0" baseline="0" noProof="0">
              <a:ln>
                <a:noFill/>
              </a:ln>
              <a:solidFill>
                <a:srgbClr val="67E5FA"/>
              </a:solidFill>
              <a:effectLst/>
              <a:uLnTx/>
              <a:uFillTx/>
            </a:endParaRPr>
          </a:p>
        </p:txBody>
      </p:sp>
      <p:pic>
        <p:nvPicPr>
          <p:cNvPr id="7" name="Picture 6" descr="Close-up of bridge suspension">
            <a:extLst>
              <a:ext uri="{FF2B5EF4-FFF2-40B4-BE49-F238E27FC236}">
                <a16:creationId xmlns:a16="http://schemas.microsoft.com/office/drawing/2014/main" id="{418B0ABB-481A-BDB1-B449-F74D8547EAC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8042147" y="601201"/>
            <a:ext cx="3703320" cy="5774200"/>
          </a:xfrm>
          <a:prstGeom prst="rect">
            <a:avLst/>
          </a:prstGeom>
        </p:spPr>
      </p:pic>
    </p:spTree>
    <p:extLst>
      <p:ext uri="{BB962C8B-B14F-4D97-AF65-F5344CB8AC3E}">
        <p14:creationId xmlns:p14="http://schemas.microsoft.com/office/powerpoint/2010/main" val="4163712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Communication &amp; education</a:t>
            </a: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Often underestimated</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Managers often fail to anticipate and prepare responses to the proposed change's inevitable answers or questions</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It may be beneficial to communicate to employees in multiple layers</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Deliver the cornerstone message of the strategy with a presentation to the entire office as a whole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Follow up with divisional meetings to address more specific aspects of change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Provide opportunity for one-on-one meetings with employees to answer specific questions they may have</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1600" b="0" i="0" u="none" strike="noStrike" cap="none" spc="0" normalizeH="0" baseline="0" noProof="0" dirty="0">
                <a:ln>
                  <a:noFill/>
                </a:ln>
                <a:solidFill>
                  <a:schemeClr val="tx1">
                    <a:lumMod val="75000"/>
                    <a:lumOff val="25000"/>
                  </a:schemeClr>
                </a:solidFill>
                <a:effectLst/>
                <a:uLnTx/>
                <a:uFillTx/>
              </a:rPr>
              <a:t>Communicate a message to key mid-level managers and leaders to enable synchronised and prompt response to employee questions</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AF6957"/>
                </a:solidFill>
                <a:effectLst/>
                <a:uLnTx/>
                <a:uFillTx/>
              </a:rPr>
              <a:pPr marR="0" lvl="0" indent="0" defTabSz="457200" fontAlgn="auto">
                <a:spcBef>
                  <a:spcPts val="0"/>
                </a:spcBef>
                <a:spcAft>
                  <a:spcPts val="600"/>
                </a:spcAft>
                <a:buClrTx/>
                <a:buSzTx/>
                <a:buFontTx/>
                <a:buNone/>
                <a:tabLst/>
                <a:defRPr/>
              </a:pPr>
              <a:t>14</a:t>
            </a:fld>
            <a:endParaRPr kumimoji="0" lang="en-US" b="0" i="0" u="none" strike="noStrike" cap="none" spc="0" normalizeH="0" baseline="0" noProof="0">
              <a:ln>
                <a:noFill/>
              </a:ln>
              <a:solidFill>
                <a:srgbClr val="AF6957"/>
              </a:solidFill>
              <a:effectLst/>
              <a:uLnTx/>
              <a:uFillTx/>
            </a:endParaRPr>
          </a:p>
        </p:txBody>
      </p:sp>
      <p:pic>
        <p:nvPicPr>
          <p:cNvPr id="7" name="Picture 6" descr="Close up photo of a microphone in an outdoor concert">
            <a:extLst>
              <a:ext uri="{FF2B5EF4-FFF2-40B4-BE49-F238E27FC236}">
                <a16:creationId xmlns:a16="http://schemas.microsoft.com/office/drawing/2014/main" id="{FE57A72A-7539-A4D6-AAD0-BAAE770FCCD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8042147" y="601201"/>
            <a:ext cx="3703320" cy="5774200"/>
          </a:xfrm>
          <a:prstGeom prst="rect">
            <a:avLst/>
          </a:prstGeom>
        </p:spPr>
      </p:pic>
      <p:sp>
        <p:nvSpPr>
          <p:cNvPr id="8" name="TextBox 7">
            <a:extLst>
              <a:ext uri="{FF2B5EF4-FFF2-40B4-BE49-F238E27FC236}">
                <a16:creationId xmlns:a16="http://schemas.microsoft.com/office/drawing/2014/main" id="{DA67E0DE-E7F5-11E6-C92D-CC849C19B867}"/>
              </a:ext>
            </a:extLst>
          </p:cNvPr>
          <p:cNvSpPr txBox="1"/>
          <p:nvPr/>
        </p:nvSpPr>
        <p:spPr>
          <a:xfrm>
            <a:off x="2636157" y="5722802"/>
            <a:ext cx="2769833" cy="369332"/>
          </a:xfrm>
          <a:prstGeom prst="rect">
            <a:avLst/>
          </a:prstGeom>
          <a:noFill/>
        </p:spPr>
        <p:txBody>
          <a:bodyPr wrap="square" rtlCol="0">
            <a:spAutoFit/>
          </a:bodyPr>
          <a:lstStyle/>
          <a:p>
            <a:pPr algn="ctr"/>
            <a:r>
              <a:rPr lang="en-GB" b="1" dirty="0">
                <a:solidFill>
                  <a:srgbClr val="0070C0"/>
                </a:solidFill>
              </a:rPr>
              <a:t>Any examples?</a:t>
            </a:r>
          </a:p>
        </p:txBody>
      </p:sp>
    </p:spTree>
    <p:extLst>
      <p:ext uri="{BB962C8B-B14F-4D97-AF65-F5344CB8AC3E}">
        <p14:creationId xmlns:p14="http://schemas.microsoft.com/office/powerpoint/2010/main" val="1608102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Participation &amp; involvement</a:t>
            </a: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Managers can offer employees opportunities to play a critical role in the strategic roll-out</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Generates acceptance and excitement</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For instance: </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Appoint a divisional or departmental liaison for each group that can oversee the implementation of the division-specific strategy pieces</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This informal and temporary appointment may instil a level of pride in the key employee, and that pride may permeate their division</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ED3077"/>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ED3077"/>
                </a:solidFill>
                <a:effectLst/>
                <a:uLnTx/>
                <a:uFillTx/>
              </a:rPr>
              <a:pPr marR="0" lvl="0" indent="0" defTabSz="457200" fontAlgn="auto">
                <a:spcBef>
                  <a:spcPts val="0"/>
                </a:spcBef>
                <a:spcAft>
                  <a:spcPts val="600"/>
                </a:spcAft>
                <a:buClrTx/>
                <a:buSzTx/>
                <a:buFontTx/>
                <a:buNone/>
                <a:tabLst/>
                <a:defRPr/>
              </a:pPr>
              <a:t>15</a:t>
            </a:fld>
            <a:endParaRPr kumimoji="0" lang="en-US" b="0" i="0" u="none" strike="noStrike" cap="none" spc="0" normalizeH="0" baseline="0" noProof="0">
              <a:ln>
                <a:noFill/>
              </a:ln>
              <a:solidFill>
                <a:srgbClr val="ED3077"/>
              </a:solidFill>
              <a:effectLst/>
              <a:uLnTx/>
              <a:uFillTx/>
            </a:endParaRPr>
          </a:p>
        </p:txBody>
      </p:sp>
      <p:pic>
        <p:nvPicPr>
          <p:cNvPr id="7" name="Picture 6" descr="Two people collaborating over books">
            <a:extLst>
              <a:ext uri="{FF2B5EF4-FFF2-40B4-BE49-F238E27FC236}">
                <a16:creationId xmlns:a16="http://schemas.microsoft.com/office/drawing/2014/main" id="{26CAACB7-A11C-8959-954B-D7149B24960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8042147" y="601201"/>
            <a:ext cx="3703320" cy="5774200"/>
          </a:xfrm>
          <a:prstGeom prst="rect">
            <a:avLst/>
          </a:prstGeom>
        </p:spPr>
      </p:pic>
      <p:sp>
        <p:nvSpPr>
          <p:cNvPr id="8" name="TextBox 7">
            <a:extLst>
              <a:ext uri="{FF2B5EF4-FFF2-40B4-BE49-F238E27FC236}">
                <a16:creationId xmlns:a16="http://schemas.microsoft.com/office/drawing/2014/main" id="{B274391D-A7CD-2215-475E-A62B0474D835}"/>
              </a:ext>
            </a:extLst>
          </p:cNvPr>
          <p:cNvSpPr txBox="1"/>
          <p:nvPr/>
        </p:nvSpPr>
        <p:spPr>
          <a:xfrm>
            <a:off x="2636157" y="5722802"/>
            <a:ext cx="2769833" cy="369332"/>
          </a:xfrm>
          <a:prstGeom prst="rect">
            <a:avLst/>
          </a:prstGeom>
          <a:noFill/>
        </p:spPr>
        <p:txBody>
          <a:bodyPr wrap="square" rtlCol="0">
            <a:spAutoFit/>
          </a:bodyPr>
          <a:lstStyle/>
          <a:p>
            <a:pPr algn="ctr"/>
            <a:r>
              <a:rPr lang="en-GB" b="1" dirty="0">
                <a:solidFill>
                  <a:srgbClr val="0070C0"/>
                </a:solidFill>
              </a:rPr>
              <a:t>Any examples?</a:t>
            </a:r>
          </a:p>
        </p:txBody>
      </p:sp>
    </p:spTree>
    <p:extLst>
      <p:ext uri="{BB962C8B-B14F-4D97-AF65-F5344CB8AC3E}">
        <p14:creationId xmlns:p14="http://schemas.microsoft.com/office/powerpoint/2010/main" val="21239189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30">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5" name="Rectangle 34">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Facilitation &amp; support</a:t>
            </a:r>
          </a:p>
        </p:txBody>
      </p:sp>
      <p:sp>
        <p:nvSpPr>
          <p:cNvPr id="37" name="Rectangle 36">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9" name="Rectangle 38">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40">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Include support mechanisms to ease growing pains that may engender resistance to the new strategy</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1" u="none" strike="noStrike" cap="none" spc="0" normalizeH="0" baseline="0" noProof="0" dirty="0">
                <a:ln>
                  <a:noFill/>
                </a:ln>
                <a:solidFill>
                  <a:schemeClr val="tx1">
                    <a:lumMod val="75000"/>
                    <a:lumOff val="25000"/>
                  </a:schemeClr>
                </a:solidFill>
                <a:effectLst/>
                <a:uLnTx/>
                <a:uFillTx/>
              </a:rPr>
              <a:t>Example: if a company is changing an essential aspect of its production workflow and replacing it with technology, it may want to provide ample training and support for employees in learning the new system</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1"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4C80D1"/>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4C80D1"/>
                </a:solidFill>
                <a:effectLst/>
                <a:uLnTx/>
                <a:uFillTx/>
              </a:rPr>
              <a:pPr marR="0" lvl="0" indent="0" defTabSz="457200" fontAlgn="auto">
                <a:spcBef>
                  <a:spcPts val="0"/>
                </a:spcBef>
                <a:spcAft>
                  <a:spcPts val="600"/>
                </a:spcAft>
                <a:buClrTx/>
                <a:buSzTx/>
                <a:buFontTx/>
                <a:buNone/>
                <a:tabLst/>
                <a:defRPr/>
              </a:pPr>
              <a:t>16</a:t>
            </a:fld>
            <a:endParaRPr kumimoji="0" lang="en-US" b="0" i="0" u="none" strike="noStrike" cap="none" spc="0" normalizeH="0" baseline="0" noProof="0">
              <a:ln>
                <a:noFill/>
              </a:ln>
              <a:solidFill>
                <a:srgbClr val="4C80D1"/>
              </a:solidFill>
              <a:effectLst/>
              <a:uLnTx/>
              <a:uFillTx/>
            </a:endParaRPr>
          </a:p>
        </p:txBody>
      </p:sp>
      <p:pic>
        <p:nvPicPr>
          <p:cNvPr id="9" name="Picture 8" descr="Young adult in counseling">
            <a:extLst>
              <a:ext uri="{FF2B5EF4-FFF2-40B4-BE49-F238E27FC236}">
                <a16:creationId xmlns:a16="http://schemas.microsoft.com/office/drawing/2014/main" id="{CC16A1CB-9FD2-4EA2-DDC7-321FFF6FC80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8042147" y="601201"/>
            <a:ext cx="3703320" cy="5774200"/>
          </a:xfrm>
          <a:prstGeom prst="rect">
            <a:avLst/>
          </a:prstGeom>
        </p:spPr>
      </p:pic>
      <p:sp>
        <p:nvSpPr>
          <p:cNvPr id="7" name="TextBox 6">
            <a:extLst>
              <a:ext uri="{FF2B5EF4-FFF2-40B4-BE49-F238E27FC236}">
                <a16:creationId xmlns:a16="http://schemas.microsoft.com/office/drawing/2014/main" id="{D23CEB3F-055C-34B8-43F0-2E1AA326E0B0}"/>
              </a:ext>
            </a:extLst>
          </p:cNvPr>
          <p:cNvSpPr txBox="1"/>
          <p:nvPr/>
        </p:nvSpPr>
        <p:spPr>
          <a:xfrm>
            <a:off x="2636157" y="5722802"/>
            <a:ext cx="2769833" cy="369332"/>
          </a:xfrm>
          <a:prstGeom prst="rect">
            <a:avLst/>
          </a:prstGeom>
          <a:noFill/>
        </p:spPr>
        <p:txBody>
          <a:bodyPr wrap="square" rtlCol="0">
            <a:spAutoFit/>
          </a:bodyPr>
          <a:lstStyle/>
          <a:p>
            <a:pPr algn="ctr"/>
            <a:r>
              <a:rPr lang="en-GB" b="1" dirty="0">
                <a:solidFill>
                  <a:srgbClr val="0070C0"/>
                </a:solidFill>
              </a:rPr>
              <a:t>Any examples?</a:t>
            </a:r>
          </a:p>
        </p:txBody>
      </p:sp>
    </p:spTree>
    <p:extLst>
      <p:ext uri="{BB962C8B-B14F-4D97-AF65-F5344CB8AC3E}">
        <p14:creationId xmlns:p14="http://schemas.microsoft.com/office/powerpoint/2010/main" val="2226440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Manipulation</a:t>
            </a: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Only to be utilised in limited circumstances</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Can be an effective mode for pushing change forward</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lang="en-US" dirty="0">
                <a:solidFill>
                  <a:schemeClr val="tx1">
                    <a:lumMod val="75000"/>
                    <a:lumOff val="25000"/>
                  </a:schemeClr>
                </a:solidFill>
              </a:rPr>
              <a:t>Includes selectively conveying information to engender a particular response</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However, if the means of manipulation are discovered, they may ultimately engender more resistance and a lack of trust!</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Also: involve a recognised leader (or famous individual) to participate in the strategic plan roll-out to get them to lead their followers along the strategic direction</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chemeClr val="tx1">
                  <a:lumMod val="75000"/>
                  <a:lumOff val="25000"/>
                </a:schemeClr>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17</a:t>
            </a:fld>
            <a:endParaRPr kumimoji="0" lang="en-US" b="0" i="0" u="none" strike="noStrike" cap="none" spc="0" normalizeH="0" baseline="0" noProof="0">
              <a:ln>
                <a:noFill/>
              </a:ln>
              <a:effectLst/>
              <a:uLnTx/>
              <a:uFillTx/>
            </a:endParaRPr>
          </a:p>
        </p:txBody>
      </p:sp>
      <p:pic>
        <p:nvPicPr>
          <p:cNvPr id="7" name="Picture 6" descr="Top shot of a representation of networks with stick figures.">
            <a:extLst>
              <a:ext uri="{FF2B5EF4-FFF2-40B4-BE49-F238E27FC236}">
                <a16:creationId xmlns:a16="http://schemas.microsoft.com/office/drawing/2014/main" id="{03D24E8D-877B-9909-B2DC-B892436699C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042147" y="601201"/>
            <a:ext cx="3703320" cy="5774200"/>
          </a:xfrm>
          <a:prstGeom prst="rect">
            <a:avLst/>
          </a:prstGeom>
        </p:spPr>
      </p:pic>
      <p:sp>
        <p:nvSpPr>
          <p:cNvPr id="8" name="TextBox 7">
            <a:extLst>
              <a:ext uri="{FF2B5EF4-FFF2-40B4-BE49-F238E27FC236}">
                <a16:creationId xmlns:a16="http://schemas.microsoft.com/office/drawing/2014/main" id="{6C266613-DC27-214D-27E3-BA4AECBAEB22}"/>
              </a:ext>
            </a:extLst>
          </p:cNvPr>
          <p:cNvSpPr txBox="1"/>
          <p:nvPr/>
        </p:nvSpPr>
        <p:spPr>
          <a:xfrm>
            <a:off x="2636157" y="5722802"/>
            <a:ext cx="2769833" cy="369332"/>
          </a:xfrm>
          <a:prstGeom prst="rect">
            <a:avLst/>
          </a:prstGeom>
          <a:noFill/>
        </p:spPr>
        <p:txBody>
          <a:bodyPr wrap="square" rtlCol="0">
            <a:spAutoFit/>
          </a:bodyPr>
          <a:lstStyle/>
          <a:p>
            <a:pPr algn="ctr"/>
            <a:r>
              <a:rPr lang="en-GB" b="1" dirty="0">
                <a:solidFill>
                  <a:srgbClr val="0070C0"/>
                </a:solidFill>
              </a:rPr>
              <a:t>Any examples?</a:t>
            </a:r>
          </a:p>
        </p:txBody>
      </p:sp>
    </p:spTree>
    <p:extLst>
      <p:ext uri="{BB962C8B-B14F-4D97-AF65-F5344CB8AC3E}">
        <p14:creationId xmlns:p14="http://schemas.microsoft.com/office/powerpoint/2010/main" val="11343097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1" y="702156"/>
            <a:ext cx="7011413" cy="1013800"/>
          </a:xfrm>
        </p:spPr>
        <p:txBody>
          <a:bodyPr vert="horz" lIns="91440" tIns="45720" rIns="91440" bIns="45720" rtlCol="0" anchor="b">
            <a:normAutofit/>
          </a:bodyPr>
          <a:lstStyle/>
          <a:p>
            <a:r>
              <a:rPr lang="en-US" b="0" kern="1200" cap="all">
                <a:solidFill>
                  <a:schemeClr val="tx2"/>
                </a:solidFill>
                <a:latin typeface="+mj-lt"/>
                <a:ea typeface="+mj-ea"/>
                <a:cs typeface="+mj-cs"/>
              </a:rPr>
              <a:t>coercion</a:t>
            </a:r>
          </a:p>
        </p:txBody>
      </p:sp>
      <p:sp>
        <p:nvSpPr>
          <p:cNvPr id="20" name="Rectangle 19">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4200" y="1896533"/>
            <a:ext cx="7011413" cy="3962266"/>
          </a:xfrm>
          <a:prstGeom prst="rect">
            <a:avLst/>
          </a:prstGeom>
        </p:spPr>
        <p:txBody>
          <a:bodyPr vert="horz" lIns="91440" tIns="45720" rIns="91440" bIns="45720" rtlCol="0" anchor="ctr">
            <a:normAutofit/>
          </a:bodyPr>
          <a:lstStyle/>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Undertaking explicit or implicit means to force employees to carry out the strategic change</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Includes threats, firings, or demotions or transfers</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Most dangerous strategy to employ – leads to distinctive resistance, pushback and sabotage!</a:t>
            </a: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kumimoji="0" lang="en-US" b="0" i="0" u="none" strike="noStrike" cap="none" spc="0" normalizeH="0" baseline="0" noProof="0" dirty="0">
                <a:ln>
                  <a:noFill/>
                </a:ln>
                <a:solidFill>
                  <a:schemeClr val="tx1">
                    <a:lumMod val="75000"/>
                    <a:lumOff val="25000"/>
                  </a:schemeClr>
                </a:solidFill>
                <a:effectLst/>
                <a:uLnTx/>
                <a:uFillTx/>
              </a:rPr>
              <a:t>Should be used only in select circumstances (e.g. in an emergency or extremely time-sensitive crises)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4200" y="5951811"/>
            <a:ext cx="4989875"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chemeClr val="tx1">
                  <a:lumMod val="75000"/>
                  <a:lumOff val="25000"/>
                </a:schemeClr>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726440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18</a:t>
            </a:fld>
            <a:endParaRPr kumimoji="0" lang="en-US" b="0" i="0" u="none" strike="noStrike" cap="none" spc="0" normalizeH="0" baseline="0" noProof="0">
              <a:ln>
                <a:noFill/>
              </a:ln>
              <a:effectLst/>
              <a:uLnTx/>
              <a:uFillTx/>
            </a:endParaRPr>
          </a:p>
        </p:txBody>
      </p:sp>
      <p:pic>
        <p:nvPicPr>
          <p:cNvPr id="7" name="Picture 6" descr="Person staring at numbers">
            <a:extLst>
              <a:ext uri="{FF2B5EF4-FFF2-40B4-BE49-F238E27FC236}">
                <a16:creationId xmlns:a16="http://schemas.microsoft.com/office/drawing/2014/main" id="{E7DAF4B8-A6CA-66E6-ACDA-95D6C7CE927E}"/>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8042147" y="601201"/>
            <a:ext cx="3703320" cy="5774200"/>
          </a:xfrm>
          <a:prstGeom prst="rect">
            <a:avLst/>
          </a:prstGeom>
        </p:spPr>
      </p:pic>
      <p:sp>
        <p:nvSpPr>
          <p:cNvPr id="8" name="TextBox 7">
            <a:extLst>
              <a:ext uri="{FF2B5EF4-FFF2-40B4-BE49-F238E27FC236}">
                <a16:creationId xmlns:a16="http://schemas.microsoft.com/office/drawing/2014/main" id="{6E8BCFE5-BD82-F6A3-89E8-96E4F8C4F644}"/>
              </a:ext>
            </a:extLst>
          </p:cNvPr>
          <p:cNvSpPr txBox="1"/>
          <p:nvPr/>
        </p:nvSpPr>
        <p:spPr>
          <a:xfrm>
            <a:off x="2636157" y="5722802"/>
            <a:ext cx="2769833" cy="369332"/>
          </a:xfrm>
          <a:prstGeom prst="rect">
            <a:avLst/>
          </a:prstGeom>
          <a:noFill/>
        </p:spPr>
        <p:txBody>
          <a:bodyPr wrap="square" rtlCol="0">
            <a:spAutoFit/>
          </a:bodyPr>
          <a:lstStyle/>
          <a:p>
            <a:pPr algn="ctr"/>
            <a:r>
              <a:rPr lang="en-GB" b="1" dirty="0">
                <a:solidFill>
                  <a:srgbClr val="0070C0"/>
                </a:solidFill>
              </a:rPr>
              <a:t>Any examples?</a:t>
            </a:r>
          </a:p>
        </p:txBody>
      </p:sp>
    </p:spTree>
    <p:extLst>
      <p:ext uri="{BB962C8B-B14F-4D97-AF65-F5344CB8AC3E}">
        <p14:creationId xmlns:p14="http://schemas.microsoft.com/office/powerpoint/2010/main" val="2538486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0679641" cy="1188720"/>
          </a:xfrm>
        </p:spPr>
        <p:txBody>
          <a:bodyPr>
            <a:normAutofit/>
          </a:bodyPr>
          <a:lstStyle/>
          <a:p>
            <a:r>
              <a:rPr lang="en-GB" dirty="0"/>
              <a:t>Change management – implementation challenges</a:t>
            </a:r>
          </a:p>
        </p:txBody>
      </p:sp>
      <p:sp>
        <p:nvSpPr>
          <p:cNvPr id="2068" name="Rectangle 2067">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70" name="Rectangle 2069">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72" name="Rectangle 2071">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74" name="Rectangle 2073">
            <a:extLst>
              <a:ext uri="{FF2B5EF4-FFF2-40B4-BE49-F238E27FC236}">
                <a16:creationId xmlns:a16="http://schemas.microsoft.com/office/drawing/2014/main" id="{05EA9C52-0283-4714-A38F-0864C8B09D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2180496"/>
            <a:ext cx="3703320"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EA804228-4971-B320-1A8A-1AAC04467D92}"/>
              </a:ext>
            </a:extLst>
          </p:cNvPr>
          <p:cNvPicPr>
            <a:picLocks noChangeAspect="1"/>
          </p:cNvPicPr>
          <p:nvPr/>
        </p:nvPicPr>
        <p:blipFill rotWithShape="1">
          <a:blip r:embed="rId2"/>
          <a:srcRect l="3052" r="11408" b="1"/>
          <a:stretch/>
        </p:blipFill>
        <p:spPr>
          <a:xfrm>
            <a:off x="611126" y="2347105"/>
            <a:ext cx="3374136" cy="3712464"/>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4565562" y="2340864"/>
            <a:ext cx="6695272" cy="3634486"/>
          </a:xfrm>
        </p:spPr>
        <p:txBody>
          <a:bodyPr>
            <a:normAutofit/>
          </a:bodyPr>
          <a:lstStyle/>
          <a:p>
            <a:r>
              <a:rPr lang="en-GB" dirty="0"/>
              <a:t>Deloitte conducted a technology adoption survey with Forbes Insights to understand what differentiates successful implementations from less successful implementations…</a:t>
            </a:r>
          </a:p>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https://youtu.be/sXN6Sz4-QUw?si=1dL9qcKW0DOUvF72</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dirty="0">
                <a:ln>
                  <a:noFill/>
                </a:ln>
                <a:solidFill>
                  <a:prstClr val="black"/>
                </a:solidFill>
                <a:effectLst/>
                <a:uLnTx/>
                <a:uFillTx/>
                <a:latin typeface="Franklin Gothic Book" panose="020B0502020104020203"/>
                <a:ea typeface="+mn-ea"/>
                <a:cs typeface="+mn-cs"/>
              </a:rPr>
              <a:t>By Deloitte us (3:25)</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9AD82D"/>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19</a:t>
            </a:fld>
            <a:endParaRPr kumimoji="0" lang="en-US" sz="900" b="0" i="0" u="none" strike="noStrike" kern="1200" cap="none" spc="0" normalizeH="0" baseline="0" noProof="0">
              <a:ln>
                <a:noFill/>
              </a:ln>
              <a:solidFill>
                <a:srgbClr val="9AD82D"/>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083932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A very effective summary video on Change management</a:t>
            </a:r>
          </a:p>
        </p:txBody>
      </p:sp>
      <p:sp>
        <p:nvSpPr>
          <p:cNvPr id="2057" name="Rectangle 2056">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59" name="Rectangle 2058">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61" name="Rectangle 2060">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63" name="Rectangle 2062">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2050" name="Picture 2" descr="McKinsey &amp; Company Logo PNG Transparent &amp; SVG Vector ...">
            <a:extLst>
              <a:ext uri="{FF2B5EF4-FFF2-40B4-BE49-F238E27FC236}">
                <a16:creationId xmlns:a16="http://schemas.microsoft.com/office/drawing/2014/main" id="{4A8896E7-E5DB-CE8D-319F-CDE1239378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0698" y="2682152"/>
            <a:ext cx="4748741" cy="303919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https://youtu.be/k69i_yAhEcQ?si=HZ9WdL8eSzQH_HIU</a:t>
            </a:r>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US" dirty="0">
                <a:solidFill>
                  <a:prstClr val="black">
                    <a:lumMod val="75000"/>
                    <a:lumOff val="25000"/>
                  </a:prstClr>
                </a:solidFill>
                <a:latin typeface="Franklin Gothic Book" panose="020B0502020104020203"/>
              </a:rPr>
              <a:t>8:01</a:t>
            </a: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20</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549726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24">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0" name="Rectangle 26">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 name="Rectangle 28">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2" name="Rectangle 30">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43" name="Rectangle 32">
            <a:extLst>
              <a:ext uri="{FF2B5EF4-FFF2-40B4-BE49-F238E27FC236}">
                <a16:creationId xmlns:a16="http://schemas.microsoft.com/office/drawing/2014/main" id="{80D86991-D954-4203-B1B2-F82EB9A495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Gill Sans MT" panose="020B0502020104020203"/>
              <a:ea typeface="+mn-ea"/>
              <a:cs typeface="+mn-cs"/>
            </a:endParaRPr>
          </a:p>
        </p:txBody>
      </p:sp>
      <p:sp>
        <p:nvSpPr>
          <p:cNvPr id="44" name="Rectangle 34">
            <a:extLst>
              <a:ext uri="{FF2B5EF4-FFF2-40B4-BE49-F238E27FC236}">
                <a16:creationId xmlns:a16="http://schemas.microsoft.com/office/drawing/2014/main" id="{FCE206D8-A0FC-49E2-A766-57CA15517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1190" y="457200"/>
            <a:ext cx="7460998"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36">
            <a:extLst>
              <a:ext uri="{FF2B5EF4-FFF2-40B4-BE49-F238E27FC236}">
                <a16:creationId xmlns:a16="http://schemas.microsoft.com/office/drawing/2014/main" id="{01C652EF-88C8-4D0C-A321-D21B8C34C9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1190" y="596147"/>
            <a:ext cx="7460998" cy="5760703"/>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CC5E4D3-6D44-8090-0353-A25BD51F86C8}"/>
              </a:ext>
            </a:extLst>
          </p:cNvPr>
          <p:cNvSpPr>
            <a:spLocks noGrp="1"/>
          </p:cNvSpPr>
          <p:nvPr>
            <p:ph type="title"/>
          </p:nvPr>
        </p:nvSpPr>
        <p:spPr>
          <a:xfrm>
            <a:off x="902922" y="940858"/>
            <a:ext cx="6817533" cy="3564468"/>
          </a:xfrm>
        </p:spPr>
        <p:txBody>
          <a:bodyPr vert="horz" lIns="91440" tIns="45720" rIns="91440" bIns="45720" rtlCol="0" anchor="ctr">
            <a:normAutofit/>
          </a:bodyPr>
          <a:lstStyle/>
          <a:p>
            <a:pPr algn="ctr"/>
            <a:r>
              <a:rPr lang="en-US" sz="4400" dirty="0">
                <a:solidFill>
                  <a:srgbClr val="FFFFFF"/>
                </a:solidFill>
              </a:rPr>
              <a:t>This concludes our lectures</a:t>
            </a:r>
          </a:p>
        </p:txBody>
      </p:sp>
      <p:pic>
        <p:nvPicPr>
          <p:cNvPr id="7" name="Content Placeholder 6" descr="Quizzical burrowing owl looking forward">
            <a:extLst>
              <a:ext uri="{FF2B5EF4-FFF2-40B4-BE49-F238E27FC236}">
                <a16:creationId xmlns:a16="http://schemas.microsoft.com/office/drawing/2014/main" id="{ACB5E2A7-8C9E-6BBC-A346-786E5481BA30}"/>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8098971" y="457200"/>
            <a:ext cx="3641475" cy="5899650"/>
          </a:xfrm>
          <a:prstGeom prst="rect">
            <a:avLst/>
          </a:prstGeom>
        </p:spPr>
      </p:pic>
      <p:sp>
        <p:nvSpPr>
          <p:cNvPr id="4" name="Footer Placeholder 3">
            <a:extLst>
              <a:ext uri="{FF2B5EF4-FFF2-40B4-BE49-F238E27FC236}">
                <a16:creationId xmlns:a16="http://schemas.microsoft.com/office/drawing/2014/main" id="{02AB2B71-6D8A-E866-0AA1-84A3F8FE25A1}"/>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defTabSz="457200"/>
            <a:endParaRPr lang="en-US" kern="1200" cap="all">
              <a:solidFill>
                <a:schemeClr val="tx1">
                  <a:lumMod val="85000"/>
                  <a:lumOff val="15000"/>
                </a:schemeClr>
              </a:solidFill>
              <a:latin typeface="+mn-lt"/>
              <a:ea typeface="+mn-ea"/>
              <a:cs typeface="+mn-cs"/>
            </a:endParaRPr>
          </a:p>
        </p:txBody>
      </p:sp>
      <p:sp>
        <p:nvSpPr>
          <p:cNvPr id="5" name="Slide Number Placeholder 4">
            <a:extLst>
              <a:ext uri="{FF2B5EF4-FFF2-40B4-BE49-F238E27FC236}">
                <a16:creationId xmlns:a16="http://schemas.microsoft.com/office/drawing/2014/main" id="{19B4223F-CE5B-F3FD-449C-62C7AC2DCDE8}"/>
              </a:ext>
            </a:extLst>
          </p:cNvPr>
          <p:cNvSpPr>
            <a:spLocks noGrp="1"/>
          </p:cNvSpPr>
          <p:nvPr>
            <p:ph type="sldNum" sz="quarter" idx="12"/>
          </p:nvPr>
        </p:nvSpPr>
        <p:spPr>
          <a:xfrm>
            <a:off x="10558300" y="6400800"/>
            <a:ext cx="1016440" cy="365125"/>
          </a:xfrm>
        </p:spPr>
        <p:txBody>
          <a:bodyPr vert="horz" lIns="91440" tIns="45720" rIns="91440" bIns="45720" rtlCol="0" anchor="ctr">
            <a:normAutofit/>
          </a:bodyPr>
          <a:lstStyle/>
          <a:p>
            <a:pPr defTabSz="457200">
              <a:spcAft>
                <a:spcPts val="600"/>
              </a:spcAft>
            </a:pPr>
            <a:fld id="{3A98EE3D-8CD1-4C3F-BD1C-C98C9596463C}" type="slidenum">
              <a:rPr lang="en-US">
                <a:solidFill>
                  <a:schemeClr val="tx1">
                    <a:lumMod val="85000"/>
                    <a:lumOff val="15000"/>
                  </a:schemeClr>
                </a:solidFill>
              </a:rPr>
              <a:pPr defTabSz="457200">
                <a:spcAft>
                  <a:spcPts val="600"/>
                </a:spcAft>
              </a:pPr>
              <a:t>21</a:t>
            </a:fld>
            <a:endParaRPr lang="en-US">
              <a:solidFill>
                <a:schemeClr val="tx1">
                  <a:lumMod val="85000"/>
                  <a:lumOff val="15000"/>
                </a:schemeClr>
              </a:solidFill>
            </a:endParaRPr>
          </a:p>
        </p:txBody>
      </p:sp>
    </p:spTree>
    <p:extLst>
      <p:ext uri="{BB962C8B-B14F-4D97-AF65-F5344CB8AC3E}">
        <p14:creationId xmlns:p14="http://schemas.microsoft.com/office/powerpoint/2010/main" val="491236387"/>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3.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6584</TotalTime>
  <Words>1466</Words>
  <Application>Microsoft Office PowerPoint</Application>
  <PresentationFormat>Widescreen</PresentationFormat>
  <Paragraphs>211</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Franklin Gothic Book</vt:lpstr>
      <vt:lpstr>Franklin Gothic Demi</vt:lpstr>
      <vt:lpstr>Gill Sans MT</vt:lpstr>
      <vt:lpstr>Wingdings 2</vt:lpstr>
      <vt:lpstr>DividendVTI</vt:lpstr>
      <vt:lpstr>Strategic and Agile Business ManagementBMMB7027D</vt:lpstr>
      <vt:lpstr>Strategic change</vt:lpstr>
      <vt:lpstr>Strategic change</vt:lpstr>
      <vt:lpstr>Two characteristics of change</vt:lpstr>
      <vt:lpstr>types of strategic change</vt:lpstr>
      <vt:lpstr>Balogun &amp; Hope Hailey’s model of types of strategic change</vt:lpstr>
      <vt:lpstr>change management</vt:lpstr>
      <vt:lpstr>Robert katz’s Three skill model of leadership</vt:lpstr>
      <vt:lpstr>Change management process – five key steps</vt:lpstr>
      <vt:lpstr>Change management process – five key steps</vt:lpstr>
      <vt:lpstr>Sources of Resistance to change</vt:lpstr>
      <vt:lpstr>tell a compelling story to inspire your organisation! a case study</vt:lpstr>
      <vt:lpstr>overcoming resistance to change</vt:lpstr>
      <vt:lpstr>Communication &amp; education</vt:lpstr>
      <vt:lpstr>Participation &amp; involvement</vt:lpstr>
      <vt:lpstr>Facilitation &amp; support</vt:lpstr>
      <vt:lpstr>Manipulation</vt:lpstr>
      <vt:lpstr>coercion</vt:lpstr>
      <vt:lpstr>Change management – implementation challenges</vt:lpstr>
      <vt:lpstr>A very effective summary video on Change management</vt:lpstr>
      <vt:lpstr>This concludes our lectures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Daniela Hellyer</cp:lastModifiedBy>
  <cp:revision>360</cp:revision>
  <dcterms:created xsi:type="dcterms:W3CDTF">2021-11-30T09:35:50Z</dcterms:created>
  <dcterms:modified xsi:type="dcterms:W3CDTF">2024-12-03T19:35:49Z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