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8"/>
  </p:notesMasterIdLst>
  <p:sldIdLst>
    <p:sldId id="434" r:id="rId6"/>
    <p:sldId id="415" r:id="rId7"/>
    <p:sldId id="435" r:id="rId8"/>
    <p:sldId id="272" r:id="rId9"/>
    <p:sldId id="429" r:id="rId10"/>
    <p:sldId id="396" r:id="rId11"/>
    <p:sldId id="436" r:id="rId12"/>
    <p:sldId id="440" r:id="rId13"/>
    <p:sldId id="442" r:id="rId14"/>
    <p:sldId id="421" r:id="rId15"/>
    <p:sldId id="423" r:id="rId16"/>
    <p:sldId id="437" r:id="rId17"/>
    <p:sldId id="426" r:id="rId18"/>
    <p:sldId id="430" r:id="rId19"/>
    <p:sldId id="439" r:id="rId20"/>
    <p:sldId id="438" r:id="rId21"/>
    <p:sldId id="400" r:id="rId22"/>
    <p:sldId id="420" r:id="rId23"/>
    <p:sldId id="432" r:id="rId24"/>
    <p:sldId id="425" r:id="rId25"/>
    <p:sldId id="418" r:id="rId26"/>
    <p:sldId id="433" r:id="rId2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B5DBC2-D0B4-4DE8-AEB0-98738FECDA62}" v="5" dt="2023-02-27T09:54:06.2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54" autoAdjust="0"/>
    <p:restoredTop sz="78453" autoAdjust="0"/>
  </p:normalViewPr>
  <p:slideViewPr>
    <p:cSldViewPr snapToGrid="0">
      <p:cViewPr>
        <p:scale>
          <a:sx n="100" d="100"/>
          <a:sy n="100" d="100"/>
        </p:scale>
        <p:origin x="1590" y="60"/>
      </p:cViewPr>
      <p:guideLst>
        <p:guide orient="horz" pos="2160"/>
        <p:guide pos="2880"/>
      </p:guideLst>
    </p:cSldViewPr>
  </p:slideViewPr>
  <p:notesTextViewPr>
    <p:cViewPr>
      <p:scale>
        <a:sx n="3" d="2"/>
        <a:sy n="3" d="2"/>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microsoft.com/office/2015/10/relationships/revisionInfo" Target="revisionInfo.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viewProps" Target="viewProps.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Sandy" userId="92fb7be3-64d4-49bd-bb87-c79fe36d5b47" providerId="ADAL" clId="{F9B5DBC2-D0B4-4DE8-AEB0-98738FECDA62}"/>
    <pc:docChg chg="custSel addSld delSld modSld sldOrd">
      <pc:chgData name="Rhiannon Sandy" userId="92fb7be3-64d4-49bd-bb87-c79fe36d5b47" providerId="ADAL" clId="{F9B5DBC2-D0B4-4DE8-AEB0-98738FECDA62}" dt="2023-03-01T10:44:45.998" v="9848" actId="20577"/>
      <pc:docMkLst>
        <pc:docMk/>
      </pc:docMkLst>
      <pc:sldChg chg="ord modNotesTx">
        <pc:chgData name="Rhiannon Sandy" userId="92fb7be3-64d4-49bd-bb87-c79fe36d5b47" providerId="ADAL" clId="{F9B5DBC2-D0B4-4DE8-AEB0-98738FECDA62}" dt="2023-03-01T10:44:45.998" v="9848" actId="20577"/>
        <pc:sldMkLst>
          <pc:docMk/>
          <pc:sldMk cId="2624630061" sldId="272"/>
        </pc:sldMkLst>
      </pc:sldChg>
      <pc:sldChg chg="delSp modSp add mod ord modAnim modNotesTx">
        <pc:chgData name="Rhiannon Sandy" userId="92fb7be3-64d4-49bd-bb87-c79fe36d5b47" providerId="ADAL" clId="{F9B5DBC2-D0B4-4DE8-AEB0-98738FECDA62}" dt="2023-03-01T10:07:48.586" v="2215" actId="20577"/>
        <pc:sldMkLst>
          <pc:docMk/>
          <pc:sldMk cId="1741581545" sldId="396"/>
        </pc:sldMkLst>
        <pc:spChg chg="del">
          <ac:chgData name="Rhiannon Sandy" userId="92fb7be3-64d4-49bd-bb87-c79fe36d5b47" providerId="ADAL" clId="{F9B5DBC2-D0B4-4DE8-AEB0-98738FECDA62}" dt="2023-02-27T10:00:27.956" v="160" actId="478"/>
          <ac:spMkLst>
            <pc:docMk/>
            <pc:sldMk cId="1741581545" sldId="396"/>
            <ac:spMk id="4" creationId="{D3EFE345-9174-49B1-9FC8-4D558F46A16D}"/>
          </ac:spMkLst>
        </pc:spChg>
        <pc:spChg chg="mod">
          <ac:chgData name="Rhiannon Sandy" userId="92fb7be3-64d4-49bd-bb87-c79fe36d5b47" providerId="ADAL" clId="{F9B5DBC2-D0B4-4DE8-AEB0-98738FECDA62}" dt="2023-02-27T09:54:35.655" v="158" actId="1076"/>
          <ac:spMkLst>
            <pc:docMk/>
            <pc:sldMk cId="1741581545" sldId="396"/>
            <ac:spMk id="11" creationId="{EC64F4DF-DDD9-4C10-AC6C-469CAECA6E94}"/>
          </ac:spMkLst>
        </pc:spChg>
        <pc:spChg chg="mod">
          <ac:chgData name="Rhiannon Sandy" userId="92fb7be3-64d4-49bd-bb87-c79fe36d5b47" providerId="ADAL" clId="{F9B5DBC2-D0B4-4DE8-AEB0-98738FECDA62}" dt="2023-02-27T09:54:42.083" v="159" actId="1076"/>
          <ac:spMkLst>
            <pc:docMk/>
            <pc:sldMk cId="1741581545" sldId="396"/>
            <ac:spMk id="13" creationId="{8AECFAB6-5FE6-4BC9-A643-924E9AD6B14C}"/>
          </ac:spMkLst>
        </pc:spChg>
      </pc:sldChg>
      <pc:sldChg chg="modSp mod modNotesTx">
        <pc:chgData name="Rhiannon Sandy" userId="92fb7be3-64d4-49bd-bb87-c79fe36d5b47" providerId="ADAL" clId="{F9B5DBC2-D0B4-4DE8-AEB0-98738FECDA62}" dt="2023-03-01T10:42:41.251" v="9598" actId="20577"/>
        <pc:sldMkLst>
          <pc:docMk/>
          <pc:sldMk cId="3253906861" sldId="400"/>
        </pc:sldMkLst>
        <pc:spChg chg="mod">
          <ac:chgData name="Rhiannon Sandy" userId="92fb7be3-64d4-49bd-bb87-c79fe36d5b47" providerId="ADAL" clId="{F9B5DBC2-D0B4-4DE8-AEB0-98738FECDA62}" dt="2023-03-01T10:38:07.522" v="7948" actId="20577"/>
          <ac:spMkLst>
            <pc:docMk/>
            <pc:sldMk cId="3253906861" sldId="400"/>
            <ac:spMk id="9" creationId="{E3F1590E-C548-0230-0EF5-87DAD3CBCB1B}"/>
          </ac:spMkLst>
        </pc:spChg>
      </pc:sldChg>
      <pc:sldChg chg="modNotesTx">
        <pc:chgData name="Rhiannon Sandy" userId="92fb7be3-64d4-49bd-bb87-c79fe36d5b47" providerId="ADAL" clId="{F9B5DBC2-D0B4-4DE8-AEB0-98738FECDA62}" dt="2023-03-01T10:03:56.479" v="1095" actId="20577"/>
        <pc:sldMkLst>
          <pc:docMk/>
          <pc:sldMk cId="3036617011" sldId="415"/>
        </pc:sldMkLst>
      </pc:sldChg>
      <pc:sldChg chg="modNotesTx">
        <pc:chgData name="Rhiannon Sandy" userId="92fb7be3-64d4-49bd-bb87-c79fe36d5b47" providerId="ADAL" clId="{F9B5DBC2-D0B4-4DE8-AEB0-98738FECDA62}" dt="2023-03-01T10:26:42.455" v="5405" actId="20577"/>
        <pc:sldMkLst>
          <pc:docMk/>
          <pc:sldMk cId="3347288798" sldId="421"/>
        </pc:sldMkLst>
      </pc:sldChg>
      <pc:sldChg chg="del">
        <pc:chgData name="Rhiannon Sandy" userId="92fb7be3-64d4-49bd-bb87-c79fe36d5b47" providerId="ADAL" clId="{F9B5DBC2-D0B4-4DE8-AEB0-98738FECDA62}" dt="2023-02-24T16:21:03.740" v="0" actId="47"/>
        <pc:sldMkLst>
          <pc:docMk/>
          <pc:sldMk cId="1095055721" sldId="422"/>
        </pc:sldMkLst>
      </pc:sldChg>
      <pc:sldChg chg="modNotesTx">
        <pc:chgData name="Rhiannon Sandy" userId="92fb7be3-64d4-49bd-bb87-c79fe36d5b47" providerId="ADAL" clId="{F9B5DBC2-D0B4-4DE8-AEB0-98738FECDA62}" dt="2023-03-01T10:27:44.264" v="5802" actId="20577"/>
        <pc:sldMkLst>
          <pc:docMk/>
          <pc:sldMk cId="3298483307" sldId="423"/>
        </pc:sldMkLst>
      </pc:sldChg>
      <pc:sldChg chg="modNotesTx">
        <pc:chgData name="Rhiannon Sandy" userId="92fb7be3-64d4-49bd-bb87-c79fe36d5b47" providerId="ADAL" clId="{F9B5DBC2-D0B4-4DE8-AEB0-98738FECDA62}" dt="2023-03-01T10:43:33.240" v="9832" actId="20577"/>
        <pc:sldMkLst>
          <pc:docMk/>
          <pc:sldMk cId="1595559253" sldId="425"/>
        </pc:sldMkLst>
      </pc:sldChg>
      <pc:sldChg chg="delSp modSp mod modNotesTx">
        <pc:chgData name="Rhiannon Sandy" userId="92fb7be3-64d4-49bd-bb87-c79fe36d5b47" providerId="ADAL" clId="{F9B5DBC2-D0B4-4DE8-AEB0-98738FECDA62}" dt="2023-02-24T16:22:30.873" v="141" actId="1076"/>
        <pc:sldMkLst>
          <pc:docMk/>
          <pc:sldMk cId="2974997556" sldId="426"/>
        </pc:sldMkLst>
        <pc:spChg chg="mod">
          <ac:chgData name="Rhiannon Sandy" userId="92fb7be3-64d4-49bd-bb87-c79fe36d5b47" providerId="ADAL" clId="{F9B5DBC2-D0B4-4DE8-AEB0-98738FECDA62}" dt="2023-02-24T16:22:17.874" v="139" actId="403"/>
          <ac:spMkLst>
            <pc:docMk/>
            <pc:sldMk cId="2974997556" sldId="426"/>
            <ac:spMk id="4" creationId="{B974284C-0CF1-4CE4-A894-9C51E349ACEA}"/>
          </ac:spMkLst>
        </pc:spChg>
        <pc:spChg chg="mod">
          <ac:chgData name="Rhiannon Sandy" userId="92fb7be3-64d4-49bd-bb87-c79fe36d5b47" providerId="ADAL" clId="{F9B5DBC2-D0B4-4DE8-AEB0-98738FECDA62}" dt="2023-02-24T16:22:30.873" v="141" actId="1076"/>
          <ac:spMkLst>
            <pc:docMk/>
            <pc:sldMk cId="2974997556" sldId="426"/>
            <ac:spMk id="6" creationId="{62B257B7-92A1-4EAB-B098-1B577819F2D8}"/>
          </ac:spMkLst>
        </pc:spChg>
        <pc:spChg chg="mod">
          <ac:chgData name="Rhiannon Sandy" userId="92fb7be3-64d4-49bd-bb87-c79fe36d5b47" providerId="ADAL" clId="{F9B5DBC2-D0B4-4DE8-AEB0-98738FECDA62}" dt="2023-02-24T16:22:29.017" v="140" actId="1076"/>
          <ac:spMkLst>
            <pc:docMk/>
            <pc:sldMk cId="2974997556" sldId="426"/>
            <ac:spMk id="7" creationId="{FCD3B25E-A254-4016-A227-F3473279D2B0}"/>
          </ac:spMkLst>
        </pc:spChg>
        <pc:spChg chg="del mod">
          <ac:chgData name="Rhiannon Sandy" userId="92fb7be3-64d4-49bd-bb87-c79fe36d5b47" providerId="ADAL" clId="{F9B5DBC2-D0B4-4DE8-AEB0-98738FECDA62}" dt="2023-02-24T16:21:23.887" v="2" actId="478"/>
          <ac:spMkLst>
            <pc:docMk/>
            <pc:sldMk cId="2974997556" sldId="426"/>
            <ac:spMk id="8" creationId="{A73A111D-E2B9-6DD6-2DCD-FA5C6B4DBDCC}"/>
          </ac:spMkLst>
        </pc:spChg>
      </pc:sldChg>
      <pc:sldChg chg="modNotesTx">
        <pc:chgData name="Rhiannon Sandy" userId="92fb7be3-64d4-49bd-bb87-c79fe36d5b47" providerId="ADAL" clId="{F9B5DBC2-D0B4-4DE8-AEB0-98738FECDA62}" dt="2023-03-01T10:33:49.221" v="6535" actId="20577"/>
        <pc:sldMkLst>
          <pc:docMk/>
          <pc:sldMk cId="3208462004" sldId="430"/>
        </pc:sldMkLst>
      </pc:sldChg>
      <pc:sldChg chg="modNotesTx">
        <pc:chgData name="Rhiannon Sandy" userId="92fb7be3-64d4-49bd-bb87-c79fe36d5b47" providerId="ADAL" clId="{F9B5DBC2-D0B4-4DE8-AEB0-98738FECDA62}" dt="2023-03-01T10:42:59.325" v="9605" actId="20577"/>
        <pc:sldMkLst>
          <pc:docMk/>
          <pc:sldMk cId="1365371384" sldId="432"/>
        </pc:sldMkLst>
      </pc:sldChg>
      <pc:sldChg chg="modNotesTx">
        <pc:chgData name="Rhiannon Sandy" userId="92fb7be3-64d4-49bd-bb87-c79fe36d5b47" providerId="ADAL" clId="{F9B5DBC2-D0B4-4DE8-AEB0-98738FECDA62}" dt="2023-03-01T10:02:44.419" v="681" actId="6549"/>
        <pc:sldMkLst>
          <pc:docMk/>
          <pc:sldMk cId="1817679302" sldId="434"/>
        </pc:sldMkLst>
      </pc:sldChg>
      <pc:sldChg chg="modNotesTx">
        <pc:chgData name="Rhiannon Sandy" userId="92fb7be3-64d4-49bd-bb87-c79fe36d5b47" providerId="ADAL" clId="{F9B5DBC2-D0B4-4DE8-AEB0-98738FECDA62}" dt="2023-03-01T10:04:16.154" v="1189" actId="20577"/>
        <pc:sldMkLst>
          <pc:docMk/>
          <pc:sldMk cId="248097311" sldId="435"/>
        </pc:sldMkLst>
      </pc:sldChg>
      <pc:sldChg chg="modNotesTx">
        <pc:chgData name="Rhiannon Sandy" userId="92fb7be3-64d4-49bd-bb87-c79fe36d5b47" providerId="ADAL" clId="{F9B5DBC2-D0B4-4DE8-AEB0-98738FECDA62}" dt="2023-03-01T10:08:17.817" v="2421" actId="20577"/>
        <pc:sldMkLst>
          <pc:docMk/>
          <pc:sldMk cId="3289123627" sldId="436"/>
        </pc:sldMkLst>
      </pc:sldChg>
      <pc:sldChg chg="modNotesTx">
        <pc:chgData name="Rhiannon Sandy" userId="92fb7be3-64d4-49bd-bb87-c79fe36d5b47" providerId="ADAL" clId="{F9B5DBC2-D0B4-4DE8-AEB0-98738FECDA62}" dt="2023-03-01T10:37:55.113" v="7926" actId="20577"/>
        <pc:sldMkLst>
          <pc:docMk/>
          <pc:sldMk cId="2298889827" sldId="438"/>
        </pc:sldMkLst>
      </pc:sldChg>
      <pc:sldChg chg="modSp mod modNotesTx">
        <pc:chgData name="Rhiannon Sandy" userId="92fb7be3-64d4-49bd-bb87-c79fe36d5b47" providerId="ADAL" clId="{F9B5DBC2-D0B4-4DE8-AEB0-98738FECDA62}" dt="2023-03-01T10:36:58.833" v="7568" actId="20577"/>
        <pc:sldMkLst>
          <pc:docMk/>
          <pc:sldMk cId="2591782915" sldId="439"/>
        </pc:sldMkLst>
        <pc:spChg chg="mod">
          <ac:chgData name="Rhiannon Sandy" userId="92fb7be3-64d4-49bd-bb87-c79fe36d5b47" providerId="ADAL" clId="{F9B5DBC2-D0B4-4DE8-AEB0-98738FECDA62}" dt="2023-02-27T08:55:30.451" v="148" actId="20577"/>
          <ac:spMkLst>
            <pc:docMk/>
            <pc:sldMk cId="2591782915" sldId="439"/>
            <ac:spMk id="2" creationId="{BF50A683-3017-C338-62CA-7E966017558D}"/>
          </ac:spMkLst>
        </pc:spChg>
      </pc:sldChg>
      <pc:sldChg chg="modNotesTx">
        <pc:chgData name="Rhiannon Sandy" userId="92fb7be3-64d4-49bd-bb87-c79fe36d5b47" providerId="ADAL" clId="{F9B5DBC2-D0B4-4DE8-AEB0-98738FECDA62}" dt="2023-03-01T10:09:53.969" v="3105" actId="20577"/>
        <pc:sldMkLst>
          <pc:docMk/>
          <pc:sldMk cId="3165211927" sldId="440"/>
        </pc:sldMkLst>
      </pc:sldChg>
      <pc:sldChg chg="add modNotesTx">
        <pc:chgData name="Rhiannon Sandy" userId="92fb7be3-64d4-49bd-bb87-c79fe36d5b47" providerId="ADAL" clId="{F9B5DBC2-D0B4-4DE8-AEB0-98738FECDA62}" dt="2023-03-01T10:10:42.191" v="3393" actId="20577"/>
        <pc:sldMkLst>
          <pc:docMk/>
          <pc:sldMk cId="2185571689" sldId="44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B2BF86B3-14A4-4421-BC14-CB8DD150CA53}" type="datetimeFigureOut">
              <a:rPr lang="en-GB" smtClean="0"/>
              <a:t>01/03/2023</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dirty="0"/>
              <a:t>You are undertaking a Graduate Diploma in Policing and as this is an academic qualification there are certain expectations to be aware of.</a:t>
            </a:r>
          </a:p>
          <a:p>
            <a:r>
              <a:rPr lang="en-GB" sz="2000" dirty="0"/>
              <a:t>Your assignments and workbooks comprise academic writing, meaning that your work is expected to be supported by evidence. You are expected to use appropriate referencing to demonstrate the source of the evidence, and to undertake wider reading to find the information.</a:t>
            </a:r>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0976460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3A3C"/>
                </a:solidFill>
                <a:effectLst/>
                <a:latin typeface="-apple-system"/>
              </a:rPr>
              <a:t>As students of UWTSD you have access to the university library. For policing, many of the resources are available online, and you can access them via the library catalogue so you don’t need to visit the library building to borrow physical books.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3A3C"/>
              </a:solidFill>
              <a:effectLst/>
              <a:latin typeface="-apple-system"/>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3A3C"/>
                </a:solidFill>
                <a:effectLst/>
                <a:latin typeface="-apple-system"/>
              </a:rPr>
              <a:t>As serving officers you can also access the National Police library and there’s a link to that on the Module Information tile on Moodle.</a:t>
            </a:r>
          </a:p>
        </p:txBody>
      </p:sp>
      <p:sp>
        <p:nvSpPr>
          <p:cNvPr id="4" name="Slide Number Placeholder 3"/>
          <p:cNvSpPr>
            <a:spLocks noGrp="1"/>
          </p:cNvSpPr>
          <p:nvPr>
            <p:ph type="sldNum" sz="quarter" idx="5"/>
          </p:nvPr>
        </p:nvSpPr>
        <p:spPr/>
        <p:txBody>
          <a:bodyPr/>
          <a:lstStyle/>
          <a:p>
            <a:fld id="{F9F3EC92-96C9-4E7E-A0F5-9B1CA54D168A}" type="slidenum">
              <a:rPr lang="en-GB" smtClean="0"/>
              <a:t>2</a:t>
            </a:fld>
            <a:endParaRPr lang="en-GB"/>
          </a:p>
        </p:txBody>
      </p:sp>
    </p:spTree>
    <p:extLst>
      <p:ext uri="{BB962C8B-B14F-4D97-AF65-F5344CB8AC3E}">
        <p14:creationId xmlns:p14="http://schemas.microsoft.com/office/powerpoint/2010/main" val="659709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where you can access the library catalogue via the university website.</a:t>
            </a:r>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28703464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Take a moment to study the plagiarism spectrum. You might be familiar with some of these types of plagiarism already. </a:t>
            </a:r>
          </a:p>
          <a:p>
            <a:r>
              <a:rPr lang="en-US" b="0" dirty="0"/>
              <a:t>You can see how easy it is to accidentally commit plagiarism by forgetting to cite a source, or by discussing your essay with friends or colleagues.</a:t>
            </a:r>
          </a:p>
          <a:p>
            <a:endParaRPr lang="en-US" b="0" dirty="0"/>
          </a:p>
          <a:p>
            <a:r>
              <a:rPr lang="en-US" b="0" dirty="0"/>
              <a:t>Remember that the work you submit must be your own, original work. You cannot re-use work you have submitted for previous assignments, even if you submitted it at another university while on a different course.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C0559-D619-4E56-BF6F-3712370C215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4541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Referencing is really important. Not only does it show your reader what you’ve read, but it also indicates where your ideas have come from. Most importantly, I think, is the fact that it enables your reader to do their own research. Good references will enable your reader to read exactly the same things you have, so they can draw their own conclusions. Basically, referencing is like a treasure hunt. I should be able to use your references to go back to the source you used, and then use </a:t>
            </a:r>
            <a:r>
              <a:rPr lang="en-GB" i="1" dirty="0"/>
              <a:t>their</a:t>
            </a:r>
            <a:r>
              <a:rPr lang="en-GB" i="0" dirty="0"/>
              <a:t> references to see where the information came from, and eventually get back to the original information.</a:t>
            </a:r>
          </a:p>
          <a:p>
            <a:endParaRPr lang="en-GB" i="0" dirty="0"/>
          </a:p>
          <a:p>
            <a:r>
              <a:rPr lang="en-GB" i="0" dirty="0"/>
              <a:t>The university has a very clear and thorough referencing guide online, which you can find via the Moodle for this module. You also have access to the </a:t>
            </a:r>
            <a:r>
              <a:rPr lang="en-GB" i="0" dirty="0" err="1"/>
              <a:t>ebook</a:t>
            </a:r>
            <a:r>
              <a:rPr lang="en-GB" i="0" dirty="0"/>
              <a:t> version of </a:t>
            </a:r>
            <a:r>
              <a:rPr lang="en-GB" i="1" dirty="0"/>
              <a:t>Cite Them Right </a:t>
            </a:r>
            <a:r>
              <a:rPr lang="en-GB" i="0" dirty="0"/>
              <a:t>through the university library – you can find it in the reading list for this module as well.</a:t>
            </a:r>
          </a:p>
          <a:p>
            <a:endParaRPr lang="en-GB" i="0" dirty="0"/>
          </a:p>
          <a:p>
            <a:r>
              <a:rPr lang="en-GB" i="0" dirty="0"/>
              <a:t>In addition to that, the Study Skills support team can provide assistance with referencing, as does the library </a:t>
            </a:r>
            <a:r>
              <a:rPr lang="en-GB" i="0" dirty="0" err="1"/>
              <a:t>InfoSkills</a:t>
            </a:r>
            <a:r>
              <a:rPr lang="en-GB" i="0" dirty="0"/>
              <a:t> programme. In short there’s loads and loads of help out there if you choose to engage with it!</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11939748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Harvard referencing uses two types of reference, and you will need to use both.</a:t>
            </a:r>
          </a:p>
          <a:p>
            <a:r>
              <a:rPr lang="en-GB" dirty="0"/>
              <a:t>In your writing, you use in-text citations. For example: </a:t>
            </a:r>
          </a:p>
          <a:p>
            <a:r>
              <a:rPr lang="en-GB" dirty="0"/>
              <a:t>Learning and assessment are complex activities that require persistence and effort (Crisp, 2020).</a:t>
            </a:r>
          </a:p>
          <a:p>
            <a:r>
              <a:rPr lang="en-GB" dirty="0"/>
              <a:t>According to Crisp (2020) learning and assessment are complex activities that require persistence and effort.</a:t>
            </a:r>
          </a:p>
          <a:p>
            <a:endParaRPr lang="en-GB" dirty="0"/>
          </a:p>
          <a:p>
            <a:r>
              <a:rPr lang="en-GB" dirty="0"/>
              <a:t>For in-text citations, you only need to provide the author’s name and the date of publication.</a:t>
            </a:r>
          </a:p>
          <a:p>
            <a:r>
              <a:rPr lang="en-GB" dirty="0"/>
              <a:t>Full details need to be included in the reference list, including the title of the book/article/webpage, and details of how to access it.</a:t>
            </a:r>
          </a:p>
          <a:p>
            <a:endParaRPr lang="en-GB" dirty="0"/>
          </a:p>
          <a:p>
            <a:r>
              <a:rPr lang="en-GB" dirty="0"/>
              <a:t>Check the referencing guide for further information on this.</a:t>
            </a:r>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2997503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access the Cite Them Right book and database via the library catalogue.</a:t>
            </a:r>
          </a:p>
          <a:p>
            <a:r>
              <a:rPr lang="en-GB" dirty="0"/>
              <a:t>There are no prizes for referencing without using the resources! Make use of them, they are there to help you.</a:t>
            </a:r>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15548483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an example from the </a:t>
            </a:r>
            <a:r>
              <a:rPr lang="en-GB" i="1" dirty="0"/>
              <a:t>Cite Them Right</a:t>
            </a:r>
            <a:r>
              <a:rPr lang="en-GB" i="0" dirty="0"/>
              <a:t> database. You can see the example in-text citation and reference on the left.</a:t>
            </a:r>
          </a:p>
          <a:p>
            <a:r>
              <a:rPr lang="en-GB" i="0" dirty="0"/>
              <a:t>On the right there’s the “You try” tool, which is really helpful. You can overwrite the information, and it will sort out the formatting for you. You can then copy and paste the reference directly into your work.</a:t>
            </a:r>
          </a:p>
          <a:p>
            <a:endParaRPr lang="en-GB" i="0" dirty="0"/>
          </a:p>
          <a:p>
            <a:r>
              <a:rPr lang="en-GB" i="0" dirty="0"/>
              <a:t>You can make use of reference management tools (e.g. EndNote, Zotero, MS Word reference manager), but it’s helpful to check the references yourself as they’re not always correct. If you know what it </a:t>
            </a:r>
            <a:r>
              <a:rPr lang="en-GB" i="1" dirty="0"/>
              <a:t>should</a:t>
            </a:r>
            <a:r>
              <a:rPr lang="en-GB" i="0" dirty="0"/>
              <a:t> look like, you’ll be more confident spotting any errors that occur.</a:t>
            </a:r>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8</a:t>
            </a:fld>
            <a:endParaRPr lang="en-US"/>
          </a:p>
        </p:txBody>
      </p:sp>
    </p:spTree>
    <p:extLst>
      <p:ext uri="{BB962C8B-B14F-4D97-AF65-F5344CB8AC3E}">
        <p14:creationId xmlns:p14="http://schemas.microsoft.com/office/powerpoint/2010/main" val="2579392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a:t>
            </a:r>
            <a:r>
              <a:rPr lang="en-GB" b="1" dirty="0"/>
              <a:t>Police Apprenticeship General Information</a:t>
            </a:r>
            <a:r>
              <a:rPr lang="en-GB" b="0" dirty="0"/>
              <a:t> page on Moodle, you’ll find this online learning package.</a:t>
            </a:r>
          </a:p>
          <a:p>
            <a:r>
              <a:rPr lang="en-GB" b="0" dirty="0"/>
              <a:t>It will be really helpful if you want a refresher on why we reference and how to do it. You can dip in and out of it as required.</a:t>
            </a: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42739535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writing should be:</a:t>
            </a:r>
          </a:p>
          <a:p>
            <a:pPr marL="171450" indent="-171450">
              <a:buFont typeface="Arial" panose="020B0604020202020204" pitchFamily="34" charset="0"/>
              <a:buChar char="•"/>
            </a:pPr>
            <a:r>
              <a:rPr lang="en-GB" dirty="0"/>
              <a:t>Clear and informative</a:t>
            </a:r>
          </a:p>
          <a:p>
            <a:pPr marL="171450" indent="-171450">
              <a:buFont typeface="Arial" panose="020B0604020202020204" pitchFamily="34" charset="0"/>
              <a:buChar char="•"/>
            </a:pPr>
            <a:r>
              <a:rPr lang="en-GB" dirty="0"/>
              <a:t>Concise – you only have a limited word count available, so use it wisely</a:t>
            </a:r>
          </a:p>
          <a:p>
            <a:pPr marL="171450" indent="-171450">
              <a:buFont typeface="Arial" panose="020B0604020202020204" pitchFamily="34" charset="0"/>
              <a:buChar char="•"/>
            </a:pPr>
            <a:r>
              <a:rPr lang="en-GB" dirty="0"/>
              <a:t>Focused – again, you have a limited word count so you will need to avoid irrelevant information or unnecessary tangents!</a:t>
            </a:r>
          </a:p>
          <a:p>
            <a:pPr marL="171450" indent="-171450">
              <a:buFont typeface="Arial" panose="020B0604020202020204" pitchFamily="34" charset="0"/>
              <a:buChar char="•"/>
            </a:pPr>
            <a:r>
              <a:rPr lang="en-GB" dirty="0"/>
              <a:t>Structured. You will be asked to write reflectively in your workbooks, so you can make use of a reflective model to provide a coherent and logical structure.</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Academic writing should aid the reader’s understanding of a topic. Explain any police jargon, acronyms, or specialist terms that you use. Imagine that your reader doesn’t know anything about policing, and make your answer clear and informative.</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A formal tone and style is necessary. Remember your audience. You might have arrived on scene </a:t>
            </a:r>
            <a:r>
              <a:rPr lang="en-GB" i="1" dirty="0"/>
              <a:t>absolutely bricking it</a:t>
            </a:r>
            <a:r>
              <a:rPr lang="en-GB" i="0" dirty="0"/>
              <a:t>, but make sure you use the appropriate tone: I was very apprehensive when we arrived on scene, as I didn’t know what to expect.</a:t>
            </a:r>
          </a:p>
          <a:p>
            <a:pPr marL="0" indent="0">
              <a:buFont typeface="Arial" panose="020B0604020202020204" pitchFamily="34" charset="0"/>
              <a:buNone/>
            </a:pPr>
            <a:r>
              <a:rPr lang="en-GB" i="0" dirty="0"/>
              <a:t>For similar reasons, remember that this isn’t a statement or report. Don’t include every F-bomb and C-bomb the offender hurled at you during the arrest. Simply state that the offender used foul and abusive language.</a:t>
            </a:r>
          </a:p>
          <a:p>
            <a:pPr marL="0" indent="0">
              <a:buFont typeface="Arial" panose="020B0604020202020204" pitchFamily="34" charset="0"/>
              <a:buNone/>
            </a:pPr>
            <a:endParaRPr lang="en-GB" i="0" dirty="0"/>
          </a:p>
          <a:p>
            <a:pPr marL="0" indent="0">
              <a:buFont typeface="Arial" panose="020B0604020202020204" pitchFamily="34" charset="0"/>
              <a:buNone/>
            </a:pPr>
            <a:r>
              <a:rPr lang="en-GB" i="0" dirty="0"/>
              <a:t>Academic writing should be supported by evidence, and you’ll need to undertake some wider reading to find this evidence. For example, don’t just say “I used the five-step appeal but it was not effective because the offender was heavily intoxicated.” </a:t>
            </a:r>
            <a:r>
              <a:rPr lang="en-GB" i="1" dirty="0"/>
              <a:t>Why</a:t>
            </a:r>
            <a:r>
              <a:rPr lang="en-GB" i="0" dirty="0"/>
              <a:t> did this make a difference? Look into academic research on the effect that intoxication can have on communication or reasoning. Support your thoughts with research.</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91662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2160"/>
              </a:lnSpc>
              <a:spcAft>
                <a:spcPts val="1800"/>
              </a:spcAft>
            </a:pPr>
            <a:r>
              <a:rPr lang="en-GB" dirty="0"/>
              <a:t>P.E.E. can be a really good way to structure your paragraphs, and you can use it throughout your work.</a:t>
            </a:r>
          </a:p>
          <a:p>
            <a:pPr>
              <a:lnSpc>
                <a:spcPts val="2160"/>
              </a:lnSpc>
              <a:spcAft>
                <a:spcPts val="1800"/>
              </a:spcAft>
            </a:pPr>
            <a:endParaRPr lang="en-GB" dirty="0"/>
          </a:p>
          <a:p>
            <a:pPr>
              <a:lnSpc>
                <a:spcPts val="2160"/>
              </a:lnSpc>
              <a:spcAft>
                <a:spcPts val="1800"/>
              </a:spcAft>
            </a:pPr>
            <a:r>
              <a:rPr lang="en-GB" dirty="0"/>
              <a:t>You need a point – the subject of the paragraph. What will be discussed? </a:t>
            </a:r>
          </a:p>
          <a:p>
            <a:pPr>
              <a:lnSpc>
                <a:spcPts val="2160"/>
              </a:lnSpc>
              <a:spcAft>
                <a:spcPts val="1800"/>
              </a:spcAft>
            </a:pPr>
            <a:r>
              <a:rPr lang="en-GB" dirty="0"/>
              <a:t>Evidence to back the point up. This is the meat of the paragraph.</a:t>
            </a:r>
          </a:p>
          <a:p>
            <a:pPr>
              <a:lnSpc>
                <a:spcPts val="2160"/>
              </a:lnSpc>
              <a:spcAft>
                <a:spcPts val="1800"/>
              </a:spcAft>
            </a:pPr>
            <a:r>
              <a:rPr lang="en-GB" dirty="0"/>
              <a:t>An explanation, to make your point really clear to the reader and tie everything together.</a:t>
            </a:r>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4163280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30820279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effectLst/>
                <a:latin typeface="Myriad Pro"/>
                <a:ea typeface="DengXian" panose="02010600030101010101" pitchFamily="2" charset="-122"/>
                <a:cs typeface="Arial" panose="020B0604020202020204" pitchFamily="34" charset="0"/>
              </a:rPr>
              <a:t>Imagine that you intended a violent incident where alcohol was an underlying factor.</a:t>
            </a:r>
            <a:endParaRPr lang="en-GB" i="1"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14467728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tempting to just regurgitate the words of others, but this is not best practice in academic writing. Ideally you want to put the information into your own words, but sometimes the original quote is the best way to put the information. Make sure you incorporate it into the sentence effectively, without disrupting the grammar and flow.</a:t>
            </a:r>
          </a:p>
          <a:p>
            <a:r>
              <a:rPr lang="en-GB" dirty="0"/>
              <a:t>The quote you can see here is short and sweet – don’t use quotes that are over 30 words long.</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14</a:t>
            </a:fld>
            <a:endParaRPr lang="en-GB"/>
          </a:p>
        </p:txBody>
      </p:sp>
    </p:spTree>
    <p:extLst>
      <p:ext uri="{BB962C8B-B14F-4D97-AF65-F5344CB8AC3E}">
        <p14:creationId xmlns:p14="http://schemas.microsoft.com/office/powerpoint/2010/main" val="28215657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Instead of quoting reams of information, summarise it instead. This is a really effective way of demonstrating that you have read and understood the information from the original source.</a:t>
            </a:r>
          </a:p>
          <a:p>
            <a:r>
              <a:rPr lang="en-GB" dirty="0"/>
              <a:t>Here I’ve summarised a paragraph on anti-knife crime messaging. It’s much shorter, because I haven’t included all of the original messaging – just the bits that are relevant to the point I wish to make.</a:t>
            </a:r>
          </a:p>
          <a:p>
            <a:r>
              <a:rPr lang="en-GB" dirty="0"/>
              <a:t>I’ve included a short quote from the original text because I felt it summed up the key point very effectively, but you can see that I have </a:t>
            </a:r>
            <a:r>
              <a:rPr lang="en-GB" u="sng" dirty="0"/>
              <a:t>clearly indicated</a:t>
            </a:r>
            <a:r>
              <a:rPr lang="en-GB" u="none" dirty="0"/>
              <a:t> that it’s a quote by putting it in quotation marks. This is to show the reader that they’re not my own words.</a:t>
            </a:r>
          </a:p>
          <a:p>
            <a:r>
              <a:rPr lang="en-GB" u="none" dirty="0"/>
              <a:t>I’ve also cited the original source of the information, even though it’s now in my own words.</a:t>
            </a: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33835209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Paraphrasing is another effective way of demonstrating understanding, and putting it into your own words to convey the information clearly and concisely.</a:t>
            </a:r>
          </a:p>
          <a:p>
            <a:r>
              <a:rPr lang="en-GB" dirty="0"/>
              <a:t>Again, make sure you cite the original source of the information. The words are your own, but the information or argument is not, so credit the original author.</a:t>
            </a:r>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18285161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dirty="0"/>
              <a:t>Sources should be unbiased. If there is a bias, acknowledge it (e.g. According to UK Corrupt Policing (2023)… However, this source only acknowledges the negative aspects of policing, and does not consider…).</a:t>
            </a:r>
          </a:p>
          <a:p>
            <a:r>
              <a:rPr lang="en-GB" b="0" i="0" u="none" dirty="0"/>
              <a:t>Make sure your sources are backed up with evidence – this will also ensure that it is credible.</a:t>
            </a:r>
          </a:p>
          <a:p>
            <a:r>
              <a:rPr lang="en-GB" b="0" i="0" u="none" dirty="0"/>
              <a:t>Peer-reviewed sources such as academic journal articles or books will have gone through a long process where they are reviewed and critiqued by experts in the field. This ensures that the information is credible and the arguments are sound and based on appropriate evidence.</a:t>
            </a:r>
          </a:p>
          <a:p>
            <a:endParaRPr lang="en-GB" b="0" i="0" u="none" dirty="0"/>
          </a:p>
          <a:p>
            <a:r>
              <a:rPr lang="en-GB" b="0" i="0" u="none" dirty="0"/>
              <a:t>Avoid citing:</a:t>
            </a:r>
          </a:p>
          <a:p>
            <a:pPr marL="171450" indent="-171450">
              <a:buFont typeface="Arial" panose="020B0604020202020204" pitchFamily="34" charset="0"/>
              <a:buChar char="•"/>
            </a:pPr>
            <a:r>
              <a:rPr lang="en-GB" b="0" i="0" u="none" dirty="0"/>
              <a:t>Wikipedia – you have no idea who wrote the article or what their slant is. Even if they’ve cited numerous sources, how can you be sure that the information is correct? There is no peer-review process, and the page is easily edited. Avoid.</a:t>
            </a:r>
          </a:p>
          <a:p>
            <a:pPr marL="171450" indent="-171450">
              <a:buFont typeface="Arial" panose="020B0604020202020204" pitchFamily="34" charset="0"/>
              <a:buChar char="•"/>
            </a:pPr>
            <a:r>
              <a:rPr lang="en-GB" b="0" i="0" u="none" dirty="0"/>
              <a:t>Essay-sharing websites or essay mills occupy a legal grey area and put you at risk of plagiarism. Avoid.</a:t>
            </a:r>
          </a:p>
          <a:p>
            <a:pPr marL="171450" indent="-171450">
              <a:buFont typeface="Arial" panose="020B0604020202020204" pitchFamily="34" charset="0"/>
              <a:buChar char="•"/>
            </a:pPr>
            <a:r>
              <a:rPr lang="en-GB" b="0" i="0" u="none" dirty="0"/>
              <a:t>Lecture material gives you the basic information. Demonstrate that you can undertake your own research. Go further!</a:t>
            </a:r>
          </a:p>
          <a:p>
            <a:pPr marL="171450" indent="-171450">
              <a:buFont typeface="Arial" panose="020B0604020202020204" pitchFamily="34" charset="0"/>
              <a:buChar char="•"/>
            </a:pPr>
            <a:r>
              <a:rPr lang="en-GB" b="0" i="0" u="none" dirty="0"/>
              <a:t>Google Books, ScienceDirect and JSTOR are repositories of information containing 100,000s articles, books etc. Citing ScienceDirect, 2022 tells the reader nothing! Make sure you credit the author and cite the source appropriately, be it book or journal article. Use the referencing guide to help you.</a:t>
            </a:r>
          </a:p>
        </p:txBody>
      </p:sp>
      <p:sp>
        <p:nvSpPr>
          <p:cNvPr id="4" name="Slide Number Placeholder 3"/>
          <p:cNvSpPr>
            <a:spLocks noGrp="1"/>
          </p:cNvSpPr>
          <p:nvPr>
            <p:ph type="sldNum" sz="quarter" idx="5"/>
          </p:nvPr>
        </p:nvSpPr>
        <p:spPr/>
        <p:txBody>
          <a:bodyPr/>
          <a:lstStyle/>
          <a:p>
            <a:fld id="{E7CCE34D-CFF1-4FFE-815B-D050E7ED2DFD}" type="slidenum">
              <a:rPr lang="en-US" smtClean="0"/>
              <a:t>17</a:t>
            </a:fld>
            <a:endParaRPr lang="en-US"/>
          </a:p>
        </p:txBody>
      </p:sp>
    </p:spTree>
    <p:extLst>
      <p:ext uri="{BB962C8B-B14F-4D97-AF65-F5344CB8AC3E}">
        <p14:creationId xmlns:p14="http://schemas.microsoft.com/office/powerpoint/2010/main" val="31942466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Drop in sessions </a:t>
            </a:r>
          </a:p>
          <a:p>
            <a:endParaRPr lang="en-GB" dirty="0"/>
          </a:p>
          <a:p>
            <a:r>
              <a:rPr lang="en-GB" dirty="0"/>
              <a:t>Tuesdays – academic assignments</a:t>
            </a:r>
          </a:p>
          <a:p>
            <a:r>
              <a:rPr lang="en-GB" dirty="0"/>
              <a:t>Wednesdays – workbooks</a:t>
            </a:r>
          </a:p>
          <a:p>
            <a:r>
              <a:rPr lang="en-GB" dirty="0"/>
              <a:t>Check the PAGI page for the timetable and Teams links</a:t>
            </a:r>
          </a:p>
          <a:p>
            <a:endParaRPr lang="en-GB" dirty="0"/>
          </a:p>
          <a:p>
            <a:r>
              <a:rPr lang="en-GB" dirty="0"/>
              <a:t>You must use your student login to access the drop in sessions. You don’t need to book, just turn up.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89769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university also provides online Study Skills support sessions, which you might find useful as well. These run at various times throughout the week with some late afternoon/early evening sessions as well, so you should find a date and time that suits you.</a:t>
            </a:r>
          </a:p>
          <a:p>
            <a:endParaRPr lang="en-GB" dirty="0"/>
          </a:p>
          <a:p>
            <a:pPr algn="l">
              <a:buFont typeface="Arial" panose="020B0604020202020204" pitchFamily="34" charset="0"/>
              <a:buChar char="•"/>
            </a:pPr>
            <a:r>
              <a:rPr lang="en-GB" b="0" i="0" dirty="0">
                <a:solidFill>
                  <a:srgbClr val="000000"/>
                </a:solidFill>
                <a:effectLst/>
                <a:latin typeface="Lato" panose="020F0502020204030203" pitchFamily="34" charset="0"/>
              </a:rPr>
              <a:t>Academic writing</a:t>
            </a:r>
          </a:p>
          <a:p>
            <a:pPr algn="l">
              <a:buFont typeface="Arial" panose="020B0604020202020204" pitchFamily="34" charset="0"/>
              <a:buChar char="•"/>
            </a:pPr>
            <a:r>
              <a:rPr lang="en-GB" b="0" i="0" dirty="0">
                <a:solidFill>
                  <a:srgbClr val="000000"/>
                </a:solidFill>
                <a:effectLst/>
                <a:latin typeface="Lato" panose="020F0502020204030203" pitchFamily="34" charset="0"/>
              </a:rPr>
              <a:t>Avoiding plagiarism</a:t>
            </a:r>
          </a:p>
          <a:p>
            <a:pPr algn="l">
              <a:buFont typeface="Arial" panose="020B0604020202020204" pitchFamily="34" charset="0"/>
              <a:buChar char="•"/>
            </a:pPr>
            <a:r>
              <a:rPr lang="en-GB" b="0" i="0" dirty="0">
                <a:solidFill>
                  <a:srgbClr val="000000"/>
                </a:solidFill>
                <a:effectLst/>
                <a:latin typeface="Lato" panose="020F0502020204030203" pitchFamily="34" charset="0"/>
              </a:rPr>
              <a:t>Critical thinking</a:t>
            </a:r>
          </a:p>
          <a:p>
            <a:pPr algn="l">
              <a:buFont typeface="Arial" panose="020B0604020202020204" pitchFamily="34" charset="0"/>
              <a:buChar char="•"/>
            </a:pPr>
            <a:r>
              <a:rPr lang="en-GB" b="0" i="0" dirty="0">
                <a:solidFill>
                  <a:srgbClr val="000000"/>
                </a:solidFill>
                <a:effectLst/>
                <a:latin typeface="Lato" panose="020F0502020204030203" pitchFamily="34" charset="0"/>
              </a:rPr>
              <a:t>Exam revision</a:t>
            </a:r>
          </a:p>
          <a:p>
            <a:pPr algn="l">
              <a:buFont typeface="Arial" panose="020B0604020202020204" pitchFamily="34" charset="0"/>
              <a:buChar char="•"/>
            </a:pPr>
            <a:r>
              <a:rPr lang="en-GB" b="0" i="0" dirty="0">
                <a:solidFill>
                  <a:srgbClr val="000000"/>
                </a:solidFill>
                <a:effectLst/>
                <a:latin typeface="Lato" panose="020F0502020204030203" pitchFamily="34" charset="0"/>
              </a:rPr>
              <a:t>Planning and organisation</a:t>
            </a:r>
          </a:p>
          <a:p>
            <a:pPr algn="l">
              <a:buFont typeface="Arial" panose="020B0604020202020204" pitchFamily="34" charset="0"/>
              <a:buChar char="•"/>
            </a:pPr>
            <a:r>
              <a:rPr lang="en-GB" b="0" i="0" dirty="0">
                <a:solidFill>
                  <a:srgbClr val="000000"/>
                </a:solidFill>
                <a:effectLst/>
                <a:latin typeface="Lato" panose="020F0502020204030203" pitchFamily="34" charset="0"/>
              </a:rPr>
              <a:t>Presentation skills</a:t>
            </a:r>
          </a:p>
          <a:p>
            <a:pPr algn="l">
              <a:buFont typeface="Arial" panose="020B0604020202020204" pitchFamily="34" charset="0"/>
              <a:buChar char="•"/>
            </a:pPr>
            <a:r>
              <a:rPr lang="en-GB" b="0" i="0" dirty="0">
                <a:solidFill>
                  <a:srgbClr val="000000"/>
                </a:solidFill>
                <a:effectLst/>
                <a:latin typeface="Lato" panose="020F0502020204030203" pitchFamily="34" charset="0"/>
              </a:rPr>
              <a:t>Referencing</a:t>
            </a:r>
          </a:p>
          <a:p>
            <a:pPr algn="l">
              <a:buFont typeface="Arial" panose="020B0604020202020204" pitchFamily="34" charset="0"/>
              <a:buChar char="•"/>
            </a:pPr>
            <a:r>
              <a:rPr lang="en-GB" b="0" i="0" dirty="0">
                <a:solidFill>
                  <a:srgbClr val="000000"/>
                </a:solidFill>
                <a:effectLst/>
                <a:latin typeface="Lato" panose="020F0502020204030203" pitchFamily="34" charset="0"/>
              </a:rPr>
              <a:t>Researching</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19</a:t>
            </a:fld>
            <a:endParaRPr lang="en-GB"/>
          </a:p>
        </p:txBody>
      </p:sp>
    </p:spTree>
    <p:extLst>
      <p:ext uri="{BB962C8B-B14F-4D97-AF65-F5344CB8AC3E}">
        <p14:creationId xmlns:p14="http://schemas.microsoft.com/office/powerpoint/2010/main" val="34693767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library runs sessions on referencing and research skills, including finding credible information and making best use of the library catalogue.</a:t>
            </a:r>
          </a:p>
          <a:p>
            <a:r>
              <a:rPr lang="en-GB" dirty="0"/>
              <a:t>Contact the library to book these.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73126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21</a:t>
            </a:fld>
            <a:endParaRPr lang="en-GB"/>
          </a:p>
        </p:txBody>
      </p:sp>
    </p:spTree>
    <p:extLst>
      <p:ext uri="{BB962C8B-B14F-4D97-AF65-F5344CB8AC3E}">
        <p14:creationId xmlns:p14="http://schemas.microsoft.com/office/powerpoint/2010/main" val="27364471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Any questions?</a:t>
            </a:r>
          </a:p>
        </p:txBody>
      </p:sp>
      <p:sp>
        <p:nvSpPr>
          <p:cNvPr id="4" name="Slide Number Placeholder 3"/>
          <p:cNvSpPr>
            <a:spLocks noGrp="1"/>
          </p:cNvSpPr>
          <p:nvPr>
            <p:ph type="sldNum" sz="quarter" idx="5"/>
          </p:nvPr>
        </p:nvSpPr>
        <p:spPr/>
        <p:txBody>
          <a:bodyPr/>
          <a:lstStyle/>
          <a:p>
            <a:fld id="{F9F3EC92-96C9-4E7E-A0F5-9B1CA54D168A}" type="slidenum">
              <a:rPr lang="en-GB" smtClean="0"/>
              <a:t>22</a:t>
            </a:fld>
            <a:endParaRPr lang="en-GB"/>
          </a:p>
        </p:txBody>
      </p:sp>
    </p:spTree>
    <p:extLst>
      <p:ext uri="{BB962C8B-B14F-4D97-AF65-F5344CB8AC3E}">
        <p14:creationId xmlns:p14="http://schemas.microsoft.com/office/powerpoint/2010/main" val="33793032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5999561" y="1051551"/>
            <a:ext cx="2674143" cy="2384898"/>
          </a:xfrm>
        </p:spPr>
        <p:txBody>
          <a:bodyPr anchor="b" anchorCtr="0">
            <a:noAutofit/>
          </a:bodyPr>
          <a:lstStyle/>
          <a:p>
            <a:r>
              <a:rPr lang="en-US" sz="36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558927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5999560" y="445272"/>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8103000" y="5613661"/>
            <a:ext cx="667802" cy="473606"/>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5999560" y="3568701"/>
            <a:ext cx="2674143" cy="1731963"/>
          </a:xfrm>
        </p:spPr>
        <p:txBody>
          <a:bodyPr>
            <a:noAutofit/>
          </a:bodyPr>
          <a:lstStyle>
            <a:lvl1pPr>
              <a:buNone/>
              <a:defRPr sz="1500"/>
            </a:lvl1pPr>
            <a:lvl2pPr>
              <a:buNone/>
              <a:defRPr sz="1500"/>
            </a:lvl2pPr>
            <a:lvl3pPr>
              <a:buNone/>
              <a:defRPr sz="1500"/>
            </a:lvl3pPr>
            <a:lvl4pPr>
              <a:buNone/>
              <a:defRPr sz="1500"/>
            </a:lvl4pPr>
            <a:lvl5pPr>
              <a:buNone/>
              <a:defRPr sz="1500"/>
            </a:lvl5pPr>
          </a:lstStyle>
          <a:p>
            <a:pPr lvl="0"/>
            <a:r>
              <a:rPr lang="en-US"/>
              <a:t>Click to edit Master text styles</a:t>
            </a:r>
          </a:p>
        </p:txBody>
      </p:sp>
    </p:spTree>
    <p:extLst>
      <p:ext uri="{BB962C8B-B14F-4D97-AF65-F5344CB8AC3E}">
        <p14:creationId xmlns:p14="http://schemas.microsoft.com/office/powerpoint/2010/main" val="38719154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413148" y="549276"/>
            <a:ext cx="2674143"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413148" y="2677307"/>
            <a:ext cx="2674144" cy="3415519"/>
          </a:xfrm>
        </p:spPr>
        <p:txBody>
          <a:bodyPr anchor="t" anchorCtr="0">
            <a:noAutofit/>
          </a:bodyPr>
          <a:lstStyle>
            <a:lvl1pPr>
              <a:buNone/>
              <a:defRPr/>
            </a:lvl1pPr>
          </a:lstStyle>
          <a:p>
            <a:pPr>
              <a:lnSpc>
                <a:spcPct val="120000"/>
              </a:lnSpc>
            </a:pPr>
            <a:r>
              <a:rPr lang="en-US" sz="12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3906696" y="1596771"/>
            <a:ext cx="2586419"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6688931" y="596392"/>
            <a:ext cx="1697832"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6818709" y="3324733"/>
            <a:ext cx="2202657"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4911566" y="850167"/>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4201723" y="5691007"/>
            <a:ext cx="50085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dirty="0"/>
            </a:p>
          </p:txBody>
        </p:sp>
      </p:grpSp>
    </p:spTree>
    <p:extLst>
      <p:ext uri="{BB962C8B-B14F-4D97-AF65-F5344CB8AC3E}">
        <p14:creationId xmlns:p14="http://schemas.microsoft.com/office/powerpoint/2010/main" val="6625526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413147" y="4507201"/>
            <a:ext cx="337542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2290572"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2290572" y="0"/>
            <a:ext cx="2290572"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4562856" y="0"/>
            <a:ext cx="2290572"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6853428" y="0"/>
            <a:ext cx="2290572"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3946808" y="4508500"/>
            <a:ext cx="4666059" cy="1563688"/>
          </a:xfrm>
        </p:spPr>
        <p:txBody>
          <a:bodyPr>
            <a:noAutofit/>
          </a:bodyPr>
          <a:lstStyle>
            <a:lvl1pPr marL="171450" indent="-171450">
              <a:lnSpc>
                <a:spcPct val="100000"/>
              </a:lnSpc>
              <a:buFont typeface="Arial" panose="020B0604020202020204" pitchFamily="34" charset="0"/>
              <a:buChar char="•"/>
              <a:defRPr sz="1500"/>
            </a:lvl1pPr>
            <a:lvl2pPr>
              <a:buNone/>
              <a:defRPr sz="1425"/>
            </a:lvl2pPr>
            <a:lvl3pPr>
              <a:buNone/>
              <a:defRPr sz="1425"/>
            </a:lvl3pPr>
            <a:lvl4pPr>
              <a:buNone/>
              <a:defRPr sz="1425"/>
            </a:lvl4pPr>
            <a:lvl5pPr>
              <a:buNone/>
              <a:defRPr sz="1425"/>
            </a:lvl5pPr>
          </a:lstStyle>
          <a:p>
            <a:pPr lvl="0"/>
            <a:r>
              <a:rPr lang="en-US"/>
              <a:t>Click to edit Master text styles</a:t>
            </a:r>
          </a:p>
        </p:txBody>
      </p:sp>
    </p:spTree>
    <p:extLst>
      <p:ext uri="{BB962C8B-B14F-4D97-AF65-F5344CB8AC3E}">
        <p14:creationId xmlns:p14="http://schemas.microsoft.com/office/powerpoint/2010/main" val="16250541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9144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30"/>
            <a:ext cx="9144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675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413148" y="549275"/>
            <a:ext cx="4077890" cy="2986234"/>
          </a:xfrm>
        </p:spPr>
        <p:txBody>
          <a:bodyPr anchor="b" anchorCtr="0">
            <a:noAutofit/>
          </a:bodyPr>
          <a:lstStyle>
            <a:lvl1pPr>
              <a:defRPr sz="48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413148" y="3816724"/>
            <a:ext cx="4077890" cy="2265216"/>
          </a:xfrm>
        </p:spPr>
        <p:txBody>
          <a:bodyPr>
            <a:noAutofit/>
          </a:bodyPr>
          <a:lstStyle>
            <a:lvl1pPr>
              <a:buNone/>
              <a:defRPr sz="18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3002321577"/>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9144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2"/>
            <a:ext cx="4980214" cy="3300719"/>
          </a:xfrm>
          <a:gradFill>
            <a:gsLst>
              <a:gs pos="0">
                <a:schemeClr val="bg2">
                  <a:alpha val="0"/>
                </a:schemeClr>
              </a:gs>
              <a:gs pos="50000">
                <a:schemeClr val="bg2">
                  <a:alpha val="60000"/>
                </a:schemeClr>
              </a:gs>
            </a:gsLst>
            <a:lin ang="10800000" scaled="1"/>
          </a:gradFill>
        </p:spPr>
        <p:txBody>
          <a:bodyPr>
            <a:noAutofit/>
          </a:bodyPr>
          <a:lstStyle>
            <a:lvl1pPr marL="41148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1"/>
            <a:ext cx="4980214"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411480">
              <a:spcAft>
                <a:spcPts val="900"/>
              </a:spcAft>
              <a:defRPr sz="4800"/>
            </a:lvl1pPr>
          </a:lstStyle>
          <a:p>
            <a:r>
              <a:rPr lang="en-US"/>
              <a:t>Click to edit Master title style</a:t>
            </a:r>
            <a:endParaRPr lang="en-US" dirty="0"/>
          </a:p>
        </p:txBody>
      </p:sp>
    </p:spTree>
    <p:extLst>
      <p:ext uri="{BB962C8B-B14F-4D97-AF65-F5344CB8AC3E}">
        <p14:creationId xmlns:p14="http://schemas.microsoft.com/office/powerpoint/2010/main" val="2457253806"/>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460499" y="5334748"/>
            <a:ext cx="508601"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413147" y="549275"/>
            <a:ext cx="83187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413147" y="2113200"/>
            <a:ext cx="8317706"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1025770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413148" y="549275"/>
            <a:ext cx="2674620" cy="3384550"/>
          </a:xfrm>
        </p:spPr>
        <p:txBody>
          <a:bodyPr wrap="square" anchor="b" anchorCtr="0">
            <a:noAutofit/>
          </a:bodyPr>
          <a:lstStyle>
            <a:lvl1pPr>
              <a:defRPr sz="3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8116617" y="4143453"/>
            <a:ext cx="550693"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4251585" y="5059009"/>
            <a:ext cx="81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413147" y="4097339"/>
            <a:ext cx="2674143" cy="2351087"/>
          </a:xfrm>
        </p:spPr>
        <p:txBody>
          <a:bodyPr>
            <a:noAutofit/>
          </a:bodyPr>
          <a:lstStyle>
            <a:lvl1pPr>
              <a:buNone/>
              <a:defRPr sz="1800"/>
            </a:lvl1pPr>
            <a:lvl2pPr>
              <a:defRPr sz="1500"/>
            </a:lvl2pPr>
            <a:lvl3pPr>
              <a:defRPr sz="1500"/>
            </a:lvl3pPr>
            <a:lvl4pPr>
              <a:defRPr sz="1500"/>
            </a:lvl4pPr>
            <a:lvl5pPr>
              <a:defRPr sz="15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4151857" y="656633"/>
            <a:ext cx="3849291"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9421487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30"/>
            <a:ext cx="9144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7716581" y="762609"/>
            <a:ext cx="81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411481" y="548641"/>
            <a:ext cx="6211490"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350424" y="4518946"/>
            <a:ext cx="1485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809244" y="1990724"/>
            <a:ext cx="126873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2878788" y="1990724"/>
            <a:ext cx="126873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4996482" y="1993392"/>
            <a:ext cx="126873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7114176" y="1990724"/>
            <a:ext cx="126873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809625" y="3781425"/>
            <a:ext cx="1283494" cy="365760"/>
          </a:xfrm>
        </p:spPr>
        <p:txBody>
          <a:bodyPr>
            <a:noAutofit/>
          </a:bodyPr>
          <a:lstStyle>
            <a:lvl1pPr>
              <a:buNone/>
              <a:defRPr sz="15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809050" y="4232950"/>
            <a:ext cx="1283679" cy="638175"/>
          </a:xfrm>
        </p:spPr>
        <p:txBody>
          <a:bodyPr>
            <a:noAutofit/>
          </a:bodyPr>
          <a:lstStyle>
            <a:lvl1pPr>
              <a:buNone/>
              <a:defRPr sz="135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2879364" y="3781425"/>
            <a:ext cx="1283494" cy="365760"/>
          </a:xfrm>
        </p:spPr>
        <p:txBody>
          <a:bodyPr>
            <a:noAutofit/>
          </a:bodyPr>
          <a:lstStyle>
            <a:lvl1pPr>
              <a:buNone/>
              <a:defRPr sz="15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2878788" y="4232950"/>
            <a:ext cx="1283679" cy="638175"/>
          </a:xfrm>
        </p:spPr>
        <p:txBody>
          <a:bodyPr>
            <a:noAutofit/>
          </a:bodyPr>
          <a:lstStyle>
            <a:lvl1pPr>
              <a:buNone/>
              <a:defRPr sz="135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4997058" y="3781425"/>
            <a:ext cx="1283494" cy="365760"/>
          </a:xfrm>
        </p:spPr>
        <p:txBody>
          <a:bodyPr>
            <a:noAutofit/>
          </a:bodyPr>
          <a:lstStyle>
            <a:lvl1pPr>
              <a:buNone/>
              <a:defRPr sz="15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4996482" y="4232950"/>
            <a:ext cx="1283679" cy="638175"/>
          </a:xfrm>
        </p:spPr>
        <p:txBody>
          <a:bodyPr>
            <a:noAutofit/>
          </a:bodyPr>
          <a:lstStyle>
            <a:lvl1pPr>
              <a:buNone/>
              <a:defRPr sz="135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7074834" y="3787288"/>
            <a:ext cx="1283494" cy="365760"/>
          </a:xfrm>
        </p:spPr>
        <p:txBody>
          <a:bodyPr>
            <a:noAutofit/>
          </a:bodyPr>
          <a:lstStyle>
            <a:lvl1pPr>
              <a:buNone/>
              <a:defRPr sz="15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7074259" y="4238813"/>
            <a:ext cx="1283679" cy="638175"/>
          </a:xfrm>
        </p:spPr>
        <p:txBody>
          <a:bodyPr>
            <a:noAutofit/>
          </a:bodyPr>
          <a:lstStyle>
            <a:lvl1pPr>
              <a:buNone/>
              <a:defRPr sz="135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5151832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8318709" y="5893466"/>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11" name="Rectangle 10">
            <a:extLst>
              <a:ext uri="{FF2B5EF4-FFF2-40B4-BE49-F238E27FC236}">
                <a16:creationId xmlns:a16="http://schemas.microsoft.com/office/drawing/2014/main" id="{EB89C080-4102-49AE-BDA9-59A4A67E2486}"/>
              </a:ext>
            </a:extLst>
          </p:cNvPr>
          <p:cNvSpPr/>
          <p:nvPr/>
        </p:nvSpPr>
        <p:spPr>
          <a:xfrm>
            <a:off x="8588709" y="5827878"/>
            <a:ext cx="284287"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413147" y="549275"/>
            <a:ext cx="8323163" cy="1332000"/>
          </a:xfrm>
        </p:spPr>
        <p:txBody>
          <a:bodyPr vert="horz" wrap="square" lIns="0" tIns="0" rIns="0" bIns="0" rtlCol="0" anchor="t" anchorCtr="0">
            <a:noAutofit/>
          </a:bodyPr>
          <a:lstStyle>
            <a:lvl1pPr>
              <a:defRPr lang="en-US" sz="36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413148" y="1731375"/>
            <a:ext cx="4077890" cy="535354"/>
          </a:xfrm>
        </p:spPr>
        <p:txBody>
          <a:bodyPr anchor="b">
            <a:noAutofit/>
          </a:bodyPr>
          <a:lstStyle>
            <a:lvl1pPr marL="0" indent="0">
              <a:buNone/>
              <a:defRPr sz="1050" b="0" cap="all" spc="150" baseline="0">
                <a:solidFill>
                  <a:schemeClr val="tx1"/>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413147" y="2427371"/>
            <a:ext cx="4071836" cy="3515555"/>
          </a:xfrm>
        </p:spPr>
        <p:txBody>
          <a:bodyPr>
            <a:noAutofit/>
          </a:bodyPr>
          <a:lstStyle>
            <a:lvl1pPr>
              <a:defRPr sz="18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4659018" y="1731375"/>
            <a:ext cx="4077294" cy="535354"/>
          </a:xfrm>
        </p:spPr>
        <p:txBody>
          <a:bodyPr vert="horz" wrap="square" lIns="0" tIns="0" rIns="0" bIns="0" rtlCol="0" anchor="b">
            <a:noAutofit/>
          </a:bodyPr>
          <a:lstStyle>
            <a:lvl1pPr>
              <a:buNone/>
              <a:defRPr lang="en-US" sz="1050" b="0" cap="all" spc="150" baseline="0" dirty="0">
                <a:solidFill>
                  <a:schemeClr val="tx1"/>
                </a:solidFill>
              </a:defRPr>
            </a:lvl1pPr>
          </a:lstStyle>
          <a:p>
            <a:pPr marL="171450" lvl="0" indent="-17145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4659018" y="2427371"/>
            <a:ext cx="4077293" cy="3515555"/>
          </a:xfrm>
        </p:spPr>
        <p:txBody>
          <a:bodyPr>
            <a:noAutofit/>
          </a:bodyPr>
          <a:lstStyle>
            <a:lvl1pPr>
              <a:defRPr sz="18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8247497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03449" y="5260967"/>
            <a:ext cx="1485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7991208" y="329137"/>
            <a:ext cx="1080000" cy="947210"/>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8137008" y="518342"/>
            <a:ext cx="405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350602" y="2472855"/>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413147" y="549275"/>
            <a:ext cx="8323163" cy="1332000"/>
          </a:xfrm>
        </p:spPr>
        <p:txBody>
          <a:bodyPr vert="horz" wrap="square" lIns="0" tIns="0" rIns="0" bIns="0" rtlCol="0" anchor="t" anchorCtr="0">
            <a:noAutofit/>
          </a:bodyPr>
          <a:lstStyle>
            <a:lvl1pPr>
              <a:defRPr lang="en-US" sz="36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413148" y="1731375"/>
            <a:ext cx="2672952" cy="535354"/>
          </a:xfrm>
        </p:spPr>
        <p:txBody>
          <a:bodyPr anchor="b">
            <a:noAutofit/>
          </a:bodyPr>
          <a:lstStyle>
            <a:lvl1pPr marL="0" indent="0">
              <a:buNone/>
              <a:defRPr sz="1500" b="0" cap="all" spc="150" baseline="0">
                <a:solidFill>
                  <a:schemeClr val="tx1"/>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419607" y="2432305"/>
            <a:ext cx="2672952" cy="3515555"/>
          </a:xfrm>
        </p:spPr>
        <p:txBody>
          <a:bodyPr>
            <a:noAutofit/>
          </a:bodyPr>
          <a:lstStyle>
            <a:lvl1pPr>
              <a:defRPr sz="1350"/>
            </a:lvl1pPr>
            <a:lvl2pPr>
              <a:defRPr sz="1350"/>
            </a:lvl2pPr>
            <a:lvl3pPr>
              <a:defRPr sz="1350"/>
            </a:lvl3pPr>
            <a:lvl4pPr>
              <a:defRPr sz="1350"/>
            </a:lvl4pPr>
            <a:lvl5pPr>
              <a:defRPr sz="13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3256180" y="1731375"/>
            <a:ext cx="2674620" cy="535354"/>
          </a:xfrm>
        </p:spPr>
        <p:txBody>
          <a:bodyPr vert="horz" wrap="square" lIns="0" tIns="0" rIns="0" bIns="0" rtlCol="0" anchor="b">
            <a:noAutofit/>
          </a:bodyPr>
          <a:lstStyle>
            <a:lvl1pPr>
              <a:buNone/>
              <a:defRPr lang="en-US" sz="1500" b="0" cap="all" spc="150" baseline="0" dirty="0">
                <a:solidFill>
                  <a:schemeClr val="tx1"/>
                </a:solidFill>
              </a:defRPr>
            </a:lvl1pPr>
          </a:lstStyle>
          <a:p>
            <a:pPr marL="171450" lvl="0" indent="-17145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3256180" y="2427371"/>
            <a:ext cx="2631566" cy="3515555"/>
          </a:xfrm>
        </p:spPr>
        <p:txBody>
          <a:bodyPr>
            <a:noAutofit/>
          </a:bodyPr>
          <a:lstStyle>
            <a:lvl1pPr>
              <a:defRPr sz="1275"/>
            </a:lvl1pPr>
            <a:lvl2pPr>
              <a:defRPr sz="1275"/>
            </a:lvl2pPr>
            <a:lvl3pPr>
              <a:defRPr sz="1275"/>
            </a:lvl3pPr>
            <a:lvl4pPr>
              <a:defRPr sz="1275"/>
            </a:lvl4pPr>
            <a:lvl5pPr>
              <a:defRPr sz="127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6104744" y="1731375"/>
            <a:ext cx="2674620" cy="535354"/>
          </a:xfrm>
        </p:spPr>
        <p:txBody>
          <a:bodyPr vert="horz" wrap="square" lIns="0" tIns="0" rIns="0" bIns="0" rtlCol="0" anchor="b">
            <a:noAutofit/>
          </a:bodyPr>
          <a:lstStyle>
            <a:lvl1pPr>
              <a:buNone/>
              <a:defRPr lang="en-US" sz="1500" b="0" cap="all" spc="150" baseline="0" dirty="0">
                <a:solidFill>
                  <a:schemeClr val="tx1"/>
                </a:solidFill>
              </a:defRPr>
            </a:lvl1pPr>
          </a:lstStyle>
          <a:p>
            <a:pPr marL="171450" lvl="0" indent="-17145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6104745" y="2427371"/>
            <a:ext cx="2631566" cy="3515555"/>
          </a:xfrm>
        </p:spPr>
        <p:txBody>
          <a:bodyPr>
            <a:noAutofit/>
          </a:bodyPr>
          <a:lstStyle>
            <a:lvl1pPr>
              <a:defRPr sz="1275"/>
            </a:lvl1pPr>
            <a:lvl2pPr>
              <a:defRPr sz="1275"/>
            </a:lvl2pPr>
            <a:lvl3pPr>
              <a:defRPr sz="1275"/>
            </a:lvl3pPr>
            <a:lvl4pPr>
              <a:defRPr sz="1275"/>
            </a:lvl4pPr>
            <a:lvl5pPr>
              <a:defRPr sz="127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032268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413147" y="4508501"/>
            <a:ext cx="337542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9144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3946808" y="4508500"/>
            <a:ext cx="4666059" cy="1563688"/>
          </a:xfrm>
        </p:spPr>
        <p:txBody>
          <a:bodyPr>
            <a:noAutofit/>
          </a:bodyPr>
          <a:lstStyle>
            <a:lvl1pPr marL="0" indent="0">
              <a:buNone/>
              <a:defRPr sz="1500"/>
            </a:lvl1pPr>
            <a:lvl2pPr>
              <a:buNone/>
              <a:defRPr sz="1425"/>
            </a:lvl2pPr>
            <a:lvl3pPr>
              <a:buNone/>
              <a:defRPr sz="1425"/>
            </a:lvl3pPr>
            <a:lvl4pPr>
              <a:buNone/>
              <a:defRPr sz="1425"/>
            </a:lvl4pPr>
            <a:lvl5pPr>
              <a:buNone/>
              <a:defRPr sz="1425"/>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919330" y="3852225"/>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Tree>
    <p:extLst>
      <p:ext uri="{BB962C8B-B14F-4D97-AF65-F5344CB8AC3E}">
        <p14:creationId xmlns:p14="http://schemas.microsoft.com/office/powerpoint/2010/main" val="21963946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413148" y="549275"/>
            <a:ext cx="4077890"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413148" y="3827610"/>
            <a:ext cx="4077890" cy="2265216"/>
          </a:xfrm>
        </p:spPr>
        <p:txBody>
          <a:bodyPr>
            <a:noAutofit/>
          </a:bodyPr>
          <a:lstStyle>
            <a:lvl1pPr>
              <a:buNone/>
              <a:defRPr sz="18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4917186" y="548640"/>
            <a:ext cx="3813048"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4917186" y="3429000"/>
            <a:ext cx="3813048"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8371010" y="125400"/>
            <a:ext cx="1053524"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445527" y="5610392"/>
            <a:ext cx="50085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3977884" y="5427212"/>
            <a:ext cx="81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Tree>
    <p:extLst>
      <p:ext uri="{BB962C8B-B14F-4D97-AF65-F5344CB8AC3E}">
        <p14:creationId xmlns:p14="http://schemas.microsoft.com/office/powerpoint/2010/main" val="24656554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2519362" y="389841"/>
            <a:ext cx="6211490" cy="2954655"/>
          </a:xfrm>
        </p:spPr>
        <p:txBody>
          <a:bodyPr anchor="t" anchorCtr="0">
            <a:noAutofit/>
          </a:bodyPr>
          <a:lstStyle>
            <a:lvl1pPr algn="l">
              <a:lnSpc>
                <a:spcPct val="100000"/>
              </a:lnSpc>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2519362" y="3536951"/>
            <a:ext cx="6211492" cy="2555874"/>
          </a:xfrm>
        </p:spPr>
        <p:txBody>
          <a:bodyPr>
            <a:noAutofit/>
          </a:bodyPr>
          <a:lstStyle>
            <a:lvl1pPr marL="0" indent="0" algn="l">
              <a:lnSpc>
                <a:spcPct val="100000"/>
              </a:lnSpc>
              <a:buNone/>
              <a:defRPr sz="1800">
                <a:solidFill>
                  <a:schemeClr val="tx1">
                    <a:alpha val="8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324334" y="639757"/>
            <a:ext cx="1080000" cy="947210"/>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20" name="Oval 19">
            <a:extLst>
              <a:ext uri="{FF2B5EF4-FFF2-40B4-BE49-F238E27FC236}">
                <a16:creationId xmlns:a16="http://schemas.microsoft.com/office/drawing/2014/main" id="{AAA7AB09-557C-41AD-9113-FF9F68FA1035}"/>
              </a:ext>
            </a:extLst>
          </p:cNvPr>
          <p:cNvSpPr/>
          <p:nvPr/>
        </p:nvSpPr>
        <p:spPr>
          <a:xfrm rot="8100000">
            <a:off x="470134" y="828962"/>
            <a:ext cx="405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350602" y="2472855"/>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997464" y="4524379"/>
            <a:ext cx="1485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Tree>
    <p:extLst>
      <p:ext uri="{BB962C8B-B14F-4D97-AF65-F5344CB8AC3E}">
        <p14:creationId xmlns:p14="http://schemas.microsoft.com/office/powerpoint/2010/main" val="223775176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8302398" y="333375"/>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248839" y="5528198"/>
            <a:ext cx="473606"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413147" y="549275"/>
            <a:ext cx="8317706"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413147" y="2097175"/>
            <a:ext cx="40767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4654154" y="2097175"/>
            <a:ext cx="40767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4323939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40053244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3712224" y="5111861"/>
            <a:ext cx="947210"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413148" y="549275"/>
            <a:ext cx="8317706" cy="984885"/>
          </a:xfrm>
        </p:spPr>
        <p:txBody>
          <a:bodyPr anchor="t">
            <a:noAutofit/>
          </a:bodyPr>
          <a:lstStyle>
            <a:lvl1pPr>
              <a:lnSpc>
                <a:spcPct val="100000"/>
              </a:lnSpc>
              <a:defRPr sz="2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3221831" y="1750061"/>
            <a:ext cx="5509022" cy="4342765"/>
          </a:xfrm>
        </p:spPr>
        <p:txBody>
          <a:bodyPr>
            <a:noAutofit/>
          </a:bodyPr>
          <a:lstStyle>
            <a:lvl1pPr>
              <a:defRPr sz="1200"/>
            </a:lvl1pPr>
            <a:lvl2pPr>
              <a:defRPr sz="1200"/>
            </a:lvl2pPr>
            <a:lvl3pPr>
              <a:defRPr sz="1200"/>
            </a:lvl3pPr>
            <a:lvl4pPr>
              <a:defRPr sz="1200"/>
            </a:lvl4pPr>
            <a:lvl5pPr>
              <a:defRPr sz="12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413148" y="1750061"/>
            <a:ext cx="2674144" cy="4342765"/>
          </a:xfrm>
        </p:spPr>
        <p:txBody>
          <a:bodyPr>
            <a:no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06734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01/03/2023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413148" y="550801"/>
            <a:ext cx="8317706"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413147" y="2113863"/>
            <a:ext cx="83187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413147" y="6526448"/>
            <a:ext cx="1971675" cy="115416"/>
          </a:xfrm>
          <a:prstGeom prst="rect">
            <a:avLst/>
          </a:prstGeom>
        </p:spPr>
        <p:txBody>
          <a:bodyPr vert="horz" wrap="square" lIns="0" tIns="0" rIns="0" bIns="0" rtlCol="0" anchor="ctr">
            <a:spAutoFit/>
          </a:bodyPr>
          <a:lstStyle>
            <a:lvl1pPr algn="l">
              <a:defRPr sz="75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2519362" y="6526448"/>
            <a:ext cx="4784408" cy="115416"/>
          </a:xfrm>
          <a:prstGeom prst="rect">
            <a:avLst/>
          </a:prstGeom>
        </p:spPr>
        <p:txBody>
          <a:bodyPr vert="horz" wrap="square" lIns="0" tIns="0" rIns="0" bIns="0" rtlCol="0" anchor="ctr">
            <a:spAutoFit/>
          </a:bodyPr>
          <a:lstStyle>
            <a:lvl1pPr algn="l">
              <a:defRPr sz="75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7461647" y="6526448"/>
            <a:ext cx="1269206" cy="115416"/>
          </a:xfrm>
          <a:prstGeom prst="rect">
            <a:avLst/>
          </a:prstGeom>
        </p:spPr>
        <p:txBody>
          <a:bodyPr vert="horz" wrap="square" lIns="0" tIns="0" rIns="0" bIns="0" rtlCol="0" anchor="ctr">
            <a:spAutoFit/>
          </a:bodyPr>
          <a:lstStyle>
            <a:lvl1pPr algn="r">
              <a:defRPr sz="75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19171584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hf hdr="0"/>
  <p:txStyles>
    <p:titleStyle>
      <a:lvl1pPr algn="l" defTabSz="685800" rtl="0" eaLnBrk="1" latinLnBrk="0" hangingPunct="1">
        <a:lnSpc>
          <a:spcPct val="90000"/>
        </a:lnSpc>
        <a:spcBef>
          <a:spcPct val="0"/>
        </a:spcBef>
        <a:buNone/>
        <a:defRPr lang="en-US" sz="3600" kern="1200" dirty="0">
          <a:solidFill>
            <a:schemeClr val="tx1"/>
          </a:solidFill>
          <a:latin typeface="+mj-lt"/>
          <a:ea typeface="+mj-ea"/>
          <a:cs typeface="+mj-cs"/>
        </a:defRPr>
      </a:lvl1pPr>
    </p:titleStyle>
    <p:bodyStyle>
      <a:lvl1pPr marL="171450" indent="-171450" algn="l" defTabSz="685800" rtl="0" eaLnBrk="1" latinLnBrk="0" hangingPunct="1">
        <a:lnSpc>
          <a:spcPct val="110000"/>
        </a:lnSpc>
        <a:spcBef>
          <a:spcPts val="750"/>
        </a:spcBef>
        <a:spcAft>
          <a:spcPts val="600"/>
        </a:spcAft>
        <a:buFont typeface="Arial" panose="020B0604020202020204" pitchFamily="34" charset="0"/>
        <a:buChar char="•"/>
        <a:defRPr sz="1500" kern="1200">
          <a:solidFill>
            <a:schemeClr val="tx1">
              <a:alpha val="60000"/>
            </a:schemeClr>
          </a:solidFill>
          <a:latin typeface="+mn-lt"/>
          <a:ea typeface="+mn-ea"/>
          <a:cs typeface="+mn-cs"/>
        </a:defRPr>
      </a:lvl1pPr>
      <a:lvl2pPr marL="514350" indent="-171450" algn="l" defTabSz="685800" rtl="0" eaLnBrk="1" latinLnBrk="0" hangingPunct="1">
        <a:lnSpc>
          <a:spcPct val="110000"/>
        </a:lnSpc>
        <a:spcBef>
          <a:spcPts val="375"/>
        </a:spcBef>
        <a:spcAft>
          <a:spcPts val="600"/>
        </a:spcAft>
        <a:buFont typeface="Arial" panose="020B0604020202020204" pitchFamily="34" charset="0"/>
        <a:buChar char="•"/>
        <a:defRPr sz="1050" kern="1200">
          <a:solidFill>
            <a:schemeClr val="tx1">
              <a:alpha val="60000"/>
            </a:schemeClr>
          </a:solidFill>
          <a:latin typeface="+mn-lt"/>
          <a:ea typeface="+mn-ea"/>
          <a:cs typeface="+mn-cs"/>
        </a:defRPr>
      </a:lvl2pPr>
      <a:lvl3pPr marL="857250" indent="-171450" algn="l" defTabSz="685800" rtl="0" eaLnBrk="1" latinLnBrk="0" hangingPunct="1">
        <a:lnSpc>
          <a:spcPct val="110000"/>
        </a:lnSpc>
        <a:spcBef>
          <a:spcPts val="375"/>
        </a:spcBef>
        <a:spcAft>
          <a:spcPts val="600"/>
        </a:spcAft>
        <a:buFont typeface="Arial" panose="020B0604020202020204" pitchFamily="34" charset="0"/>
        <a:buChar char="•"/>
        <a:defRPr sz="1050" kern="1200">
          <a:solidFill>
            <a:schemeClr val="tx1">
              <a:alpha val="60000"/>
            </a:schemeClr>
          </a:solidFill>
          <a:latin typeface="+mn-lt"/>
          <a:ea typeface="+mn-ea"/>
          <a:cs typeface="+mn-cs"/>
        </a:defRPr>
      </a:lvl3pPr>
      <a:lvl4pPr marL="1200150" indent="-171450" algn="l" defTabSz="685800" rtl="0" eaLnBrk="1" latinLnBrk="0" hangingPunct="1">
        <a:lnSpc>
          <a:spcPct val="110000"/>
        </a:lnSpc>
        <a:spcBef>
          <a:spcPts val="375"/>
        </a:spcBef>
        <a:spcAft>
          <a:spcPts val="600"/>
        </a:spcAft>
        <a:buFont typeface="Arial" panose="020B0604020202020204" pitchFamily="34" charset="0"/>
        <a:buChar char="•"/>
        <a:defRPr sz="1050" kern="1200">
          <a:solidFill>
            <a:schemeClr val="tx1">
              <a:alpha val="60000"/>
            </a:schemeClr>
          </a:solidFill>
          <a:latin typeface="+mn-lt"/>
          <a:ea typeface="+mn-ea"/>
          <a:cs typeface="+mn-cs"/>
        </a:defRPr>
      </a:lvl4pPr>
      <a:lvl5pPr marL="1543050" indent="-171450" algn="l" defTabSz="685800" rtl="0" eaLnBrk="1" latinLnBrk="0" hangingPunct="1">
        <a:lnSpc>
          <a:spcPct val="110000"/>
        </a:lnSpc>
        <a:spcBef>
          <a:spcPts val="375"/>
        </a:spcBef>
        <a:spcAft>
          <a:spcPts val="600"/>
        </a:spcAft>
        <a:buFont typeface="Arial" panose="020B0604020202020204" pitchFamily="34" charset="0"/>
        <a:buChar char="•"/>
        <a:defRPr sz="1050" kern="1200">
          <a:solidFill>
            <a:schemeClr val="tx1">
              <a:alpha val="60000"/>
            </a:schemeClr>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mailto:PEQF.team@uwtsd.ac.uk"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hyperlink" Target="mailto:a.cooke@uwtsd.ac.uk"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29899363-FAF4-C875-ED39-987903E5EA77}"/>
              </a:ext>
            </a:extLst>
          </p:cNvPr>
          <p:cNvSpPr>
            <a:spLocks noGrp="1"/>
          </p:cNvSpPr>
          <p:nvPr>
            <p:ph sz="half" idx="2"/>
          </p:nvPr>
        </p:nvSpPr>
        <p:spPr>
          <a:xfrm>
            <a:off x="457200" y="2010606"/>
            <a:ext cx="8229600" cy="2836787"/>
          </a:xfrm>
        </p:spPr>
        <p:txBody>
          <a:bodyPr/>
          <a:lstStyle/>
          <a:p>
            <a:pPr marL="0" indent="0">
              <a:buNone/>
            </a:pPr>
            <a:r>
              <a:rPr lang="en-GB" dirty="0"/>
              <a:t>Expectations to be aware of:</a:t>
            </a:r>
          </a:p>
          <a:p>
            <a:pPr marL="0" indent="0">
              <a:buNone/>
            </a:pPr>
            <a:endParaRPr lang="en-GB" dirty="0"/>
          </a:p>
          <a:p>
            <a:r>
              <a:rPr lang="en-GB" dirty="0"/>
              <a:t>Academic writing – supported by </a:t>
            </a:r>
            <a:r>
              <a:rPr lang="en-GB" b="1" dirty="0"/>
              <a:t>evidence</a:t>
            </a:r>
          </a:p>
          <a:p>
            <a:r>
              <a:rPr lang="en-GB" dirty="0"/>
              <a:t>Referencing</a:t>
            </a:r>
          </a:p>
          <a:p>
            <a:r>
              <a:rPr lang="en-GB" dirty="0"/>
              <a:t>Wider reading</a:t>
            </a:r>
          </a:p>
        </p:txBody>
      </p:sp>
      <p:sp>
        <p:nvSpPr>
          <p:cNvPr id="5" name="Title 3">
            <a:extLst>
              <a:ext uri="{FF2B5EF4-FFF2-40B4-BE49-F238E27FC236}">
                <a16:creationId xmlns:a16="http://schemas.microsoft.com/office/drawing/2014/main" id="{F429EC48-D52D-2482-2E8F-1D3906FAE84D}"/>
              </a:ext>
            </a:extLst>
          </p:cNvPr>
          <p:cNvSpPr txBox="1">
            <a:spLocks/>
          </p:cNvSpPr>
          <p:nvPr/>
        </p:nvSpPr>
        <p:spPr>
          <a:xfrm>
            <a:off x="457200" y="268706"/>
            <a:ext cx="8229600" cy="1143000"/>
          </a:xfrm>
          <a:prstGeom prst="rect">
            <a:avLst/>
          </a:prstGeom>
          <a:solidFill>
            <a:schemeClr val="tx2">
              <a:lumMod val="40000"/>
              <a:lumOff val="60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solidFill>
                  <a:srgbClr val="002060"/>
                </a:solidFill>
              </a:rPr>
              <a:t>Graduate Diploma in Policing</a:t>
            </a:r>
          </a:p>
        </p:txBody>
      </p:sp>
    </p:spTree>
    <p:extLst>
      <p:ext uri="{BB962C8B-B14F-4D97-AF65-F5344CB8AC3E}">
        <p14:creationId xmlns:p14="http://schemas.microsoft.com/office/powerpoint/2010/main" val="1817679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AF0675D-2983-4A69-AF76-3CF1885605BF}"/>
              </a:ext>
            </a:extLst>
          </p:cNvPr>
          <p:cNvPicPr>
            <a:picLocks noChangeAspect="1"/>
          </p:cNvPicPr>
          <p:nvPr/>
        </p:nvPicPr>
        <p:blipFill>
          <a:blip r:embed="rId3"/>
          <a:stretch>
            <a:fillRect/>
          </a:stretch>
        </p:blipFill>
        <p:spPr>
          <a:xfrm>
            <a:off x="692419" y="2505489"/>
            <a:ext cx="3879581" cy="2064161"/>
          </a:xfrm>
          <a:prstGeom prst="rect">
            <a:avLst/>
          </a:prstGeom>
        </p:spPr>
      </p:pic>
      <p:sp>
        <p:nvSpPr>
          <p:cNvPr id="10" name="TextBox 9">
            <a:extLst>
              <a:ext uri="{FF2B5EF4-FFF2-40B4-BE49-F238E27FC236}">
                <a16:creationId xmlns:a16="http://schemas.microsoft.com/office/drawing/2014/main" id="{78B641EF-3260-40E8-9F50-BA1021B365B4}"/>
              </a:ext>
            </a:extLst>
          </p:cNvPr>
          <p:cNvSpPr txBox="1"/>
          <p:nvPr/>
        </p:nvSpPr>
        <p:spPr>
          <a:xfrm>
            <a:off x="5394841" y="1807639"/>
            <a:ext cx="2997359" cy="400110"/>
          </a:xfrm>
          <a:prstGeom prst="rect">
            <a:avLst/>
          </a:prstGeom>
          <a:noFill/>
        </p:spPr>
        <p:txBody>
          <a:bodyPr wrap="none" rtlCol="0">
            <a:spAutoFit/>
          </a:bodyPr>
          <a:lstStyle/>
          <a:p>
            <a:r>
              <a:rPr lang="en-GB" sz="2000" b="1" dirty="0"/>
              <a:t>National Police Library </a:t>
            </a:r>
          </a:p>
        </p:txBody>
      </p:sp>
      <p:pic>
        <p:nvPicPr>
          <p:cNvPr id="11" name="Picture 10">
            <a:extLst>
              <a:ext uri="{FF2B5EF4-FFF2-40B4-BE49-F238E27FC236}">
                <a16:creationId xmlns:a16="http://schemas.microsoft.com/office/drawing/2014/main" id="{A72BBEBD-1D0A-4F69-80A3-9F62C481A2FC}"/>
              </a:ext>
            </a:extLst>
          </p:cNvPr>
          <p:cNvPicPr>
            <a:picLocks noChangeAspect="1"/>
          </p:cNvPicPr>
          <p:nvPr/>
        </p:nvPicPr>
        <p:blipFill>
          <a:blip r:embed="rId4"/>
          <a:stretch>
            <a:fillRect/>
          </a:stretch>
        </p:blipFill>
        <p:spPr>
          <a:xfrm>
            <a:off x="5164984" y="2505489"/>
            <a:ext cx="3457074" cy="2093130"/>
          </a:xfrm>
          <a:prstGeom prst="rect">
            <a:avLst/>
          </a:prstGeom>
          <a:ln>
            <a:solidFill>
              <a:schemeClr val="tx1"/>
            </a:solidFill>
          </a:ln>
        </p:spPr>
      </p:pic>
      <p:sp>
        <p:nvSpPr>
          <p:cNvPr id="12" name="TextBox 11">
            <a:extLst>
              <a:ext uri="{FF2B5EF4-FFF2-40B4-BE49-F238E27FC236}">
                <a16:creationId xmlns:a16="http://schemas.microsoft.com/office/drawing/2014/main" id="{007CAB90-E794-4FE1-47E4-093202A0BEC7}"/>
              </a:ext>
            </a:extLst>
          </p:cNvPr>
          <p:cNvSpPr txBox="1"/>
          <p:nvPr/>
        </p:nvSpPr>
        <p:spPr>
          <a:xfrm>
            <a:off x="1434797" y="1807639"/>
            <a:ext cx="2394823" cy="400110"/>
          </a:xfrm>
          <a:prstGeom prst="rect">
            <a:avLst/>
          </a:prstGeom>
          <a:noFill/>
        </p:spPr>
        <p:txBody>
          <a:bodyPr wrap="none" rtlCol="0">
            <a:spAutoFit/>
          </a:bodyPr>
          <a:lstStyle/>
          <a:p>
            <a:r>
              <a:rPr lang="en-GB" sz="2000" b="1" dirty="0"/>
              <a:t>University Library </a:t>
            </a:r>
          </a:p>
        </p:txBody>
      </p:sp>
      <p:sp>
        <p:nvSpPr>
          <p:cNvPr id="13" name="Title 3">
            <a:extLst>
              <a:ext uri="{FF2B5EF4-FFF2-40B4-BE49-F238E27FC236}">
                <a16:creationId xmlns:a16="http://schemas.microsoft.com/office/drawing/2014/main" id="{69E92F00-DB94-E296-82A3-70C3B73855BC}"/>
              </a:ext>
            </a:extLst>
          </p:cNvPr>
          <p:cNvSpPr txBox="1">
            <a:spLocks/>
          </p:cNvSpPr>
          <p:nvPr/>
        </p:nvSpPr>
        <p:spPr>
          <a:xfrm>
            <a:off x="457200" y="280274"/>
            <a:ext cx="8229600" cy="1143000"/>
          </a:xfrm>
          <a:prstGeom prst="rect">
            <a:avLst/>
          </a:prstGeom>
          <a:solidFill>
            <a:schemeClr val="tx2">
              <a:lumMod val="40000"/>
              <a:lumOff val="60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solidFill>
                  <a:srgbClr val="002060"/>
                </a:solidFill>
              </a:rPr>
              <a:t>Online resources</a:t>
            </a:r>
          </a:p>
        </p:txBody>
      </p:sp>
    </p:spTree>
    <p:extLst>
      <p:ext uri="{BB962C8B-B14F-4D97-AF65-F5344CB8AC3E}">
        <p14:creationId xmlns:p14="http://schemas.microsoft.com/office/powerpoint/2010/main" val="3036617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49F4C9A-14D3-B092-AD50-9BC8AF701FA1}"/>
              </a:ext>
            </a:extLst>
          </p:cNvPr>
          <p:cNvPicPr>
            <a:picLocks noGrp="1" noChangeAspect="1"/>
          </p:cNvPicPr>
          <p:nvPr>
            <p:ph idx="1"/>
          </p:nvPr>
        </p:nvPicPr>
        <p:blipFill>
          <a:blip r:embed="rId3"/>
          <a:stretch>
            <a:fillRect/>
          </a:stretch>
        </p:blipFill>
        <p:spPr>
          <a:xfrm>
            <a:off x="1576990" y="1600200"/>
            <a:ext cx="5990020" cy="3916363"/>
          </a:xfrm>
        </p:spPr>
      </p:pic>
      <p:sp>
        <p:nvSpPr>
          <p:cNvPr id="6" name="Title 3">
            <a:extLst>
              <a:ext uri="{FF2B5EF4-FFF2-40B4-BE49-F238E27FC236}">
                <a16:creationId xmlns:a16="http://schemas.microsoft.com/office/drawing/2014/main" id="{B5A796FF-A9DB-541F-B87F-BFCF3C64061A}"/>
              </a:ext>
            </a:extLst>
          </p:cNvPr>
          <p:cNvSpPr txBox="1">
            <a:spLocks noGrp="1"/>
          </p:cNvSpPr>
          <p:nvPr>
            <p:ph type="title"/>
          </p:nvPr>
        </p:nvSpPr>
        <p:spPr>
          <a:xfrm>
            <a:off x="457200" y="274638"/>
            <a:ext cx="8229600" cy="1143000"/>
          </a:xfrm>
          <a:prstGeom prst="rect">
            <a:avLst/>
          </a:prstGeom>
          <a:solidFill>
            <a:schemeClr val="tx2">
              <a:lumMod val="40000"/>
              <a:lumOff val="60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solidFill>
                  <a:srgbClr val="002060"/>
                </a:solidFill>
              </a:rPr>
              <a:t>Accessing the library</a:t>
            </a:r>
          </a:p>
        </p:txBody>
      </p:sp>
      <p:sp>
        <p:nvSpPr>
          <p:cNvPr id="7" name="Oval 6">
            <a:extLst>
              <a:ext uri="{FF2B5EF4-FFF2-40B4-BE49-F238E27FC236}">
                <a16:creationId xmlns:a16="http://schemas.microsoft.com/office/drawing/2014/main" id="{1250CBCA-54EE-5FC3-0308-63F359450959}"/>
              </a:ext>
            </a:extLst>
          </p:cNvPr>
          <p:cNvSpPr/>
          <p:nvPr/>
        </p:nvSpPr>
        <p:spPr>
          <a:xfrm>
            <a:off x="4494180" y="4036979"/>
            <a:ext cx="1595336" cy="1585608"/>
          </a:xfrm>
          <a:custGeom>
            <a:avLst/>
            <a:gdLst>
              <a:gd name="connsiteX0" fmla="*/ 0 w 1595336"/>
              <a:gd name="connsiteY0" fmla="*/ 792804 h 1585608"/>
              <a:gd name="connsiteX1" fmla="*/ 797668 w 1595336"/>
              <a:gd name="connsiteY1" fmla="*/ 0 h 1585608"/>
              <a:gd name="connsiteX2" fmla="*/ 1595336 w 1595336"/>
              <a:gd name="connsiteY2" fmla="*/ 792804 h 1585608"/>
              <a:gd name="connsiteX3" fmla="*/ 797668 w 1595336"/>
              <a:gd name="connsiteY3" fmla="*/ 1585608 h 1585608"/>
              <a:gd name="connsiteX4" fmla="*/ 0 w 1595336"/>
              <a:gd name="connsiteY4" fmla="*/ 792804 h 1585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5336" h="1585608" extrusionOk="0">
                <a:moveTo>
                  <a:pt x="0" y="792804"/>
                </a:moveTo>
                <a:cubicBezTo>
                  <a:pt x="-36524" y="252844"/>
                  <a:pt x="351199" y="-71952"/>
                  <a:pt x="797668" y="0"/>
                </a:cubicBezTo>
                <a:cubicBezTo>
                  <a:pt x="1153983" y="-20400"/>
                  <a:pt x="1506977" y="371593"/>
                  <a:pt x="1595336" y="792804"/>
                </a:cubicBezTo>
                <a:cubicBezTo>
                  <a:pt x="1639078" y="1323195"/>
                  <a:pt x="1287877" y="1564975"/>
                  <a:pt x="797668" y="1585608"/>
                </a:cubicBezTo>
                <a:cubicBezTo>
                  <a:pt x="380087" y="1586694"/>
                  <a:pt x="2132" y="1255022"/>
                  <a:pt x="0" y="792804"/>
                </a:cubicBezTo>
                <a:close/>
              </a:path>
            </a:pathLst>
          </a:custGeom>
          <a:noFill/>
          <a:ln w="76200">
            <a:solidFill>
              <a:srgbClr val="00B050"/>
            </a:solidFill>
            <a:extLst>
              <a:ext uri="{C807C97D-BFC1-408E-A445-0C87EB9F89A2}">
                <ask:lineSketchStyleProps xmlns:ask="http://schemas.microsoft.com/office/drawing/2018/sketchyshapes" sd="264327539">
                  <a:prstGeom prst="ellipse">
                    <a:avLst/>
                  </a:prstGeom>
                  <ask:type>
                    <ask:lineSketchFreehand/>
                  </ask:type>
                </ask:lineSketchStyleProps>
              </a:ext>
            </a:extLst>
          </a:ln>
          <a:effectLst>
            <a:glow rad="228600">
              <a:schemeClr val="accent6">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8097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7461647" y="5737659"/>
            <a:ext cx="1269206" cy="115416"/>
          </a:xfrm>
        </p:spPr>
        <p:txBody>
          <a:bodyPr/>
          <a:lstStyle/>
          <a:p>
            <a:pPr defTabSz="685800"/>
            <a:fld id="{DBA1B0FB-D917-4C8C-928F-313BD683BF39}" type="slidenum">
              <a:rPr lang="en-US">
                <a:solidFill>
                  <a:prstClr val="white">
                    <a:lumMod val="65000"/>
                    <a:alpha val="80000"/>
                  </a:prstClr>
                </a:solidFill>
                <a:latin typeface="Gill Sans MT"/>
              </a:rPr>
              <a:pPr defTabSz="685800"/>
              <a:t>4</a:t>
            </a:fld>
            <a:endParaRPr lang="en-US">
              <a:solidFill>
                <a:prstClr val="white">
                  <a:lumMod val="65000"/>
                  <a:alpha val="80000"/>
                </a:prstClr>
              </a:solidFill>
              <a:latin typeface="Gill Sans MT"/>
            </a:endParaRPr>
          </a:p>
        </p:txBody>
      </p:sp>
      <p:pic>
        <p:nvPicPr>
          <p:cNvPr id="13" name="Content Placeholder 12">
            <a:extLst>
              <a:ext uri="{FF2B5EF4-FFF2-40B4-BE49-F238E27FC236}">
                <a16:creationId xmlns:a16="http://schemas.microsoft.com/office/drawing/2014/main" id="{7306ED0E-C84A-40B3-81C8-23022BD81540}"/>
              </a:ext>
            </a:extLst>
          </p:cNvPr>
          <p:cNvPicPr>
            <a:picLocks noGrp="1" noChangeAspect="1"/>
          </p:cNvPicPr>
          <p:nvPr>
            <p:ph idx="1"/>
          </p:nvPr>
        </p:nvPicPr>
        <p:blipFill>
          <a:blip r:embed="rId3"/>
          <a:stretch>
            <a:fillRect/>
          </a:stretch>
        </p:blipFill>
        <p:spPr>
          <a:xfrm>
            <a:off x="147150" y="2313616"/>
            <a:ext cx="8840607" cy="4000913"/>
          </a:xfrm>
        </p:spPr>
      </p:pic>
      <p:sp>
        <p:nvSpPr>
          <p:cNvPr id="10" name="Title 3">
            <a:extLst>
              <a:ext uri="{FF2B5EF4-FFF2-40B4-BE49-F238E27FC236}">
                <a16:creationId xmlns:a16="http://schemas.microsoft.com/office/drawing/2014/main" id="{FDB5BD40-8D12-F9E3-8A22-677D484611C8}"/>
              </a:ext>
            </a:extLst>
          </p:cNvPr>
          <p:cNvSpPr txBox="1">
            <a:spLocks/>
          </p:cNvSpPr>
          <p:nvPr/>
        </p:nvSpPr>
        <p:spPr>
          <a:xfrm>
            <a:off x="457200" y="280274"/>
            <a:ext cx="8229600" cy="1143000"/>
          </a:xfrm>
          <a:prstGeom prst="rect">
            <a:avLst/>
          </a:prstGeom>
          <a:solidFill>
            <a:srgbClr val="1F497D">
              <a:lumMod val="40000"/>
              <a:lumOff val="60000"/>
            </a:srgb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rgbClr val="002060"/>
                </a:solidFill>
                <a:effectLst/>
                <a:uLnTx/>
                <a:uFillTx/>
                <a:latin typeface="Myriad Pro"/>
                <a:ea typeface="+mj-ea"/>
                <a:cs typeface="+mj-cs"/>
              </a:rPr>
              <a:t>The Plagiarism Spectrum</a:t>
            </a:r>
          </a:p>
        </p:txBody>
      </p:sp>
    </p:spTree>
    <p:extLst>
      <p:ext uri="{BB962C8B-B14F-4D97-AF65-F5344CB8AC3E}">
        <p14:creationId xmlns:p14="http://schemas.microsoft.com/office/powerpoint/2010/main" val="2624630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CF41658-3D52-402F-8262-90DF445D28BC}"/>
              </a:ext>
            </a:extLst>
          </p:cNvPr>
          <p:cNvPicPr>
            <a:picLocks noChangeAspect="1"/>
          </p:cNvPicPr>
          <p:nvPr/>
        </p:nvPicPr>
        <p:blipFill rotWithShape="1">
          <a:blip r:embed="rId3">
            <a:alphaModFix amt="88000"/>
            <a:extLst>
              <a:ext uri="{28A0092B-C50C-407E-A947-70E740481C1C}">
                <a14:useLocalDpi xmlns:a14="http://schemas.microsoft.com/office/drawing/2010/main" val="0"/>
              </a:ext>
            </a:extLst>
          </a:blip>
          <a:srcRect t="7910" b="7910"/>
          <a:stretch/>
        </p:blipFill>
        <p:spPr>
          <a:xfrm>
            <a:off x="-2" y="0"/>
            <a:ext cx="9144000" cy="5696126"/>
          </a:xfrm>
          <a:prstGeom prst="rect">
            <a:avLst/>
          </a:prstGeom>
          <a:effectLst>
            <a:glow rad="127000">
              <a:schemeClr val="accent1">
                <a:alpha val="0"/>
              </a:schemeClr>
            </a:glow>
          </a:effectLst>
        </p:spPr>
      </p:pic>
      <p:sp>
        <p:nvSpPr>
          <p:cNvPr id="7" name="TextBox 6">
            <a:extLst>
              <a:ext uri="{FF2B5EF4-FFF2-40B4-BE49-F238E27FC236}">
                <a16:creationId xmlns:a16="http://schemas.microsoft.com/office/drawing/2014/main" id="{FCD3B25E-A254-4016-A227-F3473279D2B0}"/>
              </a:ext>
            </a:extLst>
          </p:cNvPr>
          <p:cNvSpPr txBox="1"/>
          <p:nvPr/>
        </p:nvSpPr>
        <p:spPr>
          <a:xfrm>
            <a:off x="1208659" y="1625164"/>
            <a:ext cx="6726677" cy="1421736"/>
          </a:xfrm>
          <a:prstGeom prst="rect">
            <a:avLst/>
          </a:prstGeom>
          <a:noFill/>
        </p:spPr>
        <p:txBody>
          <a:bodyPr wrap="square">
            <a:spAutoFit/>
          </a:bodyPr>
          <a:lstStyle/>
          <a:p>
            <a:pPr marL="285750" indent="-285750">
              <a:lnSpc>
                <a:spcPts val="2160"/>
              </a:lnSpc>
              <a:spcAft>
                <a:spcPts val="1800"/>
              </a:spcAft>
              <a:buFont typeface="Arial" panose="020B0604020202020204" pitchFamily="34" charset="0"/>
              <a:buChar char="•"/>
            </a:pPr>
            <a:r>
              <a:rPr lang="en-GB" sz="2800" dirty="0">
                <a:solidFill>
                  <a:prstClr val="black"/>
                </a:solidFill>
                <a:latin typeface="Myriad Pro"/>
                <a:ea typeface="DengXian" panose="02010600030101010101" pitchFamily="2" charset="-122"/>
                <a:cs typeface="Arial" panose="020B0604020202020204" pitchFamily="34" charset="0"/>
              </a:rPr>
              <a:t>Shows what you’ve read</a:t>
            </a:r>
          </a:p>
          <a:p>
            <a:pPr marL="285750" indent="-285750">
              <a:lnSpc>
                <a:spcPts val="2160"/>
              </a:lnSpc>
              <a:spcAft>
                <a:spcPts val="1800"/>
              </a:spcAft>
              <a:buFont typeface="Arial" panose="020B0604020202020204" pitchFamily="34" charset="0"/>
              <a:buChar char="•"/>
            </a:pPr>
            <a:r>
              <a:rPr lang="en-GB" sz="2800" dirty="0">
                <a:solidFill>
                  <a:prstClr val="black"/>
                </a:solidFill>
                <a:effectLst/>
                <a:latin typeface="Myriad Pro"/>
                <a:ea typeface="DengXian" panose="02010600030101010101" pitchFamily="2" charset="-122"/>
                <a:cs typeface="Arial" panose="020B0604020202020204" pitchFamily="34" charset="0"/>
              </a:rPr>
              <a:t>Indicates where evi</a:t>
            </a:r>
            <a:r>
              <a:rPr lang="en-GB" sz="2800" dirty="0">
                <a:solidFill>
                  <a:prstClr val="black"/>
                </a:solidFill>
                <a:latin typeface="Myriad Pro"/>
                <a:ea typeface="DengXian" panose="02010600030101010101" pitchFamily="2" charset="-122"/>
                <a:cs typeface="Arial" panose="020B0604020202020204" pitchFamily="34" charset="0"/>
              </a:rPr>
              <a:t>dence comes from</a:t>
            </a:r>
          </a:p>
          <a:p>
            <a:pPr marL="285750" indent="-285750">
              <a:lnSpc>
                <a:spcPts val="2160"/>
              </a:lnSpc>
              <a:spcAft>
                <a:spcPts val="1800"/>
              </a:spcAft>
              <a:buFont typeface="Arial" panose="020B0604020202020204" pitchFamily="34" charset="0"/>
              <a:buChar char="•"/>
            </a:pPr>
            <a:r>
              <a:rPr lang="en-GB" sz="2800" dirty="0">
                <a:solidFill>
                  <a:prstClr val="black"/>
                </a:solidFill>
                <a:effectLst/>
                <a:latin typeface="Myriad Pro"/>
                <a:ea typeface="DengXian" panose="02010600030101010101" pitchFamily="2" charset="-122"/>
                <a:cs typeface="Arial" panose="020B0604020202020204" pitchFamily="34" charset="0"/>
              </a:rPr>
              <a:t>E</a:t>
            </a:r>
            <a:r>
              <a:rPr lang="en-GB" sz="2800" dirty="0">
                <a:solidFill>
                  <a:prstClr val="black"/>
                </a:solidFill>
                <a:latin typeface="Myriad Pro"/>
                <a:ea typeface="DengXian" panose="02010600030101010101" pitchFamily="2" charset="-122"/>
                <a:cs typeface="Arial" panose="020B0604020202020204" pitchFamily="34" charset="0"/>
              </a:rPr>
              <a:t>nables reader to do their own research</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10" name="Title 9">
            <a:extLst>
              <a:ext uri="{FF2B5EF4-FFF2-40B4-BE49-F238E27FC236}">
                <a16:creationId xmlns:a16="http://schemas.microsoft.com/office/drawing/2014/main" id="{C151EFD5-0108-4A3E-B654-4FE6D2740B80}"/>
              </a:ext>
            </a:extLst>
          </p:cNvPr>
          <p:cNvSpPr>
            <a:spLocks noGrp="1"/>
          </p:cNvSpPr>
          <p:nvPr>
            <p:ph type="title"/>
          </p:nvPr>
        </p:nvSpPr>
        <p:spPr/>
        <p:txBody>
          <a:bodyPr>
            <a:normAutofit/>
          </a:bodyPr>
          <a:lstStyle/>
          <a:p>
            <a:r>
              <a:rPr lang="en-GB" dirty="0"/>
              <a:t>Referencing</a:t>
            </a:r>
          </a:p>
        </p:txBody>
      </p:sp>
      <p:sp>
        <p:nvSpPr>
          <p:cNvPr id="11" name="TextBox 10">
            <a:extLst>
              <a:ext uri="{FF2B5EF4-FFF2-40B4-BE49-F238E27FC236}">
                <a16:creationId xmlns:a16="http://schemas.microsoft.com/office/drawing/2014/main" id="{F6EFFE72-F932-482C-83C2-384A34F8A96F}"/>
              </a:ext>
            </a:extLst>
          </p:cNvPr>
          <p:cNvSpPr txBox="1"/>
          <p:nvPr/>
        </p:nvSpPr>
        <p:spPr>
          <a:xfrm>
            <a:off x="2827091" y="3682767"/>
            <a:ext cx="5637402" cy="1631216"/>
          </a:xfrm>
          <a:prstGeom prst="rect">
            <a:avLst/>
          </a:prstGeom>
          <a:noFill/>
        </p:spPr>
        <p:txBody>
          <a:bodyPr wrap="square" rtlCol="0">
            <a:spAutoFit/>
          </a:bodyPr>
          <a:lstStyle/>
          <a:p>
            <a:r>
              <a:rPr lang="en-GB" sz="2000" b="1" dirty="0"/>
              <a:t>UWTSD Harvard referencing guide online</a:t>
            </a:r>
          </a:p>
          <a:p>
            <a:endParaRPr lang="en-GB" sz="2000" b="1" dirty="0"/>
          </a:p>
          <a:p>
            <a:r>
              <a:rPr lang="en-GB" sz="2000" b="1" i="1" dirty="0"/>
              <a:t>Cite Them Right </a:t>
            </a:r>
            <a:r>
              <a:rPr lang="en-GB" sz="2000" b="1" dirty="0"/>
              <a:t>(11</a:t>
            </a:r>
            <a:r>
              <a:rPr lang="en-GB" sz="2000" b="1" baseline="30000" dirty="0"/>
              <a:t>th</a:t>
            </a:r>
            <a:r>
              <a:rPr lang="en-GB" sz="2000" b="1" dirty="0"/>
              <a:t> edn.) </a:t>
            </a:r>
            <a:r>
              <a:rPr lang="en-GB" sz="2000" b="1" dirty="0" err="1"/>
              <a:t>ebook</a:t>
            </a:r>
            <a:r>
              <a:rPr lang="en-GB" sz="2000" b="1" dirty="0"/>
              <a:t> via library</a:t>
            </a:r>
          </a:p>
          <a:p>
            <a:endParaRPr lang="en-GB" sz="2000" b="1" dirty="0"/>
          </a:p>
          <a:p>
            <a:r>
              <a:rPr lang="en-GB" sz="2000" b="1" i="1" dirty="0"/>
              <a:t>Cite Them Right </a:t>
            </a:r>
            <a:r>
              <a:rPr lang="en-GB" sz="2000" b="1" dirty="0"/>
              <a:t>database via library</a:t>
            </a:r>
            <a:endParaRPr lang="en-GB" sz="2000" b="1" i="1" dirty="0"/>
          </a:p>
        </p:txBody>
      </p:sp>
      <p:pic>
        <p:nvPicPr>
          <p:cNvPr id="15" name="Picture 14">
            <a:extLst>
              <a:ext uri="{FF2B5EF4-FFF2-40B4-BE49-F238E27FC236}">
                <a16:creationId xmlns:a16="http://schemas.microsoft.com/office/drawing/2014/main" id="{8BF711C9-A47C-4BC0-A974-D470ED73B0C1}"/>
              </a:ext>
            </a:extLst>
          </p:cNvPr>
          <p:cNvPicPr>
            <a:picLocks noChangeAspect="1"/>
          </p:cNvPicPr>
          <p:nvPr/>
        </p:nvPicPr>
        <p:blipFill>
          <a:blip r:embed="rId4"/>
          <a:stretch>
            <a:fillRect/>
          </a:stretch>
        </p:blipFill>
        <p:spPr>
          <a:xfrm>
            <a:off x="457200" y="3393346"/>
            <a:ext cx="2162175" cy="2143125"/>
          </a:xfrm>
          <a:prstGeom prst="rect">
            <a:avLst/>
          </a:prstGeom>
        </p:spPr>
      </p:pic>
    </p:spTree>
    <p:extLst>
      <p:ext uri="{BB962C8B-B14F-4D97-AF65-F5344CB8AC3E}">
        <p14:creationId xmlns:p14="http://schemas.microsoft.com/office/powerpoint/2010/main" val="1690897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9917F3D-78EB-476C-82FC-ACE2E662ECC3}"/>
              </a:ext>
            </a:extLst>
          </p:cNvPr>
          <p:cNvSpPr>
            <a:spLocks noGrp="1"/>
          </p:cNvSpPr>
          <p:nvPr>
            <p:ph type="title"/>
          </p:nvPr>
        </p:nvSpPr>
        <p:spPr/>
        <p:txBody>
          <a:bodyPr/>
          <a:lstStyle/>
          <a:p>
            <a:r>
              <a:rPr lang="en-GB" dirty="0"/>
              <a:t>Two types of referencing</a:t>
            </a:r>
          </a:p>
        </p:txBody>
      </p:sp>
      <p:sp>
        <p:nvSpPr>
          <p:cNvPr id="11" name="Content Placeholder 10">
            <a:extLst>
              <a:ext uri="{FF2B5EF4-FFF2-40B4-BE49-F238E27FC236}">
                <a16:creationId xmlns:a16="http://schemas.microsoft.com/office/drawing/2014/main" id="{EC64F4DF-DDD9-4C10-AC6C-469CAECA6E94}"/>
              </a:ext>
            </a:extLst>
          </p:cNvPr>
          <p:cNvSpPr>
            <a:spLocks noGrp="1"/>
          </p:cNvSpPr>
          <p:nvPr>
            <p:ph sz="half" idx="2"/>
          </p:nvPr>
        </p:nvSpPr>
        <p:spPr>
          <a:xfrm>
            <a:off x="251520" y="1543878"/>
            <a:ext cx="4071836" cy="3841585"/>
          </a:xfrm>
        </p:spPr>
        <p:txBody>
          <a:bodyPr>
            <a:normAutofit fontScale="70000" lnSpcReduction="20000"/>
          </a:bodyPr>
          <a:lstStyle/>
          <a:p>
            <a:pPr marL="0" indent="0" algn="ctr">
              <a:buNone/>
            </a:pPr>
            <a:r>
              <a:rPr lang="en-GB" u="sng" dirty="0"/>
              <a:t>In-text citations</a:t>
            </a:r>
          </a:p>
          <a:p>
            <a:pPr marL="0" indent="0">
              <a:buNone/>
            </a:pPr>
            <a:endParaRPr lang="en-GB" u="sng" dirty="0"/>
          </a:p>
          <a:p>
            <a:pPr marL="0" indent="0">
              <a:lnSpc>
                <a:spcPct val="120000"/>
              </a:lnSpc>
              <a:buNone/>
            </a:pPr>
            <a:r>
              <a:rPr lang="en-GB" dirty="0"/>
              <a:t>Used in your writing to acknowledge the source of:</a:t>
            </a:r>
          </a:p>
          <a:p>
            <a:pPr>
              <a:lnSpc>
                <a:spcPct val="170000"/>
              </a:lnSpc>
              <a:spcBef>
                <a:spcPts val="0"/>
              </a:spcBef>
              <a:spcAft>
                <a:spcPts val="450"/>
              </a:spcAft>
            </a:pPr>
            <a:r>
              <a:rPr lang="en-GB" dirty="0"/>
              <a:t>Direct quotes</a:t>
            </a:r>
          </a:p>
          <a:p>
            <a:pPr>
              <a:lnSpc>
                <a:spcPct val="170000"/>
              </a:lnSpc>
              <a:spcBef>
                <a:spcPts val="0"/>
              </a:spcBef>
              <a:spcAft>
                <a:spcPts val="450"/>
              </a:spcAft>
            </a:pPr>
            <a:r>
              <a:rPr lang="en-GB" dirty="0"/>
              <a:t>Paraphrased ideas or arguments</a:t>
            </a:r>
          </a:p>
          <a:p>
            <a:pPr>
              <a:lnSpc>
                <a:spcPct val="170000"/>
              </a:lnSpc>
              <a:spcBef>
                <a:spcPts val="0"/>
              </a:spcBef>
              <a:spcAft>
                <a:spcPts val="450"/>
              </a:spcAft>
            </a:pPr>
            <a:r>
              <a:rPr lang="en-GB" dirty="0"/>
              <a:t>Summaries of ideas or arguments</a:t>
            </a:r>
          </a:p>
          <a:p>
            <a:pPr>
              <a:lnSpc>
                <a:spcPct val="170000"/>
              </a:lnSpc>
              <a:spcBef>
                <a:spcPts val="0"/>
              </a:spcBef>
              <a:spcAft>
                <a:spcPts val="450"/>
              </a:spcAft>
            </a:pPr>
            <a:r>
              <a:rPr lang="en-GB" dirty="0"/>
              <a:t>Images, tables, graphs etc.</a:t>
            </a:r>
          </a:p>
          <a:p>
            <a:pPr>
              <a:lnSpc>
                <a:spcPct val="170000"/>
              </a:lnSpc>
              <a:spcBef>
                <a:spcPts val="0"/>
              </a:spcBef>
              <a:spcAft>
                <a:spcPts val="450"/>
              </a:spcAft>
            </a:pPr>
            <a:endParaRPr lang="en-GB" dirty="0"/>
          </a:p>
          <a:p>
            <a:pPr marL="0" indent="0">
              <a:lnSpc>
                <a:spcPct val="170000"/>
              </a:lnSpc>
              <a:spcBef>
                <a:spcPts val="0"/>
              </a:spcBef>
              <a:spcAft>
                <a:spcPts val="450"/>
              </a:spcAft>
              <a:buNone/>
            </a:pPr>
            <a:r>
              <a:rPr lang="en-GB" dirty="0"/>
              <a:t>Format: who, when.</a:t>
            </a:r>
          </a:p>
        </p:txBody>
      </p:sp>
      <p:sp>
        <p:nvSpPr>
          <p:cNvPr id="13" name="Content Placeholder 12">
            <a:extLst>
              <a:ext uri="{FF2B5EF4-FFF2-40B4-BE49-F238E27FC236}">
                <a16:creationId xmlns:a16="http://schemas.microsoft.com/office/drawing/2014/main" id="{8AECFAB6-5FE6-4BC9-A643-924E9AD6B14C}"/>
              </a:ext>
            </a:extLst>
          </p:cNvPr>
          <p:cNvSpPr>
            <a:spLocks noGrp="1"/>
          </p:cNvSpPr>
          <p:nvPr>
            <p:ph sz="quarter" idx="4"/>
          </p:nvPr>
        </p:nvSpPr>
        <p:spPr>
          <a:xfrm>
            <a:off x="4620919" y="1417638"/>
            <a:ext cx="4412440" cy="4171156"/>
          </a:xfrm>
        </p:spPr>
        <p:txBody>
          <a:bodyPr>
            <a:normAutofit fontScale="70000" lnSpcReduction="20000"/>
          </a:bodyPr>
          <a:lstStyle/>
          <a:p>
            <a:pPr marL="0" indent="0" algn="ctr">
              <a:lnSpc>
                <a:spcPct val="120000"/>
              </a:lnSpc>
              <a:buNone/>
            </a:pPr>
            <a:r>
              <a:rPr lang="en-GB" u="sng" dirty="0"/>
              <a:t>Reference list </a:t>
            </a:r>
          </a:p>
          <a:p>
            <a:pPr marL="0" indent="0">
              <a:lnSpc>
                <a:spcPct val="120000"/>
              </a:lnSpc>
              <a:buNone/>
            </a:pPr>
            <a:endParaRPr lang="en-GB" dirty="0"/>
          </a:p>
          <a:p>
            <a:pPr marL="0" indent="0">
              <a:lnSpc>
                <a:spcPct val="120000"/>
              </a:lnSpc>
              <a:buNone/>
            </a:pPr>
            <a:r>
              <a:rPr lang="en-GB" dirty="0"/>
              <a:t>A list of all of the sources cited in your writing, at the end of the assignment.</a:t>
            </a:r>
          </a:p>
          <a:p>
            <a:pPr marL="0" indent="0">
              <a:lnSpc>
                <a:spcPct val="120000"/>
              </a:lnSpc>
              <a:buNone/>
            </a:pPr>
            <a:endParaRPr lang="en-GB" dirty="0"/>
          </a:p>
          <a:p>
            <a:pPr marL="0" indent="0">
              <a:lnSpc>
                <a:spcPct val="120000"/>
              </a:lnSpc>
              <a:buNone/>
            </a:pPr>
            <a:r>
              <a:rPr lang="en-GB" dirty="0"/>
              <a:t>Arranged alphabetically by author’s surname (or the name of the organisation e.g. Home Office, College of Policing).</a:t>
            </a:r>
          </a:p>
          <a:p>
            <a:pPr marL="0" indent="0">
              <a:lnSpc>
                <a:spcPct val="120000"/>
              </a:lnSpc>
              <a:buNone/>
            </a:pPr>
            <a:endParaRPr lang="en-GB" dirty="0"/>
          </a:p>
          <a:p>
            <a:pPr marL="0" indent="0">
              <a:lnSpc>
                <a:spcPct val="120000"/>
              </a:lnSpc>
              <a:buNone/>
            </a:pPr>
            <a:r>
              <a:rPr lang="en-GB" dirty="0"/>
              <a:t>Multiple sources by the same author should be arranged chronologically.</a:t>
            </a:r>
          </a:p>
          <a:p>
            <a:pPr marL="0" indent="0">
              <a:lnSpc>
                <a:spcPct val="120000"/>
              </a:lnSpc>
              <a:buNone/>
            </a:pPr>
            <a:endParaRPr lang="en-GB" dirty="0"/>
          </a:p>
          <a:p>
            <a:pPr marL="0" indent="0">
              <a:lnSpc>
                <a:spcPct val="120000"/>
              </a:lnSpc>
              <a:buNone/>
            </a:pPr>
            <a:r>
              <a:rPr lang="en-GB" dirty="0"/>
              <a:t>Format: who, when, what, where.</a:t>
            </a:r>
          </a:p>
        </p:txBody>
      </p:sp>
      <p:sp>
        <p:nvSpPr>
          <p:cNvPr id="5" name="Footer Placeholder 4">
            <a:extLst>
              <a:ext uri="{FF2B5EF4-FFF2-40B4-BE49-F238E27FC236}">
                <a16:creationId xmlns:a16="http://schemas.microsoft.com/office/drawing/2014/main" id="{5B216CBF-1C6A-4899-BCA7-F29433B72404}"/>
              </a:ext>
            </a:extLst>
          </p:cNvPr>
          <p:cNvSpPr>
            <a:spLocks noGrp="1"/>
          </p:cNvSpPr>
          <p:nvPr>
            <p:ph type="ftr" sz="quarter" idx="11"/>
          </p:nvPr>
        </p:nvSpPr>
        <p:spPr>
          <a:xfrm>
            <a:off x="3359150" y="6507212"/>
            <a:ext cx="6379210" cy="153888"/>
          </a:xfrm>
          <a:prstGeom prst="rect">
            <a:avLst/>
          </a:prstGeom>
        </p:spPr>
        <p:txBody>
          <a:bodyPr vert="horz" wrap="square" lIns="0" tIns="0" rIns="0" bIns="0" rtlCol="0" anchor="ctr">
            <a:noAutofit/>
          </a:bodyPr>
          <a:lstStyle>
            <a:defPPr>
              <a:defRPr lang="en-US"/>
            </a:defPPr>
            <a:lvl1pPr marL="0" algn="l" defTabSz="914400" rtl="0" eaLnBrk="1" latinLnBrk="0" hangingPunct="1">
              <a:defRPr sz="1000" kern="1200">
                <a:solidFill>
                  <a:schemeClr val="tx1">
                    <a:lumMod val="65000"/>
                    <a:alpha val="8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Sample Footer Text</a:t>
            </a:r>
          </a:p>
        </p:txBody>
      </p:sp>
      <p:sp>
        <p:nvSpPr>
          <p:cNvPr id="6" name="Slide Number Placeholder 5">
            <a:extLst>
              <a:ext uri="{FF2B5EF4-FFF2-40B4-BE49-F238E27FC236}">
                <a16:creationId xmlns:a16="http://schemas.microsoft.com/office/drawing/2014/main" id="{39098C70-789D-4427-8596-DD632B953B7A}"/>
              </a:ext>
            </a:extLst>
          </p:cNvPr>
          <p:cNvSpPr>
            <a:spLocks noGrp="1"/>
          </p:cNvSpPr>
          <p:nvPr>
            <p:ph type="sldNum" sz="quarter" idx="12"/>
          </p:nvPr>
        </p:nvSpPr>
        <p:spPr/>
        <p:txBody>
          <a:bodyPr/>
          <a:lstStyle/>
          <a:p>
            <a:fld id="{DBA1B0FB-D917-4C8C-928F-313BD683BF39}" type="slidenum">
              <a:rPr lang="en-US" smtClean="0"/>
              <a:t>6</a:t>
            </a:fld>
            <a:endParaRPr lang="en-US"/>
          </a:p>
        </p:txBody>
      </p:sp>
    </p:spTree>
    <p:extLst>
      <p:ext uri="{BB962C8B-B14F-4D97-AF65-F5344CB8AC3E}">
        <p14:creationId xmlns:p14="http://schemas.microsoft.com/office/powerpoint/2010/main" val="1741581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
                                            <p:txEl>
                                              <p:pRg st="6" end="6"/>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hlinkClick r:id="rId3"/>
            <a:extLst>
              <a:ext uri="{FF2B5EF4-FFF2-40B4-BE49-F238E27FC236}">
                <a16:creationId xmlns:a16="http://schemas.microsoft.com/office/drawing/2014/main" id="{9AB3591C-CAA5-6EB4-5DD8-BCD4760F38A4}"/>
              </a:ext>
            </a:extLst>
          </p:cNvPr>
          <p:cNvPicPr>
            <a:picLocks noGrp="1" noChangeAspect="1"/>
          </p:cNvPicPr>
          <p:nvPr>
            <p:ph idx="1"/>
          </p:nvPr>
        </p:nvPicPr>
        <p:blipFill rotWithShape="1">
          <a:blip r:embed="rId4"/>
          <a:srcRect l="2051" r="2227"/>
          <a:stretch/>
        </p:blipFill>
        <p:spPr>
          <a:xfrm>
            <a:off x="240632" y="336885"/>
            <a:ext cx="8646694" cy="5181600"/>
          </a:xfrm>
          <a:prstGeom prst="rect">
            <a:avLst/>
          </a:prstGeom>
        </p:spPr>
      </p:pic>
    </p:spTree>
    <p:extLst>
      <p:ext uri="{BB962C8B-B14F-4D97-AF65-F5344CB8AC3E}">
        <p14:creationId xmlns:p14="http://schemas.microsoft.com/office/powerpoint/2010/main" val="3289123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34EDC13-F95D-482F-8ADE-3CFE59E6A07D}"/>
              </a:ext>
            </a:extLst>
          </p:cNvPr>
          <p:cNvSpPr>
            <a:spLocks noGrp="1"/>
          </p:cNvSpPr>
          <p:nvPr>
            <p:ph type="title"/>
          </p:nvPr>
        </p:nvSpPr>
        <p:spPr>
          <a:xfrm>
            <a:off x="457200" y="483644"/>
            <a:ext cx="8229600" cy="522196"/>
          </a:xfrm>
          <a:solidFill>
            <a:schemeClr val="tx2">
              <a:lumMod val="40000"/>
              <a:lumOff val="60000"/>
            </a:schemeClr>
          </a:solidFill>
        </p:spPr>
        <p:txBody>
          <a:bodyPr>
            <a:normAutofit/>
          </a:bodyPr>
          <a:lstStyle/>
          <a:p>
            <a:r>
              <a:rPr lang="en-US" sz="2800" b="1" i="1" dirty="0"/>
              <a:t>Cite Them Right </a:t>
            </a:r>
            <a:r>
              <a:rPr lang="en-US" sz="2800" b="1" dirty="0"/>
              <a:t>database</a:t>
            </a:r>
          </a:p>
        </p:txBody>
      </p:sp>
      <p:pic>
        <p:nvPicPr>
          <p:cNvPr id="1026" name="Picture 2">
            <a:extLst>
              <a:ext uri="{FF2B5EF4-FFF2-40B4-BE49-F238E27FC236}">
                <a16:creationId xmlns:a16="http://schemas.microsoft.com/office/drawing/2014/main" id="{A570D5C1-9DE7-A09D-568B-1A5DB16F93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458" y="1841765"/>
            <a:ext cx="8563742" cy="3125524"/>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Arrow Connector 2">
            <a:extLst>
              <a:ext uri="{FF2B5EF4-FFF2-40B4-BE49-F238E27FC236}">
                <a16:creationId xmlns:a16="http://schemas.microsoft.com/office/drawing/2014/main" id="{E4F8E419-CC61-F86B-5DA5-F7E2DB7A9AAC}"/>
              </a:ext>
            </a:extLst>
          </p:cNvPr>
          <p:cNvCxnSpPr>
            <a:cxnSpLocks/>
          </p:cNvCxnSpPr>
          <p:nvPr/>
        </p:nvCxnSpPr>
        <p:spPr>
          <a:xfrm flipH="1" flipV="1">
            <a:off x="6240379" y="4170947"/>
            <a:ext cx="641684" cy="1026695"/>
          </a:xfrm>
          <a:prstGeom prst="straightConnector1">
            <a:avLst/>
          </a:prstGeom>
          <a:ln w="76200">
            <a:solidFill>
              <a:srgbClr val="FF0000"/>
            </a:solidFill>
            <a:headEnd type="none" w="med" len="med"/>
            <a:tailEnd type="triangle" w="med" len="med"/>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3165211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89B4012-3325-40CE-2074-3A93E975A3C9}"/>
              </a:ext>
            </a:extLst>
          </p:cNvPr>
          <p:cNvPicPr>
            <a:picLocks noGrp="1" noChangeAspect="1"/>
          </p:cNvPicPr>
          <p:nvPr>
            <p:ph idx="1"/>
          </p:nvPr>
        </p:nvPicPr>
        <p:blipFill>
          <a:blip r:embed="rId3"/>
          <a:stretch>
            <a:fillRect/>
          </a:stretch>
        </p:blipFill>
        <p:spPr>
          <a:xfrm>
            <a:off x="63550" y="3454902"/>
            <a:ext cx="8992219" cy="2105526"/>
          </a:xfrm>
        </p:spPr>
      </p:pic>
      <p:pic>
        <p:nvPicPr>
          <p:cNvPr id="9" name="Picture 8">
            <a:extLst>
              <a:ext uri="{FF2B5EF4-FFF2-40B4-BE49-F238E27FC236}">
                <a16:creationId xmlns:a16="http://schemas.microsoft.com/office/drawing/2014/main" id="{3CB0664F-9071-F56C-04CE-FAD80C644C26}"/>
              </a:ext>
            </a:extLst>
          </p:cNvPr>
          <p:cNvPicPr>
            <a:picLocks noChangeAspect="1"/>
          </p:cNvPicPr>
          <p:nvPr/>
        </p:nvPicPr>
        <p:blipFill>
          <a:blip r:embed="rId4"/>
          <a:stretch>
            <a:fillRect/>
          </a:stretch>
        </p:blipFill>
        <p:spPr>
          <a:xfrm>
            <a:off x="4347410" y="2163845"/>
            <a:ext cx="3970421" cy="2915318"/>
          </a:xfrm>
          <a:prstGeom prst="rect">
            <a:avLst/>
          </a:prstGeom>
        </p:spPr>
      </p:pic>
      <p:sp>
        <p:nvSpPr>
          <p:cNvPr id="11" name="Title 3">
            <a:extLst>
              <a:ext uri="{FF2B5EF4-FFF2-40B4-BE49-F238E27FC236}">
                <a16:creationId xmlns:a16="http://schemas.microsoft.com/office/drawing/2014/main" id="{78633FF2-648D-5BA7-8123-304D10FBA97F}"/>
              </a:ext>
            </a:extLst>
          </p:cNvPr>
          <p:cNvSpPr txBox="1">
            <a:spLocks/>
          </p:cNvSpPr>
          <p:nvPr/>
        </p:nvSpPr>
        <p:spPr>
          <a:xfrm>
            <a:off x="457200" y="280274"/>
            <a:ext cx="8229600" cy="1143000"/>
          </a:xfrm>
          <a:prstGeom prst="rect">
            <a:avLst/>
          </a:prstGeom>
          <a:solidFill>
            <a:srgbClr val="1F497D">
              <a:lumMod val="40000"/>
              <a:lumOff val="60000"/>
            </a:srgb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rgbClr val="002060"/>
                </a:solidFill>
                <a:effectLst/>
                <a:uLnTx/>
                <a:uFillTx/>
                <a:latin typeface="Myriad Pro"/>
                <a:ea typeface="+mj-ea"/>
                <a:cs typeface="+mj-cs"/>
              </a:rPr>
              <a:t>Understanding referencing and plagiarism</a:t>
            </a:r>
          </a:p>
        </p:txBody>
      </p:sp>
    </p:spTree>
    <p:extLst>
      <p:ext uri="{BB962C8B-B14F-4D97-AF65-F5344CB8AC3E}">
        <p14:creationId xmlns:p14="http://schemas.microsoft.com/office/powerpoint/2010/main" val="2185571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2000"/>
            <a:lum/>
          </a:blip>
          <a:srcRect/>
          <a:stretch>
            <a:fillRect t="-2000" b="-2000"/>
          </a:stretch>
        </a:blipFill>
        <a:effectLst/>
      </p:bgPr>
    </p:bg>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D845313-D7B4-4C1A-8538-FFFC0515061A}"/>
              </a:ext>
            </a:extLst>
          </p:cNvPr>
          <p:cNvSpPr>
            <a:spLocks noGrp="1"/>
          </p:cNvSpPr>
          <p:nvPr>
            <p:ph idx="1"/>
          </p:nvPr>
        </p:nvSpPr>
        <p:spPr>
          <a:xfrm>
            <a:off x="457200" y="1686187"/>
            <a:ext cx="7461115" cy="3051183"/>
          </a:xfrm>
        </p:spPr>
        <p:txBody>
          <a:bodyPr>
            <a:normAutofit/>
          </a:bodyPr>
          <a:lstStyle/>
          <a:p>
            <a:pPr marL="0" indent="0">
              <a:spcAft>
                <a:spcPts val="1800"/>
              </a:spcAft>
              <a:buNone/>
            </a:pPr>
            <a:r>
              <a:rPr lang="en-GB" sz="2000" dirty="0">
                <a:solidFill>
                  <a:srgbClr val="4A4A4A"/>
                </a:solidFill>
                <a:effectLst/>
                <a:latin typeface="Arial" panose="020B0604020202020204" pitchFamily="34" charset="0"/>
                <a:ea typeface="Times New Roman" panose="02020603050405020304" pitchFamily="18" charset="0"/>
              </a:rPr>
              <a:t>…is clear, concise, focused and structured.</a:t>
            </a:r>
          </a:p>
          <a:p>
            <a:pPr marL="0" indent="0">
              <a:spcAft>
                <a:spcPts val="1800"/>
              </a:spcAft>
              <a:buNone/>
            </a:pPr>
            <a:r>
              <a:rPr lang="en-GB" sz="2000" dirty="0">
                <a:solidFill>
                  <a:srgbClr val="4A4A4A"/>
                </a:solidFill>
                <a:effectLst/>
                <a:latin typeface="Arial" panose="020B0604020202020204" pitchFamily="34" charset="0"/>
                <a:ea typeface="Times New Roman" panose="02020603050405020304" pitchFamily="18" charset="0"/>
              </a:rPr>
              <a:t>…will aid the reader’s understanding.</a:t>
            </a:r>
            <a:endParaRPr lang="en-GB" sz="2000" dirty="0">
              <a:effectLst/>
              <a:latin typeface="Times New Roman" panose="02020603050405020304" pitchFamily="18" charset="0"/>
              <a:ea typeface="Times New Roman" panose="02020603050405020304" pitchFamily="18" charset="0"/>
            </a:endParaRPr>
          </a:p>
          <a:p>
            <a:pPr marL="0" indent="0">
              <a:spcAft>
                <a:spcPts val="1800"/>
              </a:spcAft>
              <a:buNone/>
            </a:pPr>
            <a:r>
              <a:rPr lang="en-GB" sz="2000" dirty="0">
                <a:solidFill>
                  <a:srgbClr val="4A4A4A"/>
                </a:solidFill>
                <a:effectLst/>
                <a:latin typeface="Arial" panose="020B0604020202020204" pitchFamily="34" charset="0"/>
                <a:ea typeface="Times New Roman" panose="02020603050405020304" pitchFamily="18" charset="0"/>
              </a:rPr>
              <a:t>…has a formal tone and style.</a:t>
            </a:r>
          </a:p>
          <a:p>
            <a:pPr marL="0" indent="0">
              <a:spcAft>
                <a:spcPts val="1800"/>
              </a:spcAft>
              <a:buNone/>
            </a:pPr>
            <a:r>
              <a:rPr lang="en-GB" sz="2000" dirty="0">
                <a:solidFill>
                  <a:srgbClr val="4A4A4A"/>
                </a:solidFill>
                <a:latin typeface="Arial" panose="020B0604020202020204" pitchFamily="34" charset="0"/>
                <a:ea typeface="Times New Roman" panose="02020603050405020304" pitchFamily="18" charset="0"/>
              </a:rPr>
              <a:t>…is supported by evidence drawn from wider reading.</a:t>
            </a:r>
          </a:p>
        </p:txBody>
      </p:sp>
      <p:sp>
        <p:nvSpPr>
          <p:cNvPr id="4" name="Title 3">
            <a:extLst>
              <a:ext uri="{FF2B5EF4-FFF2-40B4-BE49-F238E27FC236}">
                <a16:creationId xmlns:a16="http://schemas.microsoft.com/office/drawing/2014/main" id="{34215BA4-88FF-4837-937F-5FADEAF32AEC}"/>
              </a:ext>
            </a:extLst>
          </p:cNvPr>
          <p:cNvSpPr>
            <a:spLocks noGrp="1"/>
          </p:cNvSpPr>
          <p:nvPr>
            <p:ph type="title"/>
          </p:nvPr>
        </p:nvSpPr>
        <p:spPr/>
        <p:txBody>
          <a:bodyPr/>
          <a:lstStyle/>
          <a:p>
            <a:r>
              <a:rPr lang="en-GB" dirty="0"/>
              <a:t>Academic Writing</a:t>
            </a:r>
          </a:p>
        </p:txBody>
      </p:sp>
    </p:spTree>
    <p:extLst>
      <p:ext uri="{BB962C8B-B14F-4D97-AF65-F5344CB8AC3E}">
        <p14:creationId xmlns:p14="http://schemas.microsoft.com/office/powerpoint/2010/main" val="33472887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9000" r="-9000"/>
          </a:stretch>
        </a:blipFill>
        <a:effectLst/>
      </p:bgPr>
    </p:bg>
    <p:spTree>
      <p:nvGrpSpPr>
        <p:cNvPr id="1" name=""/>
        <p:cNvGrpSpPr/>
        <p:nvPr/>
      </p:nvGrpSpPr>
      <p:grpSpPr>
        <a:xfrm>
          <a:off x="0" y="0"/>
          <a:ext cx="0" cy="0"/>
          <a:chOff x="0" y="0"/>
          <a:chExt cx="0" cy="0"/>
        </a:xfrm>
      </p:grpSpPr>
      <p:sp>
        <p:nvSpPr>
          <p:cNvPr id="3" name="Arrow: Right 2">
            <a:extLst>
              <a:ext uri="{FF2B5EF4-FFF2-40B4-BE49-F238E27FC236}">
                <a16:creationId xmlns:a16="http://schemas.microsoft.com/office/drawing/2014/main" id="{C699D8DA-A768-470A-B35A-309AF5ACBB04}"/>
              </a:ext>
            </a:extLst>
          </p:cNvPr>
          <p:cNvSpPr/>
          <p:nvPr/>
        </p:nvSpPr>
        <p:spPr>
          <a:xfrm rot="1272718">
            <a:off x="1192634" y="2363410"/>
            <a:ext cx="2628550" cy="748893"/>
          </a:xfrm>
          <a:prstGeom prst="rightArrow">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Point</a:t>
            </a:r>
            <a:endParaRPr lang="en-GB" dirty="0">
              <a:solidFill>
                <a:schemeClr val="tx1"/>
              </a:solidFill>
            </a:endParaRPr>
          </a:p>
        </p:txBody>
      </p:sp>
      <p:sp>
        <p:nvSpPr>
          <p:cNvPr id="7" name="Arrow: Right 6">
            <a:extLst>
              <a:ext uri="{FF2B5EF4-FFF2-40B4-BE49-F238E27FC236}">
                <a16:creationId xmlns:a16="http://schemas.microsoft.com/office/drawing/2014/main" id="{5B267485-F9BF-4C29-86BD-3BBC325A79D1}"/>
              </a:ext>
            </a:extLst>
          </p:cNvPr>
          <p:cNvSpPr/>
          <p:nvPr/>
        </p:nvSpPr>
        <p:spPr>
          <a:xfrm>
            <a:off x="1146196" y="4058075"/>
            <a:ext cx="2329643" cy="1184770"/>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Evidence</a:t>
            </a:r>
            <a:endParaRPr lang="en-GB" dirty="0">
              <a:solidFill>
                <a:schemeClr val="tx1"/>
              </a:solidFill>
            </a:endParaRPr>
          </a:p>
        </p:txBody>
      </p:sp>
      <p:sp>
        <p:nvSpPr>
          <p:cNvPr id="8" name="Arrow: Right 7">
            <a:extLst>
              <a:ext uri="{FF2B5EF4-FFF2-40B4-BE49-F238E27FC236}">
                <a16:creationId xmlns:a16="http://schemas.microsoft.com/office/drawing/2014/main" id="{DA9B6E0E-9D3D-4EFD-BC2F-49C1F299601A}"/>
              </a:ext>
            </a:extLst>
          </p:cNvPr>
          <p:cNvSpPr/>
          <p:nvPr/>
        </p:nvSpPr>
        <p:spPr>
          <a:xfrm rot="21218703">
            <a:off x="1030590" y="5695092"/>
            <a:ext cx="2700915" cy="817070"/>
          </a:xfrm>
          <a:prstGeom prst="righ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Explanation</a:t>
            </a:r>
            <a:endParaRPr lang="en-GB" dirty="0">
              <a:solidFill>
                <a:schemeClr val="tx1"/>
              </a:solidFill>
            </a:endParaRPr>
          </a:p>
        </p:txBody>
      </p:sp>
      <p:sp>
        <p:nvSpPr>
          <p:cNvPr id="6" name="Title 5">
            <a:extLst>
              <a:ext uri="{FF2B5EF4-FFF2-40B4-BE49-F238E27FC236}">
                <a16:creationId xmlns:a16="http://schemas.microsoft.com/office/drawing/2014/main" id="{2A1AC87F-B239-41C0-A595-888E9627E65D}"/>
              </a:ext>
            </a:extLst>
          </p:cNvPr>
          <p:cNvSpPr>
            <a:spLocks noGrp="1"/>
          </p:cNvSpPr>
          <p:nvPr>
            <p:ph type="title"/>
          </p:nvPr>
        </p:nvSpPr>
        <p:spPr/>
        <p:txBody>
          <a:bodyPr/>
          <a:lstStyle/>
          <a:p>
            <a:r>
              <a:rPr lang="en-GB" dirty="0"/>
              <a:t>Remember to P.E.E.!</a:t>
            </a:r>
          </a:p>
        </p:txBody>
      </p:sp>
    </p:spTree>
    <p:extLst>
      <p:ext uri="{BB962C8B-B14F-4D97-AF65-F5344CB8AC3E}">
        <p14:creationId xmlns:p14="http://schemas.microsoft.com/office/powerpoint/2010/main" val="3298483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0000"/>
            <a:lum/>
          </a:blip>
          <a:srcRect/>
          <a:stretch>
            <a:fillRect l="-13000" r="-13000"/>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2B257B7-92A1-4EAB-B098-1B577819F2D8}"/>
              </a:ext>
            </a:extLst>
          </p:cNvPr>
          <p:cNvSpPr txBox="1"/>
          <p:nvPr/>
        </p:nvSpPr>
        <p:spPr>
          <a:xfrm>
            <a:off x="588523" y="3164260"/>
            <a:ext cx="7830766" cy="938719"/>
          </a:xfrm>
          <a:prstGeom prst="rect">
            <a:avLst/>
          </a:prstGeom>
          <a:noFill/>
        </p:spPr>
        <p:txBody>
          <a:bodyPr wrap="square">
            <a:spAutoFit/>
          </a:bodyPr>
          <a:lstStyle/>
          <a:p>
            <a:pPr algn="just">
              <a:lnSpc>
                <a:spcPts val="2160"/>
              </a:lnSpc>
              <a:spcAft>
                <a:spcPts val="1800"/>
              </a:spcAft>
            </a:pPr>
            <a:r>
              <a:rPr lang="en-GB" sz="2000" b="1" dirty="0">
                <a:solidFill>
                  <a:prstClr val="black"/>
                </a:solidFill>
                <a:effectLst/>
                <a:latin typeface="Myriad Pro"/>
                <a:ea typeface="DengXian" panose="02010600030101010101" pitchFamily="2" charset="-122"/>
                <a:cs typeface="Arial" panose="020B0604020202020204" pitchFamily="34" charset="0"/>
              </a:rPr>
              <a:t>Evidence</a:t>
            </a:r>
            <a:r>
              <a:rPr lang="en-GB" sz="2000" dirty="0">
                <a:solidFill>
                  <a:prstClr val="black"/>
                </a:solidFill>
                <a:effectLst/>
                <a:latin typeface="Myriad Pro"/>
                <a:ea typeface="DengXian" panose="02010600030101010101" pitchFamily="2" charset="-122"/>
                <a:cs typeface="Arial" panose="020B0604020202020204" pitchFamily="34" charset="0"/>
              </a:rPr>
              <a:t> – Mindfulness and meditation help to lower the heart rate and reduce the physiological responses to stress (</a:t>
            </a:r>
            <a:r>
              <a:rPr lang="en-GB" sz="2000" dirty="0" err="1">
                <a:solidFill>
                  <a:prstClr val="black"/>
                </a:solidFill>
                <a:effectLst/>
                <a:latin typeface="Myriad Pro"/>
                <a:ea typeface="DengXian" panose="02010600030101010101" pitchFamily="2" charset="-122"/>
                <a:cs typeface="Arial" panose="020B0604020202020204" pitchFamily="34" charset="0"/>
              </a:rPr>
              <a:t>Breedvelt</a:t>
            </a:r>
            <a:r>
              <a:rPr lang="en-GB" sz="2000" dirty="0">
                <a:solidFill>
                  <a:prstClr val="black"/>
                </a:solidFill>
                <a:effectLst/>
                <a:latin typeface="Myriad Pro"/>
                <a:ea typeface="DengXian" panose="02010600030101010101" pitchFamily="2" charset="-122"/>
                <a:cs typeface="Arial" panose="020B0604020202020204" pitchFamily="34" charset="0"/>
              </a:rPr>
              <a:t>, </a:t>
            </a:r>
            <a:r>
              <a:rPr lang="en-GB" sz="2000" i="1" dirty="0">
                <a:solidFill>
                  <a:prstClr val="black"/>
                </a:solidFill>
                <a:effectLst/>
                <a:latin typeface="Myriad Pro"/>
                <a:ea typeface="DengXian" panose="02010600030101010101" pitchFamily="2" charset="-122"/>
                <a:cs typeface="Arial" panose="020B0604020202020204" pitchFamily="34" charset="0"/>
              </a:rPr>
              <a:t>et al</a:t>
            </a:r>
            <a:r>
              <a:rPr lang="en-GB" sz="2000" dirty="0">
                <a:solidFill>
                  <a:prstClr val="black"/>
                </a:solidFill>
                <a:effectLst/>
                <a:latin typeface="Myriad Pro"/>
                <a:ea typeface="DengXian" panose="02010600030101010101" pitchFamily="2" charset="-122"/>
                <a:cs typeface="Arial" panose="020B0604020202020204" pitchFamily="34" charset="0"/>
              </a:rPr>
              <a:t>., 2019).</a:t>
            </a:r>
            <a:endParaRPr lang="en-GB" b="1"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FCD3B25E-A254-4016-A227-F3473279D2B0}"/>
              </a:ext>
            </a:extLst>
          </p:cNvPr>
          <p:cNvSpPr txBox="1"/>
          <p:nvPr/>
        </p:nvSpPr>
        <p:spPr>
          <a:xfrm>
            <a:off x="588523" y="4417275"/>
            <a:ext cx="7830766" cy="938719"/>
          </a:xfrm>
          <a:prstGeom prst="rect">
            <a:avLst/>
          </a:prstGeom>
          <a:noFill/>
        </p:spPr>
        <p:txBody>
          <a:bodyPr wrap="square">
            <a:spAutoFit/>
          </a:bodyPr>
          <a:lstStyle/>
          <a:p>
            <a:pPr algn="just">
              <a:lnSpc>
                <a:spcPts val="2160"/>
              </a:lnSpc>
              <a:spcAft>
                <a:spcPts val="1800"/>
              </a:spcAft>
            </a:pPr>
            <a:r>
              <a:rPr lang="en-GB" sz="2000" b="1" dirty="0">
                <a:solidFill>
                  <a:prstClr val="black"/>
                </a:solidFill>
                <a:effectLst/>
                <a:latin typeface="Myriad Pro"/>
                <a:ea typeface="DengXian" panose="02010600030101010101" pitchFamily="2" charset="-122"/>
                <a:cs typeface="Arial" panose="020B0604020202020204" pitchFamily="34" charset="0"/>
              </a:rPr>
              <a:t>Explain</a:t>
            </a:r>
            <a:r>
              <a:rPr lang="en-GB" sz="2000" dirty="0">
                <a:solidFill>
                  <a:prstClr val="black"/>
                </a:solidFill>
                <a:effectLst/>
                <a:latin typeface="Myriad Pro"/>
                <a:ea typeface="DengXian" panose="02010600030101010101" pitchFamily="2" charset="-122"/>
                <a:cs typeface="Arial" panose="020B0604020202020204" pitchFamily="34" charset="0"/>
              </a:rPr>
              <a:t> – </a:t>
            </a:r>
            <a:r>
              <a:rPr lang="en-GB" sz="2000" dirty="0">
                <a:solidFill>
                  <a:prstClr val="black"/>
                </a:solidFill>
                <a:latin typeface="Myriad Pro"/>
                <a:ea typeface="DengXian" panose="02010600030101010101" pitchFamily="2" charset="-122"/>
                <a:cs typeface="Arial" panose="020B0604020202020204" pitchFamily="34" charset="0"/>
              </a:rPr>
              <a:t>Feeling less stressed and more relaxed has improved my sleep, and this has made me more resilient because I feel less tired and more prepared to face the day ahead.</a:t>
            </a:r>
            <a:endParaRPr lang="en-GB" b="1"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p:txBody>
          <a:bodyPr/>
          <a:lstStyle/>
          <a:p>
            <a:r>
              <a:rPr lang="en-GB" dirty="0"/>
              <a:t>An example…</a:t>
            </a:r>
          </a:p>
        </p:txBody>
      </p:sp>
      <p:sp>
        <p:nvSpPr>
          <p:cNvPr id="8" name="TextBox 7">
            <a:extLst>
              <a:ext uri="{FF2B5EF4-FFF2-40B4-BE49-F238E27FC236}">
                <a16:creationId xmlns:a16="http://schemas.microsoft.com/office/drawing/2014/main" id="{A73A111D-E2B9-6DD6-2DCD-FA5C6B4DBDCC}"/>
              </a:ext>
            </a:extLst>
          </p:cNvPr>
          <p:cNvSpPr txBox="1"/>
          <p:nvPr/>
        </p:nvSpPr>
        <p:spPr>
          <a:xfrm>
            <a:off x="588523" y="1911245"/>
            <a:ext cx="7830766" cy="938719"/>
          </a:xfrm>
          <a:prstGeom prst="rect">
            <a:avLst/>
          </a:prstGeom>
          <a:noFill/>
        </p:spPr>
        <p:txBody>
          <a:bodyPr wrap="square">
            <a:spAutoFit/>
          </a:bodyPr>
          <a:lstStyle/>
          <a:p>
            <a:pPr algn="just">
              <a:lnSpc>
                <a:spcPts val="2160"/>
              </a:lnSpc>
              <a:spcAft>
                <a:spcPts val="1800"/>
              </a:spcAft>
            </a:pPr>
            <a:r>
              <a:rPr lang="en-GB" sz="2000" b="1" dirty="0">
                <a:solidFill>
                  <a:prstClr val="black"/>
                </a:solidFill>
                <a:effectLst/>
                <a:latin typeface="Myriad Pro"/>
                <a:ea typeface="DengXian" panose="02010600030101010101" pitchFamily="2" charset="-122"/>
                <a:cs typeface="Arial" panose="020B0604020202020204" pitchFamily="34" charset="0"/>
              </a:rPr>
              <a:t>Point</a:t>
            </a:r>
            <a:r>
              <a:rPr lang="en-GB" sz="2000" dirty="0">
                <a:solidFill>
                  <a:prstClr val="black"/>
                </a:solidFill>
                <a:effectLst/>
                <a:latin typeface="Myriad Pro"/>
                <a:ea typeface="DengXian" panose="02010600030101010101" pitchFamily="2" charset="-122"/>
                <a:cs typeface="Arial" panose="020B0604020202020204" pitchFamily="34" charset="0"/>
              </a:rPr>
              <a:t> – I have found that practising mindfulness for 30 minutes every day has been very beneficial to reducing my stress levels and improving my resilience.</a:t>
            </a:r>
            <a:endParaRPr lang="en-GB" i="1"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1451849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0000"/>
            <a:lum/>
          </a:blip>
          <a:srcRect/>
          <a:stretch>
            <a:fillRect l="-6000" r="-6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74284C-0CF1-4CE4-A894-9C51E349ACEA}"/>
              </a:ext>
            </a:extLst>
          </p:cNvPr>
          <p:cNvSpPr txBox="1"/>
          <p:nvPr/>
        </p:nvSpPr>
        <p:spPr>
          <a:xfrm>
            <a:off x="656617" y="1862813"/>
            <a:ext cx="7830766" cy="664862"/>
          </a:xfrm>
          <a:prstGeom prst="rect">
            <a:avLst/>
          </a:prstGeom>
          <a:noFill/>
        </p:spPr>
        <p:txBody>
          <a:bodyPr wrap="square">
            <a:spAutoFit/>
          </a:bodyPr>
          <a:lstStyle/>
          <a:p>
            <a:pPr algn="just">
              <a:lnSpc>
                <a:spcPts val="2160"/>
              </a:lnSpc>
              <a:spcAft>
                <a:spcPts val="1800"/>
              </a:spcAft>
            </a:pPr>
            <a:r>
              <a:rPr lang="en-GB" sz="2400" b="1" dirty="0">
                <a:solidFill>
                  <a:prstClr val="black"/>
                </a:solidFill>
                <a:effectLst/>
                <a:latin typeface="Myriad Pro"/>
                <a:ea typeface="DengXian" panose="02010600030101010101" pitchFamily="2" charset="-122"/>
                <a:cs typeface="Arial" panose="020B0604020202020204" pitchFamily="34" charset="0"/>
              </a:rPr>
              <a:t>Point</a:t>
            </a:r>
            <a:r>
              <a:rPr lang="en-GB" sz="2400" dirty="0">
                <a:solidFill>
                  <a:prstClr val="black"/>
                </a:solidFill>
                <a:effectLst/>
                <a:latin typeface="Myriad Pro"/>
                <a:ea typeface="DengXian" panose="02010600030101010101" pitchFamily="2" charset="-122"/>
                <a:cs typeface="Arial" panose="020B0604020202020204" pitchFamily="34" charset="0"/>
              </a:rPr>
              <a:t> – Alcohol is often a contributing factor in domestic violence.</a:t>
            </a:r>
            <a:endParaRPr lang="en-GB" sz="2000" b="1"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6" name="TextBox 5">
            <a:extLst>
              <a:ext uri="{FF2B5EF4-FFF2-40B4-BE49-F238E27FC236}">
                <a16:creationId xmlns:a16="http://schemas.microsoft.com/office/drawing/2014/main" id="{62B257B7-92A1-4EAB-B098-1B577819F2D8}"/>
              </a:ext>
            </a:extLst>
          </p:cNvPr>
          <p:cNvSpPr txBox="1"/>
          <p:nvPr/>
        </p:nvSpPr>
        <p:spPr>
          <a:xfrm>
            <a:off x="588523" y="3105340"/>
            <a:ext cx="7830766" cy="938719"/>
          </a:xfrm>
          <a:prstGeom prst="rect">
            <a:avLst/>
          </a:prstGeom>
          <a:noFill/>
        </p:spPr>
        <p:txBody>
          <a:bodyPr wrap="square">
            <a:spAutoFit/>
          </a:bodyPr>
          <a:lstStyle/>
          <a:p>
            <a:pPr algn="just">
              <a:lnSpc>
                <a:spcPts val="2160"/>
              </a:lnSpc>
              <a:spcAft>
                <a:spcPts val="1800"/>
              </a:spcAft>
            </a:pPr>
            <a:r>
              <a:rPr lang="en-GB" sz="2400" b="1" dirty="0">
                <a:solidFill>
                  <a:prstClr val="black"/>
                </a:solidFill>
                <a:effectLst/>
                <a:latin typeface="Myriad Pro"/>
                <a:ea typeface="DengXian" panose="02010600030101010101" pitchFamily="2" charset="-122"/>
                <a:cs typeface="Arial" panose="020B0604020202020204" pitchFamily="34" charset="0"/>
              </a:rPr>
              <a:t>Evidence</a:t>
            </a:r>
            <a:r>
              <a:rPr lang="en-GB" sz="2400" dirty="0">
                <a:solidFill>
                  <a:prstClr val="black"/>
                </a:solidFill>
                <a:effectLst/>
                <a:latin typeface="Myriad Pro"/>
                <a:ea typeface="DengXian" panose="02010600030101010101" pitchFamily="2" charset="-122"/>
                <a:cs typeface="Arial" panose="020B0604020202020204" pitchFamily="34" charset="0"/>
              </a:rPr>
              <a:t> – A study by Jones and Barnaby (2022) found that alcohol was involved in 73% of domestic assault incidents </a:t>
            </a:r>
            <a:r>
              <a:rPr lang="en-GB" sz="2400" dirty="0">
                <a:solidFill>
                  <a:prstClr val="black"/>
                </a:solidFill>
                <a:latin typeface="Myriad Pro"/>
                <a:ea typeface="DengXian" panose="02010600030101010101" pitchFamily="2" charset="-122"/>
                <a:cs typeface="Arial" panose="020B0604020202020204" pitchFamily="34" charset="0"/>
              </a:rPr>
              <a:t>between April 2019 and March 2021.</a:t>
            </a:r>
            <a:endParaRPr lang="en-GB" sz="2000" b="1"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FCD3B25E-A254-4016-A227-F3473279D2B0}"/>
              </a:ext>
            </a:extLst>
          </p:cNvPr>
          <p:cNvSpPr txBox="1"/>
          <p:nvPr/>
        </p:nvSpPr>
        <p:spPr>
          <a:xfrm>
            <a:off x="588523" y="4684737"/>
            <a:ext cx="7830766" cy="1511248"/>
          </a:xfrm>
          <a:prstGeom prst="rect">
            <a:avLst/>
          </a:prstGeom>
          <a:noFill/>
        </p:spPr>
        <p:txBody>
          <a:bodyPr wrap="square">
            <a:spAutoFit/>
          </a:bodyPr>
          <a:lstStyle/>
          <a:p>
            <a:pPr algn="just">
              <a:lnSpc>
                <a:spcPts val="2160"/>
              </a:lnSpc>
              <a:spcAft>
                <a:spcPts val="1800"/>
              </a:spcAft>
            </a:pPr>
            <a:r>
              <a:rPr lang="en-GB" sz="2400" b="1" dirty="0">
                <a:solidFill>
                  <a:prstClr val="black"/>
                </a:solidFill>
                <a:effectLst/>
                <a:latin typeface="Myriad Pro"/>
                <a:ea typeface="DengXian" panose="02010600030101010101" pitchFamily="2" charset="-122"/>
                <a:cs typeface="Arial" panose="020B0604020202020204" pitchFamily="34" charset="0"/>
              </a:rPr>
              <a:t>Explain</a:t>
            </a:r>
            <a:r>
              <a:rPr lang="en-GB" sz="2400" dirty="0">
                <a:solidFill>
                  <a:prstClr val="black"/>
                </a:solidFill>
                <a:effectLst/>
                <a:latin typeface="Myriad Pro"/>
                <a:ea typeface="DengXian" panose="02010600030101010101" pitchFamily="2" charset="-122"/>
                <a:cs typeface="Arial" panose="020B0604020202020204" pitchFamily="34" charset="0"/>
              </a:rPr>
              <a:t> – </a:t>
            </a:r>
            <a:r>
              <a:rPr lang="en-GB" sz="2400" dirty="0">
                <a:solidFill>
                  <a:prstClr val="black"/>
                </a:solidFill>
                <a:latin typeface="Myriad Pro"/>
                <a:ea typeface="DengXian" panose="02010600030101010101" pitchFamily="2" charset="-122"/>
                <a:cs typeface="Arial" panose="020B0604020202020204" pitchFamily="34" charset="0"/>
              </a:rPr>
              <a:t>Alcohol can reduce inhibitions and increase the severity of emotional responses, meaning that people who are intoxicated are three times more likely to react violently (NHS, 2020). Therefore it is a common factor in violent incidents, including domestic violence. </a:t>
            </a:r>
            <a:endParaRPr lang="en-GB" sz="2000" b="1"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p:txBody>
          <a:bodyPr/>
          <a:lstStyle/>
          <a:p>
            <a:r>
              <a:rPr lang="en-GB"/>
              <a:t>Another </a:t>
            </a:r>
            <a:r>
              <a:rPr lang="en-GB" dirty="0"/>
              <a:t>example…</a:t>
            </a:r>
          </a:p>
        </p:txBody>
      </p:sp>
    </p:spTree>
    <p:extLst>
      <p:ext uri="{BB962C8B-B14F-4D97-AF65-F5344CB8AC3E}">
        <p14:creationId xmlns:p14="http://schemas.microsoft.com/office/powerpoint/2010/main" val="29749975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3000"/>
            <a:lum/>
          </a:blip>
          <a:srcRect/>
          <a:stretch>
            <a:fillRect l="-2000" r="-2000"/>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2B257B7-92A1-4EAB-B098-1B577819F2D8}"/>
              </a:ext>
            </a:extLst>
          </p:cNvPr>
          <p:cNvSpPr txBox="1"/>
          <p:nvPr/>
        </p:nvSpPr>
        <p:spPr>
          <a:xfrm>
            <a:off x="909469" y="2274838"/>
            <a:ext cx="7325061" cy="3108543"/>
          </a:xfrm>
          <a:prstGeom prst="rect">
            <a:avLst/>
          </a:prstGeom>
          <a:noFill/>
        </p:spPr>
        <p:txBody>
          <a:bodyPr wrap="square">
            <a:spAutoFit/>
          </a:bodyPr>
          <a:lstStyle/>
          <a:p>
            <a:pPr algn="just">
              <a:spcAft>
                <a:spcPts val="1800"/>
              </a:spcAft>
            </a:pPr>
            <a:r>
              <a:rPr lang="en-GB" sz="2800" dirty="0">
                <a:solidFill>
                  <a:prstClr val="black"/>
                </a:solidFill>
                <a:effectLst/>
                <a:latin typeface="Myriad Pro"/>
                <a:ea typeface="DengXian" panose="02010600030101010101" pitchFamily="2" charset="-122"/>
                <a:cs typeface="Arial" panose="020B0604020202020204" pitchFamily="34" charset="0"/>
              </a:rPr>
              <a:t>It is important that police officers act ethically and with integrity at all times, because UK policing is founded on the concept of policing with consent. </a:t>
            </a:r>
            <a:r>
              <a:rPr lang="en-GB" sz="2800" dirty="0">
                <a:solidFill>
                  <a:srgbClr val="FF0000"/>
                </a:solidFill>
                <a:latin typeface="Myriad Pro"/>
                <a:ea typeface="DengXian" panose="02010600030101010101" pitchFamily="2" charset="-122"/>
                <a:cs typeface="Arial" panose="020B0604020202020204" pitchFamily="34" charset="0"/>
              </a:rPr>
              <a:t>Reith (1956) stated that this philosophy is unique because “it derived not from fear but almost exclusively from public co-operation”.</a:t>
            </a:r>
            <a:endParaRPr lang="en-GB" sz="2800" dirty="0">
              <a:solidFill>
                <a:srgbClr val="FF0000"/>
              </a:solidFill>
              <a:effectLst/>
              <a:latin typeface="Myriad Pro"/>
              <a:ea typeface="DengXian" panose="02010600030101010101" pitchFamily="2" charset="-122"/>
              <a:cs typeface="Arial" panose="020B0604020202020204" pitchFamily="34" charset="0"/>
            </a:endParaRP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p:txBody>
          <a:bodyPr>
            <a:normAutofit fontScale="90000"/>
          </a:bodyPr>
          <a:lstStyle/>
          <a:p>
            <a:r>
              <a:rPr lang="en-GB" dirty="0"/>
              <a:t>Quotations</a:t>
            </a:r>
            <a:br>
              <a:rPr lang="en-GB" dirty="0"/>
            </a:br>
            <a:r>
              <a:rPr lang="en-GB" dirty="0"/>
              <a:t>(to be used sparingly!)</a:t>
            </a:r>
          </a:p>
        </p:txBody>
      </p:sp>
    </p:spTree>
    <p:extLst>
      <p:ext uri="{BB962C8B-B14F-4D97-AF65-F5344CB8AC3E}">
        <p14:creationId xmlns:p14="http://schemas.microsoft.com/office/powerpoint/2010/main" val="32084620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0A683-3017-C338-62CA-7E966017558D}"/>
              </a:ext>
            </a:extLst>
          </p:cNvPr>
          <p:cNvSpPr>
            <a:spLocks noGrp="1"/>
          </p:cNvSpPr>
          <p:nvPr>
            <p:ph type="title"/>
          </p:nvPr>
        </p:nvSpPr>
        <p:spPr/>
        <p:txBody>
          <a:bodyPr/>
          <a:lstStyle/>
          <a:p>
            <a:r>
              <a:rPr lang="en-GB" dirty="0"/>
              <a:t>Summarising</a:t>
            </a:r>
          </a:p>
        </p:txBody>
      </p:sp>
      <p:sp>
        <p:nvSpPr>
          <p:cNvPr id="3" name="Content Placeholder 2">
            <a:extLst>
              <a:ext uri="{FF2B5EF4-FFF2-40B4-BE49-F238E27FC236}">
                <a16:creationId xmlns:a16="http://schemas.microsoft.com/office/drawing/2014/main" id="{80D239EE-D7BC-F2A1-4438-3E6AA1E656EC}"/>
              </a:ext>
            </a:extLst>
          </p:cNvPr>
          <p:cNvSpPr>
            <a:spLocks noGrp="1"/>
          </p:cNvSpPr>
          <p:nvPr>
            <p:ph sz="half" idx="1"/>
          </p:nvPr>
        </p:nvSpPr>
        <p:spPr>
          <a:xfrm>
            <a:off x="321011" y="1417638"/>
            <a:ext cx="4038600" cy="3969056"/>
          </a:xfrm>
          <a:ln w="28575">
            <a:solidFill>
              <a:srgbClr val="FF0000"/>
            </a:solidFill>
          </a:ln>
        </p:spPr>
        <p:txBody>
          <a:bodyPr>
            <a:noAutofit/>
          </a:bodyPr>
          <a:lstStyle/>
          <a:p>
            <a:pPr marL="0" indent="0">
              <a:buNone/>
            </a:pPr>
            <a:r>
              <a:rPr lang="en-GB" sz="1800" dirty="0" err="1"/>
              <a:t>Palasinski</a:t>
            </a:r>
            <a:r>
              <a:rPr lang="en-GB" sz="1800" dirty="0"/>
              <a:t> </a:t>
            </a:r>
            <a:r>
              <a:rPr lang="en-GB" sz="1800" i="1" dirty="0"/>
              <a:t>et al</a:t>
            </a:r>
            <a:r>
              <a:rPr lang="en-GB" sz="1800" dirty="0"/>
              <a:t>.</a:t>
            </a:r>
            <a:r>
              <a:rPr lang="en-GB" sz="1800" i="1" dirty="0"/>
              <a:t> </a:t>
            </a:r>
            <a:r>
              <a:rPr lang="en-GB" sz="1800" dirty="0"/>
              <a:t>(2019) state that “Although most (if not all) of our sample do not represent convicted knife carriers, most young men at risk of knife-crime have not been arrested. However, those who have engaged in knife-crime may be more likely to have seen (or know of) someone who died as a result of knife crime; in this case messages focusing on death may be more effective because the individual identifies with these concepts (whereas most members of our sample may not)”.</a:t>
            </a:r>
          </a:p>
        </p:txBody>
      </p:sp>
      <p:sp>
        <p:nvSpPr>
          <p:cNvPr id="4" name="Content Placeholder 3">
            <a:extLst>
              <a:ext uri="{FF2B5EF4-FFF2-40B4-BE49-F238E27FC236}">
                <a16:creationId xmlns:a16="http://schemas.microsoft.com/office/drawing/2014/main" id="{0A485EF4-C0D2-7BDD-7BA0-0322EF7A42D9}"/>
              </a:ext>
            </a:extLst>
          </p:cNvPr>
          <p:cNvSpPr>
            <a:spLocks noGrp="1"/>
          </p:cNvSpPr>
          <p:nvPr>
            <p:ph sz="half" idx="2"/>
          </p:nvPr>
        </p:nvSpPr>
        <p:spPr>
          <a:xfrm>
            <a:off x="4784389" y="1956308"/>
            <a:ext cx="4038600" cy="2567054"/>
          </a:xfrm>
          <a:ln w="38100">
            <a:solidFill>
              <a:srgbClr val="00B050"/>
            </a:solidFill>
          </a:ln>
        </p:spPr>
        <p:txBody>
          <a:bodyPr>
            <a:noAutofit/>
          </a:bodyPr>
          <a:lstStyle/>
          <a:p>
            <a:pPr marL="0" indent="0">
              <a:buNone/>
            </a:pPr>
            <a:r>
              <a:rPr lang="en-GB" sz="2000" dirty="0"/>
              <a:t>Young men are likely to have seen, or know, someone who has died due to knife crime. Therefore anti-knife crime messages focusing on death may be more effective “because the individual identifies with these concepts” (</a:t>
            </a:r>
            <a:r>
              <a:rPr lang="en-GB" sz="2000" dirty="0" err="1"/>
              <a:t>Palasinski</a:t>
            </a:r>
            <a:r>
              <a:rPr lang="en-GB" sz="2000" dirty="0"/>
              <a:t> </a:t>
            </a:r>
            <a:r>
              <a:rPr lang="en-GB" sz="2000" i="1" dirty="0"/>
              <a:t>et al</a:t>
            </a:r>
            <a:r>
              <a:rPr lang="en-GB" sz="2000" dirty="0"/>
              <a:t>., 2019).</a:t>
            </a:r>
          </a:p>
        </p:txBody>
      </p:sp>
    </p:spTree>
    <p:extLst>
      <p:ext uri="{BB962C8B-B14F-4D97-AF65-F5344CB8AC3E}">
        <p14:creationId xmlns:p14="http://schemas.microsoft.com/office/powerpoint/2010/main" val="25917829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0A683-3017-C338-62CA-7E966017558D}"/>
              </a:ext>
            </a:extLst>
          </p:cNvPr>
          <p:cNvSpPr>
            <a:spLocks noGrp="1"/>
          </p:cNvSpPr>
          <p:nvPr>
            <p:ph type="title"/>
          </p:nvPr>
        </p:nvSpPr>
        <p:spPr/>
        <p:txBody>
          <a:bodyPr/>
          <a:lstStyle/>
          <a:p>
            <a:r>
              <a:rPr lang="en-GB" dirty="0"/>
              <a:t>Paraphrasing</a:t>
            </a:r>
          </a:p>
        </p:txBody>
      </p:sp>
      <p:sp>
        <p:nvSpPr>
          <p:cNvPr id="3" name="Content Placeholder 2">
            <a:extLst>
              <a:ext uri="{FF2B5EF4-FFF2-40B4-BE49-F238E27FC236}">
                <a16:creationId xmlns:a16="http://schemas.microsoft.com/office/drawing/2014/main" id="{80D239EE-D7BC-F2A1-4438-3E6AA1E656EC}"/>
              </a:ext>
            </a:extLst>
          </p:cNvPr>
          <p:cNvSpPr>
            <a:spLocks noGrp="1"/>
          </p:cNvSpPr>
          <p:nvPr>
            <p:ph sz="half" idx="1"/>
          </p:nvPr>
        </p:nvSpPr>
        <p:spPr>
          <a:xfrm>
            <a:off x="436232" y="1417638"/>
            <a:ext cx="4038600" cy="3883594"/>
          </a:xfrm>
          <a:ln w="28575">
            <a:solidFill>
              <a:srgbClr val="FF0000"/>
            </a:solidFill>
          </a:ln>
        </p:spPr>
        <p:txBody>
          <a:bodyPr>
            <a:noAutofit/>
          </a:bodyPr>
          <a:lstStyle/>
          <a:p>
            <a:pPr marL="0" indent="0">
              <a:buNone/>
            </a:pPr>
            <a:r>
              <a:rPr lang="en-GB" sz="2200" dirty="0"/>
              <a:t>“Drink driving is only one offence, and the legal alcohol limit provides a clear black and white rule on when a drink driving offence has been committed. However, if you are charged with drink driving, there are certain aggravating factors that can impact the severity of the sentence” (Titchener, 2020).</a:t>
            </a:r>
          </a:p>
        </p:txBody>
      </p:sp>
      <p:sp>
        <p:nvSpPr>
          <p:cNvPr id="4" name="Content Placeholder 3">
            <a:extLst>
              <a:ext uri="{FF2B5EF4-FFF2-40B4-BE49-F238E27FC236}">
                <a16:creationId xmlns:a16="http://schemas.microsoft.com/office/drawing/2014/main" id="{0A485EF4-C0D2-7BDD-7BA0-0322EF7A42D9}"/>
              </a:ext>
            </a:extLst>
          </p:cNvPr>
          <p:cNvSpPr>
            <a:spLocks noGrp="1"/>
          </p:cNvSpPr>
          <p:nvPr>
            <p:ph sz="half" idx="2"/>
          </p:nvPr>
        </p:nvSpPr>
        <p:spPr>
          <a:xfrm>
            <a:off x="4745476" y="2177695"/>
            <a:ext cx="4038600" cy="2179513"/>
          </a:xfrm>
          <a:ln w="38100">
            <a:solidFill>
              <a:srgbClr val="00B050"/>
            </a:solidFill>
          </a:ln>
        </p:spPr>
        <p:txBody>
          <a:bodyPr>
            <a:noAutofit/>
          </a:bodyPr>
          <a:lstStyle/>
          <a:p>
            <a:pPr marL="0" indent="0">
              <a:buNone/>
            </a:pPr>
            <a:r>
              <a:rPr lang="en-GB" sz="2200" dirty="0"/>
              <a:t>The alcohol limit makes it clear when a drink driving offence has been committed, but aggravating factors can influence the severity of the sentence (Titchener, 2020).</a:t>
            </a:r>
          </a:p>
        </p:txBody>
      </p:sp>
    </p:spTree>
    <p:extLst>
      <p:ext uri="{BB962C8B-B14F-4D97-AF65-F5344CB8AC3E}">
        <p14:creationId xmlns:p14="http://schemas.microsoft.com/office/powerpoint/2010/main" val="22988898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3">
            <a:extLst>
              <a:ext uri="{FF2B5EF4-FFF2-40B4-BE49-F238E27FC236}">
                <a16:creationId xmlns:a16="http://schemas.microsoft.com/office/drawing/2014/main" id="{DC4DFC65-1888-85B5-4415-54D159419BB9}"/>
              </a:ext>
            </a:extLst>
          </p:cNvPr>
          <p:cNvSpPr>
            <a:spLocks noGrp="1"/>
          </p:cNvSpPr>
          <p:nvPr>
            <p:ph type="title"/>
          </p:nvPr>
        </p:nvSpPr>
        <p:spPr>
          <a:solidFill>
            <a:schemeClr val="tx2">
              <a:lumMod val="40000"/>
              <a:lumOff val="60000"/>
            </a:schemeClr>
          </a:solidFill>
        </p:spPr>
        <p:txBody>
          <a:bodyPr>
            <a:normAutofit/>
          </a:bodyPr>
          <a:lstStyle/>
          <a:p>
            <a:r>
              <a:rPr lang="en-GB" sz="3200" b="1" dirty="0">
                <a:solidFill>
                  <a:srgbClr val="002060"/>
                </a:solidFill>
              </a:rPr>
              <a:t>Identifying appropriate sources</a:t>
            </a:r>
          </a:p>
        </p:txBody>
      </p:sp>
      <p:sp>
        <p:nvSpPr>
          <p:cNvPr id="3" name="Content Placeholder 2">
            <a:extLst>
              <a:ext uri="{FF2B5EF4-FFF2-40B4-BE49-F238E27FC236}">
                <a16:creationId xmlns:a16="http://schemas.microsoft.com/office/drawing/2014/main" id="{EFA5AF13-592E-4BEB-AE2A-16E84E9B3A94}"/>
              </a:ext>
            </a:extLst>
          </p:cNvPr>
          <p:cNvSpPr>
            <a:spLocks noGrp="1"/>
          </p:cNvSpPr>
          <p:nvPr>
            <p:ph sz="half" idx="1"/>
          </p:nvPr>
        </p:nvSpPr>
        <p:spPr>
          <a:xfrm>
            <a:off x="328326" y="2043603"/>
            <a:ext cx="4038600" cy="2147908"/>
          </a:xfrm>
          <a:custGeom>
            <a:avLst/>
            <a:gdLst>
              <a:gd name="connsiteX0" fmla="*/ 0 w 4038600"/>
              <a:gd name="connsiteY0" fmla="*/ 0 h 2147908"/>
              <a:gd name="connsiteX1" fmla="*/ 753872 w 4038600"/>
              <a:gd name="connsiteY1" fmla="*/ 0 h 2147908"/>
              <a:gd name="connsiteX2" fmla="*/ 1386586 w 4038600"/>
              <a:gd name="connsiteY2" fmla="*/ 0 h 2147908"/>
              <a:gd name="connsiteX3" fmla="*/ 2019300 w 4038600"/>
              <a:gd name="connsiteY3" fmla="*/ 0 h 2147908"/>
              <a:gd name="connsiteX4" fmla="*/ 2732786 w 4038600"/>
              <a:gd name="connsiteY4" fmla="*/ 0 h 2147908"/>
              <a:gd name="connsiteX5" fmla="*/ 3446272 w 4038600"/>
              <a:gd name="connsiteY5" fmla="*/ 0 h 2147908"/>
              <a:gd name="connsiteX6" fmla="*/ 4038600 w 4038600"/>
              <a:gd name="connsiteY6" fmla="*/ 0 h 2147908"/>
              <a:gd name="connsiteX7" fmla="*/ 4038600 w 4038600"/>
              <a:gd name="connsiteY7" fmla="*/ 558456 h 2147908"/>
              <a:gd name="connsiteX8" fmla="*/ 4038600 w 4038600"/>
              <a:gd name="connsiteY8" fmla="*/ 1073954 h 2147908"/>
              <a:gd name="connsiteX9" fmla="*/ 4038600 w 4038600"/>
              <a:gd name="connsiteY9" fmla="*/ 1610931 h 2147908"/>
              <a:gd name="connsiteX10" fmla="*/ 4038600 w 4038600"/>
              <a:gd name="connsiteY10" fmla="*/ 2147908 h 2147908"/>
              <a:gd name="connsiteX11" fmla="*/ 3365500 w 4038600"/>
              <a:gd name="connsiteY11" fmla="*/ 2147908 h 2147908"/>
              <a:gd name="connsiteX12" fmla="*/ 2813558 w 4038600"/>
              <a:gd name="connsiteY12" fmla="*/ 2147908 h 2147908"/>
              <a:gd name="connsiteX13" fmla="*/ 2180844 w 4038600"/>
              <a:gd name="connsiteY13" fmla="*/ 2147908 h 2147908"/>
              <a:gd name="connsiteX14" fmla="*/ 1588516 w 4038600"/>
              <a:gd name="connsiteY14" fmla="*/ 2147908 h 2147908"/>
              <a:gd name="connsiteX15" fmla="*/ 834644 w 4038600"/>
              <a:gd name="connsiteY15" fmla="*/ 2147908 h 2147908"/>
              <a:gd name="connsiteX16" fmla="*/ 0 w 4038600"/>
              <a:gd name="connsiteY16" fmla="*/ 2147908 h 2147908"/>
              <a:gd name="connsiteX17" fmla="*/ 0 w 4038600"/>
              <a:gd name="connsiteY17" fmla="*/ 1589452 h 2147908"/>
              <a:gd name="connsiteX18" fmla="*/ 0 w 4038600"/>
              <a:gd name="connsiteY18" fmla="*/ 1095433 h 2147908"/>
              <a:gd name="connsiteX19" fmla="*/ 0 w 4038600"/>
              <a:gd name="connsiteY19" fmla="*/ 515498 h 2147908"/>
              <a:gd name="connsiteX20" fmla="*/ 0 w 4038600"/>
              <a:gd name="connsiteY20" fmla="*/ 0 h 214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38600" h="2147908" fill="none" extrusionOk="0">
                <a:moveTo>
                  <a:pt x="0" y="0"/>
                </a:moveTo>
                <a:cubicBezTo>
                  <a:pt x="218876" y="-17173"/>
                  <a:pt x="587294" y="2080"/>
                  <a:pt x="753872" y="0"/>
                </a:cubicBezTo>
                <a:cubicBezTo>
                  <a:pt x="920450" y="-2080"/>
                  <a:pt x="1219051" y="1282"/>
                  <a:pt x="1386586" y="0"/>
                </a:cubicBezTo>
                <a:cubicBezTo>
                  <a:pt x="1554121" y="-1282"/>
                  <a:pt x="1762275" y="22317"/>
                  <a:pt x="2019300" y="0"/>
                </a:cubicBezTo>
                <a:cubicBezTo>
                  <a:pt x="2276325" y="-22317"/>
                  <a:pt x="2535585" y="-23429"/>
                  <a:pt x="2732786" y="0"/>
                </a:cubicBezTo>
                <a:cubicBezTo>
                  <a:pt x="2929987" y="23429"/>
                  <a:pt x="3144725" y="-30351"/>
                  <a:pt x="3446272" y="0"/>
                </a:cubicBezTo>
                <a:cubicBezTo>
                  <a:pt x="3747819" y="30351"/>
                  <a:pt x="3886981" y="5921"/>
                  <a:pt x="4038600" y="0"/>
                </a:cubicBezTo>
                <a:cubicBezTo>
                  <a:pt x="4031088" y="153197"/>
                  <a:pt x="4011742" y="315333"/>
                  <a:pt x="4038600" y="558456"/>
                </a:cubicBezTo>
                <a:cubicBezTo>
                  <a:pt x="4065458" y="801579"/>
                  <a:pt x="4024834" y="909243"/>
                  <a:pt x="4038600" y="1073954"/>
                </a:cubicBezTo>
                <a:cubicBezTo>
                  <a:pt x="4052366" y="1238665"/>
                  <a:pt x="4022291" y="1501610"/>
                  <a:pt x="4038600" y="1610931"/>
                </a:cubicBezTo>
                <a:cubicBezTo>
                  <a:pt x="4054909" y="1720252"/>
                  <a:pt x="4032528" y="1894171"/>
                  <a:pt x="4038600" y="2147908"/>
                </a:cubicBezTo>
                <a:cubicBezTo>
                  <a:pt x="3849082" y="2139557"/>
                  <a:pt x="3540601" y="2135481"/>
                  <a:pt x="3365500" y="2147908"/>
                </a:cubicBezTo>
                <a:cubicBezTo>
                  <a:pt x="3190399" y="2160335"/>
                  <a:pt x="2939274" y="2160148"/>
                  <a:pt x="2813558" y="2147908"/>
                </a:cubicBezTo>
                <a:cubicBezTo>
                  <a:pt x="2687842" y="2135668"/>
                  <a:pt x="2485629" y="2154888"/>
                  <a:pt x="2180844" y="2147908"/>
                </a:cubicBezTo>
                <a:cubicBezTo>
                  <a:pt x="1876059" y="2140928"/>
                  <a:pt x="1852044" y="2121094"/>
                  <a:pt x="1588516" y="2147908"/>
                </a:cubicBezTo>
                <a:cubicBezTo>
                  <a:pt x="1324988" y="2174722"/>
                  <a:pt x="1032446" y="2137359"/>
                  <a:pt x="834644" y="2147908"/>
                </a:cubicBezTo>
                <a:cubicBezTo>
                  <a:pt x="636842" y="2158457"/>
                  <a:pt x="309510" y="2129820"/>
                  <a:pt x="0" y="2147908"/>
                </a:cubicBezTo>
                <a:cubicBezTo>
                  <a:pt x="25116" y="1889587"/>
                  <a:pt x="22552" y="1810563"/>
                  <a:pt x="0" y="1589452"/>
                </a:cubicBezTo>
                <a:cubicBezTo>
                  <a:pt x="-22552" y="1368341"/>
                  <a:pt x="6795" y="1329451"/>
                  <a:pt x="0" y="1095433"/>
                </a:cubicBezTo>
                <a:cubicBezTo>
                  <a:pt x="-6795" y="861415"/>
                  <a:pt x="23085" y="684167"/>
                  <a:pt x="0" y="515498"/>
                </a:cubicBezTo>
                <a:cubicBezTo>
                  <a:pt x="-23085" y="346829"/>
                  <a:pt x="21014" y="236691"/>
                  <a:pt x="0" y="0"/>
                </a:cubicBezTo>
                <a:close/>
              </a:path>
              <a:path w="4038600" h="2147908" stroke="0" extrusionOk="0">
                <a:moveTo>
                  <a:pt x="0" y="0"/>
                </a:moveTo>
                <a:cubicBezTo>
                  <a:pt x="187669" y="31079"/>
                  <a:pt x="499404" y="31194"/>
                  <a:pt x="673100" y="0"/>
                </a:cubicBezTo>
                <a:cubicBezTo>
                  <a:pt x="846796" y="-31194"/>
                  <a:pt x="1044412" y="4068"/>
                  <a:pt x="1386586" y="0"/>
                </a:cubicBezTo>
                <a:cubicBezTo>
                  <a:pt x="1728760" y="-4068"/>
                  <a:pt x="1669188" y="-14799"/>
                  <a:pt x="1938528" y="0"/>
                </a:cubicBezTo>
                <a:cubicBezTo>
                  <a:pt x="2207868" y="14799"/>
                  <a:pt x="2363635" y="-16453"/>
                  <a:pt x="2611628" y="0"/>
                </a:cubicBezTo>
                <a:cubicBezTo>
                  <a:pt x="2859621" y="16453"/>
                  <a:pt x="3065939" y="-16679"/>
                  <a:pt x="3325114" y="0"/>
                </a:cubicBezTo>
                <a:cubicBezTo>
                  <a:pt x="3584289" y="16679"/>
                  <a:pt x="3725651" y="2323"/>
                  <a:pt x="4038600" y="0"/>
                </a:cubicBezTo>
                <a:cubicBezTo>
                  <a:pt x="4062057" y="160552"/>
                  <a:pt x="4031647" y="282479"/>
                  <a:pt x="4038600" y="472540"/>
                </a:cubicBezTo>
                <a:cubicBezTo>
                  <a:pt x="4045553" y="662601"/>
                  <a:pt x="4025793" y="842669"/>
                  <a:pt x="4038600" y="945080"/>
                </a:cubicBezTo>
                <a:cubicBezTo>
                  <a:pt x="4051407" y="1047491"/>
                  <a:pt x="4041452" y="1288352"/>
                  <a:pt x="4038600" y="1460577"/>
                </a:cubicBezTo>
                <a:cubicBezTo>
                  <a:pt x="4035748" y="1632802"/>
                  <a:pt x="4047206" y="1867876"/>
                  <a:pt x="4038600" y="2147908"/>
                </a:cubicBezTo>
                <a:cubicBezTo>
                  <a:pt x="3829192" y="2163884"/>
                  <a:pt x="3539070" y="2127489"/>
                  <a:pt x="3405886" y="2147908"/>
                </a:cubicBezTo>
                <a:cubicBezTo>
                  <a:pt x="3272702" y="2168327"/>
                  <a:pt x="3012176" y="2172345"/>
                  <a:pt x="2853944" y="2147908"/>
                </a:cubicBezTo>
                <a:cubicBezTo>
                  <a:pt x="2695712" y="2123471"/>
                  <a:pt x="2427667" y="2143016"/>
                  <a:pt x="2221230" y="2147908"/>
                </a:cubicBezTo>
                <a:cubicBezTo>
                  <a:pt x="2014793" y="2152800"/>
                  <a:pt x="1898917" y="2123397"/>
                  <a:pt x="1628902" y="2147908"/>
                </a:cubicBezTo>
                <a:cubicBezTo>
                  <a:pt x="1358887" y="2172419"/>
                  <a:pt x="1158904" y="2154755"/>
                  <a:pt x="1036574" y="2147908"/>
                </a:cubicBezTo>
                <a:cubicBezTo>
                  <a:pt x="914244" y="2141061"/>
                  <a:pt x="209566" y="2184542"/>
                  <a:pt x="0" y="2147908"/>
                </a:cubicBezTo>
                <a:cubicBezTo>
                  <a:pt x="-800" y="1947073"/>
                  <a:pt x="-4945" y="1768045"/>
                  <a:pt x="0" y="1610931"/>
                </a:cubicBezTo>
                <a:cubicBezTo>
                  <a:pt x="4945" y="1453817"/>
                  <a:pt x="-3112" y="1250984"/>
                  <a:pt x="0" y="1138391"/>
                </a:cubicBezTo>
                <a:cubicBezTo>
                  <a:pt x="3112" y="1025798"/>
                  <a:pt x="28593" y="823468"/>
                  <a:pt x="0" y="558456"/>
                </a:cubicBezTo>
                <a:cubicBezTo>
                  <a:pt x="-28593" y="293445"/>
                  <a:pt x="-8248" y="154061"/>
                  <a:pt x="0" y="0"/>
                </a:cubicBezTo>
                <a:close/>
              </a:path>
            </a:pathLst>
          </a:custGeom>
          <a:ln w="28575">
            <a:solidFill>
              <a:srgbClr val="92D050"/>
            </a:solidFill>
            <a:extLst>
              <a:ext uri="{C807C97D-BFC1-408E-A445-0C87EB9F89A2}">
                <ask:lineSketchStyleProps xmlns:ask="http://schemas.microsoft.com/office/drawing/2018/sketchyshapes" sd="3950756230">
                  <ask:type>
                    <ask:lineSketchFreehand/>
                  </ask:type>
                </ask:lineSketchStyleProps>
              </a:ext>
            </a:extLst>
          </a:ln>
        </p:spPr>
        <p:txBody>
          <a:bodyPr>
            <a:noAutofit/>
          </a:bodyPr>
          <a:lstStyle/>
          <a:p>
            <a:pPr marL="0" indent="0">
              <a:spcBef>
                <a:spcPts val="0"/>
              </a:spcBef>
              <a:buNone/>
            </a:pPr>
            <a:r>
              <a:rPr lang="en-GB" sz="2400" dirty="0"/>
              <a:t>Sources should be:</a:t>
            </a:r>
          </a:p>
          <a:p>
            <a:pPr marL="0" indent="0">
              <a:spcBef>
                <a:spcPts val="0"/>
              </a:spcBef>
              <a:buNone/>
            </a:pPr>
            <a:endParaRPr lang="en-GB" sz="2400" dirty="0"/>
          </a:p>
          <a:p>
            <a:pPr>
              <a:spcBef>
                <a:spcPts val="0"/>
              </a:spcBef>
            </a:pPr>
            <a:r>
              <a:rPr lang="en-GB" sz="2400" dirty="0"/>
              <a:t>Unbiased</a:t>
            </a:r>
          </a:p>
          <a:p>
            <a:pPr>
              <a:spcBef>
                <a:spcPts val="0"/>
              </a:spcBef>
            </a:pPr>
            <a:r>
              <a:rPr lang="en-GB" sz="2400" dirty="0"/>
              <a:t>Backed up with evidence</a:t>
            </a:r>
          </a:p>
          <a:p>
            <a:pPr>
              <a:spcBef>
                <a:spcPts val="0"/>
              </a:spcBef>
            </a:pPr>
            <a:r>
              <a:rPr lang="en-GB" sz="2400" dirty="0"/>
              <a:t>Peer-reviewed</a:t>
            </a:r>
          </a:p>
        </p:txBody>
      </p:sp>
      <p:sp>
        <p:nvSpPr>
          <p:cNvPr id="9" name="Content Placeholder 8">
            <a:extLst>
              <a:ext uri="{FF2B5EF4-FFF2-40B4-BE49-F238E27FC236}">
                <a16:creationId xmlns:a16="http://schemas.microsoft.com/office/drawing/2014/main" id="{E3F1590E-C548-0230-0EF5-87DAD3CBCB1B}"/>
              </a:ext>
            </a:extLst>
          </p:cNvPr>
          <p:cNvSpPr>
            <a:spLocks noGrp="1"/>
          </p:cNvSpPr>
          <p:nvPr>
            <p:ph sz="half" idx="2"/>
          </p:nvPr>
        </p:nvSpPr>
        <p:spPr>
          <a:xfrm>
            <a:off x="4715708" y="1729076"/>
            <a:ext cx="4038600" cy="3640723"/>
          </a:xfrm>
          <a:custGeom>
            <a:avLst/>
            <a:gdLst>
              <a:gd name="connsiteX0" fmla="*/ 0 w 4038600"/>
              <a:gd name="connsiteY0" fmla="*/ 0 h 3640723"/>
              <a:gd name="connsiteX1" fmla="*/ 551942 w 4038600"/>
              <a:gd name="connsiteY1" fmla="*/ 0 h 3640723"/>
              <a:gd name="connsiteX2" fmla="*/ 1184656 w 4038600"/>
              <a:gd name="connsiteY2" fmla="*/ 0 h 3640723"/>
              <a:gd name="connsiteX3" fmla="*/ 1898142 w 4038600"/>
              <a:gd name="connsiteY3" fmla="*/ 0 h 3640723"/>
              <a:gd name="connsiteX4" fmla="*/ 2652014 w 4038600"/>
              <a:gd name="connsiteY4" fmla="*/ 0 h 3640723"/>
              <a:gd name="connsiteX5" fmla="*/ 3405886 w 4038600"/>
              <a:gd name="connsiteY5" fmla="*/ 0 h 3640723"/>
              <a:gd name="connsiteX6" fmla="*/ 4038600 w 4038600"/>
              <a:gd name="connsiteY6" fmla="*/ 0 h 3640723"/>
              <a:gd name="connsiteX7" fmla="*/ 4038600 w 4038600"/>
              <a:gd name="connsiteY7" fmla="*/ 679602 h 3640723"/>
              <a:gd name="connsiteX8" fmla="*/ 4038600 w 4038600"/>
              <a:gd name="connsiteY8" fmla="*/ 1249982 h 3640723"/>
              <a:gd name="connsiteX9" fmla="*/ 4038600 w 4038600"/>
              <a:gd name="connsiteY9" fmla="*/ 1820361 h 3640723"/>
              <a:gd name="connsiteX10" fmla="*/ 4038600 w 4038600"/>
              <a:gd name="connsiteY10" fmla="*/ 2463556 h 3640723"/>
              <a:gd name="connsiteX11" fmla="*/ 4038600 w 4038600"/>
              <a:gd name="connsiteY11" fmla="*/ 3640723 h 3640723"/>
              <a:gd name="connsiteX12" fmla="*/ 3325114 w 4038600"/>
              <a:gd name="connsiteY12" fmla="*/ 3640723 h 3640723"/>
              <a:gd name="connsiteX13" fmla="*/ 2571242 w 4038600"/>
              <a:gd name="connsiteY13" fmla="*/ 3640723 h 3640723"/>
              <a:gd name="connsiteX14" fmla="*/ 1898142 w 4038600"/>
              <a:gd name="connsiteY14" fmla="*/ 3640723 h 3640723"/>
              <a:gd name="connsiteX15" fmla="*/ 1265428 w 4038600"/>
              <a:gd name="connsiteY15" fmla="*/ 3640723 h 3640723"/>
              <a:gd name="connsiteX16" fmla="*/ 0 w 4038600"/>
              <a:gd name="connsiteY16" fmla="*/ 3640723 h 3640723"/>
              <a:gd name="connsiteX17" fmla="*/ 0 w 4038600"/>
              <a:gd name="connsiteY17" fmla="*/ 2997529 h 3640723"/>
              <a:gd name="connsiteX18" fmla="*/ 0 w 4038600"/>
              <a:gd name="connsiteY18" fmla="*/ 2390741 h 3640723"/>
              <a:gd name="connsiteX19" fmla="*/ 0 w 4038600"/>
              <a:gd name="connsiteY19" fmla="*/ 1856769 h 3640723"/>
              <a:gd name="connsiteX20" fmla="*/ 0 w 4038600"/>
              <a:gd name="connsiteY20" fmla="*/ 1177167 h 3640723"/>
              <a:gd name="connsiteX21" fmla="*/ 0 w 4038600"/>
              <a:gd name="connsiteY21" fmla="*/ 606787 h 3640723"/>
              <a:gd name="connsiteX22" fmla="*/ 0 w 4038600"/>
              <a:gd name="connsiteY22" fmla="*/ 0 h 3640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038600" h="3640723" fill="none" extrusionOk="0">
                <a:moveTo>
                  <a:pt x="0" y="0"/>
                </a:moveTo>
                <a:cubicBezTo>
                  <a:pt x="141295" y="-19704"/>
                  <a:pt x="409989" y="8940"/>
                  <a:pt x="551942" y="0"/>
                </a:cubicBezTo>
                <a:cubicBezTo>
                  <a:pt x="693895" y="-8940"/>
                  <a:pt x="886468" y="31394"/>
                  <a:pt x="1184656" y="0"/>
                </a:cubicBezTo>
                <a:cubicBezTo>
                  <a:pt x="1482844" y="-31394"/>
                  <a:pt x="1750336" y="23473"/>
                  <a:pt x="1898142" y="0"/>
                </a:cubicBezTo>
                <a:cubicBezTo>
                  <a:pt x="2045948" y="-23473"/>
                  <a:pt x="2383115" y="35222"/>
                  <a:pt x="2652014" y="0"/>
                </a:cubicBezTo>
                <a:cubicBezTo>
                  <a:pt x="2920913" y="-35222"/>
                  <a:pt x="3206248" y="-2637"/>
                  <a:pt x="3405886" y="0"/>
                </a:cubicBezTo>
                <a:cubicBezTo>
                  <a:pt x="3605524" y="2637"/>
                  <a:pt x="3777220" y="-14550"/>
                  <a:pt x="4038600" y="0"/>
                </a:cubicBezTo>
                <a:cubicBezTo>
                  <a:pt x="4004867" y="245196"/>
                  <a:pt x="4050197" y="401018"/>
                  <a:pt x="4038600" y="679602"/>
                </a:cubicBezTo>
                <a:cubicBezTo>
                  <a:pt x="4027003" y="958186"/>
                  <a:pt x="4062724" y="1129712"/>
                  <a:pt x="4038600" y="1249982"/>
                </a:cubicBezTo>
                <a:cubicBezTo>
                  <a:pt x="4014476" y="1370252"/>
                  <a:pt x="4032677" y="1682615"/>
                  <a:pt x="4038600" y="1820361"/>
                </a:cubicBezTo>
                <a:cubicBezTo>
                  <a:pt x="4044523" y="1958107"/>
                  <a:pt x="4039496" y="2251211"/>
                  <a:pt x="4038600" y="2463556"/>
                </a:cubicBezTo>
                <a:cubicBezTo>
                  <a:pt x="4037704" y="2675902"/>
                  <a:pt x="4026436" y="3381281"/>
                  <a:pt x="4038600" y="3640723"/>
                </a:cubicBezTo>
                <a:cubicBezTo>
                  <a:pt x="3697548" y="3665890"/>
                  <a:pt x="3497137" y="3629896"/>
                  <a:pt x="3325114" y="3640723"/>
                </a:cubicBezTo>
                <a:cubicBezTo>
                  <a:pt x="3153091" y="3651550"/>
                  <a:pt x="2822779" y="3648993"/>
                  <a:pt x="2571242" y="3640723"/>
                </a:cubicBezTo>
                <a:cubicBezTo>
                  <a:pt x="2319705" y="3632453"/>
                  <a:pt x="2075856" y="3615870"/>
                  <a:pt x="1898142" y="3640723"/>
                </a:cubicBezTo>
                <a:cubicBezTo>
                  <a:pt x="1720428" y="3665576"/>
                  <a:pt x="1577114" y="3665872"/>
                  <a:pt x="1265428" y="3640723"/>
                </a:cubicBezTo>
                <a:cubicBezTo>
                  <a:pt x="953742" y="3615574"/>
                  <a:pt x="445270" y="3610607"/>
                  <a:pt x="0" y="3640723"/>
                </a:cubicBezTo>
                <a:cubicBezTo>
                  <a:pt x="6698" y="3465518"/>
                  <a:pt x="18845" y="3236493"/>
                  <a:pt x="0" y="2997529"/>
                </a:cubicBezTo>
                <a:cubicBezTo>
                  <a:pt x="-18845" y="2758565"/>
                  <a:pt x="1505" y="2606339"/>
                  <a:pt x="0" y="2390741"/>
                </a:cubicBezTo>
                <a:cubicBezTo>
                  <a:pt x="-1505" y="2175143"/>
                  <a:pt x="-1874" y="1984544"/>
                  <a:pt x="0" y="1856769"/>
                </a:cubicBezTo>
                <a:cubicBezTo>
                  <a:pt x="1874" y="1728994"/>
                  <a:pt x="-9474" y="1479602"/>
                  <a:pt x="0" y="1177167"/>
                </a:cubicBezTo>
                <a:cubicBezTo>
                  <a:pt x="9474" y="874732"/>
                  <a:pt x="-3374" y="875925"/>
                  <a:pt x="0" y="606787"/>
                </a:cubicBezTo>
                <a:cubicBezTo>
                  <a:pt x="3374" y="337649"/>
                  <a:pt x="28609" y="239269"/>
                  <a:pt x="0" y="0"/>
                </a:cubicBezTo>
                <a:close/>
              </a:path>
              <a:path w="4038600" h="3640723" stroke="0" extrusionOk="0">
                <a:moveTo>
                  <a:pt x="0" y="0"/>
                </a:moveTo>
                <a:cubicBezTo>
                  <a:pt x="172750" y="-10769"/>
                  <a:pt x="527618" y="-27666"/>
                  <a:pt x="753872" y="0"/>
                </a:cubicBezTo>
                <a:cubicBezTo>
                  <a:pt x="980126" y="27666"/>
                  <a:pt x="1159831" y="-4526"/>
                  <a:pt x="1386586" y="0"/>
                </a:cubicBezTo>
                <a:cubicBezTo>
                  <a:pt x="1613341" y="4526"/>
                  <a:pt x="1803570" y="18292"/>
                  <a:pt x="1938528" y="0"/>
                </a:cubicBezTo>
                <a:cubicBezTo>
                  <a:pt x="2073486" y="-18292"/>
                  <a:pt x="2335680" y="-18257"/>
                  <a:pt x="2530856" y="0"/>
                </a:cubicBezTo>
                <a:cubicBezTo>
                  <a:pt x="2726032" y="18257"/>
                  <a:pt x="2991187" y="-5778"/>
                  <a:pt x="3163570" y="0"/>
                </a:cubicBezTo>
                <a:cubicBezTo>
                  <a:pt x="3335953" y="5778"/>
                  <a:pt x="3652886" y="28888"/>
                  <a:pt x="4038600" y="0"/>
                </a:cubicBezTo>
                <a:cubicBezTo>
                  <a:pt x="4024083" y="204733"/>
                  <a:pt x="4045938" y="354368"/>
                  <a:pt x="4038600" y="679602"/>
                </a:cubicBezTo>
                <a:cubicBezTo>
                  <a:pt x="4031262" y="1004836"/>
                  <a:pt x="4044870" y="1076403"/>
                  <a:pt x="4038600" y="1249982"/>
                </a:cubicBezTo>
                <a:cubicBezTo>
                  <a:pt x="4032330" y="1423561"/>
                  <a:pt x="4015691" y="1505681"/>
                  <a:pt x="4038600" y="1747547"/>
                </a:cubicBezTo>
                <a:cubicBezTo>
                  <a:pt x="4061509" y="1989414"/>
                  <a:pt x="4060050" y="2254311"/>
                  <a:pt x="4038600" y="2390741"/>
                </a:cubicBezTo>
                <a:cubicBezTo>
                  <a:pt x="4017150" y="2527171"/>
                  <a:pt x="4018886" y="2772787"/>
                  <a:pt x="4038600" y="2961121"/>
                </a:cubicBezTo>
                <a:cubicBezTo>
                  <a:pt x="4058314" y="3149455"/>
                  <a:pt x="4058732" y="3431432"/>
                  <a:pt x="4038600" y="3640723"/>
                </a:cubicBezTo>
                <a:cubicBezTo>
                  <a:pt x="3875145" y="3633662"/>
                  <a:pt x="3657379" y="3626309"/>
                  <a:pt x="3365500" y="3640723"/>
                </a:cubicBezTo>
                <a:cubicBezTo>
                  <a:pt x="3073621" y="3655137"/>
                  <a:pt x="2946899" y="3615300"/>
                  <a:pt x="2732786" y="3640723"/>
                </a:cubicBezTo>
                <a:cubicBezTo>
                  <a:pt x="2518673" y="3666146"/>
                  <a:pt x="2352369" y="3646805"/>
                  <a:pt x="2100072" y="3640723"/>
                </a:cubicBezTo>
                <a:cubicBezTo>
                  <a:pt x="1847775" y="3634641"/>
                  <a:pt x="1802641" y="3646544"/>
                  <a:pt x="1548130" y="3640723"/>
                </a:cubicBezTo>
                <a:cubicBezTo>
                  <a:pt x="1293619" y="3634902"/>
                  <a:pt x="1141618" y="3626944"/>
                  <a:pt x="915416" y="3640723"/>
                </a:cubicBezTo>
                <a:cubicBezTo>
                  <a:pt x="689214" y="3654502"/>
                  <a:pt x="361271" y="3671824"/>
                  <a:pt x="0" y="3640723"/>
                </a:cubicBezTo>
                <a:cubicBezTo>
                  <a:pt x="-24182" y="3530957"/>
                  <a:pt x="-17374" y="3268743"/>
                  <a:pt x="0" y="3106750"/>
                </a:cubicBezTo>
                <a:cubicBezTo>
                  <a:pt x="17374" y="2944757"/>
                  <a:pt x="-23383" y="2718318"/>
                  <a:pt x="0" y="2536370"/>
                </a:cubicBezTo>
                <a:cubicBezTo>
                  <a:pt x="23383" y="2354422"/>
                  <a:pt x="-21807" y="2156934"/>
                  <a:pt x="0" y="1965990"/>
                </a:cubicBezTo>
                <a:cubicBezTo>
                  <a:pt x="21807" y="1775046"/>
                  <a:pt x="4458" y="1531501"/>
                  <a:pt x="0" y="1322796"/>
                </a:cubicBezTo>
                <a:cubicBezTo>
                  <a:pt x="-4458" y="1114091"/>
                  <a:pt x="-24863" y="941309"/>
                  <a:pt x="0" y="752416"/>
                </a:cubicBezTo>
                <a:cubicBezTo>
                  <a:pt x="24863" y="563523"/>
                  <a:pt x="14144" y="301296"/>
                  <a:pt x="0" y="0"/>
                </a:cubicBezTo>
                <a:close/>
              </a:path>
            </a:pathLst>
          </a:custGeom>
          <a:ln w="28575">
            <a:solidFill>
              <a:srgbClr val="FF0000"/>
            </a:solidFill>
            <a:extLst>
              <a:ext uri="{C807C97D-BFC1-408E-A445-0C87EB9F89A2}">
                <ask:lineSketchStyleProps xmlns:ask="http://schemas.microsoft.com/office/drawing/2018/sketchyshapes" sd="3007767114">
                  <ask:type>
                    <ask:lineSketchFreehand/>
                  </ask:type>
                </ask:lineSketchStyleProps>
              </a:ext>
            </a:extLst>
          </a:ln>
        </p:spPr>
        <p:txBody>
          <a:bodyPr>
            <a:normAutofit/>
          </a:bodyPr>
          <a:lstStyle/>
          <a:p>
            <a:pPr marL="0" indent="0">
              <a:buNone/>
            </a:pPr>
            <a:r>
              <a:rPr lang="en-GB" sz="2400" dirty="0"/>
              <a:t>Avoid citing:</a:t>
            </a:r>
          </a:p>
          <a:p>
            <a:pPr marL="0" indent="0">
              <a:buNone/>
            </a:pPr>
            <a:endParaRPr lang="en-GB" sz="2400" dirty="0"/>
          </a:p>
          <a:p>
            <a:r>
              <a:rPr lang="en-GB" sz="2400" dirty="0"/>
              <a:t>Wikipedia</a:t>
            </a:r>
          </a:p>
          <a:p>
            <a:r>
              <a:rPr lang="en-GB" sz="2400" dirty="0"/>
              <a:t>Essay-sharing websites (e.g. UK Essays)</a:t>
            </a:r>
          </a:p>
          <a:p>
            <a:r>
              <a:rPr lang="en-GB" sz="2400" dirty="0"/>
              <a:t>Lecture material</a:t>
            </a:r>
          </a:p>
          <a:p>
            <a:r>
              <a:rPr lang="en-GB" sz="2400" dirty="0">
                <a:solidFill>
                  <a:srgbClr val="FF0000"/>
                </a:solidFill>
              </a:rPr>
              <a:t>Google Books, ScienceDirect, JSTOR…</a:t>
            </a:r>
          </a:p>
          <a:p>
            <a:endParaRPr lang="en-GB" sz="2400" dirty="0"/>
          </a:p>
        </p:txBody>
      </p:sp>
      <p:sp>
        <p:nvSpPr>
          <p:cNvPr id="6" name="Slide Number Placeholder 5">
            <a:extLst>
              <a:ext uri="{FF2B5EF4-FFF2-40B4-BE49-F238E27FC236}">
                <a16:creationId xmlns:a16="http://schemas.microsoft.com/office/drawing/2014/main" id="{90A01C86-B25B-4DB8-B376-7073B1DA25D6}"/>
              </a:ext>
            </a:extLst>
          </p:cNvPr>
          <p:cNvSpPr>
            <a:spLocks noGrp="1"/>
          </p:cNvSpPr>
          <p:nvPr>
            <p:ph type="sldNum" sz="quarter" idx="12"/>
          </p:nvPr>
        </p:nvSpPr>
        <p:spPr/>
        <p:txBody>
          <a:bodyPr/>
          <a:lstStyle/>
          <a:p>
            <a:fld id="{DBA1B0FB-D917-4C8C-928F-313BD683BF39}" type="slidenum">
              <a:rPr lang="en-US" smtClean="0"/>
              <a:t>17</a:t>
            </a:fld>
            <a:endParaRPr lang="en-US" dirty="0"/>
          </a:p>
        </p:txBody>
      </p:sp>
    </p:spTree>
    <p:extLst>
      <p:ext uri="{BB962C8B-B14F-4D97-AF65-F5344CB8AC3E}">
        <p14:creationId xmlns:p14="http://schemas.microsoft.com/office/powerpoint/2010/main" val="32539068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B378DE-0F24-4C81-A6F4-F1F74190B871}"/>
              </a:ext>
            </a:extLst>
          </p:cNvPr>
          <p:cNvSpPr>
            <a:spLocks noGrp="1"/>
          </p:cNvSpPr>
          <p:nvPr>
            <p:ph type="title"/>
          </p:nvPr>
        </p:nvSpPr>
        <p:spPr>
          <a:xfrm>
            <a:off x="533400" y="457201"/>
            <a:ext cx="8229600" cy="1143000"/>
          </a:xfrm>
          <a:solidFill>
            <a:schemeClr val="tx2">
              <a:lumMod val="40000"/>
              <a:lumOff val="60000"/>
            </a:schemeClr>
          </a:solidFill>
        </p:spPr>
        <p:txBody>
          <a:bodyPr>
            <a:normAutofit/>
          </a:bodyPr>
          <a:lstStyle/>
          <a:p>
            <a:r>
              <a:rPr lang="en-GB" sz="3200" b="1" dirty="0">
                <a:solidFill>
                  <a:srgbClr val="002060"/>
                </a:solidFill>
              </a:rPr>
              <a:t>Support and guidance </a:t>
            </a:r>
          </a:p>
        </p:txBody>
      </p:sp>
      <p:sp>
        <p:nvSpPr>
          <p:cNvPr id="5" name="Content Placeholder 4">
            <a:extLst>
              <a:ext uri="{FF2B5EF4-FFF2-40B4-BE49-F238E27FC236}">
                <a16:creationId xmlns:a16="http://schemas.microsoft.com/office/drawing/2014/main" id="{9CAB79E9-4613-4682-866F-51B163DFE09A}"/>
              </a:ext>
            </a:extLst>
          </p:cNvPr>
          <p:cNvSpPr>
            <a:spLocks noGrp="1"/>
          </p:cNvSpPr>
          <p:nvPr>
            <p:ph sz="half" idx="1"/>
          </p:nvPr>
        </p:nvSpPr>
        <p:spPr>
          <a:xfrm>
            <a:off x="414020" y="4749799"/>
            <a:ext cx="8468360" cy="636918"/>
          </a:xfrm>
        </p:spPr>
        <p:txBody>
          <a:bodyPr>
            <a:normAutofit/>
          </a:bodyPr>
          <a:lstStyle/>
          <a:p>
            <a:pPr marL="0" indent="0" algn="ctr">
              <a:buNone/>
            </a:pPr>
            <a:r>
              <a:rPr lang="en-GB" sz="2000" dirty="0"/>
              <a:t>If you have any queries or concerns email </a:t>
            </a:r>
            <a:r>
              <a:rPr lang="en-GB" sz="2000" dirty="0">
                <a:hlinkClick r:id="rId3"/>
              </a:rPr>
              <a:t>PEQF.team@uwtsd.ac.uk</a:t>
            </a:r>
            <a:endParaRPr lang="en-GB" sz="2000" dirty="0"/>
          </a:p>
        </p:txBody>
      </p:sp>
      <p:sp>
        <p:nvSpPr>
          <p:cNvPr id="6" name="Content Placeholder 5">
            <a:extLst>
              <a:ext uri="{FF2B5EF4-FFF2-40B4-BE49-F238E27FC236}">
                <a16:creationId xmlns:a16="http://schemas.microsoft.com/office/drawing/2014/main" id="{43583196-6C1F-43BC-A049-39CDF6ABBDBE}"/>
              </a:ext>
            </a:extLst>
          </p:cNvPr>
          <p:cNvSpPr>
            <a:spLocks noGrp="1"/>
          </p:cNvSpPr>
          <p:nvPr>
            <p:ph sz="half" idx="2"/>
          </p:nvPr>
        </p:nvSpPr>
        <p:spPr>
          <a:xfrm>
            <a:off x="617220" y="1950720"/>
            <a:ext cx="8061960" cy="2448560"/>
          </a:xfrm>
        </p:spPr>
        <p:txBody>
          <a:bodyPr>
            <a:normAutofit/>
          </a:bodyPr>
          <a:lstStyle/>
          <a:p>
            <a:pPr marL="0" indent="0" algn="ctr">
              <a:buNone/>
            </a:pPr>
            <a:r>
              <a:rPr lang="en-GB" dirty="0"/>
              <a:t>Weekly drop-in sessions</a:t>
            </a:r>
          </a:p>
          <a:p>
            <a:pPr marL="0" indent="0" algn="ctr">
              <a:buNone/>
            </a:pPr>
            <a:r>
              <a:rPr lang="en-GB" b="1" dirty="0"/>
              <a:t>online</a:t>
            </a:r>
          </a:p>
          <a:p>
            <a:pPr marL="0" indent="0" algn="ctr">
              <a:buNone/>
            </a:pPr>
            <a:endParaRPr lang="en-GB" b="1" dirty="0"/>
          </a:p>
          <a:p>
            <a:pPr marL="0" indent="0" algn="ctr">
              <a:buNone/>
            </a:pPr>
            <a:r>
              <a:rPr lang="en-GB" sz="2400" dirty="0"/>
              <a:t>Teams links on Moodle:</a:t>
            </a:r>
          </a:p>
          <a:p>
            <a:pPr marL="0" indent="0" algn="ctr">
              <a:buNone/>
            </a:pPr>
            <a:r>
              <a:rPr lang="en-GB" sz="2400" dirty="0"/>
              <a:t>Police Apprenticeship General Information</a:t>
            </a:r>
          </a:p>
        </p:txBody>
      </p:sp>
    </p:spTree>
    <p:extLst>
      <p:ext uri="{BB962C8B-B14F-4D97-AF65-F5344CB8AC3E}">
        <p14:creationId xmlns:p14="http://schemas.microsoft.com/office/powerpoint/2010/main" val="25841413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F42865C-18F7-54B3-97C8-83620ABF5705}"/>
              </a:ext>
            </a:extLst>
          </p:cNvPr>
          <p:cNvPicPr>
            <a:picLocks noChangeAspect="1"/>
          </p:cNvPicPr>
          <p:nvPr/>
        </p:nvPicPr>
        <p:blipFill>
          <a:blip r:embed="rId3"/>
          <a:stretch>
            <a:fillRect/>
          </a:stretch>
        </p:blipFill>
        <p:spPr>
          <a:xfrm>
            <a:off x="1600284" y="1691958"/>
            <a:ext cx="5943431" cy="369856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5" name="Title 3">
            <a:extLst>
              <a:ext uri="{FF2B5EF4-FFF2-40B4-BE49-F238E27FC236}">
                <a16:creationId xmlns:a16="http://schemas.microsoft.com/office/drawing/2014/main" id="{320B56C0-8570-EED6-EDFC-25107CEF8B03}"/>
              </a:ext>
            </a:extLst>
          </p:cNvPr>
          <p:cNvSpPr txBox="1">
            <a:spLocks/>
          </p:cNvSpPr>
          <p:nvPr/>
        </p:nvSpPr>
        <p:spPr>
          <a:xfrm>
            <a:off x="457200" y="324478"/>
            <a:ext cx="8229600" cy="1143000"/>
          </a:xfrm>
          <a:prstGeom prst="rect">
            <a:avLst/>
          </a:prstGeom>
          <a:solidFill>
            <a:schemeClr val="tx2">
              <a:lumMod val="40000"/>
              <a:lumOff val="60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solidFill>
                  <a:srgbClr val="002060"/>
                </a:solidFill>
              </a:rPr>
              <a:t>University support</a:t>
            </a:r>
          </a:p>
        </p:txBody>
      </p:sp>
    </p:spTree>
    <p:extLst>
      <p:ext uri="{BB962C8B-B14F-4D97-AF65-F5344CB8AC3E}">
        <p14:creationId xmlns:p14="http://schemas.microsoft.com/office/powerpoint/2010/main" val="13653713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52D951B-6827-445A-9320-E4E5C13C0613}"/>
              </a:ext>
            </a:extLst>
          </p:cNvPr>
          <p:cNvSpPr txBox="1">
            <a:spLocks/>
          </p:cNvSpPr>
          <p:nvPr/>
        </p:nvSpPr>
        <p:spPr>
          <a:xfrm>
            <a:off x="457200" y="372754"/>
            <a:ext cx="8229600" cy="1143000"/>
          </a:xfrm>
          <a:prstGeom prst="rect">
            <a:avLst/>
          </a:prstGeom>
          <a:solidFill>
            <a:schemeClr val="tx2">
              <a:lumMod val="40000"/>
              <a:lumOff val="60000"/>
            </a:schemeClr>
          </a:solidFill>
        </p:spPr>
        <p:txBody>
          <a:bodyPr vert="horz" lIns="91440" tIns="45720" rIns="91440" bIns="45720" rtlCol="0" anchor="ctr">
            <a:normAutofit fontScale="6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4000" b="1" i="0" u="none" strike="noStrike" kern="1200" cap="none" spc="0" normalizeH="0" baseline="0" noProof="0" dirty="0">
                <a:ln>
                  <a:noFill/>
                </a:ln>
                <a:solidFill>
                  <a:prstClr val="black"/>
                </a:solidFill>
                <a:effectLst/>
                <a:uLnTx/>
                <a:uFillTx/>
                <a:latin typeface="Myriad Pro"/>
                <a:ea typeface="+mj-ea"/>
                <a:cs typeface="+mj-cs"/>
              </a:rPr>
            </a:br>
            <a:r>
              <a:rPr lang="en-GB" sz="4700" b="1" dirty="0">
                <a:solidFill>
                  <a:srgbClr val="002060"/>
                </a:solidFill>
              </a:rPr>
              <a:t>Library support</a:t>
            </a:r>
            <a:br>
              <a:rPr kumimoji="0" lang="en-GB" sz="4400" b="0" i="0" u="none" strike="noStrike" kern="1200" cap="none" spc="0" normalizeH="0" baseline="0" noProof="0" dirty="0">
                <a:ln>
                  <a:noFill/>
                </a:ln>
                <a:solidFill>
                  <a:prstClr val="black"/>
                </a:solidFill>
                <a:effectLst/>
                <a:uLnTx/>
                <a:uFillTx/>
                <a:latin typeface="Myriad Pro"/>
                <a:ea typeface="+mj-ea"/>
                <a:cs typeface="+mj-cs"/>
              </a:rPr>
            </a:br>
            <a:endParaRPr kumimoji="0" lang="en-GB" sz="4400" b="0" i="0" u="none" strike="noStrike" kern="1200" cap="none" spc="0" normalizeH="0" baseline="0" noProof="0" dirty="0">
              <a:ln>
                <a:noFill/>
              </a:ln>
              <a:solidFill>
                <a:prstClr val="black"/>
              </a:solidFill>
              <a:effectLst/>
              <a:uLnTx/>
              <a:uFillTx/>
              <a:latin typeface="Myriad Pro"/>
              <a:ea typeface="+mj-ea"/>
              <a:cs typeface="+mj-cs"/>
            </a:endParaRPr>
          </a:p>
        </p:txBody>
      </p:sp>
      <p:pic>
        <p:nvPicPr>
          <p:cNvPr id="1026" name="Picture 2" descr="Library Logo">
            <a:extLst>
              <a:ext uri="{FF2B5EF4-FFF2-40B4-BE49-F238E27FC236}">
                <a16:creationId xmlns:a16="http://schemas.microsoft.com/office/drawing/2014/main" id="{17789FCC-976C-30F1-CEAB-27C4764FC3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6596" y="3678575"/>
            <a:ext cx="2667000" cy="197167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6DAE10D0-260F-B9C9-30EB-45A8AF832B2A}"/>
              </a:ext>
            </a:extLst>
          </p:cNvPr>
          <p:cNvPicPr>
            <a:picLocks noChangeAspect="1"/>
          </p:cNvPicPr>
          <p:nvPr/>
        </p:nvPicPr>
        <p:blipFill>
          <a:blip r:embed="rId4"/>
          <a:stretch>
            <a:fillRect/>
          </a:stretch>
        </p:blipFill>
        <p:spPr>
          <a:xfrm>
            <a:off x="457200" y="1707796"/>
            <a:ext cx="5038928" cy="3747005"/>
          </a:xfrm>
          <a:prstGeom prst="rect">
            <a:avLst/>
          </a:prstGeom>
        </p:spPr>
      </p:pic>
      <p:sp>
        <p:nvSpPr>
          <p:cNvPr id="6" name="TextBox 5">
            <a:extLst>
              <a:ext uri="{FF2B5EF4-FFF2-40B4-BE49-F238E27FC236}">
                <a16:creationId xmlns:a16="http://schemas.microsoft.com/office/drawing/2014/main" id="{36E3D6D2-DADF-DA31-E0B7-A1DE6FBEE129}"/>
              </a:ext>
            </a:extLst>
          </p:cNvPr>
          <p:cNvSpPr txBox="1"/>
          <p:nvPr/>
        </p:nvSpPr>
        <p:spPr>
          <a:xfrm>
            <a:off x="5836596" y="1515754"/>
            <a:ext cx="2782110" cy="2193357"/>
          </a:xfrm>
          <a:prstGeom prst="rect">
            <a:avLst/>
          </a:prstGeom>
          <a:noFill/>
        </p:spPr>
        <p:txBody>
          <a:bodyPr wrap="square" rtlCol="0">
            <a:spAutoFit/>
          </a:bodyPr>
          <a:lstStyle/>
          <a:p>
            <a:pPr>
              <a:lnSpc>
                <a:spcPct val="200000"/>
              </a:lnSpc>
            </a:pPr>
            <a:r>
              <a:rPr lang="en-GB" sz="2400" dirty="0" err="1"/>
              <a:t>InfoSkills</a:t>
            </a:r>
            <a:r>
              <a:rPr lang="en-GB" sz="2400" dirty="0"/>
              <a:t> including:</a:t>
            </a:r>
          </a:p>
          <a:p>
            <a:pPr marL="285750" indent="-285750">
              <a:lnSpc>
                <a:spcPct val="200000"/>
              </a:lnSpc>
              <a:buFont typeface="Arial" panose="020B0604020202020204" pitchFamily="34" charset="0"/>
              <a:buChar char="•"/>
            </a:pPr>
            <a:r>
              <a:rPr lang="en-GB" sz="2400" dirty="0"/>
              <a:t>Referencing</a:t>
            </a:r>
          </a:p>
          <a:p>
            <a:pPr marL="285750" indent="-285750">
              <a:lnSpc>
                <a:spcPct val="200000"/>
              </a:lnSpc>
              <a:buFont typeface="Arial" panose="020B0604020202020204" pitchFamily="34" charset="0"/>
              <a:buChar char="•"/>
            </a:pPr>
            <a:r>
              <a:rPr lang="en-GB" sz="2400" dirty="0"/>
              <a:t>Research skills</a:t>
            </a:r>
          </a:p>
        </p:txBody>
      </p:sp>
    </p:spTree>
    <p:extLst>
      <p:ext uri="{BB962C8B-B14F-4D97-AF65-F5344CB8AC3E}">
        <p14:creationId xmlns:p14="http://schemas.microsoft.com/office/powerpoint/2010/main" val="15955592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2627086"/>
            <a:ext cx="8229600" cy="2569028"/>
          </a:xfrm>
        </p:spPr>
        <p:txBody>
          <a:bodyPr>
            <a:normAutofit fontScale="90000"/>
          </a:bodyPr>
          <a:lstStyle/>
          <a:p>
            <a:r>
              <a:rPr lang="en-GB" b="1" dirty="0"/>
              <a:t>Any queries please contact the PEQF Team </a:t>
            </a:r>
            <a:br>
              <a:rPr lang="en-GB" dirty="0"/>
            </a:br>
            <a:br>
              <a:rPr lang="en-GB" dirty="0"/>
            </a:br>
            <a:r>
              <a:rPr lang="en-GB" u="sng" dirty="0">
                <a:solidFill>
                  <a:schemeClr val="tx2">
                    <a:lumMod val="75000"/>
                  </a:schemeClr>
                </a:solidFill>
              </a:rPr>
              <a:t>PEQF.Team</a:t>
            </a:r>
            <a:r>
              <a:rPr lang="en-GB" u="sng" dirty="0">
                <a:solidFill>
                  <a:schemeClr val="tx2">
                    <a:lumMod val="75000"/>
                  </a:schemeClr>
                </a:solidFill>
                <a:hlinkClick r:id="rId3">
                  <a:extLst>
                    <a:ext uri="{A12FA001-AC4F-418D-AE19-62706E023703}">
                      <ahyp:hlinkClr xmlns:ahyp="http://schemas.microsoft.com/office/drawing/2018/hyperlinkcolor" val="tx"/>
                    </a:ext>
                  </a:extLst>
                </a:hlinkClick>
              </a:rPr>
              <a:t>@uwtsd.ac.uk</a:t>
            </a:r>
            <a:br>
              <a:rPr lang="en-GB" dirty="0"/>
            </a:br>
            <a:br>
              <a:rPr lang="en-GB" dirty="0"/>
            </a:br>
            <a:endParaRPr lang="en-GB" dirty="0"/>
          </a:p>
        </p:txBody>
      </p:sp>
    </p:spTree>
    <p:extLst>
      <p:ext uri="{BB962C8B-B14F-4D97-AF65-F5344CB8AC3E}">
        <p14:creationId xmlns:p14="http://schemas.microsoft.com/office/powerpoint/2010/main" val="406672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E8E4C-0B8A-4D5A-A67C-703867FE6C16}"/>
              </a:ext>
            </a:extLst>
          </p:cNvPr>
          <p:cNvSpPr>
            <a:spLocks noGrp="1"/>
          </p:cNvSpPr>
          <p:nvPr>
            <p:ph type="title"/>
          </p:nvPr>
        </p:nvSpPr>
        <p:spPr>
          <a:solidFill>
            <a:schemeClr val="accent5">
              <a:lumMod val="60000"/>
              <a:lumOff val="40000"/>
            </a:schemeClr>
          </a:solidFill>
        </p:spPr>
        <p:txBody>
          <a:bodyPr>
            <a:normAutofit/>
          </a:bodyPr>
          <a:lstStyle/>
          <a:p>
            <a:r>
              <a:rPr lang="en-GB" dirty="0">
                <a:solidFill>
                  <a:srgbClr val="002060"/>
                </a:solidFill>
              </a:rPr>
              <a:t>Any questions?</a:t>
            </a:r>
          </a:p>
        </p:txBody>
      </p:sp>
      <p:pic>
        <p:nvPicPr>
          <p:cNvPr id="8" name="Content Placeholder 7">
            <a:extLst>
              <a:ext uri="{FF2B5EF4-FFF2-40B4-BE49-F238E27FC236}">
                <a16:creationId xmlns:a16="http://schemas.microsoft.com/office/drawing/2014/main" id="{361032B2-E168-42D6-9427-9C25B1297669}"/>
              </a:ext>
            </a:extLst>
          </p:cNvPr>
          <p:cNvPicPr>
            <a:picLocks noGrp="1" noChangeAspect="1"/>
          </p:cNvPicPr>
          <p:nvPr>
            <p:ph idx="1"/>
          </p:nvPr>
        </p:nvPicPr>
        <p:blipFill>
          <a:blip r:embed="rId3"/>
          <a:stretch>
            <a:fillRect/>
          </a:stretch>
        </p:blipFill>
        <p:spPr>
          <a:xfrm>
            <a:off x="2044700" y="1702633"/>
            <a:ext cx="5372100" cy="3504381"/>
          </a:xfrm>
          <a:prstGeom prst="rect">
            <a:avLst/>
          </a:prstGeom>
        </p:spPr>
      </p:pic>
    </p:spTree>
    <p:extLst>
      <p:ext uri="{BB962C8B-B14F-4D97-AF65-F5344CB8AC3E}">
        <p14:creationId xmlns:p14="http://schemas.microsoft.com/office/powerpoint/2010/main" val="3430392218"/>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A0CDED-E7C0-4778-89DC-F75DE928FF50}">
  <ds:schemaRefs>
    <ds:schemaRef ds:uri="2e89cfda-a374-4413-9f0d-8b601eddeb70"/>
    <ds:schemaRef ds:uri="http://purl.org/dc/term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1ecf5648-3750-43f5-867d-bfaa16e6e17e"/>
    <ds:schemaRef ds:uri="http://www.w3.org/XML/1998/namespace"/>
  </ds:schemaRefs>
</ds:datastoreItem>
</file>

<file path=customXml/itemProps2.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3.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2669</Words>
  <Application>Microsoft Office PowerPoint</Application>
  <PresentationFormat>On-screen Show (4:3)</PresentationFormat>
  <Paragraphs>205</Paragraphs>
  <Slides>22</Slides>
  <Notes>22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22</vt:i4>
      </vt:variant>
    </vt:vector>
  </HeadingPairs>
  <TitlesOfParts>
    <vt:vector size="32" baseType="lpstr">
      <vt:lpstr>-apple-system</vt:lpstr>
      <vt:lpstr>Myriad Pro</vt:lpstr>
      <vt:lpstr>Arial</vt:lpstr>
      <vt:lpstr>Calibri</vt:lpstr>
      <vt:lpstr>Gill Sans MT</vt:lpstr>
      <vt:lpstr>Lato</vt:lpstr>
      <vt:lpstr>Times New Roman</vt:lpstr>
      <vt:lpstr>Walbaum Display</vt:lpstr>
      <vt:lpstr>Theme1.thmx first page pp</vt:lpstr>
      <vt:lpstr>3DFloatVTI</vt:lpstr>
      <vt:lpstr>PowerPoint Presentation</vt:lpstr>
      <vt:lpstr>PowerPoint Presentation</vt:lpstr>
      <vt:lpstr>Accessing the library</vt:lpstr>
      <vt:lpstr>PowerPoint Presentation</vt:lpstr>
      <vt:lpstr>Referencing</vt:lpstr>
      <vt:lpstr>Two types of referencing</vt:lpstr>
      <vt:lpstr>PowerPoint Presentation</vt:lpstr>
      <vt:lpstr>Cite Them Right database</vt:lpstr>
      <vt:lpstr>PowerPoint Presentation</vt:lpstr>
      <vt:lpstr>Academic Writing</vt:lpstr>
      <vt:lpstr>Remember to P.E.E.!</vt:lpstr>
      <vt:lpstr>An example…</vt:lpstr>
      <vt:lpstr>Another example…</vt:lpstr>
      <vt:lpstr>Quotations (to be used sparingly!)</vt:lpstr>
      <vt:lpstr>Summarising</vt:lpstr>
      <vt:lpstr>Paraphrasing</vt:lpstr>
      <vt:lpstr>Identifying appropriate sources</vt:lpstr>
      <vt:lpstr>Support and guidance </vt:lpstr>
      <vt:lpstr>PowerPoint Presentation</vt:lpstr>
      <vt:lpstr>PowerPoint Presentation</vt:lpstr>
      <vt:lpstr>Any queries please contact the PEQF Team   PEQF.Team@uwtsd.ac.uk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Year Two  Online Learning  &amp;  Assignments</dc:title>
  <dc:creator>Sarah Jones (IMH)</dc:creator>
  <cp:lastModifiedBy>Rhiannon Sandy</cp:lastModifiedBy>
  <cp:revision>47</cp:revision>
  <dcterms:created xsi:type="dcterms:W3CDTF">2020-08-06T09:51:05Z</dcterms:created>
  <dcterms:modified xsi:type="dcterms:W3CDTF">2023-03-01T10:44:53Z</dcterms:modified>
</cp:coreProperties>
</file>