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3"/>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61" autoAdjust="0"/>
    <p:restoredTop sz="69412" autoAdjust="0"/>
  </p:normalViewPr>
  <p:slideViewPr>
    <p:cSldViewPr snapToGrid="0">
      <p:cViewPr varScale="1">
        <p:scale>
          <a:sx n="68" d="100"/>
          <a:sy n="68" d="100"/>
        </p:scale>
        <p:origin x="1020"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mian lucia" userId="f8f58917cc35362b" providerId="LiveId" clId="{63EAB35F-3CFE-4066-A007-7DCB54CF0D59}"/>
    <pc:docChg chg="undo redo custSel modSld">
      <pc:chgData name="damian lucia" userId="f8f58917cc35362b" providerId="LiveId" clId="{63EAB35F-3CFE-4066-A007-7DCB54CF0D59}" dt="2024-03-16T11:12:57.854" v="242" actId="122"/>
      <pc:docMkLst>
        <pc:docMk/>
      </pc:docMkLst>
      <pc:sldChg chg="addSp modSp mod">
        <pc:chgData name="damian lucia" userId="f8f58917cc35362b" providerId="LiveId" clId="{63EAB35F-3CFE-4066-A007-7DCB54CF0D59}" dt="2024-03-16T11:12:57.854" v="242" actId="122"/>
        <pc:sldMkLst>
          <pc:docMk/>
          <pc:sldMk cId="2461562777" sldId="256"/>
        </pc:sldMkLst>
        <pc:spChg chg="mod">
          <ac:chgData name="damian lucia" userId="f8f58917cc35362b" providerId="LiveId" clId="{63EAB35F-3CFE-4066-A007-7DCB54CF0D59}" dt="2024-03-16T11:12:14.599" v="241" actId="20577"/>
          <ac:spMkLst>
            <pc:docMk/>
            <pc:sldMk cId="2461562777" sldId="256"/>
            <ac:spMk id="2" creationId="{200B0D5B-5483-4F9C-B1BC-72CA09654A47}"/>
          </ac:spMkLst>
        </pc:spChg>
        <pc:spChg chg="add mod">
          <ac:chgData name="damian lucia" userId="f8f58917cc35362b" providerId="LiveId" clId="{63EAB35F-3CFE-4066-A007-7DCB54CF0D59}" dt="2024-03-16T11:12:57.854" v="242" actId="122"/>
          <ac:spMkLst>
            <pc:docMk/>
            <pc:sldMk cId="2461562777" sldId="256"/>
            <ac:spMk id="3" creationId="{2F662777-78B0-12D0-B188-D451492F6935}"/>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52FFF12-8150-4368-961B-EEA83B41283F}" type="datetimeFigureOut">
              <a:rPr lang="en-IN" smtClean="0"/>
              <a:t>16-03-2024</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DC79978-4BD0-442E-829F-A56CC68636C3}" type="slidenum">
              <a:rPr lang="en-IN" smtClean="0"/>
              <a:t>‹#›</a:t>
            </a:fld>
            <a:endParaRPr lang="en-IN"/>
          </a:p>
        </p:txBody>
      </p:sp>
    </p:spTree>
    <p:extLst>
      <p:ext uri="{BB962C8B-B14F-4D97-AF65-F5344CB8AC3E}">
        <p14:creationId xmlns:p14="http://schemas.microsoft.com/office/powerpoint/2010/main" val="24466654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Times New Roman" panose="02020603050405020304" pitchFamily="18" charset="0"/>
              </a:rPr>
              <a:t>Leadership and management is one of the crucial factors for a company, which is why the organisation gets many competitive advantages. A lot of new and existing theories and styles of leadership and management have been applied by companies which encourage employees to complete various types of tasks which have been given by the management. Leadership and management also play a crucial role in achieving various types of objectives and goals of an organisation and this is the reason chances of organisational success have been increased. In this research, different styles and theories of leadership are going to be discussed and functions, principles, and roles of managers are also being identified.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0DC79978-4BD0-442E-829F-A56CC68636C3}" type="slidenum">
              <a:rPr lang="en-IN" smtClean="0"/>
              <a:t>2</a:t>
            </a:fld>
            <a:endParaRPr lang="en-IN"/>
          </a:p>
        </p:txBody>
      </p:sp>
    </p:spTree>
    <p:extLst>
      <p:ext uri="{BB962C8B-B14F-4D97-AF65-F5344CB8AC3E}">
        <p14:creationId xmlns:p14="http://schemas.microsoft.com/office/powerpoint/2010/main" val="24489403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Times New Roman" panose="02020603050405020304" pitchFamily="18" charset="0"/>
              </a:rPr>
              <a:t>In an organisation, the behaviours of managers are essential factors for the success of an organisation and this is the reason the environment of the workplace has been changed. Managerial behaviour encourages employees of an organisation and gives them a reason to give priority to their tasks. Managerial behaviour also supports a company to enhance the involvement of other stakeholders (</a:t>
            </a: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rPr>
              <a:t>Le, 2023</a:t>
            </a:r>
            <a:r>
              <a:rPr lang="en-IN" sz="1800" dirty="0">
                <a:effectLst/>
                <a:latin typeface="Times New Roman" panose="02020603050405020304" pitchFamily="18" charset="0"/>
                <a:ea typeface="Times New Roman" panose="02020603050405020304" pitchFamily="18" charset="0"/>
              </a:rPr>
              <a:t>). An effective behaviour of management helps to create a line between important and unimportant tasks. It supports an organisation to clear the vision of the firm in front of stakeholders and the result is the plan of communication has been improved.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0DC79978-4BD0-442E-829F-A56CC68636C3}" type="slidenum">
              <a:rPr lang="en-IN" smtClean="0"/>
              <a:t>3</a:t>
            </a:fld>
            <a:endParaRPr lang="en-IN"/>
          </a:p>
        </p:txBody>
      </p:sp>
    </p:spTree>
    <p:extLst>
      <p:ext uri="{BB962C8B-B14F-4D97-AF65-F5344CB8AC3E}">
        <p14:creationId xmlns:p14="http://schemas.microsoft.com/office/powerpoint/2010/main" val="1845814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800" dirty="0">
                <a:effectLst/>
                <a:latin typeface="Times New Roman" panose="02020603050405020304" pitchFamily="18" charset="0"/>
                <a:ea typeface="Times New Roman" panose="02020603050405020304" pitchFamily="18" charset="0"/>
              </a:rPr>
              <a:t>The main process to support employees to move forward in their work is collecting feedback from them. It helps the management of a company to develop candid and positive communication between employees and managers. It enhances the possibility of getting better outcomes to achieve organisational objectives. As an example, the manager of Sainsbury’s company gives priority to collecting regulator feedback from its employees to provide them the opportunity for great development (Sainsbury’s, 2024). Sharing feedback gives chances to employees to focus on their work and build a successful career by moving forward to the work.</a:t>
            </a:r>
            <a:endParaRPr lang="en-IN" dirty="0"/>
          </a:p>
        </p:txBody>
      </p:sp>
      <p:sp>
        <p:nvSpPr>
          <p:cNvPr id="4" name="Slide Number Placeholder 3"/>
          <p:cNvSpPr>
            <a:spLocks noGrp="1"/>
          </p:cNvSpPr>
          <p:nvPr>
            <p:ph type="sldNum" sz="quarter" idx="5"/>
          </p:nvPr>
        </p:nvSpPr>
        <p:spPr/>
        <p:txBody>
          <a:bodyPr/>
          <a:lstStyle/>
          <a:p>
            <a:fld id="{0DC79978-4BD0-442E-829F-A56CC68636C3}" type="slidenum">
              <a:rPr lang="en-IN" smtClean="0"/>
              <a:t>4</a:t>
            </a:fld>
            <a:endParaRPr lang="en-IN"/>
          </a:p>
        </p:txBody>
      </p:sp>
    </p:spTree>
    <p:extLst>
      <p:ext uri="{BB962C8B-B14F-4D97-AF65-F5344CB8AC3E}">
        <p14:creationId xmlns:p14="http://schemas.microsoft.com/office/powerpoint/2010/main" val="41840264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Times New Roman" panose="02020603050405020304" pitchFamily="18" charset="0"/>
              </a:rPr>
              <a:t>In an organisation, employees need some freedom to share their decisions and innovative ideas with the management of the company and fair-treating behaviour with employees helps employees to deliver extra productivity for the company. As an example, the management of AstraZeneca company applies a “Democratic leadership style”, which supports employees to give a lot of freedom to employees of the organisation (AstraZeneca, 2024). Transparent decision in the workplace is also an essential factor in fairly treating employees of a company and this is the reason employees have to know about their roles.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0DC79978-4BD0-442E-829F-A56CC68636C3}" type="slidenum">
              <a:rPr lang="en-IN" smtClean="0"/>
              <a:t>5</a:t>
            </a:fld>
            <a:endParaRPr lang="en-IN"/>
          </a:p>
        </p:txBody>
      </p:sp>
    </p:spTree>
    <p:extLst>
      <p:ext uri="{BB962C8B-B14F-4D97-AF65-F5344CB8AC3E}">
        <p14:creationId xmlns:p14="http://schemas.microsoft.com/office/powerpoint/2010/main" val="26618678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Times New Roman" panose="02020603050405020304" pitchFamily="18" charset="0"/>
                <a:ea typeface="Times New Roman" panose="02020603050405020304" pitchFamily="18" charset="0"/>
              </a:rPr>
              <a:t>“Behavioural leadership theory” is one of the most effective theories of leadership for effectively managing various types of operations of a company. In this theory, the skills and traits of leaders are not mostly activated factors. Depending on the behaviour of leaders, employees of a company get a lot of motivation and this is the reason various types of policies of work have been changed. AstraZeneca is one of the most crucial companies where leaders use behavioural leadership theory (</a:t>
            </a:r>
            <a:r>
              <a:rPr lang="en-GB" sz="1800" dirty="0" err="1">
                <a:solidFill>
                  <a:srgbClr val="000000"/>
                </a:solidFill>
                <a:effectLst/>
                <a:highlight>
                  <a:srgbClr val="FFFFFF"/>
                </a:highlight>
                <a:latin typeface="Times New Roman" panose="02020603050405020304" pitchFamily="18" charset="0"/>
                <a:ea typeface="Times New Roman" panose="02020603050405020304" pitchFamily="18" charset="0"/>
              </a:rPr>
              <a:t>Alajmi</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 </a:t>
            </a:r>
            <a:r>
              <a:rPr lang="en-GB" sz="1800" i="1" dirty="0">
                <a:solidFill>
                  <a:srgbClr val="000000"/>
                </a:solidFill>
                <a:effectLst/>
                <a:highlight>
                  <a:srgbClr val="FFFFFF"/>
                </a:highlight>
                <a:latin typeface="Times New Roman" panose="02020603050405020304" pitchFamily="18" charset="0"/>
                <a:ea typeface="Times New Roman" panose="02020603050405020304" pitchFamily="18" charset="0"/>
              </a:rPr>
              <a:t>et al</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 2023</a:t>
            </a:r>
            <a:r>
              <a:rPr lang="en-GB" sz="1800" dirty="0">
                <a:solidFill>
                  <a:srgbClr val="000000"/>
                </a:solidFill>
                <a:effectLst/>
                <a:latin typeface="Times New Roman" panose="02020603050405020304" pitchFamily="18" charset="0"/>
                <a:ea typeface="Times New Roman" panose="02020603050405020304" pitchFamily="18" charset="0"/>
              </a:rPr>
              <a:t>). This theory helps the management of this company to make various types of effective decisions and develops a collaborative situation in the workplace.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0DC79978-4BD0-442E-829F-A56CC68636C3}" type="slidenum">
              <a:rPr lang="en-IN" smtClean="0"/>
              <a:t>6</a:t>
            </a:fld>
            <a:endParaRPr lang="en-IN"/>
          </a:p>
        </p:txBody>
      </p:sp>
    </p:spTree>
    <p:extLst>
      <p:ext uri="{BB962C8B-B14F-4D97-AF65-F5344CB8AC3E}">
        <p14:creationId xmlns:p14="http://schemas.microsoft.com/office/powerpoint/2010/main" val="37456627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Times New Roman" panose="02020603050405020304" pitchFamily="18" charset="0"/>
                <a:ea typeface="Times New Roman" panose="02020603050405020304" pitchFamily="18" charset="0"/>
              </a:rPr>
              <a:t>“Transformational leadership theory” is also an essential theory of leadership and it helps employees of a company to achieve various types of exceptional results (</a:t>
            </a:r>
            <a:r>
              <a:rPr lang="en-GB" sz="1800" dirty="0" err="1">
                <a:solidFill>
                  <a:srgbClr val="000000"/>
                </a:solidFill>
                <a:effectLst/>
                <a:highlight>
                  <a:srgbClr val="FFFFFF"/>
                </a:highlight>
                <a:latin typeface="Times New Roman" panose="02020603050405020304" pitchFamily="18" charset="0"/>
                <a:ea typeface="Times New Roman" panose="02020603050405020304" pitchFamily="18" charset="0"/>
              </a:rPr>
              <a:t>Majia</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 2020</a:t>
            </a:r>
            <a:r>
              <a:rPr lang="en-GB" sz="1800" dirty="0">
                <a:solidFill>
                  <a:srgbClr val="000000"/>
                </a:solidFill>
                <a:effectLst/>
                <a:latin typeface="Times New Roman" panose="02020603050405020304" pitchFamily="18" charset="0"/>
                <a:ea typeface="Times New Roman" panose="02020603050405020304" pitchFamily="18" charset="0"/>
              </a:rPr>
              <a:t>). Transformational leaders help employees of a company by sharing the vision and influencing them to follow a common objective. This leadership theory encourages employees to share their creative ideas with leaders and depending on the rate of success leaders use to complete various types of tasks. As an example, Sainsbury’s is one of the most popular companies where leaders apply this theory and it helps to enhance the level of customer satisfaction (Sainsbury’s, 2022). Innovation based on customer requirements is the main focus of Sainsbury’s and this is the reason the usage of “Transformational leadership theory” is very high.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0DC79978-4BD0-442E-829F-A56CC68636C3}" type="slidenum">
              <a:rPr lang="en-IN" smtClean="0"/>
              <a:t>7</a:t>
            </a:fld>
            <a:endParaRPr lang="en-IN"/>
          </a:p>
        </p:txBody>
      </p:sp>
    </p:spTree>
    <p:extLst>
      <p:ext uri="{BB962C8B-B14F-4D97-AF65-F5344CB8AC3E}">
        <p14:creationId xmlns:p14="http://schemas.microsoft.com/office/powerpoint/2010/main" val="12523566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Times New Roman" panose="02020603050405020304" pitchFamily="18" charset="0"/>
              </a:rPr>
              <a:t>The main perspective of a leader is to maintain balance in the organisation. Many leaders of different companies give priority to balancing interpersonal skills, empathy, and communication with analytical skills and acumen. Leaders have to develop an effective connection between present and future action and this is the reason various types of action have been taken by leaders to solve problems (</a:t>
            </a:r>
            <a:r>
              <a:rPr lang="en-IN" sz="1800" dirty="0" err="1">
                <a:solidFill>
                  <a:srgbClr val="222222"/>
                </a:solidFill>
                <a:effectLst/>
                <a:highlight>
                  <a:srgbClr val="FFFFFF"/>
                </a:highlight>
                <a:latin typeface="Times New Roman" panose="02020603050405020304" pitchFamily="18" charset="0"/>
                <a:ea typeface="Times New Roman" panose="02020603050405020304" pitchFamily="18" charset="0"/>
              </a:rPr>
              <a:t>Schiuma</a:t>
            </a: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rPr>
              <a:t> </a:t>
            </a:r>
            <a:r>
              <a:rPr lang="en-IN" sz="1800" i="1" dirty="0">
                <a:solidFill>
                  <a:srgbClr val="222222"/>
                </a:solidFill>
                <a:effectLst/>
                <a:highlight>
                  <a:srgbClr val="FFFFFF"/>
                </a:highlight>
                <a:latin typeface="Times New Roman" panose="02020603050405020304" pitchFamily="18" charset="0"/>
                <a:ea typeface="Times New Roman" panose="02020603050405020304" pitchFamily="18" charset="0"/>
              </a:rPr>
              <a:t>et al</a:t>
            </a: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rPr>
              <a:t>. 2022</a:t>
            </a:r>
            <a:r>
              <a:rPr lang="en-IN" sz="1800" dirty="0">
                <a:effectLst/>
                <a:latin typeface="Times New Roman" panose="02020603050405020304" pitchFamily="18" charset="0"/>
                <a:ea typeface="Times New Roman" panose="02020603050405020304" pitchFamily="18" charset="0"/>
              </a:rPr>
              <a:t>). Leadership has to show positivity in the organisation and this perspective helps to improve the condition of the environment of an organisation. Leaders try to positively impact their followers which gives them to understanding mission, vision, and values of the organisation.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0DC79978-4BD0-442E-829F-A56CC68636C3}" type="slidenum">
              <a:rPr lang="en-IN" smtClean="0"/>
              <a:t>8</a:t>
            </a:fld>
            <a:endParaRPr lang="en-IN"/>
          </a:p>
        </p:txBody>
      </p:sp>
    </p:spTree>
    <p:extLst>
      <p:ext uri="{BB962C8B-B14F-4D97-AF65-F5344CB8AC3E}">
        <p14:creationId xmlns:p14="http://schemas.microsoft.com/office/powerpoint/2010/main" val="7976270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Times New Roman" panose="02020603050405020304" pitchFamily="18" charset="0"/>
              </a:rPr>
              <a:t>“Democratic Leadership Styles” support the leaders of a company to effectively influence employees. In this way, a lot of new opportunities have been created for the management of an organisation and the result is the level of customer satisfaction has increased. Sainsbury’s is one of the crucial example companies which has applied “Democratic Leadership Styles” in the organisation and this is the reason the positive work culture in the positive work culture in the workplace has been maintained (</a:t>
            </a:r>
            <a:r>
              <a:rPr lang="en-IN" sz="1800" dirty="0" err="1">
                <a:solidFill>
                  <a:srgbClr val="222222"/>
                </a:solidFill>
                <a:effectLst/>
                <a:highlight>
                  <a:srgbClr val="FFFFFF"/>
                </a:highlight>
                <a:latin typeface="Times New Roman" panose="02020603050405020304" pitchFamily="18" charset="0"/>
                <a:ea typeface="Times New Roman" panose="02020603050405020304" pitchFamily="18" charset="0"/>
              </a:rPr>
              <a:t>Bosongo</a:t>
            </a: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rPr>
              <a:t> </a:t>
            </a:r>
            <a:r>
              <a:rPr lang="en-IN" sz="1800" i="1" dirty="0">
                <a:solidFill>
                  <a:srgbClr val="222222"/>
                </a:solidFill>
                <a:effectLst/>
                <a:highlight>
                  <a:srgbClr val="FFFFFF"/>
                </a:highlight>
                <a:latin typeface="Times New Roman" panose="02020603050405020304" pitchFamily="18" charset="0"/>
                <a:ea typeface="Times New Roman" panose="02020603050405020304" pitchFamily="18" charset="0"/>
              </a:rPr>
              <a:t>et al</a:t>
            </a: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rPr>
              <a:t>. 2024</a:t>
            </a:r>
            <a:r>
              <a:rPr lang="en-IN" sz="1800" dirty="0">
                <a:effectLst/>
                <a:latin typeface="Times New Roman" panose="02020603050405020304" pitchFamily="18" charset="0"/>
                <a:ea typeface="Times New Roman" panose="02020603050405020304" pitchFamily="18" charset="0"/>
              </a:rPr>
              <a:t>). This Leadership Style motivates employees to share their ideas with the management and as a result, they feel valued for the company.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0DC79978-4BD0-442E-829F-A56CC68636C3}" type="slidenum">
              <a:rPr lang="en-IN" smtClean="0"/>
              <a:t>9</a:t>
            </a:fld>
            <a:endParaRPr lang="en-IN"/>
          </a:p>
        </p:txBody>
      </p:sp>
    </p:spTree>
    <p:extLst>
      <p:ext uri="{BB962C8B-B14F-4D97-AF65-F5344CB8AC3E}">
        <p14:creationId xmlns:p14="http://schemas.microsoft.com/office/powerpoint/2010/main" val="35881476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Times New Roman" panose="02020603050405020304" pitchFamily="18" charset="0"/>
                <a:ea typeface="Times New Roman" panose="02020603050405020304" pitchFamily="18" charset="0"/>
              </a:rPr>
              <a:t>“Coaching Leadership Style” is also an essential style of leadership which enhances the opportunity for the management of a company to provide various types of training to employees of the organisation. Effective learning helps those people who have to learn a lot of new things from the management. This leadership style helps leaders cultivate and recognise team members’ talents and provide some suggestions to go towards the goal. “Satya Nadella” mainly follows this leadership style which plays a crucial role in developing a supportive situation in the workplace (Personio, 2024). This leadership style develops a trust situation between team members and the manager of a company.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0DC79978-4BD0-442E-829F-A56CC68636C3}" type="slidenum">
              <a:rPr lang="en-IN" smtClean="0"/>
              <a:t>10</a:t>
            </a:fld>
            <a:endParaRPr lang="en-IN"/>
          </a:p>
        </p:txBody>
      </p:sp>
    </p:spTree>
    <p:extLst>
      <p:ext uri="{BB962C8B-B14F-4D97-AF65-F5344CB8AC3E}">
        <p14:creationId xmlns:p14="http://schemas.microsoft.com/office/powerpoint/2010/main" val="19523369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Times New Roman" panose="02020603050405020304" pitchFamily="18" charset="0"/>
              </a:rPr>
              <a:t>According to the discussion, it can be analysed that the Transformational leadership style and Democratic leadership theory play a crucial role in effectively solving various types of challenges for leaders. Those processes effectively support employees to give priority to the work and the result is a lot of creative ideas have been identified by leaders. “Collaborative Management Style” is the best style of management which enhances the effectiveness of an organisation and this is the reason for the dependency of employees on the management has decreased (</a:t>
            </a: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rPr>
              <a:t>Nguyen and Kumar, 2021</a:t>
            </a:r>
            <a:r>
              <a:rPr lang="en-IN" sz="1800" dirty="0">
                <a:effectLst/>
                <a:latin typeface="Times New Roman" panose="02020603050405020304" pitchFamily="18" charset="0"/>
                <a:ea typeface="Times New Roman" panose="02020603050405020304" pitchFamily="18" charset="0"/>
              </a:rPr>
              <a:t>). A lot of creative ideas from employees enhance the opportunity for a company to reduce the impact of competition and this is the reason discussed management style and leadership style plays a crucial role in solving this issue.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0DC79978-4BD0-442E-829F-A56CC68636C3}" type="slidenum">
              <a:rPr lang="en-IN" smtClean="0"/>
              <a:t>11</a:t>
            </a:fld>
            <a:endParaRPr lang="en-IN"/>
          </a:p>
        </p:txBody>
      </p:sp>
    </p:spTree>
    <p:extLst>
      <p:ext uri="{BB962C8B-B14F-4D97-AF65-F5344CB8AC3E}">
        <p14:creationId xmlns:p14="http://schemas.microsoft.com/office/powerpoint/2010/main" val="152281362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Times New Roman" panose="02020603050405020304" pitchFamily="18" charset="0"/>
              </a:rPr>
              <a:t>The behaviour of leaders and managers is also an essential factor for a company. It helps to motivate a lot of employees of the organisation and gives them a reason to effectively complete tasks. Effective behaviour of leaders enhances the level of customer satisfaction as employees have to give their best to share various types of details about products and provide the best customer service. Giving freedom to the work of employees is an essential part of the efficient behaviour of leaders and managers (</a:t>
            </a:r>
            <a:r>
              <a:rPr lang="en-IN" sz="1800" dirty="0" err="1">
                <a:solidFill>
                  <a:srgbClr val="222222"/>
                </a:solidFill>
                <a:effectLst/>
                <a:highlight>
                  <a:srgbClr val="FFFFFF"/>
                </a:highlight>
                <a:latin typeface="Times New Roman" panose="02020603050405020304" pitchFamily="18" charset="0"/>
                <a:ea typeface="Times New Roman" panose="02020603050405020304" pitchFamily="18" charset="0"/>
              </a:rPr>
              <a:t>Aboramadan</a:t>
            </a: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rPr>
              <a:t> </a:t>
            </a:r>
            <a:r>
              <a:rPr lang="en-IN" sz="1800" i="1" dirty="0">
                <a:solidFill>
                  <a:srgbClr val="222222"/>
                </a:solidFill>
                <a:effectLst/>
                <a:highlight>
                  <a:srgbClr val="FFFFFF"/>
                </a:highlight>
                <a:latin typeface="Times New Roman" panose="02020603050405020304" pitchFamily="18" charset="0"/>
                <a:ea typeface="Times New Roman" panose="02020603050405020304" pitchFamily="18" charset="0"/>
              </a:rPr>
              <a:t>et al</a:t>
            </a: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rPr>
              <a:t>. 2022</a:t>
            </a:r>
            <a:r>
              <a:rPr lang="en-IN" sz="1800" dirty="0">
                <a:effectLst/>
                <a:latin typeface="Times New Roman" panose="02020603050405020304" pitchFamily="18" charset="0"/>
                <a:ea typeface="Times New Roman" panose="02020603050405020304" pitchFamily="18" charset="0"/>
              </a:rPr>
              <a:t>). In this way, employees connect themselves with the mission and vision of the company and this is the reason the speed of working has been improved.</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0DC79978-4BD0-442E-829F-A56CC68636C3}" type="slidenum">
              <a:rPr lang="en-IN" smtClean="0"/>
              <a:t>12</a:t>
            </a:fld>
            <a:endParaRPr lang="en-IN"/>
          </a:p>
        </p:txBody>
      </p:sp>
    </p:spTree>
    <p:extLst>
      <p:ext uri="{BB962C8B-B14F-4D97-AF65-F5344CB8AC3E}">
        <p14:creationId xmlns:p14="http://schemas.microsoft.com/office/powerpoint/2010/main" val="369717021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Times New Roman" panose="02020603050405020304" pitchFamily="18" charset="0"/>
              </a:rPr>
              <a:t>A lot of principles are available for a manager in an organisation and their principles decide the effectiveness of employees. In this way, the organisational operations have been transparent which reduces the workload on team leaders. One of the crucial principles of managers is the division of the work between employees and team leaders (</a:t>
            </a: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rPr>
              <a:t>Sull </a:t>
            </a:r>
            <a:r>
              <a:rPr lang="en-IN" sz="1800" i="1" dirty="0">
                <a:solidFill>
                  <a:srgbClr val="222222"/>
                </a:solidFill>
                <a:effectLst/>
                <a:highlight>
                  <a:srgbClr val="FFFFFF"/>
                </a:highlight>
                <a:latin typeface="Times New Roman" panose="02020603050405020304" pitchFamily="18" charset="0"/>
                <a:ea typeface="Times New Roman" panose="02020603050405020304" pitchFamily="18" charset="0"/>
              </a:rPr>
              <a:t>et al</a:t>
            </a: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rPr>
              <a:t>. 2020</a:t>
            </a:r>
            <a:r>
              <a:rPr lang="en-IN" sz="1800" dirty="0">
                <a:effectLst/>
                <a:latin typeface="Times New Roman" panose="02020603050405020304" pitchFamily="18" charset="0"/>
                <a:ea typeface="Times New Roman" panose="02020603050405020304" pitchFamily="18" charset="0"/>
              </a:rPr>
              <a:t>). In this way, the speed of working has been increased and the authority has been maintained between some people. Maintaining honesty is also an essential principle of managers as in this way, their followers have been encouraged and sincerity between them has been improved.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0DC79978-4BD0-442E-829F-A56CC68636C3}" type="slidenum">
              <a:rPr lang="en-IN" smtClean="0"/>
              <a:t>13</a:t>
            </a:fld>
            <a:endParaRPr lang="en-IN"/>
          </a:p>
        </p:txBody>
      </p:sp>
    </p:spTree>
    <p:extLst>
      <p:ext uri="{BB962C8B-B14F-4D97-AF65-F5344CB8AC3E}">
        <p14:creationId xmlns:p14="http://schemas.microsoft.com/office/powerpoint/2010/main" val="326274333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Times New Roman" panose="02020603050405020304" pitchFamily="18" charset="0"/>
              </a:rPr>
              <a:t>In recent times, 5 types of main functions are available and the names of those functions are “Planning”, “Staffing”, “Controlling”, “Organising”, and “Directing” (</a:t>
            </a:r>
            <a:r>
              <a:rPr lang="en-IN" sz="1800" dirty="0" err="1">
                <a:solidFill>
                  <a:srgbClr val="222222"/>
                </a:solidFill>
                <a:effectLst/>
                <a:highlight>
                  <a:srgbClr val="FFFFFF"/>
                </a:highlight>
                <a:latin typeface="Times New Roman" panose="02020603050405020304" pitchFamily="18" charset="0"/>
                <a:ea typeface="Times New Roman" panose="02020603050405020304" pitchFamily="18" charset="0"/>
              </a:rPr>
              <a:t>Wasliman</a:t>
            </a: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rPr>
              <a:t> </a:t>
            </a:r>
            <a:r>
              <a:rPr lang="en-IN" sz="1800" i="1" dirty="0">
                <a:solidFill>
                  <a:srgbClr val="222222"/>
                </a:solidFill>
                <a:effectLst/>
                <a:highlight>
                  <a:srgbClr val="FFFFFF"/>
                </a:highlight>
                <a:latin typeface="Times New Roman" panose="02020603050405020304" pitchFamily="18" charset="0"/>
                <a:ea typeface="Times New Roman" panose="02020603050405020304" pitchFamily="18" charset="0"/>
              </a:rPr>
              <a:t>et al</a:t>
            </a: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rPr>
              <a:t>. 2023</a:t>
            </a:r>
            <a:r>
              <a:rPr lang="en-IN" sz="1800" dirty="0">
                <a:effectLst/>
                <a:latin typeface="Times New Roman" panose="02020603050405020304" pitchFamily="18" charset="0"/>
                <a:ea typeface="Times New Roman" panose="02020603050405020304" pitchFamily="18" charset="0"/>
              </a:rPr>
              <a:t>). Managerial functions help an organisation to effectively use various types of resources and efficiently achieve goals to enhance the reputation of the company. Budgeting is also an essential managerial function of a company as in this way, the financial condition of a company has been improved and the result is a lot of new resources found during the process of production and providing services. Managerial functions decide the future of a company and it applied to maintain the sustainability of a company.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0DC79978-4BD0-442E-829F-A56CC68636C3}" type="slidenum">
              <a:rPr lang="en-IN" smtClean="0"/>
              <a:t>14</a:t>
            </a:fld>
            <a:endParaRPr lang="en-IN"/>
          </a:p>
        </p:txBody>
      </p:sp>
    </p:spTree>
    <p:extLst>
      <p:ext uri="{BB962C8B-B14F-4D97-AF65-F5344CB8AC3E}">
        <p14:creationId xmlns:p14="http://schemas.microsoft.com/office/powerpoint/2010/main" val="263019350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Times New Roman" panose="02020603050405020304" pitchFamily="18" charset="0"/>
              </a:rPr>
              <a:t>The Behaviour of a manager has been reflected by observing the role of a manager in a company. One of the crucial roles of a manager is to solve various types of challenges and risks which reduce the effectiveness of employees. The managerial role is one of the crucial resources for a company which influences employees and provides a lot of responsibilities. The crucial roles of a manager are to Monitor performance, handle disturbance, work as a negotiator, and allocate roles to other people. Creative Decision-making is another essential managerial role which supports a company to enhance the engagement of employees and reduce the competition from the market.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0DC79978-4BD0-442E-829F-A56CC68636C3}" type="slidenum">
              <a:rPr lang="en-IN" smtClean="0"/>
              <a:t>15</a:t>
            </a:fld>
            <a:endParaRPr lang="en-IN"/>
          </a:p>
        </p:txBody>
      </p:sp>
    </p:spTree>
    <p:extLst>
      <p:ext uri="{BB962C8B-B14F-4D97-AF65-F5344CB8AC3E}">
        <p14:creationId xmlns:p14="http://schemas.microsoft.com/office/powerpoint/2010/main" val="291564918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Times New Roman" panose="02020603050405020304" pitchFamily="18" charset="0"/>
              </a:rPr>
              <a:t>Regular contact maintenance is one of the crucial behaviours of management to enhance the effectiveness of employees (</a:t>
            </a:r>
            <a:r>
              <a:rPr lang="en-IN" sz="1800" dirty="0" err="1">
                <a:solidFill>
                  <a:srgbClr val="222222"/>
                </a:solidFill>
                <a:effectLst/>
                <a:highlight>
                  <a:srgbClr val="FFFFFF"/>
                </a:highlight>
                <a:latin typeface="Times New Roman" panose="02020603050405020304" pitchFamily="18" charset="0"/>
                <a:ea typeface="Times New Roman" panose="02020603050405020304" pitchFamily="18" charset="0"/>
              </a:rPr>
              <a:t>Rabiu</a:t>
            </a: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rPr>
              <a:t> </a:t>
            </a:r>
            <a:r>
              <a:rPr lang="en-IN" sz="1800" i="1" dirty="0">
                <a:solidFill>
                  <a:srgbClr val="222222"/>
                </a:solidFill>
                <a:effectLst/>
                <a:highlight>
                  <a:srgbClr val="FFFFFF"/>
                </a:highlight>
                <a:latin typeface="Times New Roman" panose="02020603050405020304" pitchFamily="18" charset="0"/>
                <a:ea typeface="Times New Roman" panose="02020603050405020304" pitchFamily="18" charset="0"/>
              </a:rPr>
              <a:t>et al</a:t>
            </a: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rPr>
              <a:t>. 2024</a:t>
            </a:r>
            <a:r>
              <a:rPr lang="en-IN" sz="1800" dirty="0">
                <a:effectLst/>
                <a:latin typeface="Times New Roman" panose="02020603050405020304" pitchFamily="18" charset="0"/>
                <a:ea typeface="Times New Roman" panose="02020603050405020304" pitchFamily="18" charset="0"/>
              </a:rPr>
              <a:t>). Managers directly monitor different types of working ability of employees which helps the management to achieve organisational goals. Direct report is an essential part of contact maintenance and it enhances the opportunity to analyse the performance of workers. Based on their working processes various types of support are provided by the management to enhance the speed of work in future and enhance the productivity of the company. Direct report provides a lot of clarity to the work which increases the trust of employees in management.</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0DC79978-4BD0-442E-829F-A56CC68636C3}" type="slidenum">
              <a:rPr lang="en-IN" smtClean="0"/>
              <a:t>16</a:t>
            </a:fld>
            <a:endParaRPr lang="en-IN"/>
          </a:p>
        </p:txBody>
      </p:sp>
    </p:spTree>
    <p:extLst>
      <p:ext uri="{BB962C8B-B14F-4D97-AF65-F5344CB8AC3E}">
        <p14:creationId xmlns:p14="http://schemas.microsoft.com/office/powerpoint/2010/main" val="78820414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Times New Roman" panose="02020603050405020304" pitchFamily="18" charset="0"/>
              </a:rPr>
              <a:t>Supporting the behaviour of the manager is also an essential factor in enhancing the opportunity to attract other new candidates towards the company. The management of Sainsbury’s company gives priority to the improvement of relations with different stakeholders and employees as one of the most crucial internal stakeholders who have been affected by this managerial behaviour. Management has to support employees of a company by sharing various types of technical and other workplace knowledge and this is the reason the career opportunities of employees have increased. Supporting behaviour minimises the number of human errors and this is the reason the productivity of a company has increased.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0DC79978-4BD0-442E-829F-A56CC68636C3}" type="slidenum">
              <a:rPr lang="en-IN" smtClean="0"/>
              <a:t>17</a:t>
            </a:fld>
            <a:endParaRPr lang="en-IN"/>
          </a:p>
        </p:txBody>
      </p:sp>
    </p:spTree>
    <p:extLst>
      <p:ext uri="{BB962C8B-B14F-4D97-AF65-F5344CB8AC3E}">
        <p14:creationId xmlns:p14="http://schemas.microsoft.com/office/powerpoint/2010/main" val="83806179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Times New Roman" panose="02020603050405020304" pitchFamily="18" charset="0"/>
              </a:rPr>
              <a:t>Those behaviours of managers enhance the engagement of employees and this is the reason the working procedure of people has changed. In this way, the ability to work is also increased which means the chances to achieve goals have been increased. Positivity between employees has increased because of the behaviour of management and this is the reason the level of customer satisfaction has increased. Confidence in employee behaviour is also enhanced for effective behaviour of management and this is the reason various types of complex situations are easily solved by employees.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0DC79978-4BD0-442E-829F-A56CC68636C3}" type="slidenum">
              <a:rPr lang="en-IN" smtClean="0"/>
              <a:t>18</a:t>
            </a:fld>
            <a:endParaRPr lang="en-IN"/>
          </a:p>
        </p:txBody>
      </p:sp>
    </p:spTree>
    <p:extLst>
      <p:ext uri="{BB962C8B-B14F-4D97-AF65-F5344CB8AC3E}">
        <p14:creationId xmlns:p14="http://schemas.microsoft.com/office/powerpoint/2010/main" val="344008341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Times New Roman" panose="02020603050405020304" pitchFamily="18" charset="0"/>
              </a:rPr>
              <a:t>After the end of the research, it can be concluded that the behaviour of managers and leaders impacts the working process of employees. Effective managerial behaviour enhances the chances of fulfilling the organisational goals. In many companies, managerial behaviour is one of the essential factors which attracts a lot of new and existing employees towards the company. The behaviour of leaders enhances the confidence of employees to complete various types of complex tasks. It can be recommended that the application of modern theories of leadership plays a crucial role in encouraging employees and fulfilling the objectives of a company.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0DC79978-4BD0-442E-829F-A56CC68636C3}" type="slidenum">
              <a:rPr lang="en-IN" smtClean="0"/>
              <a:t>19</a:t>
            </a:fld>
            <a:endParaRPr lang="en-IN"/>
          </a:p>
        </p:txBody>
      </p:sp>
    </p:spTree>
    <p:extLst>
      <p:ext uri="{BB962C8B-B14F-4D97-AF65-F5344CB8AC3E}">
        <p14:creationId xmlns:p14="http://schemas.microsoft.com/office/powerpoint/2010/main" val="37607493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40BB675-400C-4E5C-98B8-8980A46108EB}" type="datetimeFigureOut">
              <a:rPr lang="en-IN" smtClean="0"/>
              <a:t>16-03-2024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56AC468-7976-4E33-9460-F6BD6FE76BB3}" type="slidenum">
              <a:rPr lang="en-IN" smtClean="0"/>
              <a:t>‹#›</a:t>
            </a:fld>
            <a:endParaRPr lang="en-IN"/>
          </a:p>
        </p:txBody>
      </p:sp>
    </p:spTree>
    <p:extLst>
      <p:ext uri="{BB962C8B-B14F-4D97-AF65-F5344CB8AC3E}">
        <p14:creationId xmlns:p14="http://schemas.microsoft.com/office/powerpoint/2010/main" val="8028096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40BB675-400C-4E5C-98B8-8980A46108EB}" type="datetimeFigureOut">
              <a:rPr lang="en-IN" smtClean="0"/>
              <a:t>16-03-2024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56AC468-7976-4E33-9460-F6BD6FE76BB3}" type="slidenum">
              <a:rPr lang="en-IN" smtClean="0"/>
              <a:t>‹#›</a:t>
            </a:fld>
            <a:endParaRPr lang="en-IN"/>
          </a:p>
        </p:txBody>
      </p:sp>
    </p:spTree>
    <p:extLst>
      <p:ext uri="{BB962C8B-B14F-4D97-AF65-F5344CB8AC3E}">
        <p14:creationId xmlns:p14="http://schemas.microsoft.com/office/powerpoint/2010/main" val="254445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40BB675-400C-4E5C-98B8-8980A46108EB}" type="datetimeFigureOut">
              <a:rPr lang="en-IN" smtClean="0"/>
              <a:t>16-03-2024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56AC468-7976-4E33-9460-F6BD6FE76BB3}" type="slidenum">
              <a:rPr lang="en-IN" smtClean="0"/>
              <a:t>‹#›</a:t>
            </a:fld>
            <a:endParaRPr lang="en-IN"/>
          </a:p>
        </p:txBody>
      </p:sp>
    </p:spTree>
    <p:extLst>
      <p:ext uri="{BB962C8B-B14F-4D97-AF65-F5344CB8AC3E}">
        <p14:creationId xmlns:p14="http://schemas.microsoft.com/office/powerpoint/2010/main" val="6873480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40BB675-400C-4E5C-98B8-8980A46108EB}" type="datetimeFigureOut">
              <a:rPr lang="en-IN" smtClean="0"/>
              <a:t>16-03-2024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E56AC468-7976-4E33-9460-F6BD6FE76BB3}" type="slidenum">
              <a:rPr lang="en-IN" smtClean="0"/>
              <a:t>‹#›</a:t>
            </a:fld>
            <a:endParaRPr lang="en-IN"/>
          </a:p>
        </p:txBody>
      </p:sp>
    </p:spTree>
    <p:extLst>
      <p:ext uri="{BB962C8B-B14F-4D97-AF65-F5344CB8AC3E}">
        <p14:creationId xmlns:p14="http://schemas.microsoft.com/office/powerpoint/2010/main" val="20956855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40BB675-400C-4E5C-98B8-8980A46108EB}" type="datetimeFigureOut">
              <a:rPr lang="en-IN" smtClean="0"/>
              <a:t>16-03-2024</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E56AC468-7976-4E33-9460-F6BD6FE76BB3}" type="slidenum">
              <a:rPr lang="en-IN" smtClean="0"/>
              <a:t>‹#›</a:t>
            </a:fld>
            <a:endParaRPr lang="en-IN"/>
          </a:p>
        </p:txBody>
      </p:sp>
    </p:spTree>
    <p:extLst>
      <p:ext uri="{BB962C8B-B14F-4D97-AF65-F5344CB8AC3E}">
        <p14:creationId xmlns:p14="http://schemas.microsoft.com/office/powerpoint/2010/main" val="32133434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40BB675-400C-4E5C-98B8-8980A46108EB}" type="datetimeFigureOut">
              <a:rPr lang="en-IN" smtClean="0"/>
              <a:t>16-03-2024</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E56AC468-7976-4E33-9460-F6BD6FE76BB3}" type="slidenum">
              <a:rPr lang="en-IN" smtClean="0"/>
              <a:t>‹#›</a:t>
            </a:fld>
            <a:endParaRPr lang="en-IN"/>
          </a:p>
        </p:txBody>
      </p:sp>
    </p:spTree>
    <p:extLst>
      <p:ext uri="{BB962C8B-B14F-4D97-AF65-F5344CB8AC3E}">
        <p14:creationId xmlns:p14="http://schemas.microsoft.com/office/powerpoint/2010/main" val="30629729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40BB675-400C-4E5C-98B8-8980A46108EB}" type="datetimeFigureOut">
              <a:rPr lang="en-IN" smtClean="0"/>
              <a:t>16-03-2024</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E56AC468-7976-4E33-9460-F6BD6FE76BB3}" type="slidenum">
              <a:rPr lang="en-IN" smtClean="0"/>
              <a:t>‹#›</a:t>
            </a:fld>
            <a:endParaRPr lang="en-IN"/>
          </a:p>
        </p:txBody>
      </p:sp>
    </p:spTree>
    <p:extLst>
      <p:ext uri="{BB962C8B-B14F-4D97-AF65-F5344CB8AC3E}">
        <p14:creationId xmlns:p14="http://schemas.microsoft.com/office/powerpoint/2010/main" val="41377383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40BB675-400C-4E5C-98B8-8980A46108EB}" type="datetimeFigureOut">
              <a:rPr lang="en-IN" smtClean="0"/>
              <a:t>16-03-2024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E56AC468-7976-4E33-9460-F6BD6FE76BB3}" type="slidenum">
              <a:rPr lang="en-IN" smtClean="0"/>
              <a:t>‹#›</a:t>
            </a:fld>
            <a:endParaRPr lang="en-IN"/>
          </a:p>
        </p:txBody>
      </p:sp>
    </p:spTree>
    <p:extLst>
      <p:ext uri="{BB962C8B-B14F-4D97-AF65-F5344CB8AC3E}">
        <p14:creationId xmlns:p14="http://schemas.microsoft.com/office/powerpoint/2010/main" val="35173525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40BB675-400C-4E5C-98B8-8980A46108EB}" type="datetimeFigureOut">
              <a:rPr lang="en-IN" smtClean="0"/>
              <a:t>16-03-2024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E56AC468-7976-4E33-9460-F6BD6FE76BB3}" type="slidenum">
              <a:rPr lang="en-IN" smtClean="0"/>
              <a:t>‹#›</a:t>
            </a:fld>
            <a:endParaRPr lang="en-IN"/>
          </a:p>
        </p:txBody>
      </p:sp>
    </p:spTree>
    <p:extLst>
      <p:ext uri="{BB962C8B-B14F-4D97-AF65-F5344CB8AC3E}">
        <p14:creationId xmlns:p14="http://schemas.microsoft.com/office/powerpoint/2010/main" val="16362432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40BB675-400C-4E5C-98B8-8980A46108EB}" type="datetimeFigureOut">
              <a:rPr lang="en-IN" smtClean="0"/>
              <a:t>16-03-2024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56AC468-7976-4E33-9460-F6BD6FE76BB3}" type="slidenum">
              <a:rPr lang="en-IN" smtClean="0"/>
              <a:t>‹#›</a:t>
            </a:fld>
            <a:endParaRPr lang="en-IN"/>
          </a:p>
        </p:txBody>
      </p:sp>
    </p:spTree>
    <p:extLst>
      <p:ext uri="{BB962C8B-B14F-4D97-AF65-F5344CB8AC3E}">
        <p14:creationId xmlns:p14="http://schemas.microsoft.com/office/powerpoint/2010/main" val="7823975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40BB675-400C-4E5C-98B8-8980A46108EB}" type="datetimeFigureOut">
              <a:rPr lang="en-IN" smtClean="0"/>
              <a:t>16-03-2024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56AC468-7976-4E33-9460-F6BD6FE76BB3}" type="slidenum">
              <a:rPr lang="en-IN" smtClean="0"/>
              <a:t>‹#›</a:t>
            </a:fld>
            <a:endParaRPr lang="en-IN"/>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56317305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40BB675-400C-4E5C-98B8-8980A46108EB}" type="datetimeFigureOut">
              <a:rPr lang="en-IN" smtClean="0"/>
              <a:t>16-03-2024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56AC468-7976-4E33-9460-F6BD6FE76BB3}" type="slidenum">
              <a:rPr lang="en-IN" smtClean="0"/>
              <a:t>‹#›</a:t>
            </a:fld>
            <a:endParaRPr lang="en-IN"/>
          </a:p>
        </p:txBody>
      </p:sp>
    </p:spTree>
    <p:extLst>
      <p:ext uri="{BB962C8B-B14F-4D97-AF65-F5344CB8AC3E}">
        <p14:creationId xmlns:p14="http://schemas.microsoft.com/office/powerpoint/2010/main" val="16813403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40BB675-400C-4E5C-98B8-8980A46108EB}" type="datetimeFigureOut">
              <a:rPr lang="en-IN" smtClean="0"/>
              <a:t>16-03-2024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56AC468-7976-4E33-9460-F6BD6FE76BB3}" type="slidenum">
              <a:rPr lang="en-IN" smtClean="0"/>
              <a:t>‹#›</a:t>
            </a:fld>
            <a:endParaRPr lang="en-IN"/>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27287987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40BB675-400C-4E5C-98B8-8980A46108EB}" type="datetimeFigureOut">
              <a:rPr lang="en-IN" smtClean="0"/>
              <a:t>16-03-2024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56AC468-7976-4E33-9460-F6BD6FE76BB3}" type="slidenum">
              <a:rPr lang="en-IN" smtClean="0"/>
              <a:t>‹#›</a:t>
            </a:fld>
            <a:endParaRPr lang="en-IN"/>
          </a:p>
        </p:txBody>
      </p:sp>
    </p:spTree>
    <p:extLst>
      <p:ext uri="{BB962C8B-B14F-4D97-AF65-F5344CB8AC3E}">
        <p14:creationId xmlns:p14="http://schemas.microsoft.com/office/powerpoint/2010/main" val="120538736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40BB675-400C-4E5C-98B8-8980A46108EB}" type="datetimeFigureOut">
              <a:rPr lang="en-IN" smtClean="0"/>
              <a:t>16-03-2024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56AC468-7976-4E33-9460-F6BD6FE76BB3}" type="slidenum">
              <a:rPr lang="en-IN" smtClean="0"/>
              <a:t>‹#›</a:t>
            </a:fld>
            <a:endParaRPr lang="en-IN"/>
          </a:p>
        </p:txBody>
      </p:sp>
    </p:spTree>
    <p:extLst>
      <p:ext uri="{BB962C8B-B14F-4D97-AF65-F5344CB8AC3E}">
        <p14:creationId xmlns:p14="http://schemas.microsoft.com/office/powerpoint/2010/main" val="50162191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40BB675-400C-4E5C-98B8-8980A46108EB}" type="datetimeFigureOut">
              <a:rPr lang="en-IN" smtClean="0"/>
              <a:t>16-03-2024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56AC468-7976-4E33-9460-F6BD6FE76BB3}" type="slidenum">
              <a:rPr lang="en-IN" smtClean="0"/>
              <a:t>‹#›</a:t>
            </a:fld>
            <a:endParaRPr lang="en-IN"/>
          </a:p>
        </p:txBody>
      </p:sp>
    </p:spTree>
    <p:extLst>
      <p:ext uri="{BB962C8B-B14F-4D97-AF65-F5344CB8AC3E}">
        <p14:creationId xmlns:p14="http://schemas.microsoft.com/office/powerpoint/2010/main" val="20936548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D40BB675-400C-4E5C-98B8-8980A46108EB}" type="datetimeFigureOut">
              <a:rPr lang="en-IN" smtClean="0"/>
              <a:t>16-03-2024</a:t>
            </a:fld>
            <a:endParaRPr lang="en-IN"/>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E56AC468-7976-4E33-9460-F6BD6FE76BB3}" type="slidenum">
              <a:rPr lang="en-IN" smtClean="0"/>
              <a:t>‹#›</a:t>
            </a:fld>
            <a:endParaRPr lang="en-IN"/>
          </a:p>
        </p:txBody>
      </p:sp>
    </p:spTree>
    <p:extLst>
      <p:ext uri="{BB962C8B-B14F-4D97-AF65-F5344CB8AC3E}">
        <p14:creationId xmlns:p14="http://schemas.microsoft.com/office/powerpoint/2010/main" val="241884904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gif"/><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0B0D5B-5483-4F9C-B1BC-72CA09654A47}"/>
              </a:ext>
            </a:extLst>
          </p:cNvPr>
          <p:cNvSpPr>
            <a:spLocks noGrp="1"/>
          </p:cNvSpPr>
          <p:nvPr>
            <p:ph type="ctrTitle"/>
          </p:nvPr>
        </p:nvSpPr>
        <p:spPr>
          <a:xfrm>
            <a:off x="325380" y="3056015"/>
            <a:ext cx="9170311" cy="1646302"/>
          </a:xfrm>
        </p:spPr>
        <p:txBody>
          <a:bodyPr/>
          <a:lstStyle/>
          <a:p>
            <a:pPr algn="ctr"/>
            <a:r>
              <a:rPr lang="en-IN" sz="2800" b="1" dirty="0">
                <a:effectLst/>
                <a:latin typeface="Times New Roman" panose="02020603050405020304" pitchFamily="18" charset="0"/>
                <a:ea typeface="Times New Roman" panose="02020603050405020304" pitchFamily="18" charset="0"/>
              </a:rPr>
              <a:t>INTRODUCTION TO LEADERSHIP AND MANAGEMENT</a:t>
            </a:r>
            <a:br>
              <a:rPr lang="en-IN" sz="2800" b="1" dirty="0">
                <a:effectLst/>
                <a:latin typeface="Times New Roman" panose="02020603050405020304" pitchFamily="18" charset="0"/>
                <a:ea typeface="Times New Roman" panose="02020603050405020304" pitchFamily="18" charset="0"/>
              </a:rPr>
            </a:br>
            <a:br>
              <a:rPr lang="en-IN" sz="2800" b="1" dirty="0">
                <a:effectLst/>
                <a:latin typeface="Times New Roman" panose="02020603050405020304" pitchFamily="18" charset="0"/>
                <a:ea typeface="Times New Roman" panose="02020603050405020304" pitchFamily="18" charset="0"/>
              </a:rPr>
            </a:br>
            <a:r>
              <a:rPr lang="en-IN" sz="2800" b="1" dirty="0">
                <a:effectLst/>
                <a:latin typeface="Times New Roman" panose="02020603050405020304" pitchFamily="18" charset="0"/>
                <a:ea typeface="Times New Roman" panose="02020603050405020304" pitchFamily="18" charset="0"/>
              </a:rPr>
              <a:t>Module ID LCBB4008_BIRM</a:t>
            </a:r>
            <a:br>
              <a:rPr lang="en-IN" sz="2800" b="1" dirty="0">
                <a:effectLst/>
                <a:latin typeface="Times New Roman" panose="02020603050405020304" pitchFamily="18" charset="0"/>
                <a:ea typeface="Times New Roman" panose="02020603050405020304" pitchFamily="18" charset="0"/>
              </a:rPr>
            </a:br>
            <a:br>
              <a:rPr lang="en-IN" sz="2800" b="1" dirty="0">
                <a:effectLst/>
                <a:latin typeface="Times New Roman" panose="02020603050405020304" pitchFamily="18" charset="0"/>
                <a:ea typeface="Times New Roman" panose="02020603050405020304" pitchFamily="18" charset="0"/>
              </a:rPr>
            </a:br>
            <a:r>
              <a:rPr lang="en-IN" sz="2800" b="1" dirty="0">
                <a:effectLst/>
                <a:latin typeface="Times New Roman" panose="02020603050405020304" pitchFamily="18" charset="0"/>
                <a:ea typeface="Times New Roman" panose="02020603050405020304" pitchFamily="18" charset="0"/>
              </a:rPr>
              <a:t>Lecturer : Yousuf Kamal</a:t>
            </a:r>
            <a:br>
              <a:rPr lang="en-IN" sz="2800" b="1" dirty="0">
                <a:effectLst/>
                <a:latin typeface="Times New Roman" panose="02020603050405020304" pitchFamily="18" charset="0"/>
                <a:ea typeface="Times New Roman" panose="02020603050405020304" pitchFamily="18" charset="0"/>
              </a:rPr>
            </a:br>
            <a:br>
              <a:rPr lang="en-IN" sz="2800" b="1" dirty="0">
                <a:effectLst/>
                <a:latin typeface="Times New Roman" panose="02020603050405020304" pitchFamily="18" charset="0"/>
                <a:ea typeface="Times New Roman" panose="02020603050405020304" pitchFamily="18" charset="0"/>
              </a:rPr>
            </a:br>
            <a:endParaRPr lang="en-IN" sz="7200" dirty="0"/>
          </a:p>
        </p:txBody>
      </p:sp>
      <p:sp>
        <p:nvSpPr>
          <p:cNvPr id="3" name="TextBox 2">
            <a:extLst>
              <a:ext uri="{FF2B5EF4-FFF2-40B4-BE49-F238E27FC236}">
                <a16:creationId xmlns:a16="http://schemas.microsoft.com/office/drawing/2014/main" id="{2F662777-78B0-12D0-B188-D451492F6935}"/>
              </a:ext>
            </a:extLst>
          </p:cNvPr>
          <p:cNvSpPr txBox="1"/>
          <p:nvPr/>
        </p:nvSpPr>
        <p:spPr>
          <a:xfrm>
            <a:off x="874020" y="2391508"/>
            <a:ext cx="8073032" cy="4401205"/>
          </a:xfrm>
          <a:prstGeom prst="rect">
            <a:avLst/>
          </a:prstGeom>
          <a:noFill/>
        </p:spPr>
        <p:txBody>
          <a:bodyPr wrap="square" rtlCol="0">
            <a:spAutoFit/>
          </a:bodyPr>
          <a:lstStyle/>
          <a:p>
            <a:endParaRPr lang="en-GB" sz="2800" b="1" dirty="0">
              <a:solidFill>
                <a:schemeClr val="accent1"/>
              </a:solidFill>
              <a:latin typeface="Times New Roman" panose="02020603050405020304" pitchFamily="18" charset="0"/>
              <a:cs typeface="+mj-cs"/>
            </a:endParaRPr>
          </a:p>
          <a:p>
            <a:endParaRPr lang="en-GB" sz="2800" b="1" dirty="0">
              <a:solidFill>
                <a:schemeClr val="accent1"/>
              </a:solidFill>
              <a:latin typeface="Times New Roman" panose="02020603050405020304" pitchFamily="18" charset="0"/>
              <a:cs typeface="+mj-cs"/>
            </a:endParaRPr>
          </a:p>
          <a:p>
            <a:endParaRPr lang="en-GB" sz="2800" b="1" dirty="0">
              <a:solidFill>
                <a:schemeClr val="accent1"/>
              </a:solidFill>
              <a:latin typeface="Times New Roman" panose="02020603050405020304" pitchFamily="18" charset="0"/>
              <a:cs typeface="+mj-cs"/>
            </a:endParaRPr>
          </a:p>
          <a:p>
            <a:pPr algn="ctr"/>
            <a:r>
              <a:rPr lang="en-GB" sz="2800" b="1" dirty="0">
                <a:solidFill>
                  <a:schemeClr val="accent1"/>
                </a:solidFill>
                <a:latin typeface="Times New Roman" panose="02020603050405020304" pitchFamily="18" charset="0"/>
                <a:cs typeface="+mj-cs"/>
              </a:rPr>
              <a:t>Student ID: </a:t>
            </a:r>
          </a:p>
          <a:p>
            <a:pPr algn="ctr"/>
            <a:endParaRPr lang="en-GB" sz="2800" b="1" dirty="0">
              <a:solidFill>
                <a:schemeClr val="accent1"/>
              </a:solidFill>
              <a:latin typeface="Times New Roman" panose="02020603050405020304" pitchFamily="18" charset="0"/>
              <a:cs typeface="+mj-cs"/>
            </a:endParaRPr>
          </a:p>
          <a:p>
            <a:pPr algn="ctr"/>
            <a:r>
              <a:rPr lang="en-GB" sz="2800" b="1" dirty="0">
                <a:solidFill>
                  <a:schemeClr val="accent1"/>
                </a:solidFill>
                <a:latin typeface="Times New Roman" panose="02020603050405020304" pitchFamily="18" charset="0"/>
                <a:cs typeface="+mj-cs"/>
              </a:rPr>
              <a:t>Daniela </a:t>
            </a:r>
            <a:r>
              <a:rPr lang="en-GB" sz="2800" b="1" dirty="0" err="1">
                <a:solidFill>
                  <a:schemeClr val="accent1"/>
                </a:solidFill>
                <a:latin typeface="Times New Roman" panose="02020603050405020304" pitchFamily="18" charset="0"/>
                <a:cs typeface="+mj-cs"/>
              </a:rPr>
              <a:t>Zaharia</a:t>
            </a:r>
            <a:r>
              <a:rPr lang="en-GB" sz="2800" b="1" dirty="0">
                <a:solidFill>
                  <a:schemeClr val="accent1"/>
                </a:solidFill>
                <a:latin typeface="Times New Roman" panose="02020603050405020304" pitchFamily="18" charset="0"/>
                <a:cs typeface="+mj-cs"/>
              </a:rPr>
              <a:t> 2311196 Andrei </a:t>
            </a:r>
            <a:r>
              <a:rPr lang="en-GB" sz="2800" b="1" dirty="0" err="1">
                <a:solidFill>
                  <a:schemeClr val="accent1"/>
                </a:solidFill>
                <a:latin typeface="Times New Roman" panose="02020603050405020304" pitchFamily="18" charset="0"/>
                <a:cs typeface="+mj-cs"/>
              </a:rPr>
              <a:t>Zaharia</a:t>
            </a:r>
            <a:r>
              <a:rPr lang="en-GB" sz="2800" b="1" dirty="0">
                <a:solidFill>
                  <a:schemeClr val="accent1"/>
                </a:solidFill>
                <a:latin typeface="Times New Roman" panose="02020603050405020304" pitchFamily="18" charset="0"/>
                <a:cs typeface="+mj-cs"/>
              </a:rPr>
              <a:t> 2311195</a:t>
            </a:r>
          </a:p>
          <a:p>
            <a:pPr algn="ctr"/>
            <a:endParaRPr lang="en-GB" sz="2800" b="1" dirty="0">
              <a:solidFill>
                <a:schemeClr val="accent1"/>
              </a:solidFill>
              <a:latin typeface="Times New Roman" panose="02020603050405020304" pitchFamily="18" charset="0"/>
              <a:cs typeface="+mj-cs"/>
            </a:endParaRPr>
          </a:p>
          <a:p>
            <a:pPr algn="ctr"/>
            <a:r>
              <a:rPr lang="en-GB" sz="2800" b="1" dirty="0">
                <a:solidFill>
                  <a:schemeClr val="accent1"/>
                </a:solidFill>
                <a:latin typeface="Times New Roman" panose="02020603050405020304" pitchFamily="18" charset="0"/>
                <a:cs typeface="+mj-cs"/>
              </a:rPr>
              <a:t>Lucia Damian 2311586 Ramona </a:t>
            </a:r>
            <a:r>
              <a:rPr lang="en-GB" sz="2800" b="1" dirty="0" err="1">
                <a:solidFill>
                  <a:schemeClr val="accent1"/>
                </a:solidFill>
                <a:latin typeface="Times New Roman" panose="02020603050405020304" pitchFamily="18" charset="0"/>
                <a:cs typeface="+mj-cs"/>
              </a:rPr>
              <a:t>Stoican</a:t>
            </a:r>
            <a:r>
              <a:rPr lang="en-GB" sz="2800" b="1" dirty="0">
                <a:solidFill>
                  <a:schemeClr val="accent1"/>
                </a:solidFill>
                <a:latin typeface="Times New Roman" panose="02020603050405020304" pitchFamily="18" charset="0"/>
                <a:cs typeface="+mj-cs"/>
              </a:rPr>
              <a:t> 2246688</a:t>
            </a:r>
          </a:p>
          <a:p>
            <a:pPr algn="ctr"/>
            <a:r>
              <a:rPr lang="en-GB" sz="2800" b="1" dirty="0">
                <a:solidFill>
                  <a:schemeClr val="accent1"/>
                </a:solidFill>
                <a:latin typeface="Times New Roman" panose="02020603050405020304" pitchFamily="18" charset="0"/>
                <a:cs typeface="+mj-cs"/>
              </a:rPr>
              <a:t> </a:t>
            </a:r>
            <a:endParaRPr lang="en-GB" dirty="0"/>
          </a:p>
          <a:p>
            <a:pPr algn="ctr"/>
            <a:r>
              <a:rPr lang="en-GB" sz="2800" b="1" dirty="0">
                <a:solidFill>
                  <a:schemeClr val="accent1"/>
                </a:solidFill>
                <a:latin typeface="Times New Roman" panose="02020603050405020304" pitchFamily="18" charset="0"/>
                <a:cs typeface="+mj-cs"/>
              </a:rPr>
              <a:t>Submission date : 16/03/2024</a:t>
            </a:r>
          </a:p>
        </p:txBody>
      </p:sp>
    </p:spTree>
    <p:extLst>
      <p:ext uri="{BB962C8B-B14F-4D97-AF65-F5344CB8AC3E}">
        <p14:creationId xmlns:p14="http://schemas.microsoft.com/office/powerpoint/2010/main" val="24615627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448E96-FC08-4C6E-AB69-730551A03AB9}"/>
              </a:ext>
            </a:extLst>
          </p:cNvPr>
          <p:cNvSpPr>
            <a:spLocks noGrp="1"/>
          </p:cNvSpPr>
          <p:nvPr>
            <p:ph type="title"/>
          </p:nvPr>
        </p:nvSpPr>
        <p:spPr/>
        <p:txBody>
          <a:bodyPr>
            <a:normAutofit/>
          </a:bodyPr>
          <a:lstStyle/>
          <a:p>
            <a:r>
              <a:rPr lang="en-IN" sz="2800" b="1" dirty="0">
                <a:effectLst/>
                <a:latin typeface="Arial" panose="020B0604020202020204" pitchFamily="34" charset="0"/>
                <a:ea typeface="Arial" panose="020B0604020202020204" pitchFamily="34" charset="0"/>
              </a:rPr>
              <a:t>Introduction</a:t>
            </a:r>
            <a:endParaRPr lang="en-IN" sz="4800" b="1" dirty="0"/>
          </a:p>
        </p:txBody>
      </p:sp>
      <p:sp>
        <p:nvSpPr>
          <p:cNvPr id="3" name="Content Placeholder 2">
            <a:extLst>
              <a:ext uri="{FF2B5EF4-FFF2-40B4-BE49-F238E27FC236}">
                <a16:creationId xmlns:a16="http://schemas.microsoft.com/office/drawing/2014/main" id="{5AF30D7F-868B-4A3C-B037-B5D42BAF6BDF}"/>
              </a:ext>
            </a:extLst>
          </p:cNvPr>
          <p:cNvSpPr>
            <a:spLocks noGrp="1"/>
          </p:cNvSpPr>
          <p:nvPr>
            <p:ph idx="1"/>
          </p:nvPr>
        </p:nvSpPr>
        <p:spPr>
          <a:xfrm>
            <a:off x="677334" y="2160589"/>
            <a:ext cx="4326466" cy="3880773"/>
          </a:xfrm>
        </p:spPr>
        <p:txBody>
          <a:bodyPr>
            <a:normAutofit fontScale="92500"/>
          </a:bodyPr>
          <a:lstStyle/>
          <a:p>
            <a:pPr algn="just">
              <a:lnSpc>
                <a:spcPct val="150000"/>
              </a:lnSpc>
            </a:pPr>
            <a:r>
              <a:rPr lang="en-IN" sz="2400" dirty="0">
                <a:effectLst/>
                <a:latin typeface="Times New Roman" panose="02020603050405020304" pitchFamily="18" charset="0"/>
                <a:ea typeface="Times New Roman" panose="02020603050405020304" pitchFamily="18" charset="0"/>
              </a:rPr>
              <a:t>Leadership and management also play a crucial role in achieving various types of objectives and goals </a:t>
            </a:r>
          </a:p>
          <a:p>
            <a:pPr algn="just">
              <a:lnSpc>
                <a:spcPct val="150000"/>
              </a:lnSpc>
            </a:pPr>
            <a:r>
              <a:rPr lang="en-IN" sz="2400" dirty="0">
                <a:effectLst/>
                <a:latin typeface="Times New Roman" panose="02020603050405020304" pitchFamily="18" charset="0"/>
                <a:ea typeface="Times New Roman" panose="02020603050405020304" pitchFamily="18" charset="0"/>
              </a:rPr>
              <a:t>In this research, different styles and theories of leadership are going to be discussed</a:t>
            </a:r>
            <a:endParaRPr lang="en-IN" sz="2400" dirty="0"/>
          </a:p>
        </p:txBody>
      </p:sp>
      <p:pic>
        <p:nvPicPr>
          <p:cNvPr id="2050" name="Picture 2" descr="The Evolution Of Leadership And Management">
            <a:extLst>
              <a:ext uri="{FF2B5EF4-FFF2-40B4-BE49-F238E27FC236}">
                <a16:creationId xmlns:a16="http://schemas.microsoft.com/office/drawing/2014/main" id="{FA147A66-038E-495A-A40D-45DDD48FB74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66869" y="2590895"/>
            <a:ext cx="4611687" cy="27670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969202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38B2FE-1C0E-4BDC-A349-B5DFD6C54DEF}"/>
              </a:ext>
            </a:extLst>
          </p:cNvPr>
          <p:cNvSpPr>
            <a:spLocks noGrp="1"/>
          </p:cNvSpPr>
          <p:nvPr>
            <p:ph type="title"/>
          </p:nvPr>
        </p:nvSpPr>
        <p:spPr/>
        <p:txBody>
          <a:bodyPr>
            <a:normAutofit/>
          </a:bodyPr>
          <a:lstStyle/>
          <a:p>
            <a:r>
              <a:rPr lang="en-IN" sz="2800" b="1" dirty="0">
                <a:effectLst/>
                <a:latin typeface="Arial" panose="020B0604020202020204" pitchFamily="34" charset="0"/>
                <a:ea typeface="Arial" panose="020B0604020202020204" pitchFamily="34" charset="0"/>
              </a:rPr>
              <a:t>About Managerial Behaviours</a:t>
            </a:r>
            <a:endParaRPr lang="en-IN" sz="2800" b="1" dirty="0"/>
          </a:p>
        </p:txBody>
      </p:sp>
      <p:sp>
        <p:nvSpPr>
          <p:cNvPr id="3" name="Content Placeholder 2">
            <a:extLst>
              <a:ext uri="{FF2B5EF4-FFF2-40B4-BE49-F238E27FC236}">
                <a16:creationId xmlns:a16="http://schemas.microsoft.com/office/drawing/2014/main" id="{0B4176AD-06EA-4414-AB83-28F306D54E49}"/>
              </a:ext>
            </a:extLst>
          </p:cNvPr>
          <p:cNvSpPr>
            <a:spLocks noGrp="1"/>
          </p:cNvSpPr>
          <p:nvPr>
            <p:ph idx="1"/>
          </p:nvPr>
        </p:nvSpPr>
        <p:spPr>
          <a:xfrm>
            <a:off x="677334" y="2160589"/>
            <a:ext cx="4453466" cy="3880773"/>
          </a:xfrm>
        </p:spPr>
        <p:txBody>
          <a:bodyPr>
            <a:normAutofit fontScale="92500" lnSpcReduction="20000"/>
          </a:bodyPr>
          <a:lstStyle/>
          <a:p>
            <a:pPr algn="just">
              <a:lnSpc>
                <a:spcPct val="150000"/>
              </a:lnSpc>
            </a:pPr>
            <a:r>
              <a:rPr lang="en-IN" sz="2400" dirty="0">
                <a:effectLst/>
                <a:latin typeface="Times New Roman" panose="02020603050405020304" pitchFamily="18" charset="0"/>
                <a:ea typeface="Times New Roman" panose="02020603050405020304" pitchFamily="18" charset="0"/>
              </a:rPr>
              <a:t>Managerial behaviour encourages employees of an organisation and gives them a reason to give priority to their tasks.</a:t>
            </a:r>
          </a:p>
          <a:p>
            <a:pPr algn="just">
              <a:lnSpc>
                <a:spcPct val="150000"/>
              </a:lnSpc>
            </a:pPr>
            <a:r>
              <a:rPr lang="en-IN" sz="2400" dirty="0">
                <a:effectLst/>
                <a:latin typeface="Times New Roman" panose="02020603050405020304" pitchFamily="18" charset="0"/>
                <a:ea typeface="Times New Roman" panose="02020603050405020304" pitchFamily="18" charset="0"/>
              </a:rPr>
              <a:t>An effective behaviour of management helps to create a line between important and unimportant tasks</a:t>
            </a:r>
            <a:endParaRPr lang="en-IN" sz="2400" dirty="0"/>
          </a:p>
        </p:txBody>
      </p:sp>
      <p:pic>
        <p:nvPicPr>
          <p:cNvPr id="3078" name="Picture 6" descr="An adapted version of Integrating Taxonomy of Managerial Behaviour... |  Download Scientific Diagram">
            <a:extLst>
              <a:ext uri="{FF2B5EF4-FFF2-40B4-BE49-F238E27FC236}">
                <a16:creationId xmlns:a16="http://schemas.microsoft.com/office/drawing/2014/main" id="{EAFDFD6B-E857-4434-A7E5-80FDA7539B0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19839" y="2529541"/>
            <a:ext cx="4626430" cy="26670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008521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4685F8-7A55-4243-9964-50E1F0F590B5}"/>
              </a:ext>
            </a:extLst>
          </p:cNvPr>
          <p:cNvSpPr>
            <a:spLocks noGrp="1"/>
          </p:cNvSpPr>
          <p:nvPr>
            <p:ph type="title"/>
          </p:nvPr>
        </p:nvSpPr>
        <p:spPr/>
        <p:txBody>
          <a:bodyPr>
            <a:normAutofit/>
          </a:bodyPr>
          <a:lstStyle/>
          <a:p>
            <a:r>
              <a:rPr lang="en-IN" sz="2800" b="1" dirty="0">
                <a:effectLst/>
                <a:latin typeface="Arial" panose="020B0604020202020204" pitchFamily="34" charset="0"/>
                <a:ea typeface="Arial" panose="020B0604020202020204" pitchFamily="34" charset="0"/>
              </a:rPr>
              <a:t>The process to support employees to move forward in their work</a:t>
            </a:r>
            <a:endParaRPr lang="en-IN" sz="4800" b="1" dirty="0"/>
          </a:p>
        </p:txBody>
      </p:sp>
      <p:sp>
        <p:nvSpPr>
          <p:cNvPr id="3" name="Content Placeholder 2">
            <a:extLst>
              <a:ext uri="{FF2B5EF4-FFF2-40B4-BE49-F238E27FC236}">
                <a16:creationId xmlns:a16="http://schemas.microsoft.com/office/drawing/2014/main" id="{E066B53C-8DF1-443D-88F4-9BF40EA046A8}"/>
              </a:ext>
            </a:extLst>
          </p:cNvPr>
          <p:cNvSpPr>
            <a:spLocks noGrp="1"/>
          </p:cNvSpPr>
          <p:nvPr>
            <p:ph idx="1"/>
          </p:nvPr>
        </p:nvSpPr>
        <p:spPr>
          <a:xfrm>
            <a:off x="677334" y="2160589"/>
            <a:ext cx="4605866" cy="3880773"/>
          </a:xfrm>
        </p:spPr>
        <p:txBody>
          <a:bodyPr>
            <a:normAutofit fontScale="92500"/>
          </a:bodyPr>
          <a:lstStyle/>
          <a:p>
            <a:pPr algn="just">
              <a:lnSpc>
                <a:spcPct val="150000"/>
              </a:lnSpc>
            </a:pPr>
            <a:r>
              <a:rPr lang="en-IN" sz="2400" dirty="0">
                <a:effectLst/>
                <a:latin typeface="Times New Roman" panose="02020603050405020304" pitchFamily="18" charset="0"/>
                <a:ea typeface="Times New Roman" panose="02020603050405020304" pitchFamily="18" charset="0"/>
              </a:rPr>
              <a:t>It helps the management of a company to develop candid and positive communication between employees and managers.</a:t>
            </a:r>
          </a:p>
          <a:p>
            <a:pPr algn="just">
              <a:lnSpc>
                <a:spcPct val="150000"/>
              </a:lnSpc>
            </a:pPr>
            <a:r>
              <a:rPr lang="en-IN" sz="2400" dirty="0">
                <a:effectLst/>
                <a:latin typeface="Times New Roman" panose="02020603050405020304" pitchFamily="18" charset="0"/>
                <a:ea typeface="Times New Roman" panose="02020603050405020304" pitchFamily="18" charset="0"/>
              </a:rPr>
              <a:t>As an example, the manager of Sainsbury’s company gives priority to collecting regulator feedback </a:t>
            </a:r>
            <a:endParaRPr lang="en-IN" sz="2400" dirty="0"/>
          </a:p>
        </p:txBody>
      </p:sp>
      <p:pic>
        <p:nvPicPr>
          <p:cNvPr id="4098" name="Picture 2" descr="How Leaders Can Help Their Employees Succeed in the Remote Workplace -  Salesforce">
            <a:extLst>
              <a:ext uri="{FF2B5EF4-FFF2-40B4-BE49-F238E27FC236}">
                <a16:creationId xmlns:a16="http://schemas.microsoft.com/office/drawing/2014/main" id="{21E3149B-4525-4156-90EE-A6D623DCBC3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2055490"/>
            <a:ext cx="4181475" cy="39858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247874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A45AD-6B87-4796-BE87-62C6CCC193F2}"/>
              </a:ext>
            </a:extLst>
          </p:cNvPr>
          <p:cNvSpPr>
            <a:spLocks noGrp="1"/>
          </p:cNvSpPr>
          <p:nvPr>
            <p:ph type="title"/>
          </p:nvPr>
        </p:nvSpPr>
        <p:spPr/>
        <p:txBody>
          <a:bodyPr>
            <a:normAutofit/>
          </a:bodyPr>
          <a:lstStyle/>
          <a:p>
            <a:r>
              <a:rPr lang="en-IN" sz="2800" b="1" dirty="0">
                <a:effectLst/>
                <a:latin typeface="Arial" panose="020B0604020202020204" pitchFamily="34" charset="0"/>
                <a:ea typeface="Arial" panose="020B0604020202020204" pitchFamily="34" charset="0"/>
              </a:rPr>
              <a:t>The process of fairly and decently treating them within the workplace</a:t>
            </a:r>
            <a:endParaRPr lang="en-IN" sz="4800" b="1" dirty="0"/>
          </a:p>
        </p:txBody>
      </p:sp>
      <p:sp>
        <p:nvSpPr>
          <p:cNvPr id="3" name="Content Placeholder 2">
            <a:extLst>
              <a:ext uri="{FF2B5EF4-FFF2-40B4-BE49-F238E27FC236}">
                <a16:creationId xmlns:a16="http://schemas.microsoft.com/office/drawing/2014/main" id="{36B3462C-F24F-4253-A82E-7F3345AA084F}"/>
              </a:ext>
            </a:extLst>
          </p:cNvPr>
          <p:cNvSpPr>
            <a:spLocks noGrp="1"/>
          </p:cNvSpPr>
          <p:nvPr>
            <p:ph idx="1"/>
          </p:nvPr>
        </p:nvSpPr>
        <p:spPr>
          <a:xfrm>
            <a:off x="677334" y="2160589"/>
            <a:ext cx="4707466" cy="3880773"/>
          </a:xfrm>
        </p:spPr>
        <p:txBody>
          <a:bodyPr>
            <a:normAutofit lnSpcReduction="10000"/>
          </a:bodyPr>
          <a:lstStyle/>
          <a:p>
            <a:pPr algn="just">
              <a:lnSpc>
                <a:spcPct val="150000"/>
              </a:lnSpc>
            </a:pPr>
            <a:r>
              <a:rPr lang="en-IN" sz="2400" dirty="0">
                <a:effectLst/>
                <a:latin typeface="Times New Roman" panose="02020603050405020304" pitchFamily="18" charset="0"/>
                <a:ea typeface="Times New Roman" panose="02020603050405020304" pitchFamily="18" charset="0"/>
              </a:rPr>
              <a:t>The management of AstraZeneca company applies a “Democratic leadership style”.</a:t>
            </a:r>
          </a:p>
          <a:p>
            <a:pPr algn="just">
              <a:lnSpc>
                <a:spcPct val="150000"/>
              </a:lnSpc>
            </a:pPr>
            <a:r>
              <a:rPr lang="en-IN" sz="2400" dirty="0">
                <a:effectLst/>
                <a:latin typeface="Times New Roman" panose="02020603050405020304" pitchFamily="18" charset="0"/>
                <a:ea typeface="Times New Roman" panose="02020603050405020304" pitchFamily="18" charset="0"/>
              </a:rPr>
              <a:t>Transparent decision in the workplace is also an essential factor in fairly treating employees of a company</a:t>
            </a:r>
            <a:r>
              <a:rPr lang="en-IN" sz="2400" dirty="0">
                <a:latin typeface="Times New Roman" panose="02020603050405020304" pitchFamily="18" charset="0"/>
                <a:ea typeface="Times New Roman" panose="02020603050405020304" pitchFamily="18" charset="0"/>
              </a:rPr>
              <a:t>.</a:t>
            </a:r>
            <a:endParaRPr lang="en-IN" sz="2400" dirty="0"/>
          </a:p>
        </p:txBody>
      </p:sp>
      <p:pic>
        <p:nvPicPr>
          <p:cNvPr id="5122" name="Picture 2" descr="What Are the Best Ways Human Resource Drive Employee Engagement  Initiatives? – AIT Global India Pvt. Ltd.">
            <a:extLst>
              <a:ext uri="{FF2B5EF4-FFF2-40B4-BE49-F238E27FC236}">
                <a16:creationId xmlns:a16="http://schemas.microsoft.com/office/drawing/2014/main" id="{FBC1D1B0-D41C-4E08-AF00-47EA34CD9E7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14889" y="2374349"/>
            <a:ext cx="4292843" cy="32599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650715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CA92AD-A4F0-402C-94A1-50C78D1E5298}"/>
              </a:ext>
            </a:extLst>
          </p:cNvPr>
          <p:cNvSpPr>
            <a:spLocks noGrp="1"/>
          </p:cNvSpPr>
          <p:nvPr>
            <p:ph type="title"/>
          </p:nvPr>
        </p:nvSpPr>
        <p:spPr/>
        <p:txBody>
          <a:bodyPr>
            <a:normAutofit/>
          </a:bodyPr>
          <a:lstStyle/>
          <a:p>
            <a:r>
              <a:rPr lang="en-IN" sz="2800" b="1" dirty="0">
                <a:effectLst/>
                <a:latin typeface="Arial" panose="020B0604020202020204" pitchFamily="34" charset="0"/>
                <a:ea typeface="Arial" panose="020B0604020202020204" pitchFamily="34" charset="0"/>
              </a:rPr>
              <a:t>Theories of leadership</a:t>
            </a:r>
            <a:endParaRPr lang="en-IN" sz="4800" b="1" dirty="0"/>
          </a:p>
        </p:txBody>
      </p:sp>
      <p:sp>
        <p:nvSpPr>
          <p:cNvPr id="3" name="Content Placeholder 2">
            <a:extLst>
              <a:ext uri="{FF2B5EF4-FFF2-40B4-BE49-F238E27FC236}">
                <a16:creationId xmlns:a16="http://schemas.microsoft.com/office/drawing/2014/main" id="{5770FB24-C0B5-469D-BDB3-007B64C988CE}"/>
              </a:ext>
            </a:extLst>
          </p:cNvPr>
          <p:cNvSpPr>
            <a:spLocks noGrp="1"/>
          </p:cNvSpPr>
          <p:nvPr>
            <p:ph idx="1"/>
          </p:nvPr>
        </p:nvSpPr>
        <p:spPr>
          <a:xfrm>
            <a:off x="677334" y="2160589"/>
            <a:ext cx="4961466" cy="3880773"/>
          </a:xfrm>
        </p:spPr>
        <p:txBody>
          <a:bodyPr>
            <a:normAutofit fontScale="92500" lnSpcReduction="20000"/>
          </a:bodyPr>
          <a:lstStyle/>
          <a:p>
            <a:pPr algn="just">
              <a:lnSpc>
                <a:spcPct val="150000"/>
              </a:lnSpc>
            </a:pPr>
            <a:r>
              <a:rPr lang="en-IN" sz="2400" dirty="0">
                <a:effectLst/>
                <a:latin typeface="Times New Roman" panose="02020603050405020304" pitchFamily="18" charset="0"/>
                <a:ea typeface="Times New Roman" panose="02020603050405020304" pitchFamily="18" charset="0"/>
              </a:rPr>
              <a:t>Depending on the behaviour of leaders, employees of a company get a lot of motivation and this is the reason various types of policies of work have been changed. </a:t>
            </a:r>
          </a:p>
          <a:p>
            <a:pPr algn="just">
              <a:lnSpc>
                <a:spcPct val="150000"/>
              </a:lnSpc>
            </a:pPr>
            <a:r>
              <a:rPr lang="en-IN" sz="2400" dirty="0">
                <a:effectLst/>
                <a:latin typeface="Times New Roman" panose="02020603050405020304" pitchFamily="18" charset="0"/>
                <a:ea typeface="Times New Roman" panose="02020603050405020304" pitchFamily="18" charset="0"/>
              </a:rPr>
              <a:t>This theory helps the management of this company to make various types of effective decisions </a:t>
            </a:r>
            <a:endParaRPr lang="en-IN" sz="2400" dirty="0"/>
          </a:p>
        </p:txBody>
      </p:sp>
      <p:pic>
        <p:nvPicPr>
          <p:cNvPr id="6146" name="Picture 2" descr="Discover Behavioural Theory of Leadership and Know if it is Still Relevant  Today - Shiksha Online">
            <a:extLst>
              <a:ext uri="{FF2B5EF4-FFF2-40B4-BE49-F238E27FC236}">
                <a16:creationId xmlns:a16="http://schemas.microsoft.com/office/drawing/2014/main" id="{41F010EA-FFE5-4714-928B-F57C7BC541B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36552" y="2391016"/>
            <a:ext cx="4292600" cy="31041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869438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4E6B37-7249-4F15-A767-A96D2F2C614A}"/>
              </a:ext>
            </a:extLst>
          </p:cNvPr>
          <p:cNvSpPr>
            <a:spLocks noGrp="1"/>
          </p:cNvSpPr>
          <p:nvPr>
            <p:ph type="title"/>
          </p:nvPr>
        </p:nvSpPr>
        <p:spPr/>
        <p:txBody>
          <a:bodyPr>
            <a:normAutofit/>
          </a:bodyPr>
          <a:lstStyle/>
          <a:p>
            <a:r>
              <a:rPr lang="en-IN" sz="2800" b="1" dirty="0">
                <a:effectLst/>
                <a:latin typeface="Arial" panose="020B0604020202020204" pitchFamily="34" charset="0"/>
                <a:ea typeface="Arial" panose="020B0604020202020204" pitchFamily="34" charset="0"/>
              </a:rPr>
              <a:t>Theories of leadership</a:t>
            </a:r>
            <a:endParaRPr lang="en-IN" sz="4800" b="1" dirty="0"/>
          </a:p>
        </p:txBody>
      </p:sp>
      <p:sp>
        <p:nvSpPr>
          <p:cNvPr id="3" name="Content Placeholder 2">
            <a:extLst>
              <a:ext uri="{FF2B5EF4-FFF2-40B4-BE49-F238E27FC236}">
                <a16:creationId xmlns:a16="http://schemas.microsoft.com/office/drawing/2014/main" id="{3DD32654-A76F-4209-A211-8F6F66040FA1}"/>
              </a:ext>
            </a:extLst>
          </p:cNvPr>
          <p:cNvSpPr>
            <a:spLocks noGrp="1"/>
          </p:cNvSpPr>
          <p:nvPr>
            <p:ph idx="1"/>
          </p:nvPr>
        </p:nvSpPr>
        <p:spPr>
          <a:xfrm>
            <a:off x="677334" y="2160589"/>
            <a:ext cx="5418666" cy="3880773"/>
          </a:xfrm>
        </p:spPr>
        <p:txBody>
          <a:bodyPr>
            <a:normAutofit fontScale="92500" lnSpcReduction="20000"/>
          </a:bodyPr>
          <a:lstStyle/>
          <a:p>
            <a:pPr algn="just">
              <a:lnSpc>
                <a:spcPct val="150000"/>
              </a:lnSpc>
            </a:pPr>
            <a:r>
              <a:rPr lang="en-IN" sz="2400" dirty="0">
                <a:effectLst/>
                <a:latin typeface="Times New Roman" panose="02020603050405020304" pitchFamily="18" charset="0"/>
                <a:ea typeface="Times New Roman" panose="02020603050405020304" pitchFamily="18" charset="0"/>
              </a:rPr>
              <a:t>Transformational leadership theory” is also an essential theory of leadership and it helps employees of a company to achieve various types of exceptional results.</a:t>
            </a:r>
          </a:p>
          <a:p>
            <a:pPr algn="just">
              <a:lnSpc>
                <a:spcPct val="150000"/>
              </a:lnSpc>
            </a:pPr>
            <a:r>
              <a:rPr lang="en-IN" sz="2400" dirty="0">
                <a:effectLst/>
                <a:latin typeface="Times New Roman" panose="02020603050405020304" pitchFamily="18" charset="0"/>
                <a:ea typeface="Times New Roman" panose="02020603050405020304" pitchFamily="18" charset="0"/>
              </a:rPr>
              <a:t>Sainsbury’s is one of the most popular companies where leaders apply this theory and it helps to enhance the level of customer satisfaction </a:t>
            </a:r>
            <a:endParaRPr lang="en-IN" sz="2400" dirty="0"/>
          </a:p>
        </p:txBody>
      </p:sp>
      <p:pic>
        <p:nvPicPr>
          <p:cNvPr id="7170" name="Picture 2" descr="Transformational Leadership Theory - Meaning, Criticisms and its  Implications">
            <a:extLst>
              <a:ext uri="{FF2B5EF4-FFF2-40B4-BE49-F238E27FC236}">
                <a16:creationId xmlns:a16="http://schemas.microsoft.com/office/drawing/2014/main" id="{49F7A340-EECF-4C1E-99B6-61BEC23ECFA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6803" y="2456329"/>
            <a:ext cx="3162300" cy="3086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895571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760806-F98C-466A-B5B9-A13C61845957}"/>
              </a:ext>
            </a:extLst>
          </p:cNvPr>
          <p:cNvSpPr>
            <a:spLocks noGrp="1"/>
          </p:cNvSpPr>
          <p:nvPr>
            <p:ph type="title"/>
          </p:nvPr>
        </p:nvSpPr>
        <p:spPr/>
        <p:txBody>
          <a:bodyPr>
            <a:normAutofit/>
          </a:bodyPr>
          <a:lstStyle/>
          <a:p>
            <a:r>
              <a:rPr lang="en-IN" sz="2800" b="1" dirty="0">
                <a:effectLst/>
                <a:latin typeface="Arial" panose="020B0604020202020204" pitchFamily="34" charset="0"/>
                <a:ea typeface="Arial" panose="020B0604020202020204" pitchFamily="34" charset="0"/>
              </a:rPr>
              <a:t>Perspectives of leadership</a:t>
            </a:r>
            <a:endParaRPr lang="en-IN" sz="4800" b="1" dirty="0"/>
          </a:p>
        </p:txBody>
      </p:sp>
      <p:sp>
        <p:nvSpPr>
          <p:cNvPr id="3" name="Content Placeholder 2">
            <a:extLst>
              <a:ext uri="{FF2B5EF4-FFF2-40B4-BE49-F238E27FC236}">
                <a16:creationId xmlns:a16="http://schemas.microsoft.com/office/drawing/2014/main" id="{E9193F04-628E-4415-BB23-39C39E30C371}"/>
              </a:ext>
            </a:extLst>
          </p:cNvPr>
          <p:cNvSpPr>
            <a:spLocks noGrp="1"/>
          </p:cNvSpPr>
          <p:nvPr>
            <p:ph idx="1"/>
          </p:nvPr>
        </p:nvSpPr>
        <p:spPr>
          <a:xfrm>
            <a:off x="677334" y="2160589"/>
            <a:ext cx="5012266" cy="3880773"/>
          </a:xfrm>
        </p:spPr>
        <p:txBody>
          <a:bodyPr>
            <a:normAutofit fontScale="92500" lnSpcReduction="20000"/>
          </a:bodyPr>
          <a:lstStyle/>
          <a:p>
            <a:pPr algn="just">
              <a:lnSpc>
                <a:spcPct val="150000"/>
              </a:lnSpc>
            </a:pPr>
            <a:r>
              <a:rPr lang="en-IN" sz="2400" dirty="0">
                <a:effectLst/>
                <a:latin typeface="Times New Roman" panose="02020603050405020304" pitchFamily="18" charset="0"/>
                <a:ea typeface="Times New Roman" panose="02020603050405020304" pitchFamily="18" charset="0"/>
              </a:rPr>
              <a:t>Many leaders of different companies give priority to balancing interpersonal skills, empathy, and communication with analytical skills and acumen</a:t>
            </a:r>
          </a:p>
          <a:p>
            <a:pPr algn="just">
              <a:lnSpc>
                <a:spcPct val="150000"/>
              </a:lnSpc>
            </a:pPr>
            <a:r>
              <a:rPr lang="en-IN" sz="2400" dirty="0">
                <a:effectLst/>
                <a:latin typeface="Times New Roman" panose="02020603050405020304" pitchFamily="18" charset="0"/>
                <a:ea typeface="Times New Roman" panose="02020603050405020304" pitchFamily="18" charset="0"/>
              </a:rPr>
              <a:t>Leadership has to show positivity in the organisation and this perspective helps to improve the condition of the environment of an organisation.</a:t>
            </a:r>
            <a:endParaRPr lang="en-IN" sz="2400" dirty="0"/>
          </a:p>
        </p:txBody>
      </p:sp>
      <p:pic>
        <p:nvPicPr>
          <p:cNvPr id="8194" name="Picture 2" descr="Importance of Perspective in Leadership - LifeForward Coaching">
            <a:extLst>
              <a:ext uri="{FF2B5EF4-FFF2-40B4-BE49-F238E27FC236}">
                <a16:creationId xmlns:a16="http://schemas.microsoft.com/office/drawing/2014/main" id="{712CBF17-76DF-4369-9B11-6047525EBE2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33821" y="1930400"/>
            <a:ext cx="5564187" cy="40371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332584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8094C7-9FDE-45FD-947A-8FDC2D63656E}"/>
              </a:ext>
            </a:extLst>
          </p:cNvPr>
          <p:cNvSpPr>
            <a:spLocks noGrp="1"/>
          </p:cNvSpPr>
          <p:nvPr>
            <p:ph type="title"/>
          </p:nvPr>
        </p:nvSpPr>
        <p:spPr/>
        <p:txBody>
          <a:bodyPr>
            <a:normAutofit/>
          </a:bodyPr>
          <a:lstStyle/>
          <a:p>
            <a:r>
              <a:rPr lang="en-IN" sz="2800" b="1" dirty="0">
                <a:effectLst/>
                <a:latin typeface="Arial" panose="020B0604020202020204" pitchFamily="34" charset="0"/>
                <a:ea typeface="Arial" panose="020B0604020202020204" pitchFamily="34" charset="0"/>
              </a:rPr>
              <a:t>Leadership styles</a:t>
            </a:r>
            <a:endParaRPr lang="en-IN" sz="4800" b="1" dirty="0"/>
          </a:p>
        </p:txBody>
      </p:sp>
      <p:sp>
        <p:nvSpPr>
          <p:cNvPr id="3" name="Content Placeholder 2">
            <a:extLst>
              <a:ext uri="{FF2B5EF4-FFF2-40B4-BE49-F238E27FC236}">
                <a16:creationId xmlns:a16="http://schemas.microsoft.com/office/drawing/2014/main" id="{6A821178-0382-47D6-B119-44EE5AA1D798}"/>
              </a:ext>
            </a:extLst>
          </p:cNvPr>
          <p:cNvSpPr>
            <a:spLocks noGrp="1"/>
          </p:cNvSpPr>
          <p:nvPr>
            <p:ph idx="1"/>
          </p:nvPr>
        </p:nvSpPr>
        <p:spPr>
          <a:xfrm>
            <a:off x="677334" y="2160589"/>
            <a:ext cx="5012266" cy="3880773"/>
          </a:xfrm>
        </p:spPr>
        <p:txBody>
          <a:bodyPr>
            <a:normAutofit/>
          </a:bodyPr>
          <a:lstStyle/>
          <a:p>
            <a:pPr algn="just">
              <a:lnSpc>
                <a:spcPct val="150000"/>
              </a:lnSpc>
            </a:pPr>
            <a:r>
              <a:rPr lang="en-IN" sz="2400" dirty="0">
                <a:effectLst/>
                <a:latin typeface="Times New Roman" panose="02020603050405020304" pitchFamily="18" charset="0"/>
                <a:ea typeface="Times New Roman" panose="02020603050405020304" pitchFamily="18" charset="0"/>
              </a:rPr>
              <a:t>“Democratic Leadership Styles” support the leaders of a company to effectively influence employees.</a:t>
            </a:r>
          </a:p>
          <a:p>
            <a:pPr algn="just">
              <a:lnSpc>
                <a:spcPct val="150000"/>
              </a:lnSpc>
            </a:pPr>
            <a:r>
              <a:rPr lang="en-IN" sz="2400" dirty="0">
                <a:effectLst/>
                <a:latin typeface="Times New Roman" panose="02020603050405020304" pitchFamily="18" charset="0"/>
                <a:ea typeface="Times New Roman" panose="02020603050405020304" pitchFamily="18" charset="0"/>
              </a:rPr>
              <a:t>This Leadership Style motivates employees to share their ideas with the management </a:t>
            </a:r>
            <a:endParaRPr lang="en-IN" sz="2400" dirty="0"/>
          </a:p>
        </p:txBody>
      </p:sp>
      <p:pic>
        <p:nvPicPr>
          <p:cNvPr id="9218" name="Picture 2" descr="Democratic Leadership PowerPoint Template - PPT Slides">
            <a:extLst>
              <a:ext uri="{FF2B5EF4-FFF2-40B4-BE49-F238E27FC236}">
                <a16:creationId xmlns:a16="http://schemas.microsoft.com/office/drawing/2014/main" id="{A272C0B2-8F54-4EBF-A2AF-0EDC7DF5A9D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02402" y="2535700"/>
            <a:ext cx="4174067" cy="31305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915752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9D835-808C-4477-9EEC-36FD2B653D81}"/>
              </a:ext>
            </a:extLst>
          </p:cNvPr>
          <p:cNvSpPr>
            <a:spLocks noGrp="1"/>
          </p:cNvSpPr>
          <p:nvPr>
            <p:ph type="title"/>
          </p:nvPr>
        </p:nvSpPr>
        <p:spPr/>
        <p:txBody>
          <a:bodyPr>
            <a:normAutofit/>
          </a:bodyPr>
          <a:lstStyle/>
          <a:p>
            <a:r>
              <a:rPr lang="en-IN" sz="2800" b="1" dirty="0">
                <a:effectLst/>
                <a:latin typeface="Arial" panose="020B0604020202020204" pitchFamily="34" charset="0"/>
                <a:ea typeface="Arial" panose="020B0604020202020204" pitchFamily="34" charset="0"/>
              </a:rPr>
              <a:t>Leadership styles</a:t>
            </a:r>
            <a:endParaRPr lang="en-IN" sz="4800" b="1" dirty="0"/>
          </a:p>
        </p:txBody>
      </p:sp>
      <p:sp>
        <p:nvSpPr>
          <p:cNvPr id="3" name="Content Placeholder 2">
            <a:extLst>
              <a:ext uri="{FF2B5EF4-FFF2-40B4-BE49-F238E27FC236}">
                <a16:creationId xmlns:a16="http://schemas.microsoft.com/office/drawing/2014/main" id="{828648F5-6936-4042-8B63-EC5EEC62EDFF}"/>
              </a:ext>
            </a:extLst>
          </p:cNvPr>
          <p:cNvSpPr>
            <a:spLocks noGrp="1"/>
          </p:cNvSpPr>
          <p:nvPr>
            <p:ph idx="1"/>
          </p:nvPr>
        </p:nvSpPr>
        <p:spPr>
          <a:xfrm>
            <a:off x="677334" y="2160589"/>
            <a:ext cx="4961466" cy="3880773"/>
          </a:xfrm>
        </p:spPr>
        <p:txBody>
          <a:bodyPr>
            <a:normAutofit fontScale="92500"/>
          </a:bodyPr>
          <a:lstStyle/>
          <a:p>
            <a:pPr algn="just">
              <a:lnSpc>
                <a:spcPct val="150000"/>
              </a:lnSpc>
            </a:pPr>
            <a:r>
              <a:rPr lang="en-IN" sz="2400" dirty="0">
                <a:effectLst/>
                <a:latin typeface="Times New Roman" panose="02020603050405020304" pitchFamily="18" charset="0"/>
                <a:ea typeface="Times New Roman" panose="02020603050405020304" pitchFamily="18" charset="0"/>
              </a:rPr>
              <a:t>Effective learning helps those people who have to learn a lot of new things from the management. </a:t>
            </a:r>
          </a:p>
          <a:p>
            <a:pPr algn="just">
              <a:lnSpc>
                <a:spcPct val="150000"/>
              </a:lnSpc>
            </a:pPr>
            <a:r>
              <a:rPr lang="en-IN" sz="2400" dirty="0">
                <a:effectLst/>
                <a:latin typeface="Times New Roman" panose="02020603050405020304" pitchFamily="18" charset="0"/>
                <a:ea typeface="Times New Roman" panose="02020603050405020304" pitchFamily="18" charset="0"/>
              </a:rPr>
              <a:t>Satya Nadella mainly follows this leadership style which plays a crucial role in developing a supportive situation in the workplace</a:t>
            </a:r>
            <a:endParaRPr lang="en-IN" sz="2400" dirty="0"/>
          </a:p>
        </p:txBody>
      </p:sp>
      <p:pic>
        <p:nvPicPr>
          <p:cNvPr id="10242" name="Picture 2" descr="Successful leadership through coaching - Jürgen H. Thiel">
            <a:extLst>
              <a:ext uri="{FF2B5EF4-FFF2-40B4-BE49-F238E27FC236}">
                <a16:creationId xmlns:a16="http://schemas.microsoft.com/office/drawing/2014/main" id="{6B0C2624-ED9D-41C8-8876-A8FBB196054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2138924"/>
            <a:ext cx="5740400" cy="39241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313837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90F9AF-4D99-4C87-94CC-71504397B0D7}"/>
              </a:ext>
            </a:extLst>
          </p:cNvPr>
          <p:cNvSpPr>
            <a:spLocks noGrp="1"/>
          </p:cNvSpPr>
          <p:nvPr>
            <p:ph type="title"/>
          </p:nvPr>
        </p:nvSpPr>
        <p:spPr/>
        <p:txBody>
          <a:bodyPr>
            <a:normAutofit/>
          </a:bodyPr>
          <a:lstStyle/>
          <a:p>
            <a:r>
              <a:rPr lang="en-IN" sz="2800" b="1" dirty="0">
                <a:effectLst/>
                <a:latin typeface="Arial" panose="020B0604020202020204" pitchFamily="34" charset="0"/>
                <a:ea typeface="Arial" panose="020B0604020202020204" pitchFamily="34" charset="0"/>
              </a:rPr>
              <a:t>Best management and leadership styles to enhance organisational effectiveness</a:t>
            </a:r>
            <a:endParaRPr lang="en-IN" sz="4800" b="1" dirty="0"/>
          </a:p>
        </p:txBody>
      </p:sp>
      <p:sp>
        <p:nvSpPr>
          <p:cNvPr id="3" name="Content Placeholder 2">
            <a:extLst>
              <a:ext uri="{FF2B5EF4-FFF2-40B4-BE49-F238E27FC236}">
                <a16:creationId xmlns:a16="http://schemas.microsoft.com/office/drawing/2014/main" id="{4CCF3C3A-127F-457F-8115-9523BE7E38FA}"/>
              </a:ext>
            </a:extLst>
          </p:cNvPr>
          <p:cNvSpPr>
            <a:spLocks noGrp="1"/>
          </p:cNvSpPr>
          <p:nvPr>
            <p:ph idx="1"/>
          </p:nvPr>
        </p:nvSpPr>
        <p:spPr>
          <a:xfrm>
            <a:off x="677334" y="2160589"/>
            <a:ext cx="5418666" cy="3880773"/>
          </a:xfrm>
        </p:spPr>
        <p:txBody>
          <a:bodyPr>
            <a:normAutofit fontScale="85000" lnSpcReduction="10000"/>
          </a:bodyPr>
          <a:lstStyle/>
          <a:p>
            <a:pPr algn="just">
              <a:lnSpc>
                <a:spcPct val="150000"/>
              </a:lnSpc>
            </a:pPr>
            <a:r>
              <a:rPr lang="en-IN" sz="2400" dirty="0">
                <a:effectLst/>
                <a:latin typeface="Times New Roman" panose="02020603050405020304" pitchFamily="18" charset="0"/>
                <a:ea typeface="Times New Roman" panose="02020603050405020304" pitchFamily="18" charset="0"/>
              </a:rPr>
              <a:t>Transformational leadership style and Democratic leadership theory play a crucial role in effectively solving various types of challenges for leaders</a:t>
            </a:r>
          </a:p>
          <a:p>
            <a:pPr algn="just">
              <a:lnSpc>
                <a:spcPct val="150000"/>
              </a:lnSpc>
            </a:pPr>
            <a:r>
              <a:rPr lang="en-IN" sz="2400" dirty="0">
                <a:effectLst/>
                <a:latin typeface="Times New Roman" panose="02020603050405020304" pitchFamily="18" charset="0"/>
                <a:ea typeface="Times New Roman" panose="02020603050405020304" pitchFamily="18" charset="0"/>
              </a:rPr>
              <a:t>“Collaborative Management Style” is the best style of management which enhances the effectiveness of an organisation and this is the reason for the dependency of employees </a:t>
            </a:r>
            <a:endParaRPr lang="en-IN" sz="2400" dirty="0"/>
          </a:p>
        </p:txBody>
      </p:sp>
      <p:pic>
        <p:nvPicPr>
          <p:cNvPr id="11270" name="Picture 6" descr="A Practitioner's Guide to Organizational Effectiveness - AIHR">
            <a:extLst>
              <a:ext uri="{FF2B5EF4-FFF2-40B4-BE49-F238E27FC236}">
                <a16:creationId xmlns:a16="http://schemas.microsoft.com/office/drawing/2014/main" id="{EAA05C3D-1A0E-4520-B474-C125BB0A9EC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92858" y="2618940"/>
            <a:ext cx="3235998" cy="27524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058324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4027C4-6F0C-471C-B2EC-F58CADD60B79}"/>
              </a:ext>
            </a:extLst>
          </p:cNvPr>
          <p:cNvSpPr>
            <a:spLocks noGrp="1"/>
          </p:cNvSpPr>
          <p:nvPr>
            <p:ph type="title"/>
          </p:nvPr>
        </p:nvSpPr>
        <p:spPr/>
        <p:txBody>
          <a:bodyPr>
            <a:noAutofit/>
          </a:bodyPr>
          <a:lstStyle/>
          <a:p>
            <a:r>
              <a:rPr lang="en-IN" sz="2800" b="1" dirty="0">
                <a:effectLst/>
                <a:latin typeface="Times New Roman" panose="02020603050405020304" pitchFamily="18" charset="0"/>
                <a:ea typeface="Times New Roman" panose="02020603050405020304" pitchFamily="18" charset="0"/>
              </a:rPr>
              <a:t>Leadership and management behaviours impact an organisation’s vision and mission</a:t>
            </a:r>
            <a:br>
              <a:rPr lang="en-IN" sz="2800" b="1" dirty="0">
                <a:effectLst/>
                <a:latin typeface="Times New Roman" panose="02020603050405020304" pitchFamily="18" charset="0"/>
                <a:ea typeface="Times New Roman" panose="02020603050405020304" pitchFamily="18" charset="0"/>
              </a:rPr>
            </a:br>
            <a:endParaRPr lang="en-IN" sz="4800" dirty="0"/>
          </a:p>
        </p:txBody>
      </p:sp>
      <p:sp>
        <p:nvSpPr>
          <p:cNvPr id="3" name="Content Placeholder 2">
            <a:extLst>
              <a:ext uri="{FF2B5EF4-FFF2-40B4-BE49-F238E27FC236}">
                <a16:creationId xmlns:a16="http://schemas.microsoft.com/office/drawing/2014/main" id="{5342C6E0-9CF8-4610-A809-F2CD0B2DC645}"/>
              </a:ext>
            </a:extLst>
          </p:cNvPr>
          <p:cNvSpPr>
            <a:spLocks noGrp="1"/>
          </p:cNvSpPr>
          <p:nvPr>
            <p:ph idx="1"/>
          </p:nvPr>
        </p:nvSpPr>
        <p:spPr>
          <a:xfrm>
            <a:off x="677334" y="2135189"/>
            <a:ext cx="4682066" cy="3880773"/>
          </a:xfrm>
        </p:spPr>
        <p:txBody>
          <a:bodyPr>
            <a:normAutofit/>
          </a:bodyPr>
          <a:lstStyle/>
          <a:p>
            <a:pPr algn="just">
              <a:lnSpc>
                <a:spcPct val="150000"/>
              </a:lnSpc>
            </a:pPr>
            <a:r>
              <a:rPr lang="en-IN" sz="2400" dirty="0">
                <a:effectLst/>
                <a:latin typeface="Times New Roman" panose="02020603050405020304" pitchFamily="18" charset="0"/>
                <a:ea typeface="Times New Roman" panose="02020603050405020304" pitchFamily="18" charset="0"/>
              </a:rPr>
              <a:t>The behaviour of leaders and managers is also an essential factor for a company</a:t>
            </a:r>
          </a:p>
          <a:p>
            <a:pPr algn="just">
              <a:lnSpc>
                <a:spcPct val="150000"/>
              </a:lnSpc>
            </a:pPr>
            <a:r>
              <a:rPr lang="en-IN" sz="2400" dirty="0">
                <a:effectLst/>
                <a:latin typeface="Times New Roman" panose="02020603050405020304" pitchFamily="18" charset="0"/>
                <a:ea typeface="Times New Roman" panose="02020603050405020304" pitchFamily="18" charset="0"/>
              </a:rPr>
              <a:t>Effective behaviour of leaders enhances the level of customer satisfaction </a:t>
            </a:r>
            <a:endParaRPr lang="en-IN" sz="2400" dirty="0"/>
          </a:p>
        </p:txBody>
      </p:sp>
      <p:pic>
        <p:nvPicPr>
          <p:cNvPr id="12290" name="Picture 2" descr="4.3 The Roles of Mission, Vision, and Values – Principles of Management">
            <a:extLst>
              <a:ext uri="{FF2B5EF4-FFF2-40B4-BE49-F238E27FC236}">
                <a16:creationId xmlns:a16="http://schemas.microsoft.com/office/drawing/2014/main" id="{DE94243B-8CEA-4CDB-BE19-14D39E2314C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66586" y="2467464"/>
            <a:ext cx="4682066" cy="27456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282386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5A641E-3652-4ACF-8818-353935AB4B82}"/>
              </a:ext>
            </a:extLst>
          </p:cNvPr>
          <p:cNvSpPr>
            <a:spLocks noGrp="1"/>
          </p:cNvSpPr>
          <p:nvPr>
            <p:ph type="title"/>
          </p:nvPr>
        </p:nvSpPr>
        <p:spPr/>
        <p:txBody>
          <a:bodyPr>
            <a:normAutofit/>
          </a:bodyPr>
          <a:lstStyle/>
          <a:p>
            <a:r>
              <a:rPr lang="en-IN" sz="2800" b="1" dirty="0">
                <a:effectLst/>
                <a:latin typeface="Arial" panose="020B0604020202020204" pitchFamily="34" charset="0"/>
                <a:ea typeface="Arial" panose="020B0604020202020204" pitchFamily="34" charset="0"/>
              </a:rPr>
              <a:t>Managerial Principles</a:t>
            </a:r>
            <a:endParaRPr lang="en-IN" sz="4800" b="1" dirty="0"/>
          </a:p>
        </p:txBody>
      </p:sp>
      <p:sp>
        <p:nvSpPr>
          <p:cNvPr id="3" name="Content Placeholder 2">
            <a:extLst>
              <a:ext uri="{FF2B5EF4-FFF2-40B4-BE49-F238E27FC236}">
                <a16:creationId xmlns:a16="http://schemas.microsoft.com/office/drawing/2014/main" id="{966A95FD-3CF5-4092-B952-F1985B326CC9}"/>
              </a:ext>
            </a:extLst>
          </p:cNvPr>
          <p:cNvSpPr>
            <a:spLocks noGrp="1"/>
          </p:cNvSpPr>
          <p:nvPr>
            <p:ph idx="1"/>
          </p:nvPr>
        </p:nvSpPr>
        <p:spPr>
          <a:xfrm>
            <a:off x="677334" y="2160589"/>
            <a:ext cx="4580466" cy="3880773"/>
          </a:xfrm>
        </p:spPr>
        <p:txBody>
          <a:bodyPr>
            <a:normAutofit fontScale="92500" lnSpcReduction="20000"/>
          </a:bodyPr>
          <a:lstStyle/>
          <a:p>
            <a:pPr algn="just">
              <a:lnSpc>
                <a:spcPct val="150000"/>
              </a:lnSpc>
            </a:pPr>
            <a:r>
              <a:rPr lang="en-IN" sz="2400" dirty="0">
                <a:effectLst/>
                <a:latin typeface="Times New Roman" panose="02020603050405020304" pitchFamily="18" charset="0"/>
                <a:ea typeface="Times New Roman" panose="02020603050405020304" pitchFamily="18" charset="0"/>
              </a:rPr>
              <a:t>The speed of working has been increased and the authority has been maintained between some people.</a:t>
            </a:r>
          </a:p>
          <a:p>
            <a:pPr algn="just">
              <a:lnSpc>
                <a:spcPct val="150000"/>
              </a:lnSpc>
            </a:pPr>
            <a:r>
              <a:rPr lang="en-IN" sz="2400" dirty="0">
                <a:effectLst/>
                <a:latin typeface="Times New Roman" panose="02020603050405020304" pitchFamily="18" charset="0"/>
                <a:ea typeface="Times New Roman" panose="02020603050405020304" pitchFamily="18" charset="0"/>
              </a:rPr>
              <a:t>A lot of principles are available for a manager in an organisation and their principles decide the effectiveness of employees</a:t>
            </a:r>
          </a:p>
        </p:txBody>
      </p:sp>
      <p:pic>
        <p:nvPicPr>
          <p:cNvPr id="13314" name="Picture 2" descr="Henri Fayol's 14 Principles of Management with Examples - Shiksha Online">
            <a:extLst>
              <a:ext uri="{FF2B5EF4-FFF2-40B4-BE49-F238E27FC236}">
                <a16:creationId xmlns:a16="http://schemas.microsoft.com/office/drawing/2014/main" id="{FEB0E890-3090-41D2-A359-D3218B96CA0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2621064"/>
            <a:ext cx="4100510" cy="23065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062983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B506C4-E010-4A7A-AEBB-3C00D7D87AE9}"/>
              </a:ext>
            </a:extLst>
          </p:cNvPr>
          <p:cNvSpPr>
            <a:spLocks noGrp="1"/>
          </p:cNvSpPr>
          <p:nvPr>
            <p:ph type="title"/>
          </p:nvPr>
        </p:nvSpPr>
        <p:spPr/>
        <p:txBody>
          <a:bodyPr>
            <a:normAutofit/>
          </a:bodyPr>
          <a:lstStyle/>
          <a:p>
            <a:r>
              <a:rPr lang="en-IN" sz="2800" b="1" dirty="0">
                <a:effectLst/>
                <a:latin typeface="Arial" panose="020B0604020202020204" pitchFamily="34" charset="0"/>
                <a:ea typeface="Arial" panose="020B0604020202020204" pitchFamily="34" charset="0"/>
              </a:rPr>
              <a:t>Managerial Functions</a:t>
            </a:r>
            <a:endParaRPr lang="en-IN" sz="4800" b="1" dirty="0"/>
          </a:p>
        </p:txBody>
      </p:sp>
      <p:sp>
        <p:nvSpPr>
          <p:cNvPr id="3" name="Content Placeholder 2">
            <a:extLst>
              <a:ext uri="{FF2B5EF4-FFF2-40B4-BE49-F238E27FC236}">
                <a16:creationId xmlns:a16="http://schemas.microsoft.com/office/drawing/2014/main" id="{C6501A86-693B-421D-B324-74122B87256F}"/>
              </a:ext>
            </a:extLst>
          </p:cNvPr>
          <p:cNvSpPr>
            <a:spLocks noGrp="1"/>
          </p:cNvSpPr>
          <p:nvPr>
            <p:ph idx="1"/>
          </p:nvPr>
        </p:nvSpPr>
        <p:spPr>
          <a:xfrm>
            <a:off x="677334" y="2160589"/>
            <a:ext cx="5145242" cy="3880773"/>
          </a:xfrm>
        </p:spPr>
        <p:txBody>
          <a:bodyPr>
            <a:normAutofit/>
          </a:bodyPr>
          <a:lstStyle/>
          <a:p>
            <a:pPr algn="just">
              <a:lnSpc>
                <a:spcPct val="150000"/>
              </a:lnSpc>
            </a:pPr>
            <a:r>
              <a:rPr lang="en-IN" sz="2400" dirty="0">
                <a:effectLst/>
                <a:latin typeface="Times New Roman" panose="02020603050405020304" pitchFamily="18" charset="0"/>
                <a:ea typeface="Times New Roman" panose="02020603050405020304" pitchFamily="18" charset="0"/>
              </a:rPr>
              <a:t>Functions are “Planning”, “Staffing”, “Controlling”, “Organising”, and “Directing”,</a:t>
            </a:r>
          </a:p>
          <a:p>
            <a:pPr algn="just">
              <a:lnSpc>
                <a:spcPct val="150000"/>
              </a:lnSpc>
            </a:pPr>
            <a:r>
              <a:rPr lang="en-IN" sz="2400" dirty="0">
                <a:effectLst/>
                <a:latin typeface="Times New Roman" panose="02020603050405020304" pitchFamily="18" charset="0"/>
                <a:ea typeface="Times New Roman" panose="02020603050405020304" pitchFamily="18" charset="0"/>
              </a:rPr>
              <a:t>Budgeting is also an essential managerial function of a company </a:t>
            </a:r>
            <a:endParaRPr lang="en-IN" sz="2400" dirty="0"/>
          </a:p>
        </p:txBody>
      </p:sp>
      <p:pic>
        <p:nvPicPr>
          <p:cNvPr id="14338" name="Picture 2" descr="Functions of Management - Planning, Organising, Staffing, Directing and  Controlling - GeeksforGeeks">
            <a:extLst>
              <a:ext uri="{FF2B5EF4-FFF2-40B4-BE49-F238E27FC236}">
                <a16:creationId xmlns:a16="http://schemas.microsoft.com/office/drawing/2014/main" id="{942D628B-3F7B-4FFE-921B-C61C617925A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31566" y="2806047"/>
            <a:ext cx="4483100" cy="22415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151190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F045F6-FC6C-46BE-8670-653ED0430216}"/>
              </a:ext>
            </a:extLst>
          </p:cNvPr>
          <p:cNvSpPr>
            <a:spLocks noGrp="1"/>
          </p:cNvSpPr>
          <p:nvPr>
            <p:ph type="title"/>
          </p:nvPr>
        </p:nvSpPr>
        <p:spPr/>
        <p:txBody>
          <a:bodyPr>
            <a:normAutofit/>
          </a:bodyPr>
          <a:lstStyle/>
          <a:p>
            <a:r>
              <a:rPr lang="en-IN" sz="2400" b="1" dirty="0">
                <a:effectLst/>
                <a:latin typeface="Arial" panose="020B0604020202020204" pitchFamily="34" charset="0"/>
                <a:ea typeface="Arial" panose="020B0604020202020204" pitchFamily="34" charset="0"/>
              </a:rPr>
              <a:t>Managerial Roles</a:t>
            </a:r>
            <a:endParaRPr lang="en-IN" sz="4400" b="1" dirty="0"/>
          </a:p>
        </p:txBody>
      </p:sp>
      <p:sp>
        <p:nvSpPr>
          <p:cNvPr id="3" name="Content Placeholder 2">
            <a:extLst>
              <a:ext uri="{FF2B5EF4-FFF2-40B4-BE49-F238E27FC236}">
                <a16:creationId xmlns:a16="http://schemas.microsoft.com/office/drawing/2014/main" id="{B8357277-4F8B-44C0-B531-3E1033C24C0A}"/>
              </a:ext>
            </a:extLst>
          </p:cNvPr>
          <p:cNvSpPr>
            <a:spLocks noGrp="1"/>
          </p:cNvSpPr>
          <p:nvPr>
            <p:ph idx="1"/>
          </p:nvPr>
        </p:nvSpPr>
        <p:spPr>
          <a:xfrm>
            <a:off x="677334" y="2160589"/>
            <a:ext cx="4402666" cy="3880773"/>
          </a:xfrm>
        </p:spPr>
        <p:txBody>
          <a:bodyPr>
            <a:normAutofit fontScale="92500" lnSpcReduction="20000"/>
          </a:bodyPr>
          <a:lstStyle/>
          <a:p>
            <a:pPr algn="just">
              <a:lnSpc>
                <a:spcPct val="150000"/>
              </a:lnSpc>
            </a:pPr>
            <a:r>
              <a:rPr lang="en-IN" sz="2400" dirty="0">
                <a:effectLst/>
                <a:latin typeface="Times New Roman" panose="02020603050405020304" pitchFamily="18" charset="0"/>
                <a:ea typeface="Times New Roman" panose="02020603050405020304" pitchFamily="18" charset="0"/>
              </a:rPr>
              <a:t>Creative Decision-making is another essential managerial role which supports a company </a:t>
            </a:r>
          </a:p>
          <a:p>
            <a:pPr algn="just">
              <a:lnSpc>
                <a:spcPct val="150000"/>
              </a:lnSpc>
            </a:pPr>
            <a:r>
              <a:rPr lang="en-IN" sz="2400" dirty="0">
                <a:effectLst/>
                <a:latin typeface="Times New Roman" panose="02020603050405020304" pitchFamily="18" charset="0"/>
                <a:ea typeface="Times New Roman" panose="02020603050405020304" pitchFamily="18" charset="0"/>
              </a:rPr>
              <a:t>One of the crucial roles of a manager is to solve various types of challenges and risks which reduce the effectiveness of employees.</a:t>
            </a:r>
            <a:endParaRPr lang="en-IN" sz="2400" dirty="0"/>
          </a:p>
        </p:txBody>
      </p:sp>
      <p:pic>
        <p:nvPicPr>
          <p:cNvPr id="15362" name="Picture 2" descr="10 Managerial Roles, According to Mintzberg | Runn">
            <a:extLst>
              <a:ext uri="{FF2B5EF4-FFF2-40B4-BE49-F238E27FC236}">
                <a16:creationId xmlns:a16="http://schemas.microsoft.com/office/drawing/2014/main" id="{40A9B8CF-908B-4297-AE97-D8A3A054FC5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1343951"/>
            <a:ext cx="3914509" cy="46974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527078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7E9CC-E38A-48F9-8CA5-660F009B570E}"/>
              </a:ext>
            </a:extLst>
          </p:cNvPr>
          <p:cNvSpPr>
            <a:spLocks noGrp="1"/>
          </p:cNvSpPr>
          <p:nvPr>
            <p:ph type="title"/>
          </p:nvPr>
        </p:nvSpPr>
        <p:spPr/>
        <p:txBody>
          <a:bodyPr>
            <a:normAutofit/>
          </a:bodyPr>
          <a:lstStyle/>
          <a:p>
            <a:r>
              <a:rPr lang="en-IN" sz="2800" b="1" dirty="0">
                <a:effectLst/>
                <a:latin typeface="Arial" panose="020B0604020202020204" pitchFamily="34" charset="0"/>
                <a:ea typeface="Arial" panose="020B0604020202020204" pitchFamily="34" charset="0"/>
              </a:rPr>
              <a:t>Managerial Behaviours</a:t>
            </a:r>
            <a:endParaRPr lang="en-IN" sz="4800" b="1" dirty="0"/>
          </a:p>
        </p:txBody>
      </p:sp>
      <p:sp>
        <p:nvSpPr>
          <p:cNvPr id="3" name="Content Placeholder 2">
            <a:extLst>
              <a:ext uri="{FF2B5EF4-FFF2-40B4-BE49-F238E27FC236}">
                <a16:creationId xmlns:a16="http://schemas.microsoft.com/office/drawing/2014/main" id="{50E7AA67-4C7E-4348-A5F8-902D371A39F7}"/>
              </a:ext>
            </a:extLst>
          </p:cNvPr>
          <p:cNvSpPr>
            <a:spLocks noGrp="1"/>
          </p:cNvSpPr>
          <p:nvPr>
            <p:ph idx="1"/>
          </p:nvPr>
        </p:nvSpPr>
        <p:spPr>
          <a:xfrm>
            <a:off x="677334" y="2160589"/>
            <a:ext cx="4859866" cy="3880773"/>
          </a:xfrm>
        </p:spPr>
        <p:txBody>
          <a:bodyPr>
            <a:normAutofit/>
          </a:bodyPr>
          <a:lstStyle/>
          <a:p>
            <a:pPr algn="just">
              <a:lnSpc>
                <a:spcPct val="150000"/>
              </a:lnSpc>
            </a:pPr>
            <a:r>
              <a:rPr lang="en-IN" sz="2400" dirty="0">
                <a:effectLst/>
                <a:latin typeface="Times New Roman" panose="02020603050405020304" pitchFamily="18" charset="0"/>
                <a:ea typeface="Times New Roman" panose="02020603050405020304" pitchFamily="18" charset="0"/>
              </a:rPr>
              <a:t>Regular contact maintenance is one of the crucial behaviours of management to enhance the effectiveness of employees </a:t>
            </a:r>
          </a:p>
          <a:p>
            <a:pPr algn="just">
              <a:lnSpc>
                <a:spcPct val="150000"/>
              </a:lnSpc>
            </a:pPr>
            <a:r>
              <a:rPr lang="en-IN" sz="2400" dirty="0">
                <a:effectLst/>
                <a:latin typeface="Times New Roman" panose="02020603050405020304" pitchFamily="18" charset="0"/>
                <a:ea typeface="Times New Roman" panose="02020603050405020304" pitchFamily="18" charset="0"/>
              </a:rPr>
              <a:t>Direct report is an essential part of contact maintenance </a:t>
            </a:r>
            <a:endParaRPr lang="en-IN" sz="2400" dirty="0"/>
          </a:p>
        </p:txBody>
      </p:sp>
      <p:pic>
        <p:nvPicPr>
          <p:cNvPr id="16386" name="Picture 2" descr="Organizational Behavior - Role of Managers - GeeksforGeeks">
            <a:extLst>
              <a:ext uri="{FF2B5EF4-FFF2-40B4-BE49-F238E27FC236}">
                <a16:creationId xmlns:a16="http://schemas.microsoft.com/office/drawing/2014/main" id="{BC3B6EE3-B5F8-4123-9179-6769FE0C5F8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42997" y="1857375"/>
            <a:ext cx="4419600" cy="43910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837430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77CCCB-3935-4BE6-8D70-FF5AAC725252}"/>
              </a:ext>
            </a:extLst>
          </p:cNvPr>
          <p:cNvSpPr>
            <a:spLocks noGrp="1"/>
          </p:cNvSpPr>
          <p:nvPr>
            <p:ph type="title"/>
          </p:nvPr>
        </p:nvSpPr>
        <p:spPr/>
        <p:txBody>
          <a:bodyPr>
            <a:normAutofit/>
          </a:bodyPr>
          <a:lstStyle/>
          <a:p>
            <a:r>
              <a:rPr lang="en-IN" sz="2800" b="1" dirty="0">
                <a:effectLst/>
                <a:latin typeface="Arial" panose="020B0604020202020204" pitchFamily="34" charset="0"/>
                <a:ea typeface="Arial" panose="020B0604020202020204" pitchFamily="34" charset="0"/>
              </a:rPr>
              <a:t>Managerial Behaviours</a:t>
            </a:r>
            <a:endParaRPr lang="en-IN" sz="4800" b="1" dirty="0"/>
          </a:p>
        </p:txBody>
      </p:sp>
      <p:sp>
        <p:nvSpPr>
          <p:cNvPr id="3" name="Content Placeholder 2">
            <a:extLst>
              <a:ext uri="{FF2B5EF4-FFF2-40B4-BE49-F238E27FC236}">
                <a16:creationId xmlns:a16="http://schemas.microsoft.com/office/drawing/2014/main" id="{AD7D8747-EF1B-4038-943D-052E37343AE8}"/>
              </a:ext>
            </a:extLst>
          </p:cNvPr>
          <p:cNvSpPr>
            <a:spLocks noGrp="1"/>
          </p:cNvSpPr>
          <p:nvPr>
            <p:ph idx="1"/>
          </p:nvPr>
        </p:nvSpPr>
        <p:spPr>
          <a:xfrm>
            <a:off x="677334" y="2160589"/>
            <a:ext cx="5190066" cy="3880773"/>
          </a:xfrm>
        </p:spPr>
        <p:txBody>
          <a:bodyPr>
            <a:normAutofit fontScale="92500" lnSpcReduction="20000"/>
          </a:bodyPr>
          <a:lstStyle/>
          <a:p>
            <a:pPr algn="just">
              <a:lnSpc>
                <a:spcPct val="150000"/>
              </a:lnSpc>
            </a:pPr>
            <a:r>
              <a:rPr lang="en-IN" sz="2400" dirty="0">
                <a:effectLst/>
                <a:latin typeface="Times New Roman" panose="02020603050405020304" pitchFamily="18" charset="0"/>
                <a:ea typeface="Times New Roman" panose="02020603050405020304" pitchFamily="18" charset="0"/>
              </a:rPr>
              <a:t>Supporting the behaviour of the manager is also an essential factor in enhancing the opportunity to attract other new candidates towards the company</a:t>
            </a:r>
          </a:p>
          <a:p>
            <a:pPr algn="just">
              <a:lnSpc>
                <a:spcPct val="150000"/>
              </a:lnSpc>
            </a:pPr>
            <a:r>
              <a:rPr lang="en-IN" sz="2400" dirty="0">
                <a:effectLst/>
                <a:latin typeface="Times New Roman" panose="02020603050405020304" pitchFamily="18" charset="0"/>
                <a:ea typeface="Times New Roman" panose="02020603050405020304" pitchFamily="18" charset="0"/>
              </a:rPr>
              <a:t>Supporting behaviour minimises the number of human errors and this is the reason the productivity of a company has increased. </a:t>
            </a:r>
            <a:endParaRPr lang="en-IN" sz="2400" dirty="0">
              <a:effectLst/>
              <a:latin typeface="Arial" panose="020B0604020202020204" pitchFamily="34" charset="0"/>
              <a:ea typeface="Arial" panose="020B0604020202020204" pitchFamily="34" charset="0"/>
            </a:endParaRPr>
          </a:p>
        </p:txBody>
      </p:sp>
      <p:pic>
        <p:nvPicPr>
          <p:cNvPr id="17410" name="Picture 2" descr="ELEMENTS OF ORGANIZATIONAL BEHAVIOR, ORGANIZATIONAL STRUCTURE">
            <a:extLst>
              <a:ext uri="{FF2B5EF4-FFF2-40B4-BE49-F238E27FC236}">
                <a16:creationId xmlns:a16="http://schemas.microsoft.com/office/drawing/2014/main" id="{8027DD6F-A703-47C3-B087-CF2DFB1EA18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86285" y="1930400"/>
            <a:ext cx="4152900" cy="4152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2968477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22317A-CDE9-4072-9B45-D6B866BB379D}"/>
              </a:ext>
            </a:extLst>
          </p:cNvPr>
          <p:cNvSpPr>
            <a:spLocks noGrp="1"/>
          </p:cNvSpPr>
          <p:nvPr>
            <p:ph type="title"/>
          </p:nvPr>
        </p:nvSpPr>
        <p:spPr/>
        <p:txBody>
          <a:bodyPr>
            <a:normAutofit/>
          </a:bodyPr>
          <a:lstStyle/>
          <a:p>
            <a:r>
              <a:rPr lang="en-IN" sz="2800" b="1" dirty="0">
                <a:effectLst/>
                <a:latin typeface="Arial" panose="020B0604020202020204" pitchFamily="34" charset="0"/>
                <a:ea typeface="Arial" panose="020B0604020202020204" pitchFamily="34" charset="0"/>
              </a:rPr>
              <a:t>Impact of behaviours on employees</a:t>
            </a:r>
            <a:endParaRPr lang="en-IN" sz="4800" b="1" dirty="0"/>
          </a:p>
        </p:txBody>
      </p:sp>
      <p:sp>
        <p:nvSpPr>
          <p:cNvPr id="3" name="Content Placeholder 2">
            <a:extLst>
              <a:ext uri="{FF2B5EF4-FFF2-40B4-BE49-F238E27FC236}">
                <a16:creationId xmlns:a16="http://schemas.microsoft.com/office/drawing/2014/main" id="{21C3B57E-5D9E-48AE-ADD7-FDCD69347605}"/>
              </a:ext>
            </a:extLst>
          </p:cNvPr>
          <p:cNvSpPr>
            <a:spLocks noGrp="1"/>
          </p:cNvSpPr>
          <p:nvPr>
            <p:ph idx="1"/>
          </p:nvPr>
        </p:nvSpPr>
        <p:spPr>
          <a:xfrm>
            <a:off x="677334" y="2160589"/>
            <a:ext cx="5113866" cy="3880773"/>
          </a:xfrm>
        </p:spPr>
        <p:txBody>
          <a:bodyPr>
            <a:normAutofit/>
          </a:bodyPr>
          <a:lstStyle/>
          <a:p>
            <a:pPr algn="just">
              <a:lnSpc>
                <a:spcPct val="150000"/>
              </a:lnSpc>
            </a:pPr>
            <a:r>
              <a:rPr lang="en-IN" sz="2400" dirty="0">
                <a:effectLst/>
                <a:latin typeface="Times New Roman" panose="02020603050405020304" pitchFamily="18" charset="0"/>
                <a:ea typeface="Times New Roman" panose="02020603050405020304" pitchFamily="18" charset="0"/>
              </a:rPr>
              <a:t>In this way, the ability to work is also increased which means the chances to achieve goals have been increased</a:t>
            </a:r>
          </a:p>
          <a:p>
            <a:pPr algn="just">
              <a:lnSpc>
                <a:spcPct val="150000"/>
              </a:lnSpc>
            </a:pPr>
            <a:r>
              <a:rPr lang="en-IN" sz="2400" dirty="0">
                <a:effectLst/>
                <a:latin typeface="Times New Roman" panose="02020603050405020304" pitchFamily="18" charset="0"/>
                <a:ea typeface="Times New Roman" panose="02020603050405020304" pitchFamily="18" charset="0"/>
              </a:rPr>
              <a:t>Positivity between employees has increased because of the behaviour of management</a:t>
            </a:r>
            <a:endParaRPr lang="en-IN" sz="2400" dirty="0"/>
          </a:p>
        </p:txBody>
      </p:sp>
      <p:pic>
        <p:nvPicPr>
          <p:cNvPr id="18434" name="Picture 2" descr="The Impact of Diversity towards Employee's Behaviour in an Organization">
            <a:extLst>
              <a:ext uri="{FF2B5EF4-FFF2-40B4-BE49-F238E27FC236}">
                <a16:creationId xmlns:a16="http://schemas.microsoft.com/office/drawing/2014/main" id="{AC3961F5-3508-4FFA-82BB-06FBB8AB163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54153" y="2693194"/>
            <a:ext cx="3157731" cy="28155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228673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B55D2D-755D-420D-849E-D1EFDDAC7D91}"/>
              </a:ext>
            </a:extLst>
          </p:cNvPr>
          <p:cNvSpPr>
            <a:spLocks noGrp="1"/>
          </p:cNvSpPr>
          <p:nvPr>
            <p:ph type="title"/>
          </p:nvPr>
        </p:nvSpPr>
        <p:spPr/>
        <p:txBody>
          <a:bodyPr>
            <a:normAutofit/>
          </a:bodyPr>
          <a:lstStyle/>
          <a:p>
            <a:r>
              <a:rPr lang="en-IN" sz="2800" b="1" dirty="0">
                <a:effectLst/>
                <a:latin typeface="Arial" panose="020B0604020202020204" pitchFamily="34" charset="0"/>
                <a:ea typeface="Arial" panose="020B0604020202020204" pitchFamily="34" charset="0"/>
              </a:rPr>
              <a:t>Conclusion</a:t>
            </a:r>
            <a:endParaRPr lang="en-IN" sz="4800" b="1" dirty="0"/>
          </a:p>
        </p:txBody>
      </p:sp>
      <p:sp>
        <p:nvSpPr>
          <p:cNvPr id="3" name="Content Placeholder 2">
            <a:extLst>
              <a:ext uri="{FF2B5EF4-FFF2-40B4-BE49-F238E27FC236}">
                <a16:creationId xmlns:a16="http://schemas.microsoft.com/office/drawing/2014/main" id="{A78D4F6D-82A0-4E5E-B255-71FADA5FD07B}"/>
              </a:ext>
            </a:extLst>
          </p:cNvPr>
          <p:cNvSpPr>
            <a:spLocks noGrp="1"/>
          </p:cNvSpPr>
          <p:nvPr>
            <p:ph idx="1"/>
          </p:nvPr>
        </p:nvSpPr>
        <p:spPr>
          <a:xfrm>
            <a:off x="677334" y="2160589"/>
            <a:ext cx="4882808" cy="3880773"/>
          </a:xfrm>
        </p:spPr>
        <p:txBody>
          <a:bodyPr>
            <a:normAutofit fontScale="92500" lnSpcReduction="20000"/>
          </a:bodyPr>
          <a:lstStyle/>
          <a:p>
            <a:pPr algn="just">
              <a:lnSpc>
                <a:spcPct val="150000"/>
              </a:lnSpc>
            </a:pPr>
            <a:r>
              <a:rPr lang="en-IN" sz="2400" dirty="0">
                <a:effectLst/>
                <a:latin typeface="Times New Roman" panose="02020603050405020304" pitchFamily="18" charset="0"/>
                <a:ea typeface="Times New Roman" panose="02020603050405020304" pitchFamily="18" charset="0"/>
              </a:rPr>
              <a:t>Effective managerial behaviour enhances the chances of fulfilling the organisational goals.</a:t>
            </a:r>
          </a:p>
          <a:p>
            <a:pPr algn="just">
              <a:lnSpc>
                <a:spcPct val="150000"/>
              </a:lnSpc>
            </a:pPr>
            <a:r>
              <a:rPr lang="en-IN" sz="2400" dirty="0">
                <a:effectLst/>
                <a:latin typeface="Times New Roman" panose="02020603050405020304" pitchFamily="18" charset="0"/>
                <a:ea typeface="Times New Roman" panose="02020603050405020304" pitchFamily="18" charset="0"/>
              </a:rPr>
              <a:t>In many companies, managerial behaviour is one of the essential factors which attracts a lot of new and existing employees towards the company</a:t>
            </a:r>
            <a:endParaRPr lang="en-IN" sz="2400" dirty="0"/>
          </a:p>
        </p:txBody>
      </p:sp>
      <p:pic>
        <p:nvPicPr>
          <p:cNvPr id="19460" name="Picture 4" descr="The Difference Between Leadership and Management - Future Institute">
            <a:extLst>
              <a:ext uri="{FF2B5EF4-FFF2-40B4-BE49-F238E27FC236}">
                <a16:creationId xmlns:a16="http://schemas.microsoft.com/office/drawing/2014/main" id="{1D75DFC7-946D-4236-BBAC-B67B165383D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1930400"/>
            <a:ext cx="4103687" cy="39021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971981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57E9F9-CEE5-4AD5-8AD3-3089A96596E2}"/>
              </a:ext>
            </a:extLst>
          </p:cNvPr>
          <p:cNvSpPr>
            <a:spLocks noGrp="1"/>
          </p:cNvSpPr>
          <p:nvPr>
            <p:ph type="title"/>
          </p:nvPr>
        </p:nvSpPr>
        <p:spPr>
          <a:xfrm>
            <a:off x="677334" y="609600"/>
            <a:ext cx="8596668" cy="600635"/>
          </a:xfrm>
        </p:spPr>
        <p:txBody>
          <a:bodyPr/>
          <a:lstStyle/>
          <a:p>
            <a:r>
              <a:rPr lang="en-IN" sz="2800" b="1" kern="0" dirty="0">
                <a:effectLst/>
                <a:latin typeface="Times New Roman" panose="02020603050405020304" pitchFamily="18" charset="0"/>
                <a:ea typeface="Times New Roman" panose="02020603050405020304" pitchFamily="18" charset="0"/>
              </a:rPr>
              <a:t>Reference List</a:t>
            </a:r>
            <a:endParaRPr lang="en-IN" dirty="0"/>
          </a:p>
        </p:txBody>
      </p:sp>
      <p:sp>
        <p:nvSpPr>
          <p:cNvPr id="3" name="Content Placeholder 2">
            <a:extLst>
              <a:ext uri="{FF2B5EF4-FFF2-40B4-BE49-F238E27FC236}">
                <a16:creationId xmlns:a16="http://schemas.microsoft.com/office/drawing/2014/main" id="{83BE4FF6-E9BE-4C57-A4FB-4ED5084EE4B6}"/>
              </a:ext>
            </a:extLst>
          </p:cNvPr>
          <p:cNvSpPr>
            <a:spLocks noGrp="1"/>
          </p:cNvSpPr>
          <p:nvPr>
            <p:ph idx="1"/>
          </p:nvPr>
        </p:nvSpPr>
        <p:spPr>
          <a:xfrm>
            <a:off x="677334" y="1210235"/>
            <a:ext cx="8596668" cy="5163671"/>
          </a:xfrm>
        </p:spPr>
        <p:txBody>
          <a:bodyPr>
            <a:normAutofit fontScale="47500" lnSpcReduction="20000"/>
          </a:bodyPr>
          <a:lstStyle/>
          <a:p>
            <a:pPr algn="just">
              <a:lnSpc>
                <a:spcPct val="150000"/>
              </a:lnSpc>
              <a:spcBef>
                <a:spcPts val="0"/>
              </a:spcBef>
            </a:pPr>
            <a:r>
              <a:rPr lang="en-IN" sz="1800" dirty="0" err="1">
                <a:solidFill>
                  <a:schemeClr val="tx1"/>
                </a:solidFill>
                <a:effectLst/>
                <a:highlight>
                  <a:srgbClr val="FFFFFF"/>
                </a:highlight>
                <a:latin typeface="Times New Roman" panose="02020603050405020304" pitchFamily="18" charset="0"/>
                <a:ea typeface="Times New Roman" panose="02020603050405020304" pitchFamily="18" charset="0"/>
              </a:rPr>
              <a:t>Aboramadan</a:t>
            </a:r>
            <a:r>
              <a:rPr lang="en-IN" sz="1800" dirty="0">
                <a:solidFill>
                  <a:schemeClr val="tx1"/>
                </a:solidFill>
                <a:effectLst/>
                <a:highlight>
                  <a:srgbClr val="FFFFFF"/>
                </a:highlight>
                <a:latin typeface="Times New Roman" panose="02020603050405020304" pitchFamily="18" charset="0"/>
                <a:ea typeface="Times New Roman" panose="02020603050405020304" pitchFamily="18" charset="0"/>
              </a:rPr>
              <a:t>, M., Hamid, Z., </a:t>
            </a:r>
            <a:r>
              <a:rPr lang="en-IN" sz="1800" dirty="0" err="1">
                <a:solidFill>
                  <a:schemeClr val="tx1"/>
                </a:solidFill>
                <a:effectLst/>
                <a:highlight>
                  <a:srgbClr val="FFFFFF"/>
                </a:highlight>
                <a:latin typeface="Times New Roman" panose="02020603050405020304" pitchFamily="18" charset="0"/>
                <a:ea typeface="Times New Roman" panose="02020603050405020304" pitchFamily="18" charset="0"/>
              </a:rPr>
              <a:t>Kundi</a:t>
            </a:r>
            <a:r>
              <a:rPr lang="en-IN" sz="1800" dirty="0">
                <a:solidFill>
                  <a:schemeClr val="tx1"/>
                </a:solidFill>
                <a:effectLst/>
                <a:highlight>
                  <a:srgbClr val="FFFFFF"/>
                </a:highlight>
                <a:latin typeface="Times New Roman" panose="02020603050405020304" pitchFamily="18" charset="0"/>
                <a:ea typeface="Times New Roman" panose="02020603050405020304" pitchFamily="18" charset="0"/>
              </a:rPr>
              <a:t>, Y.M. and El </a:t>
            </a:r>
            <a:r>
              <a:rPr lang="en-IN" sz="1800" dirty="0" err="1">
                <a:solidFill>
                  <a:schemeClr val="tx1"/>
                </a:solidFill>
                <a:effectLst/>
                <a:highlight>
                  <a:srgbClr val="FFFFFF"/>
                </a:highlight>
                <a:latin typeface="Times New Roman" panose="02020603050405020304" pitchFamily="18" charset="0"/>
                <a:ea typeface="Times New Roman" panose="02020603050405020304" pitchFamily="18" charset="0"/>
              </a:rPr>
              <a:t>Hamalawi</a:t>
            </a:r>
            <a:r>
              <a:rPr lang="en-IN" sz="1800" dirty="0">
                <a:solidFill>
                  <a:schemeClr val="tx1"/>
                </a:solidFill>
                <a:effectLst/>
                <a:highlight>
                  <a:srgbClr val="FFFFFF"/>
                </a:highlight>
                <a:latin typeface="Times New Roman" panose="02020603050405020304" pitchFamily="18" charset="0"/>
                <a:ea typeface="Times New Roman" panose="02020603050405020304" pitchFamily="18" charset="0"/>
              </a:rPr>
              <a:t>, E., 2022. The effect of servant leadership on employees' extra‐role </a:t>
            </a:r>
            <a:r>
              <a:rPr lang="en-IN" sz="1800" dirty="0" err="1">
                <a:solidFill>
                  <a:schemeClr val="tx1"/>
                </a:solidFill>
                <a:effectLst/>
                <a:highlight>
                  <a:srgbClr val="FFFFFF"/>
                </a:highlight>
                <a:latin typeface="Times New Roman" panose="02020603050405020304" pitchFamily="18" charset="0"/>
                <a:ea typeface="Times New Roman" panose="02020603050405020304" pitchFamily="18" charset="0"/>
              </a:rPr>
              <a:t>behaviors</a:t>
            </a:r>
            <a:r>
              <a:rPr lang="en-IN" sz="1800" dirty="0">
                <a:solidFill>
                  <a:schemeClr val="tx1"/>
                </a:solidFill>
                <a:effectLst/>
                <a:highlight>
                  <a:srgbClr val="FFFFFF"/>
                </a:highlight>
                <a:latin typeface="Times New Roman" panose="02020603050405020304" pitchFamily="18" charset="0"/>
                <a:ea typeface="Times New Roman" panose="02020603050405020304" pitchFamily="18" charset="0"/>
              </a:rPr>
              <a:t> in NPOs: The role of work engagement. </a:t>
            </a:r>
            <a:r>
              <a:rPr lang="en-IN" sz="1800" i="1" dirty="0" err="1">
                <a:solidFill>
                  <a:schemeClr val="tx1"/>
                </a:solidFill>
                <a:effectLst/>
                <a:highlight>
                  <a:srgbClr val="FFFFFF"/>
                </a:highlight>
                <a:latin typeface="Times New Roman" panose="02020603050405020304" pitchFamily="18" charset="0"/>
                <a:ea typeface="Times New Roman" panose="02020603050405020304" pitchFamily="18" charset="0"/>
              </a:rPr>
              <a:t>Nonprofit</a:t>
            </a:r>
            <a:r>
              <a:rPr lang="en-IN" sz="1800" i="1" dirty="0">
                <a:solidFill>
                  <a:schemeClr val="tx1"/>
                </a:solidFill>
                <a:effectLst/>
                <a:highlight>
                  <a:srgbClr val="FFFFFF"/>
                </a:highlight>
                <a:latin typeface="Times New Roman" panose="02020603050405020304" pitchFamily="18" charset="0"/>
                <a:ea typeface="Times New Roman" panose="02020603050405020304" pitchFamily="18" charset="0"/>
              </a:rPr>
              <a:t> Management and Leadership</a:t>
            </a:r>
            <a:r>
              <a:rPr lang="en-IN" sz="1800" dirty="0">
                <a:solidFill>
                  <a:schemeClr val="tx1"/>
                </a:solidFill>
                <a:effectLst/>
                <a:highlight>
                  <a:srgbClr val="FFFFFF"/>
                </a:highlight>
                <a:latin typeface="Times New Roman" panose="02020603050405020304" pitchFamily="18" charset="0"/>
                <a:ea typeface="Times New Roman" panose="02020603050405020304" pitchFamily="18" charset="0"/>
              </a:rPr>
              <a:t>, </a:t>
            </a:r>
            <a:r>
              <a:rPr lang="en-IN" sz="1800" i="1" dirty="0">
                <a:solidFill>
                  <a:schemeClr val="tx1"/>
                </a:solidFill>
                <a:effectLst/>
                <a:highlight>
                  <a:srgbClr val="FFFFFF"/>
                </a:highlight>
                <a:latin typeface="Times New Roman" panose="02020603050405020304" pitchFamily="18" charset="0"/>
                <a:ea typeface="Times New Roman" panose="02020603050405020304" pitchFamily="18" charset="0"/>
              </a:rPr>
              <a:t>33</a:t>
            </a:r>
            <a:r>
              <a:rPr lang="en-IN" sz="1800" dirty="0">
                <a:solidFill>
                  <a:schemeClr val="tx1"/>
                </a:solidFill>
                <a:effectLst/>
                <a:highlight>
                  <a:srgbClr val="FFFFFF"/>
                </a:highlight>
                <a:latin typeface="Times New Roman" panose="02020603050405020304" pitchFamily="18" charset="0"/>
                <a:ea typeface="Times New Roman" panose="02020603050405020304" pitchFamily="18" charset="0"/>
              </a:rPr>
              <a:t>(1), pp.109-129.</a:t>
            </a:r>
            <a:endParaRPr lang="en-IN" sz="1800" dirty="0">
              <a:solidFill>
                <a:schemeClr val="tx1"/>
              </a:solidFill>
              <a:effectLst/>
              <a:latin typeface="Arial" panose="020B0604020202020204" pitchFamily="34" charset="0"/>
              <a:ea typeface="Arial" panose="020B0604020202020204" pitchFamily="34" charset="0"/>
            </a:endParaRPr>
          </a:p>
          <a:p>
            <a:pPr algn="just">
              <a:lnSpc>
                <a:spcPct val="150000"/>
              </a:lnSpc>
              <a:spcBef>
                <a:spcPts val="0"/>
              </a:spcBef>
            </a:pPr>
            <a:r>
              <a:rPr lang="en-IN" sz="1800" dirty="0" err="1">
                <a:solidFill>
                  <a:schemeClr val="tx1"/>
                </a:solidFill>
                <a:effectLst/>
                <a:highlight>
                  <a:srgbClr val="FFFFFF"/>
                </a:highlight>
                <a:latin typeface="Times New Roman" panose="02020603050405020304" pitchFamily="18" charset="0"/>
                <a:ea typeface="Times New Roman" panose="02020603050405020304" pitchFamily="18" charset="0"/>
              </a:rPr>
              <a:t>Alajmi</a:t>
            </a:r>
            <a:r>
              <a:rPr lang="en-IN" sz="1800" dirty="0">
                <a:solidFill>
                  <a:schemeClr val="tx1"/>
                </a:solidFill>
                <a:effectLst/>
                <a:highlight>
                  <a:srgbClr val="FFFFFF"/>
                </a:highlight>
                <a:latin typeface="Times New Roman" panose="02020603050405020304" pitchFamily="18" charset="0"/>
                <a:ea typeface="Times New Roman" panose="02020603050405020304" pitchFamily="18" charset="0"/>
              </a:rPr>
              <a:t>, R., </a:t>
            </a:r>
            <a:r>
              <a:rPr lang="en-IN" sz="1800" dirty="0" err="1">
                <a:solidFill>
                  <a:schemeClr val="tx1"/>
                </a:solidFill>
                <a:effectLst/>
                <a:highlight>
                  <a:srgbClr val="FFFFFF"/>
                </a:highlight>
                <a:latin typeface="Times New Roman" panose="02020603050405020304" pitchFamily="18" charset="0"/>
                <a:ea typeface="Times New Roman" panose="02020603050405020304" pitchFamily="18" charset="0"/>
              </a:rPr>
              <a:t>Albaseri</a:t>
            </a:r>
            <a:r>
              <a:rPr lang="en-IN" sz="1800" dirty="0">
                <a:solidFill>
                  <a:schemeClr val="tx1"/>
                </a:solidFill>
                <a:effectLst/>
                <a:highlight>
                  <a:srgbClr val="FFFFFF"/>
                </a:highlight>
                <a:latin typeface="Times New Roman" panose="02020603050405020304" pitchFamily="18" charset="0"/>
                <a:ea typeface="Times New Roman" panose="02020603050405020304" pitchFamily="18" charset="0"/>
              </a:rPr>
              <a:t>, S., </a:t>
            </a:r>
            <a:r>
              <a:rPr lang="en-IN" sz="1800" dirty="0" err="1">
                <a:solidFill>
                  <a:schemeClr val="tx1"/>
                </a:solidFill>
                <a:effectLst/>
                <a:highlight>
                  <a:srgbClr val="FFFFFF"/>
                </a:highlight>
                <a:latin typeface="Times New Roman" panose="02020603050405020304" pitchFamily="18" charset="0"/>
                <a:ea typeface="Times New Roman" panose="02020603050405020304" pitchFamily="18" charset="0"/>
              </a:rPr>
              <a:t>Alawadhi</a:t>
            </a:r>
            <a:r>
              <a:rPr lang="en-IN" sz="1800" dirty="0">
                <a:solidFill>
                  <a:schemeClr val="tx1"/>
                </a:solidFill>
                <a:effectLst/>
                <a:highlight>
                  <a:srgbClr val="FFFFFF"/>
                </a:highlight>
                <a:latin typeface="Times New Roman" panose="02020603050405020304" pitchFamily="18" charset="0"/>
                <a:ea typeface="Times New Roman" panose="02020603050405020304" pitchFamily="18" charset="0"/>
              </a:rPr>
              <a:t>, R. and </a:t>
            </a:r>
            <a:r>
              <a:rPr lang="en-IN" sz="1800" dirty="0" err="1">
                <a:solidFill>
                  <a:schemeClr val="tx1"/>
                </a:solidFill>
                <a:effectLst/>
                <a:highlight>
                  <a:srgbClr val="FFFFFF"/>
                </a:highlight>
                <a:latin typeface="Times New Roman" panose="02020603050405020304" pitchFamily="18" charset="0"/>
                <a:ea typeface="Times New Roman" panose="02020603050405020304" pitchFamily="18" charset="0"/>
              </a:rPr>
              <a:t>Alhabashi</a:t>
            </a:r>
            <a:r>
              <a:rPr lang="en-IN" sz="1800" dirty="0">
                <a:solidFill>
                  <a:schemeClr val="tx1"/>
                </a:solidFill>
                <a:effectLst/>
                <a:highlight>
                  <a:srgbClr val="FFFFFF"/>
                </a:highlight>
                <a:latin typeface="Times New Roman" panose="02020603050405020304" pitchFamily="18" charset="0"/>
                <a:ea typeface="Times New Roman" panose="02020603050405020304" pitchFamily="18" charset="0"/>
              </a:rPr>
              <a:t>, H., 2023. AstraZeneca–The success links back to organization. </a:t>
            </a:r>
            <a:r>
              <a:rPr lang="en-IN" sz="1800" i="1" dirty="0">
                <a:solidFill>
                  <a:schemeClr val="tx1"/>
                </a:solidFill>
                <a:effectLst/>
                <a:highlight>
                  <a:srgbClr val="FFFFFF"/>
                </a:highlight>
                <a:latin typeface="Times New Roman" panose="02020603050405020304" pitchFamily="18" charset="0"/>
                <a:ea typeface="Times New Roman" panose="02020603050405020304" pitchFamily="18" charset="0"/>
              </a:rPr>
              <a:t>Journal of The Community Development in Asia</a:t>
            </a:r>
            <a:r>
              <a:rPr lang="en-IN" sz="1800" dirty="0">
                <a:solidFill>
                  <a:schemeClr val="tx1"/>
                </a:solidFill>
                <a:effectLst/>
                <a:highlight>
                  <a:srgbClr val="FFFFFF"/>
                </a:highlight>
                <a:latin typeface="Times New Roman" panose="02020603050405020304" pitchFamily="18" charset="0"/>
                <a:ea typeface="Times New Roman" panose="02020603050405020304" pitchFamily="18" charset="0"/>
              </a:rPr>
              <a:t>, </a:t>
            </a:r>
            <a:r>
              <a:rPr lang="en-IN" sz="1800" i="1" dirty="0">
                <a:solidFill>
                  <a:schemeClr val="tx1"/>
                </a:solidFill>
                <a:effectLst/>
                <a:highlight>
                  <a:srgbClr val="FFFFFF"/>
                </a:highlight>
                <a:latin typeface="Times New Roman" panose="02020603050405020304" pitchFamily="18" charset="0"/>
                <a:ea typeface="Times New Roman" panose="02020603050405020304" pitchFamily="18" charset="0"/>
              </a:rPr>
              <a:t>6</a:t>
            </a:r>
            <a:r>
              <a:rPr lang="en-IN" sz="1800" dirty="0">
                <a:solidFill>
                  <a:schemeClr val="tx1"/>
                </a:solidFill>
                <a:effectLst/>
                <a:highlight>
                  <a:srgbClr val="FFFFFF"/>
                </a:highlight>
                <a:latin typeface="Times New Roman" panose="02020603050405020304" pitchFamily="18" charset="0"/>
                <a:ea typeface="Times New Roman" panose="02020603050405020304" pitchFamily="18" charset="0"/>
              </a:rPr>
              <a:t>(1), pp.90-99.</a:t>
            </a:r>
            <a:endParaRPr lang="en-IN" sz="1800" dirty="0">
              <a:solidFill>
                <a:schemeClr val="tx1"/>
              </a:solidFill>
              <a:effectLst/>
              <a:latin typeface="Arial" panose="020B0604020202020204" pitchFamily="34" charset="0"/>
              <a:ea typeface="Arial" panose="020B0604020202020204" pitchFamily="34" charset="0"/>
            </a:endParaRPr>
          </a:p>
          <a:p>
            <a:pPr algn="just">
              <a:lnSpc>
                <a:spcPct val="150000"/>
              </a:lnSpc>
              <a:spcBef>
                <a:spcPts val="0"/>
              </a:spcBef>
            </a:pPr>
            <a:r>
              <a:rPr lang="en-IN" sz="1800" dirty="0">
                <a:solidFill>
                  <a:schemeClr val="tx1"/>
                </a:solidFill>
                <a:effectLst/>
                <a:latin typeface="Times New Roman" panose="02020603050405020304" pitchFamily="18" charset="0"/>
                <a:ea typeface="Times New Roman" panose="02020603050405020304" pitchFamily="18" charset="0"/>
              </a:rPr>
              <a:t>AstraZeneca., 2024. “</a:t>
            </a:r>
            <a:r>
              <a:rPr lang="en-IN" sz="1800" i="1" dirty="0">
                <a:solidFill>
                  <a:schemeClr val="tx1"/>
                </a:solidFill>
                <a:effectLst/>
                <a:latin typeface="Times New Roman" panose="02020603050405020304" pitchFamily="18" charset="0"/>
                <a:ea typeface="Times New Roman" panose="02020603050405020304" pitchFamily="18" charset="0"/>
              </a:rPr>
              <a:t>Our leadership</a:t>
            </a:r>
            <a:r>
              <a:rPr lang="en-IN" sz="1800" dirty="0">
                <a:solidFill>
                  <a:schemeClr val="tx1"/>
                </a:solidFill>
                <a:effectLst/>
                <a:latin typeface="Times New Roman" panose="02020603050405020304" pitchFamily="18" charset="0"/>
                <a:ea typeface="Times New Roman" panose="02020603050405020304" pitchFamily="18" charset="0"/>
              </a:rPr>
              <a:t>”. Available at: https://www.astrazeneca.com/our-company/leadership.html. [Accessed on: 11/03/2024]. </a:t>
            </a:r>
            <a:endParaRPr lang="en-IN" sz="1800" dirty="0">
              <a:solidFill>
                <a:schemeClr val="tx1"/>
              </a:solidFill>
              <a:effectLst/>
              <a:latin typeface="Arial" panose="020B0604020202020204" pitchFamily="34" charset="0"/>
              <a:ea typeface="Arial" panose="020B0604020202020204" pitchFamily="34" charset="0"/>
            </a:endParaRPr>
          </a:p>
          <a:p>
            <a:pPr algn="just">
              <a:lnSpc>
                <a:spcPct val="150000"/>
              </a:lnSpc>
              <a:spcBef>
                <a:spcPts val="0"/>
              </a:spcBef>
            </a:pPr>
            <a:r>
              <a:rPr lang="en-IN" sz="1800" dirty="0" err="1">
                <a:solidFill>
                  <a:schemeClr val="tx1"/>
                </a:solidFill>
                <a:effectLst/>
                <a:highlight>
                  <a:srgbClr val="FFFFFF"/>
                </a:highlight>
                <a:latin typeface="Times New Roman" panose="02020603050405020304" pitchFamily="18" charset="0"/>
                <a:ea typeface="Times New Roman" panose="02020603050405020304" pitchFamily="18" charset="0"/>
              </a:rPr>
              <a:t>Bosongo</a:t>
            </a:r>
            <a:r>
              <a:rPr lang="en-IN" sz="1800" dirty="0">
                <a:solidFill>
                  <a:schemeClr val="tx1"/>
                </a:solidFill>
                <a:effectLst/>
                <a:highlight>
                  <a:srgbClr val="FFFFFF"/>
                </a:highlight>
                <a:latin typeface="Times New Roman" panose="02020603050405020304" pitchFamily="18" charset="0"/>
                <a:ea typeface="Times New Roman" panose="02020603050405020304" pitchFamily="18" charset="0"/>
              </a:rPr>
              <a:t>, S., </a:t>
            </a:r>
            <a:r>
              <a:rPr lang="en-IN" sz="1800" dirty="0" err="1">
                <a:solidFill>
                  <a:schemeClr val="tx1"/>
                </a:solidFill>
                <a:effectLst/>
                <a:highlight>
                  <a:srgbClr val="FFFFFF"/>
                </a:highlight>
                <a:latin typeface="Times New Roman" panose="02020603050405020304" pitchFamily="18" charset="0"/>
                <a:ea typeface="Times New Roman" panose="02020603050405020304" pitchFamily="18" charset="0"/>
              </a:rPr>
              <a:t>Belrhiti</a:t>
            </a:r>
            <a:r>
              <a:rPr lang="en-IN" sz="1800" dirty="0">
                <a:solidFill>
                  <a:schemeClr val="tx1"/>
                </a:solidFill>
                <a:effectLst/>
                <a:highlight>
                  <a:srgbClr val="FFFFFF"/>
                </a:highlight>
                <a:latin typeface="Times New Roman" panose="02020603050405020304" pitchFamily="18" charset="0"/>
                <a:ea typeface="Times New Roman" panose="02020603050405020304" pitchFamily="18" charset="0"/>
              </a:rPr>
              <a:t>, Z., </a:t>
            </a:r>
            <a:r>
              <a:rPr lang="en-IN" sz="1800" dirty="0" err="1">
                <a:solidFill>
                  <a:schemeClr val="tx1"/>
                </a:solidFill>
                <a:effectLst/>
                <a:highlight>
                  <a:srgbClr val="FFFFFF"/>
                </a:highlight>
                <a:latin typeface="Times New Roman" panose="02020603050405020304" pitchFamily="18" charset="0"/>
                <a:ea typeface="Times New Roman" panose="02020603050405020304" pitchFamily="18" charset="0"/>
              </a:rPr>
              <a:t>Chenge</a:t>
            </a:r>
            <a:r>
              <a:rPr lang="en-IN" sz="1800" dirty="0">
                <a:solidFill>
                  <a:schemeClr val="tx1"/>
                </a:solidFill>
                <a:effectLst/>
                <a:highlight>
                  <a:srgbClr val="FFFFFF"/>
                </a:highlight>
                <a:latin typeface="Times New Roman" panose="02020603050405020304" pitchFamily="18" charset="0"/>
                <a:ea typeface="Times New Roman" panose="02020603050405020304" pitchFamily="18" charset="0"/>
              </a:rPr>
              <a:t>, F., </a:t>
            </a:r>
            <a:r>
              <a:rPr lang="en-IN" sz="1800" dirty="0" err="1">
                <a:solidFill>
                  <a:schemeClr val="tx1"/>
                </a:solidFill>
                <a:effectLst/>
                <a:highlight>
                  <a:srgbClr val="FFFFFF"/>
                </a:highlight>
                <a:latin typeface="Times New Roman" panose="02020603050405020304" pitchFamily="18" charset="0"/>
                <a:ea typeface="Times New Roman" panose="02020603050405020304" pitchFamily="18" charset="0"/>
              </a:rPr>
              <a:t>Criel</a:t>
            </a:r>
            <a:r>
              <a:rPr lang="en-IN" sz="1800" dirty="0">
                <a:solidFill>
                  <a:schemeClr val="tx1"/>
                </a:solidFill>
                <a:effectLst/>
                <a:highlight>
                  <a:srgbClr val="FFFFFF"/>
                </a:highlight>
                <a:latin typeface="Times New Roman" panose="02020603050405020304" pitchFamily="18" charset="0"/>
                <a:ea typeface="Times New Roman" panose="02020603050405020304" pitchFamily="18" charset="0"/>
              </a:rPr>
              <a:t>, B., </a:t>
            </a:r>
            <a:r>
              <a:rPr lang="en-IN" sz="1800" dirty="0" err="1">
                <a:solidFill>
                  <a:schemeClr val="tx1"/>
                </a:solidFill>
                <a:effectLst/>
                <a:highlight>
                  <a:srgbClr val="FFFFFF"/>
                </a:highlight>
                <a:latin typeface="Times New Roman" panose="02020603050405020304" pitchFamily="18" charset="0"/>
                <a:ea typeface="Times New Roman" panose="02020603050405020304" pitchFamily="18" charset="0"/>
              </a:rPr>
              <a:t>Coppieters</a:t>
            </a:r>
            <a:r>
              <a:rPr lang="en-IN" sz="1800" dirty="0">
                <a:solidFill>
                  <a:schemeClr val="tx1"/>
                </a:solidFill>
                <a:effectLst/>
                <a:highlight>
                  <a:srgbClr val="FFFFFF"/>
                </a:highlight>
                <a:latin typeface="Times New Roman" panose="02020603050405020304" pitchFamily="18" charset="0"/>
                <a:ea typeface="Times New Roman" panose="02020603050405020304" pitchFamily="18" charset="0"/>
              </a:rPr>
              <a:t>, Y. and </a:t>
            </a:r>
            <a:r>
              <a:rPr lang="en-IN" sz="1800" dirty="0" err="1">
                <a:solidFill>
                  <a:schemeClr val="tx1"/>
                </a:solidFill>
                <a:effectLst/>
                <a:highlight>
                  <a:srgbClr val="FFFFFF"/>
                </a:highlight>
                <a:latin typeface="Times New Roman" panose="02020603050405020304" pitchFamily="18" charset="0"/>
                <a:ea typeface="Times New Roman" panose="02020603050405020304" pitchFamily="18" charset="0"/>
              </a:rPr>
              <a:t>Marchal</a:t>
            </a:r>
            <a:r>
              <a:rPr lang="en-IN" sz="1800" dirty="0">
                <a:solidFill>
                  <a:schemeClr val="tx1"/>
                </a:solidFill>
                <a:effectLst/>
                <a:highlight>
                  <a:srgbClr val="FFFFFF"/>
                </a:highlight>
                <a:latin typeface="Times New Roman" panose="02020603050405020304" pitchFamily="18" charset="0"/>
                <a:ea typeface="Times New Roman" panose="02020603050405020304" pitchFamily="18" charset="0"/>
              </a:rPr>
              <a:t>, B., 2024. The role of provincial health administration in supporting district health management teams in the Democratic Republic of Congo: eliciting an initial programme theory of a realist evaluation. </a:t>
            </a:r>
            <a:r>
              <a:rPr lang="en-IN" sz="1800" i="1" dirty="0">
                <a:solidFill>
                  <a:schemeClr val="tx1"/>
                </a:solidFill>
                <a:effectLst/>
                <a:highlight>
                  <a:srgbClr val="FFFFFF"/>
                </a:highlight>
                <a:latin typeface="Times New Roman" panose="02020603050405020304" pitchFamily="18" charset="0"/>
                <a:ea typeface="Times New Roman" panose="02020603050405020304" pitchFamily="18" charset="0"/>
              </a:rPr>
              <a:t>Health Research Policy and Systems</a:t>
            </a:r>
            <a:r>
              <a:rPr lang="en-IN" sz="1800" dirty="0">
                <a:solidFill>
                  <a:schemeClr val="tx1"/>
                </a:solidFill>
                <a:effectLst/>
                <a:highlight>
                  <a:srgbClr val="FFFFFF"/>
                </a:highlight>
                <a:latin typeface="Times New Roman" panose="02020603050405020304" pitchFamily="18" charset="0"/>
                <a:ea typeface="Times New Roman" panose="02020603050405020304" pitchFamily="18" charset="0"/>
              </a:rPr>
              <a:t>, </a:t>
            </a:r>
            <a:r>
              <a:rPr lang="en-IN" sz="1800" i="1" dirty="0">
                <a:solidFill>
                  <a:schemeClr val="tx1"/>
                </a:solidFill>
                <a:effectLst/>
                <a:highlight>
                  <a:srgbClr val="FFFFFF"/>
                </a:highlight>
                <a:latin typeface="Times New Roman" panose="02020603050405020304" pitchFamily="18" charset="0"/>
                <a:ea typeface="Times New Roman" panose="02020603050405020304" pitchFamily="18" charset="0"/>
              </a:rPr>
              <a:t>22</a:t>
            </a:r>
            <a:r>
              <a:rPr lang="en-IN" sz="1800" dirty="0">
                <a:solidFill>
                  <a:schemeClr val="tx1"/>
                </a:solidFill>
                <a:effectLst/>
                <a:highlight>
                  <a:srgbClr val="FFFFFF"/>
                </a:highlight>
                <a:latin typeface="Times New Roman" panose="02020603050405020304" pitchFamily="18" charset="0"/>
                <a:ea typeface="Times New Roman" panose="02020603050405020304" pitchFamily="18" charset="0"/>
              </a:rPr>
              <a:t>(1), p.29.</a:t>
            </a:r>
            <a:endParaRPr lang="en-IN" sz="1800" dirty="0">
              <a:solidFill>
                <a:schemeClr val="tx1"/>
              </a:solidFill>
              <a:effectLst/>
              <a:latin typeface="Arial" panose="020B0604020202020204" pitchFamily="34" charset="0"/>
              <a:ea typeface="Arial" panose="020B0604020202020204" pitchFamily="34" charset="0"/>
            </a:endParaRPr>
          </a:p>
          <a:p>
            <a:pPr algn="just">
              <a:lnSpc>
                <a:spcPct val="150000"/>
              </a:lnSpc>
              <a:spcBef>
                <a:spcPts val="0"/>
              </a:spcBef>
            </a:pPr>
            <a:r>
              <a:rPr lang="en-IN" sz="1800" dirty="0">
                <a:solidFill>
                  <a:schemeClr val="tx1"/>
                </a:solidFill>
                <a:effectLst/>
                <a:highlight>
                  <a:srgbClr val="FFFFFF"/>
                </a:highlight>
                <a:latin typeface="Times New Roman" panose="02020603050405020304" pitchFamily="18" charset="0"/>
                <a:ea typeface="Times New Roman" panose="02020603050405020304" pitchFamily="18" charset="0"/>
              </a:rPr>
              <a:t>Le, T.T., 2023. Corporate social responsibility and SMEs' performance: mediating role of corporate image, corporate reputation and customer loyalty. </a:t>
            </a:r>
            <a:r>
              <a:rPr lang="en-IN" sz="1800" i="1" dirty="0">
                <a:solidFill>
                  <a:schemeClr val="tx1"/>
                </a:solidFill>
                <a:effectLst/>
                <a:highlight>
                  <a:srgbClr val="FFFFFF"/>
                </a:highlight>
                <a:latin typeface="Times New Roman" panose="02020603050405020304" pitchFamily="18" charset="0"/>
                <a:ea typeface="Times New Roman" panose="02020603050405020304" pitchFamily="18" charset="0"/>
              </a:rPr>
              <a:t>International Journal of Emerging Markets</a:t>
            </a:r>
            <a:r>
              <a:rPr lang="en-IN" sz="1800" dirty="0">
                <a:solidFill>
                  <a:schemeClr val="tx1"/>
                </a:solidFill>
                <a:effectLst/>
                <a:highlight>
                  <a:srgbClr val="FFFFFF"/>
                </a:highlight>
                <a:latin typeface="Times New Roman" panose="02020603050405020304" pitchFamily="18" charset="0"/>
                <a:ea typeface="Times New Roman" panose="02020603050405020304" pitchFamily="18" charset="0"/>
              </a:rPr>
              <a:t>, </a:t>
            </a:r>
            <a:r>
              <a:rPr lang="en-IN" sz="1800" i="1" dirty="0">
                <a:solidFill>
                  <a:schemeClr val="tx1"/>
                </a:solidFill>
                <a:effectLst/>
                <a:highlight>
                  <a:srgbClr val="FFFFFF"/>
                </a:highlight>
                <a:latin typeface="Times New Roman" panose="02020603050405020304" pitchFamily="18" charset="0"/>
                <a:ea typeface="Times New Roman" panose="02020603050405020304" pitchFamily="18" charset="0"/>
              </a:rPr>
              <a:t>18</a:t>
            </a:r>
            <a:r>
              <a:rPr lang="en-IN" sz="1800" dirty="0">
                <a:solidFill>
                  <a:schemeClr val="tx1"/>
                </a:solidFill>
                <a:effectLst/>
                <a:highlight>
                  <a:srgbClr val="FFFFFF"/>
                </a:highlight>
                <a:latin typeface="Times New Roman" panose="02020603050405020304" pitchFamily="18" charset="0"/>
                <a:ea typeface="Times New Roman" panose="02020603050405020304" pitchFamily="18" charset="0"/>
              </a:rPr>
              <a:t>(10), pp.4565-4590.</a:t>
            </a:r>
            <a:endParaRPr lang="en-IN" sz="1800" dirty="0">
              <a:solidFill>
                <a:schemeClr val="tx1"/>
              </a:solidFill>
              <a:effectLst/>
              <a:latin typeface="Arial" panose="020B0604020202020204" pitchFamily="34" charset="0"/>
              <a:ea typeface="Arial" panose="020B0604020202020204" pitchFamily="34" charset="0"/>
            </a:endParaRPr>
          </a:p>
          <a:p>
            <a:pPr algn="just">
              <a:lnSpc>
                <a:spcPct val="150000"/>
              </a:lnSpc>
              <a:spcBef>
                <a:spcPts val="0"/>
              </a:spcBef>
            </a:pPr>
            <a:r>
              <a:rPr lang="en-IN" sz="1800" dirty="0" err="1">
                <a:solidFill>
                  <a:schemeClr val="tx1"/>
                </a:solidFill>
                <a:effectLst/>
                <a:highlight>
                  <a:srgbClr val="FFFFFF"/>
                </a:highlight>
                <a:latin typeface="Times New Roman" panose="02020603050405020304" pitchFamily="18" charset="0"/>
                <a:ea typeface="Times New Roman" panose="02020603050405020304" pitchFamily="18" charset="0"/>
              </a:rPr>
              <a:t>Majia</a:t>
            </a:r>
            <a:r>
              <a:rPr lang="en-IN" sz="1800" dirty="0">
                <a:solidFill>
                  <a:schemeClr val="tx1"/>
                </a:solidFill>
                <a:effectLst/>
                <a:highlight>
                  <a:srgbClr val="FFFFFF"/>
                </a:highlight>
                <a:latin typeface="Times New Roman" panose="02020603050405020304" pitchFamily="18" charset="0"/>
                <a:ea typeface="Times New Roman" panose="02020603050405020304" pitchFamily="18" charset="0"/>
              </a:rPr>
              <a:t>, P., 2020. </a:t>
            </a:r>
            <a:r>
              <a:rPr lang="en-IN" sz="1800" i="1" dirty="0">
                <a:solidFill>
                  <a:schemeClr val="tx1"/>
                </a:solidFill>
                <a:effectLst/>
                <a:highlight>
                  <a:srgbClr val="FFFFFF"/>
                </a:highlight>
                <a:latin typeface="Times New Roman" panose="02020603050405020304" pitchFamily="18" charset="0"/>
                <a:ea typeface="Times New Roman" panose="02020603050405020304" pitchFamily="18" charset="0"/>
              </a:rPr>
              <a:t>The Influence of Transformational Leadership on Employees' Performance in Local Government Authorities in Tanzania: The Case of </a:t>
            </a:r>
            <a:r>
              <a:rPr lang="en-IN" sz="1800" i="1" dirty="0" err="1">
                <a:solidFill>
                  <a:schemeClr val="tx1"/>
                </a:solidFill>
                <a:effectLst/>
                <a:highlight>
                  <a:srgbClr val="FFFFFF"/>
                </a:highlight>
                <a:latin typeface="Times New Roman" panose="02020603050405020304" pitchFamily="18" charset="0"/>
                <a:ea typeface="Times New Roman" panose="02020603050405020304" pitchFamily="18" charset="0"/>
              </a:rPr>
              <a:t>Tunduma</a:t>
            </a:r>
            <a:r>
              <a:rPr lang="en-IN" sz="1800" i="1" dirty="0">
                <a:solidFill>
                  <a:schemeClr val="tx1"/>
                </a:solidFill>
                <a:effectLst/>
                <a:highlight>
                  <a:srgbClr val="FFFFFF"/>
                </a:highlight>
                <a:latin typeface="Times New Roman" panose="02020603050405020304" pitchFamily="18" charset="0"/>
                <a:ea typeface="Times New Roman" panose="02020603050405020304" pitchFamily="18" charset="0"/>
              </a:rPr>
              <a:t> Town Council</a:t>
            </a:r>
            <a:r>
              <a:rPr lang="en-IN" sz="1800" dirty="0">
                <a:solidFill>
                  <a:schemeClr val="tx1"/>
                </a:solidFill>
                <a:effectLst/>
                <a:highlight>
                  <a:srgbClr val="FFFFFF"/>
                </a:highlight>
                <a:latin typeface="Times New Roman" panose="02020603050405020304" pitchFamily="18" charset="0"/>
                <a:ea typeface="Times New Roman" panose="02020603050405020304" pitchFamily="18" charset="0"/>
              </a:rPr>
              <a:t> (Doctoral dissertation, The Open University of Tanzania).</a:t>
            </a:r>
            <a:endParaRPr lang="en-IN" sz="1800" dirty="0">
              <a:solidFill>
                <a:schemeClr val="tx1"/>
              </a:solidFill>
              <a:effectLst/>
              <a:latin typeface="Arial" panose="020B0604020202020204" pitchFamily="34" charset="0"/>
              <a:ea typeface="Arial" panose="020B0604020202020204" pitchFamily="34" charset="0"/>
            </a:endParaRPr>
          </a:p>
          <a:p>
            <a:pPr algn="just">
              <a:lnSpc>
                <a:spcPct val="150000"/>
              </a:lnSpc>
              <a:spcBef>
                <a:spcPts val="0"/>
              </a:spcBef>
            </a:pPr>
            <a:r>
              <a:rPr lang="en-IN" sz="1800" dirty="0">
                <a:solidFill>
                  <a:schemeClr val="tx1"/>
                </a:solidFill>
                <a:effectLst/>
                <a:highlight>
                  <a:srgbClr val="FFFFFF"/>
                </a:highlight>
                <a:latin typeface="Times New Roman" panose="02020603050405020304" pitchFamily="18" charset="0"/>
                <a:ea typeface="Times New Roman" panose="02020603050405020304" pitchFamily="18" charset="0"/>
              </a:rPr>
              <a:t>Nguyen, G. and Kumar, V., 2021. Impact of Different Conflict Levels on Culturally Diversified Japanese Organisations’ Performance under a Collaborative Conflict Management Style. </a:t>
            </a:r>
            <a:r>
              <a:rPr lang="en-IN" sz="1800" i="1" dirty="0">
                <a:solidFill>
                  <a:schemeClr val="tx1"/>
                </a:solidFill>
                <a:effectLst/>
                <a:highlight>
                  <a:srgbClr val="FFFFFF"/>
                </a:highlight>
                <a:latin typeface="Times New Roman" panose="02020603050405020304" pitchFamily="18" charset="0"/>
                <a:ea typeface="Times New Roman" panose="02020603050405020304" pitchFamily="18" charset="0"/>
              </a:rPr>
              <a:t>International Journal of Organizational Business Excellence</a:t>
            </a:r>
            <a:r>
              <a:rPr lang="en-IN" sz="1800" dirty="0">
                <a:solidFill>
                  <a:schemeClr val="tx1"/>
                </a:solidFill>
                <a:effectLst/>
                <a:highlight>
                  <a:srgbClr val="FFFFFF"/>
                </a:highlight>
                <a:latin typeface="Times New Roman" panose="02020603050405020304" pitchFamily="18" charset="0"/>
                <a:ea typeface="Times New Roman" panose="02020603050405020304" pitchFamily="18" charset="0"/>
              </a:rPr>
              <a:t>, </a:t>
            </a:r>
            <a:r>
              <a:rPr lang="en-IN" sz="1800" i="1" dirty="0">
                <a:solidFill>
                  <a:schemeClr val="tx1"/>
                </a:solidFill>
                <a:effectLst/>
                <a:highlight>
                  <a:srgbClr val="FFFFFF"/>
                </a:highlight>
                <a:latin typeface="Times New Roman" panose="02020603050405020304" pitchFamily="18" charset="0"/>
                <a:ea typeface="Times New Roman" panose="02020603050405020304" pitchFamily="18" charset="0"/>
              </a:rPr>
              <a:t>4</a:t>
            </a:r>
            <a:r>
              <a:rPr lang="en-IN" sz="1800" dirty="0">
                <a:solidFill>
                  <a:schemeClr val="tx1"/>
                </a:solidFill>
                <a:effectLst/>
                <a:highlight>
                  <a:srgbClr val="FFFFFF"/>
                </a:highlight>
                <a:latin typeface="Times New Roman" panose="02020603050405020304" pitchFamily="18" charset="0"/>
                <a:ea typeface="Times New Roman" panose="02020603050405020304" pitchFamily="18" charset="0"/>
              </a:rPr>
              <a:t>(2), pp.71-94.</a:t>
            </a:r>
            <a:endParaRPr lang="en-IN" sz="1800" dirty="0">
              <a:solidFill>
                <a:schemeClr val="tx1"/>
              </a:solidFill>
              <a:effectLst/>
              <a:latin typeface="Arial" panose="020B0604020202020204" pitchFamily="34" charset="0"/>
              <a:ea typeface="Arial" panose="020B0604020202020204" pitchFamily="34" charset="0"/>
            </a:endParaRPr>
          </a:p>
          <a:p>
            <a:pPr algn="just">
              <a:lnSpc>
                <a:spcPct val="150000"/>
              </a:lnSpc>
              <a:spcBef>
                <a:spcPts val="0"/>
              </a:spcBef>
            </a:pPr>
            <a:r>
              <a:rPr lang="en-IN" sz="1800" dirty="0" err="1">
                <a:solidFill>
                  <a:schemeClr val="tx1"/>
                </a:solidFill>
                <a:effectLst/>
                <a:latin typeface="Times New Roman" panose="02020603050405020304" pitchFamily="18" charset="0"/>
                <a:ea typeface="Times New Roman" panose="02020603050405020304" pitchFamily="18" charset="0"/>
              </a:rPr>
              <a:t>Personio</a:t>
            </a:r>
            <a:r>
              <a:rPr lang="en-IN" sz="1800" dirty="0">
                <a:solidFill>
                  <a:schemeClr val="tx1"/>
                </a:solidFill>
                <a:effectLst/>
                <a:latin typeface="Times New Roman" panose="02020603050405020304" pitchFamily="18" charset="0"/>
                <a:ea typeface="Times New Roman" panose="02020603050405020304" pitchFamily="18" charset="0"/>
              </a:rPr>
              <a:t>., 2024. “</a:t>
            </a:r>
            <a:r>
              <a:rPr lang="en-IN" sz="1800" i="1" dirty="0">
                <a:solidFill>
                  <a:schemeClr val="tx1"/>
                </a:solidFill>
                <a:effectLst/>
                <a:latin typeface="Times New Roman" panose="02020603050405020304" pitchFamily="18" charset="0"/>
                <a:ea typeface="Times New Roman" panose="02020603050405020304" pitchFamily="18" charset="0"/>
              </a:rPr>
              <a:t>Coaching Leadership Style Explained – Examples and Use Cases</a:t>
            </a:r>
            <a:r>
              <a:rPr lang="en-IN" sz="1800" dirty="0">
                <a:solidFill>
                  <a:schemeClr val="tx1"/>
                </a:solidFill>
                <a:effectLst/>
                <a:latin typeface="Times New Roman" panose="02020603050405020304" pitchFamily="18" charset="0"/>
                <a:ea typeface="Times New Roman" panose="02020603050405020304" pitchFamily="18" charset="0"/>
              </a:rPr>
              <a:t>”. Available at: https://www.personio.com/hr-lexicon/coaching-leadership-style/. [Accessed on: 11/03/2024]. </a:t>
            </a:r>
            <a:endParaRPr lang="en-IN" sz="1800" dirty="0">
              <a:solidFill>
                <a:schemeClr val="tx1"/>
              </a:solidFill>
              <a:effectLst/>
              <a:latin typeface="Arial" panose="020B0604020202020204" pitchFamily="34" charset="0"/>
              <a:ea typeface="Arial" panose="020B0604020202020204" pitchFamily="34" charset="0"/>
            </a:endParaRPr>
          </a:p>
          <a:p>
            <a:pPr algn="just">
              <a:lnSpc>
                <a:spcPct val="150000"/>
              </a:lnSpc>
              <a:spcBef>
                <a:spcPts val="0"/>
              </a:spcBef>
            </a:pPr>
            <a:r>
              <a:rPr lang="en-IN" sz="1800" dirty="0" err="1">
                <a:solidFill>
                  <a:schemeClr val="tx1"/>
                </a:solidFill>
                <a:effectLst/>
                <a:highlight>
                  <a:srgbClr val="FFFFFF"/>
                </a:highlight>
                <a:latin typeface="Times New Roman" panose="02020603050405020304" pitchFamily="18" charset="0"/>
                <a:ea typeface="Times New Roman" panose="02020603050405020304" pitchFamily="18" charset="0"/>
              </a:rPr>
              <a:t>Rabiu</a:t>
            </a:r>
            <a:r>
              <a:rPr lang="en-IN" sz="1800" dirty="0">
                <a:solidFill>
                  <a:schemeClr val="tx1"/>
                </a:solidFill>
                <a:effectLst/>
                <a:highlight>
                  <a:srgbClr val="FFFFFF"/>
                </a:highlight>
                <a:latin typeface="Times New Roman" panose="02020603050405020304" pitchFamily="18" charset="0"/>
                <a:ea typeface="Times New Roman" panose="02020603050405020304" pitchFamily="18" charset="0"/>
              </a:rPr>
              <a:t>, M.M., Adewale, B.A., </a:t>
            </a:r>
            <a:r>
              <a:rPr lang="en-IN" sz="1800" dirty="0" err="1">
                <a:solidFill>
                  <a:schemeClr val="tx1"/>
                </a:solidFill>
                <a:effectLst/>
                <a:highlight>
                  <a:srgbClr val="FFFFFF"/>
                </a:highlight>
                <a:latin typeface="Times New Roman" panose="02020603050405020304" pitchFamily="18" charset="0"/>
                <a:ea typeface="Times New Roman" panose="02020603050405020304" pitchFamily="18" charset="0"/>
              </a:rPr>
              <a:t>Lamino</a:t>
            </a:r>
            <a:r>
              <a:rPr lang="en-IN" sz="1800" dirty="0">
                <a:solidFill>
                  <a:schemeClr val="tx1"/>
                </a:solidFill>
                <a:effectLst/>
                <a:highlight>
                  <a:srgbClr val="FFFFFF"/>
                </a:highlight>
                <a:latin typeface="Times New Roman" panose="02020603050405020304" pitchFamily="18" charset="0"/>
                <a:ea typeface="Times New Roman" panose="02020603050405020304" pitchFamily="18" charset="0"/>
              </a:rPr>
              <a:t>, A.H., Olalekan, A.J. and </a:t>
            </a:r>
            <a:r>
              <a:rPr lang="en-IN" sz="1800" dirty="0" err="1">
                <a:solidFill>
                  <a:schemeClr val="tx1"/>
                </a:solidFill>
                <a:effectLst/>
                <a:highlight>
                  <a:srgbClr val="FFFFFF"/>
                </a:highlight>
                <a:latin typeface="Times New Roman" panose="02020603050405020304" pitchFamily="18" charset="0"/>
                <a:ea typeface="Times New Roman" panose="02020603050405020304" pitchFamily="18" charset="0"/>
              </a:rPr>
              <a:t>Oluseun</a:t>
            </a:r>
            <a:r>
              <a:rPr lang="en-IN" sz="1800" dirty="0">
                <a:solidFill>
                  <a:schemeClr val="tx1"/>
                </a:solidFill>
                <a:effectLst/>
                <a:highlight>
                  <a:srgbClr val="FFFFFF"/>
                </a:highlight>
                <a:latin typeface="Times New Roman" panose="02020603050405020304" pitchFamily="18" charset="0"/>
                <a:ea typeface="Times New Roman" panose="02020603050405020304" pitchFamily="18" charset="0"/>
              </a:rPr>
              <a:t>, O.O., 2024. EMPLOYEE JOB SATISFACTION AND EMPLOYEE PRODUCTIVITY IN NIGERIA'S FEDERAL CIVIL SERVICE: AN EMPIRICAL EXAMINATION OF COMMUNICATION AS METRIC FOR JOB SATISFACTION. </a:t>
            </a:r>
            <a:r>
              <a:rPr lang="en-IN" sz="1800" i="1" dirty="0">
                <a:solidFill>
                  <a:schemeClr val="tx1"/>
                </a:solidFill>
                <a:effectLst/>
                <a:highlight>
                  <a:srgbClr val="FFFFFF"/>
                </a:highlight>
                <a:latin typeface="Times New Roman" panose="02020603050405020304" pitchFamily="18" charset="0"/>
                <a:ea typeface="Times New Roman" panose="02020603050405020304" pitchFamily="18" charset="0"/>
              </a:rPr>
              <a:t>International Journal of Professional Business Review</a:t>
            </a:r>
            <a:r>
              <a:rPr lang="en-IN" sz="1800" dirty="0">
                <a:solidFill>
                  <a:schemeClr val="tx1"/>
                </a:solidFill>
                <a:effectLst/>
                <a:highlight>
                  <a:srgbClr val="FFFFFF"/>
                </a:highlight>
                <a:latin typeface="Times New Roman" panose="02020603050405020304" pitchFamily="18" charset="0"/>
                <a:ea typeface="Times New Roman" panose="02020603050405020304" pitchFamily="18" charset="0"/>
              </a:rPr>
              <a:t>, </a:t>
            </a:r>
            <a:r>
              <a:rPr lang="en-IN" sz="1800" i="1" dirty="0">
                <a:solidFill>
                  <a:schemeClr val="tx1"/>
                </a:solidFill>
                <a:effectLst/>
                <a:highlight>
                  <a:srgbClr val="FFFFFF"/>
                </a:highlight>
                <a:latin typeface="Times New Roman" panose="02020603050405020304" pitchFamily="18" charset="0"/>
                <a:ea typeface="Times New Roman" panose="02020603050405020304" pitchFamily="18" charset="0"/>
              </a:rPr>
              <a:t>9</a:t>
            </a:r>
            <a:r>
              <a:rPr lang="en-IN" sz="1800" dirty="0">
                <a:solidFill>
                  <a:schemeClr val="tx1"/>
                </a:solidFill>
                <a:effectLst/>
                <a:highlight>
                  <a:srgbClr val="FFFFFF"/>
                </a:highlight>
                <a:latin typeface="Times New Roman" panose="02020603050405020304" pitchFamily="18" charset="0"/>
                <a:ea typeface="Times New Roman" panose="02020603050405020304" pitchFamily="18" charset="0"/>
              </a:rPr>
              <a:t>(3), pp.e04328-e04328</a:t>
            </a:r>
            <a:r>
              <a:rPr lang="en-IN" dirty="0">
                <a:solidFill>
                  <a:schemeClr val="tx1"/>
                </a:solidFill>
                <a:highlight>
                  <a:srgbClr val="FFFFFF"/>
                </a:highlight>
                <a:latin typeface="Times New Roman" panose="02020603050405020304" pitchFamily="18" charset="0"/>
                <a:ea typeface="Times New Roman" panose="02020603050405020304" pitchFamily="18" charset="0"/>
              </a:rPr>
              <a:t>.</a:t>
            </a:r>
            <a:endParaRPr lang="en-IN" sz="1800" dirty="0">
              <a:solidFill>
                <a:schemeClr val="tx1"/>
              </a:solidFill>
              <a:effectLst/>
              <a:latin typeface="Arial" panose="020B0604020202020204" pitchFamily="34" charset="0"/>
              <a:ea typeface="Arial" panose="020B0604020202020204" pitchFamily="34" charset="0"/>
            </a:endParaRPr>
          </a:p>
          <a:p>
            <a:pPr algn="just">
              <a:lnSpc>
                <a:spcPct val="150000"/>
              </a:lnSpc>
              <a:spcBef>
                <a:spcPts val="0"/>
              </a:spcBef>
            </a:pPr>
            <a:r>
              <a:rPr lang="en-IN" sz="1800" dirty="0">
                <a:solidFill>
                  <a:schemeClr val="tx1"/>
                </a:solidFill>
                <a:effectLst/>
                <a:latin typeface="Times New Roman" panose="02020603050405020304" pitchFamily="18" charset="0"/>
                <a:ea typeface="Times New Roman" panose="02020603050405020304" pitchFamily="18" charset="0"/>
              </a:rPr>
              <a:t>Sainsbury’s., 2022. “</a:t>
            </a:r>
            <a:r>
              <a:rPr lang="en-IN" sz="1800" i="1" dirty="0">
                <a:solidFill>
                  <a:schemeClr val="tx1"/>
                </a:solidFill>
                <a:effectLst/>
                <a:latin typeface="Times New Roman" panose="02020603050405020304" pitchFamily="18" charset="0"/>
                <a:ea typeface="Times New Roman" panose="02020603050405020304" pitchFamily="18" charset="0"/>
              </a:rPr>
              <a:t>Sainsbury’s strengthens top team and creates Chief Transformation Officer role</a:t>
            </a:r>
            <a:r>
              <a:rPr lang="en-IN" sz="1800" dirty="0">
                <a:solidFill>
                  <a:schemeClr val="tx1"/>
                </a:solidFill>
                <a:effectLst/>
                <a:latin typeface="Times New Roman" panose="02020603050405020304" pitchFamily="18" charset="0"/>
                <a:ea typeface="Times New Roman" panose="02020603050405020304" pitchFamily="18" charset="0"/>
              </a:rPr>
              <a:t>”, Available at: https://www.about.sainsburys.co.uk/news/latest-news/2022/14-01-22-people-change. [Accessed on: 11/03/2024]. </a:t>
            </a:r>
            <a:endParaRPr lang="en-IN" sz="1800" dirty="0">
              <a:solidFill>
                <a:schemeClr val="tx1"/>
              </a:solidFill>
              <a:effectLst/>
              <a:latin typeface="Arial" panose="020B0604020202020204" pitchFamily="34" charset="0"/>
              <a:ea typeface="Arial" panose="020B0604020202020204" pitchFamily="34" charset="0"/>
            </a:endParaRPr>
          </a:p>
          <a:p>
            <a:pPr algn="just">
              <a:lnSpc>
                <a:spcPct val="150000"/>
              </a:lnSpc>
              <a:spcBef>
                <a:spcPts val="0"/>
              </a:spcBef>
            </a:pPr>
            <a:r>
              <a:rPr lang="en-IN" sz="1800" dirty="0">
                <a:solidFill>
                  <a:schemeClr val="tx1"/>
                </a:solidFill>
                <a:effectLst/>
                <a:latin typeface="Times New Roman" panose="02020603050405020304" pitchFamily="18" charset="0"/>
                <a:ea typeface="Times New Roman" panose="02020603050405020304" pitchFamily="18" charset="0"/>
              </a:rPr>
              <a:t>Sainsbury’s., 2024. “</a:t>
            </a:r>
            <a:r>
              <a:rPr lang="en-IN" sz="1800" i="1" dirty="0">
                <a:solidFill>
                  <a:schemeClr val="tx1"/>
                </a:solidFill>
                <a:effectLst/>
                <a:latin typeface="Times New Roman" panose="02020603050405020304" pitchFamily="18" charset="0"/>
                <a:ea typeface="Times New Roman" panose="02020603050405020304" pitchFamily="18" charset="0"/>
              </a:rPr>
              <a:t>Skills and opportunities for all</a:t>
            </a:r>
            <a:r>
              <a:rPr lang="en-IN" sz="1800" dirty="0">
                <a:solidFill>
                  <a:schemeClr val="tx1"/>
                </a:solidFill>
                <a:effectLst/>
                <a:latin typeface="Times New Roman" panose="02020603050405020304" pitchFamily="18" charset="0"/>
                <a:ea typeface="Times New Roman" panose="02020603050405020304" pitchFamily="18" charset="0"/>
              </a:rPr>
              <a:t>”. Available at: https://www.about.sainsburys.co.uk/sustainability/better-for-everyone/skills-and-opportunities. [Accessed on: 11/03/2024]. </a:t>
            </a:r>
            <a:endParaRPr lang="en-IN" sz="1800" dirty="0">
              <a:solidFill>
                <a:schemeClr val="tx1"/>
              </a:solidFill>
              <a:effectLst/>
              <a:latin typeface="Arial" panose="020B0604020202020204" pitchFamily="34" charset="0"/>
              <a:ea typeface="Arial" panose="020B0604020202020204" pitchFamily="34" charset="0"/>
            </a:endParaRPr>
          </a:p>
          <a:p>
            <a:pPr algn="just">
              <a:lnSpc>
                <a:spcPct val="150000"/>
              </a:lnSpc>
              <a:spcBef>
                <a:spcPts val="0"/>
              </a:spcBef>
            </a:pPr>
            <a:r>
              <a:rPr lang="en-IN" sz="1800" dirty="0" err="1">
                <a:solidFill>
                  <a:schemeClr val="tx1"/>
                </a:solidFill>
                <a:effectLst/>
                <a:highlight>
                  <a:srgbClr val="FFFFFF"/>
                </a:highlight>
                <a:latin typeface="Times New Roman" panose="02020603050405020304" pitchFamily="18" charset="0"/>
                <a:ea typeface="Times New Roman" panose="02020603050405020304" pitchFamily="18" charset="0"/>
              </a:rPr>
              <a:t>Schiuma</a:t>
            </a:r>
            <a:r>
              <a:rPr lang="en-IN" sz="1800" dirty="0">
                <a:solidFill>
                  <a:schemeClr val="tx1"/>
                </a:solidFill>
                <a:effectLst/>
                <a:highlight>
                  <a:srgbClr val="FFFFFF"/>
                </a:highlight>
                <a:latin typeface="Times New Roman" panose="02020603050405020304" pitchFamily="18" charset="0"/>
                <a:ea typeface="Times New Roman" panose="02020603050405020304" pitchFamily="18" charset="0"/>
              </a:rPr>
              <a:t>, G., </a:t>
            </a:r>
            <a:r>
              <a:rPr lang="en-IN" sz="1800" dirty="0" err="1">
                <a:solidFill>
                  <a:schemeClr val="tx1"/>
                </a:solidFill>
                <a:effectLst/>
                <a:highlight>
                  <a:srgbClr val="FFFFFF"/>
                </a:highlight>
                <a:latin typeface="Times New Roman" panose="02020603050405020304" pitchFamily="18" charset="0"/>
                <a:ea typeface="Times New Roman" panose="02020603050405020304" pitchFamily="18" charset="0"/>
              </a:rPr>
              <a:t>Schettini</a:t>
            </a:r>
            <a:r>
              <a:rPr lang="en-IN" sz="1800" dirty="0">
                <a:solidFill>
                  <a:schemeClr val="tx1"/>
                </a:solidFill>
                <a:effectLst/>
                <a:highlight>
                  <a:srgbClr val="FFFFFF"/>
                </a:highlight>
                <a:latin typeface="Times New Roman" panose="02020603050405020304" pitchFamily="18" charset="0"/>
                <a:ea typeface="Times New Roman" panose="02020603050405020304" pitchFamily="18" charset="0"/>
              </a:rPr>
              <a:t>, E., </a:t>
            </a:r>
            <a:r>
              <a:rPr lang="en-IN" sz="1800" dirty="0" err="1">
                <a:solidFill>
                  <a:schemeClr val="tx1"/>
                </a:solidFill>
                <a:effectLst/>
                <a:highlight>
                  <a:srgbClr val="FFFFFF"/>
                </a:highlight>
                <a:latin typeface="Times New Roman" panose="02020603050405020304" pitchFamily="18" charset="0"/>
                <a:ea typeface="Times New Roman" panose="02020603050405020304" pitchFamily="18" charset="0"/>
              </a:rPr>
              <a:t>Santarsiero</a:t>
            </a:r>
            <a:r>
              <a:rPr lang="en-IN" sz="1800" dirty="0">
                <a:solidFill>
                  <a:schemeClr val="tx1"/>
                </a:solidFill>
                <a:effectLst/>
                <a:highlight>
                  <a:srgbClr val="FFFFFF"/>
                </a:highlight>
                <a:latin typeface="Times New Roman" panose="02020603050405020304" pitchFamily="18" charset="0"/>
                <a:ea typeface="Times New Roman" panose="02020603050405020304" pitchFamily="18" charset="0"/>
              </a:rPr>
              <a:t>, F. and Carlucci, D., 2022. The transformative leadership compass: six competencies for digital transformation entrepreneurship. </a:t>
            </a:r>
            <a:r>
              <a:rPr lang="en-IN" sz="1800" i="1" dirty="0">
                <a:solidFill>
                  <a:schemeClr val="tx1"/>
                </a:solidFill>
                <a:effectLst/>
                <a:highlight>
                  <a:srgbClr val="FFFFFF"/>
                </a:highlight>
                <a:latin typeface="Times New Roman" panose="02020603050405020304" pitchFamily="18" charset="0"/>
                <a:ea typeface="Times New Roman" panose="02020603050405020304" pitchFamily="18" charset="0"/>
              </a:rPr>
              <a:t>International Journal of Entrepreneurial </a:t>
            </a:r>
            <a:r>
              <a:rPr lang="en-IN" sz="1800" i="1" dirty="0" err="1">
                <a:solidFill>
                  <a:schemeClr val="tx1"/>
                </a:solidFill>
                <a:effectLst/>
                <a:highlight>
                  <a:srgbClr val="FFFFFF"/>
                </a:highlight>
                <a:latin typeface="Times New Roman" panose="02020603050405020304" pitchFamily="18" charset="0"/>
                <a:ea typeface="Times New Roman" panose="02020603050405020304" pitchFamily="18" charset="0"/>
              </a:rPr>
              <a:t>Behavior</a:t>
            </a:r>
            <a:r>
              <a:rPr lang="en-IN" sz="1800" i="1" dirty="0">
                <a:solidFill>
                  <a:schemeClr val="tx1"/>
                </a:solidFill>
                <a:effectLst/>
                <a:highlight>
                  <a:srgbClr val="FFFFFF"/>
                </a:highlight>
                <a:latin typeface="Times New Roman" panose="02020603050405020304" pitchFamily="18" charset="0"/>
                <a:ea typeface="Times New Roman" panose="02020603050405020304" pitchFamily="18" charset="0"/>
              </a:rPr>
              <a:t> &amp; Research</a:t>
            </a:r>
            <a:r>
              <a:rPr lang="en-IN" sz="1800" dirty="0">
                <a:solidFill>
                  <a:schemeClr val="tx1"/>
                </a:solidFill>
                <a:effectLst/>
                <a:highlight>
                  <a:srgbClr val="FFFFFF"/>
                </a:highlight>
                <a:latin typeface="Times New Roman" panose="02020603050405020304" pitchFamily="18" charset="0"/>
                <a:ea typeface="Times New Roman" panose="02020603050405020304" pitchFamily="18" charset="0"/>
              </a:rPr>
              <a:t>, </a:t>
            </a:r>
            <a:r>
              <a:rPr lang="en-IN" sz="1800" i="1" dirty="0">
                <a:solidFill>
                  <a:schemeClr val="tx1"/>
                </a:solidFill>
                <a:effectLst/>
                <a:highlight>
                  <a:srgbClr val="FFFFFF"/>
                </a:highlight>
                <a:latin typeface="Times New Roman" panose="02020603050405020304" pitchFamily="18" charset="0"/>
                <a:ea typeface="Times New Roman" panose="02020603050405020304" pitchFamily="18" charset="0"/>
              </a:rPr>
              <a:t>28</a:t>
            </a:r>
            <a:r>
              <a:rPr lang="en-IN" sz="1800" dirty="0">
                <a:solidFill>
                  <a:schemeClr val="tx1"/>
                </a:solidFill>
                <a:effectLst/>
                <a:highlight>
                  <a:srgbClr val="FFFFFF"/>
                </a:highlight>
                <a:latin typeface="Times New Roman" panose="02020603050405020304" pitchFamily="18" charset="0"/>
                <a:ea typeface="Times New Roman" panose="02020603050405020304" pitchFamily="18" charset="0"/>
              </a:rPr>
              <a:t>(5), pp.1273-1291.</a:t>
            </a:r>
            <a:endParaRPr lang="en-IN" sz="1800" dirty="0">
              <a:solidFill>
                <a:schemeClr val="tx1"/>
              </a:solidFill>
              <a:effectLst/>
              <a:latin typeface="Arial" panose="020B0604020202020204" pitchFamily="34" charset="0"/>
              <a:ea typeface="Arial" panose="020B0604020202020204" pitchFamily="34" charset="0"/>
            </a:endParaRPr>
          </a:p>
          <a:p>
            <a:pPr algn="just">
              <a:lnSpc>
                <a:spcPct val="150000"/>
              </a:lnSpc>
              <a:spcBef>
                <a:spcPts val="0"/>
              </a:spcBef>
            </a:pPr>
            <a:r>
              <a:rPr lang="en-IN" sz="1800" dirty="0">
                <a:solidFill>
                  <a:schemeClr val="tx1"/>
                </a:solidFill>
                <a:effectLst/>
                <a:highlight>
                  <a:srgbClr val="FFFFFF"/>
                </a:highlight>
                <a:latin typeface="Times New Roman" panose="02020603050405020304" pitchFamily="18" charset="0"/>
                <a:ea typeface="Times New Roman" panose="02020603050405020304" pitchFamily="18" charset="0"/>
              </a:rPr>
              <a:t>Sull, D., Sull, C. and Bersin, J., 2020. Five ways leaders can support remote work. </a:t>
            </a:r>
            <a:r>
              <a:rPr lang="en-IN" sz="1800" i="1" dirty="0">
                <a:solidFill>
                  <a:schemeClr val="tx1"/>
                </a:solidFill>
                <a:effectLst/>
                <a:highlight>
                  <a:srgbClr val="FFFFFF"/>
                </a:highlight>
                <a:latin typeface="Times New Roman" panose="02020603050405020304" pitchFamily="18" charset="0"/>
                <a:ea typeface="Times New Roman" panose="02020603050405020304" pitchFamily="18" charset="0"/>
              </a:rPr>
              <a:t>MIT Sloan Management Review</a:t>
            </a:r>
            <a:r>
              <a:rPr lang="en-IN" sz="1800" dirty="0">
                <a:solidFill>
                  <a:schemeClr val="tx1"/>
                </a:solidFill>
                <a:effectLst/>
                <a:highlight>
                  <a:srgbClr val="FFFFFF"/>
                </a:highlight>
                <a:latin typeface="Times New Roman" panose="02020603050405020304" pitchFamily="18" charset="0"/>
                <a:ea typeface="Times New Roman" panose="02020603050405020304" pitchFamily="18" charset="0"/>
              </a:rPr>
              <a:t>.</a:t>
            </a:r>
            <a:endParaRPr lang="en-IN" sz="1800" dirty="0">
              <a:solidFill>
                <a:schemeClr val="tx1"/>
              </a:solidFill>
              <a:effectLst/>
              <a:latin typeface="Arial" panose="020B0604020202020204" pitchFamily="34" charset="0"/>
              <a:ea typeface="Arial" panose="020B0604020202020204" pitchFamily="34" charset="0"/>
            </a:endParaRPr>
          </a:p>
          <a:p>
            <a:pPr algn="just">
              <a:lnSpc>
                <a:spcPct val="150000"/>
              </a:lnSpc>
              <a:spcBef>
                <a:spcPts val="0"/>
              </a:spcBef>
            </a:pPr>
            <a:r>
              <a:rPr lang="en-IN" sz="1800" dirty="0" err="1">
                <a:solidFill>
                  <a:schemeClr val="tx1"/>
                </a:solidFill>
                <a:effectLst/>
                <a:highlight>
                  <a:srgbClr val="FFFFFF"/>
                </a:highlight>
                <a:latin typeface="Times New Roman" panose="02020603050405020304" pitchFamily="18" charset="0"/>
                <a:ea typeface="Times New Roman" panose="02020603050405020304" pitchFamily="18" charset="0"/>
              </a:rPr>
              <a:t>Wasliman</a:t>
            </a:r>
            <a:r>
              <a:rPr lang="en-IN" sz="1800" dirty="0">
                <a:solidFill>
                  <a:schemeClr val="tx1"/>
                </a:solidFill>
                <a:effectLst/>
                <a:highlight>
                  <a:srgbClr val="FFFFFF"/>
                </a:highlight>
                <a:latin typeface="Times New Roman" panose="02020603050405020304" pitchFamily="18" charset="0"/>
                <a:ea typeface="Times New Roman" panose="02020603050405020304" pitchFamily="18" charset="0"/>
              </a:rPr>
              <a:t>, E.D., </a:t>
            </a:r>
            <a:r>
              <a:rPr lang="en-IN" sz="1800" dirty="0" err="1">
                <a:solidFill>
                  <a:schemeClr val="tx1"/>
                </a:solidFill>
                <a:effectLst/>
                <a:highlight>
                  <a:srgbClr val="FFFFFF"/>
                </a:highlight>
                <a:latin typeface="Times New Roman" panose="02020603050405020304" pitchFamily="18" charset="0"/>
                <a:ea typeface="Times New Roman" panose="02020603050405020304" pitchFamily="18" charset="0"/>
              </a:rPr>
              <a:t>Mahmudah</a:t>
            </a:r>
            <a:r>
              <a:rPr lang="en-IN" sz="1800" dirty="0">
                <a:solidFill>
                  <a:schemeClr val="tx1"/>
                </a:solidFill>
                <a:effectLst/>
                <a:highlight>
                  <a:srgbClr val="FFFFFF"/>
                </a:highlight>
                <a:latin typeface="Times New Roman" panose="02020603050405020304" pitchFamily="18" charset="0"/>
                <a:ea typeface="Times New Roman" panose="02020603050405020304" pitchFamily="18" charset="0"/>
              </a:rPr>
              <a:t>, R. and Prabowo, T.A., 2023. The Application of Management Functions in Improving the Quality of </a:t>
            </a:r>
            <a:r>
              <a:rPr lang="en-IN" sz="1800" dirty="0" err="1">
                <a:solidFill>
                  <a:schemeClr val="tx1"/>
                </a:solidFill>
                <a:effectLst/>
                <a:highlight>
                  <a:srgbClr val="FFFFFF"/>
                </a:highlight>
                <a:latin typeface="Times New Roman" panose="02020603050405020304" pitchFamily="18" charset="0"/>
                <a:ea typeface="Times New Roman" panose="02020603050405020304" pitchFamily="18" charset="0"/>
              </a:rPr>
              <a:t>Pesantren</a:t>
            </a:r>
            <a:r>
              <a:rPr lang="en-IN" sz="1800" dirty="0">
                <a:solidFill>
                  <a:schemeClr val="tx1"/>
                </a:solidFill>
                <a:effectLst/>
                <a:highlight>
                  <a:srgbClr val="FFFFFF"/>
                </a:highlight>
                <a:latin typeface="Times New Roman" panose="02020603050405020304" pitchFamily="18" charset="0"/>
                <a:ea typeface="Times New Roman" panose="02020603050405020304" pitchFamily="18" charset="0"/>
              </a:rPr>
              <a:t>. </a:t>
            </a:r>
            <a:r>
              <a:rPr lang="en-IN" sz="1800" i="1" dirty="0">
                <a:solidFill>
                  <a:schemeClr val="tx1"/>
                </a:solidFill>
                <a:effectLst/>
                <a:highlight>
                  <a:srgbClr val="FFFFFF"/>
                </a:highlight>
                <a:latin typeface="Times New Roman" panose="02020603050405020304" pitchFamily="18" charset="0"/>
                <a:ea typeface="Times New Roman" panose="02020603050405020304" pitchFamily="18" charset="0"/>
              </a:rPr>
              <a:t>History of Medicine</a:t>
            </a:r>
            <a:r>
              <a:rPr lang="en-IN" sz="1800" dirty="0">
                <a:solidFill>
                  <a:schemeClr val="tx1"/>
                </a:solidFill>
                <a:effectLst/>
                <a:highlight>
                  <a:srgbClr val="FFFFFF"/>
                </a:highlight>
                <a:latin typeface="Times New Roman" panose="02020603050405020304" pitchFamily="18" charset="0"/>
                <a:ea typeface="Times New Roman" panose="02020603050405020304" pitchFamily="18" charset="0"/>
              </a:rPr>
              <a:t>, </a:t>
            </a:r>
            <a:r>
              <a:rPr lang="en-IN" sz="1800" i="1" dirty="0">
                <a:solidFill>
                  <a:schemeClr val="tx1"/>
                </a:solidFill>
                <a:effectLst/>
                <a:highlight>
                  <a:srgbClr val="FFFFFF"/>
                </a:highlight>
                <a:latin typeface="Times New Roman" panose="02020603050405020304" pitchFamily="18" charset="0"/>
                <a:ea typeface="Times New Roman" panose="02020603050405020304" pitchFamily="18" charset="0"/>
              </a:rPr>
              <a:t>9</a:t>
            </a:r>
            <a:r>
              <a:rPr lang="en-IN" sz="1800" dirty="0">
                <a:solidFill>
                  <a:schemeClr val="tx1"/>
                </a:solidFill>
                <a:effectLst/>
                <a:highlight>
                  <a:srgbClr val="FFFFFF"/>
                </a:highlight>
                <a:latin typeface="Times New Roman" panose="02020603050405020304" pitchFamily="18" charset="0"/>
                <a:ea typeface="Times New Roman" panose="02020603050405020304" pitchFamily="18" charset="0"/>
              </a:rPr>
              <a:t>(1), pp.90-98.</a:t>
            </a:r>
            <a:endParaRPr lang="en-IN" sz="1800" dirty="0">
              <a:solidFill>
                <a:schemeClr val="tx1"/>
              </a:solidFill>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140979374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hank You Images – Browse 273,978 Stock Photos, Vectors, and Video | Adobe  Stock">
            <a:extLst>
              <a:ext uri="{FF2B5EF4-FFF2-40B4-BE49-F238E27FC236}">
                <a16:creationId xmlns:a16="http://schemas.microsoft.com/office/drawing/2014/main" id="{A53B228F-5EEE-4A12-BC9A-379E904F536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9286" y="1714500"/>
            <a:ext cx="8058150" cy="3429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7716493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0</TotalTime>
  <Words>3474</Words>
  <Application>Microsoft Office PowerPoint</Application>
  <PresentationFormat>Widescreen</PresentationFormat>
  <Paragraphs>116</Paragraphs>
  <Slides>21</Slides>
  <Notes>18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Arial</vt:lpstr>
      <vt:lpstr>Calibri</vt:lpstr>
      <vt:lpstr>Times New Roman</vt:lpstr>
      <vt:lpstr>Trebuchet MS</vt:lpstr>
      <vt:lpstr>Wingdings 3</vt:lpstr>
      <vt:lpstr>Facet</vt:lpstr>
      <vt:lpstr>INTRODUCTION TO LEADERSHIP AND MANAGEMENT  Module ID LCBB4008_BIRM  Lecturer : Yousuf Kamal  </vt:lpstr>
      <vt:lpstr>Introduction</vt:lpstr>
      <vt:lpstr>About Managerial Behaviours</vt:lpstr>
      <vt:lpstr>The process to support employees to move forward in their work</vt:lpstr>
      <vt:lpstr>The process of fairly and decently treating them within the workplace</vt:lpstr>
      <vt:lpstr>Theories of leadership</vt:lpstr>
      <vt:lpstr>Theories of leadership</vt:lpstr>
      <vt:lpstr>Perspectives of leadership</vt:lpstr>
      <vt:lpstr>Leadership styles</vt:lpstr>
      <vt:lpstr>Leadership styles</vt:lpstr>
      <vt:lpstr>Best management and leadership styles to enhance organisational effectiveness</vt:lpstr>
      <vt:lpstr>Leadership and management behaviours impact an organisation’s vision and mission </vt:lpstr>
      <vt:lpstr>Managerial Principles</vt:lpstr>
      <vt:lpstr>Managerial Functions</vt:lpstr>
      <vt:lpstr>Managerial Roles</vt:lpstr>
      <vt:lpstr>Managerial Behaviours</vt:lpstr>
      <vt:lpstr>Managerial Behaviours</vt:lpstr>
      <vt:lpstr>Impact of behaviours on employees</vt:lpstr>
      <vt:lpstr>Conclusion</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LEADERSHIP AND MANAGEMENT</dc:title>
  <dc:creator>Pisces Project Help</dc:creator>
  <cp:lastModifiedBy>damian lucia</cp:lastModifiedBy>
  <cp:revision>41</cp:revision>
  <dcterms:created xsi:type="dcterms:W3CDTF">2024-03-11T11:53:11Z</dcterms:created>
  <dcterms:modified xsi:type="dcterms:W3CDTF">2024-03-16T11:17:39Z</dcterms:modified>
</cp:coreProperties>
</file>