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3" r:id="rId2"/>
    <p:sldId id="257" r:id="rId3"/>
    <p:sldId id="258" r:id="rId4"/>
    <p:sldId id="259" r:id="rId5"/>
    <p:sldId id="260" r:id="rId6"/>
    <p:sldId id="261" r:id="rId7"/>
    <p:sldId id="263" r:id="rId8"/>
    <p:sldId id="264" r:id="rId9"/>
    <p:sldId id="265" r:id="rId10"/>
    <p:sldId id="266" r:id="rId11"/>
    <p:sldId id="267" r:id="rId12"/>
    <p:sldId id="268" r:id="rId13"/>
    <p:sldId id="269" r:id="rId14"/>
    <p:sldId id="270" r:id="rId15"/>
    <p:sldId id="271" r:id="rId16"/>
    <p:sldId id="272" r:id="rId17"/>
    <p:sldId id="27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94660"/>
  </p:normalViewPr>
  <p:slideViewPr>
    <p:cSldViewPr snapToGrid="0">
      <p:cViewPr varScale="1">
        <p:scale>
          <a:sx n="79" d="100"/>
          <a:sy n="79" d="100"/>
        </p:scale>
        <p:origin x="72"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reille Bangu" userId="7e598a864cf05809" providerId="LiveId" clId="{5471BBC2-F681-479E-AEB4-C82B7F546604}"/>
    <pc:docChg chg="custSel modSld">
      <pc:chgData name="mireille Bangu" userId="7e598a864cf05809" providerId="LiveId" clId="{5471BBC2-F681-479E-AEB4-C82B7F546604}" dt="2026-02-22T19:19:57.773" v="79" actId="113"/>
      <pc:docMkLst>
        <pc:docMk/>
      </pc:docMkLst>
      <pc:sldChg chg="modSp mod">
        <pc:chgData name="mireille Bangu" userId="7e598a864cf05809" providerId="LiveId" clId="{5471BBC2-F681-479E-AEB4-C82B7F546604}" dt="2026-02-22T19:07:14.292" v="0" actId="113"/>
        <pc:sldMkLst>
          <pc:docMk/>
          <pc:sldMk cId="191284500" sldId="258"/>
        </pc:sldMkLst>
        <pc:spChg chg="mod">
          <ac:chgData name="mireille Bangu" userId="7e598a864cf05809" providerId="LiveId" clId="{5471BBC2-F681-479E-AEB4-C82B7F546604}" dt="2026-02-22T19:07:14.292" v="0" actId="113"/>
          <ac:spMkLst>
            <pc:docMk/>
            <pc:sldMk cId="191284500" sldId="258"/>
            <ac:spMk id="2" creationId="{AF780091-2BF0-7F4F-7C48-1CC666C4C2AB}"/>
          </ac:spMkLst>
        </pc:spChg>
      </pc:sldChg>
      <pc:sldChg chg="modSp mod">
        <pc:chgData name="mireille Bangu" userId="7e598a864cf05809" providerId="LiveId" clId="{5471BBC2-F681-479E-AEB4-C82B7F546604}" dt="2026-02-22T19:07:50.993" v="4" actId="114"/>
        <pc:sldMkLst>
          <pc:docMk/>
          <pc:sldMk cId="3599074396" sldId="259"/>
        </pc:sldMkLst>
        <pc:spChg chg="mod">
          <ac:chgData name="mireille Bangu" userId="7e598a864cf05809" providerId="LiveId" clId="{5471BBC2-F681-479E-AEB4-C82B7F546604}" dt="2026-02-22T19:07:50.993" v="4" actId="114"/>
          <ac:spMkLst>
            <pc:docMk/>
            <pc:sldMk cId="3599074396" sldId="259"/>
            <ac:spMk id="2" creationId="{485B99B0-84A2-B872-3A95-811635638FEA}"/>
          </ac:spMkLst>
        </pc:spChg>
      </pc:sldChg>
      <pc:sldChg chg="modSp mod">
        <pc:chgData name="mireille Bangu" userId="7e598a864cf05809" providerId="LiveId" clId="{5471BBC2-F681-479E-AEB4-C82B7F546604}" dt="2026-02-22T19:09:07.079" v="6" actId="113"/>
        <pc:sldMkLst>
          <pc:docMk/>
          <pc:sldMk cId="147185894" sldId="260"/>
        </pc:sldMkLst>
        <pc:spChg chg="mod">
          <ac:chgData name="mireille Bangu" userId="7e598a864cf05809" providerId="LiveId" clId="{5471BBC2-F681-479E-AEB4-C82B7F546604}" dt="2026-02-22T19:09:07.079" v="6" actId="113"/>
          <ac:spMkLst>
            <pc:docMk/>
            <pc:sldMk cId="147185894" sldId="260"/>
            <ac:spMk id="2" creationId="{8339F880-3CF0-2B46-BBD4-A5719591B3E8}"/>
          </ac:spMkLst>
        </pc:spChg>
      </pc:sldChg>
      <pc:sldChg chg="modSp mod">
        <pc:chgData name="mireille Bangu" userId="7e598a864cf05809" providerId="LiveId" clId="{5471BBC2-F681-479E-AEB4-C82B7F546604}" dt="2026-02-22T19:09:41.295" v="9" actId="113"/>
        <pc:sldMkLst>
          <pc:docMk/>
          <pc:sldMk cId="1046830255" sldId="261"/>
        </pc:sldMkLst>
        <pc:spChg chg="mod">
          <ac:chgData name="mireille Bangu" userId="7e598a864cf05809" providerId="LiveId" clId="{5471BBC2-F681-479E-AEB4-C82B7F546604}" dt="2026-02-22T19:09:41.295" v="9" actId="113"/>
          <ac:spMkLst>
            <pc:docMk/>
            <pc:sldMk cId="1046830255" sldId="261"/>
            <ac:spMk id="2" creationId="{C22495A8-A153-800D-3215-36EEFC04D5BF}"/>
          </ac:spMkLst>
        </pc:spChg>
        <pc:picChg chg="mod">
          <ac:chgData name="mireille Bangu" userId="7e598a864cf05809" providerId="LiveId" clId="{5471BBC2-F681-479E-AEB4-C82B7F546604}" dt="2026-02-22T19:09:33.248" v="7" actId="1076"/>
          <ac:picMkLst>
            <pc:docMk/>
            <pc:sldMk cId="1046830255" sldId="261"/>
            <ac:picMk id="6" creationId="{5D51C2B0-2E4C-95DD-343F-06FAC52696DB}"/>
          </ac:picMkLst>
        </pc:picChg>
      </pc:sldChg>
      <pc:sldChg chg="modSp mod">
        <pc:chgData name="mireille Bangu" userId="7e598a864cf05809" providerId="LiveId" clId="{5471BBC2-F681-479E-AEB4-C82B7F546604}" dt="2026-02-22T19:09:51.977" v="10" actId="113"/>
        <pc:sldMkLst>
          <pc:docMk/>
          <pc:sldMk cId="2004415719" sldId="263"/>
        </pc:sldMkLst>
        <pc:spChg chg="mod">
          <ac:chgData name="mireille Bangu" userId="7e598a864cf05809" providerId="LiveId" clId="{5471BBC2-F681-479E-AEB4-C82B7F546604}" dt="2026-02-22T19:09:51.977" v="10" actId="113"/>
          <ac:spMkLst>
            <pc:docMk/>
            <pc:sldMk cId="2004415719" sldId="263"/>
            <ac:spMk id="2" creationId="{2C751F9F-578A-094F-16EE-16CE3254F0FA}"/>
          </ac:spMkLst>
        </pc:spChg>
      </pc:sldChg>
      <pc:sldChg chg="modSp mod">
        <pc:chgData name="mireille Bangu" userId="7e598a864cf05809" providerId="LiveId" clId="{5471BBC2-F681-479E-AEB4-C82B7F546604}" dt="2026-02-22T19:19:57.773" v="79" actId="113"/>
        <pc:sldMkLst>
          <pc:docMk/>
          <pc:sldMk cId="373920404" sldId="264"/>
        </pc:sldMkLst>
        <pc:spChg chg="mod">
          <ac:chgData name="mireille Bangu" userId="7e598a864cf05809" providerId="LiveId" clId="{5471BBC2-F681-479E-AEB4-C82B7F546604}" dt="2026-02-22T19:19:57.773" v="79" actId="113"/>
          <ac:spMkLst>
            <pc:docMk/>
            <pc:sldMk cId="373920404" sldId="264"/>
            <ac:spMk id="2" creationId="{3A5BA669-5782-F0E3-9660-4E4619CC80E1}"/>
          </ac:spMkLst>
        </pc:spChg>
        <pc:spChg chg="mod">
          <ac:chgData name="mireille Bangu" userId="7e598a864cf05809" providerId="LiveId" clId="{5471BBC2-F681-479E-AEB4-C82B7F546604}" dt="2026-02-22T19:13:25.584" v="53" actId="27636"/>
          <ac:spMkLst>
            <pc:docMk/>
            <pc:sldMk cId="373920404" sldId="264"/>
            <ac:spMk id="3" creationId="{FC63A1F1-99C5-1FDA-524A-BF1E54DF2493}"/>
          </ac:spMkLst>
        </pc:spChg>
      </pc:sldChg>
      <pc:sldChg chg="modSp mod">
        <pc:chgData name="mireille Bangu" userId="7e598a864cf05809" providerId="LiveId" clId="{5471BBC2-F681-479E-AEB4-C82B7F546604}" dt="2026-02-22T19:15:33.202" v="77" actId="20577"/>
        <pc:sldMkLst>
          <pc:docMk/>
          <pc:sldMk cId="1827310348" sldId="265"/>
        </pc:sldMkLst>
        <pc:spChg chg="mod">
          <ac:chgData name="mireille Bangu" userId="7e598a864cf05809" providerId="LiveId" clId="{5471BBC2-F681-479E-AEB4-C82B7F546604}" dt="2026-02-22T19:15:33.202" v="77" actId="20577"/>
          <ac:spMkLst>
            <pc:docMk/>
            <pc:sldMk cId="1827310348" sldId="265"/>
            <ac:spMk id="3" creationId="{31FF67D1-1C42-865E-C8EA-BD6D0FAA3A8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1C682C7-DF3A-CF24-840C-6F43A2B20F88}"/>
              </a:ext>
            </a:extLst>
          </p:cNvPr>
          <p:cNvSpPr>
            <a:spLocks noGrp="1"/>
          </p:cNvSpPr>
          <p:nvPr>
            <p:ph type="ctrTitle"/>
          </p:nvPr>
        </p:nvSpPr>
        <p:spPr>
          <a:xfrm>
            <a:off x="1524000" y="1122363"/>
            <a:ext cx="9144000" cy="2387600"/>
          </a:xfrm>
        </p:spPr>
        <p:txBody>
          <a:bodyPr anchor="b"/>
          <a:lstStyle>
            <a:lvl1pPr algn="ctr">
              <a:defRPr sz="6000"/>
            </a:lvl1pPr>
          </a:lstStyle>
          <a:p>
            <a:r>
              <a:rPr lang="fr-FR"/>
              <a:t>Modifiez le style du titre</a:t>
            </a:r>
            <a:endParaRPr lang="en-GB"/>
          </a:p>
        </p:txBody>
      </p:sp>
      <p:sp>
        <p:nvSpPr>
          <p:cNvPr id="3" name="Sous-titre 2">
            <a:extLst>
              <a:ext uri="{FF2B5EF4-FFF2-40B4-BE49-F238E27FC236}">
                <a16:creationId xmlns:a16="http://schemas.microsoft.com/office/drawing/2014/main" id="{7544F8D7-F2CB-2616-FCE9-5679988CBD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endParaRPr lang="en-GB"/>
          </a:p>
        </p:txBody>
      </p:sp>
      <p:sp>
        <p:nvSpPr>
          <p:cNvPr id="4" name="Espace réservé de la date 3">
            <a:extLst>
              <a:ext uri="{FF2B5EF4-FFF2-40B4-BE49-F238E27FC236}">
                <a16:creationId xmlns:a16="http://schemas.microsoft.com/office/drawing/2014/main" id="{ED2F2DA4-6B6B-2619-6DA3-92113DC89024}"/>
              </a:ext>
            </a:extLst>
          </p:cNvPr>
          <p:cNvSpPr>
            <a:spLocks noGrp="1"/>
          </p:cNvSpPr>
          <p:nvPr>
            <p:ph type="dt" sz="half" idx="10"/>
          </p:nvPr>
        </p:nvSpPr>
        <p:spPr/>
        <p:txBody>
          <a:bodyPr/>
          <a:lstStyle/>
          <a:p>
            <a:fld id="{711FCEFC-0CA5-445F-BE0B-721F41B1C2D5}" type="datetimeFigureOut">
              <a:rPr lang="en-GB" smtClean="0"/>
              <a:t>22/02/2026</a:t>
            </a:fld>
            <a:endParaRPr lang="en-GB"/>
          </a:p>
        </p:txBody>
      </p:sp>
      <p:sp>
        <p:nvSpPr>
          <p:cNvPr id="5" name="Espace réservé du pied de page 4">
            <a:extLst>
              <a:ext uri="{FF2B5EF4-FFF2-40B4-BE49-F238E27FC236}">
                <a16:creationId xmlns:a16="http://schemas.microsoft.com/office/drawing/2014/main" id="{B1E6B4A6-2537-17B0-C8F4-7A4BA19415E9}"/>
              </a:ext>
            </a:extLst>
          </p:cNvPr>
          <p:cNvSpPr>
            <a:spLocks noGrp="1"/>
          </p:cNvSpPr>
          <p:nvPr>
            <p:ph type="ftr" sz="quarter" idx="11"/>
          </p:nvPr>
        </p:nvSpPr>
        <p:spPr/>
        <p:txBody>
          <a:bodyPr/>
          <a:lstStyle/>
          <a:p>
            <a:endParaRPr lang="en-GB"/>
          </a:p>
        </p:txBody>
      </p:sp>
      <p:sp>
        <p:nvSpPr>
          <p:cNvPr id="6" name="Espace réservé du numéro de diapositive 5">
            <a:extLst>
              <a:ext uri="{FF2B5EF4-FFF2-40B4-BE49-F238E27FC236}">
                <a16:creationId xmlns:a16="http://schemas.microsoft.com/office/drawing/2014/main" id="{61614950-FBF8-FF30-4F4A-098521D1C759}"/>
              </a:ext>
            </a:extLst>
          </p:cNvPr>
          <p:cNvSpPr>
            <a:spLocks noGrp="1"/>
          </p:cNvSpPr>
          <p:nvPr>
            <p:ph type="sldNum" sz="quarter" idx="12"/>
          </p:nvPr>
        </p:nvSpPr>
        <p:spPr/>
        <p:txBody>
          <a:bodyPr/>
          <a:lstStyle/>
          <a:p>
            <a:fld id="{3CDF67DF-561C-46A1-9766-B0BF1F109681}" type="slidenum">
              <a:rPr lang="en-GB" smtClean="0"/>
              <a:t>‹N°›</a:t>
            </a:fld>
            <a:endParaRPr lang="en-GB"/>
          </a:p>
        </p:txBody>
      </p:sp>
    </p:spTree>
    <p:extLst>
      <p:ext uri="{BB962C8B-B14F-4D97-AF65-F5344CB8AC3E}">
        <p14:creationId xmlns:p14="http://schemas.microsoft.com/office/powerpoint/2010/main" val="422945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78F8DF3E-17F9-B17C-25F9-6614DDA1F775}"/>
              </a:ext>
            </a:extLst>
          </p:cNvPr>
          <p:cNvSpPr>
            <a:spLocks noGrp="1"/>
          </p:cNvSpPr>
          <p:nvPr>
            <p:ph type="title"/>
          </p:nvPr>
        </p:nvSpPr>
        <p:spPr/>
        <p:txBody>
          <a:bodyPr/>
          <a:lstStyle/>
          <a:p>
            <a:r>
              <a:rPr lang="fr-FR"/>
              <a:t>Modifiez le style du titre</a:t>
            </a:r>
            <a:endParaRPr lang="en-GB"/>
          </a:p>
        </p:txBody>
      </p:sp>
      <p:sp>
        <p:nvSpPr>
          <p:cNvPr id="3" name="Espace réservé du contenu 2">
            <a:extLst>
              <a:ext uri="{FF2B5EF4-FFF2-40B4-BE49-F238E27FC236}">
                <a16:creationId xmlns:a16="http://schemas.microsoft.com/office/drawing/2014/main" id="{4518811C-A91E-05A1-4551-0118E550DA1D}"/>
              </a:ext>
            </a:extLst>
          </p:cNvPr>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4" name="Espace réservé de la date 3">
            <a:extLst>
              <a:ext uri="{FF2B5EF4-FFF2-40B4-BE49-F238E27FC236}">
                <a16:creationId xmlns:a16="http://schemas.microsoft.com/office/drawing/2014/main" id="{0F127590-0286-C44E-2A53-9DD8D41326C5}"/>
              </a:ext>
            </a:extLst>
          </p:cNvPr>
          <p:cNvSpPr>
            <a:spLocks noGrp="1"/>
          </p:cNvSpPr>
          <p:nvPr>
            <p:ph type="dt" sz="half" idx="10"/>
          </p:nvPr>
        </p:nvSpPr>
        <p:spPr/>
        <p:txBody>
          <a:bodyPr/>
          <a:lstStyle/>
          <a:p>
            <a:fld id="{711FCEFC-0CA5-445F-BE0B-721F41B1C2D5}" type="datetimeFigureOut">
              <a:rPr lang="en-GB" smtClean="0"/>
              <a:t>22/02/2026</a:t>
            </a:fld>
            <a:endParaRPr lang="en-GB"/>
          </a:p>
        </p:txBody>
      </p:sp>
      <p:sp>
        <p:nvSpPr>
          <p:cNvPr id="5" name="Espace réservé du pied de page 4">
            <a:extLst>
              <a:ext uri="{FF2B5EF4-FFF2-40B4-BE49-F238E27FC236}">
                <a16:creationId xmlns:a16="http://schemas.microsoft.com/office/drawing/2014/main" id="{0637EBD9-7F7D-3BA7-3476-9FA06A95892D}"/>
              </a:ext>
            </a:extLst>
          </p:cNvPr>
          <p:cNvSpPr>
            <a:spLocks noGrp="1"/>
          </p:cNvSpPr>
          <p:nvPr>
            <p:ph type="ftr" sz="quarter" idx="11"/>
          </p:nvPr>
        </p:nvSpPr>
        <p:spPr/>
        <p:txBody>
          <a:bodyPr/>
          <a:lstStyle/>
          <a:p>
            <a:endParaRPr lang="en-GB"/>
          </a:p>
        </p:txBody>
      </p:sp>
      <p:sp>
        <p:nvSpPr>
          <p:cNvPr id="6" name="Espace réservé du numéro de diapositive 5">
            <a:extLst>
              <a:ext uri="{FF2B5EF4-FFF2-40B4-BE49-F238E27FC236}">
                <a16:creationId xmlns:a16="http://schemas.microsoft.com/office/drawing/2014/main" id="{BD670AFD-E990-77BA-E041-88A03981F5C4}"/>
              </a:ext>
            </a:extLst>
          </p:cNvPr>
          <p:cNvSpPr>
            <a:spLocks noGrp="1"/>
          </p:cNvSpPr>
          <p:nvPr>
            <p:ph type="sldNum" sz="quarter" idx="12"/>
          </p:nvPr>
        </p:nvSpPr>
        <p:spPr/>
        <p:txBody>
          <a:bodyPr/>
          <a:lstStyle/>
          <a:p>
            <a:fld id="{3CDF67DF-561C-46A1-9766-B0BF1F109681}" type="slidenum">
              <a:rPr lang="en-GB" smtClean="0"/>
              <a:t>‹N°›</a:t>
            </a:fld>
            <a:endParaRPr lang="en-GB"/>
          </a:p>
        </p:txBody>
      </p:sp>
    </p:spTree>
    <p:extLst>
      <p:ext uri="{BB962C8B-B14F-4D97-AF65-F5344CB8AC3E}">
        <p14:creationId xmlns:p14="http://schemas.microsoft.com/office/powerpoint/2010/main" val="968179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EE2CBD5-D82C-C607-C0F0-0BE35C5602AC}"/>
              </a:ext>
            </a:extLst>
          </p:cNvPr>
          <p:cNvSpPr>
            <a:spLocks noGrp="1"/>
          </p:cNvSpPr>
          <p:nvPr>
            <p:ph type="title"/>
          </p:nvPr>
        </p:nvSpPr>
        <p:spPr>
          <a:xfrm>
            <a:off x="831850" y="1709738"/>
            <a:ext cx="10515600" cy="2852737"/>
          </a:xfrm>
        </p:spPr>
        <p:txBody>
          <a:bodyPr anchor="b"/>
          <a:lstStyle>
            <a:lvl1pPr>
              <a:defRPr sz="6000"/>
            </a:lvl1pPr>
          </a:lstStyle>
          <a:p>
            <a:r>
              <a:rPr lang="fr-FR"/>
              <a:t>Modifiez le style du titre</a:t>
            </a:r>
            <a:endParaRPr lang="en-GB"/>
          </a:p>
        </p:txBody>
      </p:sp>
      <p:sp>
        <p:nvSpPr>
          <p:cNvPr id="3" name="Espace réservé du texte 2">
            <a:extLst>
              <a:ext uri="{FF2B5EF4-FFF2-40B4-BE49-F238E27FC236}">
                <a16:creationId xmlns:a16="http://schemas.microsoft.com/office/drawing/2014/main" id="{1487FEE7-B129-9ADD-AEC5-5EC07A986BB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fr-FR"/>
              <a:t>Cliquez pour modifier les styles du texte du masque</a:t>
            </a:r>
          </a:p>
        </p:txBody>
      </p:sp>
      <p:sp>
        <p:nvSpPr>
          <p:cNvPr id="4" name="Espace réservé de la date 3">
            <a:extLst>
              <a:ext uri="{FF2B5EF4-FFF2-40B4-BE49-F238E27FC236}">
                <a16:creationId xmlns:a16="http://schemas.microsoft.com/office/drawing/2014/main" id="{D3E34C00-F4C0-A011-B79F-69530F439508}"/>
              </a:ext>
            </a:extLst>
          </p:cNvPr>
          <p:cNvSpPr>
            <a:spLocks noGrp="1"/>
          </p:cNvSpPr>
          <p:nvPr>
            <p:ph type="dt" sz="half" idx="10"/>
          </p:nvPr>
        </p:nvSpPr>
        <p:spPr/>
        <p:txBody>
          <a:bodyPr/>
          <a:lstStyle/>
          <a:p>
            <a:fld id="{711FCEFC-0CA5-445F-BE0B-721F41B1C2D5}" type="datetimeFigureOut">
              <a:rPr lang="en-GB" smtClean="0"/>
              <a:t>22/02/2026</a:t>
            </a:fld>
            <a:endParaRPr lang="en-GB"/>
          </a:p>
        </p:txBody>
      </p:sp>
      <p:sp>
        <p:nvSpPr>
          <p:cNvPr id="5" name="Espace réservé du pied de page 4">
            <a:extLst>
              <a:ext uri="{FF2B5EF4-FFF2-40B4-BE49-F238E27FC236}">
                <a16:creationId xmlns:a16="http://schemas.microsoft.com/office/drawing/2014/main" id="{AEF16B7F-3DC9-0EF2-81D7-22D8D0F56F44}"/>
              </a:ext>
            </a:extLst>
          </p:cNvPr>
          <p:cNvSpPr>
            <a:spLocks noGrp="1"/>
          </p:cNvSpPr>
          <p:nvPr>
            <p:ph type="ftr" sz="quarter" idx="11"/>
          </p:nvPr>
        </p:nvSpPr>
        <p:spPr/>
        <p:txBody>
          <a:bodyPr/>
          <a:lstStyle/>
          <a:p>
            <a:endParaRPr lang="en-GB"/>
          </a:p>
        </p:txBody>
      </p:sp>
      <p:sp>
        <p:nvSpPr>
          <p:cNvPr id="6" name="Espace réservé du numéro de diapositive 5">
            <a:extLst>
              <a:ext uri="{FF2B5EF4-FFF2-40B4-BE49-F238E27FC236}">
                <a16:creationId xmlns:a16="http://schemas.microsoft.com/office/drawing/2014/main" id="{E0894AE7-6979-A380-50A9-2D20F50CA877}"/>
              </a:ext>
            </a:extLst>
          </p:cNvPr>
          <p:cNvSpPr>
            <a:spLocks noGrp="1"/>
          </p:cNvSpPr>
          <p:nvPr>
            <p:ph type="sldNum" sz="quarter" idx="12"/>
          </p:nvPr>
        </p:nvSpPr>
        <p:spPr/>
        <p:txBody>
          <a:bodyPr/>
          <a:lstStyle/>
          <a:p>
            <a:fld id="{3CDF67DF-561C-46A1-9766-B0BF1F109681}" type="slidenum">
              <a:rPr lang="en-GB" smtClean="0"/>
              <a:t>‹N°›</a:t>
            </a:fld>
            <a:endParaRPr lang="en-GB"/>
          </a:p>
        </p:txBody>
      </p:sp>
    </p:spTree>
    <p:extLst>
      <p:ext uri="{BB962C8B-B14F-4D97-AF65-F5344CB8AC3E}">
        <p14:creationId xmlns:p14="http://schemas.microsoft.com/office/powerpoint/2010/main" val="1217024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9801C67B-60BF-7B0E-D0B3-F149152E1678}"/>
              </a:ext>
            </a:extLst>
          </p:cNvPr>
          <p:cNvSpPr>
            <a:spLocks noGrp="1"/>
          </p:cNvSpPr>
          <p:nvPr>
            <p:ph type="title"/>
          </p:nvPr>
        </p:nvSpPr>
        <p:spPr/>
        <p:txBody>
          <a:bodyPr/>
          <a:lstStyle/>
          <a:p>
            <a:r>
              <a:rPr lang="fr-FR"/>
              <a:t>Modifiez le style du titre</a:t>
            </a:r>
            <a:endParaRPr lang="en-GB"/>
          </a:p>
        </p:txBody>
      </p:sp>
      <p:sp>
        <p:nvSpPr>
          <p:cNvPr id="3" name="Espace réservé du contenu 2">
            <a:extLst>
              <a:ext uri="{FF2B5EF4-FFF2-40B4-BE49-F238E27FC236}">
                <a16:creationId xmlns:a16="http://schemas.microsoft.com/office/drawing/2014/main" id="{B5BFF6D5-1F8E-EF5D-7441-D83A18FA5FE7}"/>
              </a:ext>
            </a:extLst>
          </p:cNvPr>
          <p:cNvSpPr>
            <a:spLocks noGrp="1"/>
          </p:cNvSpPr>
          <p:nvPr>
            <p:ph sz="half" idx="1"/>
          </p:nvPr>
        </p:nvSpPr>
        <p:spPr>
          <a:xfrm>
            <a:off x="838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4" name="Espace réservé du contenu 3">
            <a:extLst>
              <a:ext uri="{FF2B5EF4-FFF2-40B4-BE49-F238E27FC236}">
                <a16:creationId xmlns:a16="http://schemas.microsoft.com/office/drawing/2014/main" id="{F55F6929-CF4F-75A3-43C8-73AAD8251B23}"/>
              </a:ext>
            </a:extLst>
          </p:cNvPr>
          <p:cNvSpPr>
            <a:spLocks noGrp="1"/>
          </p:cNvSpPr>
          <p:nvPr>
            <p:ph sz="half" idx="2"/>
          </p:nvPr>
        </p:nvSpPr>
        <p:spPr>
          <a:xfrm>
            <a:off x="6172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5" name="Espace réservé de la date 4">
            <a:extLst>
              <a:ext uri="{FF2B5EF4-FFF2-40B4-BE49-F238E27FC236}">
                <a16:creationId xmlns:a16="http://schemas.microsoft.com/office/drawing/2014/main" id="{C7CAE4C4-3FFC-BF7F-AC40-F7D418D0BD3E}"/>
              </a:ext>
            </a:extLst>
          </p:cNvPr>
          <p:cNvSpPr>
            <a:spLocks noGrp="1"/>
          </p:cNvSpPr>
          <p:nvPr>
            <p:ph type="dt" sz="half" idx="10"/>
          </p:nvPr>
        </p:nvSpPr>
        <p:spPr/>
        <p:txBody>
          <a:bodyPr/>
          <a:lstStyle/>
          <a:p>
            <a:fld id="{711FCEFC-0CA5-445F-BE0B-721F41B1C2D5}" type="datetimeFigureOut">
              <a:rPr lang="en-GB" smtClean="0"/>
              <a:t>22/02/2026</a:t>
            </a:fld>
            <a:endParaRPr lang="en-GB"/>
          </a:p>
        </p:txBody>
      </p:sp>
      <p:sp>
        <p:nvSpPr>
          <p:cNvPr id="6" name="Espace réservé du pied de page 5">
            <a:extLst>
              <a:ext uri="{FF2B5EF4-FFF2-40B4-BE49-F238E27FC236}">
                <a16:creationId xmlns:a16="http://schemas.microsoft.com/office/drawing/2014/main" id="{70EA88E9-786A-B3AA-66DB-865CE99B61AA}"/>
              </a:ext>
            </a:extLst>
          </p:cNvPr>
          <p:cNvSpPr>
            <a:spLocks noGrp="1"/>
          </p:cNvSpPr>
          <p:nvPr>
            <p:ph type="ftr" sz="quarter" idx="11"/>
          </p:nvPr>
        </p:nvSpPr>
        <p:spPr/>
        <p:txBody>
          <a:bodyPr/>
          <a:lstStyle/>
          <a:p>
            <a:endParaRPr lang="en-GB"/>
          </a:p>
        </p:txBody>
      </p:sp>
      <p:sp>
        <p:nvSpPr>
          <p:cNvPr id="7" name="Espace réservé du numéro de diapositive 6">
            <a:extLst>
              <a:ext uri="{FF2B5EF4-FFF2-40B4-BE49-F238E27FC236}">
                <a16:creationId xmlns:a16="http://schemas.microsoft.com/office/drawing/2014/main" id="{A02F3A9F-E13D-09A5-A8F4-7D3928D32288}"/>
              </a:ext>
            </a:extLst>
          </p:cNvPr>
          <p:cNvSpPr>
            <a:spLocks noGrp="1"/>
          </p:cNvSpPr>
          <p:nvPr>
            <p:ph type="sldNum" sz="quarter" idx="12"/>
          </p:nvPr>
        </p:nvSpPr>
        <p:spPr/>
        <p:txBody>
          <a:bodyPr/>
          <a:lstStyle/>
          <a:p>
            <a:fld id="{3CDF67DF-561C-46A1-9766-B0BF1F109681}" type="slidenum">
              <a:rPr lang="en-GB" smtClean="0"/>
              <a:t>‹N°›</a:t>
            </a:fld>
            <a:endParaRPr lang="en-GB"/>
          </a:p>
        </p:txBody>
      </p:sp>
    </p:spTree>
    <p:extLst>
      <p:ext uri="{BB962C8B-B14F-4D97-AF65-F5344CB8AC3E}">
        <p14:creationId xmlns:p14="http://schemas.microsoft.com/office/powerpoint/2010/main" val="40340540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4D13BB0D-77AD-E2B9-92F4-5AB619169DD9}"/>
              </a:ext>
            </a:extLst>
          </p:cNvPr>
          <p:cNvSpPr>
            <a:spLocks noGrp="1"/>
          </p:cNvSpPr>
          <p:nvPr>
            <p:ph type="title"/>
          </p:nvPr>
        </p:nvSpPr>
        <p:spPr>
          <a:xfrm>
            <a:off x="839788" y="365125"/>
            <a:ext cx="10515600" cy="1325563"/>
          </a:xfrm>
        </p:spPr>
        <p:txBody>
          <a:bodyPr/>
          <a:lstStyle/>
          <a:p>
            <a:r>
              <a:rPr lang="fr-FR"/>
              <a:t>Modifiez le style du titre</a:t>
            </a:r>
            <a:endParaRPr lang="en-GB"/>
          </a:p>
        </p:txBody>
      </p:sp>
      <p:sp>
        <p:nvSpPr>
          <p:cNvPr id="3" name="Espace réservé du texte 2">
            <a:extLst>
              <a:ext uri="{FF2B5EF4-FFF2-40B4-BE49-F238E27FC236}">
                <a16:creationId xmlns:a16="http://schemas.microsoft.com/office/drawing/2014/main" id="{F18DC056-1FCF-686E-C355-0B8FD87F46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Espace réservé du contenu 3">
            <a:extLst>
              <a:ext uri="{FF2B5EF4-FFF2-40B4-BE49-F238E27FC236}">
                <a16:creationId xmlns:a16="http://schemas.microsoft.com/office/drawing/2014/main" id="{C9D675CC-765C-422E-65A9-C52CBE03C9D2}"/>
              </a:ext>
            </a:extLst>
          </p:cNvPr>
          <p:cNvSpPr>
            <a:spLocks noGrp="1"/>
          </p:cNvSpPr>
          <p:nvPr>
            <p:ph sz="half" idx="2"/>
          </p:nvPr>
        </p:nvSpPr>
        <p:spPr>
          <a:xfrm>
            <a:off x="839788" y="2505075"/>
            <a:ext cx="5157787"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5" name="Espace réservé du texte 4">
            <a:extLst>
              <a:ext uri="{FF2B5EF4-FFF2-40B4-BE49-F238E27FC236}">
                <a16:creationId xmlns:a16="http://schemas.microsoft.com/office/drawing/2014/main" id="{10C5B3D8-71C6-5E41-92AB-C0114C6E5A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Espace réservé du contenu 5">
            <a:extLst>
              <a:ext uri="{FF2B5EF4-FFF2-40B4-BE49-F238E27FC236}">
                <a16:creationId xmlns:a16="http://schemas.microsoft.com/office/drawing/2014/main" id="{B3D0356E-72B9-FEBC-5430-2F3D5457BBCC}"/>
              </a:ext>
            </a:extLst>
          </p:cNvPr>
          <p:cNvSpPr>
            <a:spLocks noGrp="1"/>
          </p:cNvSpPr>
          <p:nvPr>
            <p:ph sz="quarter" idx="4"/>
          </p:nvPr>
        </p:nvSpPr>
        <p:spPr>
          <a:xfrm>
            <a:off x="6172200" y="2505075"/>
            <a:ext cx="5183188"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7" name="Espace réservé de la date 6">
            <a:extLst>
              <a:ext uri="{FF2B5EF4-FFF2-40B4-BE49-F238E27FC236}">
                <a16:creationId xmlns:a16="http://schemas.microsoft.com/office/drawing/2014/main" id="{8843A452-86E0-3FBF-FC57-B5027BEB6270}"/>
              </a:ext>
            </a:extLst>
          </p:cNvPr>
          <p:cNvSpPr>
            <a:spLocks noGrp="1"/>
          </p:cNvSpPr>
          <p:nvPr>
            <p:ph type="dt" sz="half" idx="10"/>
          </p:nvPr>
        </p:nvSpPr>
        <p:spPr/>
        <p:txBody>
          <a:bodyPr/>
          <a:lstStyle/>
          <a:p>
            <a:fld id="{711FCEFC-0CA5-445F-BE0B-721F41B1C2D5}" type="datetimeFigureOut">
              <a:rPr lang="en-GB" smtClean="0"/>
              <a:t>22/02/2026</a:t>
            </a:fld>
            <a:endParaRPr lang="en-GB"/>
          </a:p>
        </p:txBody>
      </p:sp>
      <p:sp>
        <p:nvSpPr>
          <p:cNvPr id="8" name="Espace réservé du pied de page 7">
            <a:extLst>
              <a:ext uri="{FF2B5EF4-FFF2-40B4-BE49-F238E27FC236}">
                <a16:creationId xmlns:a16="http://schemas.microsoft.com/office/drawing/2014/main" id="{DF7114E9-8020-B17C-C6EF-DD9267AA05CB}"/>
              </a:ext>
            </a:extLst>
          </p:cNvPr>
          <p:cNvSpPr>
            <a:spLocks noGrp="1"/>
          </p:cNvSpPr>
          <p:nvPr>
            <p:ph type="ftr" sz="quarter" idx="11"/>
          </p:nvPr>
        </p:nvSpPr>
        <p:spPr/>
        <p:txBody>
          <a:bodyPr/>
          <a:lstStyle/>
          <a:p>
            <a:endParaRPr lang="en-GB"/>
          </a:p>
        </p:txBody>
      </p:sp>
      <p:sp>
        <p:nvSpPr>
          <p:cNvPr id="9" name="Espace réservé du numéro de diapositive 8">
            <a:extLst>
              <a:ext uri="{FF2B5EF4-FFF2-40B4-BE49-F238E27FC236}">
                <a16:creationId xmlns:a16="http://schemas.microsoft.com/office/drawing/2014/main" id="{24C01C23-6A0C-4C83-BFCE-4C9E9D164810}"/>
              </a:ext>
            </a:extLst>
          </p:cNvPr>
          <p:cNvSpPr>
            <a:spLocks noGrp="1"/>
          </p:cNvSpPr>
          <p:nvPr>
            <p:ph type="sldNum" sz="quarter" idx="12"/>
          </p:nvPr>
        </p:nvSpPr>
        <p:spPr/>
        <p:txBody>
          <a:bodyPr/>
          <a:lstStyle/>
          <a:p>
            <a:fld id="{3CDF67DF-561C-46A1-9766-B0BF1F109681}" type="slidenum">
              <a:rPr lang="en-GB" smtClean="0"/>
              <a:t>‹N°›</a:t>
            </a:fld>
            <a:endParaRPr lang="en-GB"/>
          </a:p>
        </p:txBody>
      </p:sp>
    </p:spTree>
    <p:extLst>
      <p:ext uri="{BB962C8B-B14F-4D97-AF65-F5344CB8AC3E}">
        <p14:creationId xmlns:p14="http://schemas.microsoft.com/office/powerpoint/2010/main" val="4037319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694B346-D300-AB11-AD63-70C195E65018}"/>
              </a:ext>
            </a:extLst>
          </p:cNvPr>
          <p:cNvSpPr>
            <a:spLocks noGrp="1"/>
          </p:cNvSpPr>
          <p:nvPr>
            <p:ph type="title"/>
          </p:nvPr>
        </p:nvSpPr>
        <p:spPr/>
        <p:txBody>
          <a:bodyPr/>
          <a:lstStyle/>
          <a:p>
            <a:r>
              <a:rPr lang="fr-FR"/>
              <a:t>Modifiez le style du titre</a:t>
            </a:r>
            <a:endParaRPr lang="en-GB"/>
          </a:p>
        </p:txBody>
      </p:sp>
      <p:sp>
        <p:nvSpPr>
          <p:cNvPr id="3" name="Espace réservé de la date 2">
            <a:extLst>
              <a:ext uri="{FF2B5EF4-FFF2-40B4-BE49-F238E27FC236}">
                <a16:creationId xmlns:a16="http://schemas.microsoft.com/office/drawing/2014/main" id="{3AABED70-6CC8-F402-4A6A-8EE3CE710B38}"/>
              </a:ext>
            </a:extLst>
          </p:cNvPr>
          <p:cNvSpPr>
            <a:spLocks noGrp="1"/>
          </p:cNvSpPr>
          <p:nvPr>
            <p:ph type="dt" sz="half" idx="10"/>
          </p:nvPr>
        </p:nvSpPr>
        <p:spPr/>
        <p:txBody>
          <a:bodyPr/>
          <a:lstStyle/>
          <a:p>
            <a:fld id="{711FCEFC-0CA5-445F-BE0B-721F41B1C2D5}" type="datetimeFigureOut">
              <a:rPr lang="en-GB" smtClean="0"/>
              <a:t>22/02/2026</a:t>
            </a:fld>
            <a:endParaRPr lang="en-GB"/>
          </a:p>
        </p:txBody>
      </p:sp>
      <p:sp>
        <p:nvSpPr>
          <p:cNvPr id="4" name="Espace réservé du pied de page 3">
            <a:extLst>
              <a:ext uri="{FF2B5EF4-FFF2-40B4-BE49-F238E27FC236}">
                <a16:creationId xmlns:a16="http://schemas.microsoft.com/office/drawing/2014/main" id="{C9D25CFF-FC19-6F7C-3992-AAAAC140426E}"/>
              </a:ext>
            </a:extLst>
          </p:cNvPr>
          <p:cNvSpPr>
            <a:spLocks noGrp="1"/>
          </p:cNvSpPr>
          <p:nvPr>
            <p:ph type="ftr" sz="quarter" idx="11"/>
          </p:nvPr>
        </p:nvSpPr>
        <p:spPr/>
        <p:txBody>
          <a:bodyPr/>
          <a:lstStyle/>
          <a:p>
            <a:endParaRPr lang="en-GB"/>
          </a:p>
        </p:txBody>
      </p:sp>
      <p:sp>
        <p:nvSpPr>
          <p:cNvPr id="5" name="Espace réservé du numéro de diapositive 4">
            <a:extLst>
              <a:ext uri="{FF2B5EF4-FFF2-40B4-BE49-F238E27FC236}">
                <a16:creationId xmlns:a16="http://schemas.microsoft.com/office/drawing/2014/main" id="{7263CBD7-F1E6-394A-D3D6-7AE884E9171D}"/>
              </a:ext>
            </a:extLst>
          </p:cNvPr>
          <p:cNvSpPr>
            <a:spLocks noGrp="1"/>
          </p:cNvSpPr>
          <p:nvPr>
            <p:ph type="sldNum" sz="quarter" idx="12"/>
          </p:nvPr>
        </p:nvSpPr>
        <p:spPr/>
        <p:txBody>
          <a:bodyPr/>
          <a:lstStyle/>
          <a:p>
            <a:fld id="{3CDF67DF-561C-46A1-9766-B0BF1F109681}" type="slidenum">
              <a:rPr lang="en-GB" smtClean="0"/>
              <a:t>‹N°›</a:t>
            </a:fld>
            <a:endParaRPr lang="en-GB"/>
          </a:p>
        </p:txBody>
      </p:sp>
    </p:spTree>
    <p:extLst>
      <p:ext uri="{BB962C8B-B14F-4D97-AF65-F5344CB8AC3E}">
        <p14:creationId xmlns:p14="http://schemas.microsoft.com/office/powerpoint/2010/main" val="2273047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a:extLst>
              <a:ext uri="{FF2B5EF4-FFF2-40B4-BE49-F238E27FC236}">
                <a16:creationId xmlns:a16="http://schemas.microsoft.com/office/drawing/2014/main" id="{C715A850-2A2F-90DA-A7AC-BDDD30AC6CD0}"/>
              </a:ext>
            </a:extLst>
          </p:cNvPr>
          <p:cNvSpPr>
            <a:spLocks noGrp="1"/>
          </p:cNvSpPr>
          <p:nvPr>
            <p:ph type="dt" sz="half" idx="10"/>
          </p:nvPr>
        </p:nvSpPr>
        <p:spPr/>
        <p:txBody>
          <a:bodyPr/>
          <a:lstStyle/>
          <a:p>
            <a:fld id="{711FCEFC-0CA5-445F-BE0B-721F41B1C2D5}" type="datetimeFigureOut">
              <a:rPr lang="en-GB" smtClean="0"/>
              <a:t>22/02/2026</a:t>
            </a:fld>
            <a:endParaRPr lang="en-GB"/>
          </a:p>
        </p:txBody>
      </p:sp>
      <p:sp>
        <p:nvSpPr>
          <p:cNvPr id="3" name="Espace réservé du pied de page 2">
            <a:extLst>
              <a:ext uri="{FF2B5EF4-FFF2-40B4-BE49-F238E27FC236}">
                <a16:creationId xmlns:a16="http://schemas.microsoft.com/office/drawing/2014/main" id="{6B7096B1-2682-0339-536B-115FA45FB585}"/>
              </a:ext>
            </a:extLst>
          </p:cNvPr>
          <p:cNvSpPr>
            <a:spLocks noGrp="1"/>
          </p:cNvSpPr>
          <p:nvPr>
            <p:ph type="ftr" sz="quarter" idx="11"/>
          </p:nvPr>
        </p:nvSpPr>
        <p:spPr/>
        <p:txBody>
          <a:bodyPr/>
          <a:lstStyle/>
          <a:p>
            <a:endParaRPr lang="en-GB"/>
          </a:p>
        </p:txBody>
      </p:sp>
      <p:sp>
        <p:nvSpPr>
          <p:cNvPr id="4" name="Espace réservé du numéro de diapositive 3">
            <a:extLst>
              <a:ext uri="{FF2B5EF4-FFF2-40B4-BE49-F238E27FC236}">
                <a16:creationId xmlns:a16="http://schemas.microsoft.com/office/drawing/2014/main" id="{CCCA073D-347B-7799-8370-6D5DC3A36D7F}"/>
              </a:ext>
            </a:extLst>
          </p:cNvPr>
          <p:cNvSpPr>
            <a:spLocks noGrp="1"/>
          </p:cNvSpPr>
          <p:nvPr>
            <p:ph type="sldNum" sz="quarter" idx="12"/>
          </p:nvPr>
        </p:nvSpPr>
        <p:spPr/>
        <p:txBody>
          <a:bodyPr/>
          <a:lstStyle/>
          <a:p>
            <a:fld id="{3CDF67DF-561C-46A1-9766-B0BF1F109681}" type="slidenum">
              <a:rPr lang="en-GB" smtClean="0"/>
              <a:t>‹N°›</a:t>
            </a:fld>
            <a:endParaRPr lang="en-GB"/>
          </a:p>
        </p:txBody>
      </p:sp>
    </p:spTree>
    <p:extLst>
      <p:ext uri="{BB962C8B-B14F-4D97-AF65-F5344CB8AC3E}">
        <p14:creationId xmlns:p14="http://schemas.microsoft.com/office/powerpoint/2010/main" val="26232424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83FE811-B301-1AB1-9817-85A5C6410509}"/>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GB"/>
          </a:p>
        </p:txBody>
      </p:sp>
      <p:sp>
        <p:nvSpPr>
          <p:cNvPr id="3" name="Espace réservé du contenu 2">
            <a:extLst>
              <a:ext uri="{FF2B5EF4-FFF2-40B4-BE49-F238E27FC236}">
                <a16:creationId xmlns:a16="http://schemas.microsoft.com/office/drawing/2014/main" id="{2B0A0CF9-2B9C-F619-5D8D-3AB4D392FB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4" name="Espace réservé du texte 3">
            <a:extLst>
              <a:ext uri="{FF2B5EF4-FFF2-40B4-BE49-F238E27FC236}">
                <a16:creationId xmlns:a16="http://schemas.microsoft.com/office/drawing/2014/main" id="{685E29F1-DD62-0813-DB2B-9A8553415E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2172241A-8521-8765-AF0F-BF58F1C07AF6}"/>
              </a:ext>
            </a:extLst>
          </p:cNvPr>
          <p:cNvSpPr>
            <a:spLocks noGrp="1"/>
          </p:cNvSpPr>
          <p:nvPr>
            <p:ph type="dt" sz="half" idx="10"/>
          </p:nvPr>
        </p:nvSpPr>
        <p:spPr/>
        <p:txBody>
          <a:bodyPr/>
          <a:lstStyle/>
          <a:p>
            <a:fld id="{711FCEFC-0CA5-445F-BE0B-721F41B1C2D5}" type="datetimeFigureOut">
              <a:rPr lang="en-GB" smtClean="0"/>
              <a:t>22/02/2026</a:t>
            </a:fld>
            <a:endParaRPr lang="en-GB"/>
          </a:p>
        </p:txBody>
      </p:sp>
      <p:sp>
        <p:nvSpPr>
          <p:cNvPr id="6" name="Espace réservé du pied de page 5">
            <a:extLst>
              <a:ext uri="{FF2B5EF4-FFF2-40B4-BE49-F238E27FC236}">
                <a16:creationId xmlns:a16="http://schemas.microsoft.com/office/drawing/2014/main" id="{99BA8359-31A7-DC13-A1CA-78942A4A64A5}"/>
              </a:ext>
            </a:extLst>
          </p:cNvPr>
          <p:cNvSpPr>
            <a:spLocks noGrp="1"/>
          </p:cNvSpPr>
          <p:nvPr>
            <p:ph type="ftr" sz="quarter" idx="11"/>
          </p:nvPr>
        </p:nvSpPr>
        <p:spPr/>
        <p:txBody>
          <a:bodyPr/>
          <a:lstStyle/>
          <a:p>
            <a:endParaRPr lang="en-GB"/>
          </a:p>
        </p:txBody>
      </p:sp>
      <p:sp>
        <p:nvSpPr>
          <p:cNvPr id="7" name="Espace réservé du numéro de diapositive 6">
            <a:extLst>
              <a:ext uri="{FF2B5EF4-FFF2-40B4-BE49-F238E27FC236}">
                <a16:creationId xmlns:a16="http://schemas.microsoft.com/office/drawing/2014/main" id="{EB5FA0D9-35E2-EA90-ABD6-AAD931066E16}"/>
              </a:ext>
            </a:extLst>
          </p:cNvPr>
          <p:cNvSpPr>
            <a:spLocks noGrp="1"/>
          </p:cNvSpPr>
          <p:nvPr>
            <p:ph type="sldNum" sz="quarter" idx="12"/>
          </p:nvPr>
        </p:nvSpPr>
        <p:spPr/>
        <p:txBody>
          <a:bodyPr/>
          <a:lstStyle/>
          <a:p>
            <a:fld id="{3CDF67DF-561C-46A1-9766-B0BF1F109681}" type="slidenum">
              <a:rPr lang="en-GB" smtClean="0"/>
              <a:t>‹N°›</a:t>
            </a:fld>
            <a:endParaRPr lang="en-GB"/>
          </a:p>
        </p:txBody>
      </p:sp>
    </p:spTree>
    <p:extLst>
      <p:ext uri="{BB962C8B-B14F-4D97-AF65-F5344CB8AC3E}">
        <p14:creationId xmlns:p14="http://schemas.microsoft.com/office/powerpoint/2010/main" val="33344176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A512C8E-6A42-83EC-89EB-7502687158C7}"/>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endParaRPr lang="en-GB"/>
          </a:p>
        </p:txBody>
      </p:sp>
      <p:sp>
        <p:nvSpPr>
          <p:cNvPr id="3" name="Espace réservé pour une image  2">
            <a:extLst>
              <a:ext uri="{FF2B5EF4-FFF2-40B4-BE49-F238E27FC236}">
                <a16:creationId xmlns:a16="http://schemas.microsoft.com/office/drawing/2014/main" id="{A077322F-3C86-6943-BC73-45204FC149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Espace réservé du texte 3">
            <a:extLst>
              <a:ext uri="{FF2B5EF4-FFF2-40B4-BE49-F238E27FC236}">
                <a16:creationId xmlns:a16="http://schemas.microsoft.com/office/drawing/2014/main" id="{42354853-C73D-F420-46EF-8D1C1E0493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92954C33-9744-228B-6491-045B401121AD}"/>
              </a:ext>
            </a:extLst>
          </p:cNvPr>
          <p:cNvSpPr>
            <a:spLocks noGrp="1"/>
          </p:cNvSpPr>
          <p:nvPr>
            <p:ph type="dt" sz="half" idx="10"/>
          </p:nvPr>
        </p:nvSpPr>
        <p:spPr/>
        <p:txBody>
          <a:bodyPr/>
          <a:lstStyle/>
          <a:p>
            <a:fld id="{711FCEFC-0CA5-445F-BE0B-721F41B1C2D5}" type="datetimeFigureOut">
              <a:rPr lang="en-GB" smtClean="0"/>
              <a:t>22/02/2026</a:t>
            </a:fld>
            <a:endParaRPr lang="en-GB"/>
          </a:p>
        </p:txBody>
      </p:sp>
      <p:sp>
        <p:nvSpPr>
          <p:cNvPr id="6" name="Espace réservé du pied de page 5">
            <a:extLst>
              <a:ext uri="{FF2B5EF4-FFF2-40B4-BE49-F238E27FC236}">
                <a16:creationId xmlns:a16="http://schemas.microsoft.com/office/drawing/2014/main" id="{D6FAB1BC-8DC3-D82B-FD27-45BF54CA50AD}"/>
              </a:ext>
            </a:extLst>
          </p:cNvPr>
          <p:cNvSpPr>
            <a:spLocks noGrp="1"/>
          </p:cNvSpPr>
          <p:nvPr>
            <p:ph type="ftr" sz="quarter" idx="11"/>
          </p:nvPr>
        </p:nvSpPr>
        <p:spPr/>
        <p:txBody>
          <a:bodyPr/>
          <a:lstStyle/>
          <a:p>
            <a:endParaRPr lang="en-GB"/>
          </a:p>
        </p:txBody>
      </p:sp>
      <p:sp>
        <p:nvSpPr>
          <p:cNvPr id="7" name="Espace réservé du numéro de diapositive 6">
            <a:extLst>
              <a:ext uri="{FF2B5EF4-FFF2-40B4-BE49-F238E27FC236}">
                <a16:creationId xmlns:a16="http://schemas.microsoft.com/office/drawing/2014/main" id="{D40D32D7-8DCD-75D4-2E2A-A24D9F030348}"/>
              </a:ext>
            </a:extLst>
          </p:cNvPr>
          <p:cNvSpPr>
            <a:spLocks noGrp="1"/>
          </p:cNvSpPr>
          <p:nvPr>
            <p:ph type="sldNum" sz="quarter" idx="12"/>
          </p:nvPr>
        </p:nvSpPr>
        <p:spPr/>
        <p:txBody>
          <a:bodyPr/>
          <a:lstStyle/>
          <a:p>
            <a:fld id="{3CDF67DF-561C-46A1-9766-B0BF1F109681}" type="slidenum">
              <a:rPr lang="en-GB" smtClean="0"/>
              <a:t>‹N°›</a:t>
            </a:fld>
            <a:endParaRPr lang="en-GB"/>
          </a:p>
        </p:txBody>
      </p:sp>
    </p:spTree>
    <p:extLst>
      <p:ext uri="{BB962C8B-B14F-4D97-AF65-F5344CB8AC3E}">
        <p14:creationId xmlns:p14="http://schemas.microsoft.com/office/powerpoint/2010/main" val="762804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E5A068B-9005-4178-F9D8-B794F12BF6CD}"/>
              </a:ext>
            </a:extLst>
          </p:cNvPr>
          <p:cNvSpPr>
            <a:spLocks noGrp="1"/>
          </p:cNvSpPr>
          <p:nvPr>
            <p:ph type="title"/>
          </p:nvPr>
        </p:nvSpPr>
        <p:spPr/>
        <p:txBody>
          <a:bodyPr/>
          <a:lstStyle/>
          <a:p>
            <a:r>
              <a:rPr lang="fr-FR"/>
              <a:t>Modifiez le style du titre</a:t>
            </a:r>
            <a:endParaRPr lang="en-GB"/>
          </a:p>
        </p:txBody>
      </p:sp>
      <p:sp>
        <p:nvSpPr>
          <p:cNvPr id="3" name="Espace réservé du texte vertical 2">
            <a:extLst>
              <a:ext uri="{FF2B5EF4-FFF2-40B4-BE49-F238E27FC236}">
                <a16:creationId xmlns:a16="http://schemas.microsoft.com/office/drawing/2014/main" id="{D364F4AA-4851-7698-4767-2740BCE3485E}"/>
              </a:ext>
            </a:extLst>
          </p:cNvPr>
          <p:cNvSpPr>
            <a:spLocks noGrp="1"/>
          </p:cNvSpPr>
          <p:nvPr>
            <p:ph type="body" orient="vert" idx="1"/>
          </p:nvPr>
        </p:nvSpPr>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4" name="Espace réservé de la date 3">
            <a:extLst>
              <a:ext uri="{FF2B5EF4-FFF2-40B4-BE49-F238E27FC236}">
                <a16:creationId xmlns:a16="http://schemas.microsoft.com/office/drawing/2014/main" id="{82204181-7F5B-5396-B214-1C13DA963A56}"/>
              </a:ext>
            </a:extLst>
          </p:cNvPr>
          <p:cNvSpPr>
            <a:spLocks noGrp="1"/>
          </p:cNvSpPr>
          <p:nvPr>
            <p:ph type="dt" sz="half" idx="10"/>
          </p:nvPr>
        </p:nvSpPr>
        <p:spPr/>
        <p:txBody>
          <a:bodyPr/>
          <a:lstStyle/>
          <a:p>
            <a:fld id="{711FCEFC-0CA5-445F-BE0B-721F41B1C2D5}" type="datetimeFigureOut">
              <a:rPr lang="en-GB" smtClean="0"/>
              <a:t>22/02/2026</a:t>
            </a:fld>
            <a:endParaRPr lang="en-GB"/>
          </a:p>
        </p:txBody>
      </p:sp>
      <p:sp>
        <p:nvSpPr>
          <p:cNvPr id="5" name="Espace réservé du pied de page 4">
            <a:extLst>
              <a:ext uri="{FF2B5EF4-FFF2-40B4-BE49-F238E27FC236}">
                <a16:creationId xmlns:a16="http://schemas.microsoft.com/office/drawing/2014/main" id="{6228EBBB-283F-54A6-AA85-93B0FCE48B82}"/>
              </a:ext>
            </a:extLst>
          </p:cNvPr>
          <p:cNvSpPr>
            <a:spLocks noGrp="1"/>
          </p:cNvSpPr>
          <p:nvPr>
            <p:ph type="ftr" sz="quarter" idx="11"/>
          </p:nvPr>
        </p:nvSpPr>
        <p:spPr/>
        <p:txBody>
          <a:bodyPr/>
          <a:lstStyle/>
          <a:p>
            <a:endParaRPr lang="en-GB"/>
          </a:p>
        </p:txBody>
      </p:sp>
      <p:sp>
        <p:nvSpPr>
          <p:cNvPr id="6" name="Espace réservé du numéro de diapositive 5">
            <a:extLst>
              <a:ext uri="{FF2B5EF4-FFF2-40B4-BE49-F238E27FC236}">
                <a16:creationId xmlns:a16="http://schemas.microsoft.com/office/drawing/2014/main" id="{E801F041-C1AB-9FD2-947D-1D5B41862687}"/>
              </a:ext>
            </a:extLst>
          </p:cNvPr>
          <p:cNvSpPr>
            <a:spLocks noGrp="1"/>
          </p:cNvSpPr>
          <p:nvPr>
            <p:ph type="sldNum" sz="quarter" idx="12"/>
          </p:nvPr>
        </p:nvSpPr>
        <p:spPr/>
        <p:txBody>
          <a:bodyPr/>
          <a:lstStyle/>
          <a:p>
            <a:fld id="{3CDF67DF-561C-46A1-9766-B0BF1F109681}" type="slidenum">
              <a:rPr lang="en-GB" smtClean="0"/>
              <a:t>‹N°›</a:t>
            </a:fld>
            <a:endParaRPr lang="en-GB"/>
          </a:p>
        </p:txBody>
      </p:sp>
    </p:spTree>
    <p:extLst>
      <p:ext uri="{BB962C8B-B14F-4D97-AF65-F5344CB8AC3E}">
        <p14:creationId xmlns:p14="http://schemas.microsoft.com/office/powerpoint/2010/main" val="2982478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a:extLst>
              <a:ext uri="{FF2B5EF4-FFF2-40B4-BE49-F238E27FC236}">
                <a16:creationId xmlns:a16="http://schemas.microsoft.com/office/drawing/2014/main" id="{011F73B3-3314-42C1-BDFF-0BDEED490EA9}"/>
              </a:ext>
            </a:extLst>
          </p:cNvPr>
          <p:cNvSpPr>
            <a:spLocks noGrp="1"/>
          </p:cNvSpPr>
          <p:nvPr>
            <p:ph type="title" orient="vert"/>
          </p:nvPr>
        </p:nvSpPr>
        <p:spPr>
          <a:xfrm>
            <a:off x="8724900" y="365125"/>
            <a:ext cx="2628900" cy="5811838"/>
          </a:xfrm>
        </p:spPr>
        <p:txBody>
          <a:bodyPr vert="eaVert"/>
          <a:lstStyle/>
          <a:p>
            <a:r>
              <a:rPr lang="fr-FR"/>
              <a:t>Modifiez le style du titre</a:t>
            </a:r>
            <a:endParaRPr lang="en-GB"/>
          </a:p>
        </p:txBody>
      </p:sp>
      <p:sp>
        <p:nvSpPr>
          <p:cNvPr id="3" name="Espace réservé du texte vertical 2">
            <a:extLst>
              <a:ext uri="{FF2B5EF4-FFF2-40B4-BE49-F238E27FC236}">
                <a16:creationId xmlns:a16="http://schemas.microsoft.com/office/drawing/2014/main" id="{25580E54-C2A6-4E6F-E9F8-E0004D76368E}"/>
              </a:ext>
            </a:extLst>
          </p:cNvPr>
          <p:cNvSpPr>
            <a:spLocks noGrp="1"/>
          </p:cNvSpPr>
          <p:nvPr>
            <p:ph type="body" orient="vert" idx="1"/>
          </p:nvPr>
        </p:nvSpPr>
        <p:spPr>
          <a:xfrm>
            <a:off x="838200" y="365125"/>
            <a:ext cx="7734300" cy="5811838"/>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4" name="Espace réservé de la date 3">
            <a:extLst>
              <a:ext uri="{FF2B5EF4-FFF2-40B4-BE49-F238E27FC236}">
                <a16:creationId xmlns:a16="http://schemas.microsoft.com/office/drawing/2014/main" id="{D84FA106-5B8D-A70E-E7FB-7CB6784FA2BE}"/>
              </a:ext>
            </a:extLst>
          </p:cNvPr>
          <p:cNvSpPr>
            <a:spLocks noGrp="1"/>
          </p:cNvSpPr>
          <p:nvPr>
            <p:ph type="dt" sz="half" idx="10"/>
          </p:nvPr>
        </p:nvSpPr>
        <p:spPr/>
        <p:txBody>
          <a:bodyPr/>
          <a:lstStyle/>
          <a:p>
            <a:fld id="{711FCEFC-0CA5-445F-BE0B-721F41B1C2D5}" type="datetimeFigureOut">
              <a:rPr lang="en-GB" smtClean="0"/>
              <a:t>22/02/2026</a:t>
            </a:fld>
            <a:endParaRPr lang="en-GB"/>
          </a:p>
        </p:txBody>
      </p:sp>
      <p:sp>
        <p:nvSpPr>
          <p:cNvPr id="5" name="Espace réservé du pied de page 4">
            <a:extLst>
              <a:ext uri="{FF2B5EF4-FFF2-40B4-BE49-F238E27FC236}">
                <a16:creationId xmlns:a16="http://schemas.microsoft.com/office/drawing/2014/main" id="{6598DA7A-02F5-D4B1-695A-2E2AC70400EC}"/>
              </a:ext>
            </a:extLst>
          </p:cNvPr>
          <p:cNvSpPr>
            <a:spLocks noGrp="1"/>
          </p:cNvSpPr>
          <p:nvPr>
            <p:ph type="ftr" sz="quarter" idx="11"/>
          </p:nvPr>
        </p:nvSpPr>
        <p:spPr/>
        <p:txBody>
          <a:bodyPr/>
          <a:lstStyle/>
          <a:p>
            <a:endParaRPr lang="en-GB"/>
          </a:p>
        </p:txBody>
      </p:sp>
      <p:sp>
        <p:nvSpPr>
          <p:cNvPr id="6" name="Espace réservé du numéro de diapositive 5">
            <a:extLst>
              <a:ext uri="{FF2B5EF4-FFF2-40B4-BE49-F238E27FC236}">
                <a16:creationId xmlns:a16="http://schemas.microsoft.com/office/drawing/2014/main" id="{A199D641-62CE-3D71-F71C-DFB6A0C6FF00}"/>
              </a:ext>
            </a:extLst>
          </p:cNvPr>
          <p:cNvSpPr>
            <a:spLocks noGrp="1"/>
          </p:cNvSpPr>
          <p:nvPr>
            <p:ph type="sldNum" sz="quarter" idx="12"/>
          </p:nvPr>
        </p:nvSpPr>
        <p:spPr/>
        <p:txBody>
          <a:bodyPr/>
          <a:lstStyle/>
          <a:p>
            <a:fld id="{3CDF67DF-561C-46A1-9766-B0BF1F109681}" type="slidenum">
              <a:rPr lang="en-GB" smtClean="0"/>
              <a:t>‹N°›</a:t>
            </a:fld>
            <a:endParaRPr lang="en-GB"/>
          </a:p>
        </p:txBody>
      </p:sp>
    </p:spTree>
    <p:extLst>
      <p:ext uri="{BB962C8B-B14F-4D97-AF65-F5344CB8AC3E}">
        <p14:creationId xmlns:p14="http://schemas.microsoft.com/office/powerpoint/2010/main" val="4118243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u titre 1">
            <a:extLst>
              <a:ext uri="{FF2B5EF4-FFF2-40B4-BE49-F238E27FC236}">
                <a16:creationId xmlns:a16="http://schemas.microsoft.com/office/drawing/2014/main" id="{5BD66843-4ABE-2F55-94AE-1FAF784B79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fr-FR"/>
              <a:t>Modifiez le style du titre</a:t>
            </a:r>
            <a:endParaRPr lang="en-GB"/>
          </a:p>
        </p:txBody>
      </p:sp>
      <p:sp>
        <p:nvSpPr>
          <p:cNvPr id="3" name="Espace réservé du texte 2">
            <a:extLst>
              <a:ext uri="{FF2B5EF4-FFF2-40B4-BE49-F238E27FC236}">
                <a16:creationId xmlns:a16="http://schemas.microsoft.com/office/drawing/2014/main" id="{CEB6AD26-2655-24E1-00BF-A7351A9080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4" name="Espace réservé de la date 3">
            <a:extLst>
              <a:ext uri="{FF2B5EF4-FFF2-40B4-BE49-F238E27FC236}">
                <a16:creationId xmlns:a16="http://schemas.microsoft.com/office/drawing/2014/main" id="{2182DBEF-9B1F-C412-5613-33B00826FA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11FCEFC-0CA5-445F-BE0B-721F41B1C2D5}" type="datetimeFigureOut">
              <a:rPr lang="en-GB" smtClean="0"/>
              <a:t>22/02/2026</a:t>
            </a:fld>
            <a:endParaRPr lang="en-GB"/>
          </a:p>
        </p:txBody>
      </p:sp>
      <p:sp>
        <p:nvSpPr>
          <p:cNvPr id="5" name="Espace réservé du pied de page 4">
            <a:extLst>
              <a:ext uri="{FF2B5EF4-FFF2-40B4-BE49-F238E27FC236}">
                <a16:creationId xmlns:a16="http://schemas.microsoft.com/office/drawing/2014/main" id="{83CF6AF2-218F-B87F-DDDC-192C717342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Espace réservé du numéro de diapositive 5">
            <a:extLst>
              <a:ext uri="{FF2B5EF4-FFF2-40B4-BE49-F238E27FC236}">
                <a16:creationId xmlns:a16="http://schemas.microsoft.com/office/drawing/2014/main" id="{35323794-4643-EF71-A012-6B7E6E41E5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CDF67DF-561C-46A1-9766-B0BF1F109681}" type="slidenum">
              <a:rPr lang="en-GB" smtClean="0"/>
              <a:t>‹N°›</a:t>
            </a:fld>
            <a:endParaRPr lang="en-GB"/>
          </a:p>
        </p:txBody>
      </p:sp>
    </p:spTree>
    <p:extLst>
      <p:ext uri="{BB962C8B-B14F-4D97-AF65-F5344CB8AC3E}">
        <p14:creationId xmlns:p14="http://schemas.microsoft.com/office/powerpoint/2010/main" val="1192459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uk.hfonline.org/the-role-of-teamwork-in-delivering-effective-health-and-social-care-services" TargetMode="External"/><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hyperlink" Target="https://www.hee.nhs.uk/sites/default/files/documents/HEE_MDT_Toolkit_V1.1.pdf" TargetMode="External"/><Relationship Id="rId5" Type="http://schemas.openxmlformats.org/officeDocument/2006/relationships/hyperlink" Target="https://carelearning.org.uk/blog/skills-and-principles-blog/teamwork-in-health-and-social-care/" TargetMode="External"/><Relationship Id="rId4" Type="http://schemas.openxmlformats.org/officeDocument/2006/relationships/hyperlink" Target="https://blog.uksm.org.uk/2024/09/30/10-the-importance-of-teamwork-in-health-and-social-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3409A97D-6DA9-B9C9-E1E1-DDAC808C7748}"/>
              </a:ext>
            </a:extLst>
          </p:cNvPr>
          <p:cNvSpPr>
            <a:spLocks noGrp="1"/>
          </p:cNvSpPr>
          <p:nvPr>
            <p:ph type="title"/>
          </p:nvPr>
        </p:nvSpPr>
        <p:spPr>
          <a:xfrm>
            <a:off x="838200" y="145657"/>
            <a:ext cx="10515600" cy="1618407"/>
          </a:xfrm>
        </p:spPr>
        <p:txBody>
          <a:bodyPr>
            <a:normAutofit fontScale="90000"/>
          </a:bodyPr>
          <a:lstStyle/>
          <a:p>
            <a:r>
              <a:rPr lang="en-GB" dirty="0"/>
              <a:t>Module LCHS4009</a:t>
            </a:r>
            <a:br>
              <a:rPr lang="en-GB" dirty="0"/>
            </a:br>
            <a:r>
              <a:rPr lang="en-GB" dirty="0"/>
              <a:t>Professional Development within Health and Social Care : Working in team</a:t>
            </a:r>
            <a:br>
              <a:rPr lang="en-GB" dirty="0"/>
            </a:br>
            <a:endParaRPr lang="en-GB" dirty="0"/>
          </a:p>
        </p:txBody>
      </p:sp>
      <p:sp>
        <p:nvSpPr>
          <p:cNvPr id="3" name="Espace réservé du contenu 2">
            <a:extLst>
              <a:ext uri="{FF2B5EF4-FFF2-40B4-BE49-F238E27FC236}">
                <a16:creationId xmlns:a16="http://schemas.microsoft.com/office/drawing/2014/main" id="{F1126225-6669-33F7-BF2E-B8BF4B0503CB}"/>
              </a:ext>
            </a:extLst>
          </p:cNvPr>
          <p:cNvSpPr>
            <a:spLocks noGrp="1"/>
          </p:cNvSpPr>
          <p:nvPr>
            <p:ph idx="1"/>
          </p:nvPr>
        </p:nvSpPr>
        <p:spPr/>
        <p:txBody>
          <a:bodyPr/>
          <a:lstStyle/>
          <a:p>
            <a:r>
              <a:rPr lang="en-GB" sz="3600" dirty="0"/>
              <a:t>Mireille Matondo Bangu (2328296)</a:t>
            </a:r>
          </a:p>
          <a:p>
            <a:r>
              <a:rPr lang="en-GB" sz="3600" dirty="0"/>
              <a:t>Lecturer: Aishat Bakre</a:t>
            </a:r>
          </a:p>
          <a:p>
            <a:endParaRPr lang="en-GB" dirty="0"/>
          </a:p>
        </p:txBody>
      </p:sp>
    </p:spTree>
    <p:extLst>
      <p:ext uri="{BB962C8B-B14F-4D97-AF65-F5344CB8AC3E}">
        <p14:creationId xmlns:p14="http://schemas.microsoft.com/office/powerpoint/2010/main" val="2248100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3AA32101-E363-4F1C-138E-B49D68489E1C}"/>
              </a:ext>
            </a:extLst>
          </p:cNvPr>
          <p:cNvSpPr>
            <a:spLocks noGrp="1"/>
          </p:cNvSpPr>
          <p:nvPr>
            <p:ph type="title"/>
          </p:nvPr>
        </p:nvSpPr>
        <p:spPr>
          <a:xfrm>
            <a:off x="4654296" y="329184"/>
            <a:ext cx="6894576" cy="1783080"/>
          </a:xfrm>
        </p:spPr>
        <p:txBody>
          <a:bodyPr anchor="b">
            <a:normAutofit/>
          </a:bodyPr>
          <a:lstStyle/>
          <a:p>
            <a:r>
              <a:rPr lang="en-GB" sz="5400"/>
              <a:t>What is working in a team?</a:t>
            </a:r>
          </a:p>
        </p:txBody>
      </p:sp>
      <p:pic>
        <p:nvPicPr>
          <p:cNvPr id="4" name="Image 3">
            <a:extLst>
              <a:ext uri="{FF2B5EF4-FFF2-40B4-BE49-F238E27FC236}">
                <a16:creationId xmlns:a16="http://schemas.microsoft.com/office/drawing/2014/main" id="{A232C488-6995-496E-8A9F-446F64094B32}"/>
              </a:ext>
            </a:extLst>
          </p:cNvPr>
          <p:cNvPicPr>
            <a:picLocks noChangeAspect="1"/>
          </p:cNvPicPr>
          <p:nvPr/>
        </p:nvPicPr>
        <p:blipFill>
          <a:blip r:embed="rId2"/>
          <a:srcRect r="-2" b="2269"/>
          <a:stretch>
            <a:fillRect/>
          </a:stretch>
        </p:blipFill>
        <p:spPr>
          <a:xfrm>
            <a:off x="200520" y="329184"/>
            <a:ext cx="2921822" cy="6059127"/>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Espace réservé du contenu 2">
            <a:extLst>
              <a:ext uri="{FF2B5EF4-FFF2-40B4-BE49-F238E27FC236}">
                <a16:creationId xmlns:a16="http://schemas.microsoft.com/office/drawing/2014/main" id="{8EF08906-0614-CB2F-4B13-E9613FF42DDC}"/>
              </a:ext>
            </a:extLst>
          </p:cNvPr>
          <p:cNvSpPr>
            <a:spLocks noGrp="1"/>
          </p:cNvSpPr>
          <p:nvPr>
            <p:ph idx="1"/>
          </p:nvPr>
        </p:nvSpPr>
        <p:spPr>
          <a:xfrm>
            <a:off x="3546088" y="2514600"/>
            <a:ext cx="8396868" cy="3433046"/>
          </a:xfrm>
        </p:spPr>
        <p:txBody>
          <a:bodyPr>
            <a:normAutofit/>
          </a:bodyPr>
          <a:lstStyle/>
          <a:p>
            <a:r>
              <a:rPr lang="en-GB" sz="2400" b="1" dirty="0">
                <a:latin typeface="Times New Roman" panose="02020603050405020304" pitchFamily="18" charset="0"/>
                <a:cs typeface="Times New Roman" panose="02020603050405020304" pitchFamily="18" charset="0"/>
              </a:rPr>
              <a:t>Collaboration of people with complementary skills </a:t>
            </a:r>
          </a:p>
          <a:p>
            <a:pPr marL="0" indent="0">
              <a:buNone/>
            </a:pPr>
            <a:endParaRPr lang="en-GB" sz="2400" b="1" dirty="0">
              <a:latin typeface="Times New Roman" panose="02020603050405020304" pitchFamily="18" charset="0"/>
              <a:cs typeface="Times New Roman" panose="02020603050405020304" pitchFamily="18" charset="0"/>
            </a:endParaRPr>
          </a:p>
          <a:p>
            <a:r>
              <a:rPr lang="en-GB" sz="2400" b="1" dirty="0">
                <a:latin typeface="Times New Roman" panose="02020603050405020304" pitchFamily="18" charset="0"/>
                <a:cs typeface="Times New Roman" panose="02020603050405020304" pitchFamily="18" charset="0"/>
              </a:rPr>
              <a:t>Sharing the same goal. </a:t>
            </a:r>
          </a:p>
          <a:p>
            <a:pPr marL="0" indent="0">
              <a:buNone/>
            </a:pPr>
            <a:endParaRPr lang="en-GB" sz="2400" b="1" dirty="0">
              <a:latin typeface="Times New Roman" panose="02020603050405020304" pitchFamily="18" charset="0"/>
              <a:cs typeface="Times New Roman" panose="02020603050405020304" pitchFamily="18" charset="0"/>
            </a:endParaRPr>
          </a:p>
          <a:p>
            <a:r>
              <a:rPr lang="en-GB" sz="2400" b="1" dirty="0">
                <a:latin typeface="Times New Roman" panose="02020603050405020304" pitchFamily="18" charset="0"/>
                <a:cs typeface="Times New Roman" panose="02020603050405020304" pitchFamily="18" charset="0"/>
              </a:rPr>
              <a:t>In health and social care, it means doctors, nurses, carers, therapists, and social workers playing different roles for the same goal: giving the best care for their patients. </a:t>
            </a:r>
          </a:p>
          <a:p>
            <a:endParaRPr lang="en-GB" sz="2200" dirty="0"/>
          </a:p>
        </p:txBody>
      </p:sp>
    </p:spTree>
    <p:extLst>
      <p:ext uri="{BB962C8B-B14F-4D97-AF65-F5344CB8AC3E}">
        <p14:creationId xmlns:p14="http://schemas.microsoft.com/office/powerpoint/2010/main" val="27976264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e 3" descr="Une image contenant Dessin d’enfant, gâteau d’anniversaire&#10;&#10;Le contenu généré par l’IA peut être incorrect.">
            <a:extLst>
              <a:ext uri="{FF2B5EF4-FFF2-40B4-BE49-F238E27FC236}">
                <a16:creationId xmlns:a16="http://schemas.microsoft.com/office/drawing/2014/main" id="{FF1E0847-3AE5-8F3A-2F01-06BCFD80B8FE}"/>
              </a:ext>
            </a:extLst>
          </p:cNvPr>
          <p:cNvPicPr>
            <a:picLocks noChangeAspect="1"/>
          </p:cNvPicPr>
          <p:nvPr/>
        </p:nvPicPr>
        <p:blipFill>
          <a:blip r:embed="rId2"/>
          <a:srcRect t="5436"/>
          <a:stretch>
            <a:fillRect/>
          </a:stretch>
        </p:blipFill>
        <p:spPr>
          <a:xfrm>
            <a:off x="84329" y="1069132"/>
            <a:ext cx="3516628" cy="3523832"/>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re 1">
            <a:extLst>
              <a:ext uri="{FF2B5EF4-FFF2-40B4-BE49-F238E27FC236}">
                <a16:creationId xmlns:a16="http://schemas.microsoft.com/office/drawing/2014/main" id="{AF780091-2BF0-7F4F-7C48-1CC666C4C2AB}"/>
              </a:ext>
            </a:extLst>
          </p:cNvPr>
          <p:cNvSpPr>
            <a:spLocks noGrp="1"/>
          </p:cNvSpPr>
          <p:nvPr>
            <p:ph type="title"/>
          </p:nvPr>
        </p:nvSpPr>
        <p:spPr>
          <a:xfrm>
            <a:off x="3374380" y="365125"/>
            <a:ext cx="7979420" cy="1899912"/>
          </a:xfrm>
        </p:spPr>
        <p:txBody>
          <a:bodyPr>
            <a:normAutofit/>
          </a:bodyPr>
          <a:lstStyle/>
          <a:p>
            <a:r>
              <a:rPr lang="en-GB" sz="3100" b="1" dirty="0"/>
              <a:t>Why is working in a team important in health and social care?</a:t>
            </a:r>
          </a:p>
        </p:txBody>
      </p:sp>
      <p:sp>
        <p:nvSpPr>
          <p:cNvPr id="3" name="Espace réservé du contenu 2">
            <a:extLst>
              <a:ext uri="{FF2B5EF4-FFF2-40B4-BE49-F238E27FC236}">
                <a16:creationId xmlns:a16="http://schemas.microsoft.com/office/drawing/2014/main" id="{0067CC9C-193E-21F6-846F-55A77CC70984}"/>
              </a:ext>
            </a:extLst>
          </p:cNvPr>
          <p:cNvSpPr>
            <a:spLocks noGrp="1"/>
          </p:cNvSpPr>
          <p:nvPr>
            <p:ph idx="1"/>
          </p:nvPr>
        </p:nvSpPr>
        <p:spPr>
          <a:xfrm>
            <a:off x="3487668" y="2434200"/>
            <a:ext cx="7866132" cy="3011739"/>
          </a:xfrm>
        </p:spPr>
        <p:txBody>
          <a:bodyPr>
            <a:noAutofit/>
          </a:bodyPr>
          <a:lstStyle/>
          <a:p>
            <a:r>
              <a:rPr lang="en-GB" sz="3600" dirty="0"/>
              <a:t>Working in a team in health and social care is crucial to </a:t>
            </a:r>
          </a:p>
          <a:p>
            <a:r>
              <a:rPr lang="en-GB" sz="3600" dirty="0"/>
              <a:t>ensure patient safety, </a:t>
            </a:r>
          </a:p>
          <a:p>
            <a:r>
              <a:rPr lang="en-GB" sz="3600" dirty="0"/>
              <a:t>improve the quality of care,</a:t>
            </a:r>
          </a:p>
          <a:p>
            <a:r>
              <a:rPr lang="en-GB" sz="3600" dirty="0"/>
              <a:t>Faster problem solving.</a:t>
            </a:r>
            <a:endParaRPr lang="en-GB" sz="3200" dirty="0"/>
          </a:p>
        </p:txBody>
      </p:sp>
    </p:spTree>
    <p:extLst>
      <p:ext uri="{BB962C8B-B14F-4D97-AF65-F5344CB8AC3E}">
        <p14:creationId xmlns:p14="http://schemas.microsoft.com/office/powerpoint/2010/main" val="1912845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81CC5389-CB4A-43B7-9A0E-5447CE0BC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017160F5-4BB5-41FB-B2D8-0AE0A6D7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5AB10530-0B6F-40EF-9B05-F388D1BCB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Color">
            <a:extLst>
              <a:ext uri="{FF2B5EF4-FFF2-40B4-BE49-F238E27FC236}">
                <a16:creationId xmlns:a16="http://schemas.microsoft.com/office/drawing/2014/main" id="{145B2F28-3A18-4BC2-8E92-9AF66F147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rgbClr val="FF44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Image 3">
            <a:extLst>
              <a:ext uri="{FF2B5EF4-FFF2-40B4-BE49-F238E27FC236}">
                <a16:creationId xmlns:a16="http://schemas.microsoft.com/office/drawing/2014/main" id="{B5A89EEB-4966-BE16-09B8-C3E70ACE93AA}"/>
              </a:ext>
            </a:extLst>
          </p:cNvPr>
          <p:cNvPicPr>
            <a:picLocks noChangeAspect="1"/>
          </p:cNvPicPr>
          <p:nvPr/>
        </p:nvPicPr>
        <p:blipFill>
          <a:blip r:embed="rId2"/>
          <a:srcRect r="9470" b="1"/>
          <a:stretch>
            <a:fillRect/>
          </a:stretch>
        </p:blipFill>
        <p:spPr>
          <a:xfrm>
            <a:off x="5787483" y="653615"/>
            <a:ext cx="5662646" cy="5540004"/>
          </a:xfrm>
          <a:prstGeom prst="rect">
            <a:avLst/>
          </a:prstGeom>
        </p:spPr>
      </p:pic>
      <p:grpSp>
        <p:nvGrpSpPr>
          <p:cNvPr id="17" name="Group 16">
            <a:extLst>
              <a:ext uri="{FF2B5EF4-FFF2-40B4-BE49-F238E27FC236}">
                <a16:creationId xmlns:a16="http://schemas.microsoft.com/office/drawing/2014/main" id="{FA65A26F-1F64-451C-BFA2-F92410951F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8" name="Freeform: Shape 17">
              <a:extLst>
                <a:ext uri="{FF2B5EF4-FFF2-40B4-BE49-F238E27FC236}">
                  <a16:creationId xmlns:a16="http://schemas.microsoft.com/office/drawing/2014/main" id="{635C965A-C516-42B1-844F-9472408C9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4C44BFB-148D-4919-BEE5-0138A35BCC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CD704AD9-4DAA-4F0F-8B02-8B765658A5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9F9F0EF2-FB12-49A3-B73C-E38141A55F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49A9DBF1-1403-4BE8-B87E-0393E9CDE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979BDB7-FA20-4F60-97B1-CF3696395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3B7D32B5-D9D6-467E-8349-4A1A840FA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re 1">
            <a:extLst>
              <a:ext uri="{FF2B5EF4-FFF2-40B4-BE49-F238E27FC236}">
                <a16:creationId xmlns:a16="http://schemas.microsoft.com/office/drawing/2014/main" id="{485B99B0-84A2-B872-3A95-811635638FEA}"/>
              </a:ext>
            </a:extLst>
          </p:cNvPr>
          <p:cNvSpPr>
            <a:spLocks noGrp="1"/>
          </p:cNvSpPr>
          <p:nvPr>
            <p:ph type="title"/>
          </p:nvPr>
        </p:nvSpPr>
        <p:spPr>
          <a:xfrm>
            <a:off x="1012644" y="719268"/>
            <a:ext cx="3988234" cy="2905120"/>
          </a:xfrm>
        </p:spPr>
        <p:txBody>
          <a:bodyPr vert="horz" lIns="91440" tIns="45720" rIns="91440" bIns="45720" rtlCol="0" anchor="b">
            <a:normAutofit/>
          </a:bodyPr>
          <a:lstStyle/>
          <a:p>
            <a:r>
              <a:rPr lang="en-US" sz="4800" dirty="0">
                <a:solidFill>
                  <a:schemeClr val="tx2"/>
                </a:solidFill>
              </a:rPr>
              <a:t>What are the </a:t>
            </a:r>
            <a:r>
              <a:rPr lang="en-US" sz="4800" b="1" i="1" u="sng" dirty="0">
                <a:solidFill>
                  <a:schemeClr val="tx2"/>
                </a:solidFill>
              </a:rPr>
              <a:t>requirements</a:t>
            </a:r>
            <a:r>
              <a:rPr lang="en-US" sz="4800" dirty="0">
                <a:solidFill>
                  <a:schemeClr val="tx2"/>
                </a:solidFill>
              </a:rPr>
              <a:t> for effective teamwork?</a:t>
            </a:r>
          </a:p>
        </p:txBody>
      </p:sp>
      <p:sp>
        <p:nvSpPr>
          <p:cNvPr id="3" name="Espace réservé du contenu 2">
            <a:extLst>
              <a:ext uri="{FF2B5EF4-FFF2-40B4-BE49-F238E27FC236}">
                <a16:creationId xmlns:a16="http://schemas.microsoft.com/office/drawing/2014/main" id="{F190DA7E-802F-C869-0A6C-4137A201C570}"/>
              </a:ext>
            </a:extLst>
          </p:cNvPr>
          <p:cNvSpPr>
            <a:spLocks noGrp="1"/>
          </p:cNvSpPr>
          <p:nvPr>
            <p:ph idx="1"/>
          </p:nvPr>
        </p:nvSpPr>
        <p:spPr>
          <a:xfrm>
            <a:off x="1012643" y="3764655"/>
            <a:ext cx="3573793" cy="2374078"/>
          </a:xfrm>
        </p:spPr>
        <p:txBody>
          <a:bodyPr vert="horz" lIns="91440" tIns="45720" rIns="91440" bIns="45720" rtlCol="0" anchor="t">
            <a:normAutofit/>
          </a:bodyPr>
          <a:lstStyle/>
          <a:p>
            <a:pPr marL="0" indent="0">
              <a:buNone/>
            </a:pPr>
            <a:r>
              <a:rPr lang="en-US" sz="2400" dirty="0">
                <a:solidFill>
                  <a:schemeClr val="tx2"/>
                </a:solidFill>
              </a:rPr>
              <a:t>Health and social care require a diverse range of skills for successful teamwork, including : </a:t>
            </a:r>
          </a:p>
        </p:txBody>
      </p:sp>
    </p:spTree>
    <p:extLst>
      <p:ext uri="{BB962C8B-B14F-4D97-AF65-F5344CB8AC3E}">
        <p14:creationId xmlns:p14="http://schemas.microsoft.com/office/powerpoint/2010/main" val="35990743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8339F880-3CF0-2B46-BBD4-A5719591B3E8}"/>
              </a:ext>
            </a:extLst>
          </p:cNvPr>
          <p:cNvSpPr>
            <a:spLocks noGrp="1"/>
          </p:cNvSpPr>
          <p:nvPr>
            <p:ph type="title"/>
          </p:nvPr>
        </p:nvSpPr>
        <p:spPr>
          <a:xfrm>
            <a:off x="640080" y="325369"/>
            <a:ext cx="5047042" cy="1956841"/>
          </a:xfrm>
        </p:spPr>
        <p:txBody>
          <a:bodyPr anchor="b">
            <a:normAutofit/>
          </a:bodyPr>
          <a:lstStyle/>
          <a:p>
            <a:r>
              <a:rPr lang="en-GB" sz="5000" dirty="0"/>
              <a:t>	</a:t>
            </a:r>
            <a:r>
              <a:rPr lang="en-GB" sz="5400" b="1" dirty="0"/>
              <a:t>Effective Communication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Espace réservé du contenu 2">
            <a:extLst>
              <a:ext uri="{FF2B5EF4-FFF2-40B4-BE49-F238E27FC236}">
                <a16:creationId xmlns:a16="http://schemas.microsoft.com/office/drawing/2014/main" id="{C495C10F-0DE3-3A61-89D2-04AD87A1356F}"/>
              </a:ext>
            </a:extLst>
          </p:cNvPr>
          <p:cNvSpPr>
            <a:spLocks noGrp="1"/>
          </p:cNvSpPr>
          <p:nvPr>
            <p:ph idx="1"/>
          </p:nvPr>
        </p:nvSpPr>
        <p:spPr>
          <a:xfrm>
            <a:off x="640080" y="2872898"/>
            <a:ext cx="7254982" cy="4005174"/>
          </a:xfrm>
        </p:spPr>
        <p:txBody>
          <a:bodyPr>
            <a:noAutofit/>
          </a:bodyPr>
          <a:lstStyle/>
          <a:p>
            <a:r>
              <a:rPr lang="en-GB" dirty="0"/>
              <a:t>Sharing and updating information in real time allows the team to take better decisions.</a:t>
            </a:r>
          </a:p>
          <a:p>
            <a:endParaRPr lang="en-GB" dirty="0"/>
          </a:p>
          <a:p>
            <a:r>
              <a:rPr lang="en-GB" dirty="0"/>
              <a:t>Listening to each other to prevent conflict.</a:t>
            </a:r>
          </a:p>
          <a:p>
            <a:endParaRPr lang="en-GB" dirty="0"/>
          </a:p>
          <a:p>
            <a:r>
              <a:rPr lang="en-GB" dirty="0"/>
              <a:t>Indeed, poor communication is a source of errors contributing to serious failures in care. </a:t>
            </a:r>
          </a:p>
        </p:txBody>
      </p:sp>
      <p:pic>
        <p:nvPicPr>
          <p:cNvPr id="4" name="Image 3">
            <a:extLst>
              <a:ext uri="{FF2B5EF4-FFF2-40B4-BE49-F238E27FC236}">
                <a16:creationId xmlns:a16="http://schemas.microsoft.com/office/drawing/2014/main" id="{71922F24-9F4B-8293-7BC4-4AA6FF0497D4}"/>
              </a:ext>
            </a:extLst>
          </p:cNvPr>
          <p:cNvPicPr>
            <a:picLocks noChangeAspect="1"/>
          </p:cNvPicPr>
          <p:nvPr/>
        </p:nvPicPr>
        <p:blipFill>
          <a:blip r:embed="rId2"/>
          <a:srcRect l="10910" r="25898" b="-1"/>
          <a:stretch>
            <a:fillRect/>
          </a:stretch>
        </p:blipFill>
        <p:spPr>
          <a:xfrm>
            <a:off x="7895062" y="10"/>
            <a:ext cx="4296937"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7185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Image 5">
            <a:extLst>
              <a:ext uri="{FF2B5EF4-FFF2-40B4-BE49-F238E27FC236}">
                <a16:creationId xmlns:a16="http://schemas.microsoft.com/office/drawing/2014/main" id="{5D51C2B0-2E4C-95DD-343F-06FAC52696DB}"/>
              </a:ext>
            </a:extLst>
          </p:cNvPr>
          <p:cNvPicPr>
            <a:picLocks noChangeAspect="1"/>
          </p:cNvPicPr>
          <p:nvPr/>
        </p:nvPicPr>
        <p:blipFill>
          <a:blip r:embed="rId2"/>
          <a:srcRect t="4721" b="715"/>
          <a:stretch>
            <a:fillRect/>
          </a:stretch>
        </p:blipFill>
        <p:spPr>
          <a:xfrm>
            <a:off x="111513" y="-451624"/>
            <a:ext cx="12467064" cy="7761248"/>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re 1">
            <a:extLst>
              <a:ext uri="{FF2B5EF4-FFF2-40B4-BE49-F238E27FC236}">
                <a16:creationId xmlns:a16="http://schemas.microsoft.com/office/drawing/2014/main" id="{C22495A8-A153-800D-3215-36EEFC04D5BF}"/>
              </a:ext>
            </a:extLst>
          </p:cNvPr>
          <p:cNvSpPr>
            <a:spLocks noGrp="1"/>
          </p:cNvSpPr>
          <p:nvPr>
            <p:ph type="title"/>
          </p:nvPr>
        </p:nvSpPr>
        <p:spPr>
          <a:xfrm>
            <a:off x="838200" y="365125"/>
            <a:ext cx="3822189" cy="1899912"/>
          </a:xfrm>
        </p:spPr>
        <p:txBody>
          <a:bodyPr>
            <a:normAutofit/>
          </a:bodyPr>
          <a:lstStyle/>
          <a:p>
            <a:r>
              <a:rPr lang="en-GB" sz="4000" b="1" dirty="0"/>
              <a:t>Efficient collaboration</a:t>
            </a:r>
          </a:p>
        </p:txBody>
      </p:sp>
      <p:sp>
        <p:nvSpPr>
          <p:cNvPr id="3" name="Espace réservé du contenu 2">
            <a:extLst>
              <a:ext uri="{FF2B5EF4-FFF2-40B4-BE49-F238E27FC236}">
                <a16:creationId xmlns:a16="http://schemas.microsoft.com/office/drawing/2014/main" id="{50126DE5-F98C-30D6-5FCD-31212B59F592}"/>
              </a:ext>
            </a:extLst>
          </p:cNvPr>
          <p:cNvSpPr>
            <a:spLocks noGrp="1"/>
          </p:cNvSpPr>
          <p:nvPr>
            <p:ph idx="1"/>
          </p:nvPr>
        </p:nvSpPr>
        <p:spPr>
          <a:xfrm>
            <a:off x="234176" y="2434200"/>
            <a:ext cx="7156086" cy="4423789"/>
          </a:xfrm>
        </p:spPr>
        <p:txBody>
          <a:bodyPr>
            <a:normAutofit/>
          </a:bodyPr>
          <a:lstStyle/>
          <a:p>
            <a:r>
              <a:rPr lang="en-GB" sz="3200" dirty="0"/>
              <a:t>Good understanding among the teamwork</a:t>
            </a:r>
          </a:p>
          <a:p>
            <a:pPr marL="0" indent="0">
              <a:buNone/>
            </a:pPr>
            <a:endParaRPr lang="en-GB" sz="1900" dirty="0"/>
          </a:p>
          <a:p>
            <a:r>
              <a:rPr lang="en-GB" sz="3200" dirty="0"/>
              <a:t>Being aware of each other’s to deliver responsive care.</a:t>
            </a:r>
          </a:p>
          <a:p>
            <a:pPr marL="0" indent="0">
              <a:buNone/>
            </a:pPr>
            <a:endParaRPr lang="en-GB" sz="3200" dirty="0"/>
          </a:p>
          <a:p>
            <a:r>
              <a:rPr lang="en-GB" sz="3200" dirty="0"/>
              <a:t>Sharing knowledge and skills. </a:t>
            </a:r>
          </a:p>
          <a:p>
            <a:r>
              <a:rPr lang="en-GB" sz="3200" dirty="0"/>
              <a:t>Keep learning from others.</a:t>
            </a:r>
          </a:p>
        </p:txBody>
      </p:sp>
    </p:spTree>
    <p:extLst>
      <p:ext uri="{BB962C8B-B14F-4D97-AF65-F5344CB8AC3E}">
        <p14:creationId xmlns:p14="http://schemas.microsoft.com/office/powerpoint/2010/main" val="10468302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2C751F9F-578A-094F-16EE-16CE3254F0FA}"/>
              </a:ext>
            </a:extLst>
          </p:cNvPr>
          <p:cNvSpPr>
            <a:spLocks noGrp="1"/>
          </p:cNvSpPr>
          <p:nvPr>
            <p:ph type="title"/>
          </p:nvPr>
        </p:nvSpPr>
        <p:spPr>
          <a:xfrm>
            <a:off x="7359805" y="489507"/>
            <a:ext cx="4374995" cy="1655483"/>
          </a:xfrm>
        </p:spPr>
        <p:txBody>
          <a:bodyPr anchor="b">
            <a:normAutofit/>
          </a:bodyPr>
          <a:lstStyle/>
          <a:p>
            <a:pPr algn="ctr"/>
            <a:r>
              <a:rPr lang="en-GB" sz="4000" b="1" dirty="0"/>
              <a:t>Real leadership </a:t>
            </a:r>
          </a:p>
        </p:txBody>
      </p:sp>
      <p:pic>
        <p:nvPicPr>
          <p:cNvPr id="4" name="Image 3">
            <a:extLst>
              <a:ext uri="{FF2B5EF4-FFF2-40B4-BE49-F238E27FC236}">
                <a16:creationId xmlns:a16="http://schemas.microsoft.com/office/drawing/2014/main" id="{DE4FAB2C-7467-D671-5344-5A63A997D842}"/>
              </a:ext>
            </a:extLst>
          </p:cNvPr>
          <p:cNvPicPr>
            <a:picLocks noChangeAspect="1"/>
          </p:cNvPicPr>
          <p:nvPr/>
        </p:nvPicPr>
        <p:blipFill>
          <a:blip r:embed="rId2"/>
          <a:srcRect l="2790" r="15528" b="-2"/>
          <a:stretch>
            <a:fillRect/>
          </a:stretch>
        </p:blipFill>
        <p:spPr>
          <a:xfrm>
            <a:off x="20" y="432"/>
            <a:ext cx="7036400" cy="5017618"/>
          </a:xfrm>
          <a:prstGeom prst="rect">
            <a:avLst/>
          </a:prstGeom>
        </p:spPr>
      </p:pic>
      <p:sp>
        <p:nvSpPr>
          <p:cNvPr id="3" name="Espace réservé du contenu 2">
            <a:extLst>
              <a:ext uri="{FF2B5EF4-FFF2-40B4-BE49-F238E27FC236}">
                <a16:creationId xmlns:a16="http://schemas.microsoft.com/office/drawing/2014/main" id="{310B847A-9C93-2448-483F-DE8F3745BB30}"/>
              </a:ext>
            </a:extLst>
          </p:cNvPr>
          <p:cNvSpPr>
            <a:spLocks noGrp="1"/>
          </p:cNvSpPr>
          <p:nvPr>
            <p:ph idx="1"/>
          </p:nvPr>
        </p:nvSpPr>
        <p:spPr>
          <a:xfrm>
            <a:off x="7359805" y="2418408"/>
            <a:ext cx="4538546" cy="3592099"/>
          </a:xfrm>
        </p:spPr>
        <p:txBody>
          <a:bodyPr>
            <a:noAutofit/>
          </a:bodyPr>
          <a:lstStyle/>
          <a:p>
            <a:r>
              <a:rPr lang="en-GB" sz="3600" dirty="0"/>
              <a:t>Have a better direction </a:t>
            </a:r>
          </a:p>
          <a:p>
            <a:r>
              <a:rPr lang="en-GB" sz="3200" dirty="0"/>
              <a:t>Is supportive for other teamwork</a:t>
            </a:r>
          </a:p>
          <a:p>
            <a:pPr marL="0" indent="0">
              <a:buNone/>
            </a:pPr>
            <a:r>
              <a:rPr lang="en-GB" sz="3200" dirty="0"/>
              <a:t> </a:t>
            </a:r>
          </a:p>
          <a:p>
            <a:r>
              <a:rPr lang="en-GB" sz="3200" dirty="0"/>
              <a:t>Is a source of motivation </a:t>
            </a:r>
          </a:p>
        </p:txBody>
      </p:sp>
      <p:sp>
        <p:nvSpPr>
          <p:cNvPr id="11" name="Rectangle 10">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44157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3A5BA669-5782-F0E3-9660-4E4619CC80E1}"/>
              </a:ext>
            </a:extLst>
          </p:cNvPr>
          <p:cNvSpPr>
            <a:spLocks noGrp="1"/>
          </p:cNvSpPr>
          <p:nvPr>
            <p:ph type="title"/>
          </p:nvPr>
        </p:nvSpPr>
        <p:spPr>
          <a:xfrm>
            <a:off x="3836020" y="329184"/>
            <a:ext cx="7712852" cy="1783080"/>
          </a:xfrm>
        </p:spPr>
        <p:txBody>
          <a:bodyPr anchor="b">
            <a:normAutofit/>
          </a:bodyPr>
          <a:lstStyle/>
          <a:p>
            <a:r>
              <a:rPr lang="en-GB" sz="3000" b="1" dirty="0"/>
              <a:t>Time Management </a:t>
            </a:r>
            <a:br>
              <a:rPr lang="en-GB" sz="3000" dirty="0"/>
            </a:br>
            <a:r>
              <a:rPr lang="en-GB" sz="3000" dirty="0"/>
              <a:t>Important for effective and efficient care. It enables to</a:t>
            </a:r>
            <a:br>
              <a:rPr lang="en-GB" sz="3000" dirty="0"/>
            </a:br>
            <a:endParaRPr lang="en-GB" sz="3000" dirty="0"/>
          </a:p>
        </p:txBody>
      </p:sp>
      <p:pic>
        <p:nvPicPr>
          <p:cNvPr id="5" name="Image 4">
            <a:extLst>
              <a:ext uri="{FF2B5EF4-FFF2-40B4-BE49-F238E27FC236}">
                <a16:creationId xmlns:a16="http://schemas.microsoft.com/office/drawing/2014/main" id="{BA6BE82E-4243-E383-C5DE-DC462952B8BA}"/>
              </a:ext>
            </a:extLst>
          </p:cNvPr>
          <p:cNvPicPr>
            <a:picLocks noChangeAspect="1"/>
          </p:cNvPicPr>
          <p:nvPr/>
        </p:nvPicPr>
        <p:blipFill>
          <a:blip r:embed="rId2"/>
          <a:srcRect l="26040" r="28629" b="-1"/>
          <a:stretch>
            <a:fillRect/>
          </a:stretch>
        </p:blipFill>
        <p:spPr>
          <a:xfrm>
            <a:off x="1" y="10"/>
            <a:ext cx="3658818" cy="575491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5"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Espace réservé du contenu 2">
            <a:extLst>
              <a:ext uri="{FF2B5EF4-FFF2-40B4-BE49-F238E27FC236}">
                <a16:creationId xmlns:a16="http://schemas.microsoft.com/office/drawing/2014/main" id="{FC63A1F1-99C5-1FDA-524A-BF1E54DF2493}"/>
              </a:ext>
            </a:extLst>
          </p:cNvPr>
          <p:cNvSpPr>
            <a:spLocks noGrp="1"/>
          </p:cNvSpPr>
          <p:nvPr>
            <p:ph idx="1"/>
          </p:nvPr>
        </p:nvSpPr>
        <p:spPr>
          <a:xfrm>
            <a:off x="3658819" y="2706624"/>
            <a:ext cx="8406801" cy="3887760"/>
          </a:xfrm>
        </p:spPr>
        <p:txBody>
          <a:bodyPr>
            <a:normAutofit fontScale="92500" lnSpcReduction="20000"/>
          </a:bodyPr>
          <a:lstStyle/>
          <a:p>
            <a:r>
              <a:rPr lang="en-GB" sz="4000" dirty="0"/>
              <a:t>balance patient care </a:t>
            </a:r>
          </a:p>
          <a:p>
            <a:pPr marL="0" indent="0">
              <a:buNone/>
            </a:pPr>
            <a:endParaRPr lang="en-GB" sz="4000" dirty="0"/>
          </a:p>
          <a:p>
            <a:r>
              <a:rPr lang="en-GB" sz="4000" dirty="0"/>
              <a:t>plan tasks.</a:t>
            </a:r>
          </a:p>
          <a:p>
            <a:pPr marL="0" indent="0">
              <a:buNone/>
            </a:pPr>
            <a:endParaRPr lang="en-GB" sz="4000" dirty="0"/>
          </a:p>
          <a:p>
            <a:r>
              <a:rPr lang="en-GB" sz="4000" dirty="0"/>
              <a:t>set goals.</a:t>
            </a:r>
          </a:p>
          <a:p>
            <a:pPr marL="0" indent="0">
              <a:buNone/>
            </a:pPr>
            <a:endParaRPr lang="en-GB" sz="4000" dirty="0"/>
          </a:p>
          <a:p>
            <a:r>
              <a:rPr lang="en-GB" sz="4000" dirty="0"/>
              <a:t>make the available resource’s planning.</a:t>
            </a:r>
          </a:p>
          <a:p>
            <a:endParaRPr lang="en-GB" sz="2000" dirty="0"/>
          </a:p>
        </p:txBody>
      </p:sp>
    </p:spTree>
    <p:extLst>
      <p:ext uri="{BB962C8B-B14F-4D97-AF65-F5344CB8AC3E}">
        <p14:creationId xmlns:p14="http://schemas.microsoft.com/office/powerpoint/2010/main" val="3739204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Image 3">
            <a:extLst>
              <a:ext uri="{FF2B5EF4-FFF2-40B4-BE49-F238E27FC236}">
                <a16:creationId xmlns:a16="http://schemas.microsoft.com/office/drawing/2014/main" id="{CC426642-4784-1E4B-CA1F-15CF24A5873C}"/>
              </a:ext>
            </a:extLst>
          </p:cNvPr>
          <p:cNvPicPr>
            <a:picLocks noChangeAspect="1"/>
          </p:cNvPicPr>
          <p:nvPr/>
        </p:nvPicPr>
        <p:blipFill>
          <a:blip r:embed="rId2">
            <a:alphaModFix amt="55000"/>
          </a:blip>
          <a:srcRect t="14760" b="654"/>
          <a:stretch>
            <a:fillRect/>
          </a:stretch>
        </p:blipFill>
        <p:spPr>
          <a:xfrm>
            <a:off x="20" y="-9107"/>
            <a:ext cx="12191980" cy="6858000"/>
          </a:xfrm>
          <a:prstGeom prst="rect">
            <a:avLst/>
          </a:prstGeom>
        </p:spPr>
      </p:pic>
      <p:sp>
        <p:nvSpPr>
          <p:cNvPr id="2" name="Titre 1">
            <a:extLst>
              <a:ext uri="{FF2B5EF4-FFF2-40B4-BE49-F238E27FC236}">
                <a16:creationId xmlns:a16="http://schemas.microsoft.com/office/drawing/2014/main" id="{B07AD77B-D41D-49A6-E787-444442D792B3}"/>
              </a:ext>
            </a:extLst>
          </p:cNvPr>
          <p:cNvSpPr>
            <a:spLocks noGrp="1"/>
          </p:cNvSpPr>
          <p:nvPr>
            <p:ph type="title"/>
          </p:nvPr>
        </p:nvSpPr>
        <p:spPr>
          <a:xfrm>
            <a:off x="686834" y="591344"/>
            <a:ext cx="3200400" cy="5585619"/>
          </a:xfrm>
        </p:spPr>
        <p:txBody>
          <a:bodyPr>
            <a:normAutofit/>
          </a:bodyPr>
          <a:lstStyle/>
          <a:p>
            <a:r>
              <a:rPr lang="en-GB">
                <a:solidFill>
                  <a:srgbClr val="FFFFFF"/>
                </a:solidFill>
              </a:rPr>
              <a:t>Here are some benefits obtained when working in team</a:t>
            </a:r>
          </a:p>
        </p:txBody>
      </p:sp>
      <p:sp>
        <p:nvSpPr>
          <p:cNvPr id="37" name="Arc 3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Espace réservé du contenu 2">
            <a:extLst>
              <a:ext uri="{FF2B5EF4-FFF2-40B4-BE49-F238E27FC236}">
                <a16:creationId xmlns:a16="http://schemas.microsoft.com/office/drawing/2014/main" id="{31FF67D1-1C42-865E-C8EA-BD6D0FAA3A81}"/>
              </a:ext>
            </a:extLst>
          </p:cNvPr>
          <p:cNvSpPr>
            <a:spLocks noGrp="1"/>
          </p:cNvSpPr>
          <p:nvPr>
            <p:ph idx="1"/>
          </p:nvPr>
        </p:nvSpPr>
        <p:spPr>
          <a:xfrm>
            <a:off x="3601844" y="591344"/>
            <a:ext cx="8363415" cy="6257549"/>
          </a:xfrm>
        </p:spPr>
        <p:txBody>
          <a:bodyPr anchor="ctr">
            <a:normAutofit fontScale="77500" lnSpcReduction="20000"/>
          </a:bodyPr>
          <a:lstStyle/>
          <a:p>
            <a:r>
              <a:rPr lang="en-GB" sz="3000" b="1" dirty="0">
                <a:solidFill>
                  <a:srgbClr val="FFFFFF"/>
                </a:solidFill>
              </a:rPr>
              <a:t>Productivity increasing. </a:t>
            </a:r>
          </a:p>
          <a:p>
            <a:pPr lvl="1"/>
            <a:r>
              <a:rPr lang="en-GB" sz="3000" dirty="0">
                <a:solidFill>
                  <a:srgbClr val="FFFFFF"/>
                </a:solidFill>
              </a:rPr>
              <a:t>Managing time effectively, lead to do more in less time. Freeing up more time to spend on other tasks. </a:t>
            </a:r>
          </a:p>
          <a:p>
            <a:pPr lvl="1"/>
            <a:endParaRPr lang="en-GB" sz="3000" dirty="0">
              <a:solidFill>
                <a:srgbClr val="FFFFFF"/>
              </a:solidFill>
            </a:endParaRPr>
          </a:p>
          <a:p>
            <a:r>
              <a:rPr lang="en-GB" sz="3000" b="1" dirty="0">
                <a:solidFill>
                  <a:srgbClr val="FFFFFF"/>
                </a:solidFill>
              </a:rPr>
              <a:t>Stress reduction. </a:t>
            </a:r>
          </a:p>
          <a:p>
            <a:pPr lvl="1"/>
            <a:r>
              <a:rPr lang="en-GB" sz="3000" dirty="0">
                <a:solidFill>
                  <a:srgbClr val="FFFFFF"/>
                </a:solidFill>
              </a:rPr>
              <a:t>Working in team make members supportive and motivated, avoiding stress and overwhelming</a:t>
            </a:r>
          </a:p>
          <a:p>
            <a:pPr lvl="1"/>
            <a:r>
              <a:rPr lang="en-GB" sz="3000" dirty="0">
                <a:solidFill>
                  <a:srgbClr val="FFFFFF"/>
                </a:solidFill>
              </a:rPr>
              <a:t>Working in team contributes to staff’s wellbeing allowing work-life balance</a:t>
            </a:r>
          </a:p>
          <a:p>
            <a:r>
              <a:rPr lang="en-GB" sz="3000" b="1" dirty="0">
                <a:solidFill>
                  <a:srgbClr val="FFFFFF"/>
                </a:solidFill>
              </a:rPr>
              <a:t>Reducing Medication Errors due to </a:t>
            </a:r>
          </a:p>
          <a:p>
            <a:pPr lvl="1"/>
            <a:r>
              <a:rPr lang="en-GB" sz="3000" dirty="0">
                <a:solidFill>
                  <a:srgbClr val="FFFFFF"/>
                </a:solidFill>
              </a:rPr>
              <a:t>better communication </a:t>
            </a:r>
          </a:p>
          <a:p>
            <a:pPr lvl="1"/>
            <a:r>
              <a:rPr lang="en-GB" sz="3000" dirty="0">
                <a:solidFill>
                  <a:srgbClr val="FFFFFF"/>
                </a:solidFill>
              </a:rPr>
              <a:t>care management</a:t>
            </a:r>
          </a:p>
          <a:p>
            <a:pPr lvl="1"/>
            <a:r>
              <a:rPr lang="en-GB" sz="3000" dirty="0">
                <a:solidFill>
                  <a:srgbClr val="FFFFFF"/>
                </a:solidFill>
              </a:rPr>
              <a:t>decision making</a:t>
            </a:r>
          </a:p>
          <a:p>
            <a:pPr marL="457200" lvl="1" indent="0">
              <a:buNone/>
            </a:pPr>
            <a:endParaRPr lang="en-GB" sz="3000" dirty="0">
              <a:solidFill>
                <a:srgbClr val="FFFFFF"/>
              </a:solidFill>
            </a:endParaRPr>
          </a:p>
          <a:p>
            <a:r>
              <a:rPr lang="en-GB" sz="3000" b="1" dirty="0">
                <a:solidFill>
                  <a:srgbClr val="FFFFFF"/>
                </a:solidFill>
              </a:rPr>
              <a:t>Quality patient care</a:t>
            </a:r>
          </a:p>
          <a:p>
            <a:pPr lvl="1"/>
            <a:r>
              <a:rPr lang="en-GB" sz="3000" dirty="0">
                <a:solidFill>
                  <a:srgbClr val="FFFFFF"/>
                </a:solidFill>
              </a:rPr>
              <a:t>In improving outcomes and patient safety as errors are reduced</a:t>
            </a:r>
          </a:p>
          <a:p>
            <a:pPr lvl="1"/>
            <a:r>
              <a:rPr lang="en-GB" sz="3000" dirty="0">
                <a:solidFill>
                  <a:srgbClr val="FFFFFF"/>
                </a:solidFill>
              </a:rPr>
              <a:t>In increasing car efficiency</a:t>
            </a:r>
          </a:p>
          <a:p>
            <a:pPr lvl="1"/>
            <a:r>
              <a:rPr lang="en-GB" sz="3000" dirty="0">
                <a:solidFill>
                  <a:srgbClr val="FFFFFF"/>
                </a:solidFill>
              </a:rPr>
              <a:t>By allowing intervention and </a:t>
            </a:r>
            <a:r>
              <a:rPr lang="en-GB" sz="3000" dirty="0" err="1">
                <a:solidFill>
                  <a:srgbClr val="FFFFFF"/>
                </a:solidFill>
              </a:rPr>
              <a:t>strss</a:t>
            </a:r>
            <a:r>
              <a:rPr lang="en-GB" sz="3000">
                <a:solidFill>
                  <a:srgbClr val="FFFFFF"/>
                </a:solidFill>
              </a:rPr>
              <a:t> reduction </a:t>
            </a:r>
            <a:r>
              <a:rPr lang="en-GB" sz="3000" dirty="0">
                <a:solidFill>
                  <a:srgbClr val="FFFFFF"/>
                </a:solidFill>
              </a:rPr>
              <a:t>on time</a:t>
            </a:r>
          </a:p>
          <a:p>
            <a:endParaRPr lang="en-GB" sz="1300" dirty="0">
              <a:solidFill>
                <a:srgbClr val="FFFFFF"/>
              </a:solidFill>
            </a:endParaRPr>
          </a:p>
        </p:txBody>
      </p:sp>
    </p:spTree>
    <p:extLst>
      <p:ext uri="{BB962C8B-B14F-4D97-AF65-F5344CB8AC3E}">
        <p14:creationId xmlns:p14="http://schemas.microsoft.com/office/powerpoint/2010/main" val="1827310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Image 4">
            <a:extLst>
              <a:ext uri="{FF2B5EF4-FFF2-40B4-BE49-F238E27FC236}">
                <a16:creationId xmlns:a16="http://schemas.microsoft.com/office/drawing/2014/main" id="{F1E951C2-C137-D298-3362-D42BC5DCC54B}"/>
              </a:ext>
            </a:extLst>
          </p:cNvPr>
          <p:cNvPicPr>
            <a:picLocks noChangeAspect="1"/>
          </p:cNvPicPr>
          <p:nvPr/>
        </p:nvPicPr>
        <p:blipFill>
          <a:blip r:embed="rId2"/>
          <a:srcRect r="5882" b="-1"/>
          <a:stretch>
            <a:fillRect/>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re 1">
            <a:extLst>
              <a:ext uri="{FF2B5EF4-FFF2-40B4-BE49-F238E27FC236}">
                <a16:creationId xmlns:a16="http://schemas.microsoft.com/office/drawing/2014/main" id="{F475660F-8D2E-5F21-62CE-F6475BC4E536}"/>
              </a:ext>
            </a:extLst>
          </p:cNvPr>
          <p:cNvSpPr>
            <a:spLocks noGrp="1"/>
          </p:cNvSpPr>
          <p:nvPr>
            <p:ph type="title"/>
          </p:nvPr>
        </p:nvSpPr>
        <p:spPr>
          <a:xfrm>
            <a:off x="7531610" y="365125"/>
            <a:ext cx="3822189" cy="1899912"/>
          </a:xfrm>
        </p:spPr>
        <p:txBody>
          <a:bodyPr>
            <a:normAutofit/>
          </a:bodyPr>
          <a:lstStyle/>
          <a:p>
            <a:r>
              <a:rPr lang="en-GB" sz="3700" dirty="0"/>
              <a:t>Practical example to support my presentation</a:t>
            </a:r>
          </a:p>
        </p:txBody>
      </p:sp>
      <p:sp>
        <p:nvSpPr>
          <p:cNvPr id="3" name="Espace réservé du contenu 2">
            <a:extLst>
              <a:ext uri="{FF2B5EF4-FFF2-40B4-BE49-F238E27FC236}">
                <a16:creationId xmlns:a16="http://schemas.microsoft.com/office/drawing/2014/main" id="{26013D4B-2311-311A-DE03-3916BFB9A369}"/>
              </a:ext>
            </a:extLst>
          </p:cNvPr>
          <p:cNvSpPr>
            <a:spLocks noGrp="1"/>
          </p:cNvSpPr>
          <p:nvPr>
            <p:ph idx="1"/>
          </p:nvPr>
        </p:nvSpPr>
        <p:spPr>
          <a:xfrm>
            <a:off x="7292898" y="2152185"/>
            <a:ext cx="4806175" cy="4024778"/>
          </a:xfrm>
        </p:spPr>
        <p:txBody>
          <a:bodyPr>
            <a:normAutofit/>
          </a:bodyPr>
          <a:lstStyle/>
          <a:p>
            <a:r>
              <a:rPr lang="en-GB" sz="2000" dirty="0"/>
              <a:t>Recently, my husband was hit by a car.</a:t>
            </a:r>
          </a:p>
          <a:p>
            <a:r>
              <a:rPr lang="en-GB" sz="2000" dirty="0"/>
              <a:t>In addition to my own personal shock, I observed a remarkable human chain where success relies on effective teamwork skills. </a:t>
            </a:r>
          </a:p>
          <a:p>
            <a:pPr marL="0" indent="0">
              <a:buNone/>
            </a:pPr>
            <a:endParaRPr lang="en-GB" sz="2000" dirty="0"/>
          </a:p>
        </p:txBody>
      </p:sp>
    </p:spTree>
    <p:extLst>
      <p:ext uri="{BB962C8B-B14F-4D97-AF65-F5344CB8AC3E}">
        <p14:creationId xmlns:p14="http://schemas.microsoft.com/office/powerpoint/2010/main" val="41892390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2E959CB5-98E9-A68D-88DA-43CD08BD6A22}"/>
              </a:ext>
            </a:extLst>
          </p:cNvPr>
          <p:cNvSpPr>
            <a:spLocks noGrp="1"/>
          </p:cNvSpPr>
          <p:nvPr>
            <p:ph type="title"/>
          </p:nvPr>
        </p:nvSpPr>
        <p:spPr>
          <a:xfrm>
            <a:off x="7320466" y="609600"/>
            <a:ext cx="4140014" cy="1330839"/>
          </a:xfrm>
        </p:spPr>
        <p:txBody>
          <a:bodyPr>
            <a:normAutofit/>
          </a:bodyPr>
          <a:lstStyle/>
          <a:p>
            <a:r>
              <a:rPr lang="en-GB" dirty="0"/>
              <a:t>At the scene of the accident   </a:t>
            </a:r>
          </a:p>
        </p:txBody>
      </p:sp>
      <p:pic>
        <p:nvPicPr>
          <p:cNvPr id="5" name="Image 4">
            <a:extLst>
              <a:ext uri="{FF2B5EF4-FFF2-40B4-BE49-F238E27FC236}">
                <a16:creationId xmlns:a16="http://schemas.microsoft.com/office/drawing/2014/main" id="{39FEF1B9-79B3-C5D8-9EAF-9C9FEFC85C0F}"/>
              </a:ext>
            </a:extLst>
          </p:cNvPr>
          <p:cNvPicPr>
            <a:picLocks noChangeAspect="1"/>
          </p:cNvPicPr>
          <p:nvPr/>
        </p:nvPicPr>
        <p:blipFill>
          <a:blip r:embed="rId2"/>
          <a:srcRect r="-2" b="632"/>
          <a:stretch>
            <a:fillRect/>
          </a:stretch>
        </p:blipFill>
        <p:spPr>
          <a:xfrm>
            <a:off x="21" y="10"/>
            <a:ext cx="5038808" cy="5006888"/>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Espace réservé du contenu 2">
            <a:extLst>
              <a:ext uri="{FF2B5EF4-FFF2-40B4-BE49-F238E27FC236}">
                <a16:creationId xmlns:a16="http://schemas.microsoft.com/office/drawing/2014/main" id="{64DAE872-70D9-79B7-FB76-159E729335CD}"/>
              </a:ext>
            </a:extLst>
          </p:cNvPr>
          <p:cNvSpPr>
            <a:spLocks noGrp="1"/>
          </p:cNvSpPr>
          <p:nvPr>
            <p:ph idx="1"/>
          </p:nvPr>
        </p:nvSpPr>
        <p:spPr>
          <a:xfrm>
            <a:off x="5575611" y="2194102"/>
            <a:ext cx="6445404" cy="3908586"/>
          </a:xfrm>
        </p:spPr>
        <p:txBody>
          <a:bodyPr>
            <a:normAutofit/>
          </a:bodyPr>
          <a:lstStyle/>
          <a:p>
            <a:r>
              <a:rPr lang="en-GB" sz="3600" dirty="0"/>
              <a:t>The paramedics were able to secure and stabilise my husband’s condition. </a:t>
            </a:r>
          </a:p>
          <a:p>
            <a:pPr marL="0" indent="0">
              <a:buNone/>
            </a:pPr>
            <a:endParaRPr lang="en-GB" sz="3600" dirty="0"/>
          </a:p>
          <a:p>
            <a:r>
              <a:rPr lang="en-GB" sz="3600" dirty="0"/>
              <a:t>They effectively managed the stress and communication with the family. </a:t>
            </a:r>
          </a:p>
        </p:txBody>
      </p:sp>
    </p:spTree>
    <p:extLst>
      <p:ext uri="{BB962C8B-B14F-4D97-AF65-F5344CB8AC3E}">
        <p14:creationId xmlns:p14="http://schemas.microsoft.com/office/powerpoint/2010/main" val="16035549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Espace réservé du contenu 3">
            <a:extLst>
              <a:ext uri="{FF2B5EF4-FFF2-40B4-BE49-F238E27FC236}">
                <a16:creationId xmlns:a16="http://schemas.microsoft.com/office/drawing/2014/main" id="{FD944086-70BB-A1B7-19BB-CB935ACB7B27}"/>
              </a:ext>
            </a:extLst>
          </p:cNvPr>
          <p:cNvPicPr>
            <a:picLocks noGrp="1" noChangeAspect="1"/>
          </p:cNvPicPr>
          <p:nvPr>
            <p:ph idx="1"/>
          </p:nvPr>
        </p:nvPicPr>
        <p:blipFill>
          <a:blip r:embed="rId2"/>
          <a:srcRect l="444"/>
          <a:stretch>
            <a:fillRect/>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A78A761D-E8AC-8AB3-673A-80049502312A}"/>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At the hospital </a:t>
            </a:r>
          </a:p>
        </p:txBody>
      </p:sp>
      <p:cxnSp>
        <p:nvCxnSpPr>
          <p:cNvPr id="15"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49307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90CD61F5-BCF1-7C3E-3FB2-D71E54F86402}"/>
              </a:ext>
            </a:extLst>
          </p:cNvPr>
          <p:cNvSpPr>
            <a:spLocks noGrp="1"/>
          </p:cNvSpPr>
          <p:nvPr>
            <p:ph type="title"/>
          </p:nvPr>
        </p:nvSpPr>
        <p:spPr>
          <a:xfrm>
            <a:off x="640080" y="4777739"/>
            <a:ext cx="3418990" cy="1412119"/>
          </a:xfrm>
        </p:spPr>
        <p:txBody>
          <a:bodyPr>
            <a:normAutofit/>
          </a:bodyPr>
          <a:lstStyle/>
          <a:p>
            <a:r>
              <a:rPr lang="en-GB" sz="3000" dirty="0"/>
              <a:t>Doctors coordinating and taking decisions </a:t>
            </a:r>
          </a:p>
        </p:txBody>
      </p:sp>
      <p:pic>
        <p:nvPicPr>
          <p:cNvPr id="6" name="Image 5">
            <a:extLst>
              <a:ext uri="{FF2B5EF4-FFF2-40B4-BE49-F238E27FC236}">
                <a16:creationId xmlns:a16="http://schemas.microsoft.com/office/drawing/2014/main" id="{C115FFE1-BE57-9333-A5C8-B7FEAA0DB801}"/>
              </a:ext>
            </a:extLst>
          </p:cNvPr>
          <p:cNvPicPr>
            <a:picLocks noChangeAspect="1"/>
          </p:cNvPicPr>
          <p:nvPr/>
        </p:nvPicPr>
        <p:blipFill>
          <a:blip r:embed="rId2"/>
          <a:srcRect b="7682"/>
          <a:stretch>
            <a:fillRect/>
          </a:stretch>
        </p:blipFill>
        <p:spPr>
          <a:xfrm>
            <a:off x="20" y="10"/>
            <a:ext cx="10593639" cy="3802556"/>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3"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sX0" fmla="*/ 0 w 1371600"/>
              <a:gd name="csY0" fmla="*/ 0 h 18288"/>
              <a:gd name="csX1" fmla="*/ 685800 w 1371600"/>
              <a:gd name="csY1" fmla="*/ 0 h 18288"/>
              <a:gd name="csX2" fmla="*/ 1371600 w 1371600"/>
              <a:gd name="csY2" fmla="*/ 0 h 18288"/>
              <a:gd name="csX3" fmla="*/ 1371600 w 1371600"/>
              <a:gd name="csY3" fmla="*/ 18288 h 18288"/>
              <a:gd name="csX4" fmla="*/ 713232 w 1371600"/>
              <a:gd name="csY4" fmla="*/ 18288 h 18288"/>
              <a:gd name="csX5" fmla="*/ 0 w 1371600"/>
              <a:gd name="csY5" fmla="*/ 18288 h 18288"/>
              <a:gd name="csX6" fmla="*/ 0 w 1371600"/>
              <a:gd name="csY6" fmla="*/ 0 h 1828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Espace réservé du contenu 2">
            <a:extLst>
              <a:ext uri="{FF2B5EF4-FFF2-40B4-BE49-F238E27FC236}">
                <a16:creationId xmlns:a16="http://schemas.microsoft.com/office/drawing/2014/main" id="{DBF684ED-DCFC-CC88-8E7F-4BB2C9118B99}"/>
              </a:ext>
            </a:extLst>
          </p:cNvPr>
          <p:cNvSpPr>
            <a:spLocks noGrp="1"/>
          </p:cNvSpPr>
          <p:nvPr>
            <p:ph idx="1"/>
          </p:nvPr>
        </p:nvSpPr>
        <p:spPr>
          <a:xfrm>
            <a:off x="4654294" y="3802566"/>
            <a:ext cx="6897626" cy="2932771"/>
          </a:xfrm>
        </p:spPr>
        <p:txBody>
          <a:bodyPr anchor="ctr">
            <a:normAutofit/>
          </a:bodyPr>
          <a:lstStyle/>
          <a:p>
            <a:r>
              <a:rPr lang="en-GB" dirty="0"/>
              <a:t>The doctors :</a:t>
            </a:r>
          </a:p>
          <a:p>
            <a:pPr marL="0" indent="0">
              <a:buNone/>
            </a:pPr>
            <a:endParaRPr lang="en-GB" dirty="0"/>
          </a:p>
          <a:p>
            <a:pPr lvl="1"/>
            <a:r>
              <a:rPr lang="en-GB" sz="2800" dirty="0"/>
              <a:t> coordinated the care. </a:t>
            </a:r>
          </a:p>
          <a:p>
            <a:pPr marL="457200" lvl="1" indent="0">
              <a:buNone/>
            </a:pPr>
            <a:endParaRPr lang="en-GB" sz="2800" dirty="0"/>
          </a:p>
          <a:p>
            <a:pPr lvl="1"/>
            <a:r>
              <a:rPr lang="en-GB" sz="2800" dirty="0"/>
              <a:t>made decisions regarding the accurate treatment.</a:t>
            </a:r>
          </a:p>
        </p:txBody>
      </p:sp>
    </p:spTree>
    <p:extLst>
      <p:ext uri="{BB962C8B-B14F-4D97-AF65-F5344CB8AC3E}">
        <p14:creationId xmlns:p14="http://schemas.microsoft.com/office/powerpoint/2010/main" val="36321677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A73DBC57-8ECE-61A1-5200-84FA31282051}"/>
              </a:ext>
            </a:extLst>
          </p:cNvPr>
          <p:cNvSpPr>
            <a:spLocks noGrp="1"/>
          </p:cNvSpPr>
          <p:nvPr>
            <p:ph type="title"/>
          </p:nvPr>
        </p:nvSpPr>
        <p:spPr>
          <a:xfrm>
            <a:off x="640080" y="325369"/>
            <a:ext cx="4368602" cy="1956841"/>
          </a:xfrm>
        </p:spPr>
        <p:txBody>
          <a:bodyPr anchor="b">
            <a:normAutofit/>
          </a:bodyPr>
          <a:lstStyle/>
          <a:p>
            <a:r>
              <a:rPr lang="en-GB" sz="3400"/>
              <a:t>The nurse ensured the implementation of care</a:t>
            </a:r>
            <a:br>
              <a:rPr lang="en-GB" sz="3400"/>
            </a:br>
            <a:endParaRPr lang="en-GB" sz="3400"/>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Espace réservé du contenu 2">
            <a:extLst>
              <a:ext uri="{FF2B5EF4-FFF2-40B4-BE49-F238E27FC236}">
                <a16:creationId xmlns:a16="http://schemas.microsoft.com/office/drawing/2014/main" id="{DB2AF647-0C87-B4D2-4787-6259520A7E0D}"/>
              </a:ext>
            </a:extLst>
          </p:cNvPr>
          <p:cNvSpPr>
            <a:spLocks noGrp="1"/>
          </p:cNvSpPr>
          <p:nvPr>
            <p:ph idx="1"/>
          </p:nvPr>
        </p:nvSpPr>
        <p:spPr>
          <a:xfrm>
            <a:off x="640080" y="2702740"/>
            <a:ext cx="4670097" cy="3490827"/>
          </a:xfrm>
        </p:spPr>
        <p:txBody>
          <a:bodyPr>
            <a:normAutofit/>
          </a:bodyPr>
          <a:lstStyle/>
          <a:p>
            <a:r>
              <a:rPr lang="en-GB" sz="2200" dirty="0"/>
              <a:t>Transfusion </a:t>
            </a:r>
          </a:p>
          <a:p>
            <a:r>
              <a:rPr lang="en-GB" sz="2200" dirty="0"/>
              <a:t>Infusion </a:t>
            </a:r>
          </a:p>
          <a:p>
            <a:r>
              <a:rPr lang="en-GB" sz="2200" dirty="0"/>
              <a:t>Medication administration</a:t>
            </a:r>
          </a:p>
          <a:p>
            <a:r>
              <a:rPr lang="en-GB" sz="2200" dirty="0"/>
              <a:t>Monitoring.</a:t>
            </a:r>
          </a:p>
          <a:p>
            <a:r>
              <a:rPr lang="en-GB" sz="2200" dirty="0"/>
              <a:t>Communication</a:t>
            </a:r>
          </a:p>
        </p:txBody>
      </p:sp>
      <p:pic>
        <p:nvPicPr>
          <p:cNvPr id="4" name="Image 3">
            <a:extLst>
              <a:ext uri="{FF2B5EF4-FFF2-40B4-BE49-F238E27FC236}">
                <a16:creationId xmlns:a16="http://schemas.microsoft.com/office/drawing/2014/main" id="{1839BCB0-E7B8-8A37-D180-3189C6D6E90A}"/>
              </a:ext>
            </a:extLst>
          </p:cNvPr>
          <p:cNvPicPr>
            <a:picLocks noChangeAspect="1"/>
          </p:cNvPicPr>
          <p:nvPr/>
        </p:nvPicPr>
        <p:blipFill>
          <a:blip r:embed="rId2"/>
          <a:srcRect r="39818"/>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209358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37C40744-B64A-A9B1-300F-C022D1FFC5C5}"/>
              </a:ext>
            </a:extLst>
          </p:cNvPr>
          <p:cNvSpPr>
            <a:spLocks noGrp="1"/>
          </p:cNvSpPr>
          <p:nvPr>
            <p:ph type="title"/>
          </p:nvPr>
        </p:nvSpPr>
        <p:spPr>
          <a:xfrm>
            <a:off x="6417733" y="0"/>
            <a:ext cx="5380257" cy="2614611"/>
          </a:xfrm>
        </p:spPr>
        <p:txBody>
          <a:bodyPr anchor="b">
            <a:normAutofit fontScale="90000"/>
          </a:bodyPr>
          <a:lstStyle/>
          <a:p>
            <a:br>
              <a:rPr lang="en-GB" sz="4000" dirty="0"/>
            </a:br>
            <a:r>
              <a:rPr lang="en-GB" sz="4000" dirty="0"/>
              <a:t>Laboratory tests and radiologists allow the doctors to determine the appropriate treatment </a:t>
            </a:r>
            <a:br>
              <a:rPr lang="en-GB" sz="4000" dirty="0"/>
            </a:br>
            <a:br>
              <a:rPr lang="en-GB" sz="2200" dirty="0"/>
            </a:br>
            <a:endParaRPr lang="en-GB" sz="2200" dirty="0"/>
          </a:p>
        </p:txBody>
      </p:sp>
      <p:pic>
        <p:nvPicPr>
          <p:cNvPr id="4" name="Image 3">
            <a:extLst>
              <a:ext uri="{FF2B5EF4-FFF2-40B4-BE49-F238E27FC236}">
                <a16:creationId xmlns:a16="http://schemas.microsoft.com/office/drawing/2014/main" id="{93724377-E6B7-0986-4F3C-5D853B5C24AF}"/>
              </a:ext>
            </a:extLst>
          </p:cNvPr>
          <p:cNvPicPr>
            <a:picLocks noChangeAspect="1"/>
          </p:cNvPicPr>
          <p:nvPr/>
        </p:nvPicPr>
        <p:blipFill>
          <a:blip r:embed="rId2"/>
          <a:srcRect l="40654" r="-2" b="-2"/>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Espace réservé du contenu 2">
            <a:extLst>
              <a:ext uri="{FF2B5EF4-FFF2-40B4-BE49-F238E27FC236}">
                <a16:creationId xmlns:a16="http://schemas.microsoft.com/office/drawing/2014/main" id="{57FDC4CF-FFFC-ECF3-8058-4E53FB60F1FF}"/>
              </a:ext>
            </a:extLst>
          </p:cNvPr>
          <p:cNvSpPr>
            <a:spLocks noGrp="1"/>
          </p:cNvSpPr>
          <p:nvPr>
            <p:ph idx="1"/>
          </p:nvPr>
        </p:nvSpPr>
        <p:spPr>
          <a:xfrm>
            <a:off x="6417734" y="2614612"/>
            <a:ext cx="5291663" cy="3752849"/>
          </a:xfrm>
        </p:spPr>
        <p:txBody>
          <a:bodyPr>
            <a:normAutofit/>
          </a:bodyPr>
          <a:lstStyle/>
          <a:p>
            <a:r>
              <a:rPr lang="en-GB" sz="4000" dirty="0"/>
              <a:t>Blood results</a:t>
            </a:r>
          </a:p>
          <a:p>
            <a:r>
              <a:rPr lang="en-GB" sz="4000" dirty="0"/>
              <a:t>Scans </a:t>
            </a:r>
          </a:p>
          <a:p>
            <a:r>
              <a:rPr lang="en-GB" sz="4000" dirty="0"/>
              <a:t>Medical imaging</a:t>
            </a:r>
          </a:p>
        </p:txBody>
      </p:sp>
    </p:spTree>
    <p:extLst>
      <p:ext uri="{BB962C8B-B14F-4D97-AF65-F5344CB8AC3E}">
        <p14:creationId xmlns:p14="http://schemas.microsoft.com/office/powerpoint/2010/main" val="32521571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2ECE2DA6-552B-D43C-42F7-71C6A60F0D21}"/>
              </a:ext>
            </a:extLst>
          </p:cNvPr>
          <p:cNvSpPr>
            <a:spLocks noGrp="1"/>
          </p:cNvSpPr>
          <p:nvPr>
            <p:ph type="title"/>
          </p:nvPr>
        </p:nvSpPr>
        <p:spPr>
          <a:xfrm>
            <a:off x="838201" y="365125"/>
            <a:ext cx="5251316" cy="1807305"/>
          </a:xfrm>
        </p:spPr>
        <p:txBody>
          <a:bodyPr>
            <a:normAutofit/>
          </a:bodyPr>
          <a:lstStyle/>
          <a:p>
            <a:r>
              <a:rPr lang="en-GB" dirty="0"/>
              <a:t>Conclusion </a:t>
            </a:r>
          </a:p>
        </p:txBody>
      </p:sp>
      <p:sp>
        <p:nvSpPr>
          <p:cNvPr id="3" name="Espace réservé du contenu 2">
            <a:extLst>
              <a:ext uri="{FF2B5EF4-FFF2-40B4-BE49-F238E27FC236}">
                <a16:creationId xmlns:a16="http://schemas.microsoft.com/office/drawing/2014/main" id="{E136AAA6-B54D-2C35-9994-82701CFBED68}"/>
              </a:ext>
            </a:extLst>
          </p:cNvPr>
          <p:cNvSpPr>
            <a:spLocks noGrp="1"/>
          </p:cNvSpPr>
          <p:nvPr>
            <p:ph idx="1"/>
          </p:nvPr>
        </p:nvSpPr>
        <p:spPr>
          <a:xfrm>
            <a:off x="838199" y="1940312"/>
            <a:ext cx="6610815" cy="4236651"/>
          </a:xfrm>
        </p:spPr>
        <p:txBody>
          <a:bodyPr>
            <a:normAutofit/>
          </a:bodyPr>
          <a:lstStyle/>
          <a:p>
            <a:r>
              <a:rPr lang="en-GB" sz="2400" dirty="0"/>
              <a:t>In the hard situation of a car accident, teamwork gave the demonstration to be the best way to save lives. In uniting their expertise and skills, relying on good communication, effective coordination and complementarity, the health care system becomes not only assistance to people in danger but also a vital machine for survival.</a:t>
            </a:r>
          </a:p>
          <a:p>
            <a:endParaRPr lang="en-GB" sz="2400" dirty="0"/>
          </a:p>
          <a:p>
            <a:r>
              <a:rPr lang="en-GB" sz="2400" b="1" dirty="0"/>
              <a:t>Everybody  got satisfaction: the health staff, the patient and his family.</a:t>
            </a:r>
          </a:p>
          <a:p>
            <a:endParaRPr lang="en-GB" sz="2000" dirty="0"/>
          </a:p>
        </p:txBody>
      </p:sp>
      <p:pic>
        <p:nvPicPr>
          <p:cNvPr id="4" name="Image 3">
            <a:extLst>
              <a:ext uri="{FF2B5EF4-FFF2-40B4-BE49-F238E27FC236}">
                <a16:creationId xmlns:a16="http://schemas.microsoft.com/office/drawing/2014/main" id="{7183E058-C3F1-76BB-FAD2-30DF1396646B}"/>
              </a:ext>
            </a:extLst>
          </p:cNvPr>
          <p:cNvPicPr>
            <a:picLocks noChangeAspect="1"/>
          </p:cNvPicPr>
          <p:nvPr/>
        </p:nvPicPr>
        <p:blipFill>
          <a:blip r:embed="rId2"/>
          <a:srcRect l="26452" r="24640"/>
          <a:stretch>
            <a:fillRect/>
          </a:stretch>
        </p:blipFill>
        <p:spPr>
          <a:xfrm>
            <a:off x="8140390" y="10"/>
            <a:ext cx="4051610"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5151093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re 1">
            <a:extLst>
              <a:ext uri="{FF2B5EF4-FFF2-40B4-BE49-F238E27FC236}">
                <a16:creationId xmlns:a16="http://schemas.microsoft.com/office/drawing/2014/main" id="{47AD20D4-0647-8C82-A4DB-BFDD887E0060}"/>
              </a:ext>
            </a:extLst>
          </p:cNvPr>
          <p:cNvSpPr>
            <a:spLocks noGrp="1"/>
          </p:cNvSpPr>
          <p:nvPr>
            <p:ph type="title"/>
          </p:nvPr>
        </p:nvSpPr>
        <p:spPr>
          <a:xfrm>
            <a:off x="1137033" y="670559"/>
            <a:ext cx="4683321" cy="2148841"/>
          </a:xfrm>
        </p:spPr>
        <p:txBody>
          <a:bodyPr anchor="t">
            <a:normAutofit/>
          </a:bodyPr>
          <a:lstStyle/>
          <a:p>
            <a:r>
              <a:rPr lang="en-GB" dirty="0"/>
              <a:t>References </a:t>
            </a:r>
          </a:p>
        </p:txBody>
      </p:sp>
      <p:pic>
        <p:nvPicPr>
          <p:cNvPr id="4" name="Image 3">
            <a:extLst>
              <a:ext uri="{FF2B5EF4-FFF2-40B4-BE49-F238E27FC236}">
                <a16:creationId xmlns:a16="http://schemas.microsoft.com/office/drawing/2014/main" id="{1C645509-37CC-267C-7E8D-940058AF536A}"/>
              </a:ext>
            </a:extLst>
          </p:cNvPr>
          <p:cNvPicPr>
            <a:picLocks noChangeAspect="1"/>
          </p:cNvPicPr>
          <p:nvPr/>
        </p:nvPicPr>
        <p:blipFill>
          <a:blip r:embed="rId2"/>
          <a:srcRect t="12484"/>
          <a:stretch>
            <a:fillRect/>
          </a:stretch>
        </p:blipFill>
        <p:spPr>
          <a:xfrm>
            <a:off x="0" y="1276456"/>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Espace réservé du contenu 2">
            <a:extLst>
              <a:ext uri="{FF2B5EF4-FFF2-40B4-BE49-F238E27FC236}">
                <a16:creationId xmlns:a16="http://schemas.microsoft.com/office/drawing/2014/main" id="{FE2179A1-ED1B-E91D-0E38-EC421BE43FC5}"/>
              </a:ext>
            </a:extLst>
          </p:cNvPr>
          <p:cNvSpPr>
            <a:spLocks noGrp="1"/>
          </p:cNvSpPr>
          <p:nvPr>
            <p:ph idx="1"/>
          </p:nvPr>
        </p:nvSpPr>
        <p:spPr>
          <a:xfrm>
            <a:off x="6797004" y="670559"/>
            <a:ext cx="4555782" cy="5445076"/>
          </a:xfrm>
        </p:spPr>
        <p:txBody>
          <a:bodyPr anchor="t">
            <a:normAutofit/>
          </a:bodyPr>
          <a:lstStyle/>
          <a:p>
            <a:r>
              <a:rPr lang="en-GB" sz="1400"/>
              <a:t>Academy For Health and Fitness website</a:t>
            </a:r>
          </a:p>
          <a:p>
            <a:r>
              <a:rPr lang="en-GB" sz="1400">
                <a:hlinkClick r:id="rId3"/>
              </a:rPr>
              <a:t>https://uk.hfonline.org/the-role-of-teamwork-in-delivering-effective-health-and-social-care-services</a:t>
            </a:r>
            <a:endParaRPr lang="en-GB" sz="1400"/>
          </a:p>
          <a:p>
            <a:endParaRPr lang="en-GB" sz="1400"/>
          </a:p>
          <a:p>
            <a:r>
              <a:rPr lang="en-GB" sz="1400"/>
              <a:t>UK School of Management website, The importance of teamwork in health and social care</a:t>
            </a:r>
          </a:p>
          <a:p>
            <a:r>
              <a:rPr lang="en-GB" sz="1400"/>
              <a:t>By Gillian, Sep 30, 2024 </a:t>
            </a:r>
          </a:p>
          <a:p>
            <a:r>
              <a:rPr lang="en-GB" sz="1400">
                <a:hlinkClick r:id="rId4"/>
              </a:rPr>
              <a:t>https://blog.uksm.org.uk/2024/09/30/10-the-importance-of-teamwork-in-health-and-social-care</a:t>
            </a:r>
            <a:endParaRPr lang="en-GB" sz="1400"/>
          </a:p>
          <a:p>
            <a:endParaRPr lang="en-GB" sz="1400"/>
          </a:p>
          <a:p>
            <a:r>
              <a:rPr lang="en-GB" sz="1400"/>
              <a:t>Care Learning : Teamwork in Health and Social Care, 27/12/2024 </a:t>
            </a:r>
          </a:p>
          <a:p>
            <a:r>
              <a:rPr lang="en-GB" sz="1400">
                <a:hlinkClick r:id="rId5"/>
              </a:rPr>
              <a:t>https://carelearning.org.uk/blog/skills-and-principles-blog/teamwork-in-health-and-social-care/</a:t>
            </a:r>
            <a:endParaRPr lang="en-GB" sz="1400"/>
          </a:p>
          <a:p>
            <a:endParaRPr lang="en-GB" sz="1400"/>
          </a:p>
          <a:p>
            <a:r>
              <a:rPr lang="en-GB" sz="1400"/>
              <a:t>NHS Education England, Working differently together</a:t>
            </a:r>
          </a:p>
          <a:p>
            <a:r>
              <a:rPr lang="en-GB" sz="1400">
                <a:hlinkClick r:id="rId6"/>
              </a:rPr>
              <a:t>https://www.hee.nhs.uk/sites/default/files/documents/HEE_MDT_Toolkit_V1.1.pdf</a:t>
            </a:r>
            <a:endParaRPr lang="en-GB" sz="1400"/>
          </a:p>
          <a:p>
            <a:endParaRPr lang="en-GB" sz="1400"/>
          </a:p>
          <a:p>
            <a:endParaRPr lang="en-GB" sz="1400"/>
          </a:p>
        </p:txBody>
      </p:sp>
    </p:spTree>
    <p:extLst>
      <p:ext uri="{BB962C8B-B14F-4D97-AF65-F5344CB8AC3E}">
        <p14:creationId xmlns:p14="http://schemas.microsoft.com/office/powerpoint/2010/main" val="632384563"/>
      </p:ext>
    </p:extLst>
  </p:cSld>
  <p:clrMapOvr>
    <a:masterClrMapping/>
  </p:clrMapOvr>
</p:sld>
</file>

<file path=ppt/theme/theme1.xml><?xml version="1.0" encoding="utf-8"?>
<a:theme xmlns:a="http://schemas.openxmlformats.org/drawingml/2006/main" name="Thèm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274</TotalTime>
  <Words>659</Words>
  <Application>Microsoft Office PowerPoint</Application>
  <PresentationFormat>Grand écran</PresentationFormat>
  <Paragraphs>99</Paragraphs>
  <Slides>17</Slides>
  <Notes>0</Notes>
  <HiddenSlides>0</HiddenSlides>
  <MMClips>0</MMClips>
  <ScaleCrop>false</ScaleCrop>
  <HeadingPairs>
    <vt:vector size="6" baseType="variant">
      <vt:variant>
        <vt:lpstr>Polices utilisées</vt:lpstr>
      </vt:variant>
      <vt:variant>
        <vt:i4>5</vt:i4>
      </vt:variant>
      <vt:variant>
        <vt:lpstr>Thème</vt:lpstr>
      </vt:variant>
      <vt:variant>
        <vt:i4>1</vt:i4>
      </vt:variant>
      <vt:variant>
        <vt:lpstr>Titres des diapositives</vt:lpstr>
      </vt:variant>
      <vt:variant>
        <vt:i4>17</vt:i4>
      </vt:variant>
    </vt:vector>
  </HeadingPairs>
  <TitlesOfParts>
    <vt:vector size="23" baseType="lpstr">
      <vt:lpstr>Aptos</vt:lpstr>
      <vt:lpstr>Aptos Display</vt:lpstr>
      <vt:lpstr>Arial</vt:lpstr>
      <vt:lpstr>Calibri</vt:lpstr>
      <vt:lpstr>Times New Roman</vt:lpstr>
      <vt:lpstr>Thème Office</vt:lpstr>
      <vt:lpstr>Module LCHS4009 Professional Development within Health and Social Care : Working in team </vt:lpstr>
      <vt:lpstr>What is working in a team?</vt:lpstr>
      <vt:lpstr>Why is working in a team important in health and social care?</vt:lpstr>
      <vt:lpstr>What are the requirements for effective teamwork?</vt:lpstr>
      <vt:lpstr> Effective Communication</vt:lpstr>
      <vt:lpstr>Efficient collaboration</vt:lpstr>
      <vt:lpstr>Real leadership </vt:lpstr>
      <vt:lpstr>Time Management  Important for effective and efficient care. It enables to </vt:lpstr>
      <vt:lpstr>Here are some benefits obtained when working in team</vt:lpstr>
      <vt:lpstr>Practical example to support my presentation</vt:lpstr>
      <vt:lpstr>At the scene of the accident   </vt:lpstr>
      <vt:lpstr>At the hospital </vt:lpstr>
      <vt:lpstr>Doctors coordinating and taking decisions </vt:lpstr>
      <vt:lpstr>The nurse ensured the implementation of care </vt:lpstr>
      <vt:lpstr> Laboratory tests and radiologists allow the doctors to determine the appropriate treatment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mireille Bangu</dc:creator>
  <cp:lastModifiedBy>mireille Bangu</cp:lastModifiedBy>
  <cp:revision>5</cp:revision>
  <dcterms:created xsi:type="dcterms:W3CDTF">2026-02-03T15:16:43Z</dcterms:created>
  <dcterms:modified xsi:type="dcterms:W3CDTF">2026-02-22T19:20:05Z</dcterms:modified>
</cp:coreProperties>
</file>