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68" r:id="rId4"/>
    <p:sldId id="329" r:id="rId5"/>
    <p:sldId id="270" r:id="rId6"/>
    <p:sldId id="269" r:id="rId7"/>
    <p:sldId id="330" r:id="rId8"/>
    <p:sldId id="325" r:id="rId9"/>
    <p:sldId id="332" r:id="rId10"/>
    <p:sldId id="331" r:id="rId11"/>
    <p:sldId id="333" r:id="rId12"/>
    <p:sldId id="316" r:id="rId13"/>
    <p:sldId id="319" r:id="rId14"/>
    <p:sldId id="258" r:id="rId15"/>
    <p:sldId id="260" r:id="rId16"/>
    <p:sldId id="328" r:id="rId17"/>
    <p:sldId id="261" r:id="rId18"/>
    <p:sldId id="263" r:id="rId19"/>
    <p:sldId id="259" r:id="rId20"/>
    <p:sldId id="264" r:id="rId21"/>
    <p:sldId id="262"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40"/>
    <p:restoredTop sz="94714"/>
  </p:normalViewPr>
  <p:slideViewPr>
    <p:cSldViewPr snapToGrid="0" snapToObjects="1">
      <p:cViewPr varScale="1">
        <p:scale>
          <a:sx n="112" d="100"/>
          <a:sy n="112" d="100"/>
        </p:scale>
        <p:origin x="5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D9F1B8-557D-984E-9351-EEBA633FAB16}" type="datetimeFigureOut">
              <a:rPr lang="en-US" smtClean="0"/>
              <a:t>2/5/21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B93381-F4BD-EC49-81FE-5DA8522362EC}" type="slidenum">
              <a:rPr lang="en-US" smtClean="0"/>
              <a:t>‹#›</a:t>
            </a:fld>
            <a:endParaRPr lang="en-US"/>
          </a:p>
        </p:txBody>
      </p:sp>
    </p:spTree>
    <p:extLst>
      <p:ext uri="{BB962C8B-B14F-4D97-AF65-F5344CB8AC3E}">
        <p14:creationId xmlns:p14="http://schemas.microsoft.com/office/powerpoint/2010/main" val="4028950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AD758C-3F57-D048-9104-F9D7328FE25A}" type="slidenum">
              <a:rPr lang="en-US" smtClean="0"/>
              <a:t>3</a:t>
            </a:fld>
            <a:endParaRPr lang="en-US"/>
          </a:p>
        </p:txBody>
      </p:sp>
    </p:spTree>
    <p:extLst>
      <p:ext uri="{BB962C8B-B14F-4D97-AF65-F5344CB8AC3E}">
        <p14:creationId xmlns:p14="http://schemas.microsoft.com/office/powerpoint/2010/main" val="962359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2AFC1-6FDA-9C42-A0CA-A58AA70E27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09E01A9-2428-894A-860B-035D628CBA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9D6FBF-2243-1643-8BF3-6A4E148BC5DD}"/>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5" name="Footer Placeholder 4">
            <a:extLst>
              <a:ext uri="{FF2B5EF4-FFF2-40B4-BE49-F238E27FC236}">
                <a16:creationId xmlns:a16="http://schemas.microsoft.com/office/drawing/2014/main" id="{A3FAF321-F785-2445-AA3A-F28971485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0DFEF-B8AD-894A-9D4C-0A1664EA070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11731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0291A-85DE-494A-A5CB-37FA81888E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83D0A8-351E-7A46-8D15-50B06D478C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A04C2F-CCFE-0B4F-9D6D-526BE3FADD29}"/>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5" name="Footer Placeholder 4">
            <a:extLst>
              <a:ext uri="{FF2B5EF4-FFF2-40B4-BE49-F238E27FC236}">
                <a16:creationId xmlns:a16="http://schemas.microsoft.com/office/drawing/2014/main" id="{F41DE277-EF56-2A47-88AC-3EED77FEBB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8ABF2D-310A-1943-9D95-CBBF27E6DE0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689251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4C00-EB7C-F941-84CE-F1EA8F7D7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AB9A7EB-A6A9-7143-956E-F71E34AB37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BCCBAB-0D28-F946-80ED-9B168E63AD82}"/>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5" name="Footer Placeholder 4">
            <a:extLst>
              <a:ext uri="{FF2B5EF4-FFF2-40B4-BE49-F238E27FC236}">
                <a16:creationId xmlns:a16="http://schemas.microsoft.com/office/drawing/2014/main" id="{A8891842-B9DD-7845-B6C4-2C1254377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FF11B-F6B1-584A-97E9-30D3946AC68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0029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449-1E46-A44B-8C65-6397F0522A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037D1C-1A36-8B4D-8C24-C16E0870F5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68A66D6-87FB-3644-B08C-9DDAD5A9C9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80B9F13-6621-DD4B-AB0E-82B37DED03C5}"/>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6" name="Footer Placeholder 5">
            <a:extLst>
              <a:ext uri="{FF2B5EF4-FFF2-40B4-BE49-F238E27FC236}">
                <a16:creationId xmlns:a16="http://schemas.microsoft.com/office/drawing/2014/main" id="{26ED8C09-587B-9E40-BEEC-45A5000D81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D65C31-57A9-204F-9D20-25B15D412EB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85941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050D-8F53-7843-9B3A-5C58B7B591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7DE844-CCDE-0645-98C2-726A2619E3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D05354-E69F-8D42-AFD4-0DE90FE3E5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0087C3-6006-4F4C-B785-4528789D51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2F5B35-A2D3-1B40-9DCA-36BA42EED9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5BA0C23-49EF-B34C-BA3D-E58F95449E4A}"/>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8" name="Footer Placeholder 7">
            <a:extLst>
              <a:ext uri="{FF2B5EF4-FFF2-40B4-BE49-F238E27FC236}">
                <a16:creationId xmlns:a16="http://schemas.microsoft.com/office/drawing/2014/main" id="{64EDBE48-17EB-7142-8197-D486A67D55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EF0D16-16EA-FB4B-B19F-E0B2DBE59D80}"/>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06872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BF3F7-0AA9-2E47-B00C-F14D94D33D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EFBFF5-32E9-7C4A-99EA-CC2B545BBA95}"/>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4" name="Footer Placeholder 3">
            <a:extLst>
              <a:ext uri="{FF2B5EF4-FFF2-40B4-BE49-F238E27FC236}">
                <a16:creationId xmlns:a16="http://schemas.microsoft.com/office/drawing/2014/main" id="{0B96B332-FFCD-C942-B6E4-AD215F00A2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5D2EC4-01F2-9545-9C93-BB58C3FDF296}"/>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63070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E45A5B-5964-BA45-A3F4-D2A78C1CC35E}"/>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3" name="Footer Placeholder 2">
            <a:extLst>
              <a:ext uri="{FF2B5EF4-FFF2-40B4-BE49-F238E27FC236}">
                <a16:creationId xmlns:a16="http://schemas.microsoft.com/office/drawing/2014/main" id="{D046C78B-8E27-4144-8393-85F784EDA9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C585D3-F669-A345-B921-32D679A5916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505654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9BBA3-BAFE-7C41-A722-11C0BC9022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6223D5-87B8-FD4F-99FB-7612C30A8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62EA3C-DCAA-534F-8209-9D47741FB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564B78-44D2-B343-A635-9BFFCB04D579}"/>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6" name="Footer Placeholder 5">
            <a:extLst>
              <a:ext uri="{FF2B5EF4-FFF2-40B4-BE49-F238E27FC236}">
                <a16:creationId xmlns:a16="http://schemas.microsoft.com/office/drawing/2014/main" id="{0649FD45-43E4-F045-A5B4-3C2B04504F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D5C989-F6F4-B640-A9F6-5B4928B48591}"/>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2796665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AA775-2820-8047-BE1F-F88A32C1FE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BD69C68-F58A-D649-978E-6512842D1D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573A13-C1A6-1A4C-8347-5ABDD9F18F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D72DC1-2EA8-8742-833C-2FFF6D8E35AE}"/>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6" name="Footer Placeholder 5">
            <a:extLst>
              <a:ext uri="{FF2B5EF4-FFF2-40B4-BE49-F238E27FC236}">
                <a16:creationId xmlns:a16="http://schemas.microsoft.com/office/drawing/2014/main" id="{91ABD1A5-4A00-9A4D-8D0D-791993EC6B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567A75-61D4-1E49-8EA6-119D0845CA1D}"/>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09316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B6E8-CEDD-5F4B-9B0B-84404EBB0A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51FA54-FFB8-934C-856C-20CB201667B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BD0FC9-D4E9-9F40-BAB4-C8F854A8498F}"/>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5" name="Footer Placeholder 4">
            <a:extLst>
              <a:ext uri="{FF2B5EF4-FFF2-40B4-BE49-F238E27FC236}">
                <a16:creationId xmlns:a16="http://schemas.microsoft.com/office/drawing/2014/main" id="{D4B57FE5-1102-3D41-A82A-C1D1C1A9E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D3A8BA-7C36-3349-A23F-6157946214E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208675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DC888-55EC-5D4C-9D2C-CA9C5840B0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2CD4E6-92C7-F145-85CE-8D94902637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CCA829-E007-CB41-8997-3912154CC488}"/>
              </a:ext>
            </a:extLst>
          </p:cNvPr>
          <p:cNvSpPr>
            <a:spLocks noGrp="1"/>
          </p:cNvSpPr>
          <p:nvPr>
            <p:ph type="dt" sz="half" idx="10"/>
          </p:nvPr>
        </p:nvSpPr>
        <p:spPr/>
        <p:txBody>
          <a:bodyPr/>
          <a:lstStyle/>
          <a:p>
            <a:fld id="{A3B48E90-B53D-C647-88CC-3FCD696CA7F4}" type="datetimeFigureOut">
              <a:rPr lang="en-US" smtClean="0"/>
              <a:t>2/5/21</a:t>
            </a:fld>
            <a:endParaRPr lang="en-US"/>
          </a:p>
        </p:txBody>
      </p:sp>
      <p:sp>
        <p:nvSpPr>
          <p:cNvPr id="5" name="Footer Placeholder 4">
            <a:extLst>
              <a:ext uri="{FF2B5EF4-FFF2-40B4-BE49-F238E27FC236}">
                <a16:creationId xmlns:a16="http://schemas.microsoft.com/office/drawing/2014/main" id="{AC4A006D-BDD8-0846-A5B5-C3AA397E16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DFF7C-CE81-954C-96CA-4A40397A7EEE}"/>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193757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C5958-CBEF-E54A-A360-B0D454A4AB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71E466-F37B-6542-9425-4F697B0EDF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EDD15D-055F-0746-9B28-79897A6CBD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B48E90-B53D-C647-88CC-3FCD696CA7F4}" type="datetimeFigureOut">
              <a:rPr lang="en-US" smtClean="0"/>
              <a:t>2/5/21</a:t>
            </a:fld>
            <a:endParaRPr lang="en-US"/>
          </a:p>
        </p:txBody>
      </p:sp>
      <p:sp>
        <p:nvSpPr>
          <p:cNvPr id="5" name="Footer Placeholder 4">
            <a:extLst>
              <a:ext uri="{FF2B5EF4-FFF2-40B4-BE49-F238E27FC236}">
                <a16:creationId xmlns:a16="http://schemas.microsoft.com/office/drawing/2014/main" id="{10C42CFF-0BEE-4941-B15E-E48CC11012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D1F6A9-E2AE-9C4B-82DB-9BE8668D44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E9A22D-BE34-D649-8C77-74B2BED93782}" type="slidenum">
              <a:rPr lang="en-US" smtClean="0"/>
              <a:t>‹#›</a:t>
            </a:fld>
            <a:endParaRPr lang="en-US"/>
          </a:p>
        </p:txBody>
      </p:sp>
    </p:spTree>
    <p:extLst>
      <p:ext uri="{BB962C8B-B14F-4D97-AF65-F5344CB8AC3E}">
        <p14:creationId xmlns:p14="http://schemas.microsoft.com/office/powerpoint/2010/main" val="4087996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eUh2aU3CoA4?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3nJnp6Hu2a4?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sa.org.uk/rulings/boohoo-com-uk-ltd-A19-1026905.html"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unsplash.com/photos/5fNmWej4tAA"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DD62E0-73FA-6342-9410-649AAEC56DD7}"/>
              </a:ext>
            </a:extLst>
          </p:cNvPr>
          <p:cNvPicPr>
            <a:picLocks noChangeAspect="1"/>
          </p:cNvPicPr>
          <p:nvPr/>
        </p:nvPicPr>
        <p:blipFill rotWithShape="1">
          <a:blip r:embed="rId2"/>
          <a:srcRect t="3423" b="123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BDFA352-7B8D-024E-8719-D9A5D318080B}"/>
              </a:ext>
            </a:extLst>
          </p:cNvPr>
          <p:cNvSpPr>
            <a:spLocks noGrp="1"/>
          </p:cNvSpPr>
          <p:nvPr>
            <p:ph type="ctrTitle"/>
          </p:nvPr>
        </p:nvSpPr>
        <p:spPr>
          <a:xfrm>
            <a:off x="8022021" y="3231931"/>
            <a:ext cx="3852041" cy="1834056"/>
          </a:xfrm>
        </p:spPr>
        <p:txBody>
          <a:bodyPr>
            <a:normAutofit/>
          </a:bodyPr>
          <a:lstStyle/>
          <a:p>
            <a:r>
              <a:rPr lang="en-US" sz="4000"/>
              <a:t>Other departments </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4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D762F-AC60-654B-93DC-AB07B164B85C}"/>
              </a:ext>
            </a:extLst>
          </p:cNvPr>
          <p:cNvSpPr>
            <a:spLocks noGrp="1"/>
          </p:cNvSpPr>
          <p:nvPr>
            <p:ph type="title"/>
          </p:nvPr>
        </p:nvSpPr>
        <p:spPr>
          <a:xfrm>
            <a:off x="655320" y="365125"/>
            <a:ext cx="5120114" cy="1692794"/>
          </a:xfrm>
        </p:spPr>
        <p:txBody>
          <a:bodyPr>
            <a:normAutofit/>
          </a:bodyPr>
          <a:lstStyle/>
          <a:p>
            <a:r>
              <a:rPr lang="en-US" dirty="0"/>
              <a:t>Compliance/Legal Team </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206229-24BE-784E-BE5A-0CEBBCC04D9F}"/>
              </a:ext>
            </a:extLst>
          </p:cNvPr>
          <p:cNvSpPr>
            <a:spLocks noGrp="1"/>
          </p:cNvSpPr>
          <p:nvPr>
            <p:ph idx="1"/>
          </p:nvPr>
        </p:nvSpPr>
        <p:spPr>
          <a:xfrm>
            <a:off x="655321" y="2575034"/>
            <a:ext cx="5120113" cy="3462228"/>
          </a:xfrm>
        </p:spPr>
        <p:txBody>
          <a:bodyPr>
            <a:normAutofit/>
          </a:bodyPr>
          <a:lstStyle/>
          <a:p>
            <a:r>
              <a:rPr lang="en-US" sz="1800" dirty="0"/>
              <a:t>Check marketing communications follows applicable rules and guidance</a:t>
            </a:r>
          </a:p>
          <a:p>
            <a:r>
              <a:rPr lang="en-US" sz="1800" dirty="0"/>
              <a:t>Compliance should be considered at campaign idea stage and throughout planning</a:t>
            </a:r>
          </a:p>
          <a:p>
            <a:r>
              <a:rPr lang="en-US" sz="1800" dirty="0"/>
              <a:t>Often external marketing communications require sign off from a compliance team before they go live</a:t>
            </a:r>
          </a:p>
          <a:p>
            <a:pPr marL="0" indent="0">
              <a:buNone/>
            </a:pPr>
            <a:endParaRPr lang="en-US" sz="1800" dirty="0"/>
          </a:p>
        </p:txBody>
      </p:sp>
      <p:pic>
        <p:nvPicPr>
          <p:cNvPr id="4" name="Picture 3">
            <a:extLst>
              <a:ext uri="{FF2B5EF4-FFF2-40B4-BE49-F238E27FC236}">
                <a16:creationId xmlns:a16="http://schemas.microsoft.com/office/drawing/2014/main" id="{57290185-CF86-8645-901F-D711362BE899}"/>
              </a:ext>
            </a:extLst>
          </p:cNvPr>
          <p:cNvPicPr>
            <a:picLocks noChangeAspect="1"/>
          </p:cNvPicPr>
          <p:nvPr/>
        </p:nvPicPr>
        <p:blipFill rotWithShape="1">
          <a:blip r:embed="rId2"/>
          <a:srcRect l="14009" r="1694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25576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0049-1AA9-5845-9CE1-9FE003362E85}"/>
              </a:ext>
            </a:extLst>
          </p:cNvPr>
          <p:cNvSpPr>
            <a:spLocks noGrp="1"/>
          </p:cNvSpPr>
          <p:nvPr>
            <p:ph type="title"/>
          </p:nvPr>
        </p:nvSpPr>
        <p:spPr>
          <a:xfrm>
            <a:off x="655320" y="365125"/>
            <a:ext cx="5120114" cy="1692794"/>
          </a:xfrm>
        </p:spPr>
        <p:txBody>
          <a:bodyPr>
            <a:normAutofit/>
          </a:bodyPr>
          <a:lstStyle/>
          <a:p>
            <a:r>
              <a:rPr lang="en-US"/>
              <a:t>Industry  Regulators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B7FFAE-0872-4247-9607-C59A12B52136}"/>
              </a:ext>
            </a:extLst>
          </p:cNvPr>
          <p:cNvSpPr>
            <a:spLocks noGrp="1"/>
          </p:cNvSpPr>
          <p:nvPr>
            <p:ph idx="1"/>
          </p:nvPr>
        </p:nvSpPr>
        <p:spPr>
          <a:xfrm>
            <a:off x="655321" y="2575034"/>
            <a:ext cx="5120113" cy="3462228"/>
          </a:xfrm>
        </p:spPr>
        <p:txBody>
          <a:bodyPr>
            <a:normAutofit/>
          </a:bodyPr>
          <a:lstStyle/>
          <a:p>
            <a:r>
              <a:rPr lang="en-GB" sz="1800" dirty="0"/>
              <a:t>Your industry may be regulated</a:t>
            </a:r>
          </a:p>
          <a:p>
            <a:r>
              <a:rPr lang="en-GB" sz="1800" dirty="0"/>
              <a:t>Regulators implement and enforce rules/laws</a:t>
            </a:r>
          </a:p>
          <a:p>
            <a:r>
              <a:rPr lang="en-GB" sz="1800" dirty="0"/>
              <a:t>Regulations will have implications to your marketing </a:t>
            </a:r>
          </a:p>
          <a:p>
            <a:r>
              <a:rPr lang="en-GB" sz="1800" dirty="0"/>
              <a:t>Financial Conduct Authority. </a:t>
            </a:r>
          </a:p>
          <a:p>
            <a:r>
              <a:rPr lang="en-GB" sz="1800" dirty="0"/>
              <a:t>Charity Commission of England and Wales</a:t>
            </a:r>
          </a:p>
          <a:p>
            <a:r>
              <a:rPr lang="en-GB" sz="1800" dirty="0"/>
              <a:t>Ofcom</a:t>
            </a:r>
          </a:p>
          <a:p>
            <a:r>
              <a:rPr lang="en-GB" sz="1800" dirty="0"/>
              <a:t>And more….</a:t>
            </a:r>
          </a:p>
          <a:p>
            <a:endParaRPr lang="en-GB" sz="1800" dirty="0"/>
          </a:p>
          <a:p>
            <a:endParaRPr lang="en-GB" sz="1800" dirty="0"/>
          </a:p>
          <a:p>
            <a:endParaRPr lang="en-US" sz="1800" dirty="0"/>
          </a:p>
        </p:txBody>
      </p:sp>
      <p:pic>
        <p:nvPicPr>
          <p:cNvPr id="4" name="Picture 3">
            <a:extLst>
              <a:ext uri="{FF2B5EF4-FFF2-40B4-BE49-F238E27FC236}">
                <a16:creationId xmlns:a16="http://schemas.microsoft.com/office/drawing/2014/main" id="{F4677C50-F356-5B46-B231-E794031CD835}"/>
              </a:ext>
            </a:extLst>
          </p:cNvPr>
          <p:cNvPicPr>
            <a:picLocks noChangeAspect="1"/>
          </p:cNvPicPr>
          <p:nvPr/>
        </p:nvPicPr>
        <p:blipFill rotWithShape="1">
          <a:blip r:embed="rId3"/>
          <a:srcRect l="2421" r="4579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013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CE497-C55E-2F48-A565-76F89C13AEB0}"/>
              </a:ext>
            </a:extLst>
          </p:cNvPr>
          <p:cNvSpPr>
            <a:spLocks noGrp="1"/>
          </p:cNvSpPr>
          <p:nvPr>
            <p:ph type="title"/>
          </p:nvPr>
        </p:nvSpPr>
        <p:spPr/>
        <p:txBody>
          <a:bodyPr/>
          <a:lstStyle/>
          <a:p>
            <a:r>
              <a:rPr lang="en-US" dirty="0"/>
              <a:t>Food Standards Agency </a:t>
            </a:r>
          </a:p>
        </p:txBody>
      </p:sp>
      <p:sp>
        <p:nvSpPr>
          <p:cNvPr id="3" name="Content Placeholder 2">
            <a:extLst>
              <a:ext uri="{FF2B5EF4-FFF2-40B4-BE49-F238E27FC236}">
                <a16:creationId xmlns:a16="http://schemas.microsoft.com/office/drawing/2014/main" id="{52D285E0-FEAF-6E43-84BF-45E7CFEC1908}"/>
              </a:ext>
            </a:extLst>
          </p:cNvPr>
          <p:cNvSpPr>
            <a:spLocks noGrp="1"/>
          </p:cNvSpPr>
          <p:nvPr>
            <p:ph idx="1"/>
          </p:nvPr>
        </p:nvSpPr>
        <p:spPr/>
        <p:txBody>
          <a:bodyPr/>
          <a:lstStyle/>
          <a:p>
            <a:r>
              <a:rPr lang="en-US" sz="1800" dirty="0"/>
              <a:t>Accurate labelling ( not misleading) </a:t>
            </a:r>
          </a:p>
          <a:p>
            <a:r>
              <a:rPr lang="en-US" sz="1800" dirty="0"/>
              <a:t>Package labels need to display specific information, for example; allergens, ingredients, name and address of manufacturer, quantities, dates</a:t>
            </a:r>
          </a:p>
          <a:p>
            <a:pPr marL="0" indent="0">
              <a:buNone/>
            </a:pPr>
            <a:endParaRPr lang="en-US" dirty="0"/>
          </a:p>
        </p:txBody>
      </p:sp>
      <p:pic>
        <p:nvPicPr>
          <p:cNvPr id="4" name="Online Media 3" descr="FSA Explains Food Labels">
            <a:hlinkClick r:id="" action="ppaction://media"/>
            <a:extLst>
              <a:ext uri="{FF2B5EF4-FFF2-40B4-BE49-F238E27FC236}">
                <a16:creationId xmlns:a16="http://schemas.microsoft.com/office/drawing/2014/main" id="{94BE0D12-FD6F-2549-B2B5-A00C021ACBD3}"/>
              </a:ext>
            </a:extLst>
          </p:cNvPr>
          <p:cNvPicPr>
            <a:picLocks noRot="1" noChangeAspect="1"/>
          </p:cNvPicPr>
          <p:nvPr>
            <a:videoFile r:link="rId1"/>
          </p:nvPr>
        </p:nvPicPr>
        <p:blipFill>
          <a:blip r:embed="rId3"/>
          <a:stretch>
            <a:fillRect/>
          </a:stretch>
        </p:blipFill>
        <p:spPr>
          <a:xfrm>
            <a:off x="2115457" y="3135086"/>
            <a:ext cx="5105689" cy="2884714"/>
          </a:xfrm>
          <a:prstGeom prst="rect">
            <a:avLst/>
          </a:prstGeom>
        </p:spPr>
      </p:pic>
    </p:spTree>
    <p:extLst>
      <p:ext uri="{BB962C8B-B14F-4D97-AF65-F5344CB8AC3E}">
        <p14:creationId xmlns:p14="http://schemas.microsoft.com/office/powerpoint/2010/main" val="283234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2335-342B-964B-A12B-B82DF7B3DC36}"/>
              </a:ext>
            </a:extLst>
          </p:cNvPr>
          <p:cNvSpPr>
            <a:spLocks noGrp="1"/>
          </p:cNvSpPr>
          <p:nvPr>
            <p:ph type="title"/>
          </p:nvPr>
        </p:nvSpPr>
        <p:spPr/>
        <p:txBody>
          <a:bodyPr/>
          <a:lstStyle/>
          <a:p>
            <a:r>
              <a:rPr lang="en-US" dirty="0"/>
              <a:t>CAP/BCAP</a:t>
            </a:r>
          </a:p>
        </p:txBody>
      </p:sp>
      <p:sp>
        <p:nvSpPr>
          <p:cNvPr id="3" name="Content Placeholder 2">
            <a:extLst>
              <a:ext uri="{FF2B5EF4-FFF2-40B4-BE49-F238E27FC236}">
                <a16:creationId xmlns:a16="http://schemas.microsoft.com/office/drawing/2014/main" id="{BE9DABA4-ED6B-654B-A56D-4973D3028886}"/>
              </a:ext>
            </a:extLst>
          </p:cNvPr>
          <p:cNvSpPr>
            <a:spLocks noGrp="1"/>
          </p:cNvSpPr>
          <p:nvPr>
            <p:ph idx="1"/>
          </p:nvPr>
        </p:nvSpPr>
        <p:spPr/>
        <p:txBody>
          <a:bodyPr>
            <a:normAutofit fontScale="77500" lnSpcReduction="20000"/>
          </a:bodyPr>
          <a:lstStyle/>
          <a:p>
            <a:r>
              <a:rPr lang="en-US" sz="2600" dirty="0"/>
              <a:t>Made up of members of advertising profession</a:t>
            </a:r>
          </a:p>
          <a:p>
            <a:r>
              <a:rPr lang="en-GB" sz="2600" dirty="0"/>
              <a:t>Writes and maintains the UK Advertising Codes,</a:t>
            </a:r>
          </a:p>
          <a:p>
            <a:pPr fontAlgn="base"/>
            <a:r>
              <a:rPr lang="en-GB" sz="2600" dirty="0"/>
              <a:t>The CAP Code – Non broadcast media</a:t>
            </a:r>
          </a:p>
          <a:p>
            <a:pPr fontAlgn="base"/>
            <a:r>
              <a:rPr lang="en-GB" sz="2600" dirty="0"/>
              <a:t>The BCAP Code </a:t>
            </a:r>
            <a:r>
              <a:rPr lang="en-GB" sz="2600" b="1" dirty="0"/>
              <a:t>- </a:t>
            </a:r>
            <a:r>
              <a:rPr lang="en-GB" sz="2600" dirty="0"/>
              <a:t>radio and television services licensed by the industry regulator Ofcom</a:t>
            </a:r>
          </a:p>
          <a:p>
            <a:pPr fontAlgn="base"/>
            <a:r>
              <a:rPr lang="en-GB" sz="2600" dirty="0"/>
              <a:t>Under both codes you must be able to prove what is claimed in your advertisements. </a:t>
            </a:r>
          </a:p>
          <a:p>
            <a:pPr fontAlgn="base"/>
            <a:r>
              <a:rPr lang="en-GB" sz="2600" dirty="0"/>
              <a:t>If you are presenting a point of view about your products you must make it clear that it is an opinion rather than a statement of fact.</a:t>
            </a:r>
          </a:p>
          <a:p>
            <a:pPr fontAlgn="base"/>
            <a:r>
              <a:rPr lang="en-GB" sz="2600" dirty="0"/>
              <a:t>Marketing communication  needs to be socially responsible</a:t>
            </a:r>
          </a:p>
          <a:p>
            <a:pPr fontAlgn="base"/>
            <a:r>
              <a:rPr lang="en-GB" sz="2600" dirty="0"/>
              <a:t>It should not offend its audience nor cause fear or distress without good reason</a:t>
            </a:r>
          </a:p>
          <a:p>
            <a:pPr fontAlgn="base"/>
            <a:r>
              <a:rPr lang="en-GB" sz="2600" dirty="0"/>
              <a:t>It should not show unsafe or anti-social behaviour</a:t>
            </a:r>
          </a:p>
          <a:p>
            <a:pPr fontAlgn="base"/>
            <a:r>
              <a:rPr lang="en-GB" sz="2600" dirty="0"/>
              <a:t>It must not encourage people to break the law</a:t>
            </a:r>
          </a:p>
          <a:p>
            <a:pPr fontAlgn="base"/>
            <a:r>
              <a:rPr lang="en-GB" sz="2600" dirty="0"/>
              <a:t>There are also </a:t>
            </a:r>
            <a:r>
              <a:rPr lang="en-GB" sz="2600" b="1" dirty="0"/>
              <a:t>specific requirements</a:t>
            </a:r>
            <a:r>
              <a:rPr lang="en-GB" sz="2600" dirty="0"/>
              <a:t> that apply to specific sectors, in areas from food and medicines to tobacco and alcohol. For example, you can claim your drink is 'low in alcohol' only if it contains between 0.5 per cent and 1.2 per cent alcohol by volume.</a:t>
            </a:r>
          </a:p>
          <a:p>
            <a:endParaRPr lang="en-GB" dirty="0"/>
          </a:p>
          <a:p>
            <a:endParaRPr lang="en-US" dirty="0"/>
          </a:p>
        </p:txBody>
      </p:sp>
    </p:spTree>
    <p:extLst>
      <p:ext uri="{BB962C8B-B14F-4D97-AF65-F5344CB8AC3E}">
        <p14:creationId xmlns:p14="http://schemas.microsoft.com/office/powerpoint/2010/main" val="2144103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B0386-A15D-9540-94E2-87B4F2B7D2D5}"/>
              </a:ext>
            </a:extLst>
          </p:cNvPr>
          <p:cNvSpPr>
            <a:spLocks noGrp="1"/>
          </p:cNvSpPr>
          <p:nvPr>
            <p:ph type="title"/>
          </p:nvPr>
        </p:nvSpPr>
        <p:spPr>
          <a:xfrm>
            <a:off x="838200" y="365125"/>
            <a:ext cx="10515600" cy="1325563"/>
          </a:xfrm>
        </p:spPr>
        <p:txBody>
          <a:bodyPr/>
          <a:lstStyle/>
          <a:p>
            <a:r>
              <a:rPr lang="en-US" dirty="0"/>
              <a:t>ASA ( advertising standards authority)</a:t>
            </a:r>
          </a:p>
        </p:txBody>
      </p:sp>
      <p:sp>
        <p:nvSpPr>
          <p:cNvPr id="3" name="Content Placeholder 2">
            <a:extLst>
              <a:ext uri="{FF2B5EF4-FFF2-40B4-BE49-F238E27FC236}">
                <a16:creationId xmlns:a16="http://schemas.microsoft.com/office/drawing/2014/main" id="{694E7588-3C8D-CB42-90D3-6C6C87683474}"/>
              </a:ext>
            </a:extLst>
          </p:cNvPr>
          <p:cNvSpPr>
            <a:spLocks noGrp="1"/>
          </p:cNvSpPr>
          <p:nvPr>
            <p:ph idx="1"/>
          </p:nvPr>
        </p:nvSpPr>
        <p:spPr>
          <a:xfrm>
            <a:off x="838200" y="1690688"/>
            <a:ext cx="8134350" cy="4424362"/>
          </a:xfrm>
        </p:spPr>
        <p:txBody>
          <a:bodyPr>
            <a:normAutofit/>
          </a:bodyPr>
          <a:lstStyle/>
          <a:p>
            <a:r>
              <a:rPr lang="en-GB" sz="2100" dirty="0"/>
              <a:t>UK’s independent advertising regulator</a:t>
            </a:r>
          </a:p>
          <a:p>
            <a:r>
              <a:rPr lang="en-US" sz="2100" dirty="0"/>
              <a:t>Administer the </a:t>
            </a:r>
            <a:r>
              <a:rPr lang="en-US" sz="2100" dirty="0" err="1"/>
              <a:t>Bcap</a:t>
            </a:r>
            <a:r>
              <a:rPr lang="en-US" sz="2100" dirty="0"/>
              <a:t>/Cap codes</a:t>
            </a:r>
          </a:p>
          <a:p>
            <a:r>
              <a:rPr lang="en-GB" sz="2100" dirty="0"/>
              <a:t> Mission is to make every UK ad a responsible ad. </a:t>
            </a:r>
          </a:p>
          <a:p>
            <a:r>
              <a:rPr lang="en-GB" sz="2100" dirty="0"/>
              <a:t>“Transparent, proportionate, targeted, evidence-based, consistent and accountable”</a:t>
            </a:r>
          </a:p>
          <a:p>
            <a:r>
              <a:rPr lang="en-GB" sz="2100" dirty="0"/>
              <a:t>Bans ads which are misleading, harmful, offensive or irresponsible. </a:t>
            </a:r>
          </a:p>
          <a:p>
            <a:r>
              <a:rPr lang="en-GB" sz="2100" dirty="0"/>
              <a:t>They monitor claims made by companies on their own websites and in social media </a:t>
            </a:r>
          </a:p>
          <a:p>
            <a:r>
              <a:rPr lang="en-GB" sz="2100" dirty="0"/>
              <a:t>In 2018, they resolved 33,727 complaints relating to more than 25,000 ads. They resolved 27,014 cases on our own initiative. 10,850 ads were either changed or removed </a:t>
            </a:r>
          </a:p>
          <a:p>
            <a:endParaRPr lang="en-GB" dirty="0"/>
          </a:p>
          <a:p>
            <a:endParaRPr lang="en-GB" dirty="0"/>
          </a:p>
          <a:p>
            <a:endParaRPr lang="en-US" dirty="0"/>
          </a:p>
        </p:txBody>
      </p:sp>
      <p:pic>
        <p:nvPicPr>
          <p:cNvPr id="4" name="Picture 3">
            <a:extLst>
              <a:ext uri="{FF2B5EF4-FFF2-40B4-BE49-F238E27FC236}">
                <a16:creationId xmlns:a16="http://schemas.microsoft.com/office/drawing/2014/main" id="{D1F3BA2B-ADAA-624D-8814-0129867E23C4}"/>
              </a:ext>
            </a:extLst>
          </p:cNvPr>
          <p:cNvPicPr>
            <a:picLocks noChangeAspect="1"/>
          </p:cNvPicPr>
          <p:nvPr/>
        </p:nvPicPr>
        <p:blipFill>
          <a:blip r:embed="rId2"/>
          <a:stretch>
            <a:fillRect/>
          </a:stretch>
        </p:blipFill>
        <p:spPr>
          <a:xfrm>
            <a:off x="9201151" y="1479550"/>
            <a:ext cx="2641600" cy="1164492"/>
          </a:xfrm>
          <a:prstGeom prst="rect">
            <a:avLst/>
          </a:prstGeom>
        </p:spPr>
      </p:pic>
    </p:spTree>
    <p:extLst>
      <p:ext uri="{BB962C8B-B14F-4D97-AF65-F5344CB8AC3E}">
        <p14:creationId xmlns:p14="http://schemas.microsoft.com/office/powerpoint/2010/main" val="383211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92FDA-E682-1347-9CBC-1A6E48FBF2EF}"/>
              </a:ext>
            </a:extLst>
          </p:cNvPr>
          <p:cNvSpPr>
            <a:spLocks noGrp="1"/>
          </p:cNvSpPr>
          <p:nvPr>
            <p:ph type="title"/>
          </p:nvPr>
        </p:nvSpPr>
        <p:spPr/>
        <p:txBody>
          <a:bodyPr/>
          <a:lstStyle/>
          <a:p>
            <a:r>
              <a:rPr lang="en-US" dirty="0" err="1"/>
              <a:t>Clearcast</a:t>
            </a:r>
            <a:r>
              <a:rPr lang="en-US" dirty="0"/>
              <a:t> – TV </a:t>
            </a:r>
          </a:p>
        </p:txBody>
      </p:sp>
      <p:sp>
        <p:nvSpPr>
          <p:cNvPr id="3" name="Content Placeholder 2">
            <a:extLst>
              <a:ext uri="{FF2B5EF4-FFF2-40B4-BE49-F238E27FC236}">
                <a16:creationId xmlns:a16="http://schemas.microsoft.com/office/drawing/2014/main" id="{B4A7F51D-4262-CA48-A348-D3E3FE2A1915}"/>
              </a:ext>
            </a:extLst>
          </p:cNvPr>
          <p:cNvSpPr>
            <a:spLocks noGrp="1"/>
          </p:cNvSpPr>
          <p:nvPr>
            <p:ph idx="1"/>
          </p:nvPr>
        </p:nvSpPr>
        <p:spPr/>
        <p:txBody>
          <a:bodyPr/>
          <a:lstStyle/>
          <a:p>
            <a:pPr marL="0" indent="0">
              <a:buNone/>
            </a:pPr>
            <a:r>
              <a:rPr lang="en-US" dirty="0"/>
              <a:t>“</a:t>
            </a:r>
            <a:r>
              <a:rPr lang="en-GB" dirty="0"/>
              <a:t>Our primary job is to work with advertisers and agencies, on behalf of all major commercial broadcasters, to get ads to air by ensuring they won’t mislead, cause harm or offend. We also enable advertising in many other ways.”</a:t>
            </a:r>
          </a:p>
          <a:p>
            <a:pPr marL="0" indent="0">
              <a:buNone/>
            </a:pPr>
            <a:endParaRPr lang="en-GB" dirty="0"/>
          </a:p>
          <a:p>
            <a:pPr>
              <a:buFontTx/>
              <a:buChar char="-"/>
            </a:pPr>
            <a:r>
              <a:rPr lang="en-GB" dirty="0"/>
              <a:t>Review scripts</a:t>
            </a:r>
          </a:p>
          <a:p>
            <a:pPr>
              <a:buFontTx/>
              <a:buChar char="-"/>
            </a:pPr>
            <a:r>
              <a:rPr lang="en-GB" dirty="0"/>
              <a:t>Check claim substantiation</a:t>
            </a:r>
          </a:p>
          <a:p>
            <a:pPr>
              <a:buFontTx/>
              <a:buChar char="-"/>
            </a:pPr>
            <a:r>
              <a:rPr lang="en-GB" dirty="0"/>
              <a:t> Sign off finished TV creative</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929223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BE28C91-BC61-5145-80CF-E23BD4A047F0}"/>
              </a:ext>
            </a:extLst>
          </p:cNvPr>
          <p:cNvPicPr>
            <a:picLocks noGrp="1" noChangeAspect="1"/>
          </p:cNvPicPr>
          <p:nvPr>
            <p:ph idx="4294967295"/>
          </p:nvPr>
        </p:nvPicPr>
        <p:blipFill rotWithShape="1">
          <a:blip r:embed="rId2"/>
          <a:srcRect t="14085" b="20994"/>
          <a:stretch/>
        </p:blipFill>
        <p:spPr>
          <a:xfrm>
            <a:off x="-119063" y="-165099"/>
            <a:ext cx="12430125" cy="11285864"/>
          </a:xfrm>
          <a:prstGeom prst="rect">
            <a:avLst/>
          </a:prstGeom>
          <a:effectLst/>
        </p:spPr>
      </p:pic>
      <p:sp>
        <p:nvSpPr>
          <p:cNvPr id="2" name="Title 1">
            <a:extLst>
              <a:ext uri="{FF2B5EF4-FFF2-40B4-BE49-F238E27FC236}">
                <a16:creationId xmlns:a16="http://schemas.microsoft.com/office/drawing/2014/main" id="{202F66CF-A7B3-714A-AB0E-4E62E806B74C}"/>
              </a:ext>
            </a:extLst>
          </p:cNvPr>
          <p:cNvSpPr>
            <a:spLocks noGrp="1"/>
          </p:cNvSpPr>
          <p:nvPr>
            <p:ph type="title" idx="4294967295"/>
          </p:nvPr>
        </p:nvSpPr>
        <p:spPr>
          <a:xfrm>
            <a:off x="185737" y="5477833"/>
            <a:ext cx="10515600" cy="1325563"/>
          </a:xfrm>
        </p:spPr>
        <p:txBody>
          <a:bodyPr vert="horz" lIns="91440" tIns="45720" rIns="91440" bIns="45720" rtlCol="0" anchor="ctr">
            <a:normAutofit/>
          </a:bodyPr>
          <a:lstStyle/>
          <a:p>
            <a:r>
              <a:rPr lang="en-US" sz="3700" b="1" kern="1200" dirty="0">
                <a:solidFill>
                  <a:schemeClr val="bg1"/>
                </a:solidFill>
                <a:latin typeface="+mj-lt"/>
                <a:ea typeface="+mj-ea"/>
                <a:cs typeface="+mj-cs"/>
              </a:rPr>
              <a:t>Over To You! You’re the judge… </a:t>
            </a:r>
          </a:p>
        </p:txBody>
      </p:sp>
    </p:spTree>
    <p:extLst>
      <p:ext uri="{BB962C8B-B14F-4D97-AF65-F5344CB8AC3E}">
        <p14:creationId xmlns:p14="http://schemas.microsoft.com/office/powerpoint/2010/main" val="4169884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5F245-771D-4146-872E-7CA0F5155C51}"/>
              </a:ext>
            </a:extLst>
          </p:cNvPr>
          <p:cNvSpPr>
            <a:spLocks noGrp="1"/>
          </p:cNvSpPr>
          <p:nvPr>
            <p:ph type="title"/>
          </p:nvPr>
        </p:nvSpPr>
        <p:spPr/>
        <p:txBody>
          <a:bodyPr/>
          <a:lstStyle/>
          <a:p>
            <a:r>
              <a:rPr lang="en-US" dirty="0"/>
              <a:t>Ryanair – Jab and Go</a:t>
            </a:r>
          </a:p>
        </p:txBody>
      </p:sp>
      <p:pic>
        <p:nvPicPr>
          <p:cNvPr id="4" name="Online Media 3" descr="Ryan Air commercial Jab and Go">
            <a:hlinkClick r:id="" action="ppaction://media"/>
            <a:extLst>
              <a:ext uri="{FF2B5EF4-FFF2-40B4-BE49-F238E27FC236}">
                <a16:creationId xmlns:a16="http://schemas.microsoft.com/office/drawing/2014/main" id="{7F2F7915-1593-2A4A-A79C-EA62F0C5A456}"/>
              </a:ext>
            </a:extLst>
          </p:cNvPr>
          <p:cNvPicPr>
            <a:picLocks noGrp="1" noRot="1" noChangeAspect="1"/>
          </p:cNvPicPr>
          <p:nvPr>
            <p:ph idx="1"/>
            <a:videoFile r:link="rId1"/>
          </p:nvPr>
        </p:nvPicPr>
        <p:blipFill>
          <a:blip r:embed="rId3"/>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231346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7CEF3-520F-CF44-B215-A3748DC2CD34}"/>
              </a:ext>
            </a:extLst>
          </p:cNvPr>
          <p:cNvSpPr>
            <a:spLocks noGrp="1"/>
          </p:cNvSpPr>
          <p:nvPr>
            <p:ph type="title"/>
          </p:nvPr>
        </p:nvSpPr>
        <p:spPr/>
        <p:txBody>
          <a:bodyPr/>
          <a:lstStyle/>
          <a:p>
            <a:r>
              <a:rPr lang="en-US" dirty="0"/>
              <a:t>Ryanair </a:t>
            </a:r>
          </a:p>
        </p:txBody>
      </p:sp>
      <p:sp>
        <p:nvSpPr>
          <p:cNvPr id="3" name="Content Placeholder 2">
            <a:extLst>
              <a:ext uri="{FF2B5EF4-FFF2-40B4-BE49-F238E27FC236}">
                <a16:creationId xmlns:a16="http://schemas.microsoft.com/office/drawing/2014/main" id="{C60A2A3E-DB70-8147-ACF7-A9E86F72127B}"/>
              </a:ext>
            </a:extLst>
          </p:cNvPr>
          <p:cNvSpPr>
            <a:spLocks noGrp="1"/>
          </p:cNvSpPr>
          <p:nvPr>
            <p:ph idx="1"/>
          </p:nvPr>
        </p:nvSpPr>
        <p:spPr/>
        <p:txBody>
          <a:bodyPr>
            <a:normAutofit fontScale="92500" lnSpcReduction="10000"/>
          </a:bodyPr>
          <a:lstStyle/>
          <a:p>
            <a:r>
              <a:rPr lang="en-GB" dirty="0"/>
              <a:t>The ASA received 2,370 complaints.</a:t>
            </a:r>
          </a:p>
          <a:p>
            <a:r>
              <a:rPr lang="en-GB" dirty="0"/>
              <a:t>1. Complainants, who felt the ads and particularly the claim “Jab &amp; Go” implied that most of the UK population would be successfully vaccinated against Covid-19 by spring/summer 2021 and would be able to holiday unaffected by travel or other restrictions related to the pandemic, challenged whether the ads were misleading.</a:t>
            </a:r>
          </a:p>
          <a:p>
            <a:r>
              <a:rPr lang="en-GB" dirty="0"/>
              <a:t>2. Complainants, who felt the ads trivialised the ongoing restrictions and effects of the pandemic on society and individuals, challenged whether the ads, and particularly the claim “Jab &amp; Go”, were offensive.</a:t>
            </a:r>
          </a:p>
          <a:p>
            <a:r>
              <a:rPr lang="en-GB" dirty="0"/>
              <a:t>3. Complaints also challenged whether the ads, and particularly the claim “Jab &amp; Go”, were irresponsible.</a:t>
            </a:r>
          </a:p>
          <a:p>
            <a:pPr marL="0" indent="0">
              <a:buNone/>
            </a:pPr>
            <a:endParaRPr lang="en-US" dirty="0"/>
          </a:p>
        </p:txBody>
      </p:sp>
    </p:spTree>
    <p:extLst>
      <p:ext uri="{BB962C8B-B14F-4D97-AF65-F5344CB8AC3E}">
        <p14:creationId xmlns:p14="http://schemas.microsoft.com/office/powerpoint/2010/main" val="2629735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A6D6A-3740-B449-ABE8-76345524DB19}"/>
              </a:ext>
            </a:extLst>
          </p:cNvPr>
          <p:cNvSpPr>
            <a:spLocks noGrp="1"/>
          </p:cNvSpPr>
          <p:nvPr>
            <p:ph type="title"/>
          </p:nvPr>
        </p:nvSpPr>
        <p:spPr/>
        <p:txBody>
          <a:bodyPr/>
          <a:lstStyle/>
          <a:p>
            <a:r>
              <a:rPr lang="en-US" dirty="0"/>
              <a:t>Ruling - Upheld</a:t>
            </a:r>
          </a:p>
        </p:txBody>
      </p:sp>
      <p:sp>
        <p:nvSpPr>
          <p:cNvPr id="3" name="Content Placeholder 2">
            <a:extLst>
              <a:ext uri="{FF2B5EF4-FFF2-40B4-BE49-F238E27FC236}">
                <a16:creationId xmlns:a16="http://schemas.microsoft.com/office/drawing/2014/main" id="{D563E4A5-63D8-A040-B76E-988A7BAC0577}"/>
              </a:ext>
            </a:extLst>
          </p:cNvPr>
          <p:cNvSpPr>
            <a:spLocks noGrp="1"/>
          </p:cNvSpPr>
          <p:nvPr>
            <p:ph idx="1"/>
          </p:nvPr>
        </p:nvSpPr>
        <p:spPr/>
        <p:txBody>
          <a:bodyPr>
            <a:normAutofit fontScale="92500" lnSpcReduction="20000"/>
          </a:bodyPr>
          <a:lstStyle/>
          <a:p>
            <a:pPr marL="0" indent="0">
              <a:buNone/>
            </a:pPr>
            <a:r>
              <a:rPr lang="en-GB" dirty="0"/>
              <a:t>“We considered some viewers were likely to infer that by Easter and summer 2021 it would be possible for anyone to get vaccinated in order to go on a booked holiday, that maximal protection could be achieved immediately through one dose of the vaccine, and that restrictions around social distancing and mask wearing would not be necessary once individuals were vaccinated,”</a:t>
            </a:r>
          </a:p>
          <a:p>
            <a:pPr marL="0" indent="0">
              <a:buNone/>
            </a:pPr>
            <a:endParaRPr lang="en-GB" dirty="0"/>
          </a:p>
          <a:p>
            <a:pPr marL="0" indent="0">
              <a:buNone/>
            </a:pPr>
            <a:r>
              <a:rPr lang="en-GB" dirty="0"/>
              <a:t>“We considered this could encourage vaccinated individuals to disregard or lessen their adherence to restrictions, which in the short term could expose them to the risk of serious illness, and in the longer term might result in them spreading the virus. As such we considered the ads could encourage people to behave irresponsibly once vaccinated. The ads must not be broadcast again.”</a:t>
            </a:r>
            <a:endParaRPr lang="en-US" dirty="0"/>
          </a:p>
        </p:txBody>
      </p:sp>
    </p:spTree>
    <p:extLst>
      <p:ext uri="{BB962C8B-B14F-4D97-AF65-F5344CB8AC3E}">
        <p14:creationId xmlns:p14="http://schemas.microsoft.com/office/powerpoint/2010/main" val="1077804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F2BF-C820-6D4F-9581-E9EB760E81F3}"/>
              </a:ext>
            </a:extLst>
          </p:cNvPr>
          <p:cNvSpPr>
            <a:spLocks noGrp="1"/>
          </p:cNvSpPr>
          <p:nvPr>
            <p:ph type="title"/>
          </p:nvPr>
        </p:nvSpPr>
        <p:spPr>
          <a:xfrm>
            <a:off x="838200" y="0"/>
            <a:ext cx="10515600" cy="1325563"/>
          </a:xfrm>
        </p:spPr>
        <p:txBody>
          <a:bodyPr/>
          <a:lstStyle/>
          <a:p>
            <a:r>
              <a:rPr lang="en-US" dirty="0" err="1"/>
              <a:t>BooHoo</a:t>
            </a:r>
            <a:endParaRPr lang="en-US" dirty="0"/>
          </a:p>
        </p:txBody>
      </p:sp>
      <p:pic>
        <p:nvPicPr>
          <p:cNvPr id="4" name="Content Placeholder 3">
            <a:extLst>
              <a:ext uri="{FF2B5EF4-FFF2-40B4-BE49-F238E27FC236}">
                <a16:creationId xmlns:a16="http://schemas.microsoft.com/office/drawing/2014/main" id="{A151A181-D410-7A41-98A1-88E57B531470}"/>
              </a:ext>
            </a:extLst>
          </p:cNvPr>
          <p:cNvPicPr>
            <a:picLocks noGrp="1" noChangeAspect="1"/>
          </p:cNvPicPr>
          <p:nvPr>
            <p:ph idx="1"/>
          </p:nvPr>
        </p:nvPicPr>
        <p:blipFill>
          <a:blip r:embed="rId2"/>
          <a:stretch>
            <a:fillRect/>
          </a:stretch>
        </p:blipFill>
        <p:spPr>
          <a:xfrm>
            <a:off x="7516265" y="365125"/>
            <a:ext cx="3685136" cy="6194281"/>
          </a:xfrm>
          <a:prstGeom prst="rect">
            <a:avLst/>
          </a:prstGeom>
        </p:spPr>
      </p:pic>
      <p:sp>
        <p:nvSpPr>
          <p:cNvPr id="5" name="TextBox 4">
            <a:extLst>
              <a:ext uri="{FF2B5EF4-FFF2-40B4-BE49-F238E27FC236}">
                <a16:creationId xmlns:a16="http://schemas.microsoft.com/office/drawing/2014/main" id="{43952E20-EC0F-D14D-90AB-B5D137BCF68D}"/>
              </a:ext>
            </a:extLst>
          </p:cNvPr>
          <p:cNvSpPr txBox="1"/>
          <p:nvPr/>
        </p:nvSpPr>
        <p:spPr>
          <a:xfrm>
            <a:off x="414338" y="2701927"/>
            <a:ext cx="6029325" cy="4247317"/>
          </a:xfrm>
          <a:prstGeom prst="rect">
            <a:avLst/>
          </a:prstGeom>
          <a:noFill/>
        </p:spPr>
        <p:txBody>
          <a:bodyPr wrap="square" rtlCol="0">
            <a:spAutoFit/>
          </a:bodyPr>
          <a:lstStyle/>
          <a:p>
            <a:r>
              <a:rPr lang="en-GB" dirty="0"/>
              <a:t>The complainant challenged whether the reference to "send nudes" was socially irresponsible.</a:t>
            </a:r>
          </a:p>
          <a:p>
            <a:endParaRPr lang="en-GB" dirty="0"/>
          </a:p>
          <a:p>
            <a:r>
              <a:rPr lang="en-GB" dirty="0"/>
              <a:t>“</a:t>
            </a:r>
            <a:r>
              <a:rPr lang="en-GB" dirty="0" err="1"/>
              <a:t>Boohoo.com</a:t>
            </a:r>
            <a:r>
              <a:rPr lang="en-GB" dirty="0"/>
              <a:t> UK Ltd said that their use of the word “nude” was solely to describe the colour resembling that of the wearer’s skin. They said they targeted their customers by sending them the latest fashion trends, including the trend for “nude” colours. They said that the word was widely used by other retailers in relation to apparel. The Boohoo brand targeted customers aged 16 to 24 years old. To sign up to Boohoo’s website, the terms of use stipulated that the individual must be at least 18 years of age. The ad was sent to individuals who had agreed to Boohoo’s terms of use. It should not have been sent to any individual under 16 years of age.”</a:t>
            </a:r>
            <a:endParaRPr lang="en-US" dirty="0"/>
          </a:p>
          <a:p>
            <a:endParaRPr lang="en-US" dirty="0"/>
          </a:p>
        </p:txBody>
      </p:sp>
      <p:sp>
        <p:nvSpPr>
          <p:cNvPr id="6" name="TextBox 5">
            <a:extLst>
              <a:ext uri="{FF2B5EF4-FFF2-40B4-BE49-F238E27FC236}">
                <a16:creationId xmlns:a16="http://schemas.microsoft.com/office/drawing/2014/main" id="{5C67F9DC-1888-0947-81AB-8EEE68157961}"/>
              </a:ext>
            </a:extLst>
          </p:cNvPr>
          <p:cNvSpPr txBox="1"/>
          <p:nvPr/>
        </p:nvSpPr>
        <p:spPr>
          <a:xfrm>
            <a:off x="528638" y="1325563"/>
            <a:ext cx="6835228" cy="1200329"/>
          </a:xfrm>
          <a:prstGeom prst="rect">
            <a:avLst/>
          </a:prstGeom>
          <a:noFill/>
        </p:spPr>
        <p:txBody>
          <a:bodyPr wrap="square" rtlCol="0">
            <a:spAutoFit/>
          </a:bodyPr>
          <a:lstStyle/>
          <a:p>
            <a:r>
              <a:rPr lang="en-GB" dirty="0"/>
              <a:t>A marketing email from Boohoo, received on 15 July 2019, featured the subject heading “Send Nudes [eyes emoji]”. The body of the email contained a photo of a female model wearing a beige jacket with the words “Send nudes. </a:t>
            </a:r>
            <a:endParaRPr lang="en-US" dirty="0"/>
          </a:p>
        </p:txBody>
      </p:sp>
      <p:sp>
        <p:nvSpPr>
          <p:cNvPr id="7" name="TextBox 6">
            <a:extLst>
              <a:ext uri="{FF2B5EF4-FFF2-40B4-BE49-F238E27FC236}">
                <a16:creationId xmlns:a16="http://schemas.microsoft.com/office/drawing/2014/main" id="{3F2E6AB3-DDD6-E241-8B5D-3824C7CB3103}"/>
              </a:ext>
            </a:extLst>
          </p:cNvPr>
          <p:cNvSpPr txBox="1"/>
          <p:nvPr/>
        </p:nvSpPr>
        <p:spPr>
          <a:xfrm>
            <a:off x="9917906" y="6492875"/>
            <a:ext cx="5157787" cy="369332"/>
          </a:xfrm>
          <a:prstGeom prst="rect">
            <a:avLst/>
          </a:prstGeom>
          <a:noFill/>
        </p:spPr>
        <p:txBody>
          <a:bodyPr wrap="square" rtlCol="0">
            <a:spAutoFit/>
          </a:bodyPr>
          <a:lstStyle/>
          <a:p>
            <a:r>
              <a:rPr lang="en-US" dirty="0"/>
              <a:t>Taken from </a:t>
            </a:r>
            <a:r>
              <a:rPr lang="en-US" dirty="0" err="1"/>
              <a:t>ASA.org.uk</a:t>
            </a:r>
            <a:endParaRPr lang="en-US" dirty="0"/>
          </a:p>
        </p:txBody>
      </p:sp>
    </p:spTree>
    <p:extLst>
      <p:ext uri="{BB962C8B-B14F-4D97-AF65-F5344CB8AC3E}">
        <p14:creationId xmlns:p14="http://schemas.microsoft.com/office/powerpoint/2010/main" val="898030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A343614-58A2-E14A-A8A8-18E66EACB7F8}"/>
              </a:ext>
            </a:extLst>
          </p:cNvPr>
          <p:cNvPicPr>
            <a:picLocks noGrp="1" noChangeAspect="1"/>
          </p:cNvPicPr>
          <p:nvPr>
            <p:ph idx="1"/>
          </p:nvPr>
        </p:nvPicPr>
        <p:blipFill>
          <a:blip r:embed="rId2"/>
          <a:stretch>
            <a:fillRect/>
          </a:stretch>
        </p:blipFill>
        <p:spPr>
          <a:xfrm>
            <a:off x="585788" y="0"/>
            <a:ext cx="9858374" cy="6572249"/>
          </a:xfrm>
          <a:prstGeom prst="rect">
            <a:avLst/>
          </a:prstGeom>
        </p:spPr>
      </p:pic>
      <p:sp>
        <p:nvSpPr>
          <p:cNvPr id="5" name="TextBox 4">
            <a:extLst>
              <a:ext uri="{FF2B5EF4-FFF2-40B4-BE49-F238E27FC236}">
                <a16:creationId xmlns:a16="http://schemas.microsoft.com/office/drawing/2014/main" id="{F9CF1452-D452-3E4C-95DC-1E0610064AA6}"/>
              </a:ext>
            </a:extLst>
          </p:cNvPr>
          <p:cNvSpPr txBox="1"/>
          <p:nvPr/>
        </p:nvSpPr>
        <p:spPr>
          <a:xfrm>
            <a:off x="9329738" y="5934670"/>
            <a:ext cx="2714625" cy="923330"/>
          </a:xfrm>
          <a:prstGeom prst="rect">
            <a:avLst/>
          </a:prstGeom>
          <a:noFill/>
        </p:spPr>
        <p:txBody>
          <a:bodyPr wrap="square" rtlCol="0">
            <a:spAutoFit/>
          </a:bodyPr>
          <a:lstStyle/>
          <a:p>
            <a:r>
              <a:rPr lang="en-GB" dirty="0">
                <a:hlinkClick r:id="rId3"/>
              </a:rPr>
              <a:t>https://www.asa.org.uk/rulings/boohoo-com-uk-ltd-A19-1026905.html</a:t>
            </a:r>
            <a:endParaRPr lang="en-US" dirty="0"/>
          </a:p>
        </p:txBody>
      </p:sp>
    </p:spTree>
    <p:extLst>
      <p:ext uri="{BB962C8B-B14F-4D97-AF65-F5344CB8AC3E}">
        <p14:creationId xmlns:p14="http://schemas.microsoft.com/office/powerpoint/2010/main" val="747621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36625-F7FE-5646-98C1-86D1299F04DC}"/>
              </a:ext>
            </a:extLst>
          </p:cNvPr>
          <p:cNvSpPr>
            <a:spLocks noGrp="1"/>
          </p:cNvSpPr>
          <p:nvPr>
            <p:ph type="title"/>
          </p:nvPr>
        </p:nvSpPr>
        <p:spPr>
          <a:xfrm>
            <a:off x="655320" y="365125"/>
            <a:ext cx="5120114" cy="1692794"/>
          </a:xfrm>
        </p:spPr>
        <p:txBody>
          <a:bodyPr>
            <a:normAutofit/>
          </a:bodyPr>
          <a:lstStyle/>
          <a:p>
            <a:r>
              <a:rPr lang="en-US" dirty="0"/>
              <a:t>IT</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E8FAD6-6AF9-904B-BE85-AA135C9DE463}"/>
              </a:ext>
            </a:extLst>
          </p:cNvPr>
          <p:cNvSpPr>
            <a:spLocks noGrp="1"/>
          </p:cNvSpPr>
          <p:nvPr>
            <p:ph idx="1"/>
          </p:nvPr>
        </p:nvSpPr>
        <p:spPr>
          <a:xfrm>
            <a:off x="655321" y="2575034"/>
            <a:ext cx="5120113" cy="3462228"/>
          </a:xfrm>
        </p:spPr>
        <p:txBody>
          <a:bodyPr>
            <a:normAutofit/>
          </a:bodyPr>
          <a:lstStyle/>
          <a:p>
            <a:r>
              <a:rPr lang="en-US" sz="1800" dirty="0"/>
              <a:t>Website build</a:t>
            </a:r>
          </a:p>
          <a:p>
            <a:r>
              <a:rPr lang="en-US" sz="1800" dirty="0"/>
              <a:t>Landing page creation</a:t>
            </a:r>
          </a:p>
          <a:p>
            <a:r>
              <a:rPr lang="en-US" sz="1800" dirty="0"/>
              <a:t>Onsite SEO</a:t>
            </a:r>
          </a:p>
          <a:p>
            <a:r>
              <a:rPr lang="en-US" sz="1800" dirty="0"/>
              <a:t>Online conversion optimization</a:t>
            </a:r>
          </a:p>
          <a:p>
            <a:r>
              <a:rPr lang="en-US" sz="1800" dirty="0"/>
              <a:t>Tracking</a:t>
            </a:r>
          </a:p>
          <a:p>
            <a:r>
              <a:rPr lang="en-US" sz="1800" dirty="0"/>
              <a:t>Be aware of how IT operate ( waterfall vs agile) </a:t>
            </a:r>
          </a:p>
          <a:p>
            <a:r>
              <a:rPr lang="en-US" sz="1800" dirty="0"/>
              <a:t>Brief is important</a:t>
            </a:r>
          </a:p>
          <a:p>
            <a:pPr marL="0" indent="0">
              <a:buNone/>
            </a:pPr>
            <a:endParaRPr lang="en-US" sz="1800" dirty="0"/>
          </a:p>
        </p:txBody>
      </p:sp>
      <p:pic>
        <p:nvPicPr>
          <p:cNvPr id="4" name="Picture 3">
            <a:extLst>
              <a:ext uri="{FF2B5EF4-FFF2-40B4-BE49-F238E27FC236}">
                <a16:creationId xmlns:a16="http://schemas.microsoft.com/office/drawing/2014/main" id="{71D7BD9C-FB18-9C41-90C4-FD01FB6C8C82}"/>
              </a:ext>
            </a:extLst>
          </p:cNvPr>
          <p:cNvPicPr>
            <a:picLocks noChangeAspect="1"/>
          </p:cNvPicPr>
          <p:nvPr/>
        </p:nvPicPr>
        <p:blipFill rotWithShape="1">
          <a:blip r:embed="rId2"/>
          <a:srcRect r="3878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871535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F36C-21DA-7049-8BB7-E19CCDC648ED}"/>
              </a:ext>
            </a:extLst>
          </p:cNvPr>
          <p:cNvSpPr>
            <a:spLocks noGrp="1"/>
          </p:cNvSpPr>
          <p:nvPr>
            <p:ph type="title"/>
          </p:nvPr>
        </p:nvSpPr>
        <p:spPr>
          <a:xfrm>
            <a:off x="655320" y="365125"/>
            <a:ext cx="5120114" cy="1692794"/>
          </a:xfrm>
        </p:spPr>
        <p:txBody>
          <a:bodyPr>
            <a:normAutofit/>
          </a:bodyPr>
          <a:lstStyle/>
          <a:p>
            <a:r>
              <a:rPr lang="en-US" dirty="0"/>
              <a:t>Sales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260A35-CE9D-A045-A5E2-F07675780353}"/>
              </a:ext>
            </a:extLst>
          </p:cNvPr>
          <p:cNvSpPr>
            <a:spLocks noGrp="1"/>
          </p:cNvSpPr>
          <p:nvPr>
            <p:ph idx="1"/>
          </p:nvPr>
        </p:nvSpPr>
        <p:spPr>
          <a:xfrm>
            <a:off x="655321" y="2575034"/>
            <a:ext cx="5120113" cy="3462228"/>
          </a:xfrm>
        </p:spPr>
        <p:txBody>
          <a:bodyPr>
            <a:normAutofit/>
          </a:bodyPr>
          <a:lstStyle/>
          <a:p>
            <a:r>
              <a:rPr lang="en-US" sz="1800" dirty="0"/>
              <a:t>Tries to convert leads</a:t>
            </a:r>
          </a:p>
          <a:p>
            <a:r>
              <a:rPr lang="en-US" sz="1800" dirty="0"/>
              <a:t>Pipeline</a:t>
            </a:r>
          </a:p>
          <a:p>
            <a:r>
              <a:rPr lang="en-US" sz="1800" dirty="0"/>
              <a:t>Sales want highest quality leads from marketing</a:t>
            </a:r>
          </a:p>
          <a:p>
            <a:r>
              <a:rPr lang="en-US" sz="1800" dirty="0"/>
              <a:t>Marketing want as much conversion to sale as possible</a:t>
            </a:r>
          </a:p>
          <a:p>
            <a:r>
              <a:rPr lang="en-US" sz="1800" dirty="0"/>
              <a:t>Sales teams know customers inside out</a:t>
            </a:r>
          </a:p>
          <a:p>
            <a:pPr marL="0" indent="0">
              <a:buNone/>
            </a:pPr>
            <a:endParaRPr lang="en-US" sz="1800" dirty="0"/>
          </a:p>
          <a:p>
            <a:pPr marL="0" indent="0">
              <a:buNone/>
            </a:pPr>
            <a:endParaRPr lang="en-US" sz="1800" dirty="0"/>
          </a:p>
        </p:txBody>
      </p:sp>
      <p:pic>
        <p:nvPicPr>
          <p:cNvPr id="4" name="Picture 3">
            <a:extLst>
              <a:ext uri="{FF2B5EF4-FFF2-40B4-BE49-F238E27FC236}">
                <a16:creationId xmlns:a16="http://schemas.microsoft.com/office/drawing/2014/main" id="{C0EA5EA4-831E-254C-907E-F80175D34BF7}"/>
              </a:ext>
            </a:extLst>
          </p:cNvPr>
          <p:cNvPicPr>
            <a:picLocks noChangeAspect="1"/>
          </p:cNvPicPr>
          <p:nvPr/>
        </p:nvPicPr>
        <p:blipFill rotWithShape="1">
          <a:blip r:embed="rId2"/>
          <a:srcRect l="16017" r="2276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06776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70FC3-D54A-3F43-8745-D8469CFD58EB}"/>
              </a:ext>
            </a:extLst>
          </p:cNvPr>
          <p:cNvSpPr>
            <a:spLocks noGrp="1"/>
          </p:cNvSpPr>
          <p:nvPr>
            <p:ph type="title"/>
          </p:nvPr>
        </p:nvSpPr>
        <p:spPr>
          <a:xfrm>
            <a:off x="838200" y="365125"/>
            <a:ext cx="10515600" cy="1325563"/>
          </a:xfrm>
        </p:spPr>
        <p:txBody>
          <a:bodyPr/>
          <a:lstStyle/>
          <a:p>
            <a:r>
              <a:rPr lang="en-US"/>
              <a:t>Class exercise</a:t>
            </a:r>
            <a:endParaRPr lang="en-US" dirty="0"/>
          </a:p>
        </p:txBody>
      </p:sp>
      <p:sp>
        <p:nvSpPr>
          <p:cNvPr id="3" name="Content Placeholder 2">
            <a:extLst>
              <a:ext uri="{FF2B5EF4-FFF2-40B4-BE49-F238E27FC236}">
                <a16:creationId xmlns:a16="http://schemas.microsoft.com/office/drawing/2014/main" id="{49E7518E-BF59-7B48-ABE7-60EF20E51741}"/>
              </a:ext>
            </a:extLst>
          </p:cNvPr>
          <p:cNvSpPr>
            <a:spLocks noGrp="1"/>
          </p:cNvSpPr>
          <p:nvPr>
            <p:ph idx="1"/>
          </p:nvPr>
        </p:nvSpPr>
        <p:spPr>
          <a:xfrm>
            <a:off x="838200" y="1825625"/>
            <a:ext cx="10515600" cy="4351338"/>
          </a:xfrm>
        </p:spPr>
        <p:txBody>
          <a:bodyPr>
            <a:normAutofit lnSpcReduction="10000"/>
          </a:bodyPr>
          <a:lstStyle/>
          <a:p>
            <a:pPr marL="0" indent="0">
              <a:buNone/>
            </a:pPr>
            <a:r>
              <a:rPr lang="en-US" dirty="0"/>
              <a:t>You are working for a home insurance company.  Potential customers have visited your site, filled in the quote form and have generated a price. They have left a phone number and given permission for you to call. Your sales team will call these customers to try and persuade them to buy a policy. Some of the customers do and some of them don’t.</a:t>
            </a:r>
          </a:p>
          <a:p>
            <a:pPr marL="0" indent="0">
              <a:buNone/>
            </a:pPr>
            <a:endParaRPr lang="en-US" dirty="0"/>
          </a:p>
          <a:p>
            <a:pPr marL="0" indent="0">
              <a:buNone/>
            </a:pPr>
            <a:r>
              <a:rPr lang="en-US" dirty="0"/>
              <a:t>To make sure future sales calls are as effective as possible; </a:t>
            </a:r>
          </a:p>
          <a:p>
            <a:endParaRPr lang="en-US" dirty="0"/>
          </a:p>
          <a:p>
            <a:r>
              <a:rPr lang="en-US" dirty="0"/>
              <a:t>What information should sales share with marketing?</a:t>
            </a:r>
          </a:p>
          <a:p>
            <a:r>
              <a:rPr lang="en-US" dirty="0"/>
              <a:t>What information should marketing share with a sales?</a:t>
            </a:r>
          </a:p>
          <a:p>
            <a:endParaRPr lang="en-US" dirty="0"/>
          </a:p>
        </p:txBody>
      </p:sp>
    </p:spTree>
    <p:extLst>
      <p:ext uri="{BB962C8B-B14F-4D97-AF65-F5344CB8AC3E}">
        <p14:creationId xmlns:p14="http://schemas.microsoft.com/office/powerpoint/2010/main" val="1401878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021A6-1B75-024D-9554-4D966F4AFA14}"/>
              </a:ext>
            </a:extLst>
          </p:cNvPr>
          <p:cNvSpPr>
            <a:spLocks noGrp="1"/>
          </p:cNvSpPr>
          <p:nvPr>
            <p:ph type="title"/>
          </p:nvPr>
        </p:nvSpPr>
        <p:spPr>
          <a:xfrm>
            <a:off x="655320" y="365125"/>
            <a:ext cx="5120114" cy="1692794"/>
          </a:xfrm>
        </p:spPr>
        <p:txBody>
          <a:bodyPr>
            <a:normAutofit/>
          </a:bodyPr>
          <a:lstStyle/>
          <a:p>
            <a:r>
              <a:rPr lang="en-US" dirty="0"/>
              <a:t>Customer Service</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381D4E-DF81-2B40-8D2E-4831BD35C95A}"/>
              </a:ext>
            </a:extLst>
          </p:cNvPr>
          <p:cNvSpPr>
            <a:spLocks noGrp="1"/>
          </p:cNvSpPr>
          <p:nvPr>
            <p:ph idx="1"/>
          </p:nvPr>
        </p:nvSpPr>
        <p:spPr>
          <a:xfrm>
            <a:off x="655321" y="2575034"/>
            <a:ext cx="5120113" cy="3462228"/>
          </a:xfrm>
        </p:spPr>
        <p:txBody>
          <a:bodyPr>
            <a:normAutofit/>
          </a:bodyPr>
          <a:lstStyle/>
          <a:p>
            <a:r>
              <a:rPr lang="en-US" sz="1800" dirty="0"/>
              <a:t>Social media customer support</a:t>
            </a:r>
          </a:p>
          <a:p>
            <a:r>
              <a:rPr lang="en-US" sz="1800" dirty="0"/>
              <a:t>Telephone/email support</a:t>
            </a:r>
          </a:p>
          <a:p>
            <a:r>
              <a:rPr lang="en-US" sz="1800" dirty="0"/>
              <a:t>Talking to customer service is a great way of understanding customer needs, concerns and questions</a:t>
            </a:r>
          </a:p>
          <a:p>
            <a:r>
              <a:rPr lang="en-US" sz="1800" dirty="0"/>
              <a:t>Unified campaign messaging. Important to inform customer services about your campaigns so they can correctly respond to queries</a:t>
            </a:r>
          </a:p>
          <a:p>
            <a:r>
              <a:rPr lang="en-US" sz="1800" dirty="0"/>
              <a:t>Retention</a:t>
            </a:r>
          </a:p>
          <a:p>
            <a:pPr marL="0" indent="0">
              <a:buNone/>
            </a:pPr>
            <a:endParaRPr lang="en-US" sz="1800" dirty="0"/>
          </a:p>
          <a:p>
            <a:endParaRPr lang="en-US" sz="1800" dirty="0"/>
          </a:p>
        </p:txBody>
      </p:sp>
      <p:pic>
        <p:nvPicPr>
          <p:cNvPr id="4" name="Picture 3">
            <a:extLst>
              <a:ext uri="{FF2B5EF4-FFF2-40B4-BE49-F238E27FC236}">
                <a16:creationId xmlns:a16="http://schemas.microsoft.com/office/drawing/2014/main" id="{8371813D-6CA4-F045-8EC5-12642770F378}"/>
              </a:ext>
            </a:extLst>
          </p:cNvPr>
          <p:cNvPicPr>
            <a:picLocks noChangeAspect="1"/>
          </p:cNvPicPr>
          <p:nvPr/>
        </p:nvPicPr>
        <p:blipFill rotWithShape="1">
          <a:blip r:embed="rId2"/>
          <a:srcRect l="15309" r="2347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80222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3396-033C-7241-A086-FBB3F0F19AED}"/>
              </a:ext>
            </a:extLst>
          </p:cNvPr>
          <p:cNvSpPr>
            <a:spLocks noGrp="1"/>
          </p:cNvSpPr>
          <p:nvPr>
            <p:ph type="title"/>
          </p:nvPr>
        </p:nvSpPr>
        <p:spPr>
          <a:xfrm>
            <a:off x="655320" y="365125"/>
            <a:ext cx="5120114" cy="1692794"/>
          </a:xfrm>
        </p:spPr>
        <p:txBody>
          <a:bodyPr>
            <a:normAutofit/>
          </a:bodyPr>
          <a:lstStyle/>
          <a:p>
            <a:r>
              <a:rPr lang="en-US"/>
              <a:t>Finance</a:t>
            </a:r>
            <a:endParaRPr lang="en-US" dirty="0"/>
          </a:p>
        </p:txBody>
      </p:sp>
      <p:cxnSp>
        <p:nvCxnSpPr>
          <p:cNvPr id="13"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80D0A7-BB0B-7F4D-A327-31E871F05B3C}"/>
              </a:ext>
            </a:extLst>
          </p:cNvPr>
          <p:cNvSpPr>
            <a:spLocks noGrp="1"/>
          </p:cNvSpPr>
          <p:nvPr>
            <p:ph idx="1"/>
          </p:nvPr>
        </p:nvSpPr>
        <p:spPr>
          <a:xfrm>
            <a:off x="655321" y="2575034"/>
            <a:ext cx="5120113" cy="3462228"/>
          </a:xfrm>
        </p:spPr>
        <p:txBody>
          <a:bodyPr>
            <a:normAutofit/>
          </a:bodyPr>
          <a:lstStyle/>
          <a:p>
            <a:r>
              <a:rPr lang="en-US" sz="1800" dirty="0"/>
              <a:t>Invoice logging</a:t>
            </a:r>
          </a:p>
          <a:p>
            <a:r>
              <a:rPr lang="en-US" sz="1800" dirty="0"/>
              <a:t>Budgets</a:t>
            </a:r>
          </a:p>
          <a:p>
            <a:r>
              <a:rPr lang="en-US" sz="1800" dirty="0"/>
              <a:t>Projections</a:t>
            </a:r>
          </a:p>
          <a:p>
            <a:r>
              <a:rPr lang="en-US" sz="1800" dirty="0"/>
              <a:t>VAT</a:t>
            </a:r>
          </a:p>
          <a:p>
            <a:pPr marL="0" indent="0">
              <a:buNone/>
            </a:pPr>
            <a:endParaRPr lang="en-US" sz="1800" dirty="0"/>
          </a:p>
        </p:txBody>
      </p:sp>
      <p:pic>
        <p:nvPicPr>
          <p:cNvPr id="4" name="Picture 3">
            <a:extLst>
              <a:ext uri="{FF2B5EF4-FFF2-40B4-BE49-F238E27FC236}">
                <a16:creationId xmlns:a16="http://schemas.microsoft.com/office/drawing/2014/main" id="{64C47291-517C-504E-AA58-CCB0D126E9F3}"/>
              </a:ext>
            </a:extLst>
          </p:cNvPr>
          <p:cNvPicPr>
            <a:picLocks noChangeAspect="1"/>
          </p:cNvPicPr>
          <p:nvPr/>
        </p:nvPicPr>
        <p:blipFill rotWithShape="1">
          <a:blip r:embed="rId2"/>
          <a:srcRect l="20621" r="1816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45234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A326C-1467-914C-B1AD-0B2526AE524E}"/>
              </a:ext>
            </a:extLst>
          </p:cNvPr>
          <p:cNvSpPr>
            <a:spLocks noGrp="1"/>
          </p:cNvSpPr>
          <p:nvPr>
            <p:ph type="title"/>
          </p:nvPr>
        </p:nvSpPr>
        <p:spPr>
          <a:xfrm>
            <a:off x="655320" y="365125"/>
            <a:ext cx="5120114" cy="1692794"/>
          </a:xfrm>
        </p:spPr>
        <p:txBody>
          <a:bodyPr>
            <a:normAutofit/>
          </a:bodyPr>
          <a:lstStyle/>
          <a:p>
            <a:r>
              <a:rPr lang="en-US"/>
              <a:t>Project management </a:t>
            </a:r>
            <a:endParaRPr lang="en-US" dirty="0"/>
          </a:p>
        </p:txBody>
      </p:sp>
      <p:cxnSp>
        <p:nvCxnSpPr>
          <p:cNvPr id="13"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3DE04-1ACD-B049-B424-2173B05A2D12}"/>
              </a:ext>
            </a:extLst>
          </p:cNvPr>
          <p:cNvSpPr>
            <a:spLocks noGrp="1"/>
          </p:cNvSpPr>
          <p:nvPr>
            <p:ph idx="1"/>
          </p:nvPr>
        </p:nvSpPr>
        <p:spPr>
          <a:xfrm>
            <a:off x="655321" y="2575034"/>
            <a:ext cx="5120113" cy="3462228"/>
          </a:xfrm>
        </p:spPr>
        <p:txBody>
          <a:bodyPr>
            <a:normAutofit/>
          </a:bodyPr>
          <a:lstStyle/>
          <a:p>
            <a:r>
              <a:rPr lang="en-US" sz="1800" dirty="0"/>
              <a:t>Develops a project plan and assembles a team</a:t>
            </a:r>
          </a:p>
          <a:p>
            <a:r>
              <a:rPr lang="en-US" sz="1800" dirty="0"/>
              <a:t>Manages deliverables against the plan</a:t>
            </a:r>
          </a:p>
          <a:p>
            <a:r>
              <a:rPr lang="en-US" sz="1800" dirty="0"/>
              <a:t>Assigns tasks to various members of the team</a:t>
            </a:r>
          </a:p>
          <a:p>
            <a:r>
              <a:rPr lang="en-US" sz="1800" dirty="0"/>
              <a:t>Timing is everything </a:t>
            </a:r>
          </a:p>
          <a:p>
            <a:r>
              <a:rPr lang="en-US" sz="1800" dirty="0"/>
              <a:t>Waterfall, agile, critical path, scrum, hybrid…..</a:t>
            </a:r>
          </a:p>
          <a:p>
            <a:endParaRPr lang="en-US" sz="1800" dirty="0"/>
          </a:p>
        </p:txBody>
      </p:sp>
      <p:pic>
        <p:nvPicPr>
          <p:cNvPr id="4" name="Picture 3">
            <a:extLst>
              <a:ext uri="{FF2B5EF4-FFF2-40B4-BE49-F238E27FC236}">
                <a16:creationId xmlns:a16="http://schemas.microsoft.com/office/drawing/2014/main" id="{65926E6A-3F3C-5A41-924A-37EC16669D6E}"/>
              </a:ext>
            </a:extLst>
          </p:cNvPr>
          <p:cNvPicPr>
            <a:picLocks noChangeAspect="1"/>
          </p:cNvPicPr>
          <p:nvPr/>
        </p:nvPicPr>
        <p:blipFill rotWithShape="1">
          <a:blip r:embed="rId2"/>
          <a:srcRect l="9490" r="2929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36224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CE77-DD3F-2645-AD4F-BD4B21D08AFF}"/>
              </a:ext>
            </a:extLst>
          </p:cNvPr>
          <p:cNvSpPr>
            <a:spLocks noGrp="1"/>
          </p:cNvSpPr>
          <p:nvPr>
            <p:ph type="title"/>
          </p:nvPr>
        </p:nvSpPr>
        <p:spPr>
          <a:xfrm>
            <a:off x="655320" y="365125"/>
            <a:ext cx="5120114" cy="1692794"/>
          </a:xfrm>
        </p:spPr>
        <p:txBody>
          <a:bodyPr>
            <a:normAutofit/>
          </a:bodyPr>
          <a:lstStyle/>
          <a:p>
            <a:r>
              <a:rPr lang="en-US" sz="4100"/>
              <a:t>Business development / Product Management </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AC3469-A6CC-0041-BDCA-FE99AD9F1020}"/>
              </a:ext>
            </a:extLst>
          </p:cNvPr>
          <p:cNvSpPr>
            <a:spLocks noGrp="1"/>
          </p:cNvSpPr>
          <p:nvPr>
            <p:ph idx="1"/>
          </p:nvPr>
        </p:nvSpPr>
        <p:spPr>
          <a:xfrm>
            <a:off x="655321" y="2575034"/>
            <a:ext cx="5120113" cy="3462228"/>
          </a:xfrm>
        </p:spPr>
        <p:txBody>
          <a:bodyPr>
            <a:normAutofit/>
          </a:bodyPr>
          <a:lstStyle/>
          <a:p>
            <a:r>
              <a:rPr lang="en-US" sz="1800"/>
              <a:t>Long term vision of the business</a:t>
            </a:r>
          </a:p>
          <a:p>
            <a:r>
              <a:rPr lang="en-US" sz="1800"/>
              <a:t>Understand the market</a:t>
            </a:r>
          </a:p>
          <a:p>
            <a:r>
              <a:rPr lang="en-US" sz="1800"/>
              <a:t>Drives the business forward</a:t>
            </a:r>
          </a:p>
          <a:p>
            <a:r>
              <a:rPr lang="en-US" sz="1800"/>
              <a:t>Deal with key relationships</a:t>
            </a:r>
          </a:p>
          <a:p>
            <a:pPr marL="0" indent="0">
              <a:buNone/>
            </a:pPr>
            <a:endParaRPr lang="en-US" sz="1800"/>
          </a:p>
        </p:txBody>
      </p:sp>
      <p:pic>
        <p:nvPicPr>
          <p:cNvPr id="1026" name="Picture 2" descr="person holding pencil near laptop computer">
            <a:hlinkClick r:id="rId2" tooltip="person holding pencil near laptop computer"/>
            <a:extLst>
              <a:ext uri="{FF2B5EF4-FFF2-40B4-BE49-F238E27FC236}">
                <a16:creationId xmlns:a16="http://schemas.microsoft.com/office/drawing/2014/main" id="{E30F33E7-06C6-6847-871F-FBFBB43121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14" r="28938"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183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47D18-1447-AF42-9748-12E831BEB078}"/>
              </a:ext>
            </a:extLst>
          </p:cNvPr>
          <p:cNvSpPr>
            <a:spLocks noGrp="1"/>
          </p:cNvSpPr>
          <p:nvPr>
            <p:ph type="title"/>
          </p:nvPr>
        </p:nvSpPr>
        <p:spPr>
          <a:xfrm>
            <a:off x="655320" y="365125"/>
            <a:ext cx="5120114" cy="1692794"/>
          </a:xfrm>
        </p:spPr>
        <p:txBody>
          <a:bodyPr>
            <a:normAutofit/>
          </a:bodyPr>
          <a:lstStyle/>
          <a:p>
            <a:r>
              <a:rPr lang="en-US" dirty="0"/>
              <a:t>DBA</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3E5191-6767-7D4A-8BFB-01C235F3EE65}"/>
              </a:ext>
            </a:extLst>
          </p:cNvPr>
          <p:cNvSpPr>
            <a:spLocks noGrp="1"/>
          </p:cNvSpPr>
          <p:nvPr>
            <p:ph idx="1"/>
          </p:nvPr>
        </p:nvSpPr>
        <p:spPr>
          <a:xfrm>
            <a:off x="655321" y="2575034"/>
            <a:ext cx="5120113" cy="3462228"/>
          </a:xfrm>
        </p:spPr>
        <p:txBody>
          <a:bodyPr>
            <a:normAutofit/>
          </a:bodyPr>
          <a:lstStyle/>
          <a:p>
            <a:r>
              <a:rPr lang="en-US" sz="1800" dirty="0"/>
              <a:t>Holds data</a:t>
            </a:r>
          </a:p>
          <a:p>
            <a:r>
              <a:rPr lang="en-US" sz="1800" dirty="0"/>
              <a:t>Queries database (SQL/ PL)</a:t>
            </a:r>
          </a:p>
          <a:p>
            <a:r>
              <a:rPr lang="en-US" sz="1800" dirty="0"/>
              <a:t>Analyses performance</a:t>
            </a:r>
          </a:p>
          <a:p>
            <a:r>
              <a:rPr lang="en-US" sz="1800" dirty="0"/>
              <a:t>GDPR</a:t>
            </a:r>
          </a:p>
          <a:p>
            <a:endParaRPr lang="en-US" sz="1800" dirty="0"/>
          </a:p>
          <a:p>
            <a:endParaRPr lang="en-US" sz="1800" dirty="0"/>
          </a:p>
        </p:txBody>
      </p:sp>
      <p:pic>
        <p:nvPicPr>
          <p:cNvPr id="4" name="Picture 3">
            <a:extLst>
              <a:ext uri="{FF2B5EF4-FFF2-40B4-BE49-F238E27FC236}">
                <a16:creationId xmlns:a16="http://schemas.microsoft.com/office/drawing/2014/main" id="{831F8265-E6E4-1440-B1FD-63A320A6976F}"/>
              </a:ext>
            </a:extLst>
          </p:cNvPr>
          <p:cNvPicPr>
            <a:picLocks noChangeAspect="1"/>
          </p:cNvPicPr>
          <p:nvPr/>
        </p:nvPicPr>
        <p:blipFill rotWithShape="1">
          <a:blip r:embed="rId2"/>
          <a:srcRect l="25058" r="590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83959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9B374-318C-174F-8B27-B5D84FC45484}"/>
              </a:ext>
            </a:extLst>
          </p:cNvPr>
          <p:cNvSpPr>
            <a:spLocks noGrp="1"/>
          </p:cNvSpPr>
          <p:nvPr>
            <p:ph type="title"/>
          </p:nvPr>
        </p:nvSpPr>
        <p:spPr>
          <a:xfrm>
            <a:off x="655320" y="365125"/>
            <a:ext cx="5120114" cy="1692794"/>
          </a:xfrm>
        </p:spPr>
        <p:txBody>
          <a:bodyPr>
            <a:normAutofit/>
          </a:bodyPr>
          <a:lstStyle/>
          <a:p>
            <a:r>
              <a:rPr lang="en-US" dirty="0"/>
              <a:t>SMT</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16EAE6-102C-7144-AFF7-D7D4009314ED}"/>
              </a:ext>
            </a:extLst>
          </p:cNvPr>
          <p:cNvSpPr>
            <a:spLocks noGrp="1"/>
          </p:cNvSpPr>
          <p:nvPr>
            <p:ph idx="1"/>
          </p:nvPr>
        </p:nvSpPr>
        <p:spPr>
          <a:xfrm>
            <a:off x="655321" y="2575034"/>
            <a:ext cx="5120113" cy="3462228"/>
          </a:xfrm>
        </p:spPr>
        <p:txBody>
          <a:bodyPr>
            <a:normAutofit/>
          </a:bodyPr>
          <a:lstStyle/>
          <a:p>
            <a:r>
              <a:rPr lang="en-US" sz="1800" dirty="0"/>
              <a:t>Senior management team </a:t>
            </a:r>
          </a:p>
          <a:p>
            <a:r>
              <a:rPr lang="en-US" sz="1800" dirty="0"/>
              <a:t>Normally made up from senior representatives across departments</a:t>
            </a:r>
          </a:p>
          <a:p>
            <a:r>
              <a:rPr lang="en-US" sz="1800" dirty="0"/>
              <a:t>CEO, CMO, CTO, CFO, product director</a:t>
            </a:r>
          </a:p>
          <a:p>
            <a:r>
              <a:rPr lang="en-US" sz="1800" dirty="0"/>
              <a:t>Charged with making important decisions and driving the business forward</a:t>
            </a:r>
          </a:p>
          <a:p>
            <a:r>
              <a:rPr lang="en-US" sz="1800" dirty="0"/>
              <a:t>Reports to board</a:t>
            </a:r>
          </a:p>
          <a:p>
            <a:endParaRPr lang="en-US" sz="1800" dirty="0"/>
          </a:p>
        </p:txBody>
      </p:sp>
      <p:pic>
        <p:nvPicPr>
          <p:cNvPr id="4" name="Picture 3">
            <a:extLst>
              <a:ext uri="{FF2B5EF4-FFF2-40B4-BE49-F238E27FC236}">
                <a16:creationId xmlns:a16="http://schemas.microsoft.com/office/drawing/2014/main" id="{4DAD90D6-B609-C447-9872-E554DB53C786}"/>
              </a:ext>
            </a:extLst>
          </p:cNvPr>
          <p:cNvPicPr>
            <a:picLocks noChangeAspect="1"/>
          </p:cNvPicPr>
          <p:nvPr/>
        </p:nvPicPr>
        <p:blipFill rotWithShape="1">
          <a:blip r:embed="rId2"/>
          <a:srcRect l="26357" r="1242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057616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279</TotalTime>
  <Words>1114</Words>
  <Application>Microsoft Macintosh PowerPoint</Application>
  <PresentationFormat>Widescreen</PresentationFormat>
  <Paragraphs>117</Paragraphs>
  <Slides>22</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Other departments </vt:lpstr>
      <vt:lpstr>Compliance/Legal Team </vt:lpstr>
      <vt:lpstr>Industry  Regulators</vt:lpstr>
      <vt:lpstr>Food Standards Agency </vt:lpstr>
      <vt:lpstr>CAP/BCAP</vt:lpstr>
      <vt:lpstr>ASA ( advertising standards authority)</vt:lpstr>
      <vt:lpstr>Clearcast – TV </vt:lpstr>
      <vt:lpstr>Over To You! You’re the judge… </vt:lpstr>
      <vt:lpstr>Ryanair – Jab and Go</vt:lpstr>
      <vt:lpstr>Ryanair </vt:lpstr>
      <vt:lpstr>Ruling - Upheld</vt:lpstr>
      <vt:lpstr>BooHoo</vt:lpstr>
      <vt:lpstr>PowerPoint Presentation</vt:lpstr>
      <vt:lpstr>IT</vt:lpstr>
      <vt:lpstr>Sales</vt:lpstr>
      <vt:lpstr>Class exercise</vt:lpstr>
      <vt:lpstr>Customer Service</vt:lpstr>
      <vt:lpstr>Finance</vt:lpstr>
      <vt:lpstr>Project management </vt:lpstr>
      <vt:lpstr>Business development / Product Management </vt:lpstr>
      <vt:lpstr>DBA</vt:lpstr>
      <vt:lpstr>SMT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departments </dc:title>
  <dc:creator>Sarah Campodonic</dc:creator>
  <cp:lastModifiedBy>Sarah Campodonic</cp:lastModifiedBy>
  <cp:revision>8</cp:revision>
  <dcterms:created xsi:type="dcterms:W3CDTF">2019-11-25T10:56:22Z</dcterms:created>
  <dcterms:modified xsi:type="dcterms:W3CDTF">2021-02-05T10:46:50Z</dcterms:modified>
</cp:coreProperties>
</file>