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1pPr>
    <a:lvl2pPr marL="477820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2pPr>
    <a:lvl3pPr marL="955639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3pPr>
    <a:lvl4pPr marL="1433459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4pPr>
    <a:lvl5pPr marL="1911279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5pPr>
    <a:lvl6pPr marL="2389099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6pPr>
    <a:lvl7pPr marL="2866918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7pPr>
    <a:lvl8pPr marL="3344738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8pPr>
    <a:lvl9pPr marL="3822558" algn="l" defTabSz="477820" rtl="0" eaLnBrk="1" latinLnBrk="0" hangingPunct="1">
      <a:defRPr sz="188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78" userDrawn="1">
          <p15:clr>
            <a:srgbClr val="A4A3A4"/>
          </p15:clr>
        </p15:guide>
        <p15:guide id="2" pos="2971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3D70AC-56E5-49CF-B966-9C661B734807}" v="338" dt="2026-04-04T11:16:50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4" d="100"/>
          <a:sy n="54" d="100"/>
        </p:scale>
        <p:origin x="2674" y="77"/>
      </p:cViewPr>
      <p:guideLst>
        <p:guide orient="horz" pos="2278"/>
        <p:guide pos="2971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7416" y="2247102"/>
            <a:ext cx="8017375" cy="155053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14831" y="4099035"/>
            <a:ext cx="6602544" cy="18485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5079" y="4648252"/>
            <a:ext cx="8017375" cy="1436671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5079" y="3065905"/>
            <a:ext cx="8017375" cy="158234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610" y="1687838"/>
            <a:ext cx="4165891" cy="477383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4705" y="1687838"/>
            <a:ext cx="4165891" cy="477383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610" y="1619186"/>
            <a:ext cx="4167529" cy="6748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10" y="2293986"/>
            <a:ext cx="4167529" cy="41676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1430" y="1619186"/>
            <a:ext cx="4169166" cy="6748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91430" y="2293986"/>
            <a:ext cx="4169166" cy="416768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11" y="288004"/>
            <a:ext cx="3103131" cy="122569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7731" y="288005"/>
            <a:ext cx="5272865" cy="617366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611" y="1513696"/>
            <a:ext cx="3103131" cy="494797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8778" y="5063513"/>
            <a:ext cx="5659324" cy="59777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48778" y="646335"/>
            <a:ext cx="5659324" cy="43401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48778" y="5661289"/>
            <a:ext cx="5659324" cy="84894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38350" y="289680"/>
            <a:ext cx="2122246" cy="61719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610" y="289680"/>
            <a:ext cx="6209536" cy="61719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610" y="289679"/>
            <a:ext cx="8488986" cy="12055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610" y="1687838"/>
            <a:ext cx="8488986" cy="47738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610" y="6704467"/>
            <a:ext cx="2200848" cy="3851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22671" y="6704467"/>
            <a:ext cx="2986865" cy="3851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59748" y="6704467"/>
            <a:ext cx="2200848" cy="3851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hyperlink" Target="https://publications.parliament.uk/pa/cm5803/cmselect/cmsctech/101/report.html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hyperlink" Target="https://www.gov.uk/government/publications/improving-the-mental-health-of-babies-children-and-young-people/improving-the-mental-health-of-babies-children-and-young-people-methodology-literature-review-and-stakeholder-feedback-that-informed-the-framewor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775" y="313055"/>
            <a:ext cx="6647688" cy="9390888"/>
          </a:xfrm>
          <a:prstGeom prst="rect">
            <a:avLst/>
          </a:prstGeom>
          <a:solidFill>
            <a:srgbClr val="F5F8F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3" name="Rectangle 2"/>
          <p:cNvSpPr/>
          <p:nvPr/>
        </p:nvSpPr>
        <p:spPr>
          <a:xfrm>
            <a:off x="104775" y="257175"/>
            <a:ext cx="6647688" cy="73152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4" name="Rectangle 3"/>
          <p:cNvSpPr/>
          <p:nvPr/>
        </p:nvSpPr>
        <p:spPr>
          <a:xfrm>
            <a:off x="104775" y="330327"/>
            <a:ext cx="6647688" cy="1078992"/>
          </a:xfrm>
          <a:prstGeom prst="rect">
            <a:avLst/>
          </a:prstGeom>
          <a:solidFill>
            <a:srgbClr val="1228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7" name="TextBox 6"/>
          <p:cNvSpPr txBox="1"/>
          <p:nvPr/>
        </p:nvSpPr>
        <p:spPr>
          <a:xfrm>
            <a:off x="305943" y="418720"/>
            <a:ext cx="6217920" cy="7927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dirty="0">
                <a:solidFill>
                  <a:srgbClr val="FFFFFF"/>
                </a:solidFill>
              </a:rPr>
              <a:t>The Long-Term Psychological and Social Effects of Child Abuse in the United Kingdom</a:t>
            </a:r>
            <a:endParaRPr lang="en-GB" sz="1600" b="1" noProof="0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04775" y="1409319"/>
            <a:ext cx="6647688" cy="38100"/>
          </a:xfrm>
          <a:prstGeom prst="rect">
            <a:avLst/>
          </a:prstGeom>
          <a:solidFill>
            <a:srgbClr val="D4A51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10" name="Rectangle 9"/>
          <p:cNvSpPr/>
          <p:nvPr/>
        </p:nvSpPr>
        <p:spPr>
          <a:xfrm>
            <a:off x="305943" y="1557147"/>
            <a:ext cx="3017520" cy="1283589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11" name="Rectangle 10"/>
          <p:cNvSpPr/>
          <p:nvPr/>
        </p:nvSpPr>
        <p:spPr>
          <a:xfrm>
            <a:off x="382143" y="1770507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12" name="TextBox 11"/>
          <p:cNvSpPr txBox="1"/>
          <p:nvPr/>
        </p:nvSpPr>
        <p:spPr>
          <a:xfrm>
            <a:off x="471043" y="1710191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Introduction to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05943" y="2908427"/>
            <a:ext cx="3017520" cy="2559813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15" name="Rectangle 14"/>
          <p:cNvSpPr/>
          <p:nvPr/>
        </p:nvSpPr>
        <p:spPr>
          <a:xfrm>
            <a:off x="382143" y="3264027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471043" y="3069463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Research Design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82143" y="4982592"/>
            <a:ext cx="1140332" cy="426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500" b="1" noProof="0" dirty="0">
                <a:solidFill>
                  <a:srgbClr val="5A6987"/>
                </a:solidFill>
                <a:latin typeface="Calibri"/>
              </a:rPr>
              <a:t>Figure 1: Ways of Transparency in Secondary Research Design </a:t>
            </a:r>
          </a:p>
          <a:p>
            <a:pPr algn="ctr">
              <a:lnSpc>
                <a:spcPct val="150000"/>
              </a:lnSpc>
            </a:pPr>
            <a:r>
              <a:rPr lang="en-GB" sz="500" i="1" noProof="0" dirty="0">
                <a:solidFill>
                  <a:srgbClr val="5A6987"/>
                </a:solidFill>
                <a:latin typeface="Calibri"/>
              </a:rPr>
              <a:t>(Source: van den Akke et al., 2025)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05943" y="5555614"/>
            <a:ext cx="3017520" cy="2039807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21" name="Rectangle 20"/>
          <p:cNvSpPr/>
          <p:nvPr/>
        </p:nvSpPr>
        <p:spPr>
          <a:xfrm>
            <a:off x="382143" y="5869051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22" name="TextBox 21"/>
          <p:cNvSpPr txBox="1"/>
          <p:nvPr/>
        </p:nvSpPr>
        <p:spPr>
          <a:xfrm>
            <a:off x="1522475" y="5823050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Sources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05942" y="7730654"/>
            <a:ext cx="1711834" cy="1848321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25" name="Rectangle 24"/>
          <p:cNvSpPr/>
          <p:nvPr/>
        </p:nvSpPr>
        <p:spPr>
          <a:xfrm>
            <a:off x="388239" y="7935595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26" name="TextBox 25"/>
          <p:cNvSpPr txBox="1"/>
          <p:nvPr/>
        </p:nvSpPr>
        <p:spPr>
          <a:xfrm>
            <a:off x="492823" y="7844181"/>
            <a:ext cx="1832991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Data Analysis Approach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460623" y="1557147"/>
            <a:ext cx="3017520" cy="2892933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29" name="Rectangle 28"/>
          <p:cNvSpPr/>
          <p:nvPr/>
        </p:nvSpPr>
        <p:spPr>
          <a:xfrm>
            <a:off x="3536823" y="1852803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30" name="TextBox 29"/>
          <p:cNvSpPr txBox="1"/>
          <p:nvPr/>
        </p:nvSpPr>
        <p:spPr>
          <a:xfrm>
            <a:off x="4803647" y="1796914"/>
            <a:ext cx="1317879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Considerations</a:t>
            </a:r>
          </a:p>
        </p:txBody>
      </p:sp>
      <p:pic>
        <p:nvPicPr>
          <p:cNvPr id="32" name="Picture 3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7557" y="3150344"/>
            <a:ext cx="2865120" cy="102412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3" name="TextBox 32"/>
          <p:cNvSpPr txBox="1"/>
          <p:nvPr/>
        </p:nvSpPr>
        <p:spPr>
          <a:xfrm>
            <a:off x="3640455" y="4128987"/>
            <a:ext cx="2865120" cy="311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500" b="1" noProof="0" dirty="0">
                <a:solidFill>
                  <a:srgbClr val="5A6987"/>
                </a:solidFill>
                <a:latin typeface="Calibri"/>
              </a:rPr>
              <a:t>Figure 2: Benefits of Proper Citations </a:t>
            </a:r>
          </a:p>
          <a:p>
            <a:pPr algn="ctr">
              <a:lnSpc>
                <a:spcPct val="150000"/>
              </a:lnSpc>
            </a:pPr>
            <a:r>
              <a:rPr lang="en-GB" sz="500" i="1" noProof="0" dirty="0">
                <a:solidFill>
                  <a:srgbClr val="5A6987"/>
                </a:solidFill>
                <a:latin typeface="Calibri"/>
              </a:rPr>
              <a:t>(Source: Panjaitan, Novelyn and </a:t>
            </a:r>
            <a:r>
              <a:rPr lang="en-GB" sz="500" i="1" noProof="0" dirty="0" err="1">
                <a:solidFill>
                  <a:srgbClr val="5A6987"/>
                </a:solidFill>
                <a:latin typeface="Calibri"/>
              </a:rPr>
              <a:t>Angreni</a:t>
            </a:r>
            <a:r>
              <a:rPr lang="en-GB" sz="500" i="1" noProof="0" dirty="0">
                <a:solidFill>
                  <a:srgbClr val="5A6987"/>
                </a:solidFill>
                <a:latin typeface="Calibri"/>
              </a:rPr>
              <a:t>, 2024)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536823" y="4529328"/>
            <a:ext cx="2941320" cy="1293722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35" name="Rectangle 34"/>
          <p:cNvSpPr/>
          <p:nvPr/>
        </p:nvSpPr>
        <p:spPr>
          <a:xfrm>
            <a:off x="3750183" y="4714875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36" name="TextBox 35"/>
          <p:cNvSpPr txBox="1"/>
          <p:nvPr/>
        </p:nvSpPr>
        <p:spPr>
          <a:xfrm>
            <a:off x="3850835" y="4632410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Reliability and Validity</a:t>
            </a:r>
          </a:p>
        </p:txBody>
      </p:sp>
      <p:sp>
        <p:nvSpPr>
          <p:cNvPr id="38" name="Rectangle 37"/>
          <p:cNvSpPr/>
          <p:nvPr/>
        </p:nvSpPr>
        <p:spPr>
          <a:xfrm>
            <a:off x="3460622" y="5910892"/>
            <a:ext cx="3017520" cy="1083517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40" name="TextBox 39"/>
          <p:cNvSpPr txBox="1"/>
          <p:nvPr/>
        </p:nvSpPr>
        <p:spPr>
          <a:xfrm>
            <a:off x="3802950" y="5941017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Limitations of the Study</a:t>
            </a:r>
          </a:p>
        </p:txBody>
      </p:sp>
      <p:sp>
        <p:nvSpPr>
          <p:cNvPr id="42" name="Rectangle 41"/>
          <p:cNvSpPr/>
          <p:nvPr/>
        </p:nvSpPr>
        <p:spPr>
          <a:xfrm>
            <a:off x="3460623" y="7090383"/>
            <a:ext cx="3017520" cy="771724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43" name="Rectangle 42"/>
          <p:cNvSpPr/>
          <p:nvPr/>
        </p:nvSpPr>
        <p:spPr>
          <a:xfrm>
            <a:off x="3752150" y="6020763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44" name="TextBox 43"/>
          <p:cNvSpPr txBox="1"/>
          <p:nvPr/>
        </p:nvSpPr>
        <p:spPr>
          <a:xfrm>
            <a:off x="3802950" y="7124318"/>
            <a:ext cx="2776220" cy="299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000" b="1" noProof="0" dirty="0">
                <a:solidFill>
                  <a:srgbClr val="2563AF"/>
                </a:solidFill>
                <a:latin typeface="Calibri"/>
              </a:rPr>
              <a:t>Summary</a:t>
            </a:r>
          </a:p>
        </p:txBody>
      </p:sp>
      <p:sp>
        <p:nvSpPr>
          <p:cNvPr id="46" name="Rectangle 45"/>
          <p:cNvSpPr/>
          <p:nvPr/>
        </p:nvSpPr>
        <p:spPr>
          <a:xfrm>
            <a:off x="104775" y="9578975"/>
            <a:ext cx="6647688" cy="215265"/>
          </a:xfrm>
          <a:prstGeom prst="rect">
            <a:avLst/>
          </a:prstGeom>
          <a:solidFill>
            <a:srgbClr val="1228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47" name="Rectangle 46"/>
          <p:cNvSpPr/>
          <p:nvPr/>
        </p:nvSpPr>
        <p:spPr>
          <a:xfrm>
            <a:off x="104775" y="9635871"/>
            <a:ext cx="6647688" cy="38100"/>
          </a:xfrm>
          <a:prstGeom prst="rect">
            <a:avLst/>
          </a:prstGeom>
          <a:solidFill>
            <a:srgbClr val="D4A51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50" name="Rectangle 49"/>
          <p:cNvSpPr/>
          <p:nvPr/>
        </p:nvSpPr>
        <p:spPr>
          <a:xfrm>
            <a:off x="104775" y="9668383"/>
            <a:ext cx="6647688" cy="508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pic>
        <p:nvPicPr>
          <p:cNvPr id="1026" name="Picture 2" descr="The Ultimate Guide to Research Methodology: Types, Importance, and Best  Practices">
            <a:extLst>
              <a:ext uri="{FF2B5EF4-FFF2-40B4-BE49-F238E27FC236}">
                <a16:creationId xmlns:a16="http://schemas.microsoft.com/office/drawing/2014/main" id="{7B733E2C-25E3-36A9-EF44-A7FF8692D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223" y="1590423"/>
            <a:ext cx="1564640" cy="61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esearch Design | PPTX">
            <a:extLst>
              <a:ext uri="{FF2B5EF4-FFF2-40B4-BE49-F238E27FC236}">
                <a16:creationId xmlns:a16="http://schemas.microsoft.com/office/drawing/2014/main" id="{57387634-A593-3E8E-47D3-7BFD8AD184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4" r="15167" b="44285"/>
          <a:stretch>
            <a:fillRect/>
          </a:stretch>
        </p:blipFill>
        <p:spPr bwMode="auto">
          <a:xfrm>
            <a:off x="568960" y="2950802"/>
            <a:ext cx="1529080" cy="64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50" descr="Overview of the Recommendations in Peer-Reviewed Literature and Institutional Documents for Improving the Transparency in Studies Making Secondary Use of Health Data Refer to the image caption for details.">
            <a:extLst>
              <a:ext uri="{FF2B5EF4-FFF2-40B4-BE49-F238E27FC236}">
                <a16:creationId xmlns:a16="http://schemas.microsoft.com/office/drawing/2014/main" id="{33A8D735-4950-612B-B1A7-4C1CF21601D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43" y="3827108"/>
            <a:ext cx="1140332" cy="113808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30" name="Picture 6" descr="Demystifying Data Types and Sources: A Comprehensive Guide">
            <a:extLst>
              <a:ext uri="{FF2B5EF4-FFF2-40B4-BE49-F238E27FC236}">
                <a16:creationId xmlns:a16="http://schemas.microsoft.com/office/drawing/2014/main" id="{1EDF0A8A-C92D-9BA8-0B58-36A3469D33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60" y="5684519"/>
            <a:ext cx="1004315" cy="62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Ethical Considerations in Financial Governance - The Compliance Digest">
            <a:extLst>
              <a:ext uri="{FF2B5EF4-FFF2-40B4-BE49-F238E27FC236}">
                <a16:creationId xmlns:a16="http://schemas.microsoft.com/office/drawing/2014/main" id="{B8669103-B7FB-5E97-AE4B-9B52B566CD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150" y="1661088"/>
            <a:ext cx="1093089" cy="62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0901AEA7-509C-349A-C8D6-C09777A7AB92}"/>
              </a:ext>
            </a:extLst>
          </p:cNvPr>
          <p:cNvSpPr/>
          <p:nvPr/>
        </p:nvSpPr>
        <p:spPr>
          <a:xfrm>
            <a:off x="3603752" y="7220431"/>
            <a:ext cx="50800" cy="203200"/>
          </a:xfrm>
          <a:prstGeom prst="rect">
            <a:avLst/>
          </a:prstGeom>
          <a:solidFill>
            <a:srgbClr val="0098A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5DA04D0-0F48-CC72-8A95-ADDC082A2536}"/>
              </a:ext>
            </a:extLst>
          </p:cNvPr>
          <p:cNvSpPr/>
          <p:nvPr/>
        </p:nvSpPr>
        <p:spPr>
          <a:xfrm>
            <a:off x="3414902" y="8446441"/>
            <a:ext cx="3090673" cy="1126511"/>
          </a:xfrm>
          <a:prstGeom prst="rect">
            <a:avLst/>
          </a:prstGeom>
          <a:solidFill>
            <a:srgbClr val="FFFFFF"/>
          </a:solidFill>
          <a:ln w="6350">
            <a:solidFill>
              <a:srgbClr val="D2DC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50000"/>
              </a:lnSpc>
            </a:pPr>
            <a:endParaRPr lang="en-GB" noProof="0" dirty="0"/>
          </a:p>
        </p:txBody>
      </p:sp>
      <p:pic>
        <p:nvPicPr>
          <p:cNvPr id="1036" name="Picture 12" descr="Abbreviating References: Correct Forms of Academic Texts">
            <a:extLst>
              <a:ext uri="{FF2B5EF4-FFF2-40B4-BE49-F238E27FC236}">
                <a16:creationId xmlns:a16="http://schemas.microsoft.com/office/drawing/2014/main" id="{66C8955C-5D30-41FB-4816-8ED7352DB0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37" b="28117"/>
          <a:stretch>
            <a:fillRect/>
          </a:stretch>
        </p:blipFill>
        <p:spPr bwMode="auto">
          <a:xfrm>
            <a:off x="3414902" y="7898275"/>
            <a:ext cx="3063241" cy="542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What are the Long-Term Effects of Child Abuse on Mental Health - Prevent Child  Abuse Utah">
            <a:extLst>
              <a:ext uri="{FF2B5EF4-FFF2-40B4-BE49-F238E27FC236}">
                <a16:creationId xmlns:a16="http://schemas.microsoft.com/office/drawing/2014/main" id="{8B76B2C9-472B-AB70-10C8-5705AFDB10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64" r="19688" b="16582"/>
          <a:stretch>
            <a:fillRect/>
          </a:stretch>
        </p:blipFill>
        <p:spPr bwMode="auto">
          <a:xfrm>
            <a:off x="2098040" y="8223504"/>
            <a:ext cx="1271143" cy="101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voidance and Emotional Numbing as Symptoms of Child Abuse &amp; Neglect | Tom  Taylor Psychotherapy">
            <a:extLst>
              <a:ext uri="{FF2B5EF4-FFF2-40B4-BE49-F238E27FC236}">
                <a16:creationId xmlns:a16="http://schemas.microsoft.com/office/drawing/2014/main" id="{5359ADD2-60F6-1F52-BCF5-52C7FD011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8721" y="5117570"/>
            <a:ext cx="1252906" cy="112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hild Abuse and Neglect">
            <a:extLst>
              <a:ext uri="{FF2B5EF4-FFF2-40B4-BE49-F238E27FC236}">
                <a16:creationId xmlns:a16="http://schemas.microsoft.com/office/drawing/2014/main" id="{9A659E05-F7A7-1282-6964-B602BAD427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366" y="2840736"/>
            <a:ext cx="1037314" cy="103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AC9519-D356-EB4A-2057-C2F4BF156384}"/>
              </a:ext>
            </a:extLst>
          </p:cNvPr>
          <p:cNvSpPr txBox="1"/>
          <p:nvPr/>
        </p:nvSpPr>
        <p:spPr>
          <a:xfrm>
            <a:off x="471043" y="2210056"/>
            <a:ext cx="2058797" cy="472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95A0240-F340-48AA-DCD2-0F8C6F2C8B73}"/>
              </a:ext>
            </a:extLst>
          </p:cNvPr>
          <p:cNvSpPr txBox="1"/>
          <p:nvPr/>
        </p:nvSpPr>
        <p:spPr>
          <a:xfrm>
            <a:off x="305943" y="2157984"/>
            <a:ext cx="3017520" cy="6574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This research aimed to investigate long-term psychological and social impacts associated with child abuse in the United Kingdom (UK) using qualitative research methods.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use of a secondary research methodology was effective with thematic analysis that provide a systematic method for interpreting data collected from multiple sources allowing individual researchers to understand patterns in the data (Ahmed </a:t>
            </a:r>
            <a:r>
              <a:rPr lang="en-GB" sz="500" i="1" dirty="0"/>
              <a:t>et al., </a:t>
            </a:r>
            <a:r>
              <a:rPr lang="en-GB" sz="500" dirty="0"/>
              <a:t>2025).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465CD5E-A55A-1A66-533D-67D27B269484}"/>
              </a:ext>
            </a:extLst>
          </p:cNvPr>
          <p:cNvSpPr txBox="1"/>
          <p:nvPr/>
        </p:nvSpPr>
        <p:spPr>
          <a:xfrm>
            <a:off x="1573275" y="3875086"/>
            <a:ext cx="1750187" cy="1003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use of qualitative secondary research design explored the complex lived experiences and potential societal outcomes of survivors of child abuse.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Qualitative secondary data was preferred because of the potential to cause emotional distress as a result of utilising primary research methods that involve collecting data from victims multiple times, as per Diab and Al-</a:t>
            </a:r>
            <a:r>
              <a:rPr lang="en-GB" sz="500" dirty="0" err="1"/>
              <a:t>Azzeh</a:t>
            </a:r>
            <a:r>
              <a:rPr lang="en-GB" sz="500" dirty="0"/>
              <a:t> (2024).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CBBDDD6-5E64-4F93-6292-4F5E16AF8B81}"/>
              </a:ext>
            </a:extLst>
          </p:cNvPr>
          <p:cNvSpPr txBox="1"/>
          <p:nvPr/>
        </p:nvSpPr>
        <p:spPr>
          <a:xfrm>
            <a:off x="478249" y="6245436"/>
            <a:ext cx="2936653" cy="1349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500" dirty="0"/>
              <a:t>Data for this qualitative secondary research study included relevant peer-reviewed journal articles, government reports published by the UK government, relevant institutional publications such as Google Scholar, ScienceDirect and UK-based data collection agencies (NHS, ONS), as Crown (2024) also done.</a:t>
            </a:r>
            <a:endParaRPr lang="en-IN" sz="500" dirty="0"/>
          </a:p>
          <a:p>
            <a:pPr lvl="0" algn="just">
              <a:lnSpc>
                <a:spcPct val="150000"/>
              </a:lnSpc>
            </a:pPr>
            <a:r>
              <a:rPr lang="en-GB" sz="500" dirty="0"/>
              <a:t>Inclusion Criteria included: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Studies conducted and published </a:t>
            </a:r>
            <a:r>
              <a:rPr lang="en-GB" sz="500"/>
              <a:t>after 2018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Research conducted in the United Kingdom (UK)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Studies concerning  psychological or social impacts of child abuse</a:t>
            </a:r>
            <a:endParaRPr lang="en-IN" sz="500" dirty="0"/>
          </a:p>
          <a:p>
            <a:pPr lvl="0" algn="just">
              <a:lnSpc>
                <a:spcPct val="150000"/>
              </a:lnSpc>
            </a:pPr>
            <a:r>
              <a:rPr lang="en-GB" sz="500" dirty="0"/>
              <a:t>Exclusion Criteria were: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Outdated data that is 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Data that did not discuss the psychological or social impact of child abuse</a:t>
            </a:r>
            <a:endParaRPr lang="en-IN" sz="500" dirty="0"/>
          </a:p>
          <a:p>
            <a:pPr algn="just">
              <a:lnSpc>
                <a:spcPct val="150000"/>
              </a:lnSpc>
            </a:pPr>
            <a:r>
              <a:rPr lang="en-GB" sz="500" dirty="0"/>
              <a:t>Data that was not published in English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14F275B-2CC7-80E3-0217-22026F656CA4}"/>
              </a:ext>
            </a:extLst>
          </p:cNvPr>
          <p:cNvSpPr txBox="1"/>
          <p:nvPr/>
        </p:nvSpPr>
        <p:spPr>
          <a:xfrm>
            <a:off x="458851" y="8125968"/>
            <a:ext cx="1504061" cy="1580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500" dirty="0"/>
              <a:t>The research utilised thematic analysis method, a process that identifies patterns across themes from selected literature.</a:t>
            </a:r>
            <a:endParaRPr lang="en-IN" sz="500" dirty="0"/>
          </a:p>
          <a:p>
            <a:pPr lvl="0" algn="just">
              <a:lnSpc>
                <a:spcPct val="150000"/>
              </a:lnSpc>
            </a:pPr>
            <a:r>
              <a:rPr lang="en-GB" sz="500" dirty="0"/>
              <a:t>Key steps, according to (Naeem </a:t>
            </a:r>
            <a:r>
              <a:rPr lang="en-GB" sz="500" i="1" dirty="0"/>
              <a:t>et al., </a:t>
            </a:r>
            <a:r>
              <a:rPr lang="en-GB" sz="500" dirty="0"/>
              <a:t>2023), are: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500" dirty="0"/>
              <a:t>Familiarisation with data through repeated reading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500" dirty="0"/>
              <a:t>Coding of keywords and concepts 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IN" sz="500" dirty="0"/>
              <a:t>Grouping codes into broader themes</a:t>
            </a:r>
          </a:p>
          <a:p>
            <a:pPr lvl="0" algn="just">
              <a:lnSpc>
                <a:spcPct val="150000"/>
              </a:lnSpc>
            </a:pPr>
            <a:r>
              <a:rPr lang="en-GB" sz="500" dirty="0"/>
              <a:t>Some of the identified themes were related to psychological effects (depression, anxiety) and social consequences (isolation, difficulty building and maintaining relationships).</a:t>
            </a:r>
            <a:endParaRPr lang="en-IN" sz="500" dirty="0"/>
          </a:p>
          <a:p>
            <a:pPr algn="just">
              <a:lnSpc>
                <a:spcPct val="150000"/>
              </a:lnSpc>
            </a:pPr>
            <a:endParaRPr lang="en-GB" sz="500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3B8A77D-F8CE-4A61-98E4-26A500A8CB99}"/>
              </a:ext>
            </a:extLst>
          </p:cNvPr>
          <p:cNvSpPr txBox="1"/>
          <p:nvPr/>
        </p:nvSpPr>
        <p:spPr>
          <a:xfrm>
            <a:off x="3460623" y="2377440"/>
            <a:ext cx="3017519" cy="7729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data utilised in this research consisted entirely of secondary, publicly available data. Therefore, the ethical standard of confidentiality was respected, as per (Panjaitan, Novelyn and </a:t>
            </a:r>
            <a:r>
              <a:rPr lang="en-GB" sz="500" dirty="0" err="1"/>
              <a:t>Angreni</a:t>
            </a:r>
            <a:r>
              <a:rPr lang="en-GB" sz="500" dirty="0"/>
              <a:t>, 2024).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To promote ethical responsibility, some of the steps taken were: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Accurate representation of sensitive issues identified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Avoidance of misrepresentation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To maintain adherence to proper Harvard referencing practices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1EEB410D-A14A-9A0D-BAB7-238CF63AC1CB}"/>
              </a:ext>
            </a:extLst>
          </p:cNvPr>
          <p:cNvSpPr txBox="1"/>
          <p:nvPr/>
        </p:nvSpPr>
        <p:spPr>
          <a:xfrm>
            <a:off x="3711627" y="4982592"/>
            <a:ext cx="2793948" cy="7729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Reliability was established by the use of only peer reviewed and government sources of data (UK Research Integrity Office, 2025).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validity of these data was enhanced by the following steps: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Utilising triangulated data across multiple studies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Utilising a systematic method of inclusion or exclusion criteria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Utilising transparent methodology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AA0D025C-1752-D4A5-4144-63AF546B07DC}"/>
              </a:ext>
            </a:extLst>
          </p:cNvPr>
          <p:cNvSpPr txBox="1"/>
          <p:nvPr/>
        </p:nvSpPr>
        <p:spPr>
          <a:xfrm>
            <a:off x="3673908" y="6221506"/>
            <a:ext cx="2804234" cy="7729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Reliance on secondary data limited the ability of the researchers to have some degree of control in the overall quality and scope of the data being analysed, as per Cheong </a:t>
            </a:r>
            <a:r>
              <a:rPr lang="en-GB" sz="500" i="1" dirty="0"/>
              <a:t>et al. </a:t>
            </a:r>
            <a:r>
              <a:rPr lang="en-GB" sz="500" dirty="0"/>
              <a:t>(2023).</a:t>
            </a:r>
            <a:endParaRPr lang="en-IN" sz="500" dirty="0"/>
          </a:p>
          <a:p>
            <a:pPr marL="171450" lvl="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findings from the original studies may have been subject to inherent bias which may impact the findings from this study.</a:t>
            </a:r>
            <a:endParaRPr lang="en-IN" sz="500" dirty="0"/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500" dirty="0"/>
              <a:t>The context of study relies on UK-based research which may limit the generalisability across other geographical locations.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577EC8E-D697-C3F2-5272-F96E38E0B486}"/>
              </a:ext>
            </a:extLst>
          </p:cNvPr>
          <p:cNvSpPr txBox="1"/>
          <p:nvPr/>
        </p:nvSpPr>
        <p:spPr>
          <a:xfrm>
            <a:off x="3460622" y="7435452"/>
            <a:ext cx="3017519" cy="426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</a:pPr>
            <a:r>
              <a:rPr lang="en-GB" sz="500" dirty="0"/>
              <a:t>The qualitative research included similar secondary research using thematic analysis as a guiding principle. All ethical, reliability and limitations were evaluated to ensure rigor of the research. In accordance with study objectives, the framework specified provided a thorough and ethical investigation.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1C0B63F-4061-4601-FF1C-30DA52333F13}"/>
              </a:ext>
            </a:extLst>
          </p:cNvPr>
          <p:cNvSpPr txBox="1"/>
          <p:nvPr/>
        </p:nvSpPr>
        <p:spPr>
          <a:xfrm>
            <a:off x="3414902" y="8479536"/>
            <a:ext cx="3108961" cy="1054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00" dirty="0"/>
              <a:t>Ahmed, S.K., Mohammed, R.A., Nashwan, A.J., Ibrahim, R.H., Abdalla, A.Q., Ameen, B.M.M. and </a:t>
            </a:r>
            <a:r>
              <a:rPr lang="en-GB" sz="300" dirty="0" err="1"/>
              <a:t>Khdhir</a:t>
            </a:r>
            <a:r>
              <a:rPr lang="en-GB" sz="300" dirty="0"/>
              <a:t>, R.M., 2025. Using thematic analysis in qualitative research. </a:t>
            </a:r>
            <a:r>
              <a:rPr lang="en-GB" sz="300" i="1" dirty="0"/>
              <a:t>Journal of Medicine, Surgery, and Public Health</a:t>
            </a:r>
            <a:r>
              <a:rPr lang="en-GB" sz="300" dirty="0"/>
              <a:t>, </a:t>
            </a:r>
            <a:r>
              <a:rPr lang="en-GB" sz="300" i="1" dirty="0"/>
              <a:t>6</a:t>
            </a:r>
            <a:r>
              <a:rPr lang="en-GB" sz="300" dirty="0"/>
              <a:t>, p.100198.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Cheong, H.I., Lyons, A., Houghton, R. and Majumdar, A., 2023. Secondary qualitative research methodology using online data within the context of social sciences. </a:t>
            </a:r>
            <a:r>
              <a:rPr lang="en-GB" sz="300" i="1" dirty="0"/>
              <a:t>International Journal of Qualitative Methods</a:t>
            </a:r>
            <a:r>
              <a:rPr lang="en-GB" sz="300" dirty="0"/>
              <a:t>, </a:t>
            </a:r>
            <a:r>
              <a:rPr lang="en-GB" sz="300" i="1" dirty="0"/>
              <a:t>22</a:t>
            </a:r>
            <a:r>
              <a:rPr lang="en-GB" sz="300" dirty="0"/>
              <a:t>, p.16094069231180160.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Crown, (2024). </a:t>
            </a:r>
            <a:r>
              <a:rPr lang="en-GB" sz="300" i="1" dirty="0"/>
              <a:t>Improving the mental health of babies, children and young people: methodology, literature review and stakeholder feedback that informed the framework</a:t>
            </a:r>
            <a:r>
              <a:rPr lang="en-GB" sz="300" dirty="0"/>
              <a:t>. [Online] Available at: </a:t>
            </a:r>
            <a:r>
              <a:rPr lang="en-GB" sz="300" u="sng" dirty="0">
                <a:hlinkClick r:id="rId12"/>
              </a:rPr>
              <a:t>https://www.gov.uk/government/publications/improving-the-mental-health-of-babies-children-and-young-people/improving-the-mental-health-of-babies-children-and-young-people-methodology-literature-review-and-stakeholder-feedback-that-informed-the-framework</a:t>
            </a:r>
            <a:r>
              <a:rPr lang="en-GB" sz="300" dirty="0"/>
              <a:t> [Accessed on 4</a:t>
            </a:r>
            <a:r>
              <a:rPr lang="en-GB" sz="300" baseline="30000" dirty="0"/>
              <a:t>th</a:t>
            </a:r>
            <a:r>
              <a:rPr lang="en-GB" sz="300" dirty="0"/>
              <a:t> April 2026]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Diab, J.L. and Al-</a:t>
            </a:r>
            <a:r>
              <a:rPr lang="en-GB" sz="300" dirty="0" err="1"/>
              <a:t>Azzeh</a:t>
            </a:r>
            <a:r>
              <a:rPr lang="en-GB" sz="300" dirty="0"/>
              <a:t>, D., 2024. Inclusive inquiry: a compassionate journey in trauma-informed qualitative research with GBV survivors from displaced communities. </a:t>
            </a:r>
            <a:r>
              <a:rPr lang="en-GB" sz="300" i="1" dirty="0"/>
              <a:t>Frontiers in psychology</a:t>
            </a:r>
            <a:r>
              <a:rPr lang="en-GB" sz="300" dirty="0"/>
              <a:t>, </a:t>
            </a:r>
            <a:r>
              <a:rPr lang="en-GB" sz="300" i="1" dirty="0"/>
              <a:t>15</a:t>
            </a:r>
            <a:r>
              <a:rPr lang="en-GB" sz="300" dirty="0"/>
              <a:t>, p.1399115.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Naeem, M., </a:t>
            </a:r>
            <a:r>
              <a:rPr lang="en-GB" sz="300" dirty="0" err="1"/>
              <a:t>Ozuem</a:t>
            </a:r>
            <a:r>
              <a:rPr lang="en-GB" sz="300" dirty="0"/>
              <a:t>, W., Howell, K. and Ranfagni, S., 2023. A step-by-step process of thematic analysis to develop a conceptual model in qualitative research. </a:t>
            </a:r>
            <a:r>
              <a:rPr lang="en-GB" sz="300" i="1" dirty="0"/>
              <a:t>International journal of qualitative methods</a:t>
            </a:r>
            <a:r>
              <a:rPr lang="en-GB" sz="300" dirty="0"/>
              <a:t>, </a:t>
            </a:r>
            <a:r>
              <a:rPr lang="en-GB" sz="300" i="1" dirty="0"/>
              <a:t>22</a:t>
            </a:r>
            <a:r>
              <a:rPr lang="en-GB" sz="300" dirty="0"/>
              <a:t>, p.16094069231205789.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Panjaitan, A.O., Novelyn, S. and </a:t>
            </a:r>
            <a:r>
              <a:rPr lang="en-GB" sz="300" dirty="0" err="1"/>
              <a:t>Angreni</a:t>
            </a:r>
            <a:r>
              <a:rPr lang="en-GB" sz="300" dirty="0"/>
              <a:t>, F., 2024. The impact of proper citation on academic integrity and scholarship. </a:t>
            </a:r>
            <a:r>
              <a:rPr lang="en-GB" sz="300" i="1" dirty="0"/>
              <a:t>Asian Journal of Advanced Research and Reports</a:t>
            </a:r>
            <a:r>
              <a:rPr lang="en-GB" sz="300" dirty="0"/>
              <a:t>, </a:t>
            </a:r>
            <a:r>
              <a:rPr lang="en-GB" sz="300" i="1" dirty="0"/>
              <a:t>18</a:t>
            </a:r>
            <a:r>
              <a:rPr lang="en-GB" sz="300" dirty="0"/>
              <a:t>(10), pp.192-201.</a:t>
            </a:r>
            <a:endParaRPr lang="en-IN" sz="300" dirty="0"/>
          </a:p>
          <a:p>
            <a:pPr algn="just">
              <a:lnSpc>
                <a:spcPct val="150000"/>
              </a:lnSpc>
            </a:pPr>
            <a:r>
              <a:rPr lang="en-GB" sz="300" dirty="0"/>
              <a:t>UK Parliament, (2023). </a:t>
            </a:r>
            <a:r>
              <a:rPr lang="en-GB" sz="300" i="1" dirty="0"/>
              <a:t>Reproducibility and Research Integrity</a:t>
            </a:r>
            <a:r>
              <a:rPr lang="en-GB" sz="300" dirty="0"/>
              <a:t>. [Online] Available at: </a:t>
            </a:r>
            <a:r>
              <a:rPr lang="en-GB" sz="300" u="sng" dirty="0">
                <a:hlinkClick r:id="rId13"/>
              </a:rPr>
              <a:t>https://publications.parliament.uk/pa/cm5803/cmselect/cmsctech/101/report.html</a:t>
            </a:r>
            <a:r>
              <a:rPr lang="en-GB" sz="300" dirty="0"/>
              <a:t> [Accessed on 4</a:t>
            </a:r>
            <a:r>
              <a:rPr lang="en-GB" sz="300" baseline="30000" dirty="0"/>
              <a:t>th</a:t>
            </a:r>
            <a:r>
              <a:rPr lang="en-GB" sz="300" dirty="0"/>
              <a:t> April 2026]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962</Words>
  <Application>Microsoft Office PowerPoint</Application>
  <PresentationFormat>A4 Paper (210x297 mm)</PresentationFormat>
  <Paragraphs>53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>Mihaela Narcisa Sava</cp:lastModifiedBy>
  <cp:revision>2</cp:revision>
  <dcterms:created xsi:type="dcterms:W3CDTF">2013-01-27T09:14:16Z</dcterms:created>
  <dcterms:modified xsi:type="dcterms:W3CDTF">2026-04-08T10:52:48Z</dcterms:modified>
  <cp:category/>
</cp:coreProperties>
</file>