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32"/>
  </p:handoutMasterIdLst>
  <p:sldIdLst>
    <p:sldId id="278" r:id="rId2"/>
    <p:sldId id="283" r:id="rId3"/>
    <p:sldId id="279" r:id="rId4"/>
    <p:sldId id="301" r:id="rId5"/>
    <p:sldId id="293" r:id="rId6"/>
    <p:sldId id="262" r:id="rId7"/>
    <p:sldId id="314" r:id="rId8"/>
    <p:sldId id="316" r:id="rId9"/>
    <p:sldId id="315" r:id="rId10"/>
    <p:sldId id="318" r:id="rId11"/>
    <p:sldId id="317" r:id="rId12"/>
    <p:sldId id="319" r:id="rId13"/>
    <p:sldId id="267" r:id="rId14"/>
    <p:sldId id="260" r:id="rId15"/>
    <p:sldId id="320" r:id="rId16"/>
    <p:sldId id="261" r:id="rId17"/>
    <p:sldId id="310" r:id="rId18"/>
    <p:sldId id="263" r:id="rId19"/>
    <p:sldId id="322" r:id="rId20"/>
    <p:sldId id="323" r:id="rId21"/>
    <p:sldId id="324" r:id="rId22"/>
    <p:sldId id="264" r:id="rId23"/>
    <p:sldId id="321" r:id="rId24"/>
    <p:sldId id="291" r:id="rId25"/>
    <p:sldId id="292" r:id="rId26"/>
    <p:sldId id="299" r:id="rId27"/>
    <p:sldId id="300" r:id="rId28"/>
    <p:sldId id="311" r:id="rId29"/>
    <p:sldId id="258" r:id="rId30"/>
    <p:sldId id="280" r:id="rId31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2">
          <p15:clr>
            <a:srgbClr val="A4A3A4"/>
          </p15:clr>
        </p15:guide>
        <p15:guide id="2" orient="horz" pos="385">
          <p15:clr>
            <a:srgbClr val="A4A3A4"/>
          </p15:clr>
        </p15:guide>
        <p15:guide id="3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C8A7"/>
    <a:srgbClr val="DBBD95"/>
    <a:srgbClr val="DABB92"/>
    <a:srgbClr val="DDC19B"/>
    <a:srgbClr val="E0C6A4"/>
    <a:srgbClr val="EAEAEA"/>
    <a:srgbClr val="E4CEB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555" y="48"/>
      </p:cViewPr>
      <p:guideLst>
        <p:guide orient="horz" pos="2152"/>
        <p:guide orient="horz" pos="38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8B3190-CECF-4F65-B408-943F4726154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BFBBA82-CDB2-4103-AC8A-3F0C61E8D539}">
      <dgm:prSet/>
      <dgm:spPr/>
      <dgm:t>
        <a:bodyPr/>
        <a:lstStyle/>
        <a:p>
          <a:r>
            <a:rPr lang="en-GB"/>
            <a:t>Introduced accounting and finance</a:t>
          </a:r>
          <a:endParaRPr lang="en-US"/>
        </a:p>
      </dgm:t>
    </dgm:pt>
    <dgm:pt modelId="{8EBBEF15-15A2-4889-AE11-2A22B3A7CC05}" type="parTrans" cxnId="{20EF85F0-0769-46BC-9AAC-6A035A0BDBDB}">
      <dgm:prSet/>
      <dgm:spPr/>
      <dgm:t>
        <a:bodyPr/>
        <a:lstStyle/>
        <a:p>
          <a:endParaRPr lang="en-US"/>
        </a:p>
      </dgm:t>
    </dgm:pt>
    <dgm:pt modelId="{F9FBACF2-F0C7-460D-B8FF-0121527ED3DF}" type="sibTrans" cxnId="{20EF85F0-0769-46BC-9AAC-6A035A0BDBDB}">
      <dgm:prSet/>
      <dgm:spPr/>
      <dgm:t>
        <a:bodyPr/>
        <a:lstStyle/>
        <a:p>
          <a:endParaRPr lang="en-US"/>
        </a:p>
      </dgm:t>
    </dgm:pt>
    <dgm:pt modelId="{3373876D-F90B-4A69-A6BA-BA159DDF4CC0}">
      <dgm:prSet/>
      <dgm:spPr/>
      <dgm:t>
        <a:bodyPr/>
        <a:lstStyle/>
        <a:p>
          <a:r>
            <a:rPr lang="en-GB"/>
            <a:t>Introduced basic accounting terms</a:t>
          </a:r>
          <a:endParaRPr lang="en-US"/>
        </a:p>
      </dgm:t>
    </dgm:pt>
    <dgm:pt modelId="{0E908B65-B176-4217-AB94-929881390D89}" type="parTrans" cxnId="{47933992-2D93-47DD-BE04-9C6FFD510033}">
      <dgm:prSet/>
      <dgm:spPr/>
      <dgm:t>
        <a:bodyPr/>
        <a:lstStyle/>
        <a:p>
          <a:endParaRPr lang="en-US"/>
        </a:p>
      </dgm:t>
    </dgm:pt>
    <dgm:pt modelId="{67C13D5C-A7D1-4402-84D3-1E2A736A7314}" type="sibTrans" cxnId="{47933992-2D93-47DD-BE04-9C6FFD510033}">
      <dgm:prSet/>
      <dgm:spPr/>
      <dgm:t>
        <a:bodyPr/>
        <a:lstStyle/>
        <a:p>
          <a:endParaRPr lang="en-US"/>
        </a:p>
      </dgm:t>
    </dgm:pt>
    <dgm:pt modelId="{95EB728B-E41C-4871-ADED-54F715B01A43}">
      <dgm:prSet/>
      <dgm:spPr/>
      <dgm:t>
        <a:bodyPr/>
        <a:lstStyle/>
        <a:p>
          <a:r>
            <a:rPr lang="en-GB" dirty="0"/>
            <a:t>Introduced the Financial Statements – with emphasis on a sole trader</a:t>
          </a:r>
          <a:endParaRPr lang="en-US" dirty="0"/>
        </a:p>
      </dgm:t>
    </dgm:pt>
    <dgm:pt modelId="{50ACF4AA-DAD1-4F87-BD7C-A6F791ED0CD6}" type="parTrans" cxnId="{AB2B2713-A736-4F44-BFBB-6C3303EA6CB7}">
      <dgm:prSet/>
      <dgm:spPr/>
      <dgm:t>
        <a:bodyPr/>
        <a:lstStyle/>
        <a:p>
          <a:endParaRPr lang="en-US"/>
        </a:p>
      </dgm:t>
    </dgm:pt>
    <dgm:pt modelId="{C98EB5D6-7754-4E59-A937-FC87335E4823}" type="sibTrans" cxnId="{AB2B2713-A736-4F44-BFBB-6C3303EA6CB7}">
      <dgm:prSet/>
      <dgm:spPr/>
      <dgm:t>
        <a:bodyPr/>
        <a:lstStyle/>
        <a:p>
          <a:endParaRPr lang="en-US"/>
        </a:p>
      </dgm:t>
    </dgm:pt>
    <dgm:pt modelId="{85EB88C0-E391-47A0-B1E8-785C093C32EF}" type="pres">
      <dgm:prSet presAssocID="{B28B3190-CECF-4F65-B408-943F47261549}" presName="root" presStyleCnt="0">
        <dgm:presLayoutVars>
          <dgm:dir/>
          <dgm:resizeHandles val="exact"/>
        </dgm:presLayoutVars>
      </dgm:prSet>
      <dgm:spPr/>
    </dgm:pt>
    <dgm:pt modelId="{867A74A6-22FA-46A1-A828-4C60E68BB22E}" type="pres">
      <dgm:prSet presAssocID="{9BFBBA82-CDB2-4103-AC8A-3F0C61E8D539}" presName="compNode" presStyleCnt="0"/>
      <dgm:spPr/>
    </dgm:pt>
    <dgm:pt modelId="{2E3995C7-DE72-436A-B945-B285611B262C}" type="pres">
      <dgm:prSet presAssocID="{9BFBBA82-CDB2-4103-AC8A-3F0C61E8D539}" presName="bgRect" presStyleLbl="bgShp" presStyleIdx="0" presStyleCnt="3"/>
      <dgm:spPr/>
    </dgm:pt>
    <dgm:pt modelId="{CD2A73D2-0A31-4DB2-AB2C-861D04923797}" type="pres">
      <dgm:prSet presAssocID="{9BFBBA82-CDB2-4103-AC8A-3F0C61E8D53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6D61F669-2465-4E24-AB83-FBB187C3C451}" type="pres">
      <dgm:prSet presAssocID="{9BFBBA82-CDB2-4103-AC8A-3F0C61E8D539}" presName="spaceRect" presStyleCnt="0"/>
      <dgm:spPr/>
    </dgm:pt>
    <dgm:pt modelId="{2FFC63B2-9067-4777-BCE6-55D7D41B13A9}" type="pres">
      <dgm:prSet presAssocID="{9BFBBA82-CDB2-4103-AC8A-3F0C61E8D539}" presName="parTx" presStyleLbl="revTx" presStyleIdx="0" presStyleCnt="3">
        <dgm:presLayoutVars>
          <dgm:chMax val="0"/>
          <dgm:chPref val="0"/>
        </dgm:presLayoutVars>
      </dgm:prSet>
      <dgm:spPr/>
    </dgm:pt>
    <dgm:pt modelId="{E92385C8-5AAF-4BB8-B21B-89987AF08E92}" type="pres">
      <dgm:prSet presAssocID="{F9FBACF2-F0C7-460D-B8FF-0121527ED3DF}" presName="sibTrans" presStyleCnt="0"/>
      <dgm:spPr/>
    </dgm:pt>
    <dgm:pt modelId="{61E0CD88-A62A-4915-85AF-F9A6CBE66B9E}" type="pres">
      <dgm:prSet presAssocID="{3373876D-F90B-4A69-A6BA-BA159DDF4CC0}" presName="compNode" presStyleCnt="0"/>
      <dgm:spPr/>
    </dgm:pt>
    <dgm:pt modelId="{5FC74F35-669B-4F4D-8C75-D6FDB3CD9A3A}" type="pres">
      <dgm:prSet presAssocID="{3373876D-F90B-4A69-A6BA-BA159DDF4CC0}" presName="bgRect" presStyleLbl="bgShp" presStyleIdx="1" presStyleCnt="3"/>
      <dgm:spPr/>
    </dgm:pt>
    <dgm:pt modelId="{821FCCB1-F0A9-4168-9630-648A1EE08289}" type="pres">
      <dgm:prSet presAssocID="{3373876D-F90B-4A69-A6BA-BA159DDF4CC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A210802-AF94-4902-9828-D81E1DF93494}" type="pres">
      <dgm:prSet presAssocID="{3373876D-F90B-4A69-A6BA-BA159DDF4CC0}" presName="spaceRect" presStyleCnt="0"/>
      <dgm:spPr/>
    </dgm:pt>
    <dgm:pt modelId="{91C874A3-456A-4248-A30C-709EB1A4A7D7}" type="pres">
      <dgm:prSet presAssocID="{3373876D-F90B-4A69-A6BA-BA159DDF4CC0}" presName="parTx" presStyleLbl="revTx" presStyleIdx="1" presStyleCnt="3">
        <dgm:presLayoutVars>
          <dgm:chMax val="0"/>
          <dgm:chPref val="0"/>
        </dgm:presLayoutVars>
      </dgm:prSet>
      <dgm:spPr/>
    </dgm:pt>
    <dgm:pt modelId="{B5BB30C6-9026-4ED9-ABDE-A6F89A74B7D5}" type="pres">
      <dgm:prSet presAssocID="{67C13D5C-A7D1-4402-84D3-1E2A736A7314}" presName="sibTrans" presStyleCnt="0"/>
      <dgm:spPr/>
    </dgm:pt>
    <dgm:pt modelId="{FE91EFAE-91C3-4816-8784-B62EA658988F}" type="pres">
      <dgm:prSet presAssocID="{95EB728B-E41C-4871-ADED-54F715B01A43}" presName="compNode" presStyleCnt="0"/>
      <dgm:spPr/>
    </dgm:pt>
    <dgm:pt modelId="{398DB021-7A98-4083-804A-3A7B0F08A940}" type="pres">
      <dgm:prSet presAssocID="{95EB728B-E41C-4871-ADED-54F715B01A43}" presName="bgRect" presStyleLbl="bgShp" presStyleIdx="2" presStyleCnt="3"/>
      <dgm:spPr/>
    </dgm:pt>
    <dgm:pt modelId="{EA61F25F-4551-4FB0-B6CA-010D654D01B2}" type="pres">
      <dgm:prSet presAssocID="{95EB728B-E41C-4871-ADED-54F715B01A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0399AB3-93A0-49EA-96C2-332B284242C8}" type="pres">
      <dgm:prSet presAssocID="{95EB728B-E41C-4871-ADED-54F715B01A43}" presName="spaceRect" presStyleCnt="0"/>
      <dgm:spPr/>
    </dgm:pt>
    <dgm:pt modelId="{E5E04CAF-E02D-44EB-B15D-77544B66C775}" type="pres">
      <dgm:prSet presAssocID="{95EB728B-E41C-4871-ADED-54F715B01A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2B2713-A736-4F44-BFBB-6C3303EA6CB7}" srcId="{B28B3190-CECF-4F65-B408-943F47261549}" destId="{95EB728B-E41C-4871-ADED-54F715B01A43}" srcOrd="2" destOrd="0" parTransId="{50ACF4AA-DAD1-4F87-BD7C-A6F791ED0CD6}" sibTransId="{C98EB5D6-7754-4E59-A937-FC87335E4823}"/>
    <dgm:cxn modelId="{C1D7876E-3BC3-4FE9-B1E4-918C7919412A}" type="presOf" srcId="{B28B3190-CECF-4F65-B408-943F47261549}" destId="{85EB88C0-E391-47A0-B1E8-785C093C32EF}" srcOrd="0" destOrd="0" presId="urn:microsoft.com/office/officeart/2018/2/layout/IconVerticalSolidList"/>
    <dgm:cxn modelId="{14420874-8E5A-484C-8789-D91F8B755713}" type="presOf" srcId="{9BFBBA82-CDB2-4103-AC8A-3F0C61E8D539}" destId="{2FFC63B2-9067-4777-BCE6-55D7D41B13A9}" srcOrd="0" destOrd="0" presId="urn:microsoft.com/office/officeart/2018/2/layout/IconVerticalSolidList"/>
    <dgm:cxn modelId="{9D62A97E-1F52-45F7-8A34-5811CD09843A}" type="presOf" srcId="{3373876D-F90B-4A69-A6BA-BA159DDF4CC0}" destId="{91C874A3-456A-4248-A30C-709EB1A4A7D7}" srcOrd="0" destOrd="0" presId="urn:microsoft.com/office/officeart/2018/2/layout/IconVerticalSolidList"/>
    <dgm:cxn modelId="{47933992-2D93-47DD-BE04-9C6FFD510033}" srcId="{B28B3190-CECF-4F65-B408-943F47261549}" destId="{3373876D-F90B-4A69-A6BA-BA159DDF4CC0}" srcOrd="1" destOrd="0" parTransId="{0E908B65-B176-4217-AB94-929881390D89}" sibTransId="{67C13D5C-A7D1-4402-84D3-1E2A736A7314}"/>
    <dgm:cxn modelId="{4E7CC8DF-31C3-48A4-A87F-872B27B91526}" type="presOf" srcId="{95EB728B-E41C-4871-ADED-54F715B01A43}" destId="{E5E04CAF-E02D-44EB-B15D-77544B66C775}" srcOrd="0" destOrd="0" presId="urn:microsoft.com/office/officeart/2018/2/layout/IconVerticalSolidList"/>
    <dgm:cxn modelId="{20EF85F0-0769-46BC-9AAC-6A035A0BDBDB}" srcId="{B28B3190-CECF-4F65-B408-943F47261549}" destId="{9BFBBA82-CDB2-4103-AC8A-3F0C61E8D539}" srcOrd="0" destOrd="0" parTransId="{8EBBEF15-15A2-4889-AE11-2A22B3A7CC05}" sibTransId="{F9FBACF2-F0C7-460D-B8FF-0121527ED3DF}"/>
    <dgm:cxn modelId="{A8390967-7D68-409C-B61E-2003C983FDC2}" type="presParOf" srcId="{85EB88C0-E391-47A0-B1E8-785C093C32EF}" destId="{867A74A6-22FA-46A1-A828-4C60E68BB22E}" srcOrd="0" destOrd="0" presId="urn:microsoft.com/office/officeart/2018/2/layout/IconVerticalSolidList"/>
    <dgm:cxn modelId="{88DE9D66-3E38-483D-A738-1227BAF16B06}" type="presParOf" srcId="{867A74A6-22FA-46A1-A828-4C60E68BB22E}" destId="{2E3995C7-DE72-436A-B945-B285611B262C}" srcOrd="0" destOrd="0" presId="urn:microsoft.com/office/officeart/2018/2/layout/IconVerticalSolidList"/>
    <dgm:cxn modelId="{39DD3074-0553-43AB-A099-F231E33FE7F2}" type="presParOf" srcId="{867A74A6-22FA-46A1-A828-4C60E68BB22E}" destId="{CD2A73D2-0A31-4DB2-AB2C-861D04923797}" srcOrd="1" destOrd="0" presId="urn:microsoft.com/office/officeart/2018/2/layout/IconVerticalSolidList"/>
    <dgm:cxn modelId="{2308ED86-0D3B-48D1-91A9-B9202CC3DA85}" type="presParOf" srcId="{867A74A6-22FA-46A1-A828-4C60E68BB22E}" destId="{6D61F669-2465-4E24-AB83-FBB187C3C451}" srcOrd="2" destOrd="0" presId="urn:microsoft.com/office/officeart/2018/2/layout/IconVerticalSolidList"/>
    <dgm:cxn modelId="{FF85EB34-8B6B-4B12-8AB3-DA23084F040D}" type="presParOf" srcId="{867A74A6-22FA-46A1-A828-4C60E68BB22E}" destId="{2FFC63B2-9067-4777-BCE6-55D7D41B13A9}" srcOrd="3" destOrd="0" presId="urn:microsoft.com/office/officeart/2018/2/layout/IconVerticalSolidList"/>
    <dgm:cxn modelId="{909A1AE7-77E5-4B6D-84B7-FDC780C91907}" type="presParOf" srcId="{85EB88C0-E391-47A0-B1E8-785C093C32EF}" destId="{E92385C8-5AAF-4BB8-B21B-89987AF08E92}" srcOrd="1" destOrd="0" presId="urn:microsoft.com/office/officeart/2018/2/layout/IconVerticalSolidList"/>
    <dgm:cxn modelId="{6E72950C-32AA-4B8C-959B-00C260FE1ED8}" type="presParOf" srcId="{85EB88C0-E391-47A0-B1E8-785C093C32EF}" destId="{61E0CD88-A62A-4915-85AF-F9A6CBE66B9E}" srcOrd="2" destOrd="0" presId="urn:microsoft.com/office/officeart/2018/2/layout/IconVerticalSolidList"/>
    <dgm:cxn modelId="{DE686E7A-02C8-417F-B82D-164E717547CE}" type="presParOf" srcId="{61E0CD88-A62A-4915-85AF-F9A6CBE66B9E}" destId="{5FC74F35-669B-4F4D-8C75-D6FDB3CD9A3A}" srcOrd="0" destOrd="0" presId="urn:microsoft.com/office/officeart/2018/2/layout/IconVerticalSolidList"/>
    <dgm:cxn modelId="{74AF85DB-1926-40DE-AAAD-4D60A800A068}" type="presParOf" srcId="{61E0CD88-A62A-4915-85AF-F9A6CBE66B9E}" destId="{821FCCB1-F0A9-4168-9630-648A1EE08289}" srcOrd="1" destOrd="0" presId="urn:microsoft.com/office/officeart/2018/2/layout/IconVerticalSolidList"/>
    <dgm:cxn modelId="{311D32BC-B96A-4905-8626-2EE2B499431D}" type="presParOf" srcId="{61E0CD88-A62A-4915-85AF-F9A6CBE66B9E}" destId="{5A210802-AF94-4902-9828-D81E1DF93494}" srcOrd="2" destOrd="0" presId="urn:microsoft.com/office/officeart/2018/2/layout/IconVerticalSolidList"/>
    <dgm:cxn modelId="{D5242EAD-F456-4C1E-ABC0-4E4FE6298256}" type="presParOf" srcId="{61E0CD88-A62A-4915-85AF-F9A6CBE66B9E}" destId="{91C874A3-456A-4248-A30C-709EB1A4A7D7}" srcOrd="3" destOrd="0" presId="urn:microsoft.com/office/officeart/2018/2/layout/IconVerticalSolidList"/>
    <dgm:cxn modelId="{217191E5-E8B1-4B39-BEB1-0AA32AF58B70}" type="presParOf" srcId="{85EB88C0-E391-47A0-B1E8-785C093C32EF}" destId="{B5BB30C6-9026-4ED9-ABDE-A6F89A74B7D5}" srcOrd="3" destOrd="0" presId="urn:microsoft.com/office/officeart/2018/2/layout/IconVerticalSolidList"/>
    <dgm:cxn modelId="{36636C35-CF0B-4A10-B6AC-08E418772533}" type="presParOf" srcId="{85EB88C0-E391-47A0-B1E8-785C093C32EF}" destId="{FE91EFAE-91C3-4816-8784-B62EA658988F}" srcOrd="4" destOrd="0" presId="urn:microsoft.com/office/officeart/2018/2/layout/IconVerticalSolidList"/>
    <dgm:cxn modelId="{7217BE9B-B5F2-41FD-97CB-A1BBA5931A2E}" type="presParOf" srcId="{FE91EFAE-91C3-4816-8784-B62EA658988F}" destId="{398DB021-7A98-4083-804A-3A7B0F08A940}" srcOrd="0" destOrd="0" presId="urn:microsoft.com/office/officeart/2018/2/layout/IconVerticalSolidList"/>
    <dgm:cxn modelId="{C1BB9917-CD78-48E0-B5A5-0227C727F47E}" type="presParOf" srcId="{FE91EFAE-91C3-4816-8784-B62EA658988F}" destId="{EA61F25F-4551-4FB0-B6CA-010D654D01B2}" srcOrd="1" destOrd="0" presId="urn:microsoft.com/office/officeart/2018/2/layout/IconVerticalSolidList"/>
    <dgm:cxn modelId="{2DEB7A52-1A39-4610-9F4B-566A8FA561C0}" type="presParOf" srcId="{FE91EFAE-91C3-4816-8784-B62EA658988F}" destId="{10399AB3-93A0-49EA-96C2-332B284242C8}" srcOrd="2" destOrd="0" presId="urn:microsoft.com/office/officeart/2018/2/layout/IconVerticalSolidList"/>
    <dgm:cxn modelId="{D4CB9E31-4E9D-407B-8232-A640A503D263}" type="presParOf" srcId="{FE91EFAE-91C3-4816-8784-B62EA658988F}" destId="{E5E04CAF-E02D-44EB-B15D-77544B66C7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98DF3-13C7-4D92-942B-7B7CA5F4AE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57AC6B5-C033-4EE2-B57A-DEF36E3B3B25}">
      <dgm:prSet/>
      <dgm:spPr/>
      <dgm:t>
        <a:bodyPr/>
        <a:lstStyle/>
        <a:p>
          <a:r>
            <a:rPr lang="en-GB"/>
            <a:t>Discuss the nature of a Limited Company</a:t>
          </a:r>
          <a:endParaRPr lang="en-US"/>
        </a:p>
      </dgm:t>
    </dgm:pt>
    <dgm:pt modelId="{A7A4BA32-A1F0-4047-BCAE-5E8553817A12}" type="parTrans" cxnId="{C7E0AB39-3C8E-4E73-92C9-8C85ABFEB2BE}">
      <dgm:prSet/>
      <dgm:spPr/>
      <dgm:t>
        <a:bodyPr/>
        <a:lstStyle/>
        <a:p>
          <a:endParaRPr lang="en-US"/>
        </a:p>
      </dgm:t>
    </dgm:pt>
    <dgm:pt modelId="{BAF5E9D1-7F26-4CA5-9C6D-24FE8FE03EC3}" type="sibTrans" cxnId="{C7E0AB39-3C8E-4E73-92C9-8C85ABFEB2BE}">
      <dgm:prSet/>
      <dgm:spPr/>
      <dgm:t>
        <a:bodyPr/>
        <a:lstStyle/>
        <a:p>
          <a:endParaRPr lang="en-US"/>
        </a:p>
      </dgm:t>
    </dgm:pt>
    <dgm:pt modelId="{80524694-F134-4F6C-9E55-3B1975A9B711}">
      <dgm:prSet/>
      <dgm:spPr/>
      <dgm:t>
        <a:bodyPr/>
        <a:lstStyle/>
        <a:p>
          <a:r>
            <a:rPr lang="en-GB"/>
            <a:t>Describe the main features of the owner’s claim in a Limited Company</a:t>
          </a:r>
          <a:endParaRPr lang="en-US"/>
        </a:p>
      </dgm:t>
    </dgm:pt>
    <dgm:pt modelId="{DDB67914-8A06-4FAA-8234-6530EB5D975A}" type="parTrans" cxnId="{02B92184-EFDB-407E-94BF-C29BED6E66AE}">
      <dgm:prSet/>
      <dgm:spPr/>
      <dgm:t>
        <a:bodyPr/>
        <a:lstStyle/>
        <a:p>
          <a:endParaRPr lang="en-US"/>
        </a:p>
      </dgm:t>
    </dgm:pt>
    <dgm:pt modelId="{DC0838D2-5347-43D2-9E3E-080CA3335C69}" type="sibTrans" cxnId="{02B92184-EFDB-407E-94BF-C29BED6E66AE}">
      <dgm:prSet/>
      <dgm:spPr/>
      <dgm:t>
        <a:bodyPr/>
        <a:lstStyle/>
        <a:p>
          <a:endParaRPr lang="en-US"/>
        </a:p>
      </dgm:t>
    </dgm:pt>
    <dgm:pt modelId="{244AD55A-3C17-4E43-B964-E4E8AB59EA33}">
      <dgm:prSet/>
      <dgm:spPr/>
      <dgm:t>
        <a:bodyPr/>
        <a:lstStyle/>
        <a:p>
          <a:r>
            <a:rPr lang="en-GB" dirty="0"/>
            <a:t>Discuss Accounting Standards and the Framework of rules that surround accounting for Limited Companies</a:t>
          </a:r>
          <a:endParaRPr lang="en-US" dirty="0"/>
        </a:p>
      </dgm:t>
    </dgm:pt>
    <dgm:pt modelId="{E4CDDF29-6F75-48E8-AD9B-2A5A84BDB2D5}" type="parTrans" cxnId="{803A8550-A9BA-4886-9800-97AEA4DABB87}">
      <dgm:prSet/>
      <dgm:spPr/>
      <dgm:t>
        <a:bodyPr/>
        <a:lstStyle/>
        <a:p>
          <a:endParaRPr lang="en-US"/>
        </a:p>
      </dgm:t>
    </dgm:pt>
    <dgm:pt modelId="{5DF0F6B9-5F83-4D5B-A8B4-38A40B6360C0}" type="sibTrans" cxnId="{803A8550-A9BA-4886-9800-97AEA4DABB87}">
      <dgm:prSet/>
      <dgm:spPr/>
      <dgm:t>
        <a:bodyPr/>
        <a:lstStyle/>
        <a:p>
          <a:endParaRPr lang="en-US"/>
        </a:p>
      </dgm:t>
    </dgm:pt>
    <dgm:pt modelId="{662A4971-008F-4D86-8D4E-7DB4A39FA6AC}">
      <dgm:prSet/>
      <dgm:spPr/>
      <dgm:t>
        <a:bodyPr/>
        <a:lstStyle/>
        <a:p>
          <a:r>
            <a:rPr lang="en-GB"/>
            <a:t>Explain how the Income Statement and Balance Sheet differ in detail from that of a sole proprietor of partnership business</a:t>
          </a:r>
          <a:endParaRPr lang="en-US"/>
        </a:p>
      </dgm:t>
    </dgm:pt>
    <dgm:pt modelId="{1FFCE26E-11C1-405C-9874-8281E250BEC9}" type="parTrans" cxnId="{38356240-261F-4056-AA1A-5823332D8909}">
      <dgm:prSet/>
      <dgm:spPr/>
      <dgm:t>
        <a:bodyPr/>
        <a:lstStyle/>
        <a:p>
          <a:endParaRPr lang="en-US"/>
        </a:p>
      </dgm:t>
    </dgm:pt>
    <dgm:pt modelId="{76F2D806-9B39-4744-9889-C30B0D0EF48B}" type="sibTrans" cxnId="{38356240-261F-4056-AA1A-5823332D8909}">
      <dgm:prSet/>
      <dgm:spPr/>
      <dgm:t>
        <a:bodyPr/>
        <a:lstStyle/>
        <a:p>
          <a:endParaRPr lang="en-US"/>
        </a:p>
      </dgm:t>
    </dgm:pt>
    <dgm:pt modelId="{F9FE6BF7-7361-49AB-B3B1-0CC03E442347}" type="pres">
      <dgm:prSet presAssocID="{5D998DF3-13C7-4D92-942B-7B7CA5F4AE00}" presName="root" presStyleCnt="0">
        <dgm:presLayoutVars>
          <dgm:dir/>
          <dgm:resizeHandles val="exact"/>
        </dgm:presLayoutVars>
      </dgm:prSet>
      <dgm:spPr/>
    </dgm:pt>
    <dgm:pt modelId="{A9606BA4-0ED3-480A-8B37-30E9CABB2FC3}" type="pres">
      <dgm:prSet presAssocID="{857AC6B5-C033-4EE2-B57A-DEF36E3B3B25}" presName="compNode" presStyleCnt="0"/>
      <dgm:spPr/>
    </dgm:pt>
    <dgm:pt modelId="{0A481A94-A0EE-4B6E-BF44-7DDBF16C51CD}" type="pres">
      <dgm:prSet presAssocID="{857AC6B5-C033-4EE2-B57A-DEF36E3B3B25}" presName="bgRect" presStyleLbl="bgShp" presStyleIdx="0" presStyleCnt="4"/>
      <dgm:spPr/>
    </dgm:pt>
    <dgm:pt modelId="{2C44C350-0F21-4B2F-A864-D8F941A7DC4C}" type="pres">
      <dgm:prSet presAssocID="{857AC6B5-C033-4EE2-B57A-DEF36E3B3B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18DA0E1C-EB69-497C-98DE-3C13B4EE14FC}" type="pres">
      <dgm:prSet presAssocID="{857AC6B5-C033-4EE2-B57A-DEF36E3B3B25}" presName="spaceRect" presStyleCnt="0"/>
      <dgm:spPr/>
    </dgm:pt>
    <dgm:pt modelId="{7CD7C8F0-6C28-40EB-AE07-1EB85EAD5382}" type="pres">
      <dgm:prSet presAssocID="{857AC6B5-C033-4EE2-B57A-DEF36E3B3B25}" presName="parTx" presStyleLbl="revTx" presStyleIdx="0" presStyleCnt="4">
        <dgm:presLayoutVars>
          <dgm:chMax val="0"/>
          <dgm:chPref val="0"/>
        </dgm:presLayoutVars>
      </dgm:prSet>
      <dgm:spPr/>
    </dgm:pt>
    <dgm:pt modelId="{97286EA6-EF24-485B-B630-E06E9904E00F}" type="pres">
      <dgm:prSet presAssocID="{BAF5E9D1-7F26-4CA5-9C6D-24FE8FE03EC3}" presName="sibTrans" presStyleCnt="0"/>
      <dgm:spPr/>
    </dgm:pt>
    <dgm:pt modelId="{E51ABE0D-B6E3-4102-8A26-9A8597E8B199}" type="pres">
      <dgm:prSet presAssocID="{80524694-F134-4F6C-9E55-3B1975A9B711}" presName="compNode" presStyleCnt="0"/>
      <dgm:spPr/>
    </dgm:pt>
    <dgm:pt modelId="{D7806FB6-6BFB-441B-A439-113FAFAFABBC}" type="pres">
      <dgm:prSet presAssocID="{80524694-F134-4F6C-9E55-3B1975A9B711}" presName="bgRect" presStyleLbl="bgShp" presStyleIdx="1" presStyleCnt="4"/>
      <dgm:spPr/>
    </dgm:pt>
    <dgm:pt modelId="{BD2988C7-D0BC-452E-92AA-C439436056A7}" type="pres">
      <dgm:prSet presAssocID="{80524694-F134-4F6C-9E55-3B1975A9B71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E8F0C74-7F71-48BA-A387-59B22D15BB0E}" type="pres">
      <dgm:prSet presAssocID="{80524694-F134-4F6C-9E55-3B1975A9B711}" presName="spaceRect" presStyleCnt="0"/>
      <dgm:spPr/>
    </dgm:pt>
    <dgm:pt modelId="{A85382FA-E337-4A47-9AFF-50EEF47228AB}" type="pres">
      <dgm:prSet presAssocID="{80524694-F134-4F6C-9E55-3B1975A9B711}" presName="parTx" presStyleLbl="revTx" presStyleIdx="1" presStyleCnt="4">
        <dgm:presLayoutVars>
          <dgm:chMax val="0"/>
          <dgm:chPref val="0"/>
        </dgm:presLayoutVars>
      </dgm:prSet>
      <dgm:spPr/>
    </dgm:pt>
    <dgm:pt modelId="{9C1F4B87-7AC6-474C-B0EA-862DCBDF9B1A}" type="pres">
      <dgm:prSet presAssocID="{DC0838D2-5347-43D2-9E3E-080CA3335C69}" presName="sibTrans" presStyleCnt="0"/>
      <dgm:spPr/>
    </dgm:pt>
    <dgm:pt modelId="{F297DFAA-9711-4C73-AB41-499DC7F6306A}" type="pres">
      <dgm:prSet presAssocID="{244AD55A-3C17-4E43-B964-E4E8AB59EA33}" presName="compNode" presStyleCnt="0"/>
      <dgm:spPr/>
    </dgm:pt>
    <dgm:pt modelId="{DF728D66-41BA-4128-97E0-3CA5E2E5FFC3}" type="pres">
      <dgm:prSet presAssocID="{244AD55A-3C17-4E43-B964-E4E8AB59EA33}" presName="bgRect" presStyleLbl="bgShp" presStyleIdx="2" presStyleCnt="4"/>
      <dgm:spPr/>
    </dgm:pt>
    <dgm:pt modelId="{61B4CB6B-836A-4510-B5D9-49AF6AE5BCE6}" type="pres">
      <dgm:prSet presAssocID="{244AD55A-3C17-4E43-B964-E4E8AB59EA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39333B0-D975-499B-ABFA-46BC50905F0E}" type="pres">
      <dgm:prSet presAssocID="{244AD55A-3C17-4E43-B964-E4E8AB59EA33}" presName="spaceRect" presStyleCnt="0"/>
      <dgm:spPr/>
    </dgm:pt>
    <dgm:pt modelId="{7519B922-D378-41D2-B613-4B84562D8A65}" type="pres">
      <dgm:prSet presAssocID="{244AD55A-3C17-4E43-B964-E4E8AB59EA33}" presName="parTx" presStyleLbl="revTx" presStyleIdx="2" presStyleCnt="4">
        <dgm:presLayoutVars>
          <dgm:chMax val="0"/>
          <dgm:chPref val="0"/>
        </dgm:presLayoutVars>
      </dgm:prSet>
      <dgm:spPr/>
    </dgm:pt>
    <dgm:pt modelId="{F81519E5-D7B1-49AE-9802-D80D140E6B0D}" type="pres">
      <dgm:prSet presAssocID="{5DF0F6B9-5F83-4D5B-A8B4-38A40B6360C0}" presName="sibTrans" presStyleCnt="0"/>
      <dgm:spPr/>
    </dgm:pt>
    <dgm:pt modelId="{D6529A7D-F5CA-4722-B140-81C709C5B276}" type="pres">
      <dgm:prSet presAssocID="{662A4971-008F-4D86-8D4E-7DB4A39FA6AC}" presName="compNode" presStyleCnt="0"/>
      <dgm:spPr/>
    </dgm:pt>
    <dgm:pt modelId="{CC8DED28-FCBD-4B3E-8DBA-133C91A4BB9C}" type="pres">
      <dgm:prSet presAssocID="{662A4971-008F-4D86-8D4E-7DB4A39FA6AC}" presName="bgRect" presStyleLbl="bgShp" presStyleIdx="3" presStyleCnt="4"/>
      <dgm:spPr/>
    </dgm:pt>
    <dgm:pt modelId="{7C34BA39-F623-441F-9E4F-CEC314E78DE5}" type="pres">
      <dgm:prSet presAssocID="{662A4971-008F-4D86-8D4E-7DB4A39FA6A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19D305A-6822-43E7-A59D-2CD1F513DA3F}" type="pres">
      <dgm:prSet presAssocID="{662A4971-008F-4D86-8D4E-7DB4A39FA6AC}" presName="spaceRect" presStyleCnt="0"/>
      <dgm:spPr/>
    </dgm:pt>
    <dgm:pt modelId="{E7B4CA9B-0E2A-4134-8546-0BD623364C1D}" type="pres">
      <dgm:prSet presAssocID="{662A4971-008F-4D86-8D4E-7DB4A39FA6A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050641F-4EFA-47DE-BB7B-06EA18E8721C}" type="presOf" srcId="{80524694-F134-4F6C-9E55-3B1975A9B711}" destId="{A85382FA-E337-4A47-9AFF-50EEF47228AB}" srcOrd="0" destOrd="0" presId="urn:microsoft.com/office/officeart/2018/2/layout/IconVerticalSolidList"/>
    <dgm:cxn modelId="{C7E0AB39-3C8E-4E73-92C9-8C85ABFEB2BE}" srcId="{5D998DF3-13C7-4D92-942B-7B7CA5F4AE00}" destId="{857AC6B5-C033-4EE2-B57A-DEF36E3B3B25}" srcOrd="0" destOrd="0" parTransId="{A7A4BA32-A1F0-4047-BCAE-5E8553817A12}" sibTransId="{BAF5E9D1-7F26-4CA5-9C6D-24FE8FE03EC3}"/>
    <dgm:cxn modelId="{38356240-261F-4056-AA1A-5823332D8909}" srcId="{5D998DF3-13C7-4D92-942B-7B7CA5F4AE00}" destId="{662A4971-008F-4D86-8D4E-7DB4A39FA6AC}" srcOrd="3" destOrd="0" parTransId="{1FFCE26E-11C1-405C-9874-8281E250BEC9}" sibTransId="{76F2D806-9B39-4744-9889-C30B0D0EF48B}"/>
    <dgm:cxn modelId="{803A8550-A9BA-4886-9800-97AEA4DABB87}" srcId="{5D998DF3-13C7-4D92-942B-7B7CA5F4AE00}" destId="{244AD55A-3C17-4E43-B964-E4E8AB59EA33}" srcOrd="2" destOrd="0" parTransId="{E4CDDF29-6F75-48E8-AD9B-2A5A84BDB2D5}" sibTransId="{5DF0F6B9-5F83-4D5B-A8B4-38A40B6360C0}"/>
    <dgm:cxn modelId="{02B92184-EFDB-407E-94BF-C29BED6E66AE}" srcId="{5D998DF3-13C7-4D92-942B-7B7CA5F4AE00}" destId="{80524694-F134-4F6C-9E55-3B1975A9B711}" srcOrd="1" destOrd="0" parTransId="{DDB67914-8A06-4FAA-8234-6530EB5D975A}" sibTransId="{DC0838D2-5347-43D2-9E3E-080CA3335C69}"/>
    <dgm:cxn modelId="{0CD919AC-1D88-4FF4-B988-51028A3EC80E}" type="presOf" srcId="{857AC6B5-C033-4EE2-B57A-DEF36E3B3B25}" destId="{7CD7C8F0-6C28-40EB-AE07-1EB85EAD5382}" srcOrd="0" destOrd="0" presId="urn:microsoft.com/office/officeart/2018/2/layout/IconVerticalSolidList"/>
    <dgm:cxn modelId="{C39203C2-0F5A-4091-AA78-5A12DAA0C928}" type="presOf" srcId="{5D998DF3-13C7-4D92-942B-7B7CA5F4AE00}" destId="{F9FE6BF7-7361-49AB-B3B1-0CC03E442347}" srcOrd="0" destOrd="0" presId="urn:microsoft.com/office/officeart/2018/2/layout/IconVerticalSolidList"/>
    <dgm:cxn modelId="{66BEEDCF-CC77-43D3-9910-17B1C360D2DF}" type="presOf" srcId="{662A4971-008F-4D86-8D4E-7DB4A39FA6AC}" destId="{E7B4CA9B-0E2A-4134-8546-0BD623364C1D}" srcOrd="0" destOrd="0" presId="urn:microsoft.com/office/officeart/2018/2/layout/IconVerticalSolidList"/>
    <dgm:cxn modelId="{273AE8ED-AB6D-4588-AC3A-15E56E5DB4F6}" type="presOf" srcId="{244AD55A-3C17-4E43-B964-E4E8AB59EA33}" destId="{7519B922-D378-41D2-B613-4B84562D8A65}" srcOrd="0" destOrd="0" presId="urn:microsoft.com/office/officeart/2018/2/layout/IconVerticalSolidList"/>
    <dgm:cxn modelId="{13BD163F-86E1-4CFB-BE83-C56779630781}" type="presParOf" srcId="{F9FE6BF7-7361-49AB-B3B1-0CC03E442347}" destId="{A9606BA4-0ED3-480A-8B37-30E9CABB2FC3}" srcOrd="0" destOrd="0" presId="urn:microsoft.com/office/officeart/2018/2/layout/IconVerticalSolidList"/>
    <dgm:cxn modelId="{76FCCD15-72E4-44DB-8667-5D152815ADCB}" type="presParOf" srcId="{A9606BA4-0ED3-480A-8B37-30E9CABB2FC3}" destId="{0A481A94-A0EE-4B6E-BF44-7DDBF16C51CD}" srcOrd="0" destOrd="0" presId="urn:microsoft.com/office/officeart/2018/2/layout/IconVerticalSolidList"/>
    <dgm:cxn modelId="{3BBFC0F8-3BF4-44F6-9291-2ADFA300A266}" type="presParOf" srcId="{A9606BA4-0ED3-480A-8B37-30E9CABB2FC3}" destId="{2C44C350-0F21-4B2F-A864-D8F941A7DC4C}" srcOrd="1" destOrd="0" presId="urn:microsoft.com/office/officeart/2018/2/layout/IconVerticalSolidList"/>
    <dgm:cxn modelId="{D5D84142-5189-44B5-A22F-4D3B0A1CD814}" type="presParOf" srcId="{A9606BA4-0ED3-480A-8B37-30E9CABB2FC3}" destId="{18DA0E1C-EB69-497C-98DE-3C13B4EE14FC}" srcOrd="2" destOrd="0" presId="urn:microsoft.com/office/officeart/2018/2/layout/IconVerticalSolidList"/>
    <dgm:cxn modelId="{ECB759AA-A66D-4B2D-952D-040539CFD76C}" type="presParOf" srcId="{A9606BA4-0ED3-480A-8B37-30E9CABB2FC3}" destId="{7CD7C8F0-6C28-40EB-AE07-1EB85EAD5382}" srcOrd="3" destOrd="0" presId="urn:microsoft.com/office/officeart/2018/2/layout/IconVerticalSolidList"/>
    <dgm:cxn modelId="{929DE76A-8D33-441D-B687-F5678A1162EE}" type="presParOf" srcId="{F9FE6BF7-7361-49AB-B3B1-0CC03E442347}" destId="{97286EA6-EF24-485B-B630-E06E9904E00F}" srcOrd="1" destOrd="0" presId="urn:microsoft.com/office/officeart/2018/2/layout/IconVerticalSolidList"/>
    <dgm:cxn modelId="{8E270D9B-C4AA-4971-B804-B2908BA912F0}" type="presParOf" srcId="{F9FE6BF7-7361-49AB-B3B1-0CC03E442347}" destId="{E51ABE0D-B6E3-4102-8A26-9A8597E8B199}" srcOrd="2" destOrd="0" presId="urn:microsoft.com/office/officeart/2018/2/layout/IconVerticalSolidList"/>
    <dgm:cxn modelId="{F4F03276-2BF6-44B7-B972-241C4DCA3A13}" type="presParOf" srcId="{E51ABE0D-B6E3-4102-8A26-9A8597E8B199}" destId="{D7806FB6-6BFB-441B-A439-113FAFAFABBC}" srcOrd="0" destOrd="0" presId="urn:microsoft.com/office/officeart/2018/2/layout/IconVerticalSolidList"/>
    <dgm:cxn modelId="{2BED4569-54E9-40F1-B2AD-6DFE7C2D6A12}" type="presParOf" srcId="{E51ABE0D-B6E3-4102-8A26-9A8597E8B199}" destId="{BD2988C7-D0BC-452E-92AA-C439436056A7}" srcOrd="1" destOrd="0" presId="urn:microsoft.com/office/officeart/2018/2/layout/IconVerticalSolidList"/>
    <dgm:cxn modelId="{61DAC555-A23D-40D7-8155-571597D7E890}" type="presParOf" srcId="{E51ABE0D-B6E3-4102-8A26-9A8597E8B199}" destId="{CE8F0C74-7F71-48BA-A387-59B22D15BB0E}" srcOrd="2" destOrd="0" presId="urn:microsoft.com/office/officeart/2018/2/layout/IconVerticalSolidList"/>
    <dgm:cxn modelId="{EBBF53BC-8C23-4A0A-9B2F-D22CDF5A3662}" type="presParOf" srcId="{E51ABE0D-B6E3-4102-8A26-9A8597E8B199}" destId="{A85382FA-E337-4A47-9AFF-50EEF47228AB}" srcOrd="3" destOrd="0" presId="urn:microsoft.com/office/officeart/2018/2/layout/IconVerticalSolidList"/>
    <dgm:cxn modelId="{23C04FCF-07F6-4BD0-BF4F-F0A5C0B7FD57}" type="presParOf" srcId="{F9FE6BF7-7361-49AB-B3B1-0CC03E442347}" destId="{9C1F4B87-7AC6-474C-B0EA-862DCBDF9B1A}" srcOrd="3" destOrd="0" presId="urn:microsoft.com/office/officeart/2018/2/layout/IconVerticalSolidList"/>
    <dgm:cxn modelId="{DBEDEFF0-7621-4427-9B1B-7672B1D25DE0}" type="presParOf" srcId="{F9FE6BF7-7361-49AB-B3B1-0CC03E442347}" destId="{F297DFAA-9711-4C73-AB41-499DC7F6306A}" srcOrd="4" destOrd="0" presId="urn:microsoft.com/office/officeart/2018/2/layout/IconVerticalSolidList"/>
    <dgm:cxn modelId="{4CE58984-8D54-4398-9C48-0222AA8B3383}" type="presParOf" srcId="{F297DFAA-9711-4C73-AB41-499DC7F6306A}" destId="{DF728D66-41BA-4128-97E0-3CA5E2E5FFC3}" srcOrd="0" destOrd="0" presId="urn:microsoft.com/office/officeart/2018/2/layout/IconVerticalSolidList"/>
    <dgm:cxn modelId="{BDD71F91-2BC8-48B6-B7F2-2EBBE3EAAE58}" type="presParOf" srcId="{F297DFAA-9711-4C73-AB41-499DC7F6306A}" destId="{61B4CB6B-836A-4510-B5D9-49AF6AE5BCE6}" srcOrd="1" destOrd="0" presId="urn:microsoft.com/office/officeart/2018/2/layout/IconVerticalSolidList"/>
    <dgm:cxn modelId="{8A1F1075-AA79-4F9F-B8AB-E852EAFE2D82}" type="presParOf" srcId="{F297DFAA-9711-4C73-AB41-499DC7F6306A}" destId="{139333B0-D975-499B-ABFA-46BC50905F0E}" srcOrd="2" destOrd="0" presId="urn:microsoft.com/office/officeart/2018/2/layout/IconVerticalSolidList"/>
    <dgm:cxn modelId="{55E2D7E9-9C69-4D3E-AFAF-FD3BB567CAC0}" type="presParOf" srcId="{F297DFAA-9711-4C73-AB41-499DC7F6306A}" destId="{7519B922-D378-41D2-B613-4B84562D8A65}" srcOrd="3" destOrd="0" presId="urn:microsoft.com/office/officeart/2018/2/layout/IconVerticalSolidList"/>
    <dgm:cxn modelId="{01B2B762-E2A6-4B51-856B-8A4098DD0D1B}" type="presParOf" srcId="{F9FE6BF7-7361-49AB-B3B1-0CC03E442347}" destId="{F81519E5-D7B1-49AE-9802-D80D140E6B0D}" srcOrd="5" destOrd="0" presId="urn:microsoft.com/office/officeart/2018/2/layout/IconVerticalSolidList"/>
    <dgm:cxn modelId="{F1680A78-DC64-43B0-9C80-DE8046087423}" type="presParOf" srcId="{F9FE6BF7-7361-49AB-B3B1-0CC03E442347}" destId="{D6529A7D-F5CA-4722-B140-81C709C5B276}" srcOrd="6" destOrd="0" presId="urn:microsoft.com/office/officeart/2018/2/layout/IconVerticalSolidList"/>
    <dgm:cxn modelId="{C7B44931-05AB-4E87-8541-88830A06D639}" type="presParOf" srcId="{D6529A7D-F5CA-4722-B140-81C709C5B276}" destId="{CC8DED28-FCBD-4B3E-8DBA-133C91A4BB9C}" srcOrd="0" destOrd="0" presId="urn:microsoft.com/office/officeart/2018/2/layout/IconVerticalSolidList"/>
    <dgm:cxn modelId="{578C9C2C-5306-4523-AF30-90C9875B5CF7}" type="presParOf" srcId="{D6529A7D-F5CA-4722-B140-81C709C5B276}" destId="{7C34BA39-F623-441F-9E4F-CEC314E78DE5}" srcOrd="1" destOrd="0" presId="urn:microsoft.com/office/officeart/2018/2/layout/IconVerticalSolidList"/>
    <dgm:cxn modelId="{F33E7C55-5719-4661-A14E-5F05FE4003A4}" type="presParOf" srcId="{D6529A7D-F5CA-4722-B140-81C709C5B276}" destId="{419D305A-6822-43E7-A59D-2CD1F513DA3F}" srcOrd="2" destOrd="0" presId="urn:microsoft.com/office/officeart/2018/2/layout/IconVerticalSolidList"/>
    <dgm:cxn modelId="{CBC3E955-DC93-4700-BB5E-BB71EE176928}" type="presParOf" srcId="{D6529A7D-F5CA-4722-B140-81C709C5B276}" destId="{E7B4CA9B-0E2A-4134-8546-0BD623364C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3995C7-DE72-436A-B945-B285611B262C}">
      <dsp:nvSpPr>
        <dsp:cNvPr id="0" name=""/>
        <dsp:cNvSpPr/>
      </dsp:nvSpPr>
      <dsp:spPr>
        <a:xfrm>
          <a:off x="0" y="454"/>
          <a:ext cx="7543800" cy="10642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A73D2-0A31-4DB2-AB2C-861D04923797}">
      <dsp:nvSpPr>
        <dsp:cNvPr id="0" name=""/>
        <dsp:cNvSpPr/>
      </dsp:nvSpPr>
      <dsp:spPr>
        <a:xfrm>
          <a:off x="321920" y="239899"/>
          <a:ext cx="585310" cy="5853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C63B2-9067-4777-BCE6-55D7D41B13A9}">
      <dsp:nvSpPr>
        <dsp:cNvPr id="0" name=""/>
        <dsp:cNvSpPr/>
      </dsp:nvSpPr>
      <dsp:spPr>
        <a:xfrm>
          <a:off x="1229151" y="454"/>
          <a:ext cx="63146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Introduced accounting and finance</a:t>
          </a:r>
          <a:endParaRPr lang="en-US" sz="2500" kern="1200"/>
        </a:p>
      </dsp:txBody>
      <dsp:txXfrm>
        <a:off x="1229151" y="454"/>
        <a:ext cx="6314648" cy="1064200"/>
      </dsp:txXfrm>
    </dsp:sp>
    <dsp:sp modelId="{5FC74F35-669B-4F4D-8C75-D6FDB3CD9A3A}">
      <dsp:nvSpPr>
        <dsp:cNvPr id="0" name=""/>
        <dsp:cNvSpPr/>
      </dsp:nvSpPr>
      <dsp:spPr>
        <a:xfrm>
          <a:off x="0" y="1330705"/>
          <a:ext cx="7543800" cy="10642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1FCCB1-F0A9-4168-9630-648A1EE08289}">
      <dsp:nvSpPr>
        <dsp:cNvPr id="0" name=""/>
        <dsp:cNvSpPr/>
      </dsp:nvSpPr>
      <dsp:spPr>
        <a:xfrm>
          <a:off x="321920" y="1570150"/>
          <a:ext cx="585310" cy="5853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874A3-456A-4248-A30C-709EB1A4A7D7}">
      <dsp:nvSpPr>
        <dsp:cNvPr id="0" name=""/>
        <dsp:cNvSpPr/>
      </dsp:nvSpPr>
      <dsp:spPr>
        <a:xfrm>
          <a:off x="1229151" y="1330705"/>
          <a:ext cx="63146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Introduced basic accounting terms</a:t>
          </a:r>
          <a:endParaRPr lang="en-US" sz="2500" kern="1200"/>
        </a:p>
      </dsp:txBody>
      <dsp:txXfrm>
        <a:off x="1229151" y="1330705"/>
        <a:ext cx="6314648" cy="1064200"/>
      </dsp:txXfrm>
    </dsp:sp>
    <dsp:sp modelId="{398DB021-7A98-4083-804A-3A7B0F08A940}">
      <dsp:nvSpPr>
        <dsp:cNvPr id="0" name=""/>
        <dsp:cNvSpPr/>
      </dsp:nvSpPr>
      <dsp:spPr>
        <a:xfrm>
          <a:off x="0" y="2660956"/>
          <a:ext cx="7543800" cy="10642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1F25F-4551-4FB0-B6CA-010D654D01B2}">
      <dsp:nvSpPr>
        <dsp:cNvPr id="0" name=""/>
        <dsp:cNvSpPr/>
      </dsp:nvSpPr>
      <dsp:spPr>
        <a:xfrm>
          <a:off x="321920" y="2900401"/>
          <a:ext cx="585310" cy="5853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04CAF-E02D-44EB-B15D-77544B66C775}">
      <dsp:nvSpPr>
        <dsp:cNvPr id="0" name=""/>
        <dsp:cNvSpPr/>
      </dsp:nvSpPr>
      <dsp:spPr>
        <a:xfrm>
          <a:off x="1229151" y="2660956"/>
          <a:ext cx="63146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Introduced the Financial Statements – with emphasis on a sole trader</a:t>
          </a:r>
          <a:endParaRPr lang="en-US" sz="2500" kern="1200" dirty="0"/>
        </a:p>
      </dsp:txBody>
      <dsp:txXfrm>
        <a:off x="1229151" y="2660956"/>
        <a:ext cx="6314648" cy="10642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81A94-A0EE-4B6E-BF44-7DDBF16C51CD}">
      <dsp:nvSpPr>
        <dsp:cNvPr id="0" name=""/>
        <dsp:cNvSpPr/>
      </dsp:nvSpPr>
      <dsp:spPr>
        <a:xfrm>
          <a:off x="0" y="2170"/>
          <a:ext cx="4429635" cy="11002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4C350-0F21-4B2F-A864-D8F941A7DC4C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7C8F0-6C28-40EB-AE07-1EB85EAD5382}">
      <dsp:nvSpPr>
        <dsp:cNvPr id="0" name=""/>
        <dsp:cNvSpPr/>
      </dsp:nvSpPr>
      <dsp:spPr>
        <a:xfrm>
          <a:off x="1270834" y="2170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Discuss the nature of a Limited Company</a:t>
          </a:r>
          <a:endParaRPr lang="en-US" sz="1400" kern="1200"/>
        </a:p>
      </dsp:txBody>
      <dsp:txXfrm>
        <a:off x="1270834" y="2170"/>
        <a:ext cx="3158800" cy="1100289"/>
      </dsp:txXfrm>
    </dsp:sp>
    <dsp:sp modelId="{D7806FB6-6BFB-441B-A439-113FAFAFABBC}">
      <dsp:nvSpPr>
        <dsp:cNvPr id="0" name=""/>
        <dsp:cNvSpPr/>
      </dsp:nvSpPr>
      <dsp:spPr>
        <a:xfrm>
          <a:off x="0" y="1377533"/>
          <a:ext cx="4429635" cy="11002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988C7-D0BC-452E-92AA-C439436056A7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382FA-E337-4A47-9AFF-50EEF47228AB}">
      <dsp:nvSpPr>
        <dsp:cNvPr id="0" name=""/>
        <dsp:cNvSpPr/>
      </dsp:nvSpPr>
      <dsp:spPr>
        <a:xfrm>
          <a:off x="1270834" y="1377533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Describe the main features of the owner’s claim in a Limited Company</a:t>
          </a:r>
          <a:endParaRPr lang="en-US" sz="1400" kern="1200"/>
        </a:p>
      </dsp:txBody>
      <dsp:txXfrm>
        <a:off x="1270834" y="1377533"/>
        <a:ext cx="3158800" cy="1100289"/>
      </dsp:txXfrm>
    </dsp:sp>
    <dsp:sp modelId="{DF728D66-41BA-4128-97E0-3CA5E2E5FFC3}">
      <dsp:nvSpPr>
        <dsp:cNvPr id="0" name=""/>
        <dsp:cNvSpPr/>
      </dsp:nvSpPr>
      <dsp:spPr>
        <a:xfrm>
          <a:off x="0" y="2752895"/>
          <a:ext cx="4429635" cy="11002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4CB6B-836A-4510-B5D9-49AF6AE5BCE6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9B922-D378-41D2-B613-4B84562D8A65}">
      <dsp:nvSpPr>
        <dsp:cNvPr id="0" name=""/>
        <dsp:cNvSpPr/>
      </dsp:nvSpPr>
      <dsp:spPr>
        <a:xfrm>
          <a:off x="1270834" y="2752895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Discuss Accounting Standards and the Framework of rules that surround accounting for Limited Companies</a:t>
          </a:r>
          <a:endParaRPr lang="en-US" sz="1400" kern="1200" dirty="0"/>
        </a:p>
      </dsp:txBody>
      <dsp:txXfrm>
        <a:off x="1270834" y="2752895"/>
        <a:ext cx="3158800" cy="1100289"/>
      </dsp:txXfrm>
    </dsp:sp>
    <dsp:sp modelId="{CC8DED28-FCBD-4B3E-8DBA-133C91A4BB9C}">
      <dsp:nvSpPr>
        <dsp:cNvPr id="0" name=""/>
        <dsp:cNvSpPr/>
      </dsp:nvSpPr>
      <dsp:spPr>
        <a:xfrm>
          <a:off x="0" y="4128257"/>
          <a:ext cx="4429635" cy="11002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4BA39-F623-441F-9E4F-CEC314E78DE5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4CA9B-0E2A-4134-8546-0BD623364C1D}">
      <dsp:nvSpPr>
        <dsp:cNvPr id="0" name=""/>
        <dsp:cNvSpPr/>
      </dsp:nvSpPr>
      <dsp:spPr>
        <a:xfrm>
          <a:off x="1270834" y="4128257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Explain how the Income Statement and Balance Sheet differ in detail from that of a sole proprietor of partnership business</a:t>
          </a:r>
          <a:endParaRPr lang="en-US" sz="1400" kern="1200"/>
        </a:p>
      </dsp:txBody>
      <dsp:txXfrm>
        <a:off x="1270834" y="4128257"/>
        <a:ext cx="3158800" cy="1100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E3516BE-3023-4BB1-AF45-DEE91852774D}" type="datetimeFigureOut">
              <a:rPr lang="en-US"/>
              <a:pPr>
                <a:defRPr/>
              </a:pPr>
              <a:t>10/21/2024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CD3B913-4045-48D9-A57B-BAC0422037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361D8292-7A5A-44EB-ADEC-AA767D00200F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842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DEACD-722F-4835-8C36-350D1156C46F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460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C829D4D-0BFC-4907-B876-8D0F29D25B8B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082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F713-3024-4B60-8C85-AB19FBDEA5C9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726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70D8C-FEE3-44E4-9FC3-58ECB605B60D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114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AFF06-CDBB-4575-A3CF-D3C40F356B44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191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B23BA-8BFA-4D1F-A6AD-B650E27402E6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814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43E8C-8E71-4ACB-A6F3-3C86F80AFB02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0355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5ABCC35-AE37-4B74-AFDC-2B5B2D807A04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63348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1D73B-AC12-4256-9E12-E45AB393862B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461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1E8A7-06A9-4796-98A4-479CF7079753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597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9D66BB5-FA43-4133-A57F-33DEFA0D4249}" type="datetimeFigureOut">
              <a:rPr lang="en-US" dirty="0"/>
              <a:t>10/21/2024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C0122CE1-6DC3-1540-92D2-96E517F65E5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9" name="Text Box 8">
            <a:extLst>
              <a:ext uri="{FF2B5EF4-FFF2-40B4-BE49-F238E27FC236}">
                <a16:creationId xmlns:a16="http://schemas.microsoft.com/office/drawing/2014/main" id="{9AC92654-F4DB-A7A6-CA01-BF2C6D66FDE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4.</a:t>
            </a:r>
            <a:fld id="{F37FFCA3-079C-43AC-8F87-A549F1157041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566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resources/financial-modeling/depreciation-schedul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resources/accounting/salvage-valu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50855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48D6D2E1-7E41-8762-B78E-B27A2D0B9CE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l="11944" r="7722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D699D-2B71-DB68-C149-40C2A9841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281" y="2091263"/>
            <a:ext cx="6801439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100" cap="all" spc="-100"/>
              <a:t>Accounting for Limited Companies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68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AD147-F2B9-F091-0059-740BA5A9E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Previously we have…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EA38A4-09AF-2A42-A3CF-6DA91970C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699698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1660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1CD84-6E84-4FE7-6320-653ACDDFD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Today we will….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97B905-1995-BA87-191C-90BB4A52B2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761788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2513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3" name="Rectangle 2062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>
                <a:latin typeface="Arial" panose="020B0604020202020204" pitchFamily="34" charset="0"/>
                <a:cs typeface="Arial" panose="020B0604020202020204" pitchFamily="34" charset="0"/>
              </a:rPr>
              <a:t>The Financial Statements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813690" y="987426"/>
            <a:ext cx="4402767" cy="4726622"/>
          </a:xfrm>
        </p:spPr>
        <p:txBody>
          <a:bodyPr anchor="ctr">
            <a:normAutofit fontScale="92500" lnSpcReduction="10000"/>
          </a:bodyPr>
          <a:lstStyle/>
          <a:p>
            <a:pPr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 the financial health of the organisation</a:t>
            </a:r>
          </a:p>
          <a:p>
            <a:pPr indent="0">
              <a:lnSpc>
                <a:spcPct val="90000"/>
              </a:lnSpc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 Sheet/Statement of Financial Position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 &amp; Loss Account/Income Statement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Flow Statement/ Statement of Cash Flows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Statement of Comprehensive Income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Statement of Changes in Equity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Previously STRGL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Auditors Report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Chairman &amp; Directors Report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 to the Accounts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1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2071" name="Straight Connector 2070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17414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417" name="Rectangle 17416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19" name="Rectangle 17418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7421" name="Rectangle 17420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US" sz="2500">
                <a:solidFill>
                  <a:schemeClr val="tx1">
                    <a:lumMod val="75000"/>
                    <a:lumOff val="25000"/>
                  </a:schemeClr>
                </a:solidFill>
              </a:rPr>
              <a:t>Do all businesses have to produce formal profit and loss accounts?</a:t>
            </a:r>
            <a:br>
              <a:rPr lang="en-US" sz="25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83462" y="1984664"/>
            <a:ext cx="5433827" cy="37739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law, if your business is a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company (Ltd or Plc) or a limited liability partnership (LLP) 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must produce a P &amp; L account for each financial year.</a:t>
            </a:r>
          </a:p>
          <a:p>
            <a:pPr>
              <a:lnSpc>
                <a:spcPct val="90000"/>
              </a:lnSpc>
              <a:defRPr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Self-employed sole traders and most partnerships don't need to create a formal profit and loss account - the information they complete on the self-assessment tax return form amounts to the </a:t>
            </a: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same thing.</a:t>
            </a:r>
          </a:p>
          <a:p>
            <a:pPr>
              <a:lnSpc>
                <a:spcPct val="90000"/>
              </a:lnSpc>
              <a:defRPr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there are key benefits to producing formal accounts. If you are looking to grow your business, or need a loan or mortgage, for example, most institutions will ask to see three years‘ </a:t>
            </a: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16C1338B-6AD9-47E2-9F7E-4C39F9F88B57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  <a:defRPr/>
              </a:pPr>
              <a:t>5</a:t>
            </a:fld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" name="Rectangle 311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075" name="Text Box 1059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  Main users of financial information relating to a business</a:t>
            </a:r>
            <a:endParaRPr lang="en-US" sz="34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grpSp>
        <p:nvGrpSpPr>
          <p:cNvPr id="3074" name="Group 1062"/>
          <p:cNvGrpSpPr>
            <a:grpSpLocks/>
          </p:cNvGrpSpPr>
          <p:nvPr/>
        </p:nvGrpSpPr>
        <p:grpSpPr bwMode="auto">
          <a:xfrm>
            <a:off x="2412715" y="2310063"/>
            <a:ext cx="4342241" cy="3725610"/>
            <a:chOff x="906" y="491"/>
            <a:chExt cx="4035" cy="3462"/>
          </a:xfrm>
        </p:grpSpPr>
        <p:sp>
          <p:nvSpPr>
            <p:cNvPr id="3076" name="AutoShape 1027"/>
            <p:cNvSpPr>
              <a:spLocks noChangeArrowheads="1"/>
            </p:cNvSpPr>
            <p:nvPr/>
          </p:nvSpPr>
          <p:spPr bwMode="auto">
            <a:xfrm rot="18408593" flipH="1">
              <a:off x="2016" y="985"/>
              <a:ext cx="265" cy="665"/>
            </a:xfrm>
            <a:prstGeom prst="downArrow">
              <a:avLst>
                <a:gd name="adj1" fmla="val 50000"/>
                <a:gd name="adj2" fmla="val 6273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7" name="AutoShape 1028"/>
            <p:cNvSpPr>
              <a:spLocks noChangeArrowheads="1"/>
            </p:cNvSpPr>
            <p:nvPr/>
          </p:nvSpPr>
          <p:spPr bwMode="auto">
            <a:xfrm>
              <a:off x="906" y="491"/>
              <a:ext cx="1121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8" name="AutoShape 1029"/>
            <p:cNvSpPr>
              <a:spLocks noChangeArrowheads="1"/>
            </p:cNvSpPr>
            <p:nvPr/>
          </p:nvSpPr>
          <p:spPr bwMode="auto">
            <a:xfrm>
              <a:off x="2348" y="491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9" name="AutoShape 1030"/>
            <p:cNvSpPr>
              <a:spLocks noChangeArrowheads="1"/>
            </p:cNvSpPr>
            <p:nvPr/>
          </p:nvSpPr>
          <p:spPr bwMode="auto">
            <a:xfrm>
              <a:off x="2371" y="3238"/>
              <a:ext cx="1123" cy="71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0" name="AutoShape 1031"/>
            <p:cNvSpPr>
              <a:spLocks noChangeArrowheads="1"/>
            </p:cNvSpPr>
            <p:nvPr/>
          </p:nvSpPr>
          <p:spPr bwMode="auto">
            <a:xfrm>
              <a:off x="906" y="1423"/>
              <a:ext cx="1121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1" name="AutoShape 1032"/>
            <p:cNvSpPr>
              <a:spLocks noChangeArrowheads="1"/>
            </p:cNvSpPr>
            <p:nvPr/>
          </p:nvSpPr>
          <p:spPr bwMode="auto">
            <a:xfrm>
              <a:off x="906" y="2303"/>
              <a:ext cx="1121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2" name="AutoShape 1033"/>
            <p:cNvSpPr>
              <a:spLocks noChangeArrowheads="1"/>
            </p:cNvSpPr>
            <p:nvPr/>
          </p:nvSpPr>
          <p:spPr bwMode="auto">
            <a:xfrm>
              <a:off x="3790" y="1423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3" name="AutoShape 1034"/>
            <p:cNvSpPr>
              <a:spLocks noChangeArrowheads="1"/>
            </p:cNvSpPr>
            <p:nvPr/>
          </p:nvSpPr>
          <p:spPr bwMode="auto">
            <a:xfrm>
              <a:off x="3790" y="2303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4" name="AutoShape 1035"/>
            <p:cNvSpPr>
              <a:spLocks noChangeArrowheads="1"/>
            </p:cNvSpPr>
            <p:nvPr/>
          </p:nvSpPr>
          <p:spPr bwMode="auto">
            <a:xfrm>
              <a:off x="2348" y="1423"/>
              <a:ext cx="1122" cy="1596"/>
            </a:xfrm>
            <a:prstGeom prst="cube">
              <a:avLst>
                <a:gd name="adj" fmla="val 1096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5" name="Text Box 1036"/>
            <p:cNvSpPr txBox="1">
              <a:spLocks noChangeArrowheads="1"/>
            </p:cNvSpPr>
            <p:nvPr/>
          </p:nvSpPr>
          <p:spPr bwMode="auto">
            <a:xfrm>
              <a:off x="2314" y="2122"/>
              <a:ext cx="1076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474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Business</a:t>
              </a:r>
              <a:endParaRPr lang="en-GB" sz="2200" b="1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3086" name="AutoShape 1037"/>
            <p:cNvSpPr>
              <a:spLocks noChangeArrowheads="1"/>
            </p:cNvSpPr>
            <p:nvPr/>
          </p:nvSpPr>
          <p:spPr bwMode="auto">
            <a:xfrm>
              <a:off x="1909" y="2523"/>
              <a:ext cx="435" cy="275"/>
            </a:xfrm>
            <a:prstGeom prst="rightArrow">
              <a:avLst>
                <a:gd name="adj1" fmla="val 50000"/>
                <a:gd name="adj2" fmla="val 3954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7" name="AutoShape 1038"/>
            <p:cNvSpPr>
              <a:spLocks noChangeArrowheads="1"/>
            </p:cNvSpPr>
            <p:nvPr/>
          </p:nvSpPr>
          <p:spPr bwMode="auto">
            <a:xfrm flipH="1">
              <a:off x="3314" y="2539"/>
              <a:ext cx="483" cy="274"/>
            </a:xfrm>
            <a:prstGeom prst="rightArrow">
              <a:avLst>
                <a:gd name="adj1" fmla="val 50000"/>
                <a:gd name="adj2" fmla="val 440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8" name="AutoShape 1039"/>
            <p:cNvSpPr>
              <a:spLocks noChangeArrowheads="1"/>
            </p:cNvSpPr>
            <p:nvPr/>
          </p:nvSpPr>
          <p:spPr bwMode="auto">
            <a:xfrm flipH="1">
              <a:off x="3330" y="1658"/>
              <a:ext cx="468" cy="275"/>
            </a:xfrm>
            <a:prstGeom prst="rightArrow">
              <a:avLst>
                <a:gd name="adj1" fmla="val 50000"/>
                <a:gd name="adj2" fmla="val 4254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9" name="AutoShape 1040"/>
            <p:cNvSpPr>
              <a:spLocks noChangeArrowheads="1"/>
            </p:cNvSpPr>
            <p:nvPr/>
          </p:nvSpPr>
          <p:spPr bwMode="auto">
            <a:xfrm>
              <a:off x="2715" y="3007"/>
              <a:ext cx="363" cy="326"/>
            </a:xfrm>
            <a:prstGeom prst="upArrow">
              <a:avLst>
                <a:gd name="adj1" fmla="val 50000"/>
                <a:gd name="adj2" fmla="val 2500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0" name="AutoShape 1041"/>
            <p:cNvSpPr>
              <a:spLocks noChangeArrowheads="1"/>
            </p:cNvSpPr>
            <p:nvPr/>
          </p:nvSpPr>
          <p:spPr bwMode="auto">
            <a:xfrm flipV="1">
              <a:off x="2717" y="1162"/>
              <a:ext cx="351" cy="343"/>
            </a:xfrm>
            <a:prstGeom prst="upArrow">
              <a:avLst>
                <a:gd name="adj1" fmla="val 50000"/>
                <a:gd name="adj2" fmla="val 2500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1" name="AutoShape 1042"/>
            <p:cNvSpPr>
              <a:spLocks noChangeArrowheads="1"/>
            </p:cNvSpPr>
            <p:nvPr/>
          </p:nvSpPr>
          <p:spPr bwMode="auto">
            <a:xfrm rot="3191407">
              <a:off x="3537" y="989"/>
              <a:ext cx="265" cy="663"/>
            </a:xfrm>
            <a:prstGeom prst="downArrow">
              <a:avLst>
                <a:gd name="adj1" fmla="val 50000"/>
                <a:gd name="adj2" fmla="val 6254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2" name="AutoShape 1043"/>
            <p:cNvSpPr>
              <a:spLocks noChangeArrowheads="1"/>
            </p:cNvSpPr>
            <p:nvPr/>
          </p:nvSpPr>
          <p:spPr bwMode="auto">
            <a:xfrm>
              <a:off x="3790" y="491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3" name="AutoShape 1044"/>
            <p:cNvSpPr>
              <a:spLocks noChangeArrowheads="1"/>
            </p:cNvSpPr>
            <p:nvPr/>
          </p:nvSpPr>
          <p:spPr bwMode="auto">
            <a:xfrm>
              <a:off x="1911" y="1651"/>
              <a:ext cx="436" cy="274"/>
            </a:xfrm>
            <a:prstGeom prst="rightArrow">
              <a:avLst>
                <a:gd name="adj1" fmla="val 50000"/>
                <a:gd name="adj2" fmla="val 3978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4" name="AutoShape 1045"/>
            <p:cNvSpPr>
              <a:spLocks noChangeArrowheads="1"/>
            </p:cNvSpPr>
            <p:nvPr/>
          </p:nvSpPr>
          <p:spPr bwMode="auto">
            <a:xfrm rot="3191407" flipH="1" flipV="1">
              <a:off x="1954" y="2846"/>
              <a:ext cx="266" cy="664"/>
            </a:xfrm>
            <a:prstGeom prst="downArrow">
              <a:avLst>
                <a:gd name="adj1" fmla="val 50000"/>
                <a:gd name="adj2" fmla="val 624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5" name="AutoShape 1046"/>
            <p:cNvSpPr>
              <a:spLocks noChangeArrowheads="1"/>
            </p:cNvSpPr>
            <p:nvPr/>
          </p:nvSpPr>
          <p:spPr bwMode="auto">
            <a:xfrm>
              <a:off x="906" y="3238"/>
              <a:ext cx="1121" cy="71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6" name="AutoShape 1047"/>
            <p:cNvSpPr>
              <a:spLocks noChangeArrowheads="1"/>
            </p:cNvSpPr>
            <p:nvPr/>
          </p:nvSpPr>
          <p:spPr bwMode="auto">
            <a:xfrm rot="18408593" flipV="1">
              <a:off x="3501" y="2814"/>
              <a:ext cx="265" cy="673"/>
            </a:xfrm>
            <a:prstGeom prst="downArrow">
              <a:avLst>
                <a:gd name="adj1" fmla="val 50000"/>
                <a:gd name="adj2" fmla="val 6349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7" name="AutoShape 1048"/>
            <p:cNvSpPr>
              <a:spLocks noChangeArrowheads="1"/>
            </p:cNvSpPr>
            <p:nvPr/>
          </p:nvSpPr>
          <p:spPr bwMode="auto">
            <a:xfrm>
              <a:off x="3798" y="3238"/>
              <a:ext cx="1121" cy="71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8" name="Text Box 1049"/>
            <p:cNvSpPr txBox="1">
              <a:spLocks noChangeArrowheads="1"/>
            </p:cNvSpPr>
            <p:nvPr/>
          </p:nvSpPr>
          <p:spPr bwMode="auto">
            <a:xfrm>
              <a:off x="3804" y="753"/>
              <a:ext cx="10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Competitors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099" name="Text Box 1050"/>
            <p:cNvSpPr txBox="1">
              <a:spLocks noChangeArrowheads="1"/>
            </p:cNvSpPr>
            <p:nvPr/>
          </p:nvSpPr>
          <p:spPr bwMode="auto">
            <a:xfrm>
              <a:off x="952" y="2570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Lenders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100" name="Text Box 1051"/>
            <p:cNvSpPr txBox="1">
              <a:spLocks noChangeArrowheads="1"/>
            </p:cNvSpPr>
            <p:nvPr/>
          </p:nvSpPr>
          <p:spPr bwMode="auto">
            <a:xfrm>
              <a:off x="958" y="1696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Managers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101" name="Text Box 1052"/>
            <p:cNvSpPr txBox="1">
              <a:spLocks noChangeArrowheads="1"/>
            </p:cNvSpPr>
            <p:nvPr/>
          </p:nvSpPr>
          <p:spPr bwMode="auto">
            <a:xfrm>
              <a:off x="952" y="755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Owners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102" name="Text Box 1053"/>
            <p:cNvSpPr txBox="1">
              <a:spLocks noChangeArrowheads="1"/>
            </p:cNvSpPr>
            <p:nvPr/>
          </p:nvSpPr>
          <p:spPr bwMode="auto">
            <a:xfrm>
              <a:off x="2345" y="752"/>
              <a:ext cx="101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Customers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103" name="Text Box 1054"/>
            <p:cNvSpPr txBox="1">
              <a:spLocks noChangeArrowheads="1"/>
            </p:cNvSpPr>
            <p:nvPr/>
          </p:nvSpPr>
          <p:spPr bwMode="auto">
            <a:xfrm>
              <a:off x="958" y="3495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Suppliers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104" name="Text Box 1055"/>
            <p:cNvSpPr txBox="1">
              <a:spLocks noChangeArrowheads="1"/>
            </p:cNvSpPr>
            <p:nvPr/>
          </p:nvSpPr>
          <p:spPr bwMode="auto">
            <a:xfrm>
              <a:off x="2422" y="3442"/>
              <a:ext cx="968" cy="4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 dirty="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Investment analysis</a:t>
              </a:r>
              <a:endParaRPr lang="en-GB" sz="1800" b="1" dirty="0">
                <a:latin typeface="Arial" charset="0"/>
              </a:endParaRPr>
            </a:p>
          </p:txBody>
        </p:sp>
        <p:sp>
          <p:nvSpPr>
            <p:cNvPr id="3105" name="Text Box 1056"/>
            <p:cNvSpPr txBox="1">
              <a:spLocks noChangeArrowheads="1"/>
            </p:cNvSpPr>
            <p:nvPr/>
          </p:nvSpPr>
          <p:spPr bwMode="auto">
            <a:xfrm>
              <a:off x="3753" y="3423"/>
              <a:ext cx="1188" cy="4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139" b="1" kern="1200" dirty="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Community representatives</a:t>
              </a:r>
              <a:endParaRPr lang="en-GB" sz="1700" b="1" dirty="0">
                <a:latin typeface="Arial" charset="0"/>
              </a:endParaRPr>
            </a:p>
          </p:txBody>
        </p:sp>
        <p:sp>
          <p:nvSpPr>
            <p:cNvPr id="3106" name="Text Box 1057"/>
            <p:cNvSpPr txBox="1">
              <a:spLocks noChangeArrowheads="1"/>
            </p:cNvSpPr>
            <p:nvPr/>
          </p:nvSpPr>
          <p:spPr bwMode="auto">
            <a:xfrm>
              <a:off x="3805" y="2573"/>
              <a:ext cx="102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206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Government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3107" name="Text Box 1058"/>
            <p:cNvSpPr txBox="1">
              <a:spLocks noChangeArrowheads="1"/>
            </p:cNvSpPr>
            <p:nvPr/>
          </p:nvSpPr>
          <p:spPr bwMode="auto">
            <a:xfrm>
              <a:off x="3725" y="1547"/>
              <a:ext cx="1216" cy="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 defTabSz="306324">
                <a:spcBef>
                  <a:spcPct val="50000"/>
                </a:spcBef>
              </a:pPr>
              <a:r>
                <a:rPr lang="en-GB" sz="1139" b="1" kern="1200" dirty="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Employees</a:t>
              </a:r>
              <a:br>
                <a:rPr lang="en-GB" sz="1139" b="1" kern="1200" dirty="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GB" sz="1139" b="1" kern="1200" dirty="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and their representatives</a:t>
              </a:r>
              <a:endParaRPr lang="en-GB" sz="1700" b="1" dirty="0"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5" name="Rectangle 4124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The characteristics that influence the usefulness of accounting information</a:t>
            </a:r>
            <a:endParaRPr lang="en-US" sz="30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grpSp>
        <p:nvGrpSpPr>
          <p:cNvPr id="4099" name="Group 29"/>
          <p:cNvGrpSpPr>
            <a:grpSpLocks/>
          </p:cNvGrpSpPr>
          <p:nvPr/>
        </p:nvGrpSpPr>
        <p:grpSpPr bwMode="auto">
          <a:xfrm>
            <a:off x="1387187" y="1958686"/>
            <a:ext cx="6359236" cy="4405746"/>
            <a:chOff x="548" y="676"/>
            <a:chExt cx="4832" cy="3461"/>
          </a:xfrm>
        </p:grpSpPr>
        <p:sp>
          <p:nvSpPr>
            <p:cNvPr id="4100" name="AutoShape 4"/>
            <p:cNvSpPr>
              <a:spLocks noChangeArrowheads="1"/>
            </p:cNvSpPr>
            <p:nvPr/>
          </p:nvSpPr>
          <p:spPr bwMode="auto">
            <a:xfrm>
              <a:off x="3086" y="676"/>
              <a:ext cx="2188" cy="3461"/>
            </a:xfrm>
            <a:prstGeom prst="roundRect">
              <a:avLst>
                <a:gd name="adj" fmla="val 7190"/>
              </a:avLst>
            </a:prstGeom>
            <a:solidFill>
              <a:srgbClr val="E6CAAE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1" name="AutoShape 5"/>
            <p:cNvSpPr>
              <a:spLocks noChangeArrowheads="1"/>
            </p:cNvSpPr>
            <p:nvPr/>
          </p:nvSpPr>
          <p:spPr bwMode="auto">
            <a:xfrm>
              <a:off x="548" y="676"/>
              <a:ext cx="2188" cy="3461"/>
            </a:xfrm>
            <a:prstGeom prst="roundRect">
              <a:avLst>
                <a:gd name="adj" fmla="val 7190"/>
              </a:avLst>
            </a:prstGeom>
            <a:solidFill>
              <a:srgbClr val="E6CAAE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2" name="AutoShape 6"/>
            <p:cNvSpPr>
              <a:spLocks noChangeArrowheads="1"/>
            </p:cNvSpPr>
            <p:nvPr/>
          </p:nvSpPr>
          <p:spPr bwMode="auto">
            <a:xfrm>
              <a:off x="1361" y="1143"/>
              <a:ext cx="3065" cy="2139"/>
            </a:xfrm>
            <a:prstGeom prst="cube">
              <a:avLst>
                <a:gd name="adj" fmla="val 4481"/>
              </a:avLst>
            </a:prstGeom>
            <a:solidFill>
              <a:srgbClr val="C9875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3" name="AutoShape 7"/>
            <p:cNvSpPr>
              <a:spLocks noChangeArrowheads="1"/>
            </p:cNvSpPr>
            <p:nvPr/>
          </p:nvSpPr>
          <p:spPr bwMode="auto">
            <a:xfrm>
              <a:off x="2181" y="1816"/>
              <a:ext cx="1233" cy="981"/>
            </a:xfrm>
            <a:prstGeom prst="cube">
              <a:avLst>
                <a:gd name="adj" fmla="val 837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4" name="Text Box 8"/>
            <p:cNvSpPr txBox="1">
              <a:spLocks noChangeArrowheads="1"/>
            </p:cNvSpPr>
            <p:nvPr/>
          </p:nvSpPr>
          <p:spPr bwMode="auto">
            <a:xfrm>
              <a:off x="2088" y="1892"/>
              <a:ext cx="1355" cy="7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15468" eaLnBrk="0" hangingPunct="0">
                <a:spcAft>
                  <a:spcPts val="600"/>
                </a:spcAft>
              </a:pPr>
              <a: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Characteristics</a:t>
              </a:r>
              <a:b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 that make</a:t>
              </a:r>
              <a:b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 financial</a:t>
              </a:r>
              <a:b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 information</a:t>
              </a:r>
              <a:b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 useful</a:t>
              </a:r>
              <a:endParaRPr lang="en-US" sz="1700" b="1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4105" name="AutoShape 9"/>
            <p:cNvSpPr>
              <a:spLocks noChangeArrowheads="1"/>
            </p:cNvSpPr>
            <p:nvPr/>
          </p:nvSpPr>
          <p:spPr bwMode="auto">
            <a:xfrm>
              <a:off x="2181" y="2944"/>
              <a:ext cx="1229" cy="415"/>
            </a:xfrm>
            <a:prstGeom prst="cube">
              <a:avLst>
                <a:gd name="adj" fmla="val 17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6" name="Text Box 10"/>
            <p:cNvSpPr txBox="1">
              <a:spLocks noChangeArrowheads="1"/>
            </p:cNvSpPr>
            <p:nvPr/>
          </p:nvSpPr>
          <p:spPr bwMode="auto">
            <a:xfrm>
              <a:off x="2172" y="3070"/>
              <a:ext cx="1213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15468" eaLnBrk="0" hangingPunct="0">
                <a:spcAft>
                  <a:spcPts val="600"/>
                </a:spcAft>
              </a:pPr>
              <a:r>
                <a:rPr lang="en-US" sz="1035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Understandability</a:t>
              </a:r>
              <a:endParaRPr lang="en-US" sz="1500" b="1">
                <a:latin typeface="Arial" charset="0"/>
              </a:endParaRPr>
            </a:p>
          </p:txBody>
        </p:sp>
        <p:sp>
          <p:nvSpPr>
            <p:cNvPr id="4107" name="AutoShape 11"/>
            <p:cNvSpPr>
              <a:spLocks noChangeArrowheads="1"/>
            </p:cNvSpPr>
            <p:nvPr/>
          </p:nvSpPr>
          <p:spPr bwMode="auto">
            <a:xfrm>
              <a:off x="2176" y="1239"/>
              <a:ext cx="1236" cy="415"/>
            </a:xfrm>
            <a:prstGeom prst="cube">
              <a:avLst>
                <a:gd name="adj" fmla="val 17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8" name="Text Box 12"/>
            <p:cNvSpPr txBox="1">
              <a:spLocks noChangeArrowheads="1"/>
            </p:cNvSpPr>
            <p:nvPr/>
          </p:nvSpPr>
          <p:spPr bwMode="auto">
            <a:xfrm>
              <a:off x="2256" y="1379"/>
              <a:ext cx="1013" cy="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15468" eaLnBrk="0" hangingPunct="0">
                <a:spcAft>
                  <a:spcPts val="600"/>
                </a:spcAft>
              </a:pPr>
              <a:r>
                <a:rPr lang="en-US" sz="1035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Comparability</a:t>
              </a:r>
              <a:endParaRPr lang="en-US" sz="1500" b="1">
                <a:latin typeface="Arial" charset="0"/>
              </a:endParaRPr>
            </a:p>
          </p:txBody>
        </p:sp>
        <p:sp>
          <p:nvSpPr>
            <p:cNvPr id="4109" name="AutoShape 13"/>
            <p:cNvSpPr>
              <a:spLocks noChangeArrowheads="1"/>
            </p:cNvSpPr>
            <p:nvPr/>
          </p:nvSpPr>
          <p:spPr bwMode="auto">
            <a:xfrm>
              <a:off x="3580" y="1816"/>
              <a:ext cx="753" cy="981"/>
            </a:xfrm>
            <a:prstGeom prst="cube">
              <a:avLst>
                <a:gd name="adj" fmla="val 1286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0" name="Text Box 14"/>
            <p:cNvSpPr txBox="1">
              <a:spLocks noChangeArrowheads="1"/>
            </p:cNvSpPr>
            <p:nvPr/>
          </p:nvSpPr>
          <p:spPr bwMode="auto">
            <a:xfrm>
              <a:off x="3426" y="2222"/>
              <a:ext cx="956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15468" eaLnBrk="0" hangingPunct="0">
                <a:spcAft>
                  <a:spcPts val="600"/>
                </a:spcAft>
              </a:pPr>
              <a:r>
                <a:rPr lang="en-US" sz="1035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Reliability</a:t>
              </a:r>
              <a:endParaRPr lang="en-US" sz="1500" b="1">
                <a:latin typeface="Arial" charset="0"/>
              </a:endParaRPr>
            </a:p>
          </p:txBody>
        </p:sp>
        <p:sp>
          <p:nvSpPr>
            <p:cNvPr id="4111" name="AutoShape 15"/>
            <p:cNvSpPr>
              <a:spLocks noChangeArrowheads="1"/>
            </p:cNvSpPr>
            <p:nvPr/>
          </p:nvSpPr>
          <p:spPr bwMode="auto">
            <a:xfrm>
              <a:off x="1267" y="1825"/>
              <a:ext cx="753" cy="980"/>
            </a:xfrm>
            <a:prstGeom prst="cube">
              <a:avLst>
                <a:gd name="adj" fmla="val 1286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2" name="Text Box 16"/>
            <p:cNvSpPr txBox="1">
              <a:spLocks noChangeArrowheads="1"/>
            </p:cNvSpPr>
            <p:nvPr/>
          </p:nvSpPr>
          <p:spPr bwMode="auto">
            <a:xfrm>
              <a:off x="1122" y="2222"/>
              <a:ext cx="957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defTabSz="315468" eaLnBrk="0" hangingPunct="0">
                <a:spcAft>
                  <a:spcPts val="600"/>
                </a:spcAft>
              </a:pPr>
              <a:r>
                <a:rPr lang="en-US" sz="1035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Relevance</a:t>
              </a:r>
              <a:endParaRPr lang="en-US" sz="1500" b="1">
                <a:latin typeface="Arial" charset="0"/>
              </a:endParaRPr>
            </a:p>
          </p:txBody>
        </p:sp>
        <p:sp>
          <p:nvSpPr>
            <p:cNvPr id="4113" name="AutoShape 17"/>
            <p:cNvSpPr>
              <a:spLocks noChangeArrowheads="1"/>
            </p:cNvSpPr>
            <p:nvPr/>
          </p:nvSpPr>
          <p:spPr bwMode="auto">
            <a:xfrm>
              <a:off x="3329" y="2206"/>
              <a:ext cx="245" cy="238"/>
            </a:xfrm>
            <a:prstGeom prst="rightArrow">
              <a:avLst>
                <a:gd name="adj1" fmla="val 50000"/>
                <a:gd name="adj2" fmla="val 25735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4" name="AutoShape 18"/>
            <p:cNvSpPr>
              <a:spLocks noChangeArrowheads="1"/>
            </p:cNvSpPr>
            <p:nvPr/>
          </p:nvSpPr>
          <p:spPr bwMode="auto">
            <a:xfrm flipH="1">
              <a:off x="1976" y="2211"/>
              <a:ext cx="245" cy="239"/>
            </a:xfrm>
            <a:prstGeom prst="rightArrow">
              <a:avLst>
                <a:gd name="adj1" fmla="val 50000"/>
                <a:gd name="adj2" fmla="val 25628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5" name="AutoShape 19"/>
            <p:cNvSpPr>
              <a:spLocks noChangeArrowheads="1"/>
            </p:cNvSpPr>
            <p:nvPr/>
          </p:nvSpPr>
          <p:spPr bwMode="auto">
            <a:xfrm rot="-5400000">
              <a:off x="2681" y="1615"/>
              <a:ext cx="193" cy="272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6" name="AutoShape 20"/>
            <p:cNvSpPr>
              <a:spLocks noChangeArrowheads="1"/>
            </p:cNvSpPr>
            <p:nvPr/>
          </p:nvSpPr>
          <p:spPr bwMode="auto">
            <a:xfrm rot="5400000" flipV="1">
              <a:off x="2681" y="2758"/>
              <a:ext cx="193" cy="272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7" name="Text Box 21"/>
            <p:cNvSpPr txBox="1">
              <a:spLocks noChangeArrowheads="1"/>
            </p:cNvSpPr>
            <p:nvPr/>
          </p:nvSpPr>
          <p:spPr bwMode="auto">
            <a:xfrm>
              <a:off x="4084" y="3412"/>
              <a:ext cx="1296" cy="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15468" eaLnBrk="0" hangingPunct="0">
                <a:spcAft>
                  <a:spcPts val="600"/>
                </a:spcAft>
              </a:pPr>
              <a:r>
                <a:rPr lang="en-US" sz="1173" b="1" i="1" kern="1200">
                  <a:solidFill>
                    <a:srgbClr val="000000"/>
                  </a:solidFill>
                  <a:latin typeface="Arial" charset="0"/>
                  <a:ea typeface="+mn-ea"/>
                  <a:cs typeface="+mn-cs"/>
                </a:rPr>
                <a:t>Limitation to the application of </a:t>
              </a:r>
              <a:br>
                <a:rPr lang="en-US" sz="1173" b="1" i="1" kern="1200">
                  <a:solidFill>
                    <a:srgbClr val="000000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i="1" kern="1200">
                  <a:solidFill>
                    <a:srgbClr val="000000"/>
                  </a:solidFill>
                  <a:latin typeface="Arial" charset="0"/>
                  <a:ea typeface="+mn-ea"/>
                  <a:cs typeface="+mn-cs"/>
                </a:rPr>
                <a:t>the qualitative</a:t>
              </a:r>
              <a:br>
                <a:rPr lang="en-US" sz="1173" b="1" i="1" kern="1200">
                  <a:solidFill>
                    <a:srgbClr val="000000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i="1" kern="1200">
                  <a:solidFill>
                    <a:srgbClr val="000000"/>
                  </a:solidFill>
                  <a:latin typeface="Arial" charset="0"/>
                  <a:ea typeface="+mn-ea"/>
                  <a:cs typeface="+mn-cs"/>
                </a:rPr>
                <a:t>characteristics</a:t>
              </a:r>
              <a:endParaRPr lang="en-US" sz="1700" b="1" i="1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4118" name="Text Box 22"/>
            <p:cNvSpPr txBox="1">
              <a:spLocks noChangeArrowheads="1"/>
            </p:cNvSpPr>
            <p:nvPr/>
          </p:nvSpPr>
          <p:spPr bwMode="auto">
            <a:xfrm>
              <a:off x="4037" y="751"/>
              <a:ext cx="1171" cy="2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 defTabSz="315468" eaLnBrk="0" hangingPunct="0">
                <a:spcAft>
                  <a:spcPts val="600"/>
                </a:spcAft>
              </a:pPr>
              <a:r>
                <a:rPr lang="en-US" sz="1242" b="1" i="1" kern="1200">
                  <a:solidFill>
                    <a:srgbClr val="B30000"/>
                  </a:solidFill>
                  <a:latin typeface="Arial" charset="0"/>
                  <a:ea typeface="+mn-ea"/>
                  <a:cs typeface="+mn-cs"/>
                </a:rPr>
                <a:t>Cost/Benefit</a:t>
              </a:r>
              <a:endParaRPr lang="en-US" sz="1800" b="1" i="1">
                <a:solidFill>
                  <a:srgbClr val="CC0000"/>
                </a:solidFill>
                <a:latin typeface="Arial" charset="0"/>
              </a:endParaRPr>
            </a:p>
          </p:txBody>
        </p:sp>
        <p:sp>
          <p:nvSpPr>
            <p:cNvPr id="4119" name="Text Box 23"/>
            <p:cNvSpPr txBox="1">
              <a:spLocks noChangeArrowheads="1"/>
            </p:cNvSpPr>
            <p:nvPr/>
          </p:nvSpPr>
          <p:spPr bwMode="auto">
            <a:xfrm>
              <a:off x="644" y="3412"/>
              <a:ext cx="1544" cy="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15468" eaLnBrk="0" hangingPunct="0">
                <a:spcAft>
                  <a:spcPts val="600"/>
                </a:spcAft>
              </a:pPr>
              <a:r>
                <a:rPr lang="en-US" sz="1173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Necessary for including </a:t>
              </a:r>
              <a:br>
                <a:rPr lang="en-US" sz="1173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information in the</a:t>
              </a:r>
              <a:br>
                <a:rPr lang="en-US" sz="1173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US" sz="1173" b="1" i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financial statements</a:t>
              </a:r>
              <a:endParaRPr lang="en-US" sz="1700" b="1" i="1">
                <a:latin typeface="Arial" charset="0"/>
              </a:endParaRPr>
            </a:p>
          </p:txBody>
        </p:sp>
        <p:sp>
          <p:nvSpPr>
            <p:cNvPr id="4120" name="Text Box 24"/>
            <p:cNvSpPr txBox="1">
              <a:spLocks noChangeArrowheads="1"/>
            </p:cNvSpPr>
            <p:nvPr/>
          </p:nvSpPr>
          <p:spPr bwMode="auto">
            <a:xfrm>
              <a:off x="648" y="751"/>
              <a:ext cx="1073" cy="2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defTabSz="315468" eaLnBrk="0" hangingPunct="0">
                <a:spcAft>
                  <a:spcPts val="600"/>
                </a:spcAft>
              </a:pPr>
              <a:r>
                <a:rPr lang="en-US" sz="1242" b="1" i="1" kern="1200">
                  <a:solidFill>
                    <a:srgbClr val="B30000"/>
                  </a:solidFill>
                  <a:latin typeface="Arial" charset="0"/>
                  <a:ea typeface="+mn-ea"/>
                  <a:cs typeface="+mn-cs"/>
                </a:rPr>
                <a:t>Materiality</a:t>
              </a:r>
              <a:endParaRPr lang="en-US" sz="1800" b="1" i="1">
                <a:solidFill>
                  <a:srgbClr val="CC0000"/>
                </a:solidFill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8E852D-837D-253F-B31A-810C4B918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082" y="155864"/>
            <a:ext cx="8842663" cy="658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69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9" name="Rectangle 5138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3" name="Text Box 14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The accounting information system</a:t>
            </a:r>
            <a:endParaRPr lang="en-US" sz="44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grpSp>
        <p:nvGrpSpPr>
          <p:cNvPr id="5122" name="Group 17"/>
          <p:cNvGrpSpPr>
            <a:grpSpLocks/>
          </p:cNvGrpSpPr>
          <p:nvPr/>
        </p:nvGrpSpPr>
        <p:grpSpPr bwMode="auto">
          <a:xfrm>
            <a:off x="800100" y="3607260"/>
            <a:ext cx="7543799" cy="1131212"/>
            <a:chOff x="209" y="1600"/>
            <a:chExt cx="5275" cy="791"/>
          </a:xfrm>
        </p:grpSpPr>
        <p:sp>
          <p:nvSpPr>
            <p:cNvPr id="5124" name="AutoShape 3"/>
            <p:cNvSpPr>
              <a:spLocks noChangeArrowheads="1"/>
            </p:cNvSpPr>
            <p:nvPr/>
          </p:nvSpPr>
          <p:spPr bwMode="auto">
            <a:xfrm>
              <a:off x="231" y="1607"/>
              <a:ext cx="1077" cy="783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AutoShape 4"/>
            <p:cNvSpPr>
              <a:spLocks noChangeArrowheads="1"/>
            </p:cNvSpPr>
            <p:nvPr/>
          </p:nvSpPr>
          <p:spPr bwMode="auto">
            <a:xfrm>
              <a:off x="1655" y="1603"/>
              <a:ext cx="1045" cy="7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6" name="AutoShape 5"/>
            <p:cNvSpPr>
              <a:spLocks noChangeArrowheads="1"/>
            </p:cNvSpPr>
            <p:nvPr/>
          </p:nvSpPr>
          <p:spPr bwMode="auto">
            <a:xfrm>
              <a:off x="3047" y="1600"/>
              <a:ext cx="1045" cy="783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7" name="AutoShape 6"/>
            <p:cNvSpPr>
              <a:spLocks noChangeArrowheads="1"/>
            </p:cNvSpPr>
            <p:nvPr/>
          </p:nvSpPr>
          <p:spPr bwMode="auto">
            <a:xfrm>
              <a:off x="4439" y="1608"/>
              <a:ext cx="1045" cy="783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8" name="AutoShape 7"/>
            <p:cNvSpPr>
              <a:spLocks noChangeArrowheads="1"/>
            </p:cNvSpPr>
            <p:nvPr/>
          </p:nvSpPr>
          <p:spPr bwMode="auto">
            <a:xfrm>
              <a:off x="1243" y="1863"/>
              <a:ext cx="406" cy="301"/>
            </a:xfrm>
            <a:prstGeom prst="rightArrow">
              <a:avLst>
                <a:gd name="adj1" fmla="val 50000"/>
                <a:gd name="adj2" fmla="val 33721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9" name="AutoShape 8"/>
            <p:cNvSpPr>
              <a:spLocks noChangeArrowheads="1"/>
            </p:cNvSpPr>
            <p:nvPr/>
          </p:nvSpPr>
          <p:spPr bwMode="auto">
            <a:xfrm>
              <a:off x="2635" y="1863"/>
              <a:ext cx="405" cy="301"/>
            </a:xfrm>
            <a:prstGeom prst="rightArrow">
              <a:avLst>
                <a:gd name="adj1" fmla="val 50000"/>
                <a:gd name="adj2" fmla="val 33638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0" name="AutoShape 9"/>
            <p:cNvSpPr>
              <a:spLocks noChangeArrowheads="1"/>
            </p:cNvSpPr>
            <p:nvPr/>
          </p:nvSpPr>
          <p:spPr bwMode="auto">
            <a:xfrm>
              <a:off x="4028" y="1859"/>
              <a:ext cx="406" cy="301"/>
            </a:xfrm>
            <a:prstGeom prst="rightArrow">
              <a:avLst>
                <a:gd name="adj1" fmla="val 50000"/>
                <a:gd name="adj2" fmla="val 33721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1" name="Text Box 10"/>
            <p:cNvSpPr txBox="1">
              <a:spLocks noChangeArrowheads="1"/>
            </p:cNvSpPr>
            <p:nvPr/>
          </p:nvSpPr>
          <p:spPr bwMode="auto">
            <a:xfrm>
              <a:off x="3036" y="1811"/>
              <a:ext cx="954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1480">
                <a:spcBef>
                  <a:spcPct val="50000"/>
                </a:spcBef>
              </a:pPr>
              <a:r>
                <a:rPr lang="en-GB" sz="16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Information analysis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5132" name="Text Box 11"/>
            <p:cNvSpPr txBox="1">
              <a:spLocks noChangeArrowheads="1"/>
            </p:cNvSpPr>
            <p:nvPr/>
          </p:nvSpPr>
          <p:spPr bwMode="auto">
            <a:xfrm>
              <a:off x="209" y="1813"/>
              <a:ext cx="103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1480">
                <a:spcBef>
                  <a:spcPct val="50000"/>
                </a:spcBef>
              </a:pPr>
              <a:r>
                <a:rPr lang="en-GB" sz="16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Information identification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5133" name="Text Box 12"/>
            <p:cNvSpPr txBox="1">
              <a:spLocks noChangeArrowheads="1"/>
            </p:cNvSpPr>
            <p:nvPr/>
          </p:nvSpPr>
          <p:spPr bwMode="auto">
            <a:xfrm>
              <a:off x="4415" y="1807"/>
              <a:ext cx="99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1480">
                <a:spcBef>
                  <a:spcPct val="50000"/>
                </a:spcBef>
              </a:pPr>
              <a:r>
                <a:rPr lang="en-GB" sz="16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Information reporting</a:t>
              </a:r>
              <a:endParaRPr lang="en-GB" sz="1800" b="1">
                <a:latin typeface="Arial" charset="0"/>
              </a:endParaRPr>
            </a:p>
          </p:txBody>
        </p:sp>
        <p:sp>
          <p:nvSpPr>
            <p:cNvPr id="5134" name="Text Box 13"/>
            <p:cNvSpPr txBox="1">
              <a:spLocks noChangeArrowheads="1"/>
            </p:cNvSpPr>
            <p:nvPr/>
          </p:nvSpPr>
          <p:spPr bwMode="auto">
            <a:xfrm>
              <a:off x="1670" y="1808"/>
              <a:ext cx="939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1480">
                <a:spcBef>
                  <a:spcPct val="50000"/>
                </a:spcBef>
              </a:pPr>
              <a:r>
                <a:rPr lang="en-GB" sz="16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Information recording</a:t>
              </a:r>
              <a:endParaRPr lang="en-GB" sz="1800" b="1">
                <a:latin typeface="Arial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11717-037D-7E55-8BFF-B6625C4B3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Depreciation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090D9-07D0-3734-7283-4C28A376B4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2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/>
              <a:t>FIXED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Fixed assets are defined as those assets which are intended for use on a continuing basis in the enterprise’s activities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Examples of fixed assets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Examples of fixed assets include: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71550" lvl="1" indent="-514350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motor vehicles</a:t>
            </a:r>
          </a:p>
          <a:p>
            <a:pPr marL="971550" lvl="1" indent="-514350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plant and machinery</a:t>
            </a:r>
          </a:p>
          <a:p>
            <a:pPr marL="971550" lvl="1" indent="-514350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fixtures and equipment</a:t>
            </a:r>
          </a:p>
          <a:p>
            <a:pPr marL="971550" lvl="1" indent="-514350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freehold / leasehold property</a:t>
            </a:r>
          </a:p>
          <a:p>
            <a:pPr marL="971550" lvl="1" indent="-514350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computer equipment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6703" y="1042226"/>
            <a:ext cx="5433827" cy="3131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benefit of these assets is spread over a period of time so the expenditure is not immediately charged to the profit and loss account</a:t>
            </a:r>
          </a:p>
          <a:p>
            <a:pP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i.e.  It is capitalised in the balance sheet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/>
              <a:t>DEPRECIATION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 fixed assets have finite useful lives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cost of a fixed asset should be matched with the accounting periods expected to benefit from its use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800" dirty="0"/>
              <a:t>Depreciation is thus a means of spreading the cost of a fixed asset over its useful life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RECORDING OF FIXED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Recorded at purchase price or production cost</a:t>
            </a:r>
          </a:p>
          <a:p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should also include costs necessary to bring the item to its present location and to prepare it for use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e.g.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Delivery charges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Installation fees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Import duties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Legal fees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/>
              <a:t>RECORDING DEPRECIATION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Depreciation is an expense in the profit and loss account (a depreciation expense account is created)</a:t>
            </a:r>
          </a:p>
          <a:p>
            <a:r>
              <a:rPr lang="en-GB" sz="1800" dirty="0"/>
              <a:t>It also reduces the value of the fixed asset in the balance sheet which is achieved by creating an account called the provision for depreciation account ( also called “accumulated depreciation”)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900" dirty="0"/>
              <a:t>Depreciation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 lnSpcReduction="10000"/>
          </a:bodyPr>
          <a:lstStyle/>
          <a:p>
            <a:pPr lvl="0" defTabSz="0">
              <a:lnSpc>
                <a:spcPct val="90000"/>
              </a:lnSpc>
              <a:buNone/>
            </a:pPr>
            <a:r>
              <a:rPr lang="en-US" altLang="zh-CN" sz="2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Reduction of value of an asset as a result of wear and tear, age or obsolescence</a:t>
            </a:r>
          </a:p>
          <a:p>
            <a:pPr lvl="0" defTabSz="0">
              <a:lnSpc>
                <a:spcPct val="90000"/>
              </a:lnSpc>
            </a:pPr>
            <a:endParaRPr lang="en-US" altLang="zh-CN" sz="2000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lvl="0" defTabSz="0">
              <a:lnSpc>
                <a:spcPct val="90000"/>
              </a:lnSpc>
            </a:pPr>
            <a:r>
              <a:rPr lang="en-US" altLang="zh-CN" sz="2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Methods applied to calculate depreciation</a:t>
            </a:r>
          </a:p>
          <a:p>
            <a:pPr lvl="1" defTabSz="0">
              <a:lnSpc>
                <a:spcPct val="90000"/>
              </a:lnSpc>
            </a:pPr>
            <a:r>
              <a:rPr lang="en-US" altLang="zh-CN" sz="2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Straight Line (Constant)</a:t>
            </a:r>
          </a:p>
          <a:p>
            <a:pPr lvl="1" defTabSz="0">
              <a:lnSpc>
                <a:spcPct val="90000"/>
              </a:lnSpc>
            </a:pPr>
            <a:r>
              <a:rPr lang="en-US" altLang="zh-CN" sz="2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Reducing Balance (Variable)</a:t>
            </a:r>
          </a:p>
          <a:p>
            <a:pPr lvl="1" defTabSz="0">
              <a:lnSpc>
                <a:spcPct val="90000"/>
              </a:lnSpc>
            </a:pPr>
            <a:r>
              <a:rPr lang="en-US" altLang="zh-CN" sz="2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Sum of the Digits (Variable)</a:t>
            </a:r>
          </a:p>
          <a:p>
            <a:pPr lvl="1" defTabSz="0">
              <a:lnSpc>
                <a:spcPct val="90000"/>
              </a:lnSpc>
            </a:pPr>
            <a:endParaRPr lang="en-US" altLang="zh-CN" sz="2000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  <a:sym typeface="Arial" panose="020B0604020202020204" pitchFamily="34" charset="0"/>
            </a:endParaRPr>
          </a:p>
          <a:p>
            <a:pPr lvl="0" defTabSz="0">
              <a:lnSpc>
                <a:spcPct val="90000"/>
              </a:lnSpc>
              <a:buNone/>
            </a:pPr>
            <a:r>
              <a:rPr lang="en-US" altLang="zh-CN" sz="2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sym typeface="Arial" panose="020B0604020202020204" pitchFamily="34" charset="0"/>
              </a:rPr>
              <a:t>	The variable methods assume most value is lost in first few years of use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6D1F5F-6F69-415F-8492-6AE71660A09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759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CALCULATING DEPRECIATION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Straight Line Method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This requires an equal depreciation charge in each period of the asset’s life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We will either:</a:t>
            </a:r>
          </a:p>
          <a:p>
            <a:pPr marL="1236726" lvl="2" indent="-514350">
              <a:buFont typeface="+mj-lt"/>
              <a:buAutoNum type="arabicPeriod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Divide the original cost by the useful life or</a:t>
            </a:r>
          </a:p>
          <a:p>
            <a:pPr marL="1236726" lvl="2" indent="-514350">
              <a:buFont typeface="+mj-lt"/>
              <a:buAutoNum type="arabicPeriod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Take a percentage of the cost each year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2F463-C66F-9382-00ED-CF0EC37BB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sz="3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Utopia Std"/>
              </a:rPr>
              <a:t>How to Calculate Straight Line Depreciation</a:t>
            </a:r>
            <a:br>
              <a:rPr lang="en-GB" sz="34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Utopia Std"/>
              </a:rPr>
            </a:br>
            <a:endParaRPr lang="en-GB" sz="3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37B0C-12E0-9AE6-3925-4935A8AC0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The straight line calculation steps are:</a:t>
            </a:r>
          </a:p>
          <a:p>
            <a:pPr>
              <a:buFont typeface="+mj-lt"/>
              <a:buAutoNum type="arabicPeriod"/>
            </a:pP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Determine the cost of the asset.</a:t>
            </a:r>
          </a:p>
          <a:p>
            <a:pPr>
              <a:buFont typeface="+mj-lt"/>
              <a:buAutoNum type="arabicPeriod"/>
            </a:pP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Subtract the estimated salvage value of the asset from the cost of the asset to get the total depreciable amount.</a:t>
            </a:r>
          </a:p>
          <a:p>
            <a:pPr>
              <a:buFont typeface="+mj-lt"/>
              <a:buAutoNum type="arabicPeriod"/>
            </a:pP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Determine the useful life of the asset.</a:t>
            </a:r>
          </a:p>
          <a:p>
            <a:pPr>
              <a:buFont typeface="+mj-lt"/>
              <a:buAutoNum type="arabicPeriod"/>
            </a:pP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Divide the sum of step (2) by the number arrived at in step (3) to get the</a:t>
            </a:r>
            <a:r>
              <a:rPr lang="en-GB" b="0" i="0" u="none" strike="noStrike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  <a:hlinkClick r:id="rId3"/>
              </a:rPr>
              <a:t> annual depreciation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 amount.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769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5D58F-4C00-C903-7A61-6CB04D52E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Utopia Std"/>
              </a:rPr>
              <a:t>Straight Line Example</a:t>
            </a:r>
            <a:br>
              <a:rPr lang="en-GB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Utopia Std"/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CBDFB-8AC0-A717-92DA-5BA9EF740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Company A purchases a machine for $100,000 with an estimated </a:t>
            </a:r>
            <a:r>
              <a:rPr lang="en-GB" sz="14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  <a:hlinkClick r:id="rId3"/>
              </a:rPr>
              <a:t>salvage value</a:t>
            </a: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 of $20,000 and a useful life of 5 years.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The straight line depreciation for the machine would be calculated as follows: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Cost of the asset: $100,000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Cost of the asset – Estimated salvage value: $100,000 – $20,000 = $80,000 total depreciable cost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Useful life of the asset: 5 years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Divide step (2) by step (3): $80,000 / 5 years = $16,000 annual depreciation amount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Inter"/>
              </a:rPr>
              <a:t>Therefore, Company A would depreciate the machine at the amount of $16,000 annually for 5 year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019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>
            <a:extLst>
              <a:ext uri="{FF2B5EF4-FFF2-40B4-BE49-F238E27FC236}">
                <a16:creationId xmlns:a16="http://schemas.microsoft.com/office/drawing/2014/main" id="{E202970D-A94D-BBD7-395D-2FFAD346FE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223" y="1455951"/>
            <a:ext cx="8195829" cy="504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The depreciation rate can also be calculated if the annual depreciation amount is known.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374151"/>
              </a:solidFill>
              <a:effectLst/>
              <a:latin typeface="Arial" panose="020B0604020202020204" pitchFamily="34" charset="0"/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374151"/>
              </a:solidFill>
              <a:ea typeface="Inter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The depreciation rate is the annual depreciation amount / total depreciable cost. In this case, the machine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has a straight-line depreciation rate of $16,000 / $80,000 = 20%.</a:t>
            </a:r>
            <a:endParaRPr kumimoji="0" lang="en-US" altLang="en-US" sz="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  </a:t>
            </a:r>
            <a:r>
              <a:rPr kumimoji="0" lang="en-US" altLang="en-US" sz="8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                     </a:t>
            </a:r>
            <a:endParaRPr kumimoji="0" lang="en-US" altLang="en-US" sz="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Note how the book value of the machine at the end of year 5 is the same as the salvage value.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374151"/>
                </a:solidFill>
                <a:effectLst/>
                <a:latin typeface="Arial" panose="020B0604020202020204" pitchFamily="34" charset="0"/>
                <a:ea typeface="Inter"/>
              </a:rPr>
              <a:t>Over the useful life of an asset, the value of an asset should depreciate to its salvage value.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2" name="Picture 4" descr="Depreciation Table">
            <a:extLst>
              <a:ext uri="{FF2B5EF4-FFF2-40B4-BE49-F238E27FC236}">
                <a16:creationId xmlns:a16="http://schemas.microsoft.com/office/drawing/2014/main" id="{5B4AD217-A365-3595-4209-485EEA81C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48" y="3125643"/>
            <a:ext cx="6067425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9655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Reducing Balance Method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This method applies a fixed percentage to the net book value of the fixed asset each year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0DF23-0A28-5434-2E8E-9F46C26BE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57871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Sum of Digits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BC2A1-BD99-C056-421A-8BE2C2687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462" y="1574224"/>
            <a:ext cx="5433827" cy="440256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Sum-of-the-years' digits (SYD) is an accelerated method for calculating an asset's depreciation. </a:t>
            </a:r>
          </a:p>
          <a:p>
            <a:pPr>
              <a:lnSpc>
                <a:spcPct val="90000"/>
              </a:lnSpc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method takes the asset's expected life and adds together the digits for each year; so if the asset is expected to last for five years, the sum of the years' digits would be obtained by adding: 5 + 4 + 3 + 2 + 1 to get a total of 15. </a:t>
            </a:r>
          </a:p>
          <a:p>
            <a:pPr>
              <a:lnSpc>
                <a:spcPct val="90000"/>
              </a:lnSpc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Each digit is then divided by this sum to determine the percentage by which the asset should be depreciated each year, starting with the highest number in year 1.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Year 1: 5/15 = 33%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Year 2: 4/15 = 27%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Year 3: 3/15 = 20%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Year 4: 2/15 = 13%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Year 5: 1/15 = 7%</a:t>
            </a:r>
          </a:p>
          <a:p>
            <a:pPr>
              <a:lnSpc>
                <a:spcPct val="90000"/>
              </a:lnSpc>
            </a:pP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percentages for all of these years should add up to 100%.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432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538AF-C5CF-281A-325D-15B1B846EB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Accounting Standards</a:t>
            </a:r>
          </a:p>
        </p:txBody>
      </p:sp>
    </p:spTree>
    <p:extLst>
      <p:ext uri="{BB962C8B-B14F-4D97-AF65-F5344CB8AC3E}">
        <p14:creationId xmlns:p14="http://schemas.microsoft.com/office/powerpoint/2010/main" val="39939693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A9141-A591-2621-F1FB-525F37D5B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Accounting Standards – Dealing with issues such as….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E530B-1B1F-E87C-3E25-C7A19D5F4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Information should be disclosed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information should be presented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assets should be valued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profit should be measured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18736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Financial Reporting Council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291196"/>
            <a:ext cx="5433827" cy="34674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new Reporting Standards updated Sept 2016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FRS 100: Application of Financial Reporting Requirements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FRS 101: Reduced Disclosure Framework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FRS 102: The Financial Reporting Standard applicable in the UK and Republic of Ireland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FRS 103 Insurance Contracts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FRS 104: Interim Financial Reporting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FRS 105: The Financial Reporting Standard applicable to the Micro-entities Regime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00789" y="5872366"/>
            <a:ext cx="274320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6D1F5F-6F69-415F-8492-6AE71660A09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25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Succinct Financial Reporting Standards that are: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with International Accounting Standards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Reﬂect up-to-date thinking and developments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Balance consistent principles for accounting with practical solutions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efﬁciency within groups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Cost-effective to apply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6D1F5F-6F69-415F-8492-6AE71660A09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4118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3CC64-B4F5-BAC5-4DF6-E54148585A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Limited and public limited companies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81E98-DB93-2910-3EF4-8A5D913845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63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8435" name="Text Box 16"/>
          <p:cNvSpPr txBox="1">
            <a:spLocks noChangeArrowheads="1"/>
          </p:cNvSpPr>
          <p:nvPr/>
        </p:nvSpPr>
        <p:spPr bwMode="auto"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Sources of external accounting regulations for a UK public limited company listed on the London Stock Exchange</a:t>
            </a:r>
            <a:endParaRPr lang="en-US" sz="26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grpSp>
        <p:nvGrpSpPr>
          <p:cNvPr id="18434" name="Group 18"/>
          <p:cNvGrpSpPr>
            <a:grpSpLocks/>
          </p:cNvGrpSpPr>
          <p:nvPr/>
        </p:nvGrpSpPr>
        <p:grpSpPr bwMode="auto">
          <a:xfrm>
            <a:off x="1586407" y="2310063"/>
            <a:ext cx="5971185" cy="3725612"/>
            <a:chOff x="859" y="976"/>
            <a:chExt cx="4095" cy="2555"/>
          </a:xfrm>
        </p:grpSpPr>
        <p:grpSp>
          <p:nvGrpSpPr>
            <p:cNvPr id="18436" name="Group 3"/>
            <p:cNvGrpSpPr>
              <a:grpSpLocks/>
            </p:cNvGrpSpPr>
            <p:nvPr/>
          </p:nvGrpSpPr>
          <p:grpSpPr bwMode="auto">
            <a:xfrm>
              <a:off x="859" y="980"/>
              <a:ext cx="1074" cy="1352"/>
              <a:chOff x="2420" y="1187"/>
              <a:chExt cx="787" cy="1145"/>
            </a:xfrm>
          </p:grpSpPr>
          <p:sp>
            <p:nvSpPr>
              <p:cNvPr id="18446" name="AutoShape 4"/>
              <p:cNvSpPr>
                <a:spLocks noChangeArrowheads="1"/>
              </p:cNvSpPr>
              <p:nvPr/>
            </p:nvSpPr>
            <p:spPr bwMode="auto">
              <a:xfrm>
                <a:off x="2420" y="1187"/>
                <a:ext cx="787" cy="1145"/>
              </a:xfrm>
              <a:prstGeom prst="cube">
                <a:avLst>
                  <a:gd name="adj" fmla="val 12579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47" name="Text Box 5"/>
              <p:cNvSpPr txBox="1">
                <a:spLocks noChangeArrowheads="1"/>
              </p:cNvSpPr>
              <p:nvPr/>
            </p:nvSpPr>
            <p:spPr bwMode="auto">
              <a:xfrm>
                <a:off x="2446" y="1576"/>
                <a:ext cx="672" cy="3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 defTabSz="416052">
                  <a:spcBef>
                    <a:spcPct val="50000"/>
                  </a:spcBef>
                </a:pPr>
                <a:r>
                  <a:rPr lang="en-GB" sz="1820" b="1" kern="1200">
                    <a:solidFill>
                      <a:schemeClr val="tx1"/>
                    </a:solidFill>
                    <a:latin typeface="Arial" charset="0"/>
                    <a:ea typeface="+mn-ea"/>
                    <a:cs typeface="+mn-cs"/>
                  </a:rPr>
                  <a:t>Company law</a:t>
                </a:r>
                <a:endParaRPr lang="en-GB" sz="2000" b="1">
                  <a:latin typeface="Arial" charset="0"/>
                </a:endParaRPr>
              </a:p>
            </p:txBody>
          </p:sp>
        </p:grpSp>
        <p:sp>
          <p:nvSpPr>
            <p:cNvPr id="18437" name="AutoShape 7"/>
            <p:cNvSpPr>
              <a:spLocks noChangeArrowheads="1"/>
            </p:cNvSpPr>
            <p:nvPr/>
          </p:nvSpPr>
          <p:spPr bwMode="auto">
            <a:xfrm>
              <a:off x="3720" y="987"/>
              <a:ext cx="1234" cy="1352"/>
            </a:xfrm>
            <a:prstGeom prst="cube">
              <a:avLst>
                <a:gd name="adj" fmla="val 125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8" name="Text Box 8"/>
            <p:cNvSpPr txBox="1">
              <a:spLocks noChangeArrowheads="1"/>
            </p:cNvSpPr>
            <p:nvPr/>
          </p:nvSpPr>
          <p:spPr bwMode="auto">
            <a:xfrm>
              <a:off x="3720" y="1370"/>
              <a:ext cx="1110" cy="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6052">
                <a:spcBef>
                  <a:spcPct val="50000"/>
                </a:spcBef>
              </a:pPr>
              <a: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International financial reporting</a:t>
              </a:r>
              <a:b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</a:br>
              <a: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standards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8439" name="AutoShape 9"/>
            <p:cNvSpPr>
              <a:spLocks noChangeArrowheads="1"/>
            </p:cNvSpPr>
            <p:nvPr/>
          </p:nvSpPr>
          <p:spPr bwMode="auto">
            <a:xfrm>
              <a:off x="2274" y="976"/>
              <a:ext cx="1074" cy="1352"/>
            </a:xfrm>
            <a:prstGeom prst="cube">
              <a:avLst>
                <a:gd name="adj" fmla="val 1257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Text Box 10"/>
            <p:cNvSpPr txBox="1">
              <a:spLocks noChangeArrowheads="1"/>
            </p:cNvSpPr>
            <p:nvPr/>
          </p:nvSpPr>
          <p:spPr bwMode="auto">
            <a:xfrm>
              <a:off x="2261" y="1347"/>
              <a:ext cx="994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6052">
                <a:spcBef>
                  <a:spcPct val="50000"/>
                </a:spcBef>
              </a:pPr>
              <a:r>
                <a:rPr lang="en-GB" sz="1820" b="1" kern="1200">
                  <a:solidFill>
                    <a:srgbClr val="7F4900"/>
                  </a:solidFill>
                  <a:latin typeface="Arial" charset="0"/>
                  <a:ea typeface="+mn-ea"/>
                  <a:cs typeface="+mn-cs"/>
                </a:rPr>
                <a:t>External accounting rules</a:t>
              </a:r>
              <a:endParaRPr lang="en-GB" sz="2000" b="1">
                <a:solidFill>
                  <a:srgbClr val="FFCC99"/>
                </a:solidFill>
                <a:latin typeface="Arial" charset="0"/>
              </a:endParaRPr>
            </a:p>
          </p:txBody>
        </p:sp>
        <p:sp>
          <p:nvSpPr>
            <p:cNvPr id="18441" name="AutoShape 11"/>
            <p:cNvSpPr>
              <a:spLocks noChangeArrowheads="1"/>
            </p:cNvSpPr>
            <p:nvPr/>
          </p:nvSpPr>
          <p:spPr bwMode="auto">
            <a:xfrm>
              <a:off x="1803" y="2622"/>
              <a:ext cx="1923" cy="909"/>
            </a:xfrm>
            <a:prstGeom prst="cube">
              <a:avLst>
                <a:gd name="adj" fmla="val 1259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2" name="Text Box 12"/>
            <p:cNvSpPr txBox="1">
              <a:spLocks noChangeArrowheads="1"/>
            </p:cNvSpPr>
            <p:nvPr/>
          </p:nvSpPr>
          <p:spPr bwMode="auto">
            <a:xfrm>
              <a:off x="1784" y="2900"/>
              <a:ext cx="18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defTabSz="416052">
                <a:spcBef>
                  <a:spcPct val="50000"/>
                </a:spcBef>
              </a:pPr>
              <a:r>
                <a:rPr lang="en-GB" sz="1820" b="1"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rPr>
                <a:t>Stock Exchange rules imposed by FSA</a:t>
              </a:r>
              <a:endParaRPr lang="en-GB" sz="2000" b="1">
                <a:latin typeface="Arial" charset="0"/>
              </a:endParaRPr>
            </a:p>
          </p:txBody>
        </p:sp>
        <p:sp>
          <p:nvSpPr>
            <p:cNvPr id="18443" name="AutoShape 13"/>
            <p:cNvSpPr>
              <a:spLocks noChangeArrowheads="1"/>
            </p:cNvSpPr>
            <p:nvPr/>
          </p:nvSpPr>
          <p:spPr bwMode="auto">
            <a:xfrm rot="5400000">
              <a:off x="2587" y="2303"/>
              <a:ext cx="366" cy="402"/>
            </a:xfrm>
            <a:prstGeom prst="leftArrow">
              <a:avLst>
                <a:gd name="adj1" fmla="val 51194"/>
                <a:gd name="adj2" fmla="val 2815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4" name="AutoShape 14"/>
            <p:cNvSpPr>
              <a:spLocks noChangeArrowheads="1"/>
            </p:cNvSpPr>
            <p:nvPr/>
          </p:nvSpPr>
          <p:spPr bwMode="auto">
            <a:xfrm rot="10800000">
              <a:off x="1854" y="1504"/>
              <a:ext cx="421" cy="349"/>
            </a:xfrm>
            <a:prstGeom prst="leftArrow">
              <a:avLst>
                <a:gd name="adj1" fmla="val 51194"/>
                <a:gd name="adj2" fmla="val 3396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5" name="AutoShape 15"/>
            <p:cNvSpPr>
              <a:spLocks noChangeArrowheads="1"/>
            </p:cNvSpPr>
            <p:nvPr/>
          </p:nvSpPr>
          <p:spPr bwMode="auto">
            <a:xfrm rot="10800000" flipH="1">
              <a:off x="3296" y="1500"/>
              <a:ext cx="427" cy="349"/>
            </a:xfrm>
            <a:prstGeom prst="leftArrow">
              <a:avLst>
                <a:gd name="adj1" fmla="val 51194"/>
                <a:gd name="adj2" fmla="val 3444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3AC27B4D-B972-7325-EDFF-4041494BC09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19091" t="4528" b="4563"/>
          <a:stretch/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AA26-A635-3858-2E7C-07ED349E1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5563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Features of a Limited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8C86A-DF1D-972C-FF0F-4EF1F657D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5564" y="2389098"/>
            <a:ext cx="5038825" cy="36459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Perpetual Life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Perpetual existence is an accounting term that refers to </a:t>
            </a: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corporation's ability to continue to exist indefinitely, even when its ownership changes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Liability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 liability is a legal principle that protects business owners from being held personally responsible for their company's debts and liabilities. It limits the extent to which a business owner's personal assets can be seized to pay off the company's debts</a:t>
            </a: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2953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1381</Words>
  <Application>Microsoft Office PowerPoint</Application>
  <PresentationFormat>On-screen Show (4:3)</PresentationFormat>
  <Paragraphs>191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Inter</vt:lpstr>
      <vt:lpstr>Utopia Std</vt:lpstr>
      <vt:lpstr>Arial</vt:lpstr>
      <vt:lpstr>Calibri</vt:lpstr>
      <vt:lpstr>Century Gothic</vt:lpstr>
      <vt:lpstr>Garamond</vt:lpstr>
      <vt:lpstr>Times</vt:lpstr>
      <vt:lpstr>Savon</vt:lpstr>
      <vt:lpstr>Accounting for Limited Companies</vt:lpstr>
      <vt:lpstr>Previously we have…</vt:lpstr>
      <vt:lpstr>Today we will….</vt:lpstr>
      <vt:lpstr>The Financial Statements</vt:lpstr>
      <vt:lpstr>Do all businesses have to produce formal profit and loss accounts? </vt:lpstr>
      <vt:lpstr>PowerPoint Presentation</vt:lpstr>
      <vt:lpstr>PowerPoint Presentation</vt:lpstr>
      <vt:lpstr>PowerPoint Presentation</vt:lpstr>
      <vt:lpstr>PowerPoint Presentation</vt:lpstr>
      <vt:lpstr>Depreciation</vt:lpstr>
      <vt:lpstr>FIXED ASSETS</vt:lpstr>
      <vt:lpstr>Examples of fixed assets include:</vt:lpstr>
      <vt:lpstr>PowerPoint Presentation</vt:lpstr>
      <vt:lpstr>DEPRECIATION</vt:lpstr>
      <vt:lpstr>RECORDING OF FIXED ASSETS</vt:lpstr>
      <vt:lpstr>RECORDING DEPRECIATION</vt:lpstr>
      <vt:lpstr>Depreciation</vt:lpstr>
      <vt:lpstr>CALCULATING DEPRECIATION</vt:lpstr>
      <vt:lpstr>How to Calculate Straight Line Depreciation </vt:lpstr>
      <vt:lpstr>Straight Line Example </vt:lpstr>
      <vt:lpstr>PowerPoint Presentation</vt:lpstr>
      <vt:lpstr>PowerPoint Presentation</vt:lpstr>
      <vt:lpstr>Sum of Digits method</vt:lpstr>
      <vt:lpstr>Accounting Standards</vt:lpstr>
      <vt:lpstr>Accounting Standards – Dealing with issues such as….</vt:lpstr>
      <vt:lpstr>Financial Reporting Council</vt:lpstr>
      <vt:lpstr>Succinct Financial Reporting Standards that are:</vt:lpstr>
      <vt:lpstr>Limited and public limited companies</vt:lpstr>
      <vt:lpstr>PowerPoint Presentation</vt:lpstr>
      <vt:lpstr>Main Features of a Limited Company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Atrill</dc:creator>
  <cp:lastModifiedBy>Marie Pitson</cp:lastModifiedBy>
  <cp:revision>37</cp:revision>
  <dcterms:created xsi:type="dcterms:W3CDTF">2003-02-05T10:56:09Z</dcterms:created>
  <dcterms:modified xsi:type="dcterms:W3CDTF">2024-10-21T12:51:01Z</dcterms:modified>
</cp:coreProperties>
</file>