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8" r:id="rId2"/>
    <p:sldId id="274" r:id="rId3"/>
    <p:sldId id="289" r:id="rId4"/>
    <p:sldId id="310" r:id="rId5"/>
    <p:sldId id="311" r:id="rId6"/>
    <p:sldId id="312" r:id="rId7"/>
    <p:sldId id="313" r:id="rId8"/>
    <p:sldId id="293" r:id="rId9"/>
    <p:sldId id="314" r:id="rId10"/>
    <p:sldId id="315" r:id="rId11"/>
    <p:sldId id="308" r:id="rId12"/>
    <p:sldId id="316" r:id="rId13"/>
    <p:sldId id="319" r:id="rId14"/>
    <p:sldId id="309" r:id="rId15"/>
    <p:sldId id="320" r:id="rId16"/>
    <p:sldId id="322" r:id="rId17"/>
    <p:sldId id="323" r:id="rId18"/>
    <p:sldId id="324" r:id="rId19"/>
    <p:sldId id="325" r:id="rId20"/>
    <p:sldId id="318" r:id="rId21"/>
    <p:sldId id="317" r:id="rId22"/>
    <p:sldId id="302" r:id="rId23"/>
    <p:sldId id="282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50090" autoAdjust="0"/>
  </p:normalViewPr>
  <p:slideViewPr>
    <p:cSldViewPr>
      <p:cViewPr varScale="1">
        <p:scale>
          <a:sx n="37" d="100"/>
          <a:sy n="37" d="100"/>
        </p:scale>
        <p:origin x="154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54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4192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cy-GB" b="0" dirty="0" smtClean="0"/>
              <a:t>Do students agree or disagree? Why?</a:t>
            </a:r>
          </a:p>
          <a:p>
            <a:endParaRPr lang="cy-GB" altLang="cy-GB" b="0" dirty="0" smtClean="0"/>
          </a:p>
          <a:p>
            <a:endParaRPr lang="cy-GB" altLang="cy-GB" dirty="0" smtClean="0"/>
          </a:p>
          <a:p>
            <a:r>
              <a:rPr lang="cy-GB" altLang="cy-GB" b="0" dirty="0" smtClean="0"/>
              <a:t>Is someone</a:t>
            </a:r>
            <a:r>
              <a:rPr lang="cy-GB" altLang="cy-GB" b="0" baseline="0" dirty="0" smtClean="0"/>
              <a:t> bilingual if they are fluent in one language but less than fluent in their other language?</a:t>
            </a:r>
          </a:p>
          <a:p>
            <a:r>
              <a:rPr lang="cy-GB" altLang="cy-GB" b="0" baseline="0" dirty="0" smtClean="0"/>
              <a:t>Is someone bilingual if they rarely or never use one of their languages?</a:t>
            </a:r>
          </a:p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721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Important to mention work of Colin Baker – difficult</a:t>
            </a:r>
            <a:r>
              <a:rPr lang="cy-GB" altLang="cy-GB" baseline="0" dirty="0" smtClean="0"/>
              <a:t> to research bilingualism without giving him a mention!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141584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Sometimes</a:t>
            </a:r>
            <a:r>
              <a:rPr lang="cy-GB" altLang="cy-GB" baseline="0" dirty="0" smtClean="0"/>
              <a:t> called ‘infant bilingualism’</a:t>
            </a:r>
          </a:p>
          <a:p>
            <a:endParaRPr lang="cy-GB" altLang="cy-GB" baseline="0" dirty="0" smtClean="0"/>
          </a:p>
          <a:p>
            <a:r>
              <a:rPr lang="cy-GB" altLang="cy-GB" b="1" baseline="0" dirty="0" smtClean="0"/>
              <a:t>Students to think of examples?</a:t>
            </a:r>
          </a:p>
          <a:p>
            <a:endParaRPr lang="cy-GB" altLang="cy-GB" baseline="0" dirty="0" smtClean="0"/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Some adults fear that young children are unable to cope with 2 languages – can become confused or not learn either language well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Some studies do show minor early delays but no evidence to suggest that early bilingualism slows down linguistic or cognitive development</a:t>
            </a:r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20512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Sequential bilingualism takes us into</a:t>
            </a:r>
            <a:r>
              <a:rPr lang="cy-GB" altLang="cy-GB" baseline="0" dirty="0" smtClean="0"/>
              <a:t> field of second language acquisition.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Informal – street, nursery, community</a:t>
            </a:r>
          </a:p>
          <a:p>
            <a:r>
              <a:rPr lang="cy-GB" altLang="cy-GB" baseline="0" dirty="0" smtClean="0"/>
              <a:t>Formal – school, adult classes, language courses</a:t>
            </a:r>
          </a:p>
          <a:p>
            <a:endParaRPr lang="cy-GB" altLang="cy-GB" baseline="0" dirty="0" smtClean="0"/>
          </a:p>
          <a:p>
            <a:r>
              <a:rPr lang="cy-GB" altLang="cy-GB" b="1" baseline="0" dirty="0" smtClean="0"/>
              <a:t>What about Mudiad Meithrin’s language policy? Immersion method?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Studies show less than 1 in 20 children become bilingual through formal instruction.</a:t>
            </a:r>
          </a:p>
          <a:p>
            <a:endParaRPr lang="cy-GB" altLang="cy-GB" baseline="0" dirty="0" smtClean="0"/>
          </a:p>
          <a:p>
            <a:r>
              <a:rPr lang="cy-GB" altLang="cy-GB" b="1" baseline="0" dirty="0" smtClean="0"/>
              <a:t>Why?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Too much emphasis on reading and writing than on communicating</a:t>
            </a:r>
          </a:p>
          <a:p>
            <a:r>
              <a:rPr lang="cy-GB" altLang="cy-GB" baseline="0" dirty="0" smtClean="0"/>
              <a:t>Some children have low aptitude to learn languages</a:t>
            </a:r>
          </a:p>
          <a:p>
            <a:r>
              <a:rPr lang="cy-GB" altLang="cy-GB" baseline="0" dirty="0" smtClean="0"/>
              <a:t>Lack of motivation and interest</a:t>
            </a:r>
          </a:p>
          <a:p>
            <a:r>
              <a:rPr lang="cy-GB" altLang="cy-GB" baseline="0" dirty="0" smtClean="0"/>
              <a:t>Lack of opportunity to practice second language</a:t>
            </a:r>
          </a:p>
          <a:p>
            <a:r>
              <a:rPr lang="cy-GB" altLang="cy-GB" baseline="0" dirty="0" smtClean="0"/>
              <a:t>Attempting to learn a language too late (Lenneberg?) Discussed later...</a:t>
            </a:r>
          </a:p>
          <a:p>
            <a:endParaRPr lang="cy-GB" altLang="cy-GB" baseline="0" dirty="0" smtClean="0"/>
          </a:p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12100882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</a:t>
            </a:r>
            <a:r>
              <a:rPr lang="en-GB" baseline="0" dirty="0" smtClean="0"/>
              <a:t> to consider pros and cons of both?</a:t>
            </a:r>
          </a:p>
          <a:p>
            <a:r>
              <a:rPr lang="en-GB" baseline="0" dirty="0" smtClean="0"/>
              <a:t>May refer to personal experiences….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331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In</a:t>
            </a:r>
            <a:r>
              <a:rPr lang="cy-GB" altLang="cy-GB" baseline="0" dirty="0" smtClean="0"/>
              <a:t> some communities, codeswitching is frowned upon; not accepted. Usually by monolinguals – interesting?!! Suggests that people have not mastered one language.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Familiar terms – Hinglish, Spanglish, Tex-Mex, Wenglish – have been used for deragatory purposes or for laughing at our own ‘incompetence’ with language.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However, Baker describes code-switching as “a valuable linguistic tool” – not something that happens at random but has purpose and logic. It varies according to who is in the conversation, the topic and context.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In ‘bilingual mode,’ bilinguals have the option to switch languages. </a:t>
            </a:r>
          </a:p>
          <a:p>
            <a:r>
              <a:rPr lang="cy-GB" altLang="cy-GB" baseline="0" dirty="0" smtClean="0"/>
              <a:t>For example: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Changes in word level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Using foreign words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Used to convey thoughts and ideas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Used to emphasise a point in conversation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To substitute a word or phrase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To clarify a point</a:t>
            </a:r>
          </a:p>
          <a:p>
            <a:pPr marL="171450" indent="-171450">
              <a:buFontTx/>
              <a:buChar char="-"/>
            </a:pPr>
            <a:r>
              <a:rPr lang="cy-GB" altLang="cy-GB" baseline="0" dirty="0" smtClean="0"/>
              <a:t>To ease tension and to inject humour</a:t>
            </a:r>
          </a:p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009176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Scandinavian countries, in particular,</a:t>
            </a:r>
            <a:r>
              <a:rPr lang="cy-GB" altLang="cy-GB" baseline="0" dirty="0" smtClean="0"/>
              <a:t> families are considered experienced and successful in bringing up multilingual children.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Scandinavian children often learn English and German in school and their mother tongue in the family home</a:t>
            </a:r>
          </a:p>
          <a:p>
            <a:endParaRPr lang="cy-GB" altLang="cy-GB" baseline="0" dirty="0" smtClean="0"/>
          </a:p>
          <a:p>
            <a:r>
              <a:rPr lang="cy-GB" altLang="cy-GB" b="1" baseline="0" dirty="0" smtClean="0"/>
              <a:t>Experience of Sami </a:t>
            </a:r>
            <a:r>
              <a:rPr lang="en-US" altLang="cy-GB" baseline="0" dirty="0" smtClean="0"/>
              <a:t>The Sami people are an indigenous Finno-Ugric people inhabiting the Arctic area of </a:t>
            </a:r>
            <a:r>
              <a:rPr lang="en-US" altLang="cy-GB" baseline="0" dirty="0" err="1" smtClean="0"/>
              <a:t>Sápmi</a:t>
            </a:r>
            <a:r>
              <a:rPr lang="en-US" altLang="cy-GB" baseline="0" dirty="0" smtClean="0"/>
              <a:t>, which today encompasses parts of far northern Norway, Sweden, Finland, the Kola Peninsula of Russia, and the border area between south and middle Sweden and Norway. </a:t>
            </a:r>
          </a:p>
          <a:p>
            <a:endParaRPr lang="en-GB" altLang="cy-GB" baseline="0" dirty="0" smtClean="0"/>
          </a:p>
          <a:p>
            <a:r>
              <a:rPr lang="en-GB" altLang="cy-GB" baseline="0" dirty="0" smtClean="0"/>
              <a:t>Sami children who attend settings in Sweden – 5 languages – English and German in school, Sami, Swedish and Russian at </a:t>
            </a:r>
            <a:r>
              <a:rPr lang="en-GB" altLang="cy-GB" baseline="0" dirty="0" smtClean="0"/>
              <a:t>home</a:t>
            </a:r>
          </a:p>
          <a:p>
            <a:endParaRPr lang="en-GB" altLang="cy-GB" baseline="0" dirty="0" smtClean="0"/>
          </a:p>
          <a:p>
            <a:r>
              <a:rPr lang="en-GB" altLang="cy-GB" baseline="0" dirty="0" smtClean="0"/>
              <a:t>MONOGLOT – one language</a:t>
            </a:r>
          </a:p>
          <a:p>
            <a:r>
              <a:rPr lang="en-GB" altLang="cy-GB" baseline="0" dirty="0" smtClean="0"/>
              <a:t>POLYGLOT – many languages</a:t>
            </a:r>
            <a:endParaRPr lang="en-US" altLang="cy-GB" baseline="0" dirty="0" smtClean="0"/>
          </a:p>
        </p:txBody>
      </p:sp>
    </p:spTree>
    <p:extLst>
      <p:ext uri="{BB962C8B-B14F-4D97-AF65-F5344CB8AC3E}">
        <p14:creationId xmlns:p14="http://schemas.microsoft.com/office/powerpoint/2010/main" val="30128908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 to watch clip and take note</a:t>
            </a:r>
            <a:r>
              <a:rPr lang="en-GB" baseline="0" dirty="0" smtClean="0"/>
              <a:t> of pace, fluency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endParaRPr lang="en-GB" baseline="0" dirty="0" smtClean="0"/>
          </a:p>
          <a:p>
            <a:r>
              <a:rPr lang="en-GB" baseline="0" dirty="0" smtClean="0"/>
              <a:t>Which language does the child seem most confident/less confident using?</a:t>
            </a:r>
          </a:p>
          <a:p>
            <a:r>
              <a:rPr lang="en-GB" baseline="0" dirty="0" smtClean="0"/>
              <a:t>Why do they think this?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English – language of setting</a:t>
            </a:r>
          </a:p>
          <a:p>
            <a:r>
              <a:rPr lang="en-GB" baseline="0" dirty="0" smtClean="0"/>
              <a:t>Russian – language of mother</a:t>
            </a:r>
          </a:p>
          <a:p>
            <a:r>
              <a:rPr lang="en-GB" baseline="0" dirty="0" smtClean="0"/>
              <a:t>Spanish – language of father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What could this suggest?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638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to discuss possible benefits; encourage them to listen to each other and to respect each other’s contributions.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Likely that some may feel sensitive…</a:t>
            </a:r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420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dirty="0" smtClean="0">
                <a:ea typeface="ＭＳ Ｐゴシック" panose="020B0600070205080204" pitchFamily="34" charset="-128"/>
              </a:rPr>
              <a:t>Students</a:t>
            </a: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 to discuss…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972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="1" dirty="0" smtClean="0">
                <a:ea typeface="ＭＳ Ｐゴシック" panose="020B0600070205080204" pitchFamily="34" charset="-128"/>
              </a:rPr>
              <a:t>Creative thinking</a:t>
            </a:r>
            <a:r>
              <a:rPr lang="en-GB" altLang="en-US" sz="1200" dirty="0" smtClean="0">
                <a:ea typeface="ＭＳ Ｐゴシック" panose="020B0600070205080204" pitchFamily="34" charset="-128"/>
              </a:rPr>
              <a:t> – having two or more words for every object and idea;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="1" dirty="0" smtClean="0">
                <a:ea typeface="ＭＳ Ｐゴシック" panose="020B0600070205080204" pitchFamily="34" charset="-128"/>
              </a:rPr>
              <a:t>Word concepts – </a:t>
            </a:r>
            <a:r>
              <a:rPr lang="en-GB" altLang="en-US" sz="1200" dirty="0" smtClean="0">
                <a:ea typeface="ＭＳ Ｐゴシック" panose="020B0600070205080204" pitchFamily="34" charset="-128"/>
              </a:rPr>
              <a:t>being less</a:t>
            </a:r>
            <a:r>
              <a:rPr lang="en-GB" altLang="en-US" sz="1200" b="1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1200" dirty="0" smtClean="0">
                <a:ea typeface="ＭＳ Ｐゴシック" panose="020B0600070205080204" pitchFamily="34" charset="-128"/>
              </a:rPr>
              <a:t>fixed on the sound of words and more focused on their meaning; 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="1" dirty="0" smtClean="0">
                <a:ea typeface="ＭＳ Ｐゴシック" panose="020B0600070205080204" pitchFamily="34" charset="-128"/>
              </a:rPr>
              <a:t>Curriculum achievement</a:t>
            </a:r>
            <a:r>
              <a:rPr lang="en-GB" altLang="en-US" sz="1200" dirty="0" smtClean="0">
                <a:ea typeface="ＭＳ Ｐゴシック" panose="020B0600070205080204" pitchFamily="34" charset="-128"/>
              </a:rPr>
              <a:t> – children who use two languages in the curriculum tend to show better performance in tests and exams.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5057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Last bullet point – bilingual children find it easier to acquire 3</a:t>
            </a:r>
            <a:r>
              <a:rPr lang="en-GB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rd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4</a:t>
            </a:r>
            <a:r>
              <a:rPr lang="en-GB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5</a:t>
            </a:r>
            <a:r>
              <a:rPr lang="en-GB" sz="1200" kern="1200" baseline="300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language</a:t>
            </a: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259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baseline="0" dirty="0" smtClean="0"/>
          </a:p>
          <a:p>
            <a:r>
              <a:rPr lang="en-US" altLang="cy-GB" dirty="0" smtClean="0"/>
              <a:t>Bialystok’s</a:t>
            </a:r>
            <a:r>
              <a:rPr lang="en-US" altLang="cy-GB" baseline="0" dirty="0" smtClean="0"/>
              <a:t> research has shown that bilingual children are ‘superior’ than monolingual children when measuring their understanding of linguistic </a:t>
            </a:r>
            <a:r>
              <a:rPr lang="en-US" altLang="cy-GB" baseline="0" dirty="0" smtClean="0"/>
              <a:t>processes – </a:t>
            </a:r>
            <a:r>
              <a:rPr lang="en-US" altLang="cy-GB" b="1" baseline="0" dirty="0" smtClean="0"/>
              <a:t>students to look at examples of Bialystok’s work</a:t>
            </a:r>
            <a:endParaRPr lang="en-US" altLang="cy-GB" b="1" baseline="0" dirty="0" smtClean="0"/>
          </a:p>
          <a:p>
            <a:endParaRPr lang="en-GB" altLang="cy-GB" baseline="0" dirty="0" smtClean="0"/>
          </a:p>
          <a:p>
            <a:r>
              <a:rPr lang="en-GB" altLang="cy-GB" baseline="0" dirty="0" smtClean="0"/>
              <a:t>Can be linked with Bruner’s symbolic representation</a:t>
            </a:r>
          </a:p>
          <a:p>
            <a:endParaRPr lang="en-GB" altLang="cy-GB" baseline="0" dirty="0" smtClean="0"/>
          </a:p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0457824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article…students’ opinions?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364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article…students</a:t>
            </a:r>
            <a:r>
              <a:rPr lang="en-GB" smtClean="0"/>
              <a:t>’ opinions?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78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</a:t>
            </a:r>
            <a:r>
              <a:rPr lang="en-GB" baseline="0" dirty="0" smtClean="0"/>
              <a:t> small groups, students to put together a mind-map of words to describe ‘snow’.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 have pack of A3 paper if needed – happy to share!!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920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dirty="0" smtClean="0">
                <a:ea typeface="ＭＳ Ｐゴシック" panose="020B0600070205080204" pitchFamily="34" charset="-128"/>
              </a:rPr>
              <a:t>Very</a:t>
            </a: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 important for young children.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altLang="en-US" sz="1200" baseline="0" dirty="0" smtClean="0">
              <a:ea typeface="ＭＳ Ｐゴシック" panose="020B0600070205080204" pitchFamily="34" charset="-128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Research suggests that practitioners/settings MUST respect children’s mother tongue.</a:t>
            </a: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Possible implications?</a:t>
            </a:r>
            <a:br>
              <a:rPr lang="en-GB" altLang="en-US" sz="1200" baseline="0" dirty="0" smtClean="0">
                <a:ea typeface="ＭＳ Ｐゴシック" panose="020B0600070205080204" pitchFamily="34" charset="-128"/>
              </a:rPr>
            </a:b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Students to discuss…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1894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GB" altLang="en-US" sz="1200" dirty="0" smtClean="0">
                <a:ea typeface="ＭＳ Ｐゴシック" panose="020B0600070205080204" pitchFamily="34" charset="-128"/>
              </a:rPr>
              <a:t>Students</a:t>
            </a:r>
            <a:r>
              <a:rPr lang="en-GB" altLang="en-US" sz="1200" baseline="0" dirty="0" smtClean="0">
                <a:ea typeface="ＭＳ Ｐゴシック" panose="020B0600070205080204" pitchFamily="34" charset="-128"/>
              </a:rPr>
              <a:t> to discuss…</a:t>
            </a:r>
            <a:endParaRPr lang="en-US" altLang="en-US" sz="1200" dirty="0" smtClean="0">
              <a:ea typeface="ＭＳ Ｐゴシック" panose="020B0600070205080204" pitchFamily="34" charset="-128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029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NPLD – Network to Promote Linguistic</a:t>
            </a:r>
            <a:r>
              <a:rPr lang="en-GB" baseline="0" dirty="0" smtClean="0"/>
              <a:t> Diversity</a:t>
            </a:r>
          </a:p>
          <a:p>
            <a:r>
              <a:rPr lang="en-GB" dirty="0" smtClean="0"/>
              <a:t>Show</a:t>
            </a:r>
            <a:r>
              <a:rPr lang="en-GB" baseline="0" dirty="0" smtClean="0"/>
              <a:t> </a:t>
            </a:r>
            <a:r>
              <a:rPr lang="en-GB" baseline="0" dirty="0" smtClean="0"/>
              <a:t>clip to students; raises awareness of minority languages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5857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62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ATItFipzB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ducation/2014/apr/29/what-vocabularies-tell-us-about-cultur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ooks/2015/sep/23/scots-thesaurus-reveals-421-words-for-snow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5lfoBz_nMM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ole-ifa.com/bilingualism.cfm?section=about&amp;item=bilingualism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ATItFipzBg" TargetMode="External"/><Relationship Id="rId5" Type="http://schemas.openxmlformats.org/officeDocument/2006/relationships/hyperlink" Target="http://www.bbc.com/future/story/20160811-the-amazing-benefits-of-being-bilingual" TargetMode="External"/><Relationship Id="rId4" Type="http://schemas.openxmlformats.org/officeDocument/2006/relationships/hyperlink" Target="https://www.youtube.com/watch?v=K5lfoBz_nM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EAEE4006/C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EAEE4011/C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Amlieithrwydd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, ail-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feddwl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Multilingualism, multi-thinking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51520" y="3744614"/>
            <a:ext cx="8640960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2 – </a:t>
            </a:r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Dwyieithrwydd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, </a:t>
            </a:r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amlieithrwydd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: </a:t>
            </a:r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buddion</a:t>
            </a:r>
            <a:endParaRPr lang="en-GB" altLang="cy-GB" sz="26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2 – Bilingualism, multilingualism: benefits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                              </a:t>
            </a:r>
            <a:endParaRPr lang="cy-GB" altLang="cy-GB" sz="26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3600" dirty="0" smtClean="0">
                <a:latin typeface="Lucida Sans" panose="020B0602030504020204" pitchFamily="34" charset="0"/>
              </a:rPr>
              <a:t>Cynnwys y ddarlith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Lecture content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dirty="0" smtClean="0">
                <a:latin typeface="Lucida Sans" panose="020B0602030504020204" pitchFamily="34" charset="0"/>
              </a:rPr>
              <a:t>Dwyieithrwydd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Amlieithrwydd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Buddion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Trafodaeth</a:t>
            </a:r>
            <a:endParaRPr lang="cy-GB" altLang="en-US" dirty="0" smtClean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Bilingualism</a:t>
            </a:r>
          </a:p>
          <a:p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Multilingualism</a:t>
            </a:r>
            <a:endParaRPr lang="en-US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US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</a:t>
            </a:r>
          </a:p>
          <a:p>
            <a:r>
              <a:rPr lang="en-GB" alt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Discussion</a:t>
            </a:r>
            <a:endParaRPr lang="en-US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3600" dirty="0" smtClean="0">
                <a:latin typeface="Lucida Sans" panose="020B0602030504020204" pitchFamily="34" charset="0"/>
              </a:rPr>
              <a:t>Beth yw ‘dwyieithrwydd?’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is ‘bilingualism?’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Beth </a:t>
            </a:r>
            <a:r>
              <a:rPr lang="en-GB" dirty="0" err="1" smtClean="0">
                <a:latin typeface="Lucida Sans" panose="020B0602030504020204" pitchFamily="34" charset="0"/>
              </a:rPr>
              <a:t>ydych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chi’n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feddwl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do you think?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640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3600" dirty="0" smtClean="0">
                <a:latin typeface="Lucida Sans" panose="020B0602030504020204" pitchFamily="34" charset="0"/>
              </a:rPr>
              <a:t>Beth yw ‘dwyieithrwydd?’</a:t>
            </a:r>
            <a:r>
              <a:rPr lang="en-GB" altLang="en-US" sz="3600" dirty="0" smtClean="0">
                <a:latin typeface="Lucida Sans" panose="020B0602030504020204" pitchFamily="34" charset="0"/>
              </a:rPr>
              <a:t/>
            </a:r>
            <a:br>
              <a:rPr lang="en-GB" altLang="en-US" sz="3600" dirty="0" smtClean="0">
                <a:latin typeface="Lucida Sans" panose="020B0602030504020204" pitchFamily="34" charset="0"/>
              </a:rPr>
            </a:br>
            <a:r>
              <a:rPr lang="en-GB" altLang="en-US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is ‘bilingualism?’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Lucida Sans" panose="020B0602030504020204" pitchFamily="34" charset="0"/>
              </a:rPr>
              <a:t>“The </a:t>
            </a:r>
            <a:r>
              <a:rPr lang="en-US" dirty="0">
                <a:latin typeface="Lucida Sans" panose="020B0602030504020204" pitchFamily="34" charset="0"/>
              </a:rPr>
              <a:t>ability to use more than one language. The word itself does not specify the degree of proficiency in either language.”</a:t>
            </a:r>
          </a:p>
          <a:p>
            <a:pPr marL="0" indent="0" algn="r">
              <a:buNone/>
            </a:pPr>
            <a:r>
              <a:rPr lang="en-US" sz="1800" dirty="0">
                <a:latin typeface="Lucida Sans" panose="020B0602030504020204" pitchFamily="34" charset="0"/>
              </a:rPr>
              <a:t>(</a:t>
            </a:r>
            <a:r>
              <a:rPr lang="en-US" sz="1800" dirty="0" err="1">
                <a:latin typeface="Lucida Sans" panose="020B0602030504020204" pitchFamily="34" charset="0"/>
              </a:rPr>
              <a:t>Lightbown</a:t>
            </a:r>
            <a:r>
              <a:rPr lang="en-US" sz="1800" dirty="0">
                <a:latin typeface="Lucida Sans" panose="020B0602030504020204" pitchFamily="34" charset="0"/>
              </a:rPr>
              <a:t> and </a:t>
            </a:r>
            <a:r>
              <a:rPr lang="en-US" sz="1800" dirty="0" err="1">
                <a:latin typeface="Lucida Sans" panose="020B0602030504020204" pitchFamily="34" charset="0"/>
              </a:rPr>
              <a:t>Spada</a:t>
            </a:r>
            <a:r>
              <a:rPr lang="en-US" sz="1800" dirty="0">
                <a:latin typeface="Lucida Sans" panose="020B0602030504020204" pitchFamily="34" charset="0"/>
              </a:rPr>
              <a:t>, 2013: 214).</a:t>
            </a: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536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  <a:t>Professor Colin Baker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474840" cy="4392489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sz="2300" dirty="0" smtClean="0">
                <a:latin typeface="Lucida Sans" panose="020B0602040502020204" pitchFamily="34" charset="0"/>
              </a:rPr>
              <a:t>Athro mewn Addysg, Prifysgol Bangor (wedi ymddeol)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2300" dirty="0" smtClean="0">
                <a:latin typeface="Lucida Sans" panose="020B0602040502020204" pitchFamily="34" charset="0"/>
              </a:rPr>
              <a:t>Arbenigwr mewn dwyieithrwydd ac addysg ddwyieithog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2300" dirty="0" smtClean="0">
                <a:latin typeface="Lucida Sans" panose="020B0602040502020204" pitchFamily="34" charset="0"/>
              </a:rPr>
              <a:t>Wedi cyhoeddi 15 llyfr a dros 100 o gyhoeddiadau eraill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23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Professor of Education, Bangor University (retired)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23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Specialises in bilingualism and bilingual education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2300" dirty="0" smtClean="0">
                <a:solidFill>
                  <a:srgbClr val="002060"/>
                </a:solidFill>
                <a:latin typeface="Lucida Sans" panose="020B0602040502020204" pitchFamily="34" charset="0"/>
              </a:rPr>
              <a:t>Published 15 books and 100 other publications</a:t>
            </a:r>
            <a:endParaRPr lang="en-GB" sz="2300" dirty="0">
              <a:solidFill>
                <a:srgbClr val="002060"/>
              </a:solidFill>
              <a:latin typeface="Lucida Sans" panose="020B06020405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64705"/>
            <a:ext cx="3312368" cy="4136503"/>
          </a:xfrm>
        </p:spPr>
      </p:pic>
    </p:spTree>
    <p:extLst>
      <p:ext uri="{BB962C8B-B14F-4D97-AF65-F5344CB8AC3E}">
        <p14:creationId xmlns:p14="http://schemas.microsoft.com/office/powerpoint/2010/main" val="338230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y-GB" altLang="cy-GB" sz="3200" dirty="0" smtClean="0">
                <a:solidFill>
                  <a:schemeClr val="tx1"/>
                </a:solidFill>
                <a:latin typeface="Lucida Sans" pitchFamily="34" charset="0"/>
              </a:rPr>
              <a:t>Dwyieithrwydd cydamserol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  <a:t/>
            </a:r>
            <a:b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Simultaneous bilingualism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826768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sz="1900" dirty="0" smtClean="0">
                <a:latin typeface="Lucida Sans" panose="020B0602040502020204" pitchFamily="34" charset="0"/>
              </a:rPr>
              <a:t>Caffael dwy iaith ar yr un pryd, yn gynnar yn eu bywydau</a:t>
            </a: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en-GB" sz="1600" dirty="0" smtClean="0">
                <a:latin typeface="Lucida Sans" panose="020B0602040502020204" pitchFamily="34" charset="0"/>
              </a:rPr>
              <a:t>(Baker, 2011)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cy-GB" sz="1900" dirty="0" smtClean="0">
                <a:latin typeface="Lucida Sans" panose="020B0602040502020204" pitchFamily="34" charset="0"/>
              </a:rPr>
              <a:t>Cam 1 – cymysgu’r 2 iaith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cy-GB" sz="1900" dirty="0" smtClean="0">
                <a:latin typeface="Lucida Sans" panose="020B0602040502020204" pitchFamily="34" charset="0"/>
              </a:rPr>
              <a:t>Cam 2 – gwahanu geiriau yn ôl iaith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cy-GB" sz="1900" dirty="0" smtClean="0">
                <a:latin typeface="Lucida Sans" panose="020B0602040502020204" pitchFamily="34" charset="0"/>
              </a:rPr>
              <a:t>Cam 3 – un iaith yn dod yn fwy pwysig na’r llall</a:t>
            </a: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cy-GB" sz="1600" dirty="0" smtClean="0">
                <a:latin typeface="Lucida Sans" panose="020B0602040502020204" pitchFamily="34" charset="0"/>
              </a:rPr>
              <a:t>(Devarakonda, 2013)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cy-GB" sz="1900" dirty="0" smtClean="0">
                <a:latin typeface="Lucida Sans" panose="020B0602040502020204" pitchFamily="34" charset="0"/>
              </a:rPr>
              <a:t>Oediad iaith mân?</a:t>
            </a: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en-GB" sz="1600" dirty="0" smtClean="0">
                <a:latin typeface="Lucida Sans" panose="020B0602040502020204" pitchFamily="34" charset="0"/>
              </a:rPr>
              <a:t>(</a:t>
            </a:r>
            <a:r>
              <a:rPr lang="en-GB" sz="1600" dirty="0" err="1" smtClean="0">
                <a:latin typeface="Lucida Sans" panose="020B0602040502020204" pitchFamily="34" charset="0"/>
              </a:rPr>
              <a:t>Lightbown</a:t>
            </a:r>
            <a:r>
              <a:rPr lang="en-GB" sz="1600" dirty="0" smtClean="0">
                <a:latin typeface="Lucida Sans" panose="020B0602040502020204" pitchFamily="34" charset="0"/>
              </a:rPr>
              <a:t> a </a:t>
            </a:r>
            <a:r>
              <a:rPr lang="en-GB" sz="1600" dirty="0" err="1" smtClean="0">
                <a:latin typeface="Lucida Sans" panose="020B0602040502020204" pitchFamily="34" charset="0"/>
              </a:rPr>
              <a:t>Spada</a:t>
            </a:r>
            <a:r>
              <a:rPr lang="en-GB" sz="1600" dirty="0" smtClean="0">
                <a:latin typeface="Lucida Sans" panose="020B0602040502020204" pitchFamily="34" charset="0"/>
              </a:rPr>
              <a:t>, 2013)</a:t>
            </a:r>
            <a:endParaRPr lang="en-GB" sz="1600" dirty="0">
              <a:latin typeface="Lucida Sans" panose="020B06020405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3970784" cy="4176465"/>
          </a:xfrm>
        </p:spPr>
        <p:txBody>
          <a:bodyPr>
            <a:normAutofit/>
          </a:bodyPr>
          <a:lstStyle/>
          <a:p>
            <a:r>
              <a:rPr lang="en-GB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Acquiring two languages at the same time, early in life</a:t>
            </a:r>
          </a:p>
          <a:p>
            <a:pPr marL="0" indent="0" algn="r">
              <a:buNone/>
            </a:pP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(Baker, 2011)</a:t>
            </a:r>
          </a:p>
          <a:p>
            <a:pPr algn="just"/>
            <a:r>
              <a:rPr lang="en-GB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Stage 1 – mixes 2 languages</a:t>
            </a:r>
          </a:p>
          <a:p>
            <a:pPr algn="just"/>
            <a:r>
              <a:rPr lang="en-GB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Stage 2 – words are separated from each language </a:t>
            </a:r>
          </a:p>
          <a:p>
            <a:pPr algn="just"/>
            <a:r>
              <a:rPr lang="en-GB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Stage 3 – one language becomes more dominant than the other</a:t>
            </a:r>
          </a:p>
          <a:p>
            <a:pPr marL="0" indent="0" algn="r">
              <a:buNone/>
            </a:pP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6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Devarakonda</a:t>
            </a: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, 2013)</a:t>
            </a:r>
          </a:p>
          <a:p>
            <a:r>
              <a:rPr lang="en-GB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Minor language delay?</a:t>
            </a:r>
          </a:p>
          <a:p>
            <a:pPr marL="0" indent="0" algn="r">
              <a:buNone/>
            </a:pP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sz="16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Lightbown</a:t>
            </a: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and </a:t>
            </a:r>
            <a:r>
              <a:rPr lang="en-GB" sz="16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Spada</a:t>
            </a:r>
            <a:r>
              <a:rPr lang="en-GB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, 2013)</a:t>
            </a:r>
            <a:endParaRPr lang="en-US" sz="1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y-GB" altLang="cy-GB" sz="3200" dirty="0" smtClean="0">
                <a:solidFill>
                  <a:schemeClr val="tx1"/>
                </a:solidFill>
                <a:latin typeface="Lucida Sans" pitchFamily="34" charset="0"/>
              </a:rPr>
              <a:t>Dwyieithrwydd dilyniannol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  <a:t/>
            </a:r>
            <a:b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Sequential bilingualism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826768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Plentyn yn caffael yr iaith gyntaf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Yn hyfedrus yn yr ail iaith yn hwyrach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Caffaelaeliad anffurfiol 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Caffaeliad ffurfiol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3970784" cy="4176465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Child acquires first language 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Becomes proficient in second language later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Informal acquisition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Formal acquisition</a:t>
            </a:r>
          </a:p>
          <a:p>
            <a:pPr marL="0" indent="0" algn="r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(Baker, 2011)</a:t>
            </a:r>
            <a:endParaRPr lang="en-US" sz="1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93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</a:rPr>
              <a:t>Buddion</a:t>
            </a:r>
            <a:r>
              <a:rPr lang="en-GB" altLang="en-US" sz="2800" dirty="0" smtClean="0">
                <a:latin typeface="Lucida Sans" panose="020B0602030504020204" pitchFamily="34" charset="0"/>
              </a:rPr>
              <a:t>?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Benefits?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Buddion dwyieithrwydd cydamserol?</a:t>
            </a:r>
          </a:p>
          <a:p>
            <a:endParaRPr lang="cy-GB" altLang="en-US" sz="2400" dirty="0">
              <a:latin typeface="Lucida Sans" panose="020B0602030504020204" pitchFamily="34" charset="0"/>
            </a:endParaRP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Buddion dwyieithrwydd dilyniannol?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simultaneous bilingualism?</a:t>
            </a:r>
          </a:p>
          <a:p>
            <a:endParaRPr lang="en-GB" altLang="en-US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sequential bilingualism?</a:t>
            </a:r>
          </a:p>
          <a:p>
            <a:endParaRPr lang="en-GB" altLang="en-US" sz="24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717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altLang="cy-GB" sz="3200" dirty="0" err="1" smtClean="0">
                <a:latin typeface="Lucida Sans" pitchFamily="34" charset="0"/>
              </a:rPr>
              <a:t>Newid</a:t>
            </a:r>
            <a:r>
              <a:rPr lang="en-GB" altLang="cy-GB" sz="3200" dirty="0" smtClean="0">
                <a:latin typeface="Lucida Sans" pitchFamily="34" charset="0"/>
              </a:rPr>
              <a:t> </a:t>
            </a:r>
            <a:r>
              <a:rPr lang="en-GB" altLang="cy-GB" sz="3200" dirty="0" err="1" smtClean="0">
                <a:latin typeface="Lucida Sans" pitchFamily="34" charset="0"/>
              </a:rPr>
              <a:t>côd</a:t>
            </a:r>
            <a: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  <a:t/>
            </a:r>
            <a:br>
              <a:rPr lang="en-GB" altLang="cy-GB" sz="3200" dirty="0" smtClean="0">
                <a:solidFill>
                  <a:schemeClr val="tx1"/>
                </a:solidFill>
                <a:latin typeface="Lucida Sans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‘</a:t>
            </a:r>
            <a:r>
              <a:rPr lang="en-GB" altLang="cy-GB" sz="3200" dirty="0" err="1" smtClean="0">
                <a:solidFill>
                  <a:srgbClr val="002060"/>
                </a:solidFill>
                <a:latin typeface="Lucida Sans" pitchFamily="34" charset="0"/>
              </a:rPr>
              <a:t>Codeswitching</a:t>
            </a:r>
            <a:r>
              <a:rPr lang="en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826768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 err="1" smtClean="0">
                <a:latin typeface="Lucida Sans" panose="020B0602040502020204" pitchFamily="34" charset="0"/>
              </a:rPr>
              <a:t>Cymysgu</a:t>
            </a:r>
            <a:r>
              <a:rPr lang="en-GB" dirty="0" smtClean="0">
                <a:latin typeface="Lucida Sans" panose="020B0602040502020204" pitchFamily="34" charset="0"/>
              </a:rPr>
              <a:t> un </a:t>
            </a:r>
            <a:r>
              <a:rPr lang="en-GB" dirty="0" err="1" smtClean="0">
                <a:latin typeface="Lucida Sans" panose="020B0602040502020204" pitchFamily="34" charset="0"/>
              </a:rPr>
              <a:t>iaith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</a:rPr>
              <a:t>gyda’r</a:t>
            </a:r>
            <a:r>
              <a:rPr lang="en-GB" dirty="0" smtClean="0">
                <a:latin typeface="Lucida Sans" panose="020B0602040502020204" pitchFamily="34" charset="0"/>
              </a:rPr>
              <a:t> </a:t>
            </a:r>
            <a:r>
              <a:rPr lang="en-GB" dirty="0" err="1" smtClean="0">
                <a:latin typeface="Lucida Sans" panose="020B0602040502020204" pitchFamily="34" charset="0"/>
              </a:rPr>
              <a:t>llall</a:t>
            </a:r>
            <a:endParaRPr lang="en-GB" dirty="0" smtClean="0">
              <a:latin typeface="Lucida Sans" panose="020B0602040502020204" pitchFamily="34" charset="0"/>
            </a:endParaRP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en-GB" sz="1800" dirty="0" smtClean="0">
                <a:latin typeface="Lucida Sans" panose="020B0602040502020204" pitchFamily="34" charset="0"/>
              </a:rPr>
              <a:t>(Baker, 2011)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US" dirty="0">
                <a:latin typeface="Lucida Sans" panose="020B0602040502020204" pitchFamily="34" charset="0"/>
              </a:rPr>
              <a:t>“</a:t>
            </a:r>
            <a:r>
              <a:rPr lang="en-US" dirty="0" smtClean="0">
                <a:latin typeface="Lucida Sans" panose="020B0602040502020204" pitchFamily="34" charset="0"/>
              </a:rPr>
              <a:t>a valuable </a:t>
            </a:r>
            <a:r>
              <a:rPr lang="en-US" dirty="0">
                <a:latin typeface="Lucida Sans" panose="020B0602040502020204" pitchFamily="34" charset="0"/>
              </a:rPr>
              <a:t>linguistic tool”</a:t>
            </a: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en-US" sz="1800" dirty="0">
                <a:latin typeface="Lucida Sans" panose="020B0602040502020204" pitchFamily="34" charset="0"/>
              </a:rPr>
              <a:t>(Baker, 2011: 101)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en-GB" dirty="0" smtClean="0">
                <a:latin typeface="Lucida Sans" panose="020B0602040502020204" pitchFamily="34" charset="0"/>
              </a:rPr>
              <a:t>‘dull </a:t>
            </a:r>
            <a:r>
              <a:rPr lang="en-GB" dirty="0" err="1" smtClean="0">
                <a:latin typeface="Lucida Sans" panose="020B0602040502020204" pitchFamily="34" charset="0"/>
              </a:rPr>
              <a:t>dwyieithog</a:t>
            </a:r>
            <a:r>
              <a:rPr lang="en-GB" dirty="0" smtClean="0">
                <a:latin typeface="Lucida Sans" panose="020B0602040502020204" pitchFamily="34" charset="0"/>
              </a:rPr>
              <a:t>’</a:t>
            </a:r>
          </a:p>
          <a:p>
            <a:pPr algn="just" eaLnBrk="0" fontAlgn="base" hangingPunct="0">
              <a:spcAft>
                <a:spcPct val="0"/>
              </a:spcAft>
            </a:pPr>
            <a:r>
              <a:rPr lang="en-GB" dirty="0" smtClean="0">
                <a:latin typeface="Lucida Sans" panose="020B0602040502020204" pitchFamily="34" charset="0"/>
              </a:rPr>
              <a:t>“</a:t>
            </a:r>
            <a:r>
              <a:rPr lang="en-GB" dirty="0" err="1" smtClean="0">
                <a:latin typeface="Lucida Sans" panose="020B0602040502020204" pitchFamily="34" charset="0"/>
              </a:rPr>
              <a:t>codemixing</a:t>
            </a:r>
            <a:r>
              <a:rPr lang="en-GB" dirty="0" smtClean="0">
                <a:latin typeface="Lucida Sans" panose="020B0602040502020204" pitchFamily="34" charset="0"/>
              </a:rPr>
              <a:t>”</a:t>
            </a:r>
          </a:p>
          <a:p>
            <a:pPr marL="0" indent="0" algn="r" eaLnBrk="0" fontAlgn="base" hangingPunct="0">
              <a:spcAft>
                <a:spcPct val="0"/>
              </a:spcAft>
              <a:buNone/>
            </a:pPr>
            <a:r>
              <a:rPr lang="en-GB" sz="1800" dirty="0" smtClean="0">
                <a:latin typeface="Lucida Sans" panose="020B0602040502020204" pitchFamily="34" charset="0"/>
              </a:rPr>
              <a:t>(Baker, 2011)</a:t>
            </a:r>
            <a:endParaRPr lang="en-GB" sz="1800" dirty="0">
              <a:latin typeface="Lucida Sans" panose="020B06020405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3970784" cy="417646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One language is mixed with another</a:t>
            </a:r>
          </a:p>
          <a:p>
            <a:pPr marL="0" indent="0" algn="r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(Baker, 2011)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“a valuable linguistic tool”</a:t>
            </a:r>
          </a:p>
          <a:p>
            <a:pPr marL="0" indent="0" algn="r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(Baker, 2011: 101)</a:t>
            </a:r>
          </a:p>
          <a:p>
            <a:pPr algn="just"/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‘bilingual mode’</a:t>
            </a:r>
          </a:p>
          <a:p>
            <a:pPr algn="just"/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‘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c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odemixing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’</a:t>
            </a:r>
          </a:p>
          <a:p>
            <a:pPr marL="0" indent="0" algn="r">
              <a:buNone/>
            </a:pPr>
            <a:r>
              <a:rPr lang="en-GB" sz="1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(Baker, 2011)</a:t>
            </a:r>
          </a:p>
          <a:p>
            <a:pPr algn="just"/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367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Amlieithrwydd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Multilingualism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latin typeface="Lucida Sans" panose="020B0602030504020204" pitchFamily="34" charset="0"/>
              </a:rPr>
              <a:t>Deall 3+ iaith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Rhywbeth cyffredin ac yn ddigwyddiad naturiol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Tuedd i fod ar lafar na’n lythrennol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Ymchwil teirieithog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(Sgandinafia)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Understanding 3+ languages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Usual and a natural occurrence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Tends to be more oral than literal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Trilingual research (Scandinavia)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238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</a:rPr>
              <a:t>Tasg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– </a:t>
            </a:r>
            <a:r>
              <a:rPr lang="en-GB" altLang="en-US" sz="2800" dirty="0" err="1" smtClean="0">
                <a:latin typeface="Lucida Sans" panose="020B0602030504020204" pitchFamily="34" charset="0"/>
              </a:rPr>
              <a:t>gwyliwch</a:t>
            </a:r>
            <a:r>
              <a:rPr lang="en-GB" altLang="en-US" sz="2800" dirty="0" smtClean="0">
                <a:latin typeface="Lucida Sans" panose="020B0602030504020204" pitchFamily="34" charset="0"/>
              </a:rPr>
              <a:t> y clip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/>
            </a:r>
            <a:b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Task – watch the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YouTube (2012) ‘</a:t>
            </a:r>
            <a:r>
              <a:rPr lang="en-US" dirty="0">
                <a:latin typeface="Lucida Sans" panose="020B0602030504020204" pitchFamily="34" charset="0"/>
              </a:rPr>
              <a:t>4 Year old Girl speaks 3 languages(English</a:t>
            </a:r>
            <a:r>
              <a:rPr lang="en-US" dirty="0" smtClean="0">
                <a:latin typeface="Lucida Sans" panose="020B0602030504020204" pitchFamily="34" charset="0"/>
              </a:rPr>
              <a:t>, Russian</a:t>
            </a:r>
            <a:r>
              <a:rPr lang="en-US" dirty="0">
                <a:latin typeface="Lucida Sans" panose="020B0602030504020204" pitchFamily="34" charset="0"/>
              </a:rPr>
              <a:t>, Spanish),’ 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www.youtube.com/watch?v=jATItFipzBg</a:t>
            </a:r>
            <a:r>
              <a:rPr lang="en-US" dirty="0" smtClean="0">
                <a:latin typeface="Lucida Sans" panose="020B0602030504020204" pitchFamily="34" charset="0"/>
              </a:rPr>
              <a:t> [Accessed: February 17 2017].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0990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41534"/>
            <a:ext cx="8784976" cy="1138138"/>
          </a:xfrm>
        </p:spPr>
        <p:txBody>
          <a:bodyPr>
            <a:noAutofit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Buddion</a:t>
            </a:r>
            <a: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cyfathrebu</a:t>
            </a:r>
            <a: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Communication 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benefits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Teulu</a:t>
            </a:r>
          </a:p>
          <a:p>
            <a:r>
              <a:rPr lang="cy-GB" altLang="en-US" sz="3200" dirty="0" smtClean="0">
                <a:latin typeface="Lucida Sans" panose="020B0602030504020204" pitchFamily="34" charset="0"/>
              </a:rPr>
              <a:t>Y gymuned</a:t>
            </a:r>
          </a:p>
          <a:p>
            <a:r>
              <a:rPr lang="cy-GB" altLang="en-US" sz="3200" dirty="0" smtClean="0">
                <a:latin typeface="Lucida Sans" panose="020B0602030504020204" pitchFamily="34" charset="0"/>
              </a:rPr>
              <a:t>Lleoliad – meithrinfa/ysgol</a:t>
            </a:r>
          </a:p>
          <a:p>
            <a:r>
              <a:rPr lang="cy-GB" altLang="en-US" sz="3200" dirty="0" smtClean="0">
                <a:latin typeface="Lucida Sans" panose="020B0602030504020204" pitchFamily="34" charset="0"/>
              </a:rPr>
              <a:t>Cyflogaeth (yn hwyrach)</a:t>
            </a:r>
            <a:endParaRPr lang="cy-GB" altLang="en-US" sz="32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Family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Community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Setting – nursery/school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Employment (later)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668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41534"/>
            <a:ext cx="8784976" cy="1138138"/>
          </a:xfrm>
        </p:spPr>
        <p:txBody>
          <a:bodyPr>
            <a:noAutofit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Buddion</a:t>
            </a:r>
            <a: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diwylliannol</a:t>
            </a:r>
            <a: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Cultural 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benefits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/>
          </a:bodyPr>
          <a:lstStyle/>
          <a:p>
            <a:r>
              <a:rPr lang="cy-GB" altLang="en-US" sz="3200" dirty="0" smtClean="0">
                <a:latin typeface="Lucida Sans" panose="020B0602030504020204" pitchFamily="34" charset="0"/>
              </a:rPr>
              <a:t>Amlddiwylliant</a:t>
            </a:r>
          </a:p>
          <a:p>
            <a:r>
              <a:rPr lang="cy-GB" altLang="en-US" sz="3200" dirty="0" smtClean="0">
                <a:latin typeface="Lucida Sans" panose="020B0602030504020204" pitchFamily="34" charset="0"/>
              </a:rPr>
              <a:t>Mwy o goddefgarwch</a:t>
            </a:r>
          </a:p>
          <a:p>
            <a:r>
              <a:rPr lang="cy-GB" altLang="en-US" sz="3200" dirty="0" smtClean="0">
                <a:latin typeface="Lucida Sans" panose="020B0602030504020204" pitchFamily="34" charset="0"/>
              </a:rPr>
              <a:t>Llai o hiliaeth/rhagfarn</a:t>
            </a:r>
            <a:endParaRPr lang="cy-GB" altLang="en-US" sz="32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/>
          </a:bodyPr>
          <a:lstStyle/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Multiculturalism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More tolerance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Less racism/prejudice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894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Manteision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gwybyddol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neu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meddyliol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1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Cognitive </a:t>
            </a:r>
            <a:r>
              <a:rPr lang="en-GB" altLang="en-US" sz="28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or thinking 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advantages 1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 fontScale="85000" lnSpcReduction="20000"/>
          </a:bodyPr>
          <a:lstStyle/>
          <a:p>
            <a:r>
              <a:rPr lang="cy-GB" altLang="en-US" dirty="0" smtClean="0">
                <a:latin typeface="Lucida Sans" panose="020B0602030504020204" pitchFamily="34" charset="0"/>
              </a:rPr>
              <a:t>Meddwl yn greadigol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Cysyniadau o fewn geiriau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Cyrhaeddiad o fewn y </a:t>
            </a:r>
            <a:r>
              <a:rPr lang="cy-GB" altLang="en-US" dirty="0" smtClean="0">
                <a:latin typeface="Lucida Sans" panose="020B0602030504020204" pitchFamily="34" charset="0"/>
              </a:rPr>
              <a:t>cwricwlwm</a:t>
            </a:r>
          </a:p>
          <a:p>
            <a:r>
              <a:rPr lang="cy-GB" altLang="en-US" dirty="0">
                <a:latin typeface="Lucida Sans" panose="020B0602030504020204" pitchFamily="34" charset="0"/>
              </a:rPr>
              <a:t>Mwy o hyblygrwydd, hyblygrwydd meddyliol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Rhesymu </a:t>
            </a:r>
            <a:r>
              <a:rPr lang="cy-GB" altLang="en-US" dirty="0">
                <a:latin typeface="Lucida Sans" panose="020B0602030504020204" pitchFamily="34" charset="0"/>
              </a:rPr>
              <a:t>haniaethol </a:t>
            </a:r>
            <a:r>
              <a:rPr lang="cy-GB" altLang="en-US" dirty="0" smtClean="0">
                <a:latin typeface="Lucida Sans" panose="020B0602030504020204" pitchFamily="34" charset="0"/>
              </a:rPr>
              <a:t>uwch</a:t>
            </a:r>
            <a:r>
              <a:rPr lang="cy-GB" altLang="en-US" dirty="0">
                <a:latin typeface="Lucida Sans" panose="020B0602030504020204" pitchFamily="34" charset="0"/>
              </a:rPr>
              <a:t>, yn annibynnol </a:t>
            </a:r>
            <a:r>
              <a:rPr lang="cy-GB" altLang="en-US" dirty="0" smtClean="0">
                <a:latin typeface="Lucida Sans" panose="020B0602030504020204" pitchFamily="34" charset="0"/>
              </a:rPr>
              <a:t>o </a:t>
            </a:r>
            <a:r>
              <a:rPr lang="cy-GB" altLang="en-US" dirty="0">
                <a:latin typeface="Lucida Sans" panose="020B0602030504020204" pitchFamily="34" charset="0"/>
              </a:rPr>
              <a:t>iaith</a:t>
            </a:r>
          </a:p>
          <a:p>
            <a:r>
              <a:rPr lang="cy-GB" altLang="en-US" dirty="0" smtClean="0">
                <a:latin typeface="Lucida Sans" panose="020B0602030504020204" pitchFamily="34" charset="0"/>
              </a:rPr>
              <a:t>Deallusrwydd </a:t>
            </a:r>
            <a:r>
              <a:rPr lang="cy-GB" altLang="en-US" dirty="0">
                <a:latin typeface="Lucida Sans" panose="020B0602030504020204" pitchFamily="34" charset="0"/>
              </a:rPr>
              <a:t>ar lafar</a:t>
            </a:r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16288" cy="4176465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Creative thinking 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Word </a:t>
            </a: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concepts 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Curriculum </a:t>
            </a: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achievement </a:t>
            </a: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Greater </a:t>
            </a:r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adaptability, mental flexibility</a:t>
            </a:r>
          </a:p>
          <a:p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Higher </a:t>
            </a:r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abstract reasoning, independent of </a:t>
            </a:r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language</a:t>
            </a:r>
          </a:p>
          <a:p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Verbal </a:t>
            </a:r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intelligence</a:t>
            </a:r>
          </a:p>
          <a:p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8026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476671"/>
            <a:ext cx="8784976" cy="379843"/>
          </a:xfrm>
        </p:spPr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Manteision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gwybyddol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neu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meddyliol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2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Cognitive </a:t>
            </a:r>
            <a:r>
              <a:rPr lang="en-GB" altLang="en-US" sz="28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or thinking 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advantages 2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468688" cy="4464497"/>
          </a:xfrm>
        </p:spPr>
        <p:txBody>
          <a:bodyPr>
            <a:noAutofit/>
          </a:bodyPr>
          <a:lstStyle/>
          <a:p>
            <a:r>
              <a:rPr lang="cy-GB" altLang="en-US" sz="2400" dirty="0" smtClean="0">
                <a:latin typeface="Lucida Sans" panose="020B0602030504020204" pitchFamily="34" charset="0"/>
              </a:rPr>
              <a:t>Sensitifrwydd </a:t>
            </a:r>
            <a:r>
              <a:rPr lang="cy-GB" altLang="en-US" sz="2400" dirty="0">
                <a:latin typeface="Lucida Sans" panose="020B0602030504020204" pitchFamily="34" charset="0"/>
              </a:rPr>
              <a:t>cyfathrebu </a:t>
            </a:r>
            <a:r>
              <a:rPr lang="cy-GB" altLang="en-US" sz="2400" dirty="0" smtClean="0">
                <a:latin typeface="Lucida Sans" panose="020B0602030504020204" pitchFamily="34" charset="0"/>
              </a:rPr>
              <a:t>uwch</a:t>
            </a:r>
            <a:endParaRPr lang="cy-GB" altLang="en-US" sz="2400" dirty="0">
              <a:latin typeface="Lucida Sans" panose="020B0602030504020204" pitchFamily="34" charset="0"/>
            </a:endParaRPr>
          </a:p>
          <a:p>
            <a:r>
              <a:rPr lang="cy-GB" altLang="en-US" sz="2400" dirty="0">
                <a:latin typeface="Lucida Sans" panose="020B0602030504020204" pitchFamily="34" charset="0"/>
              </a:rPr>
              <a:t>Mwy o allu i ddatrys problemau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Perfformiad </a:t>
            </a:r>
            <a:r>
              <a:rPr lang="cy-GB" altLang="en-US" sz="2400" dirty="0">
                <a:latin typeface="Lucida Sans" panose="020B0602030504020204" pitchFamily="34" charset="0"/>
              </a:rPr>
              <a:t>uwch mewn canfyddiad gofodol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Canlyniadau </a:t>
            </a:r>
            <a:r>
              <a:rPr lang="cy-GB" altLang="en-US" sz="2400" dirty="0">
                <a:latin typeface="Lucida Sans" panose="020B0602030504020204" pitchFamily="34" charset="0"/>
              </a:rPr>
              <a:t>cadarnhaol yn </a:t>
            </a:r>
            <a:r>
              <a:rPr lang="cy-GB" altLang="en-US" sz="2400" dirty="0" smtClean="0">
                <a:latin typeface="Lucida Sans" panose="020B0602030504020204" pitchFamily="34" charset="0"/>
              </a:rPr>
              <a:t>ym myd </a:t>
            </a:r>
            <a:r>
              <a:rPr lang="cy-GB" altLang="en-US" sz="2400" dirty="0">
                <a:latin typeface="Lucida Sans" panose="020B0602030504020204" pitchFamily="34" charset="0"/>
              </a:rPr>
              <a:t>mathemategol</a:t>
            </a:r>
          </a:p>
          <a:p>
            <a:r>
              <a:rPr lang="cy-GB" altLang="en-US" sz="2400" dirty="0" smtClean="0">
                <a:latin typeface="Lucida Sans" panose="020B0602030504020204" pitchFamily="34" charset="0"/>
              </a:rPr>
              <a:t>Y gallu i ddysgu </a:t>
            </a:r>
            <a:r>
              <a:rPr lang="cy-GB" altLang="en-US" sz="2400" dirty="0">
                <a:latin typeface="Lucida Sans" panose="020B0602030504020204" pitchFamily="34" charset="0"/>
              </a:rPr>
              <a:t>ieithoedd ychwanegol yn cael ei </a:t>
            </a:r>
            <a:r>
              <a:rPr lang="cy-GB" altLang="en-US" sz="2400" dirty="0" smtClean="0">
                <a:latin typeface="Lucida Sans" panose="020B0602030504020204" pitchFamily="34" charset="0"/>
              </a:rPr>
              <a:t>hwyluso’n </a:t>
            </a:r>
            <a:r>
              <a:rPr lang="cy-GB" altLang="en-US" sz="2400" dirty="0">
                <a:latin typeface="Lucida Sans" panose="020B0602030504020204" pitchFamily="34" charset="0"/>
              </a:rPr>
              <a:t>fawr</a:t>
            </a:r>
            <a:endParaRPr lang="cy-GB" altLang="en-US" sz="24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16288" cy="4464497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Higher communication sensitivity</a:t>
            </a:r>
          </a:p>
          <a:p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Greater capacity to problem solve</a:t>
            </a:r>
          </a:p>
          <a:p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Higher performance in spatial perception</a:t>
            </a:r>
          </a:p>
          <a:p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Positive consequences in the mathematical world</a:t>
            </a:r>
          </a:p>
          <a:p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The learning of additional languages is greatly facilitated</a:t>
            </a:r>
          </a:p>
          <a:p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6391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Lucida Sans" pitchFamily="34" charset="0"/>
              </a:rPr>
              <a:t/>
            </a:r>
            <a:br>
              <a:rPr lang="en-GB" sz="3200" dirty="0">
                <a:latin typeface="Lucida Sans" pitchFamily="34" charset="0"/>
              </a:rPr>
            </a:br>
            <a:r>
              <a:rPr lang="cy-GB" sz="3200" dirty="0" smtClean="0">
                <a:latin typeface="Lucida Sans" panose="020B0602040502020204" pitchFamily="34" charset="0"/>
              </a:rPr>
              <a:t>Gwybodaeth metaieithyddol</a:t>
            </a:r>
            <a:r>
              <a:rPr lang="cy-GB" sz="3200" dirty="0">
                <a:latin typeface="Lucida Sans" panose="020B0602040502020204" pitchFamily="34" charset="0"/>
              </a:rPr>
              <a:t/>
            </a:r>
            <a:br>
              <a:rPr lang="cy-GB" sz="3200" dirty="0">
                <a:latin typeface="Lucida Sans" panose="020B0602040502020204" pitchFamily="34" charset="0"/>
              </a:rPr>
            </a:br>
            <a:r>
              <a:rPr lang="cy-GB" sz="3200" dirty="0">
                <a:solidFill>
                  <a:srgbClr val="002060"/>
                </a:solidFill>
                <a:latin typeface="Lucida Sans" panose="020B0602040502020204" pitchFamily="34" charset="0"/>
              </a:rPr>
              <a:t>Metalinguistic knowledge</a:t>
            </a:r>
            <a:r>
              <a:rPr lang="cy-GB" sz="3200" dirty="0">
                <a:latin typeface="Lucida Sans" panose="020B0602040502020204" pitchFamily="34" charset="0"/>
              </a:rPr>
              <a:t/>
            </a:r>
            <a:br>
              <a:rPr lang="cy-GB" sz="3200" dirty="0">
                <a:latin typeface="Lucida Sans" panose="020B0602040502020204" pitchFamily="34" charset="0"/>
              </a:rPr>
            </a:br>
            <a:endParaRPr lang="en-GB" altLang="cy-GB" sz="32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826768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Y gallu i ddeall strwythur ynghyd ag ystyr iaith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 smtClean="0">
                <a:latin typeface="Lucida Sans" panose="020B0602040502020204" pitchFamily="34" charset="0"/>
              </a:rPr>
              <a:t>Ffactor allweddol yn natblygiad darllen plant </a:t>
            </a:r>
            <a:r>
              <a:rPr lang="cy-GB" dirty="0" smtClean="0">
                <a:latin typeface="Lucida Sans" panose="020B0602040502020204" pitchFamily="34" charset="0"/>
              </a:rPr>
              <a:t>ifainc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Lucida Sans" panose="020B0602040502020204" pitchFamily="34" charset="0"/>
              </a:rPr>
              <a:t>Ellen Bialystok</a:t>
            </a:r>
            <a:endParaRPr lang="cy-GB" dirty="0" smtClean="0">
              <a:latin typeface="Lucida Sans" panose="020B06020405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283968" y="1412776"/>
            <a:ext cx="4860032" cy="417646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ability to understand the structure of language as well as the meaning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 key factor in the development of reading in young children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Ellen Bialystok</a:t>
            </a:r>
          </a:p>
          <a:p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34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ucida Sans" panose="020B0602030504020204" pitchFamily="34" charset="0"/>
              </a:rPr>
              <a:t>Inuit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de </a:t>
            </a:r>
            <a:r>
              <a:rPr lang="en-GB" dirty="0" err="1" smtClean="0">
                <a:latin typeface="Lucida Sans" panose="020B0602030504020204" pitchFamily="34" charset="0"/>
              </a:rPr>
              <a:t>Boinot</a:t>
            </a:r>
            <a:r>
              <a:rPr lang="en-GB" dirty="0" smtClean="0">
                <a:latin typeface="Lucida Sans" panose="020B0602030504020204" pitchFamily="34" charset="0"/>
              </a:rPr>
              <a:t>, J. (2014) ‘Cultural vocabularies: how many words do the </a:t>
            </a:r>
            <a:r>
              <a:rPr lang="en-GB" dirty="0" err="1" smtClean="0">
                <a:latin typeface="Lucida Sans" panose="020B0602030504020204" pitchFamily="34" charset="0"/>
              </a:rPr>
              <a:t>Inuits</a:t>
            </a:r>
            <a:r>
              <a:rPr lang="en-GB" dirty="0" smtClean="0">
                <a:latin typeface="Lucida Sans" panose="020B0602030504020204" pitchFamily="34" charset="0"/>
              </a:rPr>
              <a:t> have for snow</a:t>
            </a:r>
            <a:r>
              <a:rPr lang="en-GB" dirty="0">
                <a:latin typeface="Lucida Sans" panose="020B0602030504020204" pitchFamily="34" charset="0"/>
              </a:rPr>
              <a:t>?’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www.theguardian.com/education/2014/apr/29/what-vocabularies-tell-us-about-culture</a:t>
            </a:r>
            <a:r>
              <a:rPr lang="en-GB" dirty="0" smtClean="0">
                <a:latin typeface="Lucida Sans" panose="020B0602030504020204" pitchFamily="34" charset="0"/>
              </a:rPr>
              <a:t> [Accessed: February 20 2017].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380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Albanaidd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Scottish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Flood, A. (2015) ‘</a:t>
            </a:r>
            <a:r>
              <a:rPr lang="en-US" dirty="0">
                <a:latin typeface="Lucida Sans" panose="020B0602030504020204" pitchFamily="34" charset="0"/>
              </a:rPr>
              <a:t>Whiteout: new Scottish thesaurus has 421 words for snow,’ 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www.theguardian.com/books/2015/sep/23/scots-thesaurus-reveals-421-words-for-snow</a:t>
            </a:r>
            <a:r>
              <a:rPr lang="en-US" dirty="0" smtClean="0">
                <a:latin typeface="Lucida Sans" panose="020B0602030504020204" pitchFamily="34" charset="0"/>
              </a:rPr>
              <a:t> [Accessed: February 20 2017]. 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783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Ewch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amdani</a:t>
            </a:r>
            <a:r>
              <a:rPr lang="en-GB" dirty="0" smtClean="0">
                <a:latin typeface="Lucida Sans" panose="020B0602030504020204" pitchFamily="34" charset="0"/>
              </a:rPr>
              <a:t>…</a:t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Have a go…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latin typeface="Lucida Sans" panose="020B0602030504020204" pitchFamily="34" charset="0"/>
              </a:rPr>
              <a:t>Beth am y </a:t>
            </a:r>
            <a:r>
              <a:rPr lang="en-GB" dirty="0" err="1" smtClean="0">
                <a:latin typeface="Lucida Sans" panose="020B0602030504020204" pitchFamily="34" charset="0"/>
              </a:rPr>
              <a:t>Gymraeg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Sawl</a:t>
            </a:r>
            <a:r>
              <a:rPr lang="en-GB" dirty="0" smtClean="0">
                <a:latin typeface="Lucida Sans" panose="020B0602030504020204" pitchFamily="34" charset="0"/>
              </a:rPr>
              <a:t> air am ‘</a:t>
            </a:r>
            <a:r>
              <a:rPr lang="en-GB" dirty="0" err="1" smtClean="0">
                <a:latin typeface="Lucida Sans" panose="020B0602030504020204" pitchFamily="34" charset="0"/>
              </a:rPr>
              <a:t>eira</a:t>
            </a:r>
            <a:r>
              <a:rPr lang="en-GB" dirty="0" smtClean="0">
                <a:latin typeface="Lucida Sans" panose="020B0602030504020204" pitchFamily="34" charset="0"/>
              </a:rPr>
              <a:t>’ </a:t>
            </a:r>
            <a:r>
              <a:rPr lang="en-GB" dirty="0" err="1" smtClean="0">
                <a:latin typeface="Lucida Sans" panose="020B0602030504020204" pitchFamily="34" charset="0"/>
              </a:rPr>
              <a:t>fedrwch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feddwl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amdano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about English?</a:t>
            </a:r>
            <a:b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many words for ‘snow’ can you come up with?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6167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Buddion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personol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Personal benefits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316288" cy="4464497"/>
          </a:xfrm>
        </p:spPr>
        <p:txBody>
          <a:bodyPr>
            <a:normAutofit fontScale="92500" lnSpcReduction="10000"/>
          </a:bodyPr>
          <a:lstStyle/>
          <a:p>
            <a:r>
              <a:rPr lang="cy-GB" altLang="en-US" sz="3000" dirty="0" smtClean="0">
                <a:latin typeface="Lucida Sans" panose="020B0602030504020204" pitchFamily="34" charset="0"/>
              </a:rPr>
              <a:t>Hunan-fri uwch</a:t>
            </a:r>
          </a:p>
          <a:p>
            <a:r>
              <a:rPr lang="cy-GB" altLang="en-US" sz="3000" dirty="0" smtClean="0">
                <a:latin typeface="Lucida Sans" panose="020B0602030504020204" pitchFamily="34" charset="0"/>
              </a:rPr>
              <a:t>Hunaniaeth gadarnhaol</a:t>
            </a:r>
          </a:p>
          <a:p>
            <a:r>
              <a:rPr lang="cy-GB" altLang="en-US" sz="3000" dirty="0" smtClean="0">
                <a:latin typeface="Lucida Sans" panose="020B0602030504020204" pitchFamily="34" charset="0"/>
              </a:rPr>
              <a:t>Eich meddwl yn gweithio am hirach</a:t>
            </a:r>
          </a:p>
          <a:p>
            <a:pPr marL="0" indent="0">
              <a:buNone/>
            </a:pPr>
            <a:r>
              <a:rPr lang="cy-GB" altLang="en-US" sz="3000" dirty="0" smtClean="0">
                <a:latin typeface="Lucida Sans" panose="020B0602030504020204" pitchFamily="34" charset="0"/>
              </a:rPr>
              <a:t>Yn hwyrach:</a:t>
            </a:r>
          </a:p>
          <a:p>
            <a:r>
              <a:rPr lang="cy-GB" altLang="en-US" sz="3000" dirty="0" smtClean="0">
                <a:latin typeface="Lucida Sans" panose="020B0602030504020204" pitchFamily="34" charset="0"/>
              </a:rPr>
              <a:t>Adferiad </a:t>
            </a:r>
            <a:r>
              <a:rPr lang="cy-GB" altLang="en-US" sz="3000" dirty="0">
                <a:latin typeface="Lucida Sans" panose="020B0602030504020204" pitchFamily="34" charset="0"/>
              </a:rPr>
              <a:t>cyflymach </a:t>
            </a:r>
            <a:r>
              <a:rPr lang="cy-GB" altLang="en-US" sz="3000" dirty="0" smtClean="0">
                <a:latin typeface="Lucida Sans" panose="020B0602030504020204" pitchFamily="34" charset="0"/>
              </a:rPr>
              <a:t>o strôc</a:t>
            </a:r>
          </a:p>
          <a:p>
            <a:r>
              <a:rPr lang="cy-GB" altLang="en-US" sz="3000" dirty="0" smtClean="0">
                <a:latin typeface="Lucida Sans" panose="020B0602030504020204" pitchFamily="34" charset="0"/>
              </a:rPr>
              <a:t>Oedi </a:t>
            </a:r>
            <a:r>
              <a:rPr lang="cy-GB" altLang="en-US" sz="3000" dirty="0">
                <a:latin typeface="Lucida Sans" panose="020B0602030504020204" pitchFamily="34" charset="0"/>
              </a:rPr>
              <a:t>cychwyniad dementia</a:t>
            </a:r>
            <a:endParaRPr lang="cy-GB" altLang="en-US" sz="3000" dirty="0" smtClean="0">
              <a:latin typeface="Lucida Sans" panose="020B0602030504020204" pitchFamily="34" charset="0"/>
            </a:endParaRPr>
          </a:p>
          <a:p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244280" cy="4464497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Higher </a:t>
            </a:r>
            <a:r>
              <a:rPr lang="en-US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self-esteem</a:t>
            </a:r>
          </a:p>
          <a:p>
            <a:r>
              <a:rPr lang="en-US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Positive self-identity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Your mind works for longer</a:t>
            </a:r>
          </a:p>
          <a:p>
            <a:pPr marL="0" indent="0">
              <a:buNone/>
            </a:pP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Later years: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Faster recovery from a stroke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Delayed onset of dementia</a:t>
            </a:r>
            <a:endParaRPr lang="en-US" altLang="en-US" sz="3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9674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850106"/>
          </a:xfrm>
        </p:spPr>
        <p:txBody>
          <a:bodyPr>
            <a:noAutofit/>
          </a:bodyPr>
          <a:lstStyle/>
          <a:p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Buddion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economaidd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>chyflogadwyedd</a:t>
            </a:r>
            <a: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2800" dirty="0" smtClean="0"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Economic </a:t>
            </a:r>
            <a:r>
              <a:rPr lang="en-GB" altLang="en-US" sz="280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and employment benefits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468688" cy="4464497"/>
          </a:xfrm>
        </p:spPr>
        <p:txBody>
          <a:bodyPr>
            <a:noAutofit/>
          </a:bodyPr>
          <a:lstStyle/>
          <a:p>
            <a:r>
              <a:rPr lang="cy-GB" altLang="en-US" sz="2700" dirty="0">
                <a:latin typeface="Lucida Sans" panose="020B0602030504020204" pitchFamily="34" charset="0"/>
              </a:rPr>
              <a:t>Sgorio'n uwch mewn profion</a:t>
            </a:r>
          </a:p>
          <a:p>
            <a:r>
              <a:rPr lang="cy-GB" altLang="en-US" sz="2700" dirty="0">
                <a:latin typeface="Lucida Sans" panose="020B0602030504020204" pitchFamily="34" charset="0"/>
              </a:rPr>
              <a:t>Mynediad i rwydwaith cymdeithasol ehangach</a:t>
            </a:r>
          </a:p>
          <a:p>
            <a:r>
              <a:rPr lang="cy-GB" altLang="en-US" sz="2700" dirty="0">
                <a:latin typeface="Lucida Sans" panose="020B0602030504020204" pitchFamily="34" charset="0"/>
              </a:rPr>
              <a:t>Yn fwy tebygol o fynychu </a:t>
            </a:r>
            <a:r>
              <a:rPr lang="cy-GB" altLang="en-US" sz="2700" dirty="0" smtClean="0">
                <a:latin typeface="Lucida Sans" panose="020B0602030504020204" pitchFamily="34" charset="0"/>
              </a:rPr>
              <a:t>coleg/prifysgol</a:t>
            </a:r>
            <a:endParaRPr lang="cy-GB" altLang="en-US" sz="2700" dirty="0">
              <a:latin typeface="Lucida Sans" panose="020B0602030504020204" pitchFamily="34" charset="0"/>
            </a:endParaRP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'Mae'n </a:t>
            </a:r>
            <a:r>
              <a:rPr lang="cy-GB" altLang="en-US" sz="2700" dirty="0">
                <a:latin typeface="Lucida Sans" panose="020B0602030504020204" pitchFamily="34" charset="0"/>
              </a:rPr>
              <a:t>well' </a:t>
            </a:r>
            <a:r>
              <a:rPr lang="cy-GB" altLang="en-US" sz="2700" dirty="0" smtClean="0">
                <a:latin typeface="Lucida Sans" panose="020B0602030504020204" pitchFamily="34" charset="0"/>
              </a:rPr>
              <a:t>gan gyflogwyr gyflogi pobl ddwyieithog/</a:t>
            </a:r>
          </a:p>
          <a:p>
            <a:pPr marL="0" indent="0">
              <a:buNone/>
            </a:pPr>
            <a:r>
              <a:rPr lang="cy-GB" altLang="en-US" sz="2700" dirty="0">
                <a:latin typeface="Lucida Sans" panose="020B0602030504020204" pitchFamily="34" charset="0"/>
              </a:rPr>
              <a:t> </a:t>
            </a:r>
            <a:r>
              <a:rPr lang="cy-GB" altLang="en-US" sz="2700" dirty="0" smtClean="0">
                <a:latin typeface="Lucida Sans" panose="020B0602030504020204" pitchFamily="34" charset="0"/>
              </a:rPr>
              <a:t>   amlieithog</a:t>
            </a:r>
            <a:endParaRPr lang="cy-GB" altLang="en-US" sz="27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316288" cy="417646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Score higher in tests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Access to wider social network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More likely to attend college/university</a:t>
            </a:r>
          </a:p>
          <a:p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Employers ‘prefer’ to employ bilinguals/</a:t>
            </a:r>
          </a:p>
          <a:p>
            <a:pPr marL="0" indent="0">
              <a:buNone/>
            </a:pPr>
            <a:r>
              <a:rPr lang="en-GB" altLang="en-US" sz="3200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 </a:t>
            </a: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multilinguals</a:t>
            </a:r>
          </a:p>
          <a:p>
            <a:pPr marL="0" indent="0">
              <a:buNone/>
            </a:pPr>
            <a:endParaRPr lang="en-GB" altLang="en-US" sz="32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9388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Carwch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/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Love your language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NPLD (2014) ‘Love your Language, Film by </a:t>
            </a:r>
            <a:r>
              <a:rPr lang="en-US" dirty="0" smtClean="0">
                <a:latin typeface="Lucida Sans" panose="020B0602030504020204" pitchFamily="34" charset="0"/>
              </a:rPr>
              <a:t>NPLD,’ 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https</a:t>
            </a:r>
            <a:r>
              <a:rPr lang="en-US" dirty="0">
                <a:latin typeface="Lucida Sans" panose="020B0602030504020204" pitchFamily="34" charset="0"/>
                <a:hlinkClick r:id="rId3"/>
              </a:rPr>
              <a:t>://</a:t>
            </a:r>
            <a:r>
              <a:rPr lang="en-US" dirty="0" smtClean="0">
                <a:latin typeface="Lucida Sans" panose="020B0602030504020204" pitchFamily="34" charset="0"/>
                <a:hlinkClick r:id="rId3"/>
              </a:rPr>
              <a:t>www.youtube.com/watch?v=K5lfoBz_nMM</a:t>
            </a:r>
            <a:r>
              <a:rPr lang="en-US" dirty="0" smtClean="0">
                <a:latin typeface="Lucida Sans" panose="020B0602030504020204" pitchFamily="34" charset="0"/>
              </a:rPr>
              <a:t> [Accessed: February 17 2017].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98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27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2700" dirty="0" smtClean="0">
                <a:latin typeface="Lucida Sans" panose="020B0602030504020204" pitchFamily="34" charset="0"/>
              </a:rPr>
              <a:t/>
            </a:r>
            <a:br>
              <a:rPr lang="en-GB" altLang="en-US" sz="2700" dirty="0" smtClean="0">
                <a:latin typeface="Lucida Sans" panose="020B0602030504020204" pitchFamily="34" charset="0"/>
              </a:rPr>
            </a:br>
            <a:r>
              <a:rPr lang="en-GB" altLang="en-US" sz="27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53650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800" dirty="0">
                <a:latin typeface="Lucida Sans" panose="020B0602030504020204" pitchFamily="34" charset="0"/>
              </a:rPr>
              <a:t>Baker, C. (2011) </a:t>
            </a:r>
            <a:r>
              <a:rPr lang="en-US" sz="1800" i="1" dirty="0">
                <a:latin typeface="Lucida Sans" panose="020B0602030504020204" pitchFamily="34" charset="0"/>
              </a:rPr>
              <a:t>Foundations of Bilingual Education and Bilingualism</a:t>
            </a:r>
            <a:r>
              <a:rPr lang="en-US" sz="1800" dirty="0">
                <a:latin typeface="Lucida Sans" panose="020B0602030504020204" pitchFamily="34" charset="0"/>
              </a:rPr>
              <a:t> (5th </a:t>
            </a:r>
            <a:r>
              <a:rPr lang="en-US" sz="1800" dirty="0" err="1">
                <a:latin typeface="Lucida Sans" panose="020B0602030504020204" pitchFamily="34" charset="0"/>
              </a:rPr>
              <a:t>ed</a:t>
            </a:r>
            <a:r>
              <a:rPr lang="en-US" sz="1800" dirty="0">
                <a:latin typeface="Lucida Sans" panose="020B0602030504020204" pitchFamily="34" charset="0"/>
              </a:rPr>
              <a:t>). </a:t>
            </a:r>
            <a:r>
              <a:rPr lang="en-US" sz="1800" dirty="0" err="1">
                <a:latin typeface="Lucida Sans" panose="020B0602030504020204" pitchFamily="34" charset="0"/>
              </a:rPr>
              <a:t>Clevedon</a:t>
            </a:r>
            <a:r>
              <a:rPr lang="en-US" sz="1800" dirty="0">
                <a:latin typeface="Lucida Sans" panose="020B0602030504020204" pitchFamily="34" charset="0"/>
              </a:rPr>
              <a:t>: Multilingual Matters</a:t>
            </a:r>
            <a:r>
              <a:rPr lang="en-US" sz="18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800" dirty="0">
                <a:latin typeface="Lucida Sans" panose="020B0602030504020204" pitchFamily="34" charset="0"/>
              </a:rPr>
              <a:t>Devarakonda, C. (2013) </a:t>
            </a:r>
            <a:r>
              <a:rPr lang="en-GB" sz="1800" i="1" dirty="0">
                <a:latin typeface="Lucida Sans" panose="020B0602030504020204" pitchFamily="34" charset="0"/>
              </a:rPr>
              <a:t>Diversity and Inclusion in Early Childhood. </a:t>
            </a:r>
            <a:r>
              <a:rPr lang="en-GB" sz="1800" dirty="0">
                <a:latin typeface="Lucida Sans" panose="020B0602030504020204" pitchFamily="34" charset="0"/>
              </a:rPr>
              <a:t>London: Sage Publications Ltd.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EIFA (2017) </a:t>
            </a:r>
            <a:r>
              <a:rPr lang="en-GB" sz="2000" dirty="0">
                <a:latin typeface="Lucida Sans" panose="020B0602030504020204" pitchFamily="34" charset="0"/>
              </a:rPr>
              <a:t>‘Bilingualism,’ </a:t>
            </a:r>
            <a:r>
              <a:rPr lang="en-GB" sz="2000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sz="2000" dirty="0" smtClean="0">
                <a:latin typeface="Lucida Sans" panose="020B0602030504020204" pitchFamily="34" charset="0"/>
                <a:hlinkClick r:id="rId3"/>
              </a:rPr>
              <a:t>www.ecole-ifa.com/bilingualism.cfm?section=about&amp;item=bilingualism</a:t>
            </a:r>
            <a:r>
              <a:rPr lang="en-GB" sz="2000" dirty="0" smtClean="0">
                <a:latin typeface="Lucida Sans" panose="020B0602030504020204" pitchFamily="34" charset="0"/>
              </a:rPr>
              <a:t> [Accessed: February 20 2017].</a:t>
            </a: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NPLD (2014) ‘Love your Language, Film by NPLD,’ </a:t>
            </a:r>
            <a:r>
              <a:rPr lang="en-US" sz="2000" dirty="0">
                <a:latin typeface="Lucida Sans" panose="020B0602030504020204" pitchFamily="34" charset="0"/>
                <a:hlinkClick r:id="rId4"/>
              </a:rPr>
              <a:t>https://</a:t>
            </a:r>
            <a:r>
              <a:rPr lang="en-US" sz="2000" dirty="0" smtClean="0">
                <a:latin typeface="Lucida Sans" panose="020B0602030504020204" pitchFamily="34" charset="0"/>
                <a:hlinkClick r:id="rId4"/>
              </a:rPr>
              <a:t>www.youtube.com/watch?v=K5lfoBz_nMM</a:t>
            </a:r>
            <a:r>
              <a:rPr lang="en-US" sz="2000" dirty="0" smtClean="0">
                <a:latin typeface="Lucida Sans" panose="020B0602030504020204" pitchFamily="34" charset="0"/>
              </a:rPr>
              <a:t> [</a:t>
            </a:r>
            <a:r>
              <a:rPr lang="en-US" sz="2000" dirty="0">
                <a:latin typeface="Lucida Sans" panose="020B0602030504020204" pitchFamily="34" charset="0"/>
              </a:rPr>
              <a:t>Accessed: February 17 2017</a:t>
            </a:r>
            <a:r>
              <a:rPr lang="en-US" sz="2000" dirty="0" smtClean="0">
                <a:latin typeface="Lucida Sans" panose="020B0602030504020204" pitchFamily="34" charset="0"/>
              </a:rPr>
              <a:t>].</a:t>
            </a: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Rhys, M. and Thomas, E. M. (2013) ‘Bilingual Welsh–English children's acquisition of vocabulary and reading: implications for bilingual education,’</a:t>
            </a:r>
            <a:r>
              <a:rPr lang="en-US" sz="2000" i="1" dirty="0">
                <a:latin typeface="Lucida Sans" panose="020B0602030504020204" pitchFamily="34" charset="0"/>
              </a:rPr>
              <a:t> International Journal of Bilingual Education and Bilingualism</a:t>
            </a:r>
            <a:r>
              <a:rPr lang="en-US" sz="2000" dirty="0">
                <a:latin typeface="Lucida Sans" panose="020B0602030504020204" pitchFamily="34" charset="0"/>
              </a:rPr>
              <a:t>, 16, 6, pp. 633-656</a:t>
            </a:r>
            <a:r>
              <a:rPr lang="en-US" sz="20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Robinson, K. H. and Diaz, C. J. (2010) </a:t>
            </a:r>
            <a:r>
              <a:rPr lang="en-US" sz="2000" i="1" dirty="0">
                <a:latin typeface="Lucida Sans" panose="020B0602030504020204" pitchFamily="34" charset="0"/>
              </a:rPr>
              <a:t>Diversity and Difference in Early Childhood Education</a:t>
            </a:r>
            <a:r>
              <a:rPr lang="en-US" sz="2000" dirty="0">
                <a:latin typeface="Lucida Sans" panose="020B0602030504020204" pitchFamily="34" charset="0"/>
              </a:rPr>
              <a:t>. Berkshire: Open University Press</a:t>
            </a:r>
            <a:r>
              <a:rPr lang="en-US" sz="20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Vince, G. (2016) ‘The amazing benefits of </a:t>
            </a:r>
            <a:r>
              <a:rPr lang="en-GB" sz="2000" dirty="0">
                <a:latin typeface="Lucida Sans" panose="020B0602030504020204" pitchFamily="34" charset="0"/>
              </a:rPr>
              <a:t>being bilingual,’ </a:t>
            </a:r>
            <a:r>
              <a:rPr lang="en-GB" sz="2000" dirty="0">
                <a:latin typeface="Lucida Sans" panose="020B0602030504020204" pitchFamily="34" charset="0"/>
                <a:hlinkClick r:id="rId5"/>
              </a:rPr>
              <a:t>http://</a:t>
            </a:r>
            <a:r>
              <a:rPr lang="en-GB" sz="2000" dirty="0" smtClean="0">
                <a:latin typeface="Lucida Sans" panose="020B0602030504020204" pitchFamily="34" charset="0"/>
                <a:hlinkClick r:id="rId5"/>
              </a:rPr>
              <a:t>www.bbc.com/future/story/20160811-the-amazing-benefits-of-being-bilingual</a:t>
            </a:r>
            <a:r>
              <a:rPr lang="en-GB" sz="2000" dirty="0" smtClean="0">
                <a:latin typeface="Lucida Sans" panose="020B0602030504020204" pitchFamily="34" charset="0"/>
              </a:rPr>
              <a:t> [Accessed: February 20 2017].</a:t>
            </a:r>
            <a:endParaRPr 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Lucida Sans" panose="020B0602030504020204" pitchFamily="34" charset="0"/>
              </a:rPr>
              <a:t>YouTube (2012) ‘4 Year old Girl speaks 3 languages(English, Russian, Spanish),’ </a:t>
            </a:r>
            <a:r>
              <a:rPr lang="en-US" sz="2000" dirty="0">
                <a:latin typeface="Lucida Sans" panose="020B0602030504020204" pitchFamily="34" charset="0"/>
                <a:hlinkClick r:id="rId6"/>
              </a:rPr>
              <a:t>https://</a:t>
            </a:r>
            <a:r>
              <a:rPr lang="en-US" sz="2000" dirty="0" smtClean="0">
                <a:latin typeface="Lucida Sans" panose="020B0602030504020204" pitchFamily="34" charset="0"/>
                <a:hlinkClick r:id="rId6"/>
              </a:rPr>
              <a:t>www.youtube.com/watch?v=jATItFipzBg</a:t>
            </a:r>
            <a:r>
              <a:rPr lang="en-US" sz="2000" dirty="0" smtClean="0">
                <a:latin typeface="Lucida Sans" panose="020B0602030504020204" pitchFamily="34" charset="0"/>
              </a:rPr>
              <a:t> [</a:t>
            </a:r>
            <a:r>
              <a:rPr lang="en-US" sz="2000" dirty="0">
                <a:latin typeface="Lucida Sans" panose="020B0602030504020204" pitchFamily="34" charset="0"/>
              </a:rPr>
              <a:t>Accessed: February 17 2017]. </a:t>
            </a:r>
          </a:p>
          <a:p>
            <a:pPr marL="0" indent="0">
              <a:buNone/>
            </a:pPr>
            <a:endParaRPr 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1314</TotalTime>
  <Words>1852</Words>
  <Application>Microsoft Office PowerPoint</Application>
  <PresentationFormat>On-screen Show (4:3)</PresentationFormat>
  <Paragraphs>287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ＭＳ Ｐゴシック</vt:lpstr>
      <vt:lpstr>Arial</vt:lpstr>
      <vt:lpstr>Calibri</vt:lpstr>
      <vt:lpstr>Lucida Sans</vt:lpstr>
      <vt:lpstr>Myriad Pro</vt:lpstr>
      <vt:lpstr>Wingdings</vt:lpstr>
      <vt:lpstr>20140311PresentationUWTSDTemplate</vt:lpstr>
      <vt:lpstr> EAEE4006/C EAEE4011/C Amlieithrwydd, ail-feddwl Multilingualism, multi-thinking </vt:lpstr>
      <vt:lpstr> Cynnwys y ddarlith Lecture content</vt:lpstr>
      <vt:lpstr> Beth yw ‘dwyieithrwydd?’ What is ‘bilingualism?’</vt:lpstr>
      <vt:lpstr> Beth yw ‘dwyieithrwydd?’ What is ‘bilingualism?’</vt:lpstr>
      <vt:lpstr>Professor Colin Baker</vt:lpstr>
      <vt:lpstr>Dwyieithrwydd cydamserol Simultaneous bilingualism</vt:lpstr>
      <vt:lpstr>Dwyieithrwydd dilyniannol Sequential bilingualism</vt:lpstr>
      <vt:lpstr>Buddion? Benefits?</vt:lpstr>
      <vt:lpstr>Newid côd ‘Codeswitching’</vt:lpstr>
      <vt:lpstr>Amlieithrwydd Multilingualism</vt:lpstr>
      <vt:lpstr>Tasg – gwyliwch y clip Task – watch the clip</vt:lpstr>
      <vt:lpstr>Buddion cyfathrebu Communication benefits</vt:lpstr>
      <vt:lpstr>Buddion diwylliannol Cultural benefits</vt:lpstr>
      <vt:lpstr>Manteision gwybyddol neu meddyliol 1 Cognitive or thinking advantages 1</vt:lpstr>
      <vt:lpstr>Manteision gwybyddol neu meddyliol 2 Cognitive or thinking advantages 2</vt:lpstr>
      <vt:lpstr> Gwybodaeth metaieithyddol Metalinguistic knowledge </vt:lpstr>
      <vt:lpstr>Inuit</vt:lpstr>
      <vt:lpstr>Albanaidd Scottish</vt:lpstr>
      <vt:lpstr>Ewch amdani… Have a go…</vt:lpstr>
      <vt:lpstr>Buddion personol Personal benefits</vt:lpstr>
      <vt:lpstr>Buddion economaidd a chyflogadwyedd Economic and employment benefits</vt:lpstr>
      <vt:lpstr>Carwch eich iaith Love your language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Alison Rees-Edwards</cp:lastModifiedBy>
  <cp:revision>25</cp:revision>
  <cp:lastPrinted>2017-02-06T14:54:49Z</cp:lastPrinted>
  <dcterms:created xsi:type="dcterms:W3CDTF">2015-04-14T15:21:28Z</dcterms:created>
  <dcterms:modified xsi:type="dcterms:W3CDTF">2017-02-20T11:57:08Z</dcterms:modified>
</cp:coreProperties>
</file>