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B50724"/>
    <a:srgbClr val="9C061F"/>
    <a:srgbClr val="7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77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7B73-8882-4239-9EF0-FEA7766117D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22FAE-2027-4D75-9474-D9A2CCEAED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860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7B73-8882-4239-9EF0-FEA7766117D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22FAE-2027-4D75-9474-D9A2CCEAED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948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7B73-8882-4239-9EF0-FEA7766117D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22FAE-2027-4D75-9474-D9A2CCEAED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972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7B73-8882-4239-9EF0-FEA7766117D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22FAE-2027-4D75-9474-D9A2CCEAED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793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7B73-8882-4239-9EF0-FEA7766117D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22FAE-2027-4D75-9474-D9A2CCEAED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21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7B73-8882-4239-9EF0-FEA7766117D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22FAE-2027-4D75-9474-D9A2CCEAED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466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7B73-8882-4239-9EF0-FEA7766117D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22FAE-2027-4D75-9474-D9A2CCEAED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3012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7B73-8882-4239-9EF0-FEA7766117D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22FAE-2027-4D75-9474-D9A2CCEAED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584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7B73-8882-4239-9EF0-FEA7766117D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22FAE-2027-4D75-9474-D9A2CCEAED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332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7B73-8882-4239-9EF0-FEA7766117D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22FAE-2027-4D75-9474-D9A2CCEAED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1713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47B73-8882-4239-9EF0-FEA7766117D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522FAE-2027-4D75-9474-D9A2CCEAED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428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447B73-8882-4239-9EF0-FEA7766117D4}" type="datetimeFigureOut">
              <a:rPr lang="en-US" smtClean="0"/>
              <a:t>10/5/2026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522FAE-2027-4D75-9474-D9A2CCEAED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983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f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274863692_Developing_a_Multi-Criteria_Decision_Making_Model_for_PESTEL_Analysis" TargetMode="External"/><Relationship Id="rId2" Type="http://schemas.openxmlformats.org/officeDocument/2006/relationships/hyperlink" Target="https://doi.org/10.1002/9781118785317.weom12011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estimate-your-business-rates" TargetMode="External"/><Relationship Id="rId5" Type="http://schemas.openxmlformats.org/officeDocument/2006/relationships/hyperlink" Target="https://www.ons.gov.uk/employmentandlabourmarket/peopleinwork/employmentandemployeetypes/articles/whohasaccesstohybridworkingreatbritain/2025-06-11" TargetMode="External"/><Relationship Id="rId4" Type="http://schemas.openxmlformats.org/officeDocument/2006/relationships/hyperlink" Target="https://pmc.ncbi.nlm.nih.gov/articles/PMC1107751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8000"/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8258" y="1396181"/>
            <a:ext cx="10422194" cy="1504182"/>
          </a:xfrm>
          <a:solidFill>
            <a:schemeClr val="bg1">
              <a:alpha val="78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 smtClean="0"/>
              <a:t>Basil’s Bakery</a:t>
            </a:r>
            <a:br>
              <a:rPr lang="en-US" b="1" dirty="0" smtClean="0"/>
            </a:br>
            <a:r>
              <a:rPr lang="en-US" b="1" dirty="0" smtClean="0"/>
              <a:t>Problem Solving and Decision Making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8258" y="3198916"/>
            <a:ext cx="9144000" cy="1655762"/>
          </a:xfrm>
          <a:solidFill>
            <a:schemeClr val="bg1">
              <a:alpha val="78000"/>
            </a:schemeClr>
          </a:solidFill>
        </p:spPr>
        <p:txBody>
          <a:bodyPr>
            <a:normAutofit lnSpcReduction="10000"/>
          </a:bodyPr>
          <a:lstStyle/>
          <a:p>
            <a:pPr algn="l"/>
            <a:r>
              <a:rPr lang="en-US" b="1" dirty="0" smtClean="0"/>
              <a:t>Student Name: </a:t>
            </a:r>
            <a:r>
              <a:rPr lang="en-US" dirty="0" err="1" smtClean="0"/>
              <a:t>Javaid</a:t>
            </a:r>
            <a:r>
              <a:rPr lang="en-US" dirty="0" smtClean="0"/>
              <a:t> </a:t>
            </a:r>
            <a:r>
              <a:rPr lang="en-US" dirty="0" err="1" smtClean="0"/>
              <a:t>Khurshid</a:t>
            </a: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>Student ID: </a:t>
            </a:r>
            <a:br>
              <a:rPr lang="en-US" b="1" dirty="0" smtClean="0"/>
            </a:br>
            <a:r>
              <a:rPr lang="en-US" b="1" dirty="0" smtClean="0"/>
              <a:t>Module: </a:t>
            </a:r>
            <a:r>
              <a:rPr lang="en-US" dirty="0" smtClean="0"/>
              <a:t>LCLM4004 </a:t>
            </a: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>Lecturer: </a:t>
            </a:r>
            <a:r>
              <a:rPr lang="en-US" dirty="0" smtClean="0"/>
              <a:t>Annamarie </a:t>
            </a:r>
            <a:r>
              <a:rPr lang="en-US" dirty="0" err="1" smtClean="0"/>
              <a:t>Dufficy</a:t>
            </a:r>
            <a:r>
              <a:rPr lang="en-US" dirty="0" smtClean="0"/>
              <a:t> </a:t>
            </a: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>Presentation: </a:t>
            </a:r>
            <a:r>
              <a:rPr lang="en-US" dirty="0" smtClean="0"/>
              <a:t>Component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539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4766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latin typeface="+mn-lt"/>
              </a:rPr>
              <a:t>Basil’s Bakery: Context</a:t>
            </a:r>
            <a:endParaRPr lang="en-US" sz="3600" b="1" dirty="0">
              <a:latin typeface="+mn-lt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71235" y="5871151"/>
            <a:ext cx="106495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 smtClean="0"/>
              <a:t>Important issue: The bakery faces both internal and external challenges.</a:t>
            </a:r>
            <a:endParaRPr lang="en-US" sz="2000" dirty="0"/>
          </a:p>
        </p:txBody>
      </p:sp>
      <p:sp>
        <p:nvSpPr>
          <p:cNvPr id="5" name="Rectangle 4"/>
          <p:cNvSpPr/>
          <p:nvPr/>
        </p:nvSpPr>
        <p:spPr>
          <a:xfrm>
            <a:off x="838200" y="3226045"/>
            <a:ext cx="6096000" cy="16312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b="1" dirty="0"/>
              <a:t>Basil – Key Changes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Less activity at retail park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Fewer visitors to store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Store closures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Home-based work</a:t>
            </a:r>
          </a:p>
        </p:txBody>
      </p:sp>
      <p:sp>
        <p:nvSpPr>
          <p:cNvPr id="6" name="Rectangle 5"/>
          <p:cNvSpPr/>
          <p:nvPr/>
        </p:nvSpPr>
        <p:spPr>
          <a:xfrm>
            <a:off x="838200" y="1505008"/>
            <a:ext cx="6096000" cy="1631216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Independent Bakery, Coventry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Founded in 2015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High-quality organic goods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Initial sale rise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Not surpassing the sales of 2019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1837" y="1505008"/>
            <a:ext cx="5288927" cy="4067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01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81784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latin typeface="+mn-lt"/>
              </a:rPr>
              <a:t>Nature and Scope of the Problem</a:t>
            </a:r>
            <a:endParaRPr lang="en-US" sz="36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56170"/>
            <a:ext cx="5641258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 smtClean="0"/>
              <a:t>Issues</a:t>
            </a:r>
          </a:p>
          <a:p>
            <a:r>
              <a:rPr lang="en-US" sz="2000" dirty="0" smtClean="0"/>
              <a:t>Sales have dropped by 25%</a:t>
            </a:r>
          </a:p>
          <a:p>
            <a:r>
              <a:rPr lang="en-US" sz="2000" dirty="0" smtClean="0"/>
              <a:t>Fewer people are visiting our store</a:t>
            </a:r>
          </a:p>
          <a:p>
            <a:r>
              <a:rPr lang="en-US" sz="2000" dirty="0" smtClean="0"/>
              <a:t>There are fewer movements in the shopping complex</a:t>
            </a:r>
          </a:p>
          <a:p>
            <a:r>
              <a:rPr lang="en-US" sz="2000" dirty="0" smtClean="0"/>
              <a:t>People work from home frequently</a:t>
            </a:r>
          </a:p>
          <a:p>
            <a:r>
              <a:rPr lang="en-US" sz="2000" dirty="0" smtClean="0"/>
              <a:t>Costs have gone up</a:t>
            </a:r>
          </a:p>
          <a:p>
            <a:pPr marL="0" indent="0">
              <a:buNone/>
            </a:pPr>
            <a:r>
              <a:rPr lang="en-US" sz="2000" b="1" dirty="0" smtClean="0"/>
              <a:t>Issues with Customers</a:t>
            </a:r>
          </a:p>
          <a:p>
            <a:r>
              <a:rPr lang="en-US" sz="2000" dirty="0" smtClean="0"/>
              <a:t>Delivery is mandatory</a:t>
            </a:r>
          </a:p>
          <a:p>
            <a:r>
              <a:rPr lang="en-US" sz="2000" dirty="0" smtClean="0"/>
              <a:t>Pre-orders are necessary</a:t>
            </a:r>
          </a:p>
          <a:p>
            <a:r>
              <a:rPr lang="en-US" sz="2000" dirty="0" smtClean="0"/>
              <a:t>Missed calls</a:t>
            </a:r>
          </a:p>
          <a:p>
            <a:pPr marL="0" indent="0">
              <a:buNone/>
            </a:pPr>
            <a:endParaRPr lang="en-US" sz="20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3166" y="1657747"/>
            <a:ext cx="5591401" cy="334687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38200" y="6016768"/>
            <a:ext cx="604774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 smtClean="0"/>
              <a:t>Key point: </a:t>
            </a:r>
            <a:r>
              <a:rPr lang="en-US" sz="2000" dirty="0"/>
              <a:t>Issues affect sales, costs, and customer reach.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737870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9348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latin typeface="+mn-lt"/>
              </a:rPr>
              <a:t>Evidence of Changing Demand</a:t>
            </a:r>
            <a:endParaRPr lang="en-US" sz="36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073" y="1271443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 smtClean="0"/>
              <a:t>Customer Behavior</a:t>
            </a:r>
          </a:p>
          <a:p>
            <a:r>
              <a:rPr lang="en-US" sz="2000" dirty="0" smtClean="0"/>
              <a:t>Less people visiting the retail park</a:t>
            </a:r>
          </a:p>
          <a:p>
            <a:r>
              <a:rPr lang="en-US" sz="2000" dirty="0" smtClean="0"/>
              <a:t>Fewer people visiting everyday</a:t>
            </a:r>
          </a:p>
          <a:p>
            <a:r>
              <a:rPr lang="en-US" sz="2000" dirty="0" smtClean="0"/>
              <a:t>Increase in working from home</a:t>
            </a:r>
          </a:p>
          <a:p>
            <a:r>
              <a:rPr lang="en-US" sz="2000" dirty="0" smtClean="0"/>
              <a:t>Request for deliveries made</a:t>
            </a:r>
          </a:p>
          <a:p>
            <a:r>
              <a:rPr lang="en-US" sz="2000" dirty="0" smtClean="0"/>
              <a:t>Request for pre-orders made</a:t>
            </a:r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r>
              <a:rPr lang="en-US" sz="2000" b="1" dirty="0" smtClean="0"/>
              <a:t>Impact on the business</a:t>
            </a:r>
          </a:p>
          <a:p>
            <a:r>
              <a:rPr lang="en-US" sz="2000" dirty="0" smtClean="0"/>
              <a:t>Less impulse purchases</a:t>
            </a:r>
          </a:p>
          <a:p>
            <a:r>
              <a:rPr lang="en-US" sz="2000" dirty="0" smtClean="0"/>
              <a:t>Less foot traffic of customers</a:t>
            </a:r>
          </a:p>
          <a:p>
            <a:r>
              <a:rPr lang="en-US" sz="2000" dirty="0" smtClean="0"/>
              <a:t>Convenience needs increased</a:t>
            </a:r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r>
              <a:rPr lang="en-US" sz="2000" dirty="0"/>
              <a:t>Key point: The </a:t>
            </a:r>
            <a:r>
              <a:rPr lang="en-US" sz="2000" dirty="0" smtClean="0"/>
              <a:t>needs of the customer are changing.</a:t>
            </a: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1236" y="1543829"/>
            <a:ext cx="5149437" cy="3806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4482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8782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latin typeface="+mn-lt"/>
              </a:rPr>
              <a:t>PESTEL Analysis</a:t>
            </a:r>
            <a:endParaRPr lang="en-US" sz="36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52945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 smtClean="0"/>
              <a:t>What does PESTLE stand for?</a:t>
            </a:r>
          </a:p>
          <a:p>
            <a:r>
              <a:rPr lang="en-US" sz="2000" dirty="0" smtClean="0"/>
              <a:t>Political factors</a:t>
            </a:r>
          </a:p>
          <a:p>
            <a:r>
              <a:rPr lang="en-US" sz="2000" dirty="0" smtClean="0"/>
              <a:t>Economic factors</a:t>
            </a:r>
          </a:p>
          <a:p>
            <a:r>
              <a:rPr lang="en-US" sz="2000" dirty="0" smtClean="0"/>
              <a:t>Sociocultural factors</a:t>
            </a:r>
          </a:p>
          <a:p>
            <a:r>
              <a:rPr lang="en-US" sz="2000" dirty="0" smtClean="0"/>
              <a:t>Technological factors</a:t>
            </a:r>
          </a:p>
          <a:p>
            <a:r>
              <a:rPr lang="en-US" sz="2000" dirty="0" smtClean="0"/>
              <a:t>Ecological factors</a:t>
            </a:r>
          </a:p>
          <a:p>
            <a:r>
              <a:rPr lang="en-US" sz="2000" dirty="0" smtClean="0"/>
              <a:t>Legal </a:t>
            </a:r>
            <a:r>
              <a:rPr lang="en-US" sz="2000" dirty="0" smtClean="0"/>
              <a:t>factors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b="1" dirty="0" smtClean="0"/>
              <a:t>Aims</a:t>
            </a:r>
          </a:p>
          <a:p>
            <a:r>
              <a:rPr lang="en-US" sz="2000" dirty="0" smtClean="0"/>
              <a:t>Exogenous factors</a:t>
            </a:r>
          </a:p>
          <a:p>
            <a:r>
              <a:rPr lang="en-US" sz="2000" dirty="0" smtClean="0"/>
              <a:t>Changes in market</a:t>
            </a:r>
          </a:p>
          <a:p>
            <a:r>
              <a:rPr lang="en-US" sz="2000" dirty="0" smtClean="0"/>
              <a:t>Improved </a:t>
            </a:r>
            <a:r>
              <a:rPr lang="en-US" sz="2000" dirty="0" smtClean="0"/>
              <a:t>decision-making</a:t>
            </a:r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r>
              <a:rPr lang="en-US" sz="2000" dirty="0"/>
              <a:t>Key point: PESTLE </a:t>
            </a:r>
            <a:r>
              <a:rPr lang="en-US" sz="2000" dirty="0" smtClean="0"/>
              <a:t>analysis reflects the business environment as a whole.</a:t>
            </a: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6213" y="1235782"/>
            <a:ext cx="4854361" cy="4168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145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76984"/>
          </a:xfrm>
        </p:spPr>
        <p:txBody>
          <a:bodyPr>
            <a:noAutofit/>
          </a:bodyPr>
          <a:lstStyle/>
          <a:p>
            <a:r>
              <a:rPr lang="en-US" sz="3600" b="1" dirty="0" smtClean="0">
                <a:latin typeface="+mn-lt"/>
              </a:rPr>
              <a:t>PESTEL: Political and Economic</a:t>
            </a:r>
            <a:endParaRPr lang="en-US" sz="36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80679"/>
            <a:ext cx="7096432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 smtClean="0"/>
              <a:t>Political</a:t>
            </a:r>
          </a:p>
          <a:p>
            <a:r>
              <a:rPr lang="en-US" sz="2000" dirty="0" smtClean="0"/>
              <a:t>Taxes on Businesses</a:t>
            </a:r>
          </a:p>
          <a:p>
            <a:r>
              <a:rPr lang="en-US" sz="2000" dirty="0" smtClean="0"/>
              <a:t>Government Policies</a:t>
            </a:r>
          </a:p>
          <a:p>
            <a:r>
              <a:rPr lang="en-US" sz="2000" dirty="0" smtClean="0"/>
              <a:t>Support for Local Businesses</a:t>
            </a:r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r>
              <a:rPr lang="en-US" sz="2000" b="1" dirty="0" smtClean="0"/>
              <a:t>Economic</a:t>
            </a:r>
          </a:p>
          <a:p>
            <a:r>
              <a:rPr lang="en-US" sz="2000" dirty="0" smtClean="0"/>
              <a:t>High Utility Bills</a:t>
            </a:r>
          </a:p>
          <a:p>
            <a:r>
              <a:rPr lang="en-US" sz="2000" dirty="0" smtClean="0"/>
              <a:t>High Rent</a:t>
            </a:r>
          </a:p>
          <a:p>
            <a:r>
              <a:rPr lang="en-US" sz="2000" dirty="0" smtClean="0"/>
              <a:t>High Insurance</a:t>
            </a:r>
          </a:p>
          <a:p>
            <a:r>
              <a:rPr lang="en-US" sz="2000" dirty="0" smtClean="0"/>
              <a:t>Increasing Costs of Raw Materials</a:t>
            </a:r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r>
              <a:rPr lang="en-US" sz="2000" dirty="0"/>
              <a:t>Key point: Economic </a:t>
            </a:r>
            <a:r>
              <a:rPr lang="en-US" sz="2000" dirty="0" smtClean="0"/>
              <a:t>factors can be a danger to profit making.</a:t>
            </a: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2434" y="1536318"/>
            <a:ext cx="4802609" cy="3340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8843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1393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latin typeface="+mn-lt"/>
              </a:rPr>
              <a:t>PESTEL: Social and Technological</a:t>
            </a:r>
            <a:endParaRPr lang="en-US" sz="36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23662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/>
              <a:t>Social</a:t>
            </a:r>
          </a:p>
          <a:p>
            <a:r>
              <a:rPr lang="en-US" sz="2000" dirty="0"/>
              <a:t>Hybrid working </a:t>
            </a:r>
            <a:r>
              <a:rPr lang="en-US" sz="2000" dirty="0" smtClean="0"/>
              <a:t>leads</a:t>
            </a:r>
            <a:endParaRPr lang="en-US" sz="2000" dirty="0"/>
          </a:p>
          <a:p>
            <a:r>
              <a:rPr lang="en-US" sz="2000" dirty="0"/>
              <a:t>Decrease in number of commuters</a:t>
            </a:r>
          </a:p>
          <a:p>
            <a:r>
              <a:rPr lang="en-US" sz="2000" dirty="0"/>
              <a:t>Change in buying behavior</a:t>
            </a:r>
          </a:p>
          <a:p>
            <a:r>
              <a:rPr lang="en-US" sz="2000" dirty="0"/>
              <a:t>Convenience </a:t>
            </a:r>
            <a:r>
              <a:rPr lang="en-US" sz="2000" dirty="0" smtClean="0"/>
              <a:t>expectation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Technological</a:t>
            </a:r>
          </a:p>
          <a:p>
            <a:r>
              <a:rPr lang="en-US" sz="2000" dirty="0"/>
              <a:t>E-commerce</a:t>
            </a:r>
          </a:p>
          <a:p>
            <a:r>
              <a:rPr lang="en-US" sz="2000" dirty="0"/>
              <a:t>Online payment systems</a:t>
            </a:r>
          </a:p>
          <a:p>
            <a:r>
              <a:rPr lang="en-US" sz="2000" dirty="0"/>
              <a:t>Delivery services</a:t>
            </a:r>
          </a:p>
          <a:p>
            <a:r>
              <a:rPr lang="en-US" sz="2000" dirty="0"/>
              <a:t>Social media marketing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Key point: </a:t>
            </a:r>
            <a:r>
              <a:rPr lang="en-US" sz="2000" dirty="0" smtClean="0"/>
              <a:t>Technology </a:t>
            </a:r>
            <a:r>
              <a:rPr lang="en-US" sz="2000" dirty="0"/>
              <a:t>can enable consumers to have access to products.</a:t>
            </a: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292033"/>
            <a:ext cx="5355941" cy="4014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69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4766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+mn-lt"/>
              </a:rPr>
              <a:t>PESTEL: Environmental and Legal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89916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/>
              <a:t>Environmental</a:t>
            </a:r>
          </a:p>
          <a:p>
            <a:r>
              <a:rPr lang="en-US" sz="2000" dirty="0"/>
              <a:t>Sources of organic ingredients</a:t>
            </a:r>
          </a:p>
          <a:p>
            <a:r>
              <a:rPr lang="en-US" sz="2000" dirty="0"/>
              <a:t>Risk of crop failure</a:t>
            </a:r>
          </a:p>
          <a:p>
            <a:r>
              <a:rPr lang="en-US" sz="2000" dirty="0"/>
              <a:t>Unstable supply chain</a:t>
            </a:r>
          </a:p>
          <a:p>
            <a:r>
              <a:rPr lang="en-US" sz="2000" dirty="0"/>
              <a:t>Disposal of </a:t>
            </a:r>
            <a:r>
              <a:rPr lang="en-US" sz="2000" dirty="0" smtClean="0"/>
              <a:t>waste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Legal</a:t>
            </a:r>
          </a:p>
          <a:p>
            <a:r>
              <a:rPr lang="en-US" sz="2000" dirty="0"/>
              <a:t>Food safety</a:t>
            </a:r>
          </a:p>
          <a:p>
            <a:r>
              <a:rPr lang="en-US" sz="2000" dirty="0"/>
              <a:t>Business regulation</a:t>
            </a:r>
          </a:p>
          <a:p>
            <a:r>
              <a:rPr lang="en-US" sz="2000" dirty="0"/>
              <a:t>Labor requirements</a:t>
            </a:r>
          </a:p>
          <a:p>
            <a:r>
              <a:rPr lang="en-US" sz="2000" dirty="0"/>
              <a:t>Conditions for delivery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Key point: </a:t>
            </a:r>
            <a:r>
              <a:rPr lang="en-US" sz="2000" dirty="0" smtClean="0"/>
              <a:t>The </a:t>
            </a:r>
            <a:r>
              <a:rPr lang="en-US" sz="2000" dirty="0"/>
              <a:t>expansion must be both safe and legal.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8852" y="1154882"/>
            <a:ext cx="5409341" cy="438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0051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4766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+mn-lt"/>
              </a:rPr>
              <a:t>PESTEL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43734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 smtClean="0"/>
              <a:t>Greatest Pressures</a:t>
            </a:r>
          </a:p>
          <a:p>
            <a:r>
              <a:rPr lang="en-US" sz="2000" dirty="0" smtClean="0"/>
              <a:t>Economic: Higher costs</a:t>
            </a:r>
          </a:p>
          <a:p>
            <a:r>
              <a:rPr lang="en-US" sz="2000" dirty="0" smtClean="0"/>
              <a:t>Social</a:t>
            </a:r>
            <a:r>
              <a:rPr lang="en-US" sz="2000" dirty="0"/>
              <a:t>: Fewer visitors</a:t>
            </a:r>
          </a:p>
          <a:p>
            <a:r>
              <a:rPr lang="en-US" sz="2000" dirty="0"/>
              <a:t>Technological: Less convenience</a:t>
            </a:r>
          </a:p>
          <a:p>
            <a:r>
              <a:rPr lang="en-US" sz="2000" dirty="0"/>
              <a:t>Environmental: Issues with supply</a:t>
            </a:r>
          </a:p>
          <a:p>
            <a:r>
              <a:rPr lang="en-US" sz="2000" dirty="0"/>
              <a:t>Political/Legal: Corporate </a:t>
            </a:r>
            <a:r>
              <a:rPr lang="en-US" sz="2000" dirty="0" smtClean="0"/>
              <a:t>obligations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b="1" dirty="0" smtClean="0"/>
              <a:t>Major Opportunity</a:t>
            </a:r>
          </a:p>
          <a:p>
            <a:r>
              <a:rPr lang="en-US" sz="2000" dirty="0" smtClean="0"/>
              <a:t>Ensure customer access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Key point: </a:t>
            </a:r>
            <a:r>
              <a:rPr lang="en-US" sz="2000" dirty="0" smtClean="0"/>
              <a:t>External </a:t>
            </a:r>
            <a:r>
              <a:rPr lang="en-US" sz="2000" dirty="0"/>
              <a:t>pressures complement each other.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335698"/>
            <a:ext cx="5119328" cy="3506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6620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23166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+mn-lt"/>
              </a:rPr>
              <a:t>Fishbone Cause-and-Effect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69843"/>
            <a:ext cx="6270523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b="1" dirty="0"/>
              <a:t>Purpose</a:t>
            </a:r>
          </a:p>
          <a:p>
            <a:r>
              <a:rPr lang="en-US" sz="1800" dirty="0"/>
              <a:t>Identify possible causes</a:t>
            </a:r>
          </a:p>
          <a:p>
            <a:r>
              <a:rPr lang="en-US" sz="1800" dirty="0"/>
              <a:t>Group like causes together</a:t>
            </a:r>
          </a:p>
          <a:p>
            <a:r>
              <a:rPr lang="en-US" sz="1800" dirty="0"/>
              <a:t>Analyze the underlying causes</a:t>
            </a:r>
          </a:p>
          <a:p>
            <a:r>
              <a:rPr lang="en-US" sz="1800" dirty="0"/>
              <a:t>Aids decision-making</a:t>
            </a:r>
          </a:p>
          <a:p>
            <a:pPr marL="0" indent="0">
              <a:buNone/>
            </a:pPr>
            <a:r>
              <a:rPr lang="en-US" sz="1800" b="1" dirty="0" smtClean="0"/>
              <a:t>Impact</a:t>
            </a:r>
            <a:endParaRPr lang="en-US" sz="1800" b="1" dirty="0"/>
          </a:p>
          <a:p>
            <a:r>
              <a:rPr lang="en-US" sz="1800" dirty="0"/>
              <a:t>Reduced Sales at </a:t>
            </a:r>
            <a:r>
              <a:rPr lang="en-US" sz="1800" dirty="0" smtClean="0"/>
              <a:t>Bakery</a:t>
            </a:r>
            <a:endParaRPr lang="en-US" sz="1800" dirty="0"/>
          </a:p>
          <a:p>
            <a:pPr marL="0" indent="0">
              <a:buNone/>
            </a:pPr>
            <a:r>
              <a:rPr lang="en-US" sz="1800" b="1" dirty="0"/>
              <a:t>Main Causes</a:t>
            </a:r>
          </a:p>
          <a:p>
            <a:r>
              <a:rPr lang="en-US" sz="1800" dirty="0"/>
              <a:t>Man</a:t>
            </a:r>
          </a:p>
          <a:p>
            <a:r>
              <a:rPr lang="en-US" sz="1800" dirty="0"/>
              <a:t>Process</a:t>
            </a:r>
          </a:p>
          <a:p>
            <a:r>
              <a:rPr lang="en-US" sz="1800" dirty="0"/>
              <a:t>Material</a:t>
            </a:r>
          </a:p>
          <a:p>
            <a:r>
              <a:rPr lang="en-US" sz="1800" dirty="0"/>
              <a:t>Environment</a:t>
            </a:r>
          </a:p>
          <a:p>
            <a:r>
              <a:rPr lang="en-US" sz="1800" dirty="0" smtClean="0"/>
              <a:t>Money</a:t>
            </a:r>
            <a:endParaRPr lang="en-US" sz="1800" dirty="0"/>
          </a:p>
          <a:p>
            <a:pPr marL="0" indent="0">
              <a:buNone/>
            </a:pPr>
            <a:r>
              <a:rPr lang="en-US" sz="1800" dirty="0"/>
              <a:t>Key point: </a:t>
            </a:r>
            <a:r>
              <a:rPr lang="en-US" sz="1800" dirty="0" smtClean="0"/>
              <a:t>Fishbone </a:t>
            </a:r>
            <a:r>
              <a:rPr lang="en-US" sz="1800" dirty="0"/>
              <a:t>connects the causes to the sales problem.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3917" y="1169843"/>
            <a:ext cx="512491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1145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4458190" cy="61393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+mn-lt"/>
              </a:rPr>
              <a:t>Fishbone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1446" y="6213817"/>
            <a:ext cx="7823122" cy="44791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/>
              <a:t>Key point: </a:t>
            </a:r>
            <a:r>
              <a:rPr lang="en-US" sz="2000" dirty="0" smtClean="0"/>
              <a:t>There </a:t>
            </a:r>
            <a:r>
              <a:rPr lang="en-US" sz="2000" dirty="0"/>
              <a:t>are many interconnected factors influencing the sales.</a:t>
            </a:r>
          </a:p>
        </p:txBody>
      </p:sp>
      <p:sp>
        <p:nvSpPr>
          <p:cNvPr id="9" name="Rectangle 8"/>
          <p:cNvSpPr/>
          <p:nvPr/>
        </p:nvSpPr>
        <p:spPr>
          <a:xfrm>
            <a:off x="701446" y="5711555"/>
            <a:ext cx="327019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dirty="0" smtClean="0"/>
              <a:t>Result: </a:t>
            </a:r>
            <a:r>
              <a:rPr lang="en-US" sz="2000" dirty="0"/>
              <a:t>Declining Bakery Sales</a:t>
            </a:r>
            <a:endParaRPr lang="en-US" sz="2000" dirty="0"/>
          </a:p>
        </p:txBody>
      </p:sp>
      <p:grpSp>
        <p:nvGrpSpPr>
          <p:cNvPr id="31" name="Group 30"/>
          <p:cNvGrpSpPr/>
          <p:nvPr/>
        </p:nvGrpSpPr>
        <p:grpSpPr>
          <a:xfrm>
            <a:off x="523375" y="1144863"/>
            <a:ext cx="11509485" cy="4456337"/>
            <a:chOff x="464382" y="1131397"/>
            <a:chExt cx="11509485" cy="4456337"/>
          </a:xfrm>
        </p:grpSpPr>
        <p:grpSp>
          <p:nvGrpSpPr>
            <p:cNvPr id="26" name="Group 25"/>
            <p:cNvGrpSpPr/>
            <p:nvPr/>
          </p:nvGrpSpPr>
          <p:grpSpPr>
            <a:xfrm>
              <a:off x="464382" y="1131397"/>
              <a:ext cx="11509485" cy="4427816"/>
              <a:chOff x="464382" y="1089837"/>
              <a:chExt cx="11509485" cy="4427816"/>
            </a:xfrm>
          </p:grpSpPr>
          <p:pic>
            <p:nvPicPr>
              <p:cNvPr id="10" name="Picture 9"/>
              <p:cNvPicPr>
                <a:picLocks noChangeAspect="1"/>
              </p:cNvPicPr>
              <p:nvPr/>
            </p:nvPicPr>
            <p:blipFill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24526" b="12742"/>
              <a:stretch/>
            </p:blipFill>
            <p:spPr>
              <a:xfrm>
                <a:off x="464382" y="1513769"/>
                <a:ext cx="11509485" cy="3663073"/>
              </a:xfrm>
              <a:prstGeom prst="rect">
                <a:avLst/>
              </a:prstGeom>
            </p:spPr>
          </p:pic>
          <p:sp>
            <p:nvSpPr>
              <p:cNvPr id="4" name="Rectangle 3"/>
              <p:cNvSpPr/>
              <p:nvPr/>
            </p:nvSpPr>
            <p:spPr>
              <a:xfrm>
                <a:off x="838200" y="1700536"/>
                <a:ext cx="2486564" cy="33855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1600" dirty="0" smtClean="0"/>
                  <a:t>Basil </a:t>
                </a:r>
                <a:r>
                  <a:rPr lang="en-US" sz="1600" dirty="0"/>
                  <a:t>works at the premises</a:t>
                </a:r>
                <a:endParaRPr lang="en-US" sz="1600" dirty="0"/>
              </a:p>
            </p:txBody>
          </p:sp>
          <p:sp>
            <p:nvSpPr>
              <p:cNvPr id="5" name="Rectangle 4"/>
              <p:cNvSpPr/>
              <p:nvPr/>
            </p:nvSpPr>
            <p:spPr>
              <a:xfrm>
                <a:off x="3724926" y="1647539"/>
                <a:ext cx="1408993" cy="33855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1600" dirty="0" smtClean="0"/>
                  <a:t>No </a:t>
                </a:r>
                <a:r>
                  <a:rPr lang="en-US" sz="1600" dirty="0"/>
                  <a:t>phone calls</a:t>
                </a:r>
                <a:endParaRPr lang="en-US" sz="1600" dirty="0"/>
              </a:p>
            </p:txBody>
          </p:sp>
          <p:sp>
            <p:nvSpPr>
              <p:cNvPr id="6" name="Rectangle 5"/>
              <p:cNvSpPr/>
              <p:nvPr/>
            </p:nvSpPr>
            <p:spPr>
              <a:xfrm>
                <a:off x="5468174" y="1431652"/>
                <a:ext cx="1674681" cy="58477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1600" dirty="0" smtClean="0"/>
                  <a:t>Raw materials unstable prices</a:t>
                </a:r>
                <a:endParaRPr lang="en-US" sz="1600" dirty="0"/>
              </a:p>
            </p:txBody>
          </p:sp>
          <p:sp>
            <p:nvSpPr>
              <p:cNvPr id="7" name="Rectangle 6"/>
              <p:cNvSpPr/>
              <p:nvPr/>
            </p:nvSpPr>
            <p:spPr>
              <a:xfrm>
                <a:off x="1115512" y="4638233"/>
                <a:ext cx="2299612" cy="33855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1600" dirty="0" smtClean="0"/>
                  <a:t>Quieter </a:t>
                </a:r>
                <a:r>
                  <a:rPr lang="en-US" sz="1600" dirty="0"/>
                  <a:t>shopping </a:t>
                </a:r>
                <a:r>
                  <a:rPr lang="en-US" sz="1600" dirty="0" smtClean="0"/>
                  <a:t>center</a:t>
                </a:r>
                <a:endParaRPr lang="en-US" sz="1600" dirty="0"/>
              </a:p>
            </p:txBody>
          </p:sp>
          <p:sp>
            <p:nvSpPr>
              <p:cNvPr id="8" name="Rectangle 7"/>
              <p:cNvSpPr/>
              <p:nvPr/>
            </p:nvSpPr>
            <p:spPr>
              <a:xfrm>
                <a:off x="3707753" y="4654968"/>
                <a:ext cx="1613624" cy="58477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US" sz="1600" dirty="0"/>
                  <a:t>Higher business </a:t>
                </a:r>
                <a:r>
                  <a:rPr lang="en-US" sz="1600" dirty="0" smtClean="0"/>
                  <a:t>rates</a:t>
                </a:r>
                <a:endParaRPr lang="en-US" sz="1600" dirty="0"/>
              </a:p>
            </p:txBody>
          </p:sp>
          <p:sp>
            <p:nvSpPr>
              <p:cNvPr id="11" name="Rectangle 10"/>
              <p:cNvSpPr/>
              <p:nvPr/>
            </p:nvSpPr>
            <p:spPr>
              <a:xfrm>
                <a:off x="2576946" y="1122090"/>
                <a:ext cx="838178" cy="369332"/>
              </a:xfrm>
              <a:prstGeom prst="rect">
                <a:avLst/>
              </a:prstGeom>
              <a:solidFill>
                <a:srgbClr val="FFC000"/>
              </a:solidFill>
            </p:spPr>
            <p:txBody>
              <a:bodyPr wrap="none">
                <a:spAutoFit/>
              </a:bodyPr>
              <a:lstStyle/>
              <a:p>
                <a:r>
                  <a:rPr lang="en-US" b="1" dirty="0"/>
                  <a:t>People</a:t>
                </a:r>
                <a:endParaRPr lang="en-US" b="1" dirty="0"/>
              </a:p>
            </p:txBody>
          </p:sp>
          <p:sp>
            <p:nvSpPr>
              <p:cNvPr id="12" name="Rectangle 11"/>
              <p:cNvSpPr/>
              <p:nvPr/>
            </p:nvSpPr>
            <p:spPr>
              <a:xfrm>
                <a:off x="2100662" y="2535359"/>
                <a:ext cx="2095317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1600" dirty="0"/>
                  <a:t>Teleworking customers</a:t>
                </a:r>
                <a:endParaRPr lang="en-US" sz="1600" dirty="0"/>
              </a:p>
            </p:txBody>
          </p:sp>
          <p:sp>
            <p:nvSpPr>
              <p:cNvPr id="13" name="Rectangle 12"/>
              <p:cNvSpPr/>
              <p:nvPr/>
            </p:nvSpPr>
            <p:spPr>
              <a:xfrm>
                <a:off x="1969530" y="2148288"/>
                <a:ext cx="1685270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1600" dirty="0"/>
                  <a:t>Jobless customers</a:t>
                </a:r>
                <a:endParaRPr lang="en-US" sz="1600" dirty="0"/>
              </a:p>
            </p:txBody>
          </p:sp>
          <p:sp>
            <p:nvSpPr>
              <p:cNvPr id="14" name="Rectangle 13"/>
              <p:cNvSpPr/>
              <p:nvPr/>
            </p:nvSpPr>
            <p:spPr>
              <a:xfrm>
                <a:off x="4254117" y="1110941"/>
                <a:ext cx="1042273" cy="369332"/>
              </a:xfrm>
              <a:prstGeom prst="rect">
                <a:avLst/>
              </a:prstGeom>
              <a:solidFill>
                <a:srgbClr val="FF0066"/>
              </a:solidFill>
            </p:spPr>
            <p:txBody>
              <a:bodyPr wrap="none">
                <a:spAutoFit/>
              </a:bodyPr>
              <a:lstStyle/>
              <a:p>
                <a:r>
                  <a:rPr lang="en-US" b="1" dirty="0"/>
                  <a:t>Methods</a:t>
                </a:r>
                <a:endParaRPr lang="en-US" b="1" dirty="0"/>
              </a:p>
            </p:txBody>
          </p:sp>
          <p:sp>
            <p:nvSpPr>
              <p:cNvPr id="15" name="Rectangle 14"/>
              <p:cNvSpPr/>
              <p:nvPr/>
            </p:nvSpPr>
            <p:spPr>
              <a:xfrm>
                <a:off x="4320148" y="2517041"/>
                <a:ext cx="1767792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1600" dirty="0"/>
                  <a:t>No delivery service</a:t>
                </a:r>
                <a:endParaRPr lang="en-US" sz="1600" dirty="0"/>
              </a:p>
            </p:txBody>
          </p:sp>
          <p:sp>
            <p:nvSpPr>
              <p:cNvPr id="16" name="Rectangle 15"/>
              <p:cNvSpPr/>
              <p:nvPr/>
            </p:nvSpPr>
            <p:spPr>
              <a:xfrm>
                <a:off x="3863463" y="2113583"/>
                <a:ext cx="1754263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1600" dirty="0"/>
                  <a:t>Ordering problems</a:t>
                </a:r>
                <a:endParaRPr lang="en-US" sz="1600" dirty="0"/>
              </a:p>
            </p:txBody>
          </p:sp>
          <p:sp>
            <p:nvSpPr>
              <p:cNvPr id="17" name="Rectangle 16"/>
              <p:cNvSpPr/>
              <p:nvPr/>
            </p:nvSpPr>
            <p:spPr>
              <a:xfrm>
                <a:off x="6180542" y="1089837"/>
                <a:ext cx="1090235" cy="369332"/>
              </a:xfrm>
              <a:prstGeom prst="rect">
                <a:avLst/>
              </a:prstGeom>
              <a:solidFill>
                <a:srgbClr val="B50724"/>
              </a:solidFill>
            </p:spPr>
            <p:txBody>
              <a:bodyPr wrap="none">
                <a:spAutoFit/>
              </a:bodyPr>
              <a:lstStyle/>
              <a:p>
                <a:r>
                  <a:rPr lang="en-US" b="1" dirty="0">
                    <a:solidFill>
                      <a:schemeClr val="bg1"/>
                    </a:solidFill>
                  </a:rPr>
                  <a:t>Materials</a:t>
                </a:r>
                <a:endParaRPr lang="en-US" b="1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8" name="Rectangle 17"/>
              <p:cNvSpPr/>
              <p:nvPr/>
            </p:nvSpPr>
            <p:spPr>
              <a:xfrm>
                <a:off x="6180542" y="2499614"/>
                <a:ext cx="1639103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1600" dirty="0" smtClean="0"/>
                  <a:t>Organic </a:t>
                </a:r>
                <a:r>
                  <a:rPr lang="en-US" sz="1600" dirty="0"/>
                  <a:t>materials</a:t>
                </a:r>
                <a:endParaRPr lang="en-US" sz="1600" dirty="0"/>
              </a:p>
            </p:txBody>
          </p:sp>
          <p:sp>
            <p:nvSpPr>
              <p:cNvPr id="19" name="Rectangle 18"/>
              <p:cNvSpPr/>
              <p:nvPr/>
            </p:nvSpPr>
            <p:spPr>
              <a:xfrm>
                <a:off x="5687716" y="2071426"/>
                <a:ext cx="1782283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1600" dirty="0"/>
                  <a:t>Crop failure danger</a:t>
                </a:r>
              </a:p>
            </p:txBody>
          </p:sp>
          <p:sp>
            <p:nvSpPr>
              <p:cNvPr id="20" name="Rectangle 19"/>
              <p:cNvSpPr/>
              <p:nvPr/>
            </p:nvSpPr>
            <p:spPr>
              <a:xfrm>
                <a:off x="2289848" y="5148321"/>
                <a:ext cx="1412374" cy="369332"/>
              </a:xfrm>
              <a:prstGeom prst="rect">
                <a:avLst/>
              </a:prstGeom>
              <a:solidFill>
                <a:srgbClr val="CC66FF"/>
              </a:solidFill>
            </p:spPr>
            <p:txBody>
              <a:bodyPr wrap="none">
                <a:spAutoFit/>
              </a:bodyPr>
              <a:lstStyle/>
              <a:p>
                <a:r>
                  <a:rPr lang="en-US" b="1" dirty="0"/>
                  <a:t>Environment</a:t>
                </a:r>
                <a:endParaRPr lang="en-US" b="1" dirty="0"/>
              </a:p>
            </p:txBody>
          </p:sp>
          <p:sp>
            <p:nvSpPr>
              <p:cNvPr id="21" name="Rectangle 20"/>
              <p:cNvSpPr/>
              <p:nvPr/>
            </p:nvSpPr>
            <p:spPr>
              <a:xfrm>
                <a:off x="2466516" y="3724863"/>
                <a:ext cx="1716496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1600" dirty="0"/>
                  <a:t>Vacant shop space</a:t>
                </a:r>
                <a:endParaRPr lang="en-US" sz="1600" dirty="0"/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1860906" y="4176805"/>
                <a:ext cx="1824730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1600" dirty="0"/>
                  <a:t>Less customers visit</a:t>
                </a:r>
                <a:endParaRPr lang="en-US" sz="1600" dirty="0"/>
              </a:p>
            </p:txBody>
          </p:sp>
          <p:sp>
            <p:nvSpPr>
              <p:cNvPr id="23" name="Rectangle 22"/>
              <p:cNvSpPr/>
              <p:nvPr/>
            </p:nvSpPr>
            <p:spPr>
              <a:xfrm>
                <a:off x="4513363" y="5146342"/>
                <a:ext cx="690254" cy="369332"/>
              </a:xfrm>
              <a:prstGeom prst="rect">
                <a:avLst/>
              </a:prstGeom>
              <a:solidFill>
                <a:srgbClr val="00B0F0"/>
              </a:solidFill>
            </p:spPr>
            <p:txBody>
              <a:bodyPr wrap="none">
                <a:spAutoFit/>
              </a:bodyPr>
              <a:lstStyle/>
              <a:p>
                <a:r>
                  <a:rPr lang="en-US" b="1" dirty="0"/>
                  <a:t>Costs</a:t>
                </a:r>
                <a:endParaRPr lang="en-US" b="1" dirty="0"/>
              </a:p>
            </p:txBody>
          </p:sp>
          <p:sp>
            <p:nvSpPr>
              <p:cNvPr id="24" name="Rectangle 23"/>
              <p:cNvSpPr/>
              <p:nvPr/>
            </p:nvSpPr>
            <p:spPr>
              <a:xfrm>
                <a:off x="4740595" y="3724863"/>
                <a:ext cx="125034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dirty="0"/>
                  <a:t>Higher rent</a:t>
                </a:r>
                <a:endParaRPr lang="en-US" dirty="0"/>
              </a:p>
            </p:txBody>
          </p:sp>
          <p:sp>
            <p:nvSpPr>
              <p:cNvPr id="25" name="Rectangle 24"/>
              <p:cNvSpPr/>
              <p:nvPr/>
            </p:nvSpPr>
            <p:spPr>
              <a:xfrm>
                <a:off x="3982342" y="4198225"/>
                <a:ext cx="1635384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en-US" sz="1600" dirty="0"/>
                  <a:t>Higher utility bills</a:t>
                </a:r>
                <a:endParaRPr lang="en-US" sz="1600" dirty="0"/>
              </a:p>
            </p:txBody>
          </p:sp>
        </p:grpSp>
        <p:sp>
          <p:nvSpPr>
            <p:cNvPr id="27" name="Rectangle 26"/>
            <p:cNvSpPr/>
            <p:nvPr/>
          </p:nvSpPr>
          <p:spPr>
            <a:xfrm>
              <a:off x="5527688" y="4704029"/>
              <a:ext cx="1811473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600" dirty="0" smtClean="0"/>
                <a:t> Limited </a:t>
              </a:r>
              <a:r>
                <a:rPr lang="en-US" sz="1600" dirty="0"/>
                <a:t>digital access</a:t>
              </a: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009227" y="5218402"/>
              <a:ext cx="1257973" cy="369332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txBody>
            <a:bodyPr wrap="none">
              <a:spAutoFit/>
            </a:bodyPr>
            <a:lstStyle/>
            <a:p>
              <a:r>
                <a:rPr lang="en-US" b="1" dirty="0"/>
                <a:t>Technology</a:t>
              </a:r>
              <a:endParaRPr lang="en-US" b="1" dirty="0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6200621" y="3753917"/>
              <a:ext cx="1820018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600" dirty="0"/>
                <a:t>No online ordering </a:t>
              </a:r>
              <a:endParaRPr lang="en-US" sz="1600" dirty="0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5723539" y="4223088"/>
              <a:ext cx="1829347" cy="338554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sz="1600" dirty="0"/>
                <a:t>No digital </a:t>
              </a:r>
              <a:r>
                <a:rPr lang="en-US" sz="1600" dirty="0" smtClean="0"/>
                <a:t>preorder</a:t>
              </a:r>
              <a:endParaRPr lang="en-US" sz="1600" dirty="0"/>
            </a:p>
          </p:txBody>
        </p:sp>
      </p:grpSp>
    </p:spTree>
    <p:extLst>
      <p:ext uri="{BB962C8B-B14F-4D97-AF65-F5344CB8AC3E}">
        <p14:creationId xmlns:p14="http://schemas.microsoft.com/office/powerpoint/2010/main" val="14720199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23166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+mn-lt"/>
              </a:rPr>
              <a:t>Fishbone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69843"/>
            <a:ext cx="6329218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/>
              <a:t>Primary Determinants Identified</a:t>
            </a:r>
          </a:p>
          <a:p>
            <a:r>
              <a:rPr lang="en-US" sz="2000" dirty="0"/>
              <a:t>Fewer patrons</a:t>
            </a:r>
          </a:p>
          <a:p>
            <a:r>
              <a:rPr lang="en-US" sz="2000" dirty="0"/>
              <a:t>Changes in staff</a:t>
            </a:r>
          </a:p>
          <a:p>
            <a:r>
              <a:rPr lang="en-US" sz="2000" dirty="0"/>
              <a:t>Difficulty accessing customers</a:t>
            </a:r>
          </a:p>
          <a:p>
            <a:r>
              <a:rPr lang="en-US" sz="2000" dirty="0"/>
              <a:t>Higher operating expenses</a:t>
            </a:r>
          </a:p>
          <a:p>
            <a:r>
              <a:rPr lang="en-US" sz="2000" dirty="0"/>
              <a:t>Supply uncertainty</a:t>
            </a:r>
          </a:p>
          <a:p>
            <a:pPr marL="0" indent="0">
              <a:buNone/>
            </a:pPr>
            <a:r>
              <a:rPr lang="en-US" sz="2000" b="1" dirty="0"/>
              <a:t>Primary Issue</a:t>
            </a:r>
          </a:p>
          <a:p>
            <a:r>
              <a:rPr lang="en-US" sz="2000" dirty="0" smtClean="0"/>
              <a:t>Improving </a:t>
            </a:r>
            <a:r>
              <a:rPr lang="en-US" sz="2000" dirty="0"/>
              <a:t>customer </a:t>
            </a:r>
            <a:r>
              <a:rPr lang="en-US" sz="2000" dirty="0" smtClean="0"/>
              <a:t>access</a:t>
            </a:r>
            <a:endParaRPr lang="en-US" sz="2000" dirty="0"/>
          </a:p>
          <a:p>
            <a:pPr marL="0" indent="0">
              <a:buNone/>
            </a:pPr>
            <a:r>
              <a:rPr lang="en-US" sz="2000" dirty="0"/>
              <a:t>Key point: </a:t>
            </a:r>
            <a:r>
              <a:rPr lang="en-US" sz="2000" dirty="0" smtClean="0"/>
              <a:t>The </a:t>
            </a:r>
            <a:r>
              <a:rPr lang="en-US" sz="2000" dirty="0"/>
              <a:t>bakery needs to meet changing </a:t>
            </a:r>
            <a:r>
              <a:rPr lang="en-US" sz="2000" dirty="0" smtClean="0"/>
              <a:t>demands.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336991"/>
            <a:ext cx="5383811" cy="2900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842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13930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+mn-lt"/>
              </a:rPr>
              <a:t>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80681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 smtClean="0"/>
              <a:t>Main Results</a:t>
            </a:r>
          </a:p>
          <a:p>
            <a:r>
              <a:rPr lang="en-US" sz="2000" dirty="0" smtClean="0"/>
              <a:t>Less sales than 2019</a:t>
            </a:r>
          </a:p>
          <a:p>
            <a:r>
              <a:rPr lang="en-US" sz="2000" dirty="0" smtClean="0"/>
              <a:t>Fewer </a:t>
            </a:r>
            <a:r>
              <a:rPr lang="en-US" sz="2000" dirty="0"/>
              <a:t>footfalls</a:t>
            </a:r>
          </a:p>
          <a:p>
            <a:r>
              <a:rPr lang="en-US" sz="2000" dirty="0"/>
              <a:t>Customer needs are different</a:t>
            </a:r>
          </a:p>
          <a:p>
            <a:r>
              <a:rPr lang="en-US" sz="2000" dirty="0"/>
              <a:t>Higher operating costs</a:t>
            </a:r>
          </a:p>
          <a:p>
            <a:r>
              <a:rPr lang="en-US" sz="2000" dirty="0"/>
              <a:t>Convenience is important</a:t>
            </a:r>
          </a:p>
          <a:p>
            <a:r>
              <a:rPr lang="en-US" sz="2000" dirty="0"/>
              <a:t>Technology has </a:t>
            </a:r>
            <a:r>
              <a:rPr lang="en-US" sz="2000" dirty="0" smtClean="0"/>
              <a:t>possibilities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b="1" dirty="0" smtClean="0"/>
              <a:t>Findings </a:t>
            </a:r>
            <a:endParaRPr lang="en-US" sz="2000" dirty="0"/>
          </a:p>
          <a:p>
            <a:pPr marL="0" indent="0">
              <a:buNone/>
            </a:pPr>
            <a:r>
              <a:rPr lang="en-US" sz="2000" dirty="0"/>
              <a:t>The business model needs to be altered for Basil</a:t>
            </a:r>
            <a:r>
              <a:rPr lang="en-US" sz="2000" dirty="0" smtClean="0"/>
              <a:t>.</a:t>
            </a:r>
            <a:endParaRPr lang="en-US" sz="2000" dirty="0"/>
          </a:p>
          <a:p>
            <a:pPr marL="0" indent="0">
              <a:buNone/>
            </a:pPr>
            <a:r>
              <a:rPr lang="en-US" sz="2000" dirty="0"/>
              <a:t>Key point: </a:t>
            </a:r>
            <a:r>
              <a:rPr lang="en-US" sz="2000" dirty="0" smtClean="0"/>
              <a:t>The </a:t>
            </a:r>
            <a:r>
              <a:rPr lang="en-US" sz="2000" dirty="0"/>
              <a:t>business has to adapt to changing customer needs and costs.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0835" y="979055"/>
            <a:ext cx="5982113" cy="3494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4961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6293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+mn-lt"/>
              </a:rPr>
              <a:t>References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idx="1"/>
          </p:nvPr>
        </p:nvSpPr>
        <p:spPr bwMode="auto">
          <a:xfrm>
            <a:off x="838200" y="1268036"/>
            <a:ext cx="10515600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Ishikawa, K. (1985) </a:t>
            </a:r>
            <a:r>
              <a:rPr kumimoji="0" lang="en-US" altLang="en-US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Guide to Quality Control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. Tokyo.</a:t>
            </a:r>
            <a:r>
              <a:rPr kumimoji="0" lang="en-US" altLang="en-US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2</a:t>
            </a:r>
            <a:r>
              <a:rPr kumimoji="0" lang="en-US" altLang="en-US" sz="18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nd</a:t>
            </a:r>
            <a:r>
              <a:rPr kumimoji="0" lang="en-US" altLang="en-US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n-US" altLang="en-US" sz="18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ed</a:t>
            </a:r>
            <a:r>
              <a:rPr lang="en-US" altLang="en-US" sz="1800" dirty="0" err="1" smtClean="0"/>
              <a:t>n</a:t>
            </a:r>
            <a:r>
              <a:rPr lang="en-US" altLang="en-US" sz="1800" dirty="0" smtClean="0"/>
              <a:t>.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Asian Productivity Organization.</a:t>
            </a:r>
          </a:p>
          <a:p>
            <a:pPr mar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Sammut-Bonnici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, T. and </a:t>
            </a:r>
            <a:r>
              <a:rPr kumimoji="0" lang="en-US" altLang="en-US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Galea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, D. (2015) ‘PEST analysis’, </a:t>
            </a:r>
            <a:r>
              <a:rPr kumimoji="0" lang="en-US" altLang="en-US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Wiley Encyclopedia of Management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. </a:t>
            </a:r>
            <a:r>
              <a:rPr kumimoji="0" lang="en-US" altLang="en-US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Chichester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: Wiley. </a:t>
            </a:r>
            <a:r>
              <a:rPr kumimoji="0" lang="en-US" altLang="en-US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Availabble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at: </a:t>
            </a:r>
            <a:r>
              <a:rPr lang="en-US" sz="1800" dirty="0">
                <a:hlinkClick r:id="rId2"/>
              </a:rPr>
              <a:t>https://</a:t>
            </a:r>
            <a:r>
              <a:rPr lang="en-US" sz="1800" dirty="0" smtClean="0">
                <a:hlinkClick r:id="rId2"/>
              </a:rPr>
              <a:t>doi.org/10.1002/9781118785317.weom120113</a:t>
            </a:r>
            <a:r>
              <a:rPr lang="en-US" sz="1800" dirty="0" smtClean="0"/>
              <a:t> (Accessed: 4 Oct 2026)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Whittington, R., </a:t>
            </a:r>
            <a:r>
              <a:rPr kumimoji="0" lang="en-US" altLang="en-US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Angwin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, D., </a:t>
            </a:r>
            <a:r>
              <a:rPr kumimoji="0" lang="en-US" altLang="en-US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Regnér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, P., Johnson, G. and Scholes, K. (2020) </a:t>
            </a:r>
            <a:r>
              <a:rPr kumimoji="0" lang="en-US" altLang="en-US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Exploring Strategy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. 12</a:t>
            </a:r>
            <a:r>
              <a:rPr kumimoji="0" lang="en-US" altLang="en-US" sz="18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th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 </a:t>
            </a:r>
            <a:r>
              <a:rPr kumimoji="0" lang="en-US" altLang="en-US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edn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. Harlow: Pearson.</a:t>
            </a: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Yüksel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, İ. (2012) ‘Developing a multi-criteria decision making model for PESTEL analysis’, </a:t>
            </a:r>
            <a:r>
              <a:rPr kumimoji="0" lang="en-US" altLang="en-US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International Journal of Business and Management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, 7(24), pp. </a:t>
            </a:r>
            <a:r>
              <a:rPr lang="en-US" altLang="en-US" sz="1800" dirty="0"/>
              <a:t>52–66. </a:t>
            </a:r>
            <a:r>
              <a:rPr lang="en-US" altLang="en-US" sz="1800" dirty="0" smtClean="0"/>
              <a:t>doi:</a:t>
            </a:r>
            <a:r>
              <a:rPr lang="en-US" altLang="en-US" sz="1800" dirty="0" smtClean="0">
                <a:hlinkClick r:id="rId3"/>
              </a:rPr>
              <a:t>10.5539/ijbm.v7n24p52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lv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Kumah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, A. and </a:t>
            </a:r>
            <a:r>
              <a:rPr kumimoji="0" lang="en-US" altLang="en-US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Forkuo-Minka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, R. (2024) </a:t>
            </a:r>
            <a:r>
              <a:rPr kumimoji="0" lang="en-US" altLang="en-US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‘Cause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-and-Effect (Fishbone) Diagram: A Tool for Generating and Organizing Quality Improvement </a:t>
            </a:r>
            <a:r>
              <a:rPr lang="en-US" altLang="en-US" sz="1800" dirty="0"/>
              <a:t>Ideas’. 2;7(2), pp. 85–87. </a:t>
            </a:r>
            <a:r>
              <a:rPr lang="en-US" altLang="en-US" sz="1800" dirty="0" err="1"/>
              <a:t>doi</a:t>
            </a:r>
            <a:r>
              <a:rPr lang="en-US" altLang="en-US" sz="1800" dirty="0"/>
              <a:t>: </a:t>
            </a:r>
            <a:r>
              <a:rPr lang="en-US" altLang="en-US" sz="1800" dirty="0">
                <a:hlinkClick r:id="rId4"/>
              </a:rPr>
              <a:t>10.36401/JQSH-23-42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Office for National Statistics (2025) </a:t>
            </a:r>
            <a:r>
              <a:rPr kumimoji="0" lang="en-US" altLang="en-US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Who has access to hybrid work in Great Britain? </a:t>
            </a:r>
            <a:r>
              <a:rPr lang="en-US" altLang="en-US" sz="1800" dirty="0" err="1"/>
              <a:t>Availabble</a:t>
            </a:r>
            <a:r>
              <a:rPr lang="en-US" altLang="en-US" sz="1800" dirty="0"/>
              <a:t> at: </a:t>
            </a:r>
            <a:r>
              <a:rPr lang="en-US" sz="1800" dirty="0">
                <a:hlinkClick r:id="rId5"/>
              </a:rPr>
              <a:t>https://</a:t>
            </a:r>
            <a:r>
              <a:rPr lang="en-US" sz="1800" dirty="0" smtClean="0">
                <a:hlinkClick r:id="rId5"/>
              </a:rPr>
              <a:t>www.ons.gov.uk/employmentandlabourmarket/peopleinwork/employmentandemployeetypes/articles/whohasaccesstohybridworkingreatbritain/2025-06-11</a:t>
            </a:r>
            <a:r>
              <a:rPr lang="en-US" sz="1800" dirty="0" smtClean="0"/>
              <a:t> (Accessed</a:t>
            </a:r>
            <a:r>
              <a:rPr lang="en-US" sz="1800" dirty="0"/>
              <a:t>: 4 Oct 2026</a:t>
            </a:r>
            <a:r>
              <a:rPr lang="en-US" sz="1800" dirty="0" smtClean="0"/>
              <a:t>)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GOV.UK (2026) </a:t>
            </a:r>
            <a:r>
              <a:rPr kumimoji="0" lang="en-US" altLang="en-US" sz="1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Estimate your business rates</a:t>
            </a: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. </a:t>
            </a:r>
            <a:r>
              <a:rPr lang="en-US" altLang="en-US" sz="1800" dirty="0" err="1"/>
              <a:t>Availabble</a:t>
            </a:r>
            <a:r>
              <a:rPr lang="en-US" altLang="en-US" sz="1800" dirty="0"/>
              <a:t> at: </a:t>
            </a:r>
            <a:r>
              <a:rPr lang="en-US" altLang="en-US" sz="1800" dirty="0">
                <a:hlinkClick r:id="rId6"/>
              </a:rPr>
              <a:t>https://</a:t>
            </a:r>
            <a:r>
              <a:rPr lang="en-US" altLang="en-US" sz="1800" dirty="0" smtClean="0">
                <a:hlinkClick r:id="rId6"/>
              </a:rPr>
              <a:t>www.gov.uk/estimate-your-business-rates</a:t>
            </a:r>
            <a:r>
              <a:rPr lang="en-US" altLang="en-US" sz="1800" dirty="0" smtClean="0"/>
              <a:t> </a:t>
            </a:r>
            <a:r>
              <a:rPr lang="en-US" sz="1800" dirty="0" smtClean="0"/>
              <a:t> </a:t>
            </a:r>
            <a:r>
              <a:rPr lang="en-US" sz="1800" dirty="0"/>
              <a:t>(Accessed: 4 Oct 2026)</a:t>
            </a:r>
            <a:endParaRPr lang="en-US" altLang="en-US" sz="1800" dirty="0"/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44526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822</Words>
  <Application>Microsoft Office PowerPoint</Application>
  <PresentationFormat>Widescreen</PresentationFormat>
  <Paragraphs>179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Basil’s Bakery Problem Solving and Decision Making</vt:lpstr>
      <vt:lpstr>Basil’s Bakery: Context</vt:lpstr>
      <vt:lpstr>Nature and Scope of the Problem</vt:lpstr>
      <vt:lpstr>Evidence of Changing Demand</vt:lpstr>
      <vt:lpstr>PESTEL Analysis</vt:lpstr>
      <vt:lpstr>PESTEL: Political and Economic</vt:lpstr>
      <vt:lpstr>PESTEL: Social and Technological</vt:lpstr>
      <vt:lpstr>PESTEL: Environmental and Legal</vt:lpstr>
      <vt:lpstr>PESTEL Evaluation</vt:lpstr>
      <vt:lpstr>Fishbone Cause-and-Effect Analysis</vt:lpstr>
      <vt:lpstr>Fishbone Diagram</vt:lpstr>
      <vt:lpstr>Fishbone Evaluation</vt:lpstr>
      <vt:lpstr>Key Findings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Basil’s Bakery Problem Solving and Decision Making</dc:title>
  <dc:creator>Asma Bashir</dc:creator>
  <cp:lastModifiedBy>Asma Bashir</cp:lastModifiedBy>
  <cp:revision>18</cp:revision>
  <dcterms:created xsi:type="dcterms:W3CDTF">2026-10-04T17:34:28Z</dcterms:created>
  <dcterms:modified xsi:type="dcterms:W3CDTF">2026-10-05T11:16:40Z</dcterms:modified>
</cp:coreProperties>
</file>