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60" r:id="rId6"/>
    <p:sldId id="264" r:id="rId7"/>
    <p:sldId id="259" r:id="rId8"/>
    <p:sldId id="267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38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34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42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31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9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48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6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679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79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8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79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4A302-BE27-495B-BE10-40ED7CD726A4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6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historyofparliament.com/2021/01/12/chartist-pantheon-of-heroes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en.wikipedia.org/wiki/John_Frost_(Chartist)#The_Newport_Risi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historyofparliamentonline.org/files/images/articles_lesson_3_chartism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s://www.historyofparliamentonline.org/files/images/articles_lesson_3_chartism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</a:rPr>
              <a:t>HPAN5020/6020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Activism, Protest and Campaigning for Global Justice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Chartism</a:t>
            </a:r>
          </a:p>
          <a:p>
            <a:pPr marL="0" indent="0">
              <a:buNone/>
            </a:pPr>
            <a:endParaRPr lang="en-GB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2043" y="2293747"/>
            <a:ext cx="5461907" cy="388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22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Chartism: Background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Study the blog entry by </a:t>
            </a:r>
            <a:r>
              <a:rPr lang="en-GB" sz="2400" b="0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Dr Matthew Roberts,  author of Chartism, Commemoration and the Cult of the Radical Hero (2020) in The History of Parliament blogsite: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https://historyofparliament.com/2021/01/12/chartist-pantheon-of-heroes/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272" y="782637"/>
            <a:ext cx="2326821" cy="2818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804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context: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1789-1815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1954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1789 Revolution in France: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impact in Britain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Richard Price (1723-1791)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1792-1795 The London Corresponding Society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1795-1797 Bread Riots, Mutiny in the Navy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1798 The United Irishmen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1799 The Combination Acts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1803 The </a:t>
            </a:r>
            <a:r>
              <a:rPr lang="en-GB" sz="2600" dirty="0" err="1">
                <a:solidFill>
                  <a:schemeClr val="accent2">
                    <a:lumMod val="50000"/>
                  </a:schemeClr>
                </a:solidFill>
              </a:rPr>
              <a:t>Despard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 Plot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1815 Waterloo and the Congress of Vienna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114" y="197191"/>
            <a:ext cx="2637063" cy="328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46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99811"/>
            <a:ext cx="7886700" cy="1325563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After the wars…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1816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Bussa’s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Rebellion, Barbados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1819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Peterloo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1831 The Merthyr Rising; the Christmas Revolt in Jamaica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1832 The Reform Act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1834-48 Chartism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1834 Grand National Consolidated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    Trade Union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1834 The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Tolpuddle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Martyrs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1839-1843 The Rebecca Riots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1839 The Newport Rising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3115" y="404659"/>
            <a:ext cx="3306536" cy="21246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415" y="3233057"/>
            <a:ext cx="3306536" cy="239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80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Red Flag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Penderyn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Red Flag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A Madeira finish whisky at 41%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abv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Red Flag is the first edition in the ′Icons of Wales′ series. It commemorates the first time a red flag was raised as a symbol of social protest. This happened during the 1831 Merthyr Rising, which ended in the execution of miner Dic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Penderyn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aka Richard Lewis.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587" y="365126"/>
            <a:ext cx="3987800" cy="358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991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People’s Charter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Written in 1838, by William Lovett and others, on behalf of the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London Working Men’s Association</a:t>
            </a:r>
          </a:p>
          <a:p>
            <a:pPr marL="0" indent="0">
              <a:buNone/>
            </a:pPr>
            <a:endParaRPr lang="en-GB" i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In 1838, about 18% of the adult, male population of Britain could vote (before 1832 it was only about 10%). 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Charter proposed that the vote be extended to all adult males over the age of 21, except for convicted felons or those declared insane.</a:t>
            </a:r>
            <a:endParaRPr lang="en-GB" i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460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People’s Charter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115" y="1548396"/>
            <a:ext cx="3657600" cy="418011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8715" y="1690689"/>
            <a:ext cx="4130163" cy="2554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173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The “Six Points”: why </a:t>
            </a:r>
            <a:r>
              <a:rPr lang="en-GB" b="1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these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demands? Do they </a:t>
            </a:r>
            <a:r>
              <a:rPr lang="en-GB" b="1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still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matter?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sz="27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…in terms of governance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endParaRPr lang="en-GB" sz="3200" b="1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en-GB" sz="3200" b="1">
                <a:solidFill>
                  <a:schemeClr val="accent2">
                    <a:lumMod val="50000"/>
                  </a:schemeClr>
                </a:solidFill>
              </a:rPr>
              <a:t>Manhood </a:t>
            </a: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suffrage – a vote for every man over 21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A secret ballot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No property qualification for MPs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Payment of MPs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Equal constituency sizes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</a:rPr>
              <a:t>Annual parliaments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863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Newport Rising 1839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https://en.wikipedia.org/wiki/John_Frost_(Chartist)#The_Newport_Rising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1407" y="2401094"/>
            <a:ext cx="5935436" cy="3323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709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People’s Charter and Parliament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sz="7000" b="1" dirty="0"/>
          </a:p>
          <a:p>
            <a:r>
              <a:rPr lang="en-GB" sz="6100" b="1" dirty="0">
                <a:solidFill>
                  <a:schemeClr val="accent2">
                    <a:lumMod val="50000"/>
                  </a:schemeClr>
                </a:solidFill>
              </a:rPr>
              <a:t>Thomas Attwood</a:t>
            </a:r>
            <a:r>
              <a:rPr lang="en-GB" sz="6100" dirty="0">
                <a:solidFill>
                  <a:schemeClr val="accent2">
                    <a:lumMod val="50000"/>
                  </a:schemeClr>
                </a:solidFill>
              </a:rPr>
              <a:t>, (MP for Birmingham, 1832); the Birmingham Political Union, campaign against the East India Co. monopoly:  </a:t>
            </a:r>
            <a:r>
              <a:rPr lang="en-GB" sz="6100" i="1" dirty="0">
                <a:solidFill>
                  <a:schemeClr val="accent2">
                    <a:lumMod val="50000"/>
                  </a:schemeClr>
                </a:solidFill>
              </a:rPr>
              <a:t>Moral Force </a:t>
            </a:r>
            <a:r>
              <a:rPr lang="en-GB" sz="6100" dirty="0">
                <a:solidFill>
                  <a:schemeClr val="accent2">
                    <a:lumMod val="50000"/>
                  </a:schemeClr>
                </a:solidFill>
              </a:rPr>
              <a:t>Chartism</a:t>
            </a:r>
            <a:endParaRPr lang="en-GB" sz="6100" dirty="0">
              <a:solidFill>
                <a:schemeClr val="accent2">
                  <a:lumMod val="50000"/>
                </a:schemeClr>
              </a:solidFill>
              <a:hlinkClick r:id="rId2"/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6014" y="1067594"/>
            <a:ext cx="2085069" cy="3211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19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Physical Force Chartism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sz="4600" b="1" dirty="0" err="1">
                <a:solidFill>
                  <a:schemeClr val="accent2">
                    <a:lumMod val="50000"/>
                  </a:schemeClr>
                </a:solidFill>
              </a:rPr>
              <a:t>Feargus</a:t>
            </a:r>
            <a:r>
              <a:rPr lang="en-GB" sz="4600" b="1" dirty="0">
                <a:solidFill>
                  <a:schemeClr val="accent2">
                    <a:lumMod val="50000"/>
                  </a:schemeClr>
                </a:solidFill>
              </a:rPr>
              <a:t> O’Connor</a:t>
            </a:r>
            <a:r>
              <a:rPr lang="en-GB" sz="4600" dirty="0">
                <a:solidFill>
                  <a:schemeClr val="accent2">
                    <a:lumMod val="50000"/>
                  </a:schemeClr>
                </a:solidFill>
              </a:rPr>
              <a:t>,  (MP for Cork, 1833);  failure of the first Chartist petition: campaigner against Corn Law repeal; for a new Poor Law and a Land Plan: </a:t>
            </a:r>
            <a:r>
              <a:rPr lang="en-GB" sz="4600" i="1" dirty="0">
                <a:solidFill>
                  <a:schemeClr val="accent2">
                    <a:lumMod val="50000"/>
                  </a:schemeClr>
                </a:solidFill>
              </a:rPr>
              <a:t>Physical Force</a:t>
            </a:r>
            <a:r>
              <a:rPr lang="en-GB" sz="4600" dirty="0">
                <a:solidFill>
                  <a:schemeClr val="accent2">
                    <a:lumMod val="50000"/>
                  </a:schemeClr>
                </a:solidFill>
              </a:rPr>
              <a:t> Chartism</a:t>
            </a:r>
          </a:p>
          <a:p>
            <a:r>
              <a:rPr lang="en-GB" sz="4600" dirty="0">
                <a:solidFill>
                  <a:schemeClr val="accent2">
                    <a:lumMod val="50000"/>
                  </a:schemeClr>
                </a:solidFill>
              </a:rPr>
              <a:t>Launched the </a:t>
            </a:r>
            <a:r>
              <a:rPr lang="en-GB" sz="4600" b="1" i="1" dirty="0">
                <a:solidFill>
                  <a:schemeClr val="accent2">
                    <a:lumMod val="50000"/>
                  </a:schemeClr>
                </a:solidFill>
              </a:rPr>
              <a:t>Northern Star </a:t>
            </a:r>
            <a:r>
              <a:rPr lang="en-GB" sz="4600" dirty="0">
                <a:solidFill>
                  <a:schemeClr val="accent2">
                    <a:lumMod val="50000"/>
                  </a:schemeClr>
                </a:solidFill>
              </a:rPr>
              <a:t>newspaper</a:t>
            </a:r>
          </a:p>
          <a:p>
            <a:endParaRPr lang="en-GB" sz="2100" dirty="0">
              <a:hlinkClick r:id="rId2"/>
            </a:endParaRPr>
          </a:p>
          <a:p>
            <a:pPr marL="0" indent="0">
              <a:buNone/>
            </a:pPr>
            <a:r>
              <a:rPr lang="en-GB" sz="2600" dirty="0">
                <a:hlinkClick r:id="rId2"/>
              </a:rPr>
              <a:t>https://www.historyofparliamentonline.org/files/images/articles_lesson_3_chartism.pdf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950" y="534843"/>
            <a:ext cx="2184400" cy="258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478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Campaigning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Moral force and physical force</a:t>
            </a:r>
          </a:p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“One issue” campaigns – or connected struggles?</a:t>
            </a:r>
          </a:p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Single class interests or multi-class interests?</a:t>
            </a:r>
          </a:p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Propaganda and publicity</a:t>
            </a:r>
          </a:p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Petitioning and lobbying parliament</a:t>
            </a:r>
          </a:p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Mass mobilisations: meetings, rallies, marches</a:t>
            </a:r>
          </a:p>
          <a:p>
            <a:r>
              <a:rPr lang="en-GB" sz="3200">
                <a:solidFill>
                  <a:schemeClr val="accent2">
                    <a:lumMod val="50000"/>
                  </a:schemeClr>
                </a:solidFill>
              </a:rPr>
              <a:t>Other questions…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823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104</TotalTime>
  <Words>511</Words>
  <Application>Microsoft Office PowerPoint</Application>
  <PresentationFormat>On-screen Show (4:3)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HPAN5020/6020 Activism, Protest and Campaigning for Global Justice</vt:lpstr>
      <vt:lpstr>Chartism: Background </vt:lpstr>
      <vt:lpstr>The context:  1789-1815</vt:lpstr>
      <vt:lpstr>After the wars…    </vt:lpstr>
      <vt:lpstr>The Red Flag</vt:lpstr>
      <vt:lpstr>The People’s Charter</vt:lpstr>
      <vt:lpstr>The People’s Charter</vt:lpstr>
      <vt:lpstr> The “Six Points”: why these demands? Do they still matter? …in terms of governance good practice</vt:lpstr>
      <vt:lpstr>The Newport Rising 1839</vt:lpstr>
      <vt:lpstr>The People’s Charter and Parliament</vt:lpstr>
      <vt:lpstr>Physical Force Chartism </vt:lpstr>
      <vt:lpstr>Campaigning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35</cp:revision>
  <dcterms:created xsi:type="dcterms:W3CDTF">2019-01-21T13:52:20Z</dcterms:created>
  <dcterms:modified xsi:type="dcterms:W3CDTF">2024-10-22T07:59:13Z</dcterms:modified>
</cp:coreProperties>
</file>