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22"/>
  </p:notesMasterIdLst>
  <p:handoutMasterIdLst>
    <p:handoutMasterId r:id="rId23"/>
  </p:handoutMasterIdLst>
  <p:sldIdLst>
    <p:sldId id="312" r:id="rId5"/>
    <p:sldId id="313" r:id="rId6"/>
    <p:sldId id="335" r:id="rId7"/>
    <p:sldId id="314" r:id="rId8"/>
    <p:sldId id="315" r:id="rId9"/>
    <p:sldId id="316" r:id="rId10"/>
    <p:sldId id="317" r:id="rId11"/>
    <p:sldId id="318" r:id="rId12"/>
    <p:sldId id="319" r:id="rId13"/>
    <p:sldId id="333" r:id="rId14"/>
    <p:sldId id="320" r:id="rId15"/>
    <p:sldId id="334" r:id="rId16"/>
    <p:sldId id="332" r:id="rId17"/>
    <p:sldId id="323" r:id="rId18"/>
    <p:sldId id="324" r:id="rId19"/>
    <p:sldId id="325" r:id="rId20"/>
    <p:sldId id="331" r:id="rId2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388" autoAdjust="0"/>
  </p:normalViewPr>
  <p:slideViewPr>
    <p:cSldViewPr snapToGrid="0" snapToObjects="1">
      <p:cViewPr varScale="1">
        <p:scale>
          <a:sx n="113" d="100"/>
          <a:sy n="113" d="100"/>
        </p:scale>
        <p:origin x="510" y="102"/>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2026</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GB"/>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GB"/>
              <a:t>Click icon to add picture</a:t>
            </a:r>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GB"/>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mheducation.co.uk/engaging-patients-in-healthcare-9780335242719-emea-group" TargetMode="External"/><Relationship Id="rId3" Type="http://schemas.openxmlformats.org/officeDocument/2006/relationships/hyperlink" Target="https://thorax.bmj.com/content/68/Suppl_2/ii1" TargetMode="External"/><Relationship Id="rId7" Type="http://schemas.openxmlformats.org/officeDocument/2006/relationships/hyperlink" Target="https://www.nejm.org/doi/full/10.1056/NEJMra1900500" TargetMode="External"/><Relationship Id="rId2" Type="http://schemas.openxmlformats.org/officeDocument/2006/relationships/hyperlink" Target="https://doi.org/10.7189/jogh.12.04021" TargetMode="External"/><Relationship Id="rId1" Type="http://schemas.openxmlformats.org/officeDocument/2006/relationships/slideLayout" Target="../slideLayouts/slideLayout2.xml"/><Relationship Id="rId6" Type="http://schemas.openxmlformats.org/officeDocument/2006/relationships/hyperlink" Target="https://www.brit-thoracic.org.uk/quality-improvement/quality-standards/" TargetMode="External"/><Relationship Id="rId5" Type="http://schemas.openxmlformats.org/officeDocument/2006/relationships/hyperlink" Target="https://www.brit-thoracic.org.uk/quality-improvement/guidelines/" TargetMode="External"/><Relationship Id="rId4" Type="http://schemas.openxmlformats.org/officeDocument/2006/relationships/hyperlink" Target="https://www.blf.org.uk/support-for-you/copd/copd-statistics" TargetMode="External"/><Relationship Id="rId9" Type="http://schemas.openxmlformats.org/officeDocument/2006/relationships/hyperlink" Target="https://doi.org/10.1007/s11606-012-2077-6"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goldcopd.org/2024-gold-report/" TargetMode="External"/><Relationship Id="rId7" Type="http://schemas.openxmlformats.org/officeDocument/2006/relationships/hyperlink" Target="https://www.nice.org.uk/guidance/ng115" TargetMode="External"/><Relationship Id="rId2" Type="http://schemas.openxmlformats.org/officeDocument/2006/relationships/hyperlink" Target="https://www.ersnet.org/" TargetMode="External"/><Relationship Id="rId1" Type="http://schemas.openxmlformats.org/officeDocument/2006/relationships/slideLayout" Target="../slideLayouts/slideLayout2.xml"/><Relationship Id="rId6" Type="http://schemas.openxmlformats.org/officeDocument/2006/relationships/hyperlink" Target="https://www.instituteofhealthequity.org/resources-reports/marmot-review-10-years-on" TargetMode="External"/><Relationship Id="rId5" Type="http://schemas.openxmlformats.org/officeDocument/2006/relationships/hyperlink" Target="https://doi.org/10.1207/S15324796ABM2601_01" TargetMode="External"/><Relationship Id="rId4" Type="http://schemas.openxmlformats.org/officeDocument/2006/relationships/hyperlink" Target="https://www.hee.nhs.uk/our-work/multi-professional-workforce"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11/1468-0009.00210" TargetMode="External"/><Relationship Id="rId3" Type="http://schemas.openxmlformats.org/officeDocument/2006/relationships/hyperlink" Target="https://www.england.nhs.uk/about/equality/equality-hub/core20plus5/" TargetMode="External"/><Relationship Id="rId7" Type="http://schemas.openxmlformats.org/officeDocument/2006/relationships/hyperlink" Target="https://doi.org/10.1164/rccm.201309-1634ST" TargetMode="External"/><Relationship Id="rId2" Type="http://schemas.openxmlformats.org/officeDocument/2006/relationships/hyperlink" Target="https://www.england.nhs.uk/personalisedcare/comprehensive-model/" TargetMode="External"/><Relationship Id="rId1" Type="http://schemas.openxmlformats.org/officeDocument/2006/relationships/slideLayout" Target="../slideLayouts/slideLayout2.xml"/><Relationship Id="rId6" Type="http://schemas.openxmlformats.org/officeDocument/2006/relationships/hyperlink" Target="https://www.rcp.ac.uk/improving-care/resources/national-asthma-and-copd-audit-programme/" TargetMode="External"/><Relationship Id="rId5" Type="http://schemas.openxmlformats.org/officeDocument/2006/relationships/hyperlink" Target="https://fingertips.phe.org.uk/" TargetMode="External"/><Relationship Id="rId10" Type="http://schemas.openxmlformats.org/officeDocument/2006/relationships/hyperlink" Target="https://www.who.int/publications/i/item/9789241550109" TargetMode="External"/><Relationship Id="rId4" Type="http://schemas.openxmlformats.org/officeDocument/2006/relationships/hyperlink" Target="https://www.england.nhs.uk/primary-care/delivery-plan/" TargetMode="External"/><Relationship Id="rId9" Type="http://schemas.openxmlformats.org/officeDocument/2006/relationships/hyperlink" Target="https://www.who.int/news-room/fact-sheets/detail/chronic-obstructive-pulmonary-disease-(cop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23590" y="115960"/>
            <a:ext cx="6392421" cy="1501173"/>
          </a:xfrm>
        </p:spPr>
        <p:txBody>
          <a:bodyPr anchor="ctr"/>
          <a:lstStyle/>
          <a:p>
            <a:r>
              <a:rPr lang="en-GB" sz="2800" dirty="0"/>
              <a:t>Community Care and Management of Longer-term Conditions</a:t>
            </a:r>
            <a:endParaRPr lang="en-US" sz="2800" dirty="0"/>
          </a:p>
        </p:txBody>
      </p:sp>
      <p:sp>
        <p:nvSpPr>
          <p:cNvPr id="3" name="Title 1">
            <a:extLst>
              <a:ext uri="{FF2B5EF4-FFF2-40B4-BE49-F238E27FC236}">
                <a16:creationId xmlns:a16="http://schemas.microsoft.com/office/drawing/2014/main" id="{B0296959-C7BD-4ADE-B50F-E33246AED6B4}"/>
              </a:ext>
            </a:extLst>
          </p:cNvPr>
          <p:cNvSpPr txBox="1">
            <a:spLocks/>
          </p:cNvSpPr>
          <p:nvPr/>
        </p:nvSpPr>
        <p:spPr>
          <a:xfrm>
            <a:off x="2823589" y="1617133"/>
            <a:ext cx="6392421" cy="1501173"/>
          </a:xfrm>
          <a:prstGeom prst="rect">
            <a:avLst/>
          </a:prstGeom>
        </p:spPr>
        <p:txBody>
          <a:bodyPr vert="horz" lIns="91440" tIns="0" rIns="91440" bIns="0" rtlCol="0" anchor="ctr" anchorCtr="0">
            <a:noAutofit/>
          </a:bodyPr>
          <a:lstStyle>
            <a:lvl1pPr algn="ctr"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stStyle>
          <a:p>
            <a:r>
              <a:rPr lang="en-GB" sz="3200" b="1" kern="1800" dirty="0">
                <a:solidFill>
                  <a:srgbClr val="FF0000"/>
                </a:solidFill>
                <a:effectLst/>
                <a:latin typeface="Times New Roman" panose="02020603050405020304" pitchFamily="18" charset="0"/>
                <a:ea typeface="Times New Roman" panose="02020603050405020304" pitchFamily="18" charset="0"/>
              </a:rPr>
              <a:t>Chronic Obstructive Pulmonary Disease (COPD)</a:t>
            </a:r>
            <a:endParaRPr lang="en-US" sz="3200" dirty="0">
              <a:solidFill>
                <a:srgbClr val="FF0000"/>
              </a:solidFill>
            </a:endParaRPr>
          </a:p>
        </p:txBody>
      </p:sp>
      <p:pic>
        <p:nvPicPr>
          <p:cNvPr id="1026" name="Picture 2" descr="COPD - O2 Healthcare Group">
            <a:extLst>
              <a:ext uri="{FF2B5EF4-FFF2-40B4-BE49-F238E27FC236}">
                <a16:creationId xmlns:a16="http://schemas.microsoft.com/office/drawing/2014/main" id="{FE61955A-2611-44FA-9186-5B9DCF7C8B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3333" y="4817532"/>
            <a:ext cx="4124325" cy="186160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5DD002D6-3BC0-4330-8AFE-E5B77B273222}"/>
              </a:ext>
            </a:extLst>
          </p:cNvPr>
          <p:cNvSpPr txBox="1">
            <a:spLocks/>
          </p:cNvSpPr>
          <p:nvPr/>
        </p:nvSpPr>
        <p:spPr>
          <a:xfrm>
            <a:off x="2823588" y="2989108"/>
            <a:ext cx="6392421" cy="1501173"/>
          </a:xfrm>
          <a:prstGeom prst="rect">
            <a:avLst/>
          </a:prstGeom>
        </p:spPr>
        <p:txBody>
          <a:bodyPr vert="horz" lIns="91440" tIns="0" rIns="91440" bIns="0" rtlCol="0" anchor="ctr" anchorCtr="0">
            <a:noAutofit/>
          </a:bodyPr>
          <a:lstStyle>
            <a:lvl1pPr algn="ctr"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stStyle>
          <a:p>
            <a:r>
              <a:rPr lang="en-GB" sz="1800" b="1" kern="1800" dirty="0">
                <a:solidFill>
                  <a:srgbClr val="7030A0"/>
                </a:solidFill>
                <a:effectLst/>
                <a:latin typeface="Times New Roman" panose="02020603050405020304" pitchFamily="18" charset="0"/>
                <a:ea typeface="Times New Roman" panose="02020603050405020304" pitchFamily="18" charset="0"/>
              </a:rPr>
              <a:t>Presented by:</a:t>
            </a:r>
          </a:p>
          <a:p>
            <a:r>
              <a:rPr lang="en-GB" sz="1800" kern="1800" dirty="0">
                <a:solidFill>
                  <a:srgbClr val="7030A0"/>
                </a:solidFill>
                <a:latin typeface="Times New Roman" panose="02020603050405020304" pitchFamily="18" charset="0"/>
                <a:ea typeface="Times New Roman" panose="02020603050405020304" pitchFamily="18" charset="0"/>
              </a:rPr>
              <a:t>Adeola Victoria Kolawole</a:t>
            </a:r>
          </a:p>
          <a:p>
            <a:endParaRPr lang="en-GB" sz="1800" kern="1800" dirty="0">
              <a:solidFill>
                <a:srgbClr val="7030A0"/>
              </a:solidFill>
              <a:latin typeface="Times New Roman" panose="02020603050405020304" pitchFamily="18" charset="0"/>
            </a:endParaRPr>
          </a:p>
          <a:p>
            <a:r>
              <a:rPr lang="en-GB" sz="1800" kern="1800" dirty="0">
                <a:solidFill>
                  <a:srgbClr val="7030A0"/>
                </a:solidFill>
                <a:latin typeface="Times New Roman" panose="02020603050405020304" pitchFamily="18" charset="0"/>
              </a:rPr>
              <a:t>Lecturer: Muhammad khan</a:t>
            </a:r>
            <a:endParaRPr lang="en-US" sz="1800" dirty="0">
              <a:solidFill>
                <a:srgbClr val="7030A0"/>
              </a:solidFill>
            </a:endParaRP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A205-A745-436B-B452-DAC1BC431915}"/>
              </a:ext>
            </a:extLst>
          </p:cNvPr>
          <p:cNvSpPr>
            <a:spLocks noGrp="1"/>
          </p:cNvSpPr>
          <p:nvPr>
            <p:ph type="title"/>
          </p:nvPr>
        </p:nvSpPr>
        <p:spPr>
          <a:xfrm>
            <a:off x="914400" y="1057274"/>
            <a:ext cx="6583680" cy="966259"/>
          </a:xfrm>
        </p:spPr>
        <p:txBody>
          <a:bodyPr/>
          <a:lstStyle/>
          <a:p>
            <a:r>
              <a:rPr lang="en-GB" dirty="0">
                <a:solidFill>
                  <a:schemeClr val="tx1"/>
                </a:solidFill>
                <a:latin typeface="Times New Roman" panose="02020603050405020304" pitchFamily="18" charset="0"/>
                <a:cs typeface="Times New Roman" panose="02020603050405020304" pitchFamily="18" charset="0"/>
              </a:rPr>
              <a:t>Overview of COPD</a:t>
            </a:r>
          </a:p>
        </p:txBody>
      </p:sp>
      <p:sp>
        <p:nvSpPr>
          <p:cNvPr id="3" name="Content Placeholder 2">
            <a:extLst>
              <a:ext uri="{FF2B5EF4-FFF2-40B4-BE49-F238E27FC236}">
                <a16:creationId xmlns:a16="http://schemas.microsoft.com/office/drawing/2014/main" id="{E35663AE-B673-4921-884D-21D97AAF70BC}"/>
              </a:ext>
            </a:extLst>
          </p:cNvPr>
          <p:cNvSpPr>
            <a:spLocks noGrp="1"/>
          </p:cNvSpPr>
          <p:nvPr>
            <p:ph idx="1"/>
          </p:nvPr>
        </p:nvSpPr>
        <p:spPr>
          <a:xfrm>
            <a:off x="423333" y="2269067"/>
            <a:ext cx="7074747" cy="4241800"/>
          </a:xfrm>
        </p:spPr>
        <p:txBody>
          <a:bodyPr>
            <a:normAutofit fontScale="92500" lnSpcReduction="20000"/>
          </a:bodyPr>
          <a:lstStyle/>
          <a:p>
            <a:pPr marL="285750" indent="-285750" algn="just">
              <a:buFont typeface="Arial" panose="020B0604020202020204" pitchFamily="34" charset="0"/>
              <a:buChar char="•"/>
            </a:pP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COPD is a progressive respiratory disorder triggering persistent flow of air limit because of damage to airway and lung tissue </a:t>
            </a:r>
            <a:r>
              <a:rPr lang="en-GB" sz="2100" dirty="0">
                <a:solidFill>
                  <a:schemeClr val="tx1"/>
                </a:solidFill>
                <a:latin typeface="Times New Roman" panose="02020603050405020304" pitchFamily="18" charset="0"/>
                <a:cs typeface="Times New Roman" panose="02020603050405020304" pitchFamily="18" charset="0"/>
              </a:rPr>
              <a:t>(Celli and </a:t>
            </a:r>
            <a:r>
              <a:rPr lang="en-GB" sz="2100" dirty="0" err="1">
                <a:solidFill>
                  <a:schemeClr val="tx1"/>
                </a:solidFill>
                <a:latin typeface="Times New Roman" panose="02020603050405020304" pitchFamily="18" charset="0"/>
                <a:cs typeface="Times New Roman" panose="02020603050405020304" pitchFamily="18" charset="0"/>
              </a:rPr>
              <a:t>Wedzicha</a:t>
            </a:r>
            <a:r>
              <a:rPr lang="en-GB" sz="2100" dirty="0">
                <a:solidFill>
                  <a:schemeClr val="tx1"/>
                </a:solidFill>
                <a:latin typeface="Times New Roman" panose="02020603050405020304" pitchFamily="18" charset="0"/>
                <a:cs typeface="Times New Roman" panose="02020603050405020304" pitchFamily="18" charset="0"/>
              </a:rPr>
              <a:t>, 2019).</a:t>
            </a:r>
          </a:p>
          <a:p>
            <a:pPr marL="285750" indent="-285750" algn="just">
              <a:buFont typeface="Arial" panose="020B0604020202020204" pitchFamily="34" charset="0"/>
              <a:buChar char="•"/>
            </a:pPr>
            <a:r>
              <a:rPr lang="en-GB" sz="2100" dirty="0">
                <a:solidFill>
                  <a:srgbClr val="000000"/>
                </a:solidFill>
                <a:effectLst/>
                <a:latin typeface="Times New Roman" panose="02020603050405020304" pitchFamily="18" charset="0"/>
                <a:ea typeface="Times New Roman" panose="02020603050405020304" pitchFamily="18" charset="0"/>
              </a:rPr>
              <a:t>Chronic obstructive pulmonary disease (COPD) causes perpetual damage to the lungs and tightens the airways called bronchi. </a:t>
            </a:r>
          </a:p>
          <a:p>
            <a:pPr marL="285750" indent="-285750" algn="just">
              <a:buFont typeface="Arial" panose="020B0604020202020204" pitchFamily="34" charset="0"/>
              <a:buChar char="•"/>
            </a:pPr>
            <a:r>
              <a:rPr lang="en-GB" sz="2100" dirty="0">
                <a:solidFill>
                  <a:srgbClr val="000000"/>
                </a:solidFill>
                <a:effectLst/>
                <a:latin typeface="Times New Roman" panose="02020603050405020304" pitchFamily="18" charset="0"/>
                <a:ea typeface="Times New Roman" panose="02020603050405020304" pitchFamily="18" charset="0"/>
              </a:rPr>
              <a:t>This makes breathing hard once the illness has attained an advanced phase. </a:t>
            </a:r>
          </a:p>
          <a:p>
            <a:pPr marL="285750" indent="-285750" algn="just">
              <a:buFont typeface="Arial" panose="020B0604020202020204" pitchFamily="34" charset="0"/>
              <a:buChar char="•"/>
            </a:pPr>
            <a:r>
              <a:rPr lang="en-GB" sz="2100" dirty="0">
                <a:solidFill>
                  <a:srgbClr val="000000"/>
                </a:solidFill>
                <a:effectLst/>
                <a:latin typeface="Times New Roman" panose="02020603050405020304" pitchFamily="18" charset="0"/>
                <a:ea typeface="Times New Roman" panose="02020603050405020304" pitchFamily="18" charset="0"/>
              </a:rPr>
              <a:t>At that point, even ordinary activities for example climbing stairs, garden, or taking a walk may leave you out of breath.</a:t>
            </a:r>
          </a:p>
          <a:p>
            <a:pPr marL="285750" indent="-285750" algn="just">
              <a:buFont typeface="Arial" panose="020B0604020202020204" pitchFamily="34" charset="0"/>
              <a:buChar char="•"/>
            </a:pPr>
            <a:r>
              <a:rPr lang="en-GB" sz="2100" dirty="0">
                <a:solidFill>
                  <a:srgbClr val="000000"/>
                </a:solidFill>
                <a:effectLst/>
                <a:latin typeface="Times New Roman" panose="02020603050405020304" pitchFamily="18" charset="0"/>
                <a:ea typeface="Times New Roman" panose="02020603050405020304" pitchFamily="18" charset="0"/>
              </a:rPr>
              <a:t>COPD doesn’t arise instantaneous. Instead, it grows slowly over the course of several years.</a:t>
            </a: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endParaRPr lang="en-GB" dirty="0"/>
          </a:p>
        </p:txBody>
      </p:sp>
      <p:sp>
        <p:nvSpPr>
          <p:cNvPr id="4" name="Slide Number Placeholder 3">
            <a:extLst>
              <a:ext uri="{FF2B5EF4-FFF2-40B4-BE49-F238E27FC236}">
                <a16:creationId xmlns:a16="http://schemas.microsoft.com/office/drawing/2014/main" id="{32169F6D-4883-4914-AB21-E6E37E492962}"/>
              </a:ext>
            </a:extLst>
          </p:cNvPr>
          <p:cNvSpPr>
            <a:spLocks noGrp="1"/>
          </p:cNvSpPr>
          <p:nvPr>
            <p:ph type="sldNum" sz="quarter" idx="10"/>
          </p:nvPr>
        </p:nvSpPr>
        <p:spPr/>
        <p:txBody>
          <a:bodyPr/>
          <a:lstStyle/>
          <a:p>
            <a:fld id="{48F63A3B-78C7-47BE-AE5E-E10140E04643}" type="slidenum">
              <a:rPr lang="en-US" smtClean="0"/>
              <a:pPr/>
              <a:t>2</a:t>
            </a:fld>
            <a:endParaRPr lang="en-US" dirty="0"/>
          </a:p>
        </p:txBody>
      </p:sp>
    </p:spTree>
    <p:extLst>
      <p:ext uri="{BB962C8B-B14F-4D97-AF65-F5344CB8AC3E}">
        <p14:creationId xmlns:p14="http://schemas.microsoft.com/office/powerpoint/2010/main" val="716605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1C318-54AE-40F2-8EC1-4CFA7C23AF01}"/>
              </a:ext>
            </a:extLst>
          </p:cNvPr>
          <p:cNvSpPr>
            <a:spLocks noGrp="1"/>
          </p:cNvSpPr>
          <p:nvPr>
            <p:ph type="title"/>
          </p:nvPr>
        </p:nvSpPr>
        <p:spPr>
          <a:xfrm>
            <a:off x="914400" y="370680"/>
            <a:ext cx="6583680" cy="644526"/>
          </a:xfrm>
        </p:spPr>
        <p:txBody>
          <a:bodyPr/>
          <a:lstStyle/>
          <a:p>
            <a:r>
              <a:rPr lang="en-GB" dirty="0">
                <a:solidFill>
                  <a:schemeClr val="tx1"/>
                </a:solidFill>
                <a:latin typeface="Times New Roman" panose="02020603050405020304" pitchFamily="18" charset="0"/>
                <a:cs typeface="Times New Roman" panose="02020603050405020304" pitchFamily="18" charset="0"/>
              </a:rPr>
              <a:t>Symptoms of COPD</a:t>
            </a:r>
          </a:p>
        </p:txBody>
      </p:sp>
      <p:sp>
        <p:nvSpPr>
          <p:cNvPr id="3" name="Content Placeholder 2">
            <a:extLst>
              <a:ext uri="{FF2B5EF4-FFF2-40B4-BE49-F238E27FC236}">
                <a16:creationId xmlns:a16="http://schemas.microsoft.com/office/drawing/2014/main" id="{A49699E4-5505-4912-9697-0E0A57794C52}"/>
              </a:ext>
            </a:extLst>
          </p:cNvPr>
          <p:cNvSpPr>
            <a:spLocks noGrp="1"/>
          </p:cNvSpPr>
          <p:nvPr>
            <p:ph idx="1"/>
          </p:nvPr>
        </p:nvSpPr>
        <p:spPr>
          <a:xfrm>
            <a:off x="914400" y="1337733"/>
            <a:ext cx="6583680" cy="4704251"/>
          </a:xfrm>
        </p:spPr>
        <p:txBody>
          <a:bodyPr>
            <a:normAutofit lnSpcReduction="10000"/>
          </a:bodyPr>
          <a:lstStyle/>
          <a:p>
            <a:pPr>
              <a:lnSpc>
                <a:spcPct val="100000"/>
              </a:lnSpc>
              <a:spcBef>
                <a:spcPts val="830"/>
              </a:spcBef>
              <a:spcAft>
                <a:spcPts val="830"/>
              </a:spcAft>
            </a:pPr>
            <a:r>
              <a:rPr lang="en-GB" sz="2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distinctive symptoms of COPD comprise the following:</a:t>
            </a:r>
            <a:endParaRPr lang="en-GB" sz="2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830"/>
              </a:spcBef>
              <a:spcAft>
                <a:spcPts val="830"/>
              </a:spcAft>
              <a:buSzPts val="1000"/>
              <a:buFont typeface="Symbol" panose="05050102010706020507" pitchFamily="18" charset="2"/>
              <a:buChar char=""/>
              <a:tabLst>
                <a:tab pos="457200" algn="l"/>
              </a:tabLst>
            </a:pPr>
            <a:r>
              <a:rPr lang="en-GB" sz="2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Problem with breathing through physical doings, and while resting in advanced COPD.</a:t>
            </a:r>
            <a:endParaRPr lang="en-GB" sz="2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830"/>
              </a:spcBef>
              <a:spcAft>
                <a:spcPts val="830"/>
              </a:spcAft>
              <a:buSzPts val="1000"/>
              <a:buFont typeface="Symbol" panose="05050102010706020507" pitchFamily="18" charset="2"/>
              <a:buChar char=""/>
              <a:tabLst>
                <a:tab pos="457200" algn="l"/>
              </a:tabLst>
            </a:pPr>
            <a:r>
              <a:rPr lang="en-GB" sz="2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Cough each day over a long period of time</a:t>
            </a:r>
            <a:endParaRPr lang="en-GB" sz="2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830"/>
              </a:spcBef>
              <a:spcAft>
                <a:spcPts val="830"/>
              </a:spcAft>
              <a:buSzPts val="1000"/>
              <a:buFont typeface="Symbol" panose="05050102010706020507" pitchFamily="18" charset="2"/>
              <a:buChar char=""/>
              <a:tabLst>
                <a:tab pos="457200" algn="l"/>
              </a:tabLst>
            </a:pPr>
            <a:r>
              <a:rPr lang="en-GB" sz="2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Sputum (coughed-up phlegm)</a:t>
            </a:r>
            <a:endParaRPr lang="en-GB" sz="2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830"/>
              </a:spcBef>
              <a:spcAft>
                <a:spcPts val="830"/>
              </a:spcAft>
              <a:buSzPts val="1000"/>
              <a:buFont typeface="Symbol" panose="05050102010706020507" pitchFamily="18" charset="2"/>
              <a:buChar char=""/>
              <a:tabLst>
                <a:tab pos="457200" algn="l"/>
              </a:tabLst>
            </a:pPr>
            <a:r>
              <a:rPr lang="en-GB" sz="2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Sounds of breathing for example breathless</a:t>
            </a:r>
            <a:endParaRPr lang="en-GB" sz="2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spcBef>
                <a:spcPts val="830"/>
              </a:spcBef>
              <a:spcAft>
                <a:spcPts val="830"/>
              </a:spcAft>
              <a:buSzPts val="1000"/>
              <a:buFont typeface="Symbol" panose="05050102010706020507" pitchFamily="18" charset="2"/>
              <a:buChar char=""/>
              <a:tabLst>
                <a:tab pos="457200" algn="l"/>
              </a:tabLst>
            </a:pPr>
            <a:r>
              <a:rPr lang="en-GB" sz="2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Symptoms that get bad when you catch cold or influenza</a:t>
            </a: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100" dirty="0">
                <a:solidFill>
                  <a:schemeClr val="tx1"/>
                </a:solidFill>
                <a:latin typeface="Times New Roman" panose="02020603050405020304" pitchFamily="18" charset="0"/>
                <a:cs typeface="Times New Roman" panose="02020603050405020304" pitchFamily="18" charset="0"/>
              </a:rPr>
              <a:t>(Celli and </a:t>
            </a:r>
            <a:r>
              <a:rPr lang="en-GB" sz="2100" dirty="0" err="1">
                <a:solidFill>
                  <a:schemeClr val="tx1"/>
                </a:solidFill>
                <a:latin typeface="Times New Roman" panose="02020603050405020304" pitchFamily="18" charset="0"/>
                <a:cs typeface="Times New Roman" panose="02020603050405020304" pitchFamily="18" charset="0"/>
              </a:rPr>
              <a:t>Wedzicha</a:t>
            </a:r>
            <a:r>
              <a:rPr lang="en-GB" sz="2100" dirty="0">
                <a:solidFill>
                  <a:schemeClr val="tx1"/>
                </a:solidFill>
                <a:latin typeface="Times New Roman" panose="02020603050405020304" pitchFamily="18" charset="0"/>
                <a:cs typeface="Times New Roman" panose="02020603050405020304" pitchFamily="18" charset="0"/>
              </a:rPr>
              <a:t>, 2019)</a:t>
            </a: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lnSpc>
                <a:spcPct val="100000"/>
              </a:lnSpc>
              <a:buFont typeface="Arial" panose="020B0604020202020204" pitchFamily="34" charset="0"/>
              <a:buChar char="•"/>
            </a:pP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key reason is smoking cigarettes, while occupational contact, air contamination, heredities, and respiratory contagions as well contribute (GOLD, 2024).</a:t>
            </a:r>
            <a:endParaRPr lang="en-GB" sz="2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FF29134-A240-46CF-9B1E-8EEABDBF4A96}"/>
              </a:ext>
            </a:extLst>
          </p:cNvPr>
          <p:cNvSpPr>
            <a:spLocks noGrp="1"/>
          </p:cNvSpPr>
          <p:nvPr>
            <p:ph type="sldNum" sz="quarter" idx="10"/>
          </p:nvPr>
        </p:nvSpPr>
        <p:spPr/>
        <p:txBody>
          <a:bodyPr/>
          <a:lstStyle/>
          <a:p>
            <a:fld id="{48F63A3B-78C7-47BE-AE5E-E10140E04643}" type="slidenum">
              <a:rPr lang="en-US" smtClean="0"/>
              <a:pPr/>
              <a:t>3</a:t>
            </a:fld>
            <a:endParaRPr lang="en-US" dirty="0"/>
          </a:p>
        </p:txBody>
      </p:sp>
      <p:pic>
        <p:nvPicPr>
          <p:cNvPr id="1026" name="Picture 2" descr="Understanding COPD: Symptoms, Causes, and Treatment Options">
            <a:extLst>
              <a:ext uri="{FF2B5EF4-FFF2-40B4-BE49-F238E27FC236}">
                <a16:creationId xmlns:a16="http://schemas.microsoft.com/office/drawing/2014/main" id="{D2CA4C77-388E-4DC9-B9E1-7F821813EA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1599" y="849842"/>
            <a:ext cx="3556001" cy="3612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240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A86F5-8E87-414A-A6EE-B262CEDDDDE9}"/>
              </a:ext>
            </a:extLst>
          </p:cNvPr>
          <p:cNvSpPr>
            <a:spLocks noGrp="1"/>
          </p:cNvSpPr>
          <p:nvPr>
            <p:ph type="title"/>
          </p:nvPr>
        </p:nvSpPr>
        <p:spPr>
          <a:xfrm>
            <a:off x="914400" y="1057275"/>
            <a:ext cx="6583680" cy="847726"/>
          </a:xfrm>
        </p:spPr>
        <p:txBody>
          <a:bodyPr/>
          <a:lstStyle/>
          <a:p>
            <a:r>
              <a:rPr lang="en-GB" b="1" dirty="0">
                <a:solidFill>
                  <a:schemeClr val="tx1"/>
                </a:solidFill>
                <a:effectLst/>
                <a:latin typeface="Times New Roman" panose="02020603050405020304" pitchFamily="18" charset="0"/>
                <a:ea typeface="Times New Roman" panose="02020603050405020304" pitchFamily="18" charset="0"/>
              </a:rPr>
              <a:t>Prevalence of COPD</a:t>
            </a:r>
            <a:endParaRPr lang="en-GB" dirty="0">
              <a:solidFill>
                <a:schemeClr val="tx1"/>
              </a:solidFill>
            </a:endParaRPr>
          </a:p>
        </p:txBody>
      </p:sp>
      <p:sp>
        <p:nvSpPr>
          <p:cNvPr id="3" name="Content Placeholder 2">
            <a:extLst>
              <a:ext uri="{FF2B5EF4-FFF2-40B4-BE49-F238E27FC236}">
                <a16:creationId xmlns:a16="http://schemas.microsoft.com/office/drawing/2014/main" id="{57463368-8E6A-4B49-AEB0-899D2A14361B}"/>
              </a:ext>
            </a:extLst>
          </p:cNvPr>
          <p:cNvSpPr>
            <a:spLocks noGrp="1"/>
          </p:cNvSpPr>
          <p:nvPr>
            <p:ph idx="1"/>
          </p:nvPr>
        </p:nvSpPr>
        <p:spPr>
          <a:xfrm>
            <a:off x="914400" y="2286000"/>
            <a:ext cx="6583680" cy="4140200"/>
          </a:xfrm>
        </p:spPr>
        <p:txBody>
          <a:bodyPr>
            <a:normAutofit fontScale="85000" lnSpcReduction="20000"/>
          </a:bodyPr>
          <a:lstStyle/>
          <a:p>
            <a:pPr marL="285750" indent="-285750" algn="just">
              <a:buFont typeface="Arial" panose="020B0604020202020204" pitchFamily="34" charset="0"/>
              <a:buChar char="•"/>
            </a:pP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COPD affects over 300 million individuals internationally and is a principal determinant of death (WHO, 2024). </a:t>
            </a:r>
          </a:p>
          <a:p>
            <a:pPr marL="285750" indent="-285750" algn="just">
              <a:buFont typeface="Arial" panose="020B0604020202020204" pitchFamily="34" charset="0"/>
              <a:buChar char="•"/>
            </a:pPr>
            <a:r>
              <a:rPr lang="en-GB" sz="21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Within </a:t>
            </a: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UK, about 1.4 million persons have analysed COPD </a:t>
            </a:r>
            <a:r>
              <a:rPr lang="en-GB" sz="2100" dirty="0">
                <a:solidFill>
                  <a:schemeClr val="tx1"/>
                </a:solidFill>
                <a:latin typeface="Times New Roman" panose="02020603050405020304" pitchFamily="18" charset="0"/>
                <a:cs typeface="Times New Roman" panose="02020603050405020304" pitchFamily="18" charset="0"/>
              </a:rPr>
              <a:t>(GBD Chronic Respiratory Disease Collaborators, 2020). </a:t>
            </a:r>
          </a:p>
          <a:p>
            <a:pPr marL="285750" indent="-285750" algn="just">
              <a:buFont typeface="Arial" panose="020B0604020202020204" pitchFamily="34" charset="0"/>
              <a:buChar char="•"/>
            </a:pPr>
            <a:r>
              <a:rPr lang="en-GB" sz="2100" dirty="0">
                <a:solidFill>
                  <a:schemeClr val="tx1"/>
                </a:solidFill>
                <a:latin typeface="Times New Roman" panose="02020603050405020304" pitchFamily="18" charset="0"/>
                <a:cs typeface="Times New Roman" panose="02020603050405020304" pitchFamily="18" charset="0"/>
              </a:rPr>
              <a:t>Prevalence augments with age, is higher amongst existing and former smokers, and is intensely linked with socioeconomic deprivation, making COPD a substantial public health challenge (Office for Health Improvement and Disparities, 2023).</a:t>
            </a:r>
            <a:endPar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Several cases of COPD remain unidentified because of gradual symptom development and late analysis (British Lung Foundation, 2024).</a:t>
            </a:r>
            <a:endParaRPr lang="en-GB" sz="2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91BEAC5-B877-46DA-9B32-86F5F6F8AB7F}"/>
              </a:ext>
            </a:extLst>
          </p:cNvPr>
          <p:cNvSpPr>
            <a:spLocks noGrp="1"/>
          </p:cNvSpPr>
          <p:nvPr>
            <p:ph type="sldNum" sz="quarter" idx="10"/>
          </p:nvPr>
        </p:nvSpPr>
        <p:spPr/>
        <p:txBody>
          <a:bodyPr/>
          <a:lstStyle/>
          <a:p>
            <a:fld id="{48F63A3B-78C7-47BE-AE5E-E10140E04643}" type="slidenum">
              <a:rPr lang="en-US" smtClean="0"/>
              <a:pPr/>
              <a:t>4</a:t>
            </a:fld>
            <a:endParaRPr lang="en-US" dirty="0"/>
          </a:p>
        </p:txBody>
      </p:sp>
    </p:spTree>
    <p:extLst>
      <p:ext uri="{BB962C8B-B14F-4D97-AF65-F5344CB8AC3E}">
        <p14:creationId xmlns:p14="http://schemas.microsoft.com/office/powerpoint/2010/main" val="1995331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856A4-7550-4BDC-AD0F-99052346AA3E}"/>
              </a:ext>
            </a:extLst>
          </p:cNvPr>
          <p:cNvSpPr>
            <a:spLocks noGrp="1"/>
          </p:cNvSpPr>
          <p:nvPr>
            <p:ph type="title"/>
          </p:nvPr>
        </p:nvSpPr>
        <p:spPr>
          <a:xfrm>
            <a:off x="914400" y="1057275"/>
            <a:ext cx="6583680" cy="695326"/>
          </a:xfrm>
        </p:spPr>
        <p:txBody>
          <a:bodyPr/>
          <a:lstStyle/>
          <a:p>
            <a:r>
              <a:rPr lang="en-GB" sz="2800" b="1" dirty="0">
                <a:solidFill>
                  <a:schemeClr val="tx1"/>
                </a:solidFill>
                <a:effectLst/>
                <a:latin typeface="Times New Roman" panose="02020603050405020304" pitchFamily="18" charset="0"/>
                <a:ea typeface="Times New Roman" panose="02020603050405020304" pitchFamily="18" charset="0"/>
              </a:rPr>
              <a:t>Economic and Social Burden</a:t>
            </a:r>
            <a:endParaRPr lang="en-GB" sz="2800" dirty="0">
              <a:solidFill>
                <a:schemeClr val="tx1"/>
              </a:solidFill>
            </a:endParaRPr>
          </a:p>
        </p:txBody>
      </p:sp>
      <p:sp>
        <p:nvSpPr>
          <p:cNvPr id="3" name="Content Placeholder 2">
            <a:extLst>
              <a:ext uri="{FF2B5EF4-FFF2-40B4-BE49-F238E27FC236}">
                <a16:creationId xmlns:a16="http://schemas.microsoft.com/office/drawing/2014/main" id="{577D7666-7795-4342-9FF2-1A25C4F19E73}"/>
              </a:ext>
            </a:extLst>
          </p:cNvPr>
          <p:cNvSpPr>
            <a:spLocks noGrp="1"/>
          </p:cNvSpPr>
          <p:nvPr>
            <p:ph idx="1"/>
          </p:nvPr>
        </p:nvSpPr>
        <p:spPr>
          <a:xfrm>
            <a:off x="914400" y="2489200"/>
            <a:ext cx="6583680" cy="3552784"/>
          </a:xfrm>
        </p:spPr>
        <p:txBody>
          <a:bodyPr>
            <a:normAutofit fontScale="92500"/>
          </a:bodyPr>
          <a:lstStyle/>
          <a:p>
            <a:pPr marL="285750" indent="-285750" algn="jus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rPr>
              <a:t>COPD generates important NHS expenditures over clinic admissions, medicine, and </a:t>
            </a: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emergency care </a:t>
            </a:r>
            <a:r>
              <a:rPr lang="en-GB" sz="2000" dirty="0">
                <a:solidFill>
                  <a:schemeClr val="tx1"/>
                </a:solidFill>
                <a:latin typeface="Times New Roman" panose="02020603050405020304" pitchFamily="18" charset="0"/>
                <a:cs typeface="Times New Roman" panose="02020603050405020304" pitchFamily="18" charset="0"/>
              </a:rPr>
              <a:t>(Ford et al., 2015).</a:t>
            </a: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rPr>
              <a:t>Social effects comprise decreased autonomy, incapability to work, loneliness, anxiety, and depression </a:t>
            </a: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000" dirty="0">
                <a:solidFill>
                  <a:schemeClr val="tx1"/>
                </a:solidFill>
                <a:latin typeface="Times New Roman" panose="02020603050405020304" pitchFamily="18" charset="0"/>
                <a:cs typeface="Times New Roman" panose="02020603050405020304" pitchFamily="18" charset="0"/>
              </a:rPr>
              <a:t>European Respiratory Society, 2021).</a:t>
            </a: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rPr>
              <a:t>Efficient community support, early intervention, and self-management programs may decrease demands of healthcare and enhance quality of life (NICE, 2023).</a:t>
            </a:r>
            <a:endParaRPr lang="en-GB" sz="2000" dirty="0">
              <a:solidFill>
                <a:schemeClr val="tx1"/>
              </a:solidFill>
            </a:endParaRPr>
          </a:p>
        </p:txBody>
      </p:sp>
      <p:sp>
        <p:nvSpPr>
          <p:cNvPr id="4" name="Slide Number Placeholder 3">
            <a:extLst>
              <a:ext uri="{FF2B5EF4-FFF2-40B4-BE49-F238E27FC236}">
                <a16:creationId xmlns:a16="http://schemas.microsoft.com/office/drawing/2014/main" id="{683CC6A7-EB96-4788-B027-4334B0A92785}"/>
              </a:ext>
            </a:extLst>
          </p:cNvPr>
          <p:cNvSpPr>
            <a:spLocks noGrp="1"/>
          </p:cNvSpPr>
          <p:nvPr>
            <p:ph type="sldNum" sz="quarter" idx="10"/>
          </p:nvPr>
        </p:nvSpPr>
        <p:spPr/>
        <p:txBody>
          <a:bodyPr/>
          <a:lstStyle/>
          <a:p>
            <a:fld id="{48F63A3B-78C7-47BE-AE5E-E10140E04643}" type="slidenum">
              <a:rPr lang="en-US" smtClean="0"/>
              <a:pPr/>
              <a:t>5</a:t>
            </a:fld>
            <a:endParaRPr lang="en-US" dirty="0"/>
          </a:p>
        </p:txBody>
      </p:sp>
    </p:spTree>
    <p:extLst>
      <p:ext uri="{BB962C8B-B14F-4D97-AF65-F5344CB8AC3E}">
        <p14:creationId xmlns:p14="http://schemas.microsoft.com/office/powerpoint/2010/main" val="1405236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D71A3-3D12-4FE6-A959-D56715DE97D3}"/>
              </a:ext>
            </a:extLst>
          </p:cNvPr>
          <p:cNvSpPr>
            <a:spLocks noGrp="1"/>
          </p:cNvSpPr>
          <p:nvPr>
            <p:ph type="title"/>
          </p:nvPr>
        </p:nvSpPr>
        <p:spPr>
          <a:xfrm>
            <a:off x="914400" y="1057274"/>
            <a:ext cx="6583680" cy="703793"/>
          </a:xfrm>
        </p:spPr>
        <p:txBody>
          <a:bodyPr/>
          <a:lstStyle/>
          <a:p>
            <a:r>
              <a:rPr lang="en-GB" sz="2400" b="1" dirty="0">
                <a:solidFill>
                  <a:schemeClr val="tx1"/>
                </a:solidFill>
                <a:effectLst/>
                <a:latin typeface="Times New Roman" panose="02020603050405020304" pitchFamily="18" charset="0"/>
                <a:ea typeface="Times New Roman" panose="02020603050405020304" pitchFamily="18" charset="0"/>
              </a:rPr>
              <a:t>Diagnosis and Initial Assessment</a:t>
            </a:r>
            <a:endParaRPr lang="en-GB" sz="2400" dirty="0">
              <a:solidFill>
                <a:schemeClr val="tx1"/>
              </a:solidFill>
            </a:endParaRPr>
          </a:p>
        </p:txBody>
      </p:sp>
      <p:sp>
        <p:nvSpPr>
          <p:cNvPr id="3" name="Content Placeholder 2">
            <a:extLst>
              <a:ext uri="{FF2B5EF4-FFF2-40B4-BE49-F238E27FC236}">
                <a16:creationId xmlns:a16="http://schemas.microsoft.com/office/drawing/2014/main" id="{F4500F6B-35B7-4BBA-924E-088083B7A531}"/>
              </a:ext>
            </a:extLst>
          </p:cNvPr>
          <p:cNvSpPr>
            <a:spLocks noGrp="1"/>
          </p:cNvSpPr>
          <p:nvPr>
            <p:ph idx="1"/>
          </p:nvPr>
        </p:nvSpPr>
        <p:spPr>
          <a:xfrm>
            <a:off x="914400" y="2489200"/>
            <a:ext cx="6583680" cy="3552784"/>
          </a:xfrm>
        </p:spPr>
        <p:txBody>
          <a:bodyPr>
            <a:normAutofit lnSpcReduction="10000"/>
          </a:bodyPr>
          <a:lstStyle/>
          <a:p>
            <a:pPr marL="285750" indent="-285750" algn="jus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COPD analysis includes symptom examination, smoking and occupational history, and spirometry analysis </a:t>
            </a:r>
            <a:r>
              <a:rPr lang="en-GB" sz="2000" dirty="0">
                <a:solidFill>
                  <a:schemeClr val="tx1"/>
                </a:solidFill>
                <a:latin typeface="Times New Roman" panose="02020603050405020304" pitchFamily="18" charset="0"/>
                <a:cs typeface="Times New Roman" panose="02020603050405020304" pitchFamily="18" charset="0"/>
              </a:rPr>
              <a:t>(British Thoracic Society, 2019).</a:t>
            </a: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post-bronchodilator FEV1/FVC ratio under 0.70 certifies obstruction of airflow</a:t>
            </a:r>
            <a:r>
              <a:rPr lang="en-GB" sz="20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dirty="0">
                <a:solidFill>
                  <a:schemeClr val="tx1"/>
                </a:solidFill>
                <a:latin typeface="Times New Roman" panose="02020603050405020304" pitchFamily="18" charset="0"/>
                <a:cs typeface="Times New Roman" panose="02020603050405020304" pitchFamily="18" charset="0"/>
              </a:rPr>
              <a:t>GOLD, 2024).</a:t>
            </a:r>
            <a:endPar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Holistic examination must comprise physical health, mental wellbeing, diet, social demands, and aggravation risk (NICE, 2023).</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F0A798F2-EA34-4458-987E-56C3534B1D2A}"/>
              </a:ext>
            </a:extLst>
          </p:cNvPr>
          <p:cNvSpPr>
            <a:spLocks noGrp="1"/>
          </p:cNvSpPr>
          <p:nvPr>
            <p:ph type="sldNum" sz="quarter" idx="10"/>
          </p:nvPr>
        </p:nvSpPr>
        <p:spPr/>
        <p:txBody>
          <a:bodyPr/>
          <a:lstStyle/>
          <a:p>
            <a:fld id="{48F63A3B-78C7-47BE-AE5E-E10140E04643}" type="slidenum">
              <a:rPr lang="en-US" smtClean="0"/>
              <a:pPr/>
              <a:t>6</a:t>
            </a:fld>
            <a:endParaRPr lang="en-US" dirty="0"/>
          </a:p>
        </p:txBody>
      </p:sp>
    </p:spTree>
    <p:extLst>
      <p:ext uri="{BB962C8B-B14F-4D97-AF65-F5344CB8AC3E}">
        <p14:creationId xmlns:p14="http://schemas.microsoft.com/office/powerpoint/2010/main" val="994515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6CCEB-4281-43EB-A583-160233CD354F}"/>
              </a:ext>
            </a:extLst>
          </p:cNvPr>
          <p:cNvSpPr>
            <a:spLocks noGrp="1"/>
          </p:cNvSpPr>
          <p:nvPr>
            <p:ph type="title"/>
          </p:nvPr>
        </p:nvSpPr>
        <p:spPr>
          <a:xfrm>
            <a:off x="914400" y="1057275"/>
            <a:ext cx="6583680" cy="923926"/>
          </a:xfrm>
        </p:spPr>
        <p:txBody>
          <a:bodyPr/>
          <a:lstStyle/>
          <a:p>
            <a:r>
              <a:rPr lang="en-GB" sz="2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COPD Management and Care Models</a:t>
            </a:r>
            <a:endParaRPr lang="en-GB" dirty="0"/>
          </a:p>
        </p:txBody>
      </p:sp>
      <p:sp>
        <p:nvSpPr>
          <p:cNvPr id="3" name="Content Placeholder 2">
            <a:extLst>
              <a:ext uri="{FF2B5EF4-FFF2-40B4-BE49-F238E27FC236}">
                <a16:creationId xmlns:a16="http://schemas.microsoft.com/office/drawing/2014/main" id="{BC88522D-E2D0-4E37-8200-B5E756B69B07}"/>
              </a:ext>
            </a:extLst>
          </p:cNvPr>
          <p:cNvSpPr>
            <a:spLocks noGrp="1"/>
          </p:cNvSpPr>
          <p:nvPr>
            <p:ph idx="1"/>
          </p:nvPr>
        </p:nvSpPr>
        <p:spPr>
          <a:xfrm>
            <a:off x="914400" y="2751667"/>
            <a:ext cx="6583680" cy="3290317"/>
          </a:xfrm>
        </p:spPr>
        <p:txBody>
          <a:bodyPr/>
          <a:lstStyle/>
          <a:p>
            <a:pPr marL="285750" indent="-28575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COPD management shadows NICE guidance utilising integrated and person-centred strategies. </a:t>
            </a:r>
          </a:p>
          <a:p>
            <a:pPr marL="285750" indent="-28575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Chronic Care Model encourages self-management support, coordinated facilities, medical decision support, and community participation </a:t>
            </a:r>
            <a:r>
              <a:rPr lang="en-GB" sz="2000" dirty="0">
                <a:solidFill>
                  <a:schemeClr val="tx1"/>
                </a:solidFill>
                <a:latin typeface="Times New Roman" panose="02020603050405020304" pitchFamily="18" charset="0"/>
                <a:cs typeface="Times New Roman" panose="02020603050405020304" pitchFamily="18" charset="0"/>
              </a:rPr>
              <a:t>(National Voices, 2014).</a:t>
            </a: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Partnership among primary care, respiratory teams, and social care enhances continuity and results (Wagner et al., 2001).</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4D2228A-2764-42AC-99B7-A75712D0699B}"/>
              </a:ext>
            </a:extLst>
          </p:cNvPr>
          <p:cNvSpPr>
            <a:spLocks noGrp="1"/>
          </p:cNvSpPr>
          <p:nvPr>
            <p:ph type="sldNum" sz="quarter" idx="10"/>
          </p:nvPr>
        </p:nvSpPr>
        <p:spPr/>
        <p:txBody>
          <a:bodyPr/>
          <a:lstStyle/>
          <a:p>
            <a:fld id="{48F63A3B-78C7-47BE-AE5E-E10140E04643}" type="slidenum">
              <a:rPr lang="en-US" smtClean="0"/>
              <a:pPr/>
              <a:t>7</a:t>
            </a:fld>
            <a:endParaRPr lang="en-US" dirty="0"/>
          </a:p>
        </p:txBody>
      </p:sp>
    </p:spTree>
    <p:extLst>
      <p:ext uri="{BB962C8B-B14F-4D97-AF65-F5344CB8AC3E}">
        <p14:creationId xmlns:p14="http://schemas.microsoft.com/office/powerpoint/2010/main" val="338428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1BD96-4114-4418-B76C-03D6F3EF9829}"/>
              </a:ext>
            </a:extLst>
          </p:cNvPr>
          <p:cNvSpPr>
            <a:spLocks noGrp="1"/>
          </p:cNvSpPr>
          <p:nvPr>
            <p:ph type="title"/>
          </p:nvPr>
        </p:nvSpPr>
        <p:spPr>
          <a:xfrm>
            <a:off x="914400" y="1057275"/>
            <a:ext cx="6583680" cy="1355726"/>
          </a:xfrm>
        </p:spPr>
        <p:txBody>
          <a:bodyPr/>
          <a:lstStyle/>
          <a:p>
            <a:r>
              <a:rPr lang="en-GB" sz="32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Treatment Options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89EA1A4-3F34-4BCD-A7E4-072B23C29344}"/>
              </a:ext>
            </a:extLst>
          </p:cNvPr>
          <p:cNvSpPr>
            <a:spLocks noGrp="1"/>
          </p:cNvSpPr>
          <p:nvPr>
            <p:ph idx="1"/>
          </p:nvPr>
        </p:nvSpPr>
        <p:spPr/>
        <p:txBody>
          <a:bodyPr>
            <a:normAutofit lnSpcReduction="10000"/>
          </a:bodyPr>
          <a:lstStyle/>
          <a:p>
            <a:pPr marL="342900" indent="-34290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Treatment comprises smoking cessation, pulmonary recovery, exercise, immunisation, and nutritional support </a:t>
            </a:r>
            <a:r>
              <a:rPr lang="en-GB" sz="2000" dirty="0">
                <a:solidFill>
                  <a:schemeClr val="tx1"/>
                </a:solidFill>
                <a:latin typeface="Times New Roman" panose="02020603050405020304" pitchFamily="18" charset="0"/>
                <a:cs typeface="Times New Roman" panose="02020603050405020304" pitchFamily="18" charset="0"/>
              </a:rPr>
              <a:t>(</a:t>
            </a:r>
            <a:r>
              <a:rPr lang="en-GB" sz="2000" dirty="0" err="1">
                <a:solidFill>
                  <a:schemeClr val="tx1"/>
                </a:solidFill>
                <a:latin typeface="Times New Roman" panose="02020603050405020304" pitchFamily="18" charset="0"/>
                <a:cs typeface="Times New Roman" panose="02020603050405020304" pitchFamily="18" charset="0"/>
              </a:rPr>
              <a:t>Wedzicha</a:t>
            </a:r>
            <a:r>
              <a:rPr lang="en-GB" sz="2000" dirty="0">
                <a:solidFill>
                  <a:schemeClr val="tx1"/>
                </a:solidFill>
                <a:latin typeface="Times New Roman" panose="02020603050405020304" pitchFamily="18" charset="0"/>
                <a:cs typeface="Times New Roman" panose="02020603050405020304" pitchFamily="18" charset="0"/>
              </a:rPr>
              <a:t> et al., 2017).</a:t>
            </a:r>
            <a:endPar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Medicines comprise bronchodilators and designated breathe in corticosteroids</a:t>
            </a:r>
            <a:r>
              <a:rPr lang="en-GB" sz="20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dirty="0">
                <a:solidFill>
                  <a:schemeClr val="tx1"/>
                </a:solidFill>
                <a:latin typeface="Times New Roman" panose="02020603050405020304" pitchFamily="18" charset="0"/>
                <a:cs typeface="Times New Roman" panose="02020603050405020304" pitchFamily="18" charset="0"/>
              </a:rPr>
              <a:t>British Thoracic Society, 2023).</a:t>
            </a:r>
            <a:endPar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Oxygen treatment might profit appropriate patients. </a:t>
            </a:r>
          </a:p>
          <a:p>
            <a:pPr marL="342900" indent="-34290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Teaching on inhaler method and knowing aggravations supports effective long-standing management (NICE, 2023).</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AE3364F0-C03A-4909-A666-C2D58D8224F6}"/>
              </a:ext>
            </a:extLst>
          </p:cNvPr>
          <p:cNvSpPr>
            <a:spLocks noGrp="1"/>
          </p:cNvSpPr>
          <p:nvPr>
            <p:ph type="sldNum" sz="quarter" idx="10"/>
          </p:nvPr>
        </p:nvSpPr>
        <p:spPr/>
        <p:txBody>
          <a:bodyPr/>
          <a:lstStyle/>
          <a:p>
            <a:fld id="{48F63A3B-78C7-47BE-AE5E-E10140E04643}" type="slidenum">
              <a:rPr lang="en-US" smtClean="0"/>
              <a:pPr/>
              <a:t>8</a:t>
            </a:fld>
            <a:endParaRPr lang="en-US" dirty="0"/>
          </a:p>
        </p:txBody>
      </p:sp>
    </p:spTree>
    <p:extLst>
      <p:ext uri="{BB962C8B-B14F-4D97-AF65-F5344CB8AC3E}">
        <p14:creationId xmlns:p14="http://schemas.microsoft.com/office/powerpoint/2010/main" val="3085336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6033-A6C3-418E-805D-5A395E4E5B23}"/>
              </a:ext>
            </a:extLst>
          </p:cNvPr>
          <p:cNvSpPr>
            <a:spLocks noGrp="1"/>
          </p:cNvSpPr>
          <p:nvPr>
            <p:ph type="title"/>
          </p:nvPr>
        </p:nvSpPr>
        <p:spPr>
          <a:xfrm>
            <a:off x="914400" y="558800"/>
            <a:ext cx="6583680" cy="1591733"/>
          </a:xfrm>
        </p:spPr>
        <p:txBody>
          <a:bodyPr/>
          <a:lstStyle/>
          <a:p>
            <a:r>
              <a:rPr lang="en-GB" sz="2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Comorbidities associated with </a:t>
            </a:r>
            <a:r>
              <a:rPr lang="en-GB" sz="2800"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copd</a:t>
            </a:r>
            <a:r>
              <a:rPr lang="en-GB" sz="2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F9499A2-0C39-48A9-BC59-7AF21B61B364}"/>
              </a:ext>
            </a:extLst>
          </p:cNvPr>
          <p:cNvSpPr>
            <a:spLocks noGrp="1"/>
          </p:cNvSpPr>
          <p:nvPr>
            <p:ph idx="1"/>
          </p:nvPr>
        </p:nvSpPr>
        <p:spPr/>
        <p:txBody>
          <a:bodyPr>
            <a:normAutofit/>
          </a:bodyPr>
          <a:lstStyle/>
          <a:p>
            <a:pPr marL="342900" indent="-342900" algn="just">
              <a:lnSpc>
                <a:spcPct val="107000"/>
              </a:lnSpc>
              <a:spcAft>
                <a:spcPts val="800"/>
              </a:spcAft>
              <a:buFont typeface="Arial" panose="020B0604020202020204" pitchFamily="34" charset="0"/>
              <a:buChar char="•"/>
            </a:pPr>
            <a:r>
              <a:rPr lang="en-GB" sz="2000" dirty="0">
                <a:solidFill>
                  <a:schemeClr val="tx1"/>
                </a:solidFill>
                <a:latin typeface="Times New Roman" panose="02020603050405020304" pitchFamily="18" charset="0"/>
                <a:cs typeface="Times New Roman" panose="02020603050405020304" pitchFamily="18" charset="0"/>
              </a:rPr>
              <a:t>COPD normally exists with other long-term situations that augment severity of disease and healthcare needs. </a:t>
            </a:r>
          </a:p>
          <a:p>
            <a:pPr marL="342900" indent="-342900" algn="just">
              <a:lnSpc>
                <a:spcPct val="107000"/>
              </a:lnSpc>
              <a:spcAft>
                <a:spcPts val="800"/>
              </a:spcAft>
              <a:buFont typeface="Arial" panose="020B0604020202020204" pitchFamily="34" charset="0"/>
              <a:buChar char="•"/>
            </a:pPr>
            <a:r>
              <a:rPr lang="en-GB" sz="2000" dirty="0">
                <a:solidFill>
                  <a:schemeClr val="tx1"/>
                </a:solidFill>
                <a:latin typeface="Times New Roman" panose="02020603050405020304" pitchFamily="18" charset="0"/>
                <a:cs typeface="Times New Roman" panose="02020603050405020304" pitchFamily="18" charset="0"/>
              </a:rPr>
              <a:t>General comorbidities comprise cardiovascular disease, hypertension, diabetes, osteoporosis, anxiety, depression, lung cancer, and chronic kidney disease (Han et al., 2022)</a:t>
            </a: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endParaRPr lang="en-GB" dirty="0"/>
          </a:p>
        </p:txBody>
      </p:sp>
      <p:sp>
        <p:nvSpPr>
          <p:cNvPr id="4" name="Slide Number Placeholder 3">
            <a:extLst>
              <a:ext uri="{FF2B5EF4-FFF2-40B4-BE49-F238E27FC236}">
                <a16:creationId xmlns:a16="http://schemas.microsoft.com/office/drawing/2014/main" id="{CAF15BC0-7874-48E9-BE96-C22730DECF44}"/>
              </a:ext>
            </a:extLst>
          </p:cNvPr>
          <p:cNvSpPr>
            <a:spLocks noGrp="1"/>
          </p:cNvSpPr>
          <p:nvPr>
            <p:ph type="sldNum" sz="quarter" idx="10"/>
          </p:nvPr>
        </p:nvSpPr>
        <p:spPr/>
        <p:txBody>
          <a:bodyPr/>
          <a:lstStyle/>
          <a:p>
            <a:fld id="{48F63A3B-78C7-47BE-AE5E-E10140E04643}" type="slidenum">
              <a:rPr lang="en-US" smtClean="0"/>
              <a:pPr/>
              <a:t>9</a:t>
            </a:fld>
            <a:endParaRPr lang="en-US" dirty="0"/>
          </a:p>
        </p:txBody>
      </p:sp>
      <p:pic>
        <p:nvPicPr>
          <p:cNvPr id="5" name="Picture 4">
            <a:extLst>
              <a:ext uri="{FF2B5EF4-FFF2-40B4-BE49-F238E27FC236}">
                <a16:creationId xmlns:a16="http://schemas.microsoft.com/office/drawing/2014/main" id="{5C04EE1D-865D-4B46-A126-11098133D89C}"/>
              </a:ext>
            </a:extLst>
          </p:cNvPr>
          <p:cNvPicPr/>
          <p:nvPr/>
        </p:nvPicPr>
        <p:blipFill rotWithShape="1">
          <a:blip r:embed="rId2"/>
          <a:srcRect l="65644" t="19795" r="11256" b="51546"/>
          <a:stretch/>
        </p:blipFill>
        <p:spPr bwMode="auto">
          <a:xfrm>
            <a:off x="8170334" y="1244600"/>
            <a:ext cx="3564466" cy="334433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15485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DFDA-0C56-41D3-9BD4-B2E2C77B8188}"/>
              </a:ext>
            </a:extLst>
          </p:cNvPr>
          <p:cNvSpPr>
            <a:spLocks noGrp="1"/>
          </p:cNvSpPr>
          <p:nvPr>
            <p:ph type="title"/>
          </p:nvPr>
        </p:nvSpPr>
        <p:spPr>
          <a:xfrm>
            <a:off x="914400" y="1057274"/>
            <a:ext cx="6583680" cy="915459"/>
          </a:xfrm>
        </p:spPr>
        <p:txBody>
          <a:bodyPr/>
          <a:lstStyle/>
          <a:p>
            <a:r>
              <a:rPr lang="en-GB" dirty="0">
                <a:solidFill>
                  <a:schemeClr val="tx1"/>
                </a:solidFill>
                <a:latin typeface="Times New Roman" panose="02020603050405020304" pitchFamily="18" charset="0"/>
                <a:cs typeface="Times New Roman" panose="02020603050405020304" pitchFamily="18" charset="0"/>
              </a:rPr>
              <a:t>Prevention of </a:t>
            </a:r>
            <a:r>
              <a:rPr lang="en-GB" dirty="0" err="1">
                <a:solidFill>
                  <a:schemeClr val="tx1"/>
                </a:solidFill>
                <a:latin typeface="Times New Roman" panose="02020603050405020304" pitchFamily="18" charset="0"/>
                <a:cs typeface="Times New Roman" panose="02020603050405020304" pitchFamily="18" charset="0"/>
              </a:rPr>
              <a:t>copd</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E0F92A1-18D8-40BF-8CAB-C3C5D5BA723D}"/>
              </a:ext>
            </a:extLst>
          </p:cNvPr>
          <p:cNvSpPr>
            <a:spLocks noGrp="1"/>
          </p:cNvSpPr>
          <p:nvPr>
            <p:ph idx="1"/>
          </p:nvPr>
        </p:nvSpPr>
        <p:spPr>
          <a:xfrm>
            <a:off x="914400" y="2328333"/>
            <a:ext cx="6583680" cy="3713651"/>
          </a:xfrm>
        </p:spPr>
        <p:txBody>
          <a:bodyPr>
            <a:normAutofit fontScale="77500" lnSpcReduction="20000"/>
          </a:bodyPr>
          <a:lstStyle/>
          <a:p>
            <a:pPr marL="342900" indent="-342900" algn="just">
              <a:lnSpc>
                <a:spcPct val="107000"/>
              </a:lnSpc>
              <a:spcAft>
                <a:spcPts val="800"/>
              </a:spcAft>
              <a:buFont typeface="Arial" panose="020B0604020202020204" pitchFamily="34" charset="0"/>
              <a:buChar char="•"/>
            </a:pPr>
            <a:r>
              <a:rPr lang="en-GB" sz="2600" dirty="0">
                <a:solidFill>
                  <a:schemeClr val="tx1"/>
                </a:solidFill>
                <a:latin typeface="Times New Roman" panose="02020603050405020304" pitchFamily="18" charset="0"/>
                <a:cs typeface="Times New Roman" panose="02020603050405020304" pitchFamily="18" charset="0"/>
              </a:rPr>
              <a:t>While COPD cannot constantly be prevented, several cases are preventable by dropping contact to risk factors. </a:t>
            </a:r>
          </a:p>
          <a:p>
            <a:pPr marL="342900" indent="-342900" algn="just">
              <a:lnSpc>
                <a:spcPct val="107000"/>
              </a:lnSpc>
              <a:spcAft>
                <a:spcPts val="800"/>
              </a:spcAft>
              <a:buFont typeface="Arial" panose="020B0604020202020204" pitchFamily="34" charset="0"/>
              <a:buChar char="•"/>
            </a:pPr>
            <a:r>
              <a:rPr lang="en-GB" sz="2600" dirty="0">
                <a:solidFill>
                  <a:schemeClr val="tx1"/>
                </a:solidFill>
                <a:latin typeface="Times New Roman" panose="02020603050405020304" pitchFamily="18" charset="0"/>
                <a:cs typeface="Times New Roman" panose="02020603050405020304" pitchFamily="18" charset="0"/>
              </a:rPr>
              <a:t>The most effective approach is smoking prevention and cessation, as tobacco smoking is the principal reason of COPD </a:t>
            </a:r>
            <a:r>
              <a:rPr lang="en-GB" sz="2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a:t>
            </a:r>
            <a:r>
              <a:rPr lang="en-GB" sz="2600" dirty="0">
                <a:solidFill>
                  <a:schemeClr val="tx1"/>
                </a:solidFill>
                <a:latin typeface="Times New Roman" panose="02020603050405020304" pitchFamily="18" charset="0"/>
                <a:cs typeface="Times New Roman" panose="02020603050405020304" pitchFamily="18" charset="0"/>
              </a:rPr>
              <a:t>World Health Organization, 2024). </a:t>
            </a:r>
          </a:p>
          <a:p>
            <a:pPr marL="342900" indent="-342900" algn="just">
              <a:lnSpc>
                <a:spcPct val="107000"/>
              </a:lnSpc>
              <a:spcAft>
                <a:spcPts val="800"/>
              </a:spcAft>
              <a:buFont typeface="Arial" panose="020B0604020202020204" pitchFamily="34" charset="0"/>
              <a:buChar char="•"/>
            </a:pPr>
            <a:r>
              <a:rPr lang="en-GB" sz="2600" dirty="0">
                <a:solidFill>
                  <a:schemeClr val="tx1"/>
                </a:solidFill>
                <a:latin typeface="Times New Roman" panose="02020603050405020304" pitchFamily="18" charset="0"/>
                <a:cs typeface="Times New Roman" panose="02020603050405020304" pitchFamily="18" charset="0"/>
              </a:rPr>
              <a:t>Other methods comprise dropping work-related contact to dust and chemicals, enhancing air quality, encouraging immunisations against flu and pneumococcal illness, promoting regular physical activity, and making sure of early identification and treatment of respiratory contagions to slow progression of the disease</a:t>
            </a:r>
            <a:r>
              <a:rPr lang="en-GB" sz="26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600" dirty="0">
                <a:solidFill>
                  <a:schemeClr val="tx1"/>
                </a:solidFill>
                <a:latin typeface="Times New Roman" panose="02020603050405020304" pitchFamily="18" charset="0"/>
                <a:cs typeface="Times New Roman" panose="02020603050405020304" pitchFamily="18" charset="0"/>
              </a:rPr>
              <a:t>(</a:t>
            </a:r>
            <a:r>
              <a:rPr lang="en-GB" sz="2600" dirty="0" err="1">
                <a:solidFill>
                  <a:schemeClr val="tx1"/>
                </a:solidFill>
                <a:latin typeface="Times New Roman" panose="02020603050405020304" pitchFamily="18" charset="0"/>
                <a:cs typeface="Times New Roman" panose="02020603050405020304" pitchFamily="18" charset="0"/>
              </a:rPr>
              <a:t>Agustí</a:t>
            </a:r>
            <a:r>
              <a:rPr lang="en-GB" sz="2600" dirty="0">
                <a:solidFill>
                  <a:schemeClr val="tx1"/>
                </a:solidFill>
                <a:latin typeface="Times New Roman" panose="02020603050405020304" pitchFamily="18" charset="0"/>
                <a:cs typeface="Times New Roman" panose="02020603050405020304" pitchFamily="18" charset="0"/>
              </a:rPr>
              <a:t> and </a:t>
            </a:r>
            <a:r>
              <a:rPr lang="en-GB" sz="2600" dirty="0" err="1">
                <a:solidFill>
                  <a:schemeClr val="tx1"/>
                </a:solidFill>
                <a:latin typeface="Times New Roman" panose="02020603050405020304" pitchFamily="18" charset="0"/>
                <a:cs typeface="Times New Roman" panose="02020603050405020304" pitchFamily="18" charset="0"/>
              </a:rPr>
              <a:t>Faner</a:t>
            </a:r>
            <a:r>
              <a:rPr lang="en-GB" sz="2600" dirty="0">
                <a:solidFill>
                  <a:schemeClr val="tx1"/>
                </a:solidFill>
                <a:latin typeface="Times New Roman" panose="02020603050405020304" pitchFamily="18" charset="0"/>
                <a:cs typeface="Times New Roman" panose="02020603050405020304" pitchFamily="18" charset="0"/>
              </a:rPr>
              <a:t>, 2018).</a:t>
            </a:r>
            <a:r>
              <a:rPr lang="en-GB" sz="26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p>
        </p:txBody>
      </p:sp>
      <p:sp>
        <p:nvSpPr>
          <p:cNvPr id="4" name="Slide Number Placeholder 3">
            <a:extLst>
              <a:ext uri="{FF2B5EF4-FFF2-40B4-BE49-F238E27FC236}">
                <a16:creationId xmlns:a16="http://schemas.microsoft.com/office/drawing/2014/main" id="{2D43146C-097E-448C-B827-FD69D2E46A6D}"/>
              </a:ext>
            </a:extLst>
          </p:cNvPr>
          <p:cNvSpPr>
            <a:spLocks noGrp="1"/>
          </p:cNvSpPr>
          <p:nvPr>
            <p:ph type="sldNum" sz="quarter" idx="10"/>
          </p:nvPr>
        </p:nvSpPr>
        <p:spPr/>
        <p:txBody>
          <a:bodyPr/>
          <a:lstStyle/>
          <a:p>
            <a:fld id="{48F63A3B-78C7-47BE-AE5E-E10140E04643}" type="slidenum">
              <a:rPr lang="en-US" smtClean="0"/>
              <a:pPr/>
              <a:t>10</a:t>
            </a:fld>
            <a:endParaRPr lang="en-US" dirty="0"/>
          </a:p>
        </p:txBody>
      </p:sp>
      <p:pic>
        <p:nvPicPr>
          <p:cNvPr id="5" name="Picture 4">
            <a:extLst>
              <a:ext uri="{FF2B5EF4-FFF2-40B4-BE49-F238E27FC236}">
                <a16:creationId xmlns:a16="http://schemas.microsoft.com/office/drawing/2014/main" id="{391053AE-3335-47AF-8CE2-919A92AF0DAB}"/>
              </a:ext>
            </a:extLst>
          </p:cNvPr>
          <p:cNvPicPr/>
          <p:nvPr/>
        </p:nvPicPr>
        <p:blipFill rotWithShape="1">
          <a:blip r:embed="rId2"/>
          <a:srcRect l="63981" t="34568" r="9429" b="24069"/>
          <a:stretch/>
        </p:blipFill>
        <p:spPr bwMode="auto">
          <a:xfrm>
            <a:off x="8492067" y="1244599"/>
            <a:ext cx="3132666" cy="299720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12751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6387-3890-49BF-9804-DE7690437278}"/>
              </a:ext>
            </a:extLst>
          </p:cNvPr>
          <p:cNvSpPr>
            <a:spLocks noGrp="1"/>
          </p:cNvSpPr>
          <p:nvPr>
            <p:ph type="title"/>
          </p:nvPr>
        </p:nvSpPr>
        <p:spPr>
          <a:xfrm>
            <a:off x="914400" y="1057274"/>
            <a:ext cx="6583680" cy="906993"/>
          </a:xfrm>
        </p:spPr>
        <p:txBody>
          <a:bodyPr/>
          <a:lstStyle/>
          <a:p>
            <a:r>
              <a:rPr lang="en-GB" sz="2800" dirty="0">
                <a:solidFill>
                  <a:schemeClr val="tx1"/>
                </a:solidFill>
                <a:latin typeface="Times New Roman" panose="02020603050405020304" pitchFamily="18" charset="0"/>
                <a:cs typeface="Times New Roman" panose="02020603050405020304" pitchFamily="18" charset="0"/>
              </a:rPr>
              <a:t>Skills, Values and Behaviours for Co-productive COPD Care</a:t>
            </a:r>
          </a:p>
        </p:txBody>
      </p:sp>
      <p:sp>
        <p:nvSpPr>
          <p:cNvPr id="3" name="Content Placeholder 2">
            <a:extLst>
              <a:ext uri="{FF2B5EF4-FFF2-40B4-BE49-F238E27FC236}">
                <a16:creationId xmlns:a16="http://schemas.microsoft.com/office/drawing/2014/main" id="{969E38C7-B6A1-455E-B1D8-AC3A4D9D738A}"/>
              </a:ext>
            </a:extLst>
          </p:cNvPr>
          <p:cNvSpPr>
            <a:spLocks noGrp="1"/>
          </p:cNvSpPr>
          <p:nvPr>
            <p:ph idx="1"/>
          </p:nvPr>
        </p:nvSpPr>
        <p:spPr>
          <a:xfrm>
            <a:off x="762000" y="2463799"/>
            <a:ext cx="6736080" cy="3860801"/>
          </a:xfrm>
        </p:spPr>
        <p:txBody>
          <a:bodyPr>
            <a:normAutofit fontScale="55000" lnSpcReduction="20000"/>
          </a:bodyPr>
          <a:lstStyle/>
          <a:p>
            <a:pPr marL="285750" indent="-285750" algn="just">
              <a:buFont typeface="Arial" panose="020B0604020202020204" pitchFamily="34" charset="0"/>
              <a:buChar char="•"/>
            </a:pPr>
            <a:r>
              <a:rPr lang="en-GB" sz="2900" dirty="0">
                <a:solidFill>
                  <a:schemeClr val="tx1"/>
                </a:solidFill>
                <a:latin typeface="Times New Roman" panose="02020603050405020304" pitchFamily="18" charset="0"/>
                <a:cs typeface="Times New Roman" panose="02020603050405020304" pitchFamily="18" charset="0"/>
              </a:rPr>
              <a:t>Co-productive COPD care needs healthcare specialists to work in teamwork with patients somewhat than guiding care. </a:t>
            </a:r>
          </a:p>
          <a:p>
            <a:pPr marL="285750" indent="-285750" algn="just">
              <a:buFont typeface="Arial" panose="020B0604020202020204" pitchFamily="34" charset="0"/>
              <a:buChar char="•"/>
            </a:pPr>
            <a:r>
              <a:rPr lang="en-GB" sz="2900" dirty="0">
                <a:solidFill>
                  <a:schemeClr val="tx1"/>
                </a:solidFill>
                <a:latin typeface="Times New Roman" panose="02020603050405020304" pitchFamily="18" charset="0"/>
                <a:cs typeface="Times New Roman" panose="02020603050405020304" pitchFamily="18" charset="0"/>
              </a:rPr>
              <a:t>Indispensable skills comprise effective communication, active listening, motivational interviewing, and joint decision-making</a:t>
            </a:r>
            <a:r>
              <a:rPr lang="en-GB" sz="29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(NHS England, 2019).</a:t>
            </a:r>
            <a:r>
              <a:rPr lang="en-GB" sz="2900" dirty="0">
                <a:solidFill>
                  <a:schemeClr val="tx1"/>
                </a:solidFill>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2900" dirty="0">
                <a:solidFill>
                  <a:schemeClr val="tx1"/>
                </a:solidFill>
                <a:latin typeface="Times New Roman" panose="02020603050405020304" pitchFamily="18" charset="0"/>
                <a:cs typeface="Times New Roman" panose="02020603050405020304" pitchFamily="18" charset="0"/>
              </a:rPr>
              <a:t>Core values comprise esteem, compassion, dignity, and knowing patient independence. </a:t>
            </a:r>
          </a:p>
          <a:p>
            <a:pPr marL="285750" indent="-285750" algn="just">
              <a:buFont typeface="Arial" panose="020B0604020202020204" pitchFamily="34" charset="0"/>
              <a:buChar char="•"/>
            </a:pPr>
            <a:r>
              <a:rPr lang="en-GB" sz="2900" dirty="0">
                <a:solidFill>
                  <a:schemeClr val="tx1"/>
                </a:solidFill>
                <a:latin typeface="Times New Roman" panose="02020603050405020304" pitchFamily="18" charset="0"/>
                <a:cs typeface="Times New Roman" panose="02020603050405020304" pitchFamily="18" charset="0"/>
              </a:rPr>
              <a:t>Main behaviours include teamwork, cultural sensitivity, and responsiveness to personal needs (Elwyn et al., 2012).</a:t>
            </a:r>
            <a:r>
              <a:rPr lang="en-GB" sz="29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290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900" dirty="0">
                <a:solidFill>
                  <a:schemeClr val="tx1"/>
                </a:solidFill>
                <a:latin typeface="Times New Roman" panose="02020603050405020304" pitchFamily="18" charset="0"/>
                <a:cs typeface="Times New Roman" panose="02020603050405020304" pitchFamily="18" charset="0"/>
              </a:rPr>
              <a:t>Critically, these skills empower patients to self-manage COPD, enhance treatment obedience, and improve health results while dropping preventable hospital admissions</a:t>
            </a:r>
            <a:r>
              <a:rPr lang="en-GB" sz="2900" dirty="0">
                <a:solidFill>
                  <a:schemeClr val="tx1"/>
                </a:solidFill>
                <a:effectLst/>
                <a:latin typeface="Times New Roman" panose="02020603050405020304" pitchFamily="18" charset="0"/>
                <a:ea typeface="Times New Roman" panose="02020603050405020304" pitchFamily="18" charset="0"/>
              </a:rPr>
              <a:t> </a:t>
            </a:r>
            <a:r>
              <a:rPr lang="en-GB" sz="2900" dirty="0">
                <a:solidFill>
                  <a:schemeClr val="tx1"/>
                </a:solidFill>
                <a:latin typeface="Times New Roman" panose="02020603050405020304" pitchFamily="18" charset="0"/>
                <a:cs typeface="Times New Roman" panose="02020603050405020304" pitchFamily="18" charset="0"/>
              </a:rPr>
              <a:t>(Coulter, 2012).</a:t>
            </a:r>
            <a:r>
              <a:rPr lang="en-GB" sz="29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buFont typeface="Arial" panose="020B0604020202020204" pitchFamily="34" charset="0"/>
              <a:buChar char="•"/>
            </a:pPr>
            <a:endParaRPr lang="en-GB" sz="2000" dirty="0">
              <a:solidFill>
                <a:schemeClr val="tx1"/>
              </a:solidFill>
            </a:endParaRPr>
          </a:p>
        </p:txBody>
      </p:sp>
      <p:sp>
        <p:nvSpPr>
          <p:cNvPr id="4" name="Slide Number Placeholder 3">
            <a:extLst>
              <a:ext uri="{FF2B5EF4-FFF2-40B4-BE49-F238E27FC236}">
                <a16:creationId xmlns:a16="http://schemas.microsoft.com/office/drawing/2014/main" id="{87902F94-B101-4F75-8431-232D24777E2B}"/>
              </a:ext>
            </a:extLst>
          </p:cNvPr>
          <p:cNvSpPr>
            <a:spLocks noGrp="1"/>
          </p:cNvSpPr>
          <p:nvPr>
            <p:ph type="sldNum" sz="quarter" idx="10"/>
          </p:nvPr>
        </p:nvSpPr>
        <p:spPr/>
        <p:txBody>
          <a:bodyPr/>
          <a:lstStyle/>
          <a:p>
            <a:fld id="{48F63A3B-78C7-47BE-AE5E-E10140E04643}" type="slidenum">
              <a:rPr lang="en-US" smtClean="0"/>
              <a:pPr/>
              <a:t>11</a:t>
            </a:fld>
            <a:endParaRPr lang="en-US" dirty="0"/>
          </a:p>
        </p:txBody>
      </p:sp>
    </p:spTree>
    <p:extLst>
      <p:ext uri="{BB962C8B-B14F-4D97-AF65-F5344CB8AC3E}">
        <p14:creationId xmlns:p14="http://schemas.microsoft.com/office/powerpoint/2010/main" val="3853825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AAF8A-1906-4FDB-A10B-715BBFC1BF88}"/>
              </a:ext>
            </a:extLst>
          </p:cNvPr>
          <p:cNvSpPr>
            <a:spLocks noGrp="1"/>
          </p:cNvSpPr>
          <p:nvPr>
            <p:ph type="title"/>
          </p:nvPr>
        </p:nvSpPr>
        <p:spPr>
          <a:xfrm>
            <a:off x="914400" y="299019"/>
            <a:ext cx="6858000" cy="1033993"/>
          </a:xfrm>
        </p:spPr>
        <p:txBody>
          <a:bodyPr/>
          <a:lstStyle/>
          <a:p>
            <a:pPr algn="ctr"/>
            <a:r>
              <a:rPr lang="en-GB" sz="2800" dirty="0">
                <a:solidFill>
                  <a:schemeClr val="tx1"/>
                </a:solidFill>
                <a:latin typeface="Times New Roman" panose="02020603050405020304" pitchFamily="18" charset="0"/>
                <a:cs typeface="Times New Roman" panose="02020603050405020304" pitchFamily="18" charset="0"/>
              </a:rPr>
              <a:t>Recommendations for Personalised COPD Management</a:t>
            </a:r>
          </a:p>
        </p:txBody>
      </p:sp>
      <p:sp>
        <p:nvSpPr>
          <p:cNvPr id="3" name="Content Placeholder 2">
            <a:extLst>
              <a:ext uri="{FF2B5EF4-FFF2-40B4-BE49-F238E27FC236}">
                <a16:creationId xmlns:a16="http://schemas.microsoft.com/office/drawing/2014/main" id="{ABA8514E-FEC1-4981-B6B7-D33EED091CD6}"/>
              </a:ext>
            </a:extLst>
          </p:cNvPr>
          <p:cNvSpPr>
            <a:spLocks noGrp="1"/>
          </p:cNvSpPr>
          <p:nvPr>
            <p:ph idx="1"/>
          </p:nvPr>
        </p:nvSpPr>
        <p:spPr>
          <a:xfrm>
            <a:off x="516467" y="1889674"/>
            <a:ext cx="6981613" cy="4906373"/>
          </a:xfrm>
        </p:spPr>
        <p:txBody>
          <a:bodyPr>
            <a:noAutofit/>
          </a:bodyPr>
          <a:lstStyle/>
          <a:p>
            <a:pPr marL="285750" indent="-285750" algn="just">
              <a:lnSpc>
                <a:spcPct val="10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The Comprehensive Model of Personalised Care must support community COPD management by encouraging person-centred, proactive care. </a:t>
            </a:r>
          </a:p>
          <a:p>
            <a:pPr marL="285750" indent="-285750" algn="just">
              <a:lnSpc>
                <a:spcPct val="10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Healthcare specialists must normally examine patients' physical, psychological, and social needs, include carers where applicable, and organise multidisciplinary facilities. </a:t>
            </a:r>
          </a:p>
          <a:p>
            <a:pPr marL="285750" indent="-285750" algn="just">
              <a:lnSpc>
                <a:spcPct val="10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Personalised care planning and self-management support must be revised frequently to enhance adherence to treatment, decrease aggravations and hospital admissions, improve quality of life, and allow individuals with COPD to remain autonomous in their societies (NHS England, 2019).</a:t>
            </a:r>
          </a:p>
          <a:p>
            <a:pPr marL="285750" indent="-285750" algn="just">
              <a:lnSpc>
                <a:spcPct val="10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The Comprehensive Model of Personalised Care enhances COPD results over six evidence-based elements: shared decision-making, personalised care and support planning, enabling choice, social prescribing and community-based support, supported self-management, and personal health budgets </a:t>
            </a:r>
            <a:r>
              <a:rPr lang="en-GB"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err="1">
                <a:solidFill>
                  <a:schemeClr val="tx1"/>
                </a:solidFill>
                <a:latin typeface="Times New Roman" panose="02020603050405020304" pitchFamily="18" charset="0"/>
                <a:cs typeface="Times New Roman" panose="02020603050405020304" pitchFamily="18" charset="0"/>
              </a:rPr>
              <a:t>Lorig</a:t>
            </a:r>
            <a:r>
              <a:rPr lang="en-GB" sz="1800" dirty="0">
                <a:solidFill>
                  <a:schemeClr val="tx1"/>
                </a:solidFill>
                <a:latin typeface="Times New Roman" panose="02020603050405020304" pitchFamily="18" charset="0"/>
                <a:cs typeface="Times New Roman" panose="02020603050405020304" pitchFamily="18" charset="0"/>
              </a:rPr>
              <a:t> and Holman, 2003). </a:t>
            </a:r>
          </a:p>
          <a:p>
            <a:pPr marL="285750" indent="-285750" algn="just">
              <a:lnSpc>
                <a:spcPct val="100000"/>
              </a:lnSpc>
              <a:buFont typeface="Arial" panose="020B0604020202020204" pitchFamily="34" charset="0"/>
              <a:buChar char="•"/>
            </a:pPr>
            <a:endParaRPr lang="en-GB" sz="1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F4E0DBC-F7AE-4864-B210-E3F65BE0C868}"/>
              </a:ext>
            </a:extLst>
          </p:cNvPr>
          <p:cNvSpPr>
            <a:spLocks noGrp="1"/>
          </p:cNvSpPr>
          <p:nvPr>
            <p:ph type="sldNum" sz="quarter" idx="10"/>
          </p:nvPr>
        </p:nvSpPr>
        <p:spPr/>
        <p:txBody>
          <a:bodyPr/>
          <a:lstStyle/>
          <a:p>
            <a:fld id="{48F63A3B-78C7-47BE-AE5E-E10140E04643}" type="slidenum">
              <a:rPr lang="en-US" smtClean="0"/>
              <a:pPr/>
              <a:t>12</a:t>
            </a:fld>
            <a:endParaRPr lang="en-US" dirty="0"/>
          </a:p>
        </p:txBody>
      </p:sp>
    </p:spTree>
    <p:extLst>
      <p:ext uri="{BB962C8B-B14F-4D97-AF65-F5344CB8AC3E}">
        <p14:creationId xmlns:p14="http://schemas.microsoft.com/office/powerpoint/2010/main" val="405225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A0B24-78BD-4192-B8F1-5C76F99BAF77}"/>
              </a:ext>
            </a:extLst>
          </p:cNvPr>
          <p:cNvSpPr>
            <a:spLocks noGrp="1"/>
          </p:cNvSpPr>
          <p:nvPr>
            <p:ph type="title"/>
          </p:nvPr>
        </p:nvSpPr>
        <p:spPr>
          <a:xfrm>
            <a:off x="914400" y="558800"/>
            <a:ext cx="6583680" cy="1405467"/>
          </a:xfrm>
        </p:spPr>
        <p:txBody>
          <a:bodyPr/>
          <a:lstStyle/>
          <a:p>
            <a:pPr algn="ctr"/>
            <a:r>
              <a:rPr lang="en-GB" sz="2800" dirty="0">
                <a:solidFill>
                  <a:schemeClr val="tx1"/>
                </a:solidFill>
                <a:latin typeface="Times New Roman" panose="02020603050405020304" pitchFamily="18" charset="0"/>
                <a:cs typeface="Times New Roman" panose="02020603050405020304" pitchFamily="18" charset="0"/>
              </a:rPr>
              <a:t>Applying the Comprehensive Model of Personalised Care to COPD</a:t>
            </a:r>
          </a:p>
        </p:txBody>
      </p:sp>
      <p:sp>
        <p:nvSpPr>
          <p:cNvPr id="3" name="Content Placeholder 2">
            <a:extLst>
              <a:ext uri="{FF2B5EF4-FFF2-40B4-BE49-F238E27FC236}">
                <a16:creationId xmlns:a16="http://schemas.microsoft.com/office/drawing/2014/main" id="{B9651091-4D06-49E2-94F1-6911E8A08757}"/>
              </a:ext>
            </a:extLst>
          </p:cNvPr>
          <p:cNvSpPr>
            <a:spLocks noGrp="1"/>
          </p:cNvSpPr>
          <p:nvPr>
            <p:ph idx="1"/>
          </p:nvPr>
        </p:nvSpPr>
        <p:spPr>
          <a:xfrm>
            <a:off x="558800" y="2286000"/>
            <a:ext cx="7137400" cy="4241800"/>
          </a:xfrm>
        </p:spPr>
        <p:txBody>
          <a:bodyPr>
            <a:normAutofit fontScale="70000" lnSpcReduction="20000"/>
          </a:bodyPr>
          <a:lstStyle/>
          <a:p>
            <a:pPr marL="342900" indent="-34290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For individuals with COPD, shared decision-making supports in the selection of suitable inhalers and treatment possibilities. </a:t>
            </a:r>
          </a:p>
          <a:p>
            <a:pPr marL="342900" indent="-34290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Personalised care and support planning recognises personal objectives and aggravation management. </a:t>
            </a:r>
          </a:p>
          <a:p>
            <a:pPr marL="342900" indent="-34290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Allowing choice permits patients to access appropriate respiratory facilities. </a:t>
            </a:r>
          </a:p>
          <a:p>
            <a:pPr marL="342900" indent="-34290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Social advocating links people to pulmonary recovery, exercise groups, and smoking cessation programmes. </a:t>
            </a:r>
          </a:p>
          <a:p>
            <a:pPr marL="342900" indent="-34290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Supported self-management enhances inhaler method, symptom monitoring, and action plan usage. </a:t>
            </a:r>
          </a:p>
          <a:p>
            <a:pPr marL="342900" indent="-342900" algn="just">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Personal health finances, where suitable, allow personalised support to keep independence and enhance quality of life (NHS England, 2019; Coulter et al., 2015).</a:t>
            </a:r>
          </a:p>
        </p:txBody>
      </p:sp>
      <p:sp>
        <p:nvSpPr>
          <p:cNvPr id="4" name="Slide Number Placeholder 3">
            <a:extLst>
              <a:ext uri="{FF2B5EF4-FFF2-40B4-BE49-F238E27FC236}">
                <a16:creationId xmlns:a16="http://schemas.microsoft.com/office/drawing/2014/main" id="{E4AE3BB9-5CF0-49B8-8236-D025428A0247}"/>
              </a:ext>
            </a:extLst>
          </p:cNvPr>
          <p:cNvSpPr>
            <a:spLocks noGrp="1"/>
          </p:cNvSpPr>
          <p:nvPr>
            <p:ph type="sldNum" sz="quarter" idx="10"/>
          </p:nvPr>
        </p:nvSpPr>
        <p:spPr/>
        <p:txBody>
          <a:bodyPr/>
          <a:lstStyle/>
          <a:p>
            <a:fld id="{48F63A3B-78C7-47BE-AE5E-E10140E04643}" type="slidenum">
              <a:rPr lang="en-US" smtClean="0"/>
              <a:pPr/>
              <a:t>13</a:t>
            </a:fld>
            <a:endParaRPr lang="en-US" dirty="0"/>
          </a:p>
        </p:txBody>
      </p:sp>
      <p:pic>
        <p:nvPicPr>
          <p:cNvPr id="5" name="Picture 4">
            <a:extLst>
              <a:ext uri="{FF2B5EF4-FFF2-40B4-BE49-F238E27FC236}">
                <a16:creationId xmlns:a16="http://schemas.microsoft.com/office/drawing/2014/main" id="{66E89B47-6496-4CBD-AEAC-7B4DEAF065EE}"/>
              </a:ext>
            </a:extLst>
          </p:cNvPr>
          <p:cNvPicPr/>
          <p:nvPr/>
        </p:nvPicPr>
        <p:blipFill rotWithShape="1">
          <a:blip r:embed="rId2"/>
          <a:srcRect l="66641" t="33977" r="12752" b="27615"/>
          <a:stretch/>
        </p:blipFill>
        <p:spPr bwMode="auto">
          <a:xfrm>
            <a:off x="8475134" y="2319867"/>
            <a:ext cx="2950892" cy="314113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2704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20D13-52D5-46C5-9E00-380D42D837DD}"/>
              </a:ext>
            </a:extLst>
          </p:cNvPr>
          <p:cNvSpPr>
            <a:spLocks noGrp="1"/>
          </p:cNvSpPr>
          <p:nvPr>
            <p:ph type="title"/>
          </p:nvPr>
        </p:nvSpPr>
        <p:spPr>
          <a:xfrm>
            <a:off x="914400" y="1057275"/>
            <a:ext cx="6583680" cy="720726"/>
          </a:xfrm>
        </p:spPr>
        <p:txBody>
          <a:bodyPr/>
          <a:lstStyle/>
          <a:p>
            <a:r>
              <a:rPr lang="en-GB" sz="32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dirty="0"/>
          </a:p>
        </p:txBody>
      </p:sp>
      <p:sp>
        <p:nvSpPr>
          <p:cNvPr id="3" name="Content Placeholder 2">
            <a:extLst>
              <a:ext uri="{FF2B5EF4-FFF2-40B4-BE49-F238E27FC236}">
                <a16:creationId xmlns:a16="http://schemas.microsoft.com/office/drawing/2014/main" id="{1D527DCE-D2B9-42E3-A79B-9402FCF96655}"/>
              </a:ext>
            </a:extLst>
          </p:cNvPr>
          <p:cNvSpPr>
            <a:spLocks noGrp="1"/>
          </p:cNvSpPr>
          <p:nvPr>
            <p:ph idx="1"/>
          </p:nvPr>
        </p:nvSpPr>
        <p:spPr>
          <a:xfrm>
            <a:off x="914400" y="2667000"/>
            <a:ext cx="6583680" cy="3374984"/>
          </a:xfrm>
        </p:spPr>
        <p:txBody>
          <a:bodyPr/>
          <a:lstStyle/>
          <a:p>
            <a:pPr marL="342900" indent="-34290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COPD needs coordinated, evidence-based, and tailored management. </a:t>
            </a:r>
          </a:p>
          <a:p>
            <a:pPr marL="342900" indent="-34290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Community specialists play a significant role in analysis, prevention, support for treatment, and self-management teaching. </a:t>
            </a:r>
          </a:p>
          <a:p>
            <a:pPr marL="342900" indent="-342900" algn="just">
              <a:lnSpc>
                <a:spcPct val="107000"/>
              </a:lnSpc>
              <a:spcAft>
                <a:spcPts val="800"/>
              </a:spcAft>
              <a:buFont typeface="Arial" panose="020B0604020202020204" pitchFamily="34" charset="0"/>
              <a:buChar char="•"/>
            </a:pPr>
            <a:r>
              <a:rPr lang="en-GB"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Person-centred strategies enhance autonomy, decrease healthcare load, and improve results for persons living with COPD.</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C499D069-6D23-42AC-B465-C81BC412B34C}"/>
              </a:ext>
            </a:extLst>
          </p:cNvPr>
          <p:cNvSpPr>
            <a:spLocks noGrp="1"/>
          </p:cNvSpPr>
          <p:nvPr>
            <p:ph type="sldNum" sz="quarter" idx="10"/>
          </p:nvPr>
        </p:nvSpPr>
        <p:spPr/>
        <p:txBody>
          <a:bodyPr/>
          <a:lstStyle/>
          <a:p>
            <a:fld id="{48F63A3B-78C7-47BE-AE5E-E10140E04643}" type="slidenum">
              <a:rPr lang="en-US" smtClean="0"/>
              <a:pPr/>
              <a:t>14</a:t>
            </a:fld>
            <a:endParaRPr lang="en-US" dirty="0"/>
          </a:p>
        </p:txBody>
      </p:sp>
    </p:spTree>
    <p:extLst>
      <p:ext uri="{BB962C8B-B14F-4D97-AF65-F5344CB8AC3E}">
        <p14:creationId xmlns:p14="http://schemas.microsoft.com/office/powerpoint/2010/main" val="786888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6F4F7-6EF5-40BB-B06E-C88B7EC44979}"/>
              </a:ext>
            </a:extLst>
          </p:cNvPr>
          <p:cNvSpPr>
            <a:spLocks noGrp="1"/>
          </p:cNvSpPr>
          <p:nvPr>
            <p:ph type="title"/>
          </p:nvPr>
        </p:nvSpPr>
        <p:spPr>
          <a:xfrm>
            <a:off x="990600" y="360362"/>
            <a:ext cx="6583680" cy="568326"/>
          </a:xfrm>
        </p:spPr>
        <p:txBody>
          <a:bodyPr/>
          <a:lstStyle/>
          <a:p>
            <a:br>
              <a:rPr lang="en-GB" sz="2800" kern="1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br>
            <a:r>
              <a:rPr lang="en-GB" sz="2800" kern="18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dirty="0"/>
          </a:p>
        </p:txBody>
      </p:sp>
      <p:sp>
        <p:nvSpPr>
          <p:cNvPr id="3" name="Content Placeholder 2">
            <a:extLst>
              <a:ext uri="{FF2B5EF4-FFF2-40B4-BE49-F238E27FC236}">
                <a16:creationId xmlns:a16="http://schemas.microsoft.com/office/drawing/2014/main" id="{E8008BC1-3A70-4397-9554-E04A2405CE17}"/>
              </a:ext>
            </a:extLst>
          </p:cNvPr>
          <p:cNvSpPr>
            <a:spLocks noGrp="1"/>
          </p:cNvSpPr>
          <p:nvPr>
            <p:ph idx="1"/>
          </p:nvPr>
        </p:nvSpPr>
        <p:spPr>
          <a:xfrm>
            <a:off x="914400" y="1540933"/>
            <a:ext cx="6583680" cy="4956705"/>
          </a:xfrm>
        </p:spPr>
        <p:txBody>
          <a:bodyPr>
            <a:normAutofit fontScale="62500" lnSpcReduction="20000"/>
          </a:bodyPr>
          <a:lstStyle/>
          <a:p>
            <a:pPr marL="285750" indent="-285750">
              <a:buFont typeface="Arial" panose="020B0604020202020204" pitchFamily="34" charset="0"/>
              <a:buChar char="•"/>
            </a:pP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Adeloye</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D. et al. (2022) ‘Global and regional estimates of COPD prevalence’,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Journal of Global Health</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12. Available at:</a:t>
            </a: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https://doi.org/10.7189/jogh.12.04021</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Agustí</a:t>
            </a:r>
            <a:r>
              <a:rPr lang="en-GB" sz="1400" dirty="0">
                <a:latin typeface="Times New Roman" panose="02020603050405020304" pitchFamily="18" charset="0"/>
                <a:cs typeface="Times New Roman" panose="02020603050405020304" pitchFamily="18" charset="0"/>
              </a:rPr>
              <a:t>, A. and </a:t>
            </a:r>
            <a:r>
              <a:rPr lang="en-GB" sz="1400" dirty="0" err="1">
                <a:latin typeface="Times New Roman" panose="02020603050405020304" pitchFamily="18" charset="0"/>
                <a:cs typeface="Times New Roman" panose="02020603050405020304" pitchFamily="18" charset="0"/>
              </a:rPr>
              <a:t>Faner</a:t>
            </a:r>
            <a:r>
              <a:rPr lang="en-GB" sz="1400" dirty="0">
                <a:latin typeface="Times New Roman" panose="02020603050405020304" pitchFamily="18" charset="0"/>
                <a:cs typeface="Times New Roman" panose="02020603050405020304" pitchFamily="18" charset="0"/>
              </a:rPr>
              <a:t>, R. (2018) ‘COPD beyond smoking: New paradigm, novel opportunities’, </a:t>
            </a:r>
            <a:r>
              <a:rPr lang="en-GB" sz="1400" i="1" dirty="0">
                <a:latin typeface="Times New Roman" panose="02020603050405020304" pitchFamily="18" charset="0"/>
                <a:cs typeface="Times New Roman" panose="02020603050405020304" pitchFamily="18" charset="0"/>
              </a:rPr>
              <a:t>The Lancet Respiratory Medicine</a:t>
            </a:r>
            <a:r>
              <a:rPr lang="en-GB" sz="1400" dirty="0">
                <a:latin typeface="Times New Roman" panose="02020603050405020304" pitchFamily="18" charset="0"/>
                <a:cs typeface="Times New Roman" panose="02020603050405020304" pitchFamily="18" charset="0"/>
              </a:rPr>
              <a:t>, 6(5), pp. 324–326. Available at: https://www.thelancet.com/journals/lanres/article/PIIS2213-2600(18)30062-3/fulltext (Accessed: 17 July 2026).</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Bolton, C.E. et al. (2013) ‘British Thoracic Society guideline on pulmonary rehabilitation in adults’,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Thorax</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68(</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Suppl</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2), pp.ii1–ii30. Available at:</a:t>
            </a: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https://thorax.bmj.com/content/68/Suppl_2/ii1</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British Lung Foundation (2024)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COPD statistics and facts</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https://www.blf.org.uk/support-for-you/copd/copd-statistics</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r>
              <a:rPr lang="en-GB" sz="14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British Thoracic Society (2023)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BTS Guideline for pulmonary rehabilitation in adults with chronic respiratory disease</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https://www.brit-thoracic.org.uk/quality-improvement/guidelines/</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British Thoracic Society (2019) </a:t>
            </a:r>
            <a:r>
              <a:rPr lang="en-GB" sz="1400" i="1" dirty="0">
                <a:latin typeface="Times New Roman" panose="02020603050405020304" pitchFamily="18" charset="0"/>
                <a:cs typeface="Times New Roman" panose="02020603050405020304" pitchFamily="18" charset="0"/>
              </a:rPr>
              <a:t>Quality Standards for Clinically Significant Bronchiectasis in Adults</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6"/>
              </a:rPr>
              <a:t>https://www.brit-thoracic.org.uk/quality-improvement/quality-standards/</a:t>
            </a:r>
            <a:r>
              <a:rPr lang="en-GB" sz="1400" dirty="0">
                <a:latin typeface="Times New Roman" panose="02020603050405020304" pitchFamily="18" charset="0"/>
                <a:cs typeface="Times New Roman" panose="02020603050405020304" pitchFamily="18" charset="0"/>
              </a:rPr>
              <a:t> (Accessed: 17 July 2026).</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Celli, B.R. and </a:t>
            </a:r>
            <a:r>
              <a:rPr lang="en-GB" sz="1400" dirty="0" err="1">
                <a:latin typeface="Times New Roman" panose="02020603050405020304" pitchFamily="18" charset="0"/>
                <a:cs typeface="Times New Roman" panose="02020603050405020304" pitchFamily="18" charset="0"/>
              </a:rPr>
              <a:t>Wedzicha</a:t>
            </a:r>
            <a:r>
              <a:rPr lang="en-GB" sz="1400" dirty="0">
                <a:latin typeface="Times New Roman" panose="02020603050405020304" pitchFamily="18" charset="0"/>
                <a:cs typeface="Times New Roman" panose="02020603050405020304" pitchFamily="18" charset="0"/>
              </a:rPr>
              <a:t>, J.A. (2019) ‘Update on clinical aspects of chronic obstructive pulmonary disease’, </a:t>
            </a:r>
            <a:r>
              <a:rPr lang="en-GB" sz="1400" i="1" dirty="0">
                <a:latin typeface="Times New Roman" panose="02020603050405020304" pitchFamily="18" charset="0"/>
                <a:cs typeface="Times New Roman" panose="02020603050405020304" pitchFamily="18" charset="0"/>
              </a:rPr>
              <a:t>New England Journal of Medicine</a:t>
            </a:r>
            <a:r>
              <a:rPr lang="en-GB" sz="1400" dirty="0">
                <a:latin typeface="Times New Roman" panose="02020603050405020304" pitchFamily="18" charset="0"/>
                <a:cs typeface="Times New Roman" panose="02020603050405020304" pitchFamily="18" charset="0"/>
              </a:rPr>
              <a:t>, 381(13), pp. 1257–1266. Available at: </a:t>
            </a:r>
            <a:r>
              <a:rPr lang="en-GB" sz="1400" dirty="0">
                <a:latin typeface="Times New Roman" panose="02020603050405020304" pitchFamily="18" charset="0"/>
                <a:cs typeface="Times New Roman" panose="02020603050405020304" pitchFamily="18" charset="0"/>
                <a:hlinkClick r:id="rId7"/>
              </a:rPr>
              <a:t>https://www.nejm.org/doi/full/10.1056/NEJMra1900500</a:t>
            </a:r>
            <a:r>
              <a:rPr lang="en-GB" sz="1400" dirty="0">
                <a:latin typeface="Times New Roman" panose="02020603050405020304" pitchFamily="18" charset="0"/>
                <a:cs typeface="Times New Roman" panose="02020603050405020304" pitchFamily="18" charset="0"/>
              </a:rPr>
              <a:t> (Accessed: 17 July 2026).</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Coulter, A. (2012) </a:t>
            </a:r>
            <a:r>
              <a:rPr lang="en-GB" sz="1400" i="1" dirty="0">
                <a:latin typeface="Times New Roman" panose="02020603050405020304" pitchFamily="18" charset="0"/>
                <a:cs typeface="Times New Roman" panose="02020603050405020304" pitchFamily="18" charset="0"/>
              </a:rPr>
              <a:t>Engaging Patients in Healthcare</a:t>
            </a:r>
            <a:r>
              <a:rPr lang="en-GB" sz="1400" dirty="0">
                <a:latin typeface="Times New Roman" panose="02020603050405020304" pitchFamily="18" charset="0"/>
                <a:cs typeface="Times New Roman" panose="02020603050405020304" pitchFamily="18" charset="0"/>
              </a:rPr>
              <a:t>. Maidenhead: Open University Press. Available at: </a:t>
            </a:r>
            <a:r>
              <a:rPr lang="en-GB" sz="1400" dirty="0">
                <a:latin typeface="Times New Roman" panose="02020603050405020304" pitchFamily="18" charset="0"/>
                <a:cs typeface="Times New Roman" panose="02020603050405020304" pitchFamily="18" charset="0"/>
                <a:hlinkClick r:id="rId8"/>
              </a:rPr>
              <a:t>https://www.mheducation.co.uk/engaging-patients-in-healthcare-9780335242719-emea-group</a:t>
            </a:r>
            <a:r>
              <a:rPr lang="en-GB" sz="1400" dirty="0">
                <a:latin typeface="Times New Roman" panose="02020603050405020304" pitchFamily="18" charset="0"/>
                <a:cs typeface="Times New Roman" panose="02020603050405020304" pitchFamily="18" charset="0"/>
              </a:rPr>
              <a:t> (Accessed: 17 July 2026).</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Coulter, A., Roberts, S. and Dixon, A. (2015) </a:t>
            </a:r>
            <a:r>
              <a:rPr lang="en-GB" sz="1400" i="1" dirty="0">
                <a:latin typeface="Times New Roman" panose="02020603050405020304" pitchFamily="18" charset="0"/>
                <a:cs typeface="Times New Roman" panose="02020603050405020304" pitchFamily="18" charset="0"/>
              </a:rPr>
              <a:t>Delivering Better Services for People with Long-Term Conditions</a:t>
            </a:r>
            <a:r>
              <a:rPr lang="en-GB" sz="1400" dirty="0">
                <a:latin typeface="Times New Roman" panose="02020603050405020304" pitchFamily="18" charset="0"/>
                <a:cs typeface="Times New Roman" panose="02020603050405020304" pitchFamily="18" charset="0"/>
              </a:rPr>
              <a:t>. London: The King's Fund. Available at: https://www.kingsfund.org.uk/publications/delivering-better-services-people-long-term-conditions (Accessed: 17 July 2026).</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Elwyn, G. et al. (2012) ‘Shared decision making: a model for clinical practice’,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Journal of General Internal Medicine</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27, pp.1361–1367. Available at:</a:t>
            </a: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https://doi.org/10.1007/s11606-012-2077-6</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E3685814-5A7F-4DBC-ABDE-A38C99D8AC28}"/>
              </a:ext>
            </a:extLst>
          </p:cNvPr>
          <p:cNvSpPr>
            <a:spLocks noGrp="1"/>
          </p:cNvSpPr>
          <p:nvPr>
            <p:ph type="sldNum" sz="quarter" idx="10"/>
          </p:nvPr>
        </p:nvSpPr>
        <p:spPr/>
        <p:txBody>
          <a:bodyPr/>
          <a:lstStyle/>
          <a:p>
            <a:fld id="{48F63A3B-78C7-47BE-AE5E-E10140E04643}" type="slidenum">
              <a:rPr lang="en-US" smtClean="0"/>
              <a:pPr/>
              <a:t>15</a:t>
            </a:fld>
            <a:endParaRPr lang="en-US" dirty="0"/>
          </a:p>
        </p:txBody>
      </p:sp>
    </p:spTree>
    <p:extLst>
      <p:ext uri="{BB962C8B-B14F-4D97-AF65-F5344CB8AC3E}">
        <p14:creationId xmlns:p14="http://schemas.microsoft.com/office/powerpoint/2010/main" val="1907588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805E0-A2C2-41AC-8EFE-981895E93792}"/>
              </a:ext>
            </a:extLst>
          </p:cNvPr>
          <p:cNvSpPr>
            <a:spLocks noGrp="1"/>
          </p:cNvSpPr>
          <p:nvPr>
            <p:ph type="title"/>
          </p:nvPr>
        </p:nvSpPr>
        <p:spPr>
          <a:xfrm>
            <a:off x="914400" y="361949"/>
            <a:ext cx="6583680" cy="695326"/>
          </a:xfrm>
        </p:spPr>
        <p:txBody>
          <a:bodyPr/>
          <a:lstStyle/>
          <a:p>
            <a:r>
              <a:rPr lang="en-GB" sz="2800" dirty="0">
                <a:solidFill>
                  <a:schemeClr val="tx1"/>
                </a:solidFill>
                <a:latin typeface="Times New Roman" panose="02020603050405020304" pitchFamily="18" charset="0"/>
                <a:cs typeface="Times New Roman" panose="02020603050405020304" pitchFamily="18" charset="0"/>
              </a:rPr>
              <a:t>References (Cont..)</a:t>
            </a:r>
          </a:p>
        </p:txBody>
      </p:sp>
      <p:sp>
        <p:nvSpPr>
          <p:cNvPr id="3" name="Content Placeholder 2">
            <a:extLst>
              <a:ext uri="{FF2B5EF4-FFF2-40B4-BE49-F238E27FC236}">
                <a16:creationId xmlns:a16="http://schemas.microsoft.com/office/drawing/2014/main" id="{1FEDC7C8-4131-40FA-875A-0F57E8200A19}"/>
              </a:ext>
            </a:extLst>
          </p:cNvPr>
          <p:cNvSpPr>
            <a:spLocks noGrp="1"/>
          </p:cNvSpPr>
          <p:nvPr>
            <p:ph idx="1"/>
          </p:nvPr>
        </p:nvSpPr>
        <p:spPr>
          <a:xfrm>
            <a:off x="914399" y="1490133"/>
            <a:ext cx="8593667" cy="5005918"/>
          </a:xfrm>
        </p:spPr>
        <p:txBody>
          <a:bodyPr>
            <a:normAutofit fontScale="62500" lnSpcReduction="20000"/>
          </a:bodyPr>
          <a:lstStyle/>
          <a:p>
            <a:pPr marL="285750" indent="-285750">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European Respiratory Society (2021)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The economic burden of COPD</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https://www.ersnet.org/</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Ford, E.S., Murphy, L.B., </a:t>
            </a:r>
            <a:r>
              <a:rPr lang="en-GB" sz="1600" dirty="0" err="1">
                <a:latin typeface="Times New Roman" panose="02020603050405020304" pitchFamily="18" charset="0"/>
                <a:cs typeface="Times New Roman" panose="02020603050405020304" pitchFamily="18" charset="0"/>
              </a:rPr>
              <a:t>Khavjou</a:t>
            </a:r>
            <a:r>
              <a:rPr lang="en-GB" sz="1600" dirty="0">
                <a:latin typeface="Times New Roman" panose="02020603050405020304" pitchFamily="18" charset="0"/>
                <a:cs typeface="Times New Roman" panose="02020603050405020304" pitchFamily="18" charset="0"/>
              </a:rPr>
              <a:t>, O., Giles, W.H. and Holt, J.B. (2015) ‘Total and state-specific medical and absenteeism costs of COPD among adults’, </a:t>
            </a:r>
            <a:r>
              <a:rPr lang="en-GB" sz="1600" i="1" dirty="0">
                <a:latin typeface="Times New Roman" panose="02020603050405020304" pitchFamily="18" charset="0"/>
                <a:cs typeface="Times New Roman" panose="02020603050405020304" pitchFamily="18" charset="0"/>
              </a:rPr>
              <a:t>Chest</a:t>
            </a:r>
            <a:r>
              <a:rPr lang="en-GB" sz="1600" dirty="0">
                <a:latin typeface="Times New Roman" panose="02020603050405020304" pitchFamily="18" charset="0"/>
                <a:cs typeface="Times New Roman" panose="02020603050405020304" pitchFamily="18" charset="0"/>
              </a:rPr>
              <a:t>, 147(1), pp. 31–45. Available at: https://journal.chestnet.org/article/S0012-3692(15)30003-4/fulltext (Accessed: 17 July 2026).</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GBD Chronic Respiratory Disease Collaborators (2020) ‘Prevalence and burden of chronic respiratory diseases and risk factors’, </a:t>
            </a:r>
            <a:r>
              <a:rPr lang="en-GB" sz="1600" i="1" dirty="0">
                <a:latin typeface="Times New Roman" panose="02020603050405020304" pitchFamily="18" charset="0"/>
                <a:cs typeface="Times New Roman" panose="02020603050405020304" pitchFamily="18" charset="0"/>
              </a:rPr>
              <a:t>The Lancet Respiratory Medicine</a:t>
            </a:r>
            <a:r>
              <a:rPr lang="en-GB" sz="1600" dirty="0">
                <a:latin typeface="Times New Roman" panose="02020603050405020304" pitchFamily="18" charset="0"/>
                <a:cs typeface="Times New Roman" panose="02020603050405020304" pitchFamily="18" charset="0"/>
              </a:rPr>
              <a:t>, 8(6), pp. 585–596. Available at: https://www.thelancet.com/journals/lanres/article/PIIS2213-2600(20)30105-3/fulltext (Accessed: 17 July 2026).</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Global Initiative for Chronic Obstructive Lung Disease (2024)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Global Strategy for Prevention, Diagnosis and Management of COPD: 2024 Report</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https://goldcopd.org/2024-gold-report/</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 </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Han, M.K., Dransfield, M.T. and Martinez, F.J. (2022) ‘Chronic obstructive pulmonary disease: Definition, clinical manifestations and future management’, </a:t>
            </a:r>
            <a:r>
              <a:rPr lang="en-GB" sz="1600" i="1" dirty="0">
                <a:latin typeface="Times New Roman" panose="02020603050405020304" pitchFamily="18" charset="0"/>
                <a:cs typeface="Times New Roman" panose="02020603050405020304" pitchFamily="18" charset="0"/>
              </a:rPr>
              <a:t>The Lancet</a:t>
            </a:r>
            <a:r>
              <a:rPr lang="en-GB" sz="1600" dirty="0">
                <a:latin typeface="Times New Roman" panose="02020603050405020304" pitchFamily="18" charset="0"/>
                <a:cs typeface="Times New Roman" panose="02020603050405020304" pitchFamily="18" charset="0"/>
              </a:rPr>
              <a:t>, 400(10356), pp. 921–936. Available at: https://www.thelancet.com/journals/lancet/article/PIIS0140-6736(22)01285-8/fulltext (Accessed: 17 July 2026).</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b="0" dirty="0">
                <a:effectLst/>
                <a:latin typeface="Times New Roman" panose="02020603050405020304" pitchFamily="18" charset="0"/>
                <a:ea typeface="Times New Roman" panose="02020603050405020304" pitchFamily="18" charset="0"/>
                <a:cs typeface="Times New Roman" panose="02020603050405020304" pitchFamily="18" charset="0"/>
              </a:rPr>
              <a:t>Health Education England (2022)</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The multidisciplinary team: Learning and development framework</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https://www.hee.nhs.uk/our-work/multi-professional-workforce</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Lorig</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K.R. and Holman, H.R. (2003) ‘Self-management education: history, definition, outcomes, and mechanisms’,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Annals of </a:t>
            </a:r>
            <a:r>
              <a:rPr lang="en-GB" sz="1600" i="1" dirty="0" err="1">
                <a:effectLst/>
                <a:latin typeface="Times New Roman" panose="02020603050405020304" pitchFamily="18" charset="0"/>
                <a:ea typeface="Times New Roman" panose="02020603050405020304" pitchFamily="18" charset="0"/>
                <a:cs typeface="Times New Roman" panose="02020603050405020304" pitchFamily="18" charset="0"/>
              </a:rPr>
              <a:t>Behavioral</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 Medicine</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26(1), pp.1–7. Available at:</a:t>
            </a:r>
            <a:b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https://doi.org/10.1207/S15324796ABM2601_01</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1600" b="0" dirty="0">
                <a:effectLst/>
                <a:latin typeface="Times New Roman" panose="02020603050405020304" pitchFamily="18" charset="0"/>
                <a:ea typeface="Times New Roman" panose="02020603050405020304" pitchFamily="18" charset="0"/>
                <a:cs typeface="Times New Roman" panose="02020603050405020304" pitchFamily="18" charset="0"/>
              </a:rPr>
              <a:t>Marmot, M., Allen, J., Boyce, T., Goldblatt, P. and Morrison, J. (2020)</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Health Equity in England: The Marmot Review 10 Years On</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London: Institute of Health Equity. Available at: </a:t>
            </a:r>
            <a:r>
              <a:rPr lang="en-GB" sz="16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https://www.instituteofhealthequity.org/resources-reports/marmot-review-10-years-on</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National Voices (2014) </a:t>
            </a:r>
            <a:r>
              <a:rPr lang="en-GB" sz="1600" i="1" dirty="0">
                <a:latin typeface="Times New Roman" panose="02020603050405020304" pitchFamily="18" charset="0"/>
                <a:cs typeface="Times New Roman" panose="02020603050405020304" pitchFamily="18" charset="0"/>
              </a:rPr>
              <a:t>A Narrative for Person-Centred Coordinated Care</a:t>
            </a:r>
            <a:r>
              <a:rPr lang="en-GB" sz="1600" dirty="0">
                <a:latin typeface="Times New Roman" panose="02020603050405020304" pitchFamily="18" charset="0"/>
                <a:cs typeface="Times New Roman" panose="02020603050405020304" pitchFamily="18" charset="0"/>
              </a:rPr>
              <a:t>. Available at: https://www.nationalvoices.org.uk/publications/our-publications/narrative-person-centred-coordinated-care (Accessed: 17 July 2026).</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National Institute for Health and Care Excellence (2023)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Chronic obstructive pulmonary disease in over 16s: diagnosis and management (NG115)</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6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https://www.nice.org.uk/guidance/ng115</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endParaRPr lang="en-GB" dirty="0"/>
          </a:p>
        </p:txBody>
      </p:sp>
      <p:sp>
        <p:nvSpPr>
          <p:cNvPr id="4" name="Slide Number Placeholder 3">
            <a:extLst>
              <a:ext uri="{FF2B5EF4-FFF2-40B4-BE49-F238E27FC236}">
                <a16:creationId xmlns:a16="http://schemas.microsoft.com/office/drawing/2014/main" id="{2E5E3282-D884-4A26-9DA2-F78A184EBFF3}"/>
              </a:ext>
            </a:extLst>
          </p:cNvPr>
          <p:cNvSpPr>
            <a:spLocks noGrp="1"/>
          </p:cNvSpPr>
          <p:nvPr>
            <p:ph type="sldNum" sz="quarter" idx="10"/>
          </p:nvPr>
        </p:nvSpPr>
        <p:spPr/>
        <p:txBody>
          <a:bodyPr/>
          <a:lstStyle/>
          <a:p>
            <a:fld id="{48F63A3B-78C7-47BE-AE5E-E10140E04643}" type="slidenum">
              <a:rPr lang="en-US" smtClean="0"/>
              <a:pPr/>
              <a:t>16</a:t>
            </a:fld>
            <a:endParaRPr lang="en-US" dirty="0"/>
          </a:p>
        </p:txBody>
      </p:sp>
    </p:spTree>
    <p:extLst>
      <p:ext uri="{BB962C8B-B14F-4D97-AF65-F5344CB8AC3E}">
        <p14:creationId xmlns:p14="http://schemas.microsoft.com/office/powerpoint/2010/main" val="261326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390A-5D35-408A-B0FE-65937A0298D3}"/>
              </a:ext>
            </a:extLst>
          </p:cNvPr>
          <p:cNvSpPr>
            <a:spLocks noGrp="1"/>
          </p:cNvSpPr>
          <p:nvPr>
            <p:ph type="title"/>
          </p:nvPr>
        </p:nvSpPr>
        <p:spPr>
          <a:xfrm>
            <a:off x="914400" y="456140"/>
            <a:ext cx="6583680" cy="678393"/>
          </a:xfrm>
        </p:spPr>
        <p:txBody>
          <a:bodyPr/>
          <a:lstStyle/>
          <a:p>
            <a:r>
              <a:rPr lang="en-GB" dirty="0">
                <a:solidFill>
                  <a:schemeClr val="tx1"/>
                </a:solidFill>
                <a:latin typeface="Times New Roman" panose="02020603050405020304" pitchFamily="18" charset="0"/>
                <a:cs typeface="Times New Roman" panose="02020603050405020304" pitchFamily="18" charset="0"/>
              </a:rPr>
              <a:t>References 9(cont..0)</a:t>
            </a:r>
          </a:p>
        </p:txBody>
      </p:sp>
      <p:sp>
        <p:nvSpPr>
          <p:cNvPr id="3" name="Content Placeholder 2">
            <a:extLst>
              <a:ext uri="{FF2B5EF4-FFF2-40B4-BE49-F238E27FC236}">
                <a16:creationId xmlns:a16="http://schemas.microsoft.com/office/drawing/2014/main" id="{228A7999-6A88-4BB5-980C-1FD4D1FD0046}"/>
              </a:ext>
            </a:extLst>
          </p:cNvPr>
          <p:cNvSpPr>
            <a:spLocks noGrp="1"/>
          </p:cNvSpPr>
          <p:nvPr>
            <p:ph idx="1"/>
          </p:nvPr>
        </p:nvSpPr>
        <p:spPr>
          <a:xfrm>
            <a:off x="914400" y="1718732"/>
            <a:ext cx="6583680" cy="4683127"/>
          </a:xfrm>
        </p:spPr>
        <p:txBody>
          <a:bodyPr>
            <a:normAutofit fontScale="32500" lnSpcReduction="20000"/>
          </a:bodyPr>
          <a:lstStyle/>
          <a:p>
            <a:pPr marL="285750" indent="-285750">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NHS England (2019)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Universal Personalised Care: Implementing the Comprehensive Model</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https://www.england.nhs.uk/personalisedcare/comprehensive-model/</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NHS England (2022)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Core20PLUS5: An approach to reducing health inequalities</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https://www.england.nhs.uk/about/equality/equality-hub/core20plus5/</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b="0" dirty="0">
                <a:effectLst/>
                <a:latin typeface="Times New Roman" panose="02020603050405020304" pitchFamily="18" charset="0"/>
                <a:ea typeface="Times New Roman" panose="02020603050405020304" pitchFamily="18" charset="0"/>
                <a:cs typeface="Times New Roman" panose="02020603050405020304" pitchFamily="18" charset="0"/>
              </a:rPr>
              <a:t>NHS England (2023)</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Delivery plan for recovering access to primary care</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https://www.england.nhs.uk/primary-care/delivery-plan/</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b="0" dirty="0">
                <a:effectLst/>
                <a:latin typeface="Times New Roman" panose="02020603050405020304" pitchFamily="18" charset="0"/>
                <a:ea typeface="Times New Roman" panose="02020603050405020304" pitchFamily="18" charset="0"/>
                <a:cs typeface="Times New Roman" panose="02020603050405020304" pitchFamily="18" charset="0"/>
              </a:rPr>
              <a:t>Office for Health Improvement and Disparities (OHID) (2023)</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Fingertips Public Health Profiles: Chronic Obstructive Pulmonary Disease</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https://fingertips.phe.org.uk/</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b="0" dirty="0">
                <a:effectLst/>
                <a:latin typeface="Times New Roman" panose="02020603050405020304" pitchFamily="18" charset="0"/>
                <a:ea typeface="Times New Roman" panose="02020603050405020304" pitchFamily="18" charset="0"/>
                <a:cs typeface="Times New Roman" panose="02020603050405020304" pitchFamily="18" charset="0"/>
              </a:rPr>
              <a:t>Royal College of Physicians (2023)</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National Asthma and COPD Audit Programme (NACAP): COPD Clinical Audit</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https://www.rcp.ac.uk/improving-care/resources/national-asthma-and-copd-audit-programme/</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Spruit, M.A. et al. (2013) ‘An official American Thoracic Society/European Respiratory Society statement: key concepts and advances in pulmonary rehabilitation’,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American Journal of Respiratory and Critical Care Medicine</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188(8), pp.e13–e64. Available at:</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https://doi.org/10.1164/rccm.201309-1634ST</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Wagner, E.H., Austin, B.T. and Von </a:t>
            </a:r>
            <a:r>
              <a:rPr lang="en-GB" sz="2800" dirty="0" err="1">
                <a:effectLst/>
                <a:latin typeface="Times New Roman" panose="02020603050405020304" pitchFamily="18" charset="0"/>
                <a:ea typeface="Times New Roman" panose="02020603050405020304" pitchFamily="18" charset="0"/>
                <a:cs typeface="Times New Roman" panose="02020603050405020304" pitchFamily="18" charset="0"/>
              </a:rPr>
              <a:t>Korff</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M. (2001) ‘Organizing care for patients with chronic illness’,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The Milbank Quarterly</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79(4), pp.511–544. Available at:</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https://doi.org/10.1111/1468-0009.00210</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dirty="0" err="1">
                <a:latin typeface="Times New Roman" panose="02020603050405020304" pitchFamily="18" charset="0"/>
                <a:cs typeface="Times New Roman" panose="02020603050405020304" pitchFamily="18" charset="0"/>
              </a:rPr>
              <a:t>Wedzicha</a:t>
            </a:r>
            <a:r>
              <a:rPr lang="en-GB" sz="2800" dirty="0">
                <a:latin typeface="Times New Roman" panose="02020603050405020304" pitchFamily="18" charset="0"/>
                <a:cs typeface="Times New Roman" panose="02020603050405020304" pitchFamily="18" charset="0"/>
              </a:rPr>
              <a:t>, J.A., </a:t>
            </a:r>
            <a:r>
              <a:rPr lang="en-GB" sz="2800" dirty="0" err="1">
                <a:latin typeface="Times New Roman" panose="02020603050405020304" pitchFamily="18" charset="0"/>
                <a:cs typeface="Times New Roman" panose="02020603050405020304" pitchFamily="18" charset="0"/>
              </a:rPr>
              <a:t>Miravitlles</a:t>
            </a:r>
            <a:r>
              <a:rPr lang="en-GB" sz="2800" dirty="0">
                <a:latin typeface="Times New Roman" panose="02020603050405020304" pitchFamily="18" charset="0"/>
                <a:cs typeface="Times New Roman" panose="02020603050405020304" pitchFamily="18" charset="0"/>
              </a:rPr>
              <a:t>, M., Hurst, J.R., Calverley, P.M.A., Albert, R.K., </a:t>
            </a:r>
            <a:r>
              <a:rPr lang="en-GB" sz="2800" dirty="0" err="1">
                <a:latin typeface="Times New Roman" panose="02020603050405020304" pitchFamily="18" charset="0"/>
                <a:cs typeface="Times New Roman" panose="02020603050405020304" pitchFamily="18" charset="0"/>
              </a:rPr>
              <a:t>Anzueto</a:t>
            </a:r>
            <a:r>
              <a:rPr lang="en-GB" sz="2800" dirty="0">
                <a:latin typeface="Times New Roman" panose="02020603050405020304" pitchFamily="18" charset="0"/>
                <a:cs typeface="Times New Roman" panose="02020603050405020304" pitchFamily="18" charset="0"/>
              </a:rPr>
              <a:t>, A. and </a:t>
            </a:r>
            <a:r>
              <a:rPr lang="en-GB" sz="2800" dirty="0" err="1">
                <a:latin typeface="Times New Roman" panose="02020603050405020304" pitchFamily="18" charset="0"/>
                <a:cs typeface="Times New Roman" panose="02020603050405020304" pitchFamily="18" charset="0"/>
              </a:rPr>
              <a:t>Criner</a:t>
            </a:r>
            <a:r>
              <a:rPr lang="en-GB" sz="2800" dirty="0">
                <a:latin typeface="Times New Roman" panose="02020603050405020304" pitchFamily="18" charset="0"/>
                <a:cs typeface="Times New Roman" panose="02020603050405020304" pitchFamily="18" charset="0"/>
              </a:rPr>
              <a:t>, G.J. (2017) ‘Management of COPD exacerbations: An update’, </a:t>
            </a:r>
            <a:r>
              <a:rPr lang="en-GB" sz="2800" i="1" dirty="0">
                <a:latin typeface="Times New Roman" panose="02020603050405020304" pitchFamily="18" charset="0"/>
                <a:cs typeface="Times New Roman" panose="02020603050405020304" pitchFamily="18" charset="0"/>
              </a:rPr>
              <a:t>The Lancet Respiratory Medicine</a:t>
            </a:r>
            <a:r>
              <a:rPr lang="en-GB" sz="2800" dirty="0">
                <a:latin typeface="Times New Roman" panose="02020603050405020304" pitchFamily="18" charset="0"/>
                <a:cs typeface="Times New Roman" panose="02020603050405020304" pitchFamily="18" charset="0"/>
              </a:rPr>
              <a:t>, 5(9), pp. 729–741. Available at: https://www.thelancet.com/journals/lanres/article/PIIS2213-2600(17)30253-0/fulltext (Accessed: 17 July 2026).</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(2024)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Chronic obstructive pulmonary disease (COPD)</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https://www.who.int/news-room/fact-sheets/detail/chronic-obstructive-pulmonary-disease-(copd)</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pPr marL="285750" indent="-285750">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(2021) </a:t>
            </a:r>
            <a:r>
              <a:rPr lang="en-GB" sz="2800" i="1" dirty="0">
                <a:effectLst/>
                <a:latin typeface="Times New Roman" panose="02020603050405020304" pitchFamily="18" charset="0"/>
                <a:ea typeface="Times New Roman" panose="02020603050405020304" pitchFamily="18" charset="0"/>
                <a:cs typeface="Times New Roman" panose="02020603050405020304" pitchFamily="18" charset="0"/>
              </a:rPr>
              <a:t>Integrated care for older people: guidelines on community-level interventions</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b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https://www.who.int/publications/i/item/9789241550109</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(Accessed: 11 July 2026).</a:t>
            </a:r>
          </a:p>
          <a:p>
            <a:endParaRPr lang="en-GB" dirty="0"/>
          </a:p>
        </p:txBody>
      </p:sp>
      <p:sp>
        <p:nvSpPr>
          <p:cNvPr id="4" name="Slide Number Placeholder 3">
            <a:extLst>
              <a:ext uri="{FF2B5EF4-FFF2-40B4-BE49-F238E27FC236}">
                <a16:creationId xmlns:a16="http://schemas.microsoft.com/office/drawing/2014/main" id="{F19C6D66-9455-4DE1-A0D8-319EE67E4388}"/>
              </a:ext>
            </a:extLst>
          </p:cNvPr>
          <p:cNvSpPr>
            <a:spLocks noGrp="1"/>
          </p:cNvSpPr>
          <p:nvPr>
            <p:ph type="sldNum" sz="quarter" idx="10"/>
          </p:nvPr>
        </p:nvSpPr>
        <p:spPr/>
        <p:txBody>
          <a:bodyPr/>
          <a:lstStyle/>
          <a:p>
            <a:fld id="{48F63A3B-78C7-47BE-AE5E-E10140E04643}" type="slidenum">
              <a:rPr lang="en-US" smtClean="0"/>
              <a:pPr/>
              <a:t>17</a:t>
            </a:fld>
            <a:endParaRPr lang="en-US" dirty="0"/>
          </a:p>
        </p:txBody>
      </p:sp>
    </p:spTree>
    <p:extLst>
      <p:ext uri="{BB962C8B-B14F-4D97-AF65-F5344CB8AC3E}">
        <p14:creationId xmlns:p14="http://schemas.microsoft.com/office/powerpoint/2010/main" val="537738933"/>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719FA4-954C-4FA8-82CB-206659C3B82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DBB56F-4362-4386-A1A1-3DF89889661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{F2FACD83-DB32-4F1B-B219-7DE2C1189C2D}TF8a9b5915-b8c7-461e-8cdd-693d48b5e32371f7b7e2_win32-4bf0b9a2ea37</Template>
  <TotalTime>172</TotalTime>
  <Words>2709</Words>
  <Application>Microsoft Office PowerPoint</Application>
  <PresentationFormat>Widescreen</PresentationFormat>
  <Paragraphs>120</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Black</vt:lpstr>
      <vt:lpstr>Calibri</vt:lpstr>
      <vt:lpstr>Sabon Next LT</vt:lpstr>
      <vt:lpstr>Symbol</vt:lpstr>
      <vt:lpstr>Times New Roman</vt:lpstr>
      <vt:lpstr>Custom</vt:lpstr>
      <vt:lpstr>Community Care and Management of Longer-term Conditions</vt:lpstr>
      <vt:lpstr>Overview of COPD</vt:lpstr>
      <vt:lpstr>Symptoms of COPD</vt:lpstr>
      <vt:lpstr>Prevalence of COPD</vt:lpstr>
      <vt:lpstr>Economic and Social Burden</vt:lpstr>
      <vt:lpstr>Diagnosis and Initial Assessment</vt:lpstr>
      <vt:lpstr>COPD Management and Care Models</vt:lpstr>
      <vt:lpstr>Treatment Options </vt:lpstr>
      <vt:lpstr>Comorbidities associated with copd. </vt:lpstr>
      <vt:lpstr>Prevention of copd</vt:lpstr>
      <vt:lpstr>Skills, Values and Behaviours for Co-productive COPD Care</vt:lpstr>
      <vt:lpstr>Recommendations for Personalised COPD Management</vt:lpstr>
      <vt:lpstr>Applying the Comprehensive Model of Personalised Care to COPD</vt:lpstr>
      <vt:lpstr>Conclusion</vt:lpstr>
      <vt:lpstr> References</vt:lpstr>
      <vt:lpstr>References (Cont..)</vt:lpstr>
      <vt:lpstr>References 9(cont..0)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subject/>
  <dc:creator>Netloan User</dc:creator>
  <cp:lastModifiedBy>Netloan User</cp:lastModifiedBy>
  <cp:revision>30</cp:revision>
  <dcterms:created xsi:type="dcterms:W3CDTF">2026-07-11T10:56:10Z</dcterms:created>
  <dcterms:modified xsi:type="dcterms:W3CDTF">2026-08-08T09:19:01Z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