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7" r:id="rId62"/>
    <p:sldId id="318" r:id="rId63"/>
    <p:sldId id="319" r:id="rId64"/>
    <p:sldId id="320" r:id="rId65"/>
    <p:sldId id="321" r:id="rId66"/>
    <p:sldId id="322" r:id="rId67"/>
    <p:sldId id="323" r:id="rId68"/>
    <p:sldId id="324" r:id="rId69"/>
    <p:sldId id="325" r:id="rId70"/>
    <p:sldId id="326" r:id="rId71"/>
    <p:sldId id="327" r:id="rId72"/>
    <p:sldId id="328" r:id="rId73"/>
    <p:sldId id="329" r:id="rId74"/>
    <p:sldId id="330" r:id="rId75"/>
    <p:sldId id="331" r:id="rId76"/>
    <p:sldId id="332" r:id="rId77"/>
    <p:sldId id="333" r:id="rId78"/>
    <p:sldId id="334" r:id="rId79"/>
    <p:sldId id="335" r:id="rId80"/>
    <p:sldId id="336" r:id="rId81"/>
    <p:sldId id="337" r:id="rId82"/>
    <p:sldId id="338" r:id="rId83"/>
    <p:sldId id="339" r:id="rId84"/>
    <p:sldId id="340" r:id="rId85"/>
    <p:sldId id="341" r:id="rId86"/>
    <p:sldId id="342" r:id="rId87"/>
    <p:sldId id="343" r:id="rId88"/>
    <p:sldId id="344" r:id="rId89"/>
    <p:sldId id="345" r:id="rId90"/>
    <p:sldId id="346" r:id="rId91"/>
    <p:sldId id="347" r:id="rId92"/>
    <p:sldId id="348" r:id="rId93"/>
    <p:sldId id="349" r:id="rId94"/>
    <p:sldId id="350" r:id="rId95"/>
    <p:sldId id="351" r:id="rId96"/>
    <p:sldId id="352" r:id="rId97"/>
    <p:sldId id="353" r:id="rId98"/>
    <p:sldId id="354" r:id="rId99"/>
    <p:sldId id="355" r:id="rId100"/>
    <p:sldId id="356" r:id="rId101"/>
    <p:sldId id="357" r:id="rId102"/>
    <p:sldId id="358" r:id="rId103"/>
    <p:sldId id="359" r:id="rId104"/>
    <p:sldId id="360" r:id="rId105"/>
    <p:sldId id="361" r:id="rId106"/>
    <p:sldId id="362" r:id="rId107"/>
    <p:sldId id="363" r:id="rId108"/>
    <p:sldId id="364" r:id="rId109"/>
    <p:sldId id="365" r:id="rId110"/>
    <p:sldId id="366" r:id="rId111"/>
    <p:sldId id="367" r:id="rId112"/>
    <p:sldId id="368" r:id="rId113"/>
    <p:sldId id="369" r:id="rId1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0" autoAdjust="0"/>
    <p:restoredTop sz="94660"/>
  </p:normalViewPr>
  <p:slideViewPr>
    <p:cSldViewPr snapToGrid="0">
      <p:cViewPr varScale="1">
        <p:scale>
          <a:sx n="91" d="100"/>
          <a:sy n="91" d="100"/>
        </p:scale>
        <p:origin x="76"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theme" Target="theme/theme1.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tableStyles" Target="tableStyle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0B1CD-DE0B-DED2-179D-29C5C4481E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27AEB-AF09-5D85-D960-AD534A1BC5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F60821-18AA-E76C-F254-91E9B97FFAC7}"/>
              </a:ext>
            </a:extLst>
          </p:cNvPr>
          <p:cNvSpPr>
            <a:spLocks noGrp="1"/>
          </p:cNvSpPr>
          <p:nvPr>
            <p:ph type="dt" sz="half" idx="10"/>
          </p:nvPr>
        </p:nvSpPr>
        <p:spPr/>
        <p:txBody>
          <a:bodyPr/>
          <a:lstStyle/>
          <a:p>
            <a:fld id="{33B626A8-3535-4B01-9FBC-14EF059D2CD5}" type="datetimeFigureOut">
              <a:rPr lang="en-GB" smtClean="0"/>
              <a:t>01/03/2025</a:t>
            </a:fld>
            <a:endParaRPr lang="en-GB" dirty="0"/>
          </a:p>
        </p:txBody>
      </p:sp>
      <p:sp>
        <p:nvSpPr>
          <p:cNvPr id="5" name="Footer Placeholder 4">
            <a:extLst>
              <a:ext uri="{FF2B5EF4-FFF2-40B4-BE49-F238E27FC236}">
                <a16:creationId xmlns:a16="http://schemas.microsoft.com/office/drawing/2014/main" id="{503C2D1B-FA0D-EA2F-D92E-6320792B279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3DB234A-E8DC-F001-CD19-109EA271E4A2}"/>
              </a:ext>
            </a:extLst>
          </p:cNvPr>
          <p:cNvSpPr>
            <a:spLocks noGrp="1"/>
          </p:cNvSpPr>
          <p:nvPr>
            <p:ph type="sldNum" sz="quarter" idx="12"/>
          </p:nvPr>
        </p:nvSpPr>
        <p:spPr/>
        <p:txBody>
          <a:bodyPr/>
          <a:lstStyle/>
          <a:p>
            <a:fld id="{CBA74433-11CE-4713-9CA5-48167FB0083B}" type="slidenum">
              <a:rPr lang="en-GB" smtClean="0"/>
              <a:t>‹#›</a:t>
            </a:fld>
            <a:endParaRPr lang="en-GB" dirty="0"/>
          </a:p>
        </p:txBody>
      </p:sp>
    </p:spTree>
    <p:extLst>
      <p:ext uri="{BB962C8B-B14F-4D97-AF65-F5344CB8AC3E}">
        <p14:creationId xmlns:p14="http://schemas.microsoft.com/office/powerpoint/2010/main" val="1124366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5C808-46E6-D724-1FA6-3D23BE98E4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2C2EE5-5A50-7F56-47B8-402567AEAD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D3C98D-B0EB-850F-2C1E-699EA8BC772C}"/>
              </a:ext>
            </a:extLst>
          </p:cNvPr>
          <p:cNvSpPr>
            <a:spLocks noGrp="1"/>
          </p:cNvSpPr>
          <p:nvPr>
            <p:ph type="dt" sz="half" idx="10"/>
          </p:nvPr>
        </p:nvSpPr>
        <p:spPr/>
        <p:txBody>
          <a:bodyPr/>
          <a:lstStyle/>
          <a:p>
            <a:fld id="{33B626A8-3535-4B01-9FBC-14EF059D2CD5}" type="datetimeFigureOut">
              <a:rPr lang="en-GB" smtClean="0"/>
              <a:t>01/03/2025</a:t>
            </a:fld>
            <a:endParaRPr lang="en-GB" dirty="0"/>
          </a:p>
        </p:txBody>
      </p:sp>
      <p:sp>
        <p:nvSpPr>
          <p:cNvPr id="5" name="Footer Placeholder 4">
            <a:extLst>
              <a:ext uri="{FF2B5EF4-FFF2-40B4-BE49-F238E27FC236}">
                <a16:creationId xmlns:a16="http://schemas.microsoft.com/office/drawing/2014/main" id="{C1A3AE9F-1741-688D-776D-09175664305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E6856B6-44A5-DB33-67C3-B04BC8C60620}"/>
              </a:ext>
            </a:extLst>
          </p:cNvPr>
          <p:cNvSpPr>
            <a:spLocks noGrp="1"/>
          </p:cNvSpPr>
          <p:nvPr>
            <p:ph type="sldNum" sz="quarter" idx="12"/>
          </p:nvPr>
        </p:nvSpPr>
        <p:spPr/>
        <p:txBody>
          <a:bodyPr/>
          <a:lstStyle/>
          <a:p>
            <a:fld id="{CBA74433-11CE-4713-9CA5-48167FB0083B}" type="slidenum">
              <a:rPr lang="en-GB" smtClean="0"/>
              <a:t>‹#›</a:t>
            </a:fld>
            <a:endParaRPr lang="en-GB" dirty="0"/>
          </a:p>
        </p:txBody>
      </p:sp>
    </p:spTree>
    <p:extLst>
      <p:ext uri="{BB962C8B-B14F-4D97-AF65-F5344CB8AC3E}">
        <p14:creationId xmlns:p14="http://schemas.microsoft.com/office/powerpoint/2010/main" val="1725942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1A342-B491-2ECF-4FB7-BD7705D947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B8ECAC-307D-6A0A-E788-A480610095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17A13F-E0F1-D3F3-DDF4-15EBF3EB38B2}"/>
              </a:ext>
            </a:extLst>
          </p:cNvPr>
          <p:cNvSpPr>
            <a:spLocks noGrp="1"/>
          </p:cNvSpPr>
          <p:nvPr>
            <p:ph type="dt" sz="half" idx="10"/>
          </p:nvPr>
        </p:nvSpPr>
        <p:spPr/>
        <p:txBody>
          <a:bodyPr/>
          <a:lstStyle/>
          <a:p>
            <a:fld id="{33B626A8-3535-4B01-9FBC-14EF059D2CD5}" type="datetimeFigureOut">
              <a:rPr lang="en-GB" smtClean="0"/>
              <a:t>01/03/2025</a:t>
            </a:fld>
            <a:endParaRPr lang="en-GB" dirty="0"/>
          </a:p>
        </p:txBody>
      </p:sp>
      <p:sp>
        <p:nvSpPr>
          <p:cNvPr id="5" name="Footer Placeholder 4">
            <a:extLst>
              <a:ext uri="{FF2B5EF4-FFF2-40B4-BE49-F238E27FC236}">
                <a16:creationId xmlns:a16="http://schemas.microsoft.com/office/drawing/2014/main" id="{8F239091-D554-753D-4E3E-40E0F48305F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EDACFF9-39DE-31C1-04C3-FC209320F75E}"/>
              </a:ext>
            </a:extLst>
          </p:cNvPr>
          <p:cNvSpPr>
            <a:spLocks noGrp="1"/>
          </p:cNvSpPr>
          <p:nvPr>
            <p:ph type="sldNum" sz="quarter" idx="12"/>
          </p:nvPr>
        </p:nvSpPr>
        <p:spPr/>
        <p:txBody>
          <a:bodyPr/>
          <a:lstStyle/>
          <a:p>
            <a:fld id="{CBA74433-11CE-4713-9CA5-48167FB0083B}" type="slidenum">
              <a:rPr lang="en-GB" smtClean="0"/>
              <a:t>‹#›</a:t>
            </a:fld>
            <a:endParaRPr lang="en-GB" dirty="0"/>
          </a:p>
        </p:txBody>
      </p:sp>
    </p:spTree>
    <p:extLst>
      <p:ext uri="{BB962C8B-B14F-4D97-AF65-F5344CB8AC3E}">
        <p14:creationId xmlns:p14="http://schemas.microsoft.com/office/powerpoint/2010/main" val="407100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68F31-7F5A-3081-2068-8BA0A65947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BC9195-545F-5800-21F7-4C4AB96B89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AC4451-8152-9130-B700-8856B3B58D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484235-D7B4-AE1C-FE7A-9770392B7521}"/>
              </a:ext>
            </a:extLst>
          </p:cNvPr>
          <p:cNvSpPr>
            <a:spLocks noGrp="1"/>
          </p:cNvSpPr>
          <p:nvPr>
            <p:ph type="dt" sz="half" idx="10"/>
          </p:nvPr>
        </p:nvSpPr>
        <p:spPr/>
        <p:txBody>
          <a:bodyPr/>
          <a:lstStyle/>
          <a:p>
            <a:fld id="{33B626A8-3535-4B01-9FBC-14EF059D2CD5}" type="datetimeFigureOut">
              <a:rPr lang="en-GB" smtClean="0"/>
              <a:t>01/03/2025</a:t>
            </a:fld>
            <a:endParaRPr lang="en-GB" dirty="0"/>
          </a:p>
        </p:txBody>
      </p:sp>
      <p:sp>
        <p:nvSpPr>
          <p:cNvPr id="6" name="Footer Placeholder 5">
            <a:extLst>
              <a:ext uri="{FF2B5EF4-FFF2-40B4-BE49-F238E27FC236}">
                <a16:creationId xmlns:a16="http://schemas.microsoft.com/office/drawing/2014/main" id="{F7EE1AA1-D285-5E5B-3090-0EDD97E1699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51E0806-71BB-66E1-26BF-E9050D6B1B97}"/>
              </a:ext>
            </a:extLst>
          </p:cNvPr>
          <p:cNvSpPr>
            <a:spLocks noGrp="1"/>
          </p:cNvSpPr>
          <p:nvPr>
            <p:ph type="sldNum" sz="quarter" idx="12"/>
          </p:nvPr>
        </p:nvSpPr>
        <p:spPr/>
        <p:txBody>
          <a:bodyPr/>
          <a:lstStyle/>
          <a:p>
            <a:fld id="{CBA74433-11CE-4713-9CA5-48167FB0083B}" type="slidenum">
              <a:rPr lang="en-GB" smtClean="0"/>
              <a:t>‹#›</a:t>
            </a:fld>
            <a:endParaRPr lang="en-GB" dirty="0"/>
          </a:p>
        </p:txBody>
      </p:sp>
    </p:spTree>
    <p:extLst>
      <p:ext uri="{BB962C8B-B14F-4D97-AF65-F5344CB8AC3E}">
        <p14:creationId xmlns:p14="http://schemas.microsoft.com/office/powerpoint/2010/main" val="1510359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FC06C-CB88-32FF-163A-5830645EB3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E7E893-FA87-EC60-7F45-F81BFAE8D2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B00379-3895-4C6C-F9D0-CBDC84ED65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44B008-0B17-B56F-FF4A-6F29DCAAAD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5AF6CB-5495-EE5A-EC1C-60B4B3A76D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20A1D42-F1FD-420F-58FC-5ADCE905C080}"/>
              </a:ext>
            </a:extLst>
          </p:cNvPr>
          <p:cNvSpPr>
            <a:spLocks noGrp="1"/>
          </p:cNvSpPr>
          <p:nvPr>
            <p:ph type="dt" sz="half" idx="10"/>
          </p:nvPr>
        </p:nvSpPr>
        <p:spPr/>
        <p:txBody>
          <a:bodyPr/>
          <a:lstStyle/>
          <a:p>
            <a:fld id="{33B626A8-3535-4B01-9FBC-14EF059D2CD5}" type="datetimeFigureOut">
              <a:rPr lang="en-GB" smtClean="0"/>
              <a:t>01/03/2025</a:t>
            </a:fld>
            <a:endParaRPr lang="en-GB" dirty="0"/>
          </a:p>
        </p:txBody>
      </p:sp>
      <p:sp>
        <p:nvSpPr>
          <p:cNvPr id="8" name="Footer Placeholder 7">
            <a:extLst>
              <a:ext uri="{FF2B5EF4-FFF2-40B4-BE49-F238E27FC236}">
                <a16:creationId xmlns:a16="http://schemas.microsoft.com/office/drawing/2014/main" id="{4312DD4E-3783-BB21-D6C3-8998BEA9C964}"/>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F9943A6-D6FE-9B13-DBE6-6BE68C539C12}"/>
              </a:ext>
            </a:extLst>
          </p:cNvPr>
          <p:cNvSpPr>
            <a:spLocks noGrp="1"/>
          </p:cNvSpPr>
          <p:nvPr>
            <p:ph type="sldNum" sz="quarter" idx="12"/>
          </p:nvPr>
        </p:nvSpPr>
        <p:spPr/>
        <p:txBody>
          <a:bodyPr/>
          <a:lstStyle/>
          <a:p>
            <a:fld id="{CBA74433-11CE-4713-9CA5-48167FB0083B}" type="slidenum">
              <a:rPr lang="en-GB" smtClean="0"/>
              <a:t>‹#›</a:t>
            </a:fld>
            <a:endParaRPr lang="en-GB" dirty="0"/>
          </a:p>
        </p:txBody>
      </p:sp>
    </p:spTree>
    <p:extLst>
      <p:ext uri="{BB962C8B-B14F-4D97-AF65-F5344CB8AC3E}">
        <p14:creationId xmlns:p14="http://schemas.microsoft.com/office/powerpoint/2010/main" val="3261259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7498-93EE-F40D-AB61-B228CCFEEE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217449-29D8-E2F4-0F97-E465E7074562}"/>
              </a:ext>
            </a:extLst>
          </p:cNvPr>
          <p:cNvSpPr>
            <a:spLocks noGrp="1"/>
          </p:cNvSpPr>
          <p:nvPr>
            <p:ph type="dt" sz="half" idx="10"/>
          </p:nvPr>
        </p:nvSpPr>
        <p:spPr/>
        <p:txBody>
          <a:bodyPr/>
          <a:lstStyle/>
          <a:p>
            <a:fld id="{33B626A8-3535-4B01-9FBC-14EF059D2CD5}" type="datetimeFigureOut">
              <a:rPr lang="en-GB" smtClean="0"/>
              <a:t>01/03/2025</a:t>
            </a:fld>
            <a:endParaRPr lang="en-GB" dirty="0"/>
          </a:p>
        </p:txBody>
      </p:sp>
      <p:sp>
        <p:nvSpPr>
          <p:cNvPr id="4" name="Footer Placeholder 3">
            <a:extLst>
              <a:ext uri="{FF2B5EF4-FFF2-40B4-BE49-F238E27FC236}">
                <a16:creationId xmlns:a16="http://schemas.microsoft.com/office/drawing/2014/main" id="{B76C2323-DCE5-A4FB-CA2A-25680A6197D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72F8248E-5E32-EDB9-60EF-FCB8C5486615}"/>
              </a:ext>
            </a:extLst>
          </p:cNvPr>
          <p:cNvSpPr>
            <a:spLocks noGrp="1"/>
          </p:cNvSpPr>
          <p:nvPr>
            <p:ph type="sldNum" sz="quarter" idx="12"/>
          </p:nvPr>
        </p:nvSpPr>
        <p:spPr/>
        <p:txBody>
          <a:bodyPr/>
          <a:lstStyle/>
          <a:p>
            <a:fld id="{CBA74433-11CE-4713-9CA5-48167FB0083B}" type="slidenum">
              <a:rPr lang="en-GB" smtClean="0"/>
              <a:t>‹#›</a:t>
            </a:fld>
            <a:endParaRPr lang="en-GB" dirty="0"/>
          </a:p>
        </p:txBody>
      </p:sp>
    </p:spTree>
    <p:extLst>
      <p:ext uri="{BB962C8B-B14F-4D97-AF65-F5344CB8AC3E}">
        <p14:creationId xmlns:p14="http://schemas.microsoft.com/office/powerpoint/2010/main" val="3805747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AC1151-61B1-E4E1-740F-93AAB0061289}"/>
              </a:ext>
            </a:extLst>
          </p:cNvPr>
          <p:cNvSpPr>
            <a:spLocks noGrp="1"/>
          </p:cNvSpPr>
          <p:nvPr>
            <p:ph type="dt" sz="half" idx="10"/>
          </p:nvPr>
        </p:nvSpPr>
        <p:spPr/>
        <p:txBody>
          <a:bodyPr/>
          <a:lstStyle/>
          <a:p>
            <a:fld id="{33B626A8-3535-4B01-9FBC-14EF059D2CD5}" type="datetimeFigureOut">
              <a:rPr lang="en-GB" smtClean="0"/>
              <a:t>01/03/2025</a:t>
            </a:fld>
            <a:endParaRPr lang="en-GB" dirty="0"/>
          </a:p>
        </p:txBody>
      </p:sp>
      <p:sp>
        <p:nvSpPr>
          <p:cNvPr id="3" name="Footer Placeholder 2">
            <a:extLst>
              <a:ext uri="{FF2B5EF4-FFF2-40B4-BE49-F238E27FC236}">
                <a16:creationId xmlns:a16="http://schemas.microsoft.com/office/drawing/2014/main" id="{DE8E4033-19AD-C622-F5FA-4BC4ACD1C83E}"/>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51F1ED5-3A5F-90B0-3230-3B5282E98762}"/>
              </a:ext>
            </a:extLst>
          </p:cNvPr>
          <p:cNvSpPr>
            <a:spLocks noGrp="1"/>
          </p:cNvSpPr>
          <p:nvPr>
            <p:ph type="sldNum" sz="quarter" idx="12"/>
          </p:nvPr>
        </p:nvSpPr>
        <p:spPr/>
        <p:txBody>
          <a:bodyPr/>
          <a:lstStyle/>
          <a:p>
            <a:fld id="{CBA74433-11CE-4713-9CA5-48167FB0083B}" type="slidenum">
              <a:rPr lang="en-GB" smtClean="0"/>
              <a:t>‹#›</a:t>
            </a:fld>
            <a:endParaRPr lang="en-GB" dirty="0"/>
          </a:p>
        </p:txBody>
      </p:sp>
    </p:spTree>
    <p:extLst>
      <p:ext uri="{BB962C8B-B14F-4D97-AF65-F5344CB8AC3E}">
        <p14:creationId xmlns:p14="http://schemas.microsoft.com/office/powerpoint/2010/main" val="378307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9D7D7-7AB3-1D76-68AB-75E062AEAC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C0AB08-0C48-6D67-578B-F66EC5C41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87A721-3031-61F6-3577-280EAD70BD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B69623-5AA4-5AD0-EF33-4FD2D7E79F60}"/>
              </a:ext>
            </a:extLst>
          </p:cNvPr>
          <p:cNvSpPr>
            <a:spLocks noGrp="1"/>
          </p:cNvSpPr>
          <p:nvPr>
            <p:ph type="dt" sz="half" idx="10"/>
          </p:nvPr>
        </p:nvSpPr>
        <p:spPr/>
        <p:txBody>
          <a:bodyPr/>
          <a:lstStyle/>
          <a:p>
            <a:fld id="{33B626A8-3535-4B01-9FBC-14EF059D2CD5}" type="datetimeFigureOut">
              <a:rPr lang="en-GB" smtClean="0"/>
              <a:t>01/03/2025</a:t>
            </a:fld>
            <a:endParaRPr lang="en-GB" dirty="0"/>
          </a:p>
        </p:txBody>
      </p:sp>
      <p:sp>
        <p:nvSpPr>
          <p:cNvPr id="6" name="Footer Placeholder 5">
            <a:extLst>
              <a:ext uri="{FF2B5EF4-FFF2-40B4-BE49-F238E27FC236}">
                <a16:creationId xmlns:a16="http://schemas.microsoft.com/office/drawing/2014/main" id="{33DD07E7-7C68-750A-101A-965F5A7B63E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CEBC273-CC9C-B0AE-08A5-133548767884}"/>
              </a:ext>
            </a:extLst>
          </p:cNvPr>
          <p:cNvSpPr>
            <a:spLocks noGrp="1"/>
          </p:cNvSpPr>
          <p:nvPr>
            <p:ph type="sldNum" sz="quarter" idx="12"/>
          </p:nvPr>
        </p:nvSpPr>
        <p:spPr/>
        <p:txBody>
          <a:bodyPr/>
          <a:lstStyle/>
          <a:p>
            <a:fld id="{CBA74433-11CE-4713-9CA5-48167FB0083B}" type="slidenum">
              <a:rPr lang="en-GB" smtClean="0"/>
              <a:t>‹#›</a:t>
            </a:fld>
            <a:endParaRPr lang="en-GB" dirty="0"/>
          </a:p>
        </p:txBody>
      </p:sp>
    </p:spTree>
    <p:extLst>
      <p:ext uri="{BB962C8B-B14F-4D97-AF65-F5344CB8AC3E}">
        <p14:creationId xmlns:p14="http://schemas.microsoft.com/office/powerpoint/2010/main" val="3264907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2EFF4-94E6-DBE6-1EE1-411B48A9B1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B04621-CE94-8FAE-57CF-303BF09D19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09F6D03-3B10-3E01-B133-B3CE7AF052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B0897C-453C-C172-BF62-E44CD41B032F}"/>
              </a:ext>
            </a:extLst>
          </p:cNvPr>
          <p:cNvSpPr>
            <a:spLocks noGrp="1"/>
          </p:cNvSpPr>
          <p:nvPr>
            <p:ph type="dt" sz="half" idx="10"/>
          </p:nvPr>
        </p:nvSpPr>
        <p:spPr/>
        <p:txBody>
          <a:bodyPr/>
          <a:lstStyle/>
          <a:p>
            <a:fld id="{33B626A8-3535-4B01-9FBC-14EF059D2CD5}" type="datetimeFigureOut">
              <a:rPr lang="en-GB" smtClean="0"/>
              <a:t>01/03/2025</a:t>
            </a:fld>
            <a:endParaRPr lang="en-GB" dirty="0"/>
          </a:p>
        </p:txBody>
      </p:sp>
      <p:sp>
        <p:nvSpPr>
          <p:cNvPr id="6" name="Footer Placeholder 5">
            <a:extLst>
              <a:ext uri="{FF2B5EF4-FFF2-40B4-BE49-F238E27FC236}">
                <a16:creationId xmlns:a16="http://schemas.microsoft.com/office/drawing/2014/main" id="{CADBB98A-04B6-364D-CA60-38EA2BA04A4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D15235F-0547-6E8C-560C-65310DD159DA}"/>
              </a:ext>
            </a:extLst>
          </p:cNvPr>
          <p:cNvSpPr>
            <a:spLocks noGrp="1"/>
          </p:cNvSpPr>
          <p:nvPr>
            <p:ph type="sldNum" sz="quarter" idx="12"/>
          </p:nvPr>
        </p:nvSpPr>
        <p:spPr/>
        <p:txBody>
          <a:bodyPr/>
          <a:lstStyle/>
          <a:p>
            <a:fld id="{CBA74433-11CE-4713-9CA5-48167FB0083B}" type="slidenum">
              <a:rPr lang="en-GB" smtClean="0"/>
              <a:t>‹#›</a:t>
            </a:fld>
            <a:endParaRPr lang="en-GB" dirty="0"/>
          </a:p>
        </p:txBody>
      </p:sp>
    </p:spTree>
    <p:extLst>
      <p:ext uri="{BB962C8B-B14F-4D97-AF65-F5344CB8AC3E}">
        <p14:creationId xmlns:p14="http://schemas.microsoft.com/office/powerpoint/2010/main" val="2878892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9D7CA-592E-5F37-F634-31FE8C5FC3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9A4597-B060-4B90-3923-8F3A6A48DD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439E12-C540-CF7B-1264-B5817B64793F}"/>
              </a:ext>
            </a:extLst>
          </p:cNvPr>
          <p:cNvSpPr>
            <a:spLocks noGrp="1"/>
          </p:cNvSpPr>
          <p:nvPr>
            <p:ph type="dt" sz="half" idx="10"/>
          </p:nvPr>
        </p:nvSpPr>
        <p:spPr/>
        <p:txBody>
          <a:bodyPr/>
          <a:lstStyle/>
          <a:p>
            <a:fld id="{33B626A8-3535-4B01-9FBC-14EF059D2CD5}" type="datetimeFigureOut">
              <a:rPr lang="en-GB" smtClean="0"/>
              <a:t>01/03/2025</a:t>
            </a:fld>
            <a:endParaRPr lang="en-GB" dirty="0"/>
          </a:p>
        </p:txBody>
      </p:sp>
      <p:sp>
        <p:nvSpPr>
          <p:cNvPr id="5" name="Footer Placeholder 4">
            <a:extLst>
              <a:ext uri="{FF2B5EF4-FFF2-40B4-BE49-F238E27FC236}">
                <a16:creationId xmlns:a16="http://schemas.microsoft.com/office/drawing/2014/main" id="{BBD4EFB2-704C-8337-EAE3-95B71106158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8B4B9B3-0725-8E2E-202A-A43D1AD88FBE}"/>
              </a:ext>
            </a:extLst>
          </p:cNvPr>
          <p:cNvSpPr>
            <a:spLocks noGrp="1"/>
          </p:cNvSpPr>
          <p:nvPr>
            <p:ph type="sldNum" sz="quarter" idx="12"/>
          </p:nvPr>
        </p:nvSpPr>
        <p:spPr/>
        <p:txBody>
          <a:bodyPr/>
          <a:lstStyle/>
          <a:p>
            <a:fld id="{CBA74433-11CE-4713-9CA5-48167FB0083B}" type="slidenum">
              <a:rPr lang="en-GB" smtClean="0"/>
              <a:t>‹#›</a:t>
            </a:fld>
            <a:endParaRPr lang="en-GB" dirty="0"/>
          </a:p>
        </p:txBody>
      </p:sp>
    </p:spTree>
    <p:extLst>
      <p:ext uri="{BB962C8B-B14F-4D97-AF65-F5344CB8AC3E}">
        <p14:creationId xmlns:p14="http://schemas.microsoft.com/office/powerpoint/2010/main" val="1855270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FA23B9-D54A-396C-A21F-E487245811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B08A9A-A682-C761-033A-CDBB44F033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5333D2-60A5-B060-886B-B8475CC855A1}"/>
              </a:ext>
            </a:extLst>
          </p:cNvPr>
          <p:cNvSpPr>
            <a:spLocks noGrp="1"/>
          </p:cNvSpPr>
          <p:nvPr>
            <p:ph type="dt" sz="half" idx="10"/>
          </p:nvPr>
        </p:nvSpPr>
        <p:spPr/>
        <p:txBody>
          <a:bodyPr/>
          <a:lstStyle/>
          <a:p>
            <a:fld id="{33B626A8-3535-4B01-9FBC-14EF059D2CD5}" type="datetimeFigureOut">
              <a:rPr lang="en-GB" smtClean="0"/>
              <a:t>01/03/2025</a:t>
            </a:fld>
            <a:endParaRPr lang="en-GB" dirty="0"/>
          </a:p>
        </p:txBody>
      </p:sp>
      <p:sp>
        <p:nvSpPr>
          <p:cNvPr id="5" name="Footer Placeholder 4">
            <a:extLst>
              <a:ext uri="{FF2B5EF4-FFF2-40B4-BE49-F238E27FC236}">
                <a16:creationId xmlns:a16="http://schemas.microsoft.com/office/drawing/2014/main" id="{F447235D-F1A1-330B-1838-E5F497A1158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BF2408A-C9AD-49DD-0A8D-AA87C88B3059}"/>
              </a:ext>
            </a:extLst>
          </p:cNvPr>
          <p:cNvSpPr>
            <a:spLocks noGrp="1"/>
          </p:cNvSpPr>
          <p:nvPr>
            <p:ph type="sldNum" sz="quarter" idx="12"/>
          </p:nvPr>
        </p:nvSpPr>
        <p:spPr/>
        <p:txBody>
          <a:bodyPr/>
          <a:lstStyle/>
          <a:p>
            <a:fld id="{CBA74433-11CE-4713-9CA5-48167FB0083B}" type="slidenum">
              <a:rPr lang="en-GB" smtClean="0"/>
              <a:t>‹#›</a:t>
            </a:fld>
            <a:endParaRPr lang="en-GB" dirty="0"/>
          </a:p>
        </p:txBody>
      </p:sp>
    </p:spTree>
    <p:extLst>
      <p:ext uri="{BB962C8B-B14F-4D97-AF65-F5344CB8AC3E}">
        <p14:creationId xmlns:p14="http://schemas.microsoft.com/office/powerpoint/2010/main" val="2234435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76290-69C2-976D-5AB2-4EBDC0A175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CA0ECE-094A-CD7F-F15E-2FF295DE1D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0D8179-4E2A-FCCD-BEF7-45E385D2DC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B626A8-3535-4B01-9FBC-14EF059D2CD5}" type="datetimeFigureOut">
              <a:rPr lang="en-GB" smtClean="0"/>
              <a:t>01/03/2025</a:t>
            </a:fld>
            <a:endParaRPr lang="en-GB" dirty="0"/>
          </a:p>
        </p:txBody>
      </p:sp>
      <p:sp>
        <p:nvSpPr>
          <p:cNvPr id="5" name="Footer Placeholder 4">
            <a:extLst>
              <a:ext uri="{FF2B5EF4-FFF2-40B4-BE49-F238E27FC236}">
                <a16:creationId xmlns:a16="http://schemas.microsoft.com/office/drawing/2014/main" id="{38492107-4719-07EB-8721-741546B3F4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ED29F867-FC10-E137-2F2B-6E29E72A76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A74433-11CE-4713-9CA5-48167FB0083B}" type="slidenum">
              <a:rPr lang="en-GB" smtClean="0"/>
              <a:t>‹#›</a:t>
            </a:fld>
            <a:endParaRPr lang="en-GB" dirty="0"/>
          </a:p>
        </p:txBody>
      </p:sp>
    </p:spTree>
    <p:extLst>
      <p:ext uri="{BB962C8B-B14F-4D97-AF65-F5344CB8AC3E}">
        <p14:creationId xmlns:p14="http://schemas.microsoft.com/office/powerpoint/2010/main" val="42541014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F559D-5623-7AFD-3539-D1FBB62EDE0B}"/>
              </a:ext>
            </a:extLst>
          </p:cNvPr>
          <p:cNvSpPr>
            <a:spLocks noGrp="1"/>
          </p:cNvSpPr>
          <p:nvPr>
            <p:ph type="ctrTitle"/>
          </p:nvPr>
        </p:nvSpPr>
        <p:spPr/>
        <p:txBody>
          <a:bodyPr>
            <a:normAutofit/>
          </a:bodyPr>
          <a:lstStyle/>
          <a:p>
            <a:r>
              <a:rPr lang="en-GB" sz="5400" dirty="0"/>
              <a:t>Lean Thinking</a:t>
            </a:r>
            <a:br>
              <a:rPr lang="en-GB" sz="5400" dirty="0"/>
            </a:br>
            <a:endParaRPr lang="en-GB" sz="5400" dirty="0"/>
          </a:p>
        </p:txBody>
      </p:sp>
      <p:sp>
        <p:nvSpPr>
          <p:cNvPr id="3" name="Subtitle 2">
            <a:extLst>
              <a:ext uri="{FF2B5EF4-FFF2-40B4-BE49-F238E27FC236}">
                <a16:creationId xmlns:a16="http://schemas.microsoft.com/office/drawing/2014/main" id="{73D803D5-10DD-7907-EDE2-59EC865AAE51}"/>
              </a:ext>
            </a:extLst>
          </p:cNvPr>
          <p:cNvSpPr>
            <a:spLocks noGrp="1"/>
          </p:cNvSpPr>
          <p:nvPr>
            <p:ph type="subTitle" idx="1"/>
          </p:nvPr>
        </p:nvSpPr>
        <p:spPr/>
        <p:txBody>
          <a:bodyPr>
            <a:normAutofit/>
          </a:bodyPr>
          <a:lstStyle/>
          <a:p>
            <a:r>
              <a:rPr lang="en-GB" sz="3600" dirty="0"/>
              <a:t>Andrew Thorn</a:t>
            </a:r>
          </a:p>
        </p:txBody>
      </p:sp>
    </p:spTree>
    <p:extLst>
      <p:ext uri="{BB962C8B-B14F-4D97-AF65-F5344CB8AC3E}">
        <p14:creationId xmlns:p14="http://schemas.microsoft.com/office/powerpoint/2010/main" val="4279092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64628-7B1D-F99B-3C4F-CA94E61B6029}"/>
              </a:ext>
            </a:extLst>
          </p:cNvPr>
          <p:cNvSpPr>
            <a:spLocks noGrp="1"/>
          </p:cNvSpPr>
          <p:nvPr>
            <p:ph type="title"/>
          </p:nvPr>
        </p:nvSpPr>
        <p:spPr/>
        <p:txBody>
          <a:bodyPr/>
          <a:lstStyle/>
          <a:p>
            <a:pPr algn="ctr"/>
            <a:r>
              <a:rPr lang="en-GB" b="1" dirty="0"/>
              <a:t>Lean Thinking Steps</a:t>
            </a:r>
          </a:p>
        </p:txBody>
      </p:sp>
      <p:sp>
        <p:nvSpPr>
          <p:cNvPr id="3" name="Content Placeholder 2">
            <a:extLst>
              <a:ext uri="{FF2B5EF4-FFF2-40B4-BE49-F238E27FC236}">
                <a16:creationId xmlns:a16="http://schemas.microsoft.com/office/drawing/2014/main" id="{FF1B3DB5-A23B-F486-9776-5E7EA863414C}"/>
              </a:ext>
            </a:extLst>
          </p:cNvPr>
          <p:cNvSpPr>
            <a:spLocks noGrp="1"/>
          </p:cNvSpPr>
          <p:nvPr>
            <p:ph idx="1"/>
          </p:nvPr>
        </p:nvSpPr>
        <p:spPr/>
        <p:txBody>
          <a:bodyPr>
            <a:normAutofit/>
          </a:bodyPr>
          <a:lstStyle/>
          <a:p>
            <a:pPr marL="514350" indent="-514350">
              <a:buAutoNum type="arabicPeriod"/>
            </a:pPr>
            <a:r>
              <a:rPr lang="en-GB" sz="3200" dirty="0"/>
              <a:t>Understanding waste</a:t>
            </a:r>
          </a:p>
          <a:p>
            <a:pPr marL="514350" indent="-514350">
              <a:buAutoNum type="arabicPeriod"/>
            </a:pPr>
            <a:r>
              <a:rPr lang="en-GB" sz="3200" dirty="0"/>
              <a:t>Setting the direction</a:t>
            </a:r>
          </a:p>
          <a:p>
            <a:pPr marL="514350" indent="-514350">
              <a:buAutoNum type="arabicPeriod"/>
            </a:pPr>
            <a:r>
              <a:rPr lang="en-GB" sz="3200" dirty="0"/>
              <a:t>Understanding the big picture</a:t>
            </a:r>
          </a:p>
          <a:p>
            <a:pPr marL="514350" indent="-514350">
              <a:buAutoNum type="arabicPeriod"/>
            </a:pPr>
            <a:r>
              <a:rPr lang="en-GB" sz="3200" dirty="0"/>
              <a:t>Detailed mapping</a:t>
            </a:r>
          </a:p>
          <a:p>
            <a:pPr marL="514350" indent="-514350">
              <a:buAutoNum type="arabicPeriod"/>
            </a:pPr>
            <a:r>
              <a:rPr lang="en-GB" sz="3200" dirty="0"/>
              <a:t>Getting suppliers &amp; customers involved</a:t>
            </a:r>
          </a:p>
          <a:p>
            <a:pPr marL="514350" indent="-514350">
              <a:buAutoNum type="arabicPeriod"/>
            </a:pPr>
            <a:r>
              <a:rPr lang="en-GB" sz="3200" dirty="0"/>
              <a:t>Checking the plan fits the direction and ensuring buy-in </a:t>
            </a:r>
          </a:p>
        </p:txBody>
      </p:sp>
    </p:spTree>
    <p:extLst>
      <p:ext uri="{BB962C8B-B14F-4D97-AF65-F5344CB8AC3E}">
        <p14:creationId xmlns:p14="http://schemas.microsoft.com/office/powerpoint/2010/main" val="2536924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882F4-FE12-4801-BFB4-12740932FA56}"/>
              </a:ext>
            </a:extLst>
          </p:cNvPr>
          <p:cNvSpPr>
            <a:spLocks noGrp="1"/>
          </p:cNvSpPr>
          <p:nvPr>
            <p:ph type="title"/>
          </p:nvPr>
        </p:nvSpPr>
        <p:spPr/>
        <p:txBody>
          <a:bodyPr/>
          <a:lstStyle/>
          <a:p>
            <a:pPr algn="ctr"/>
            <a:r>
              <a:rPr lang="en-GB" b="1" dirty="0"/>
              <a:t>Understanding Waste</a:t>
            </a:r>
          </a:p>
        </p:txBody>
      </p:sp>
      <p:sp>
        <p:nvSpPr>
          <p:cNvPr id="3" name="Content Placeholder 2">
            <a:extLst>
              <a:ext uri="{FF2B5EF4-FFF2-40B4-BE49-F238E27FC236}">
                <a16:creationId xmlns:a16="http://schemas.microsoft.com/office/drawing/2014/main" id="{CAFDE138-B5DA-3CDE-1BF9-202D26B15EF9}"/>
              </a:ext>
            </a:extLst>
          </p:cNvPr>
          <p:cNvSpPr>
            <a:spLocks noGrp="1"/>
          </p:cNvSpPr>
          <p:nvPr>
            <p:ph idx="1"/>
          </p:nvPr>
        </p:nvSpPr>
        <p:spPr/>
        <p:txBody>
          <a:bodyPr>
            <a:normAutofit/>
          </a:bodyPr>
          <a:lstStyle/>
          <a:p>
            <a:r>
              <a:rPr lang="en-GB" sz="3200" dirty="0"/>
              <a:t>The rationale behind going lean focuses on waste removal both inside and between companies</a:t>
            </a:r>
          </a:p>
          <a:p>
            <a:r>
              <a:rPr lang="en-GB" sz="3200" dirty="0"/>
              <a:t>Improved productivity leads to leaner operations which in turn helps to expose further wastes and quality problems in the system</a:t>
            </a:r>
          </a:p>
          <a:p>
            <a:r>
              <a:rPr lang="en-GB" sz="3200" dirty="0"/>
              <a:t>The systematic attack on waste is also a systematic assault on the factors underlying poor quality and fundamental management problems</a:t>
            </a:r>
          </a:p>
        </p:txBody>
      </p:sp>
    </p:spTree>
    <p:extLst>
      <p:ext uri="{BB962C8B-B14F-4D97-AF65-F5344CB8AC3E}">
        <p14:creationId xmlns:p14="http://schemas.microsoft.com/office/powerpoint/2010/main" val="2974114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F4285-B987-5B91-23EC-0168417A9463}"/>
              </a:ext>
            </a:extLst>
          </p:cNvPr>
          <p:cNvSpPr>
            <a:spLocks noGrp="1"/>
          </p:cNvSpPr>
          <p:nvPr>
            <p:ph type="title"/>
          </p:nvPr>
        </p:nvSpPr>
        <p:spPr/>
        <p:txBody>
          <a:bodyPr/>
          <a:lstStyle/>
          <a:p>
            <a:pPr algn="ctr"/>
            <a:r>
              <a:rPr lang="en-GB" b="1" dirty="0"/>
              <a:t>Nine Wastes</a:t>
            </a:r>
          </a:p>
        </p:txBody>
      </p:sp>
      <p:sp>
        <p:nvSpPr>
          <p:cNvPr id="3" name="Content Placeholder 2">
            <a:extLst>
              <a:ext uri="{FF2B5EF4-FFF2-40B4-BE49-F238E27FC236}">
                <a16:creationId xmlns:a16="http://schemas.microsoft.com/office/drawing/2014/main" id="{109CF311-4095-DC76-557D-BDAEF0768C0C}"/>
              </a:ext>
            </a:extLst>
          </p:cNvPr>
          <p:cNvSpPr>
            <a:spLocks noGrp="1"/>
          </p:cNvSpPr>
          <p:nvPr>
            <p:ph idx="1"/>
          </p:nvPr>
        </p:nvSpPr>
        <p:spPr>
          <a:xfrm>
            <a:off x="838200" y="1485040"/>
            <a:ext cx="10515600" cy="5190767"/>
          </a:xfrm>
        </p:spPr>
        <p:txBody>
          <a:bodyPr>
            <a:normAutofit/>
          </a:bodyPr>
          <a:lstStyle/>
          <a:p>
            <a:pPr marL="514350" indent="-514350">
              <a:buAutoNum type="arabicPeriod"/>
            </a:pPr>
            <a:r>
              <a:rPr lang="en-GB" sz="3200" dirty="0"/>
              <a:t>Overproduction</a:t>
            </a:r>
          </a:p>
          <a:p>
            <a:pPr marL="514350" indent="-514350">
              <a:buAutoNum type="arabicPeriod"/>
            </a:pPr>
            <a:r>
              <a:rPr lang="en-GB" sz="3200" dirty="0"/>
              <a:t>Defects</a:t>
            </a:r>
          </a:p>
          <a:p>
            <a:pPr marL="514350" indent="-514350">
              <a:buAutoNum type="arabicPeriod"/>
            </a:pPr>
            <a:r>
              <a:rPr lang="en-GB" sz="3200" dirty="0"/>
              <a:t>Unnecessary inventory</a:t>
            </a:r>
          </a:p>
          <a:p>
            <a:pPr marL="514350" indent="-514350">
              <a:buAutoNum type="arabicPeriod"/>
            </a:pPr>
            <a:r>
              <a:rPr lang="en-GB" sz="3200" dirty="0"/>
              <a:t>Overprocessing</a:t>
            </a:r>
          </a:p>
          <a:p>
            <a:pPr marL="514350" indent="-514350">
              <a:buAutoNum type="arabicPeriod"/>
            </a:pPr>
            <a:r>
              <a:rPr lang="en-GB" sz="3200" dirty="0"/>
              <a:t>Transportation</a:t>
            </a:r>
          </a:p>
          <a:p>
            <a:pPr marL="514350" indent="-514350">
              <a:buAutoNum type="arabicPeriod"/>
            </a:pPr>
            <a:r>
              <a:rPr lang="en-GB" sz="3200" dirty="0"/>
              <a:t>Waiting</a:t>
            </a:r>
          </a:p>
          <a:p>
            <a:pPr marL="514350" indent="-514350">
              <a:buAutoNum type="arabicPeriod"/>
            </a:pPr>
            <a:r>
              <a:rPr lang="en-GB" sz="3200" dirty="0"/>
              <a:t>Motion</a:t>
            </a:r>
          </a:p>
          <a:p>
            <a:pPr marL="514350" indent="-514350">
              <a:buAutoNum type="arabicPeriod"/>
            </a:pPr>
            <a:r>
              <a:rPr lang="en-GB" sz="3200" dirty="0"/>
              <a:t>Not utilising talent</a:t>
            </a:r>
          </a:p>
          <a:p>
            <a:pPr marL="514350" indent="-514350">
              <a:buAutoNum type="arabicPeriod"/>
            </a:pPr>
            <a:r>
              <a:rPr lang="en-GB" sz="3200" dirty="0"/>
              <a:t>Energy and environment</a:t>
            </a:r>
          </a:p>
        </p:txBody>
      </p:sp>
    </p:spTree>
    <p:extLst>
      <p:ext uri="{BB962C8B-B14F-4D97-AF65-F5344CB8AC3E}">
        <p14:creationId xmlns:p14="http://schemas.microsoft.com/office/powerpoint/2010/main" val="3988514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1592F-9121-7BB4-7457-5A9C721C2D65}"/>
              </a:ext>
            </a:extLst>
          </p:cNvPr>
          <p:cNvSpPr>
            <a:spLocks noGrp="1"/>
          </p:cNvSpPr>
          <p:nvPr>
            <p:ph type="title"/>
          </p:nvPr>
        </p:nvSpPr>
        <p:spPr/>
        <p:txBody>
          <a:bodyPr/>
          <a:lstStyle/>
          <a:p>
            <a:pPr algn="ctr"/>
            <a:r>
              <a:rPr lang="en-GB" b="1" dirty="0"/>
              <a:t>Types of Waste</a:t>
            </a:r>
          </a:p>
        </p:txBody>
      </p:sp>
      <p:sp>
        <p:nvSpPr>
          <p:cNvPr id="3" name="Content Placeholder 2">
            <a:extLst>
              <a:ext uri="{FF2B5EF4-FFF2-40B4-BE49-F238E27FC236}">
                <a16:creationId xmlns:a16="http://schemas.microsoft.com/office/drawing/2014/main" id="{979F4317-EF8B-3DA3-2C30-6BDC9FED058A}"/>
              </a:ext>
            </a:extLst>
          </p:cNvPr>
          <p:cNvSpPr>
            <a:spLocks noGrp="1"/>
          </p:cNvSpPr>
          <p:nvPr>
            <p:ph idx="1"/>
          </p:nvPr>
        </p:nvSpPr>
        <p:spPr/>
        <p:txBody>
          <a:bodyPr>
            <a:normAutofit/>
          </a:bodyPr>
          <a:lstStyle/>
          <a:p>
            <a:pPr marL="514350" indent="-514350">
              <a:buAutoNum type="arabicPeriod"/>
            </a:pPr>
            <a:r>
              <a:rPr lang="en-GB" sz="4000" b="1" u="sng" dirty="0"/>
              <a:t>Overproduction</a:t>
            </a:r>
            <a:r>
              <a:rPr lang="en-GB" sz="4000" dirty="0"/>
              <a:t>: - producing too much or too soon, resulting in poor flow of information or goods and excess inventory</a:t>
            </a:r>
            <a:endParaRPr lang="en-GB" sz="4000" b="1" u="sng" dirty="0"/>
          </a:p>
          <a:p>
            <a:pPr marL="514350" indent="-514350">
              <a:buAutoNum type="arabicPeriod"/>
            </a:pPr>
            <a:r>
              <a:rPr lang="en-GB" sz="4000" b="1" u="sng" dirty="0"/>
              <a:t>Defects</a:t>
            </a:r>
            <a:r>
              <a:rPr lang="en-GB" sz="4000" dirty="0"/>
              <a:t>: - Frequent errors in paperwork, product quality problems, or poor delivery performance </a:t>
            </a:r>
          </a:p>
        </p:txBody>
      </p:sp>
    </p:spTree>
    <p:extLst>
      <p:ext uri="{BB962C8B-B14F-4D97-AF65-F5344CB8AC3E}">
        <p14:creationId xmlns:p14="http://schemas.microsoft.com/office/powerpoint/2010/main" val="3480950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DA119-0C5C-9911-E78D-D869992D1211}"/>
              </a:ext>
            </a:extLst>
          </p:cNvPr>
          <p:cNvSpPr>
            <a:spLocks noGrp="1"/>
          </p:cNvSpPr>
          <p:nvPr>
            <p:ph type="title"/>
          </p:nvPr>
        </p:nvSpPr>
        <p:spPr/>
        <p:txBody>
          <a:bodyPr/>
          <a:lstStyle/>
          <a:p>
            <a:pPr algn="ctr"/>
            <a:r>
              <a:rPr lang="en-GB" b="1" dirty="0"/>
              <a:t>Types of Waste</a:t>
            </a:r>
            <a:endParaRPr lang="en-GB" dirty="0"/>
          </a:p>
        </p:txBody>
      </p:sp>
      <p:sp>
        <p:nvSpPr>
          <p:cNvPr id="3" name="Content Placeholder 2">
            <a:extLst>
              <a:ext uri="{FF2B5EF4-FFF2-40B4-BE49-F238E27FC236}">
                <a16:creationId xmlns:a16="http://schemas.microsoft.com/office/drawing/2014/main" id="{883CD0CB-0199-9ADE-2C7B-9CE9108F585E}"/>
              </a:ext>
            </a:extLst>
          </p:cNvPr>
          <p:cNvSpPr>
            <a:spLocks noGrp="1"/>
          </p:cNvSpPr>
          <p:nvPr>
            <p:ph idx="1"/>
          </p:nvPr>
        </p:nvSpPr>
        <p:spPr/>
        <p:txBody>
          <a:bodyPr>
            <a:normAutofit/>
          </a:bodyPr>
          <a:lstStyle/>
          <a:p>
            <a:pPr marL="514350" indent="-514350">
              <a:buAutoNum type="arabicPlain" startAt="3"/>
            </a:pPr>
            <a:r>
              <a:rPr lang="en-GB" sz="4000" b="1" u="sng" dirty="0"/>
              <a:t>Unnecessary inventory</a:t>
            </a:r>
            <a:r>
              <a:rPr lang="en-GB" sz="4000" dirty="0"/>
              <a:t>: - Excessive storage and delay of information or products resulting in excessive cost and poor customer service</a:t>
            </a:r>
          </a:p>
          <a:p>
            <a:pPr marL="514350" indent="-514350">
              <a:buAutoNum type="arabicPlain" startAt="3"/>
            </a:pPr>
            <a:r>
              <a:rPr lang="en-GB" sz="4000" b="1" u="sng" dirty="0"/>
              <a:t>Overprocessing</a:t>
            </a:r>
            <a:r>
              <a:rPr lang="en-GB" sz="4000" dirty="0"/>
              <a:t>: - Going about work processes using the wrong set of tools, procedures or systems, often when a simpler approach may be more effective</a:t>
            </a:r>
            <a:endParaRPr lang="en-GB" sz="4000" b="1" u="sng" dirty="0"/>
          </a:p>
          <a:p>
            <a:pPr marL="0" indent="0">
              <a:buNone/>
            </a:pPr>
            <a:endParaRPr lang="en-GB" sz="3200" dirty="0"/>
          </a:p>
        </p:txBody>
      </p:sp>
    </p:spTree>
    <p:extLst>
      <p:ext uri="{BB962C8B-B14F-4D97-AF65-F5344CB8AC3E}">
        <p14:creationId xmlns:p14="http://schemas.microsoft.com/office/powerpoint/2010/main" val="2638451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AA06D-5A49-85EF-F34E-AEE4DCBD603A}"/>
              </a:ext>
            </a:extLst>
          </p:cNvPr>
          <p:cNvSpPr>
            <a:spLocks noGrp="1"/>
          </p:cNvSpPr>
          <p:nvPr>
            <p:ph type="title"/>
          </p:nvPr>
        </p:nvSpPr>
        <p:spPr/>
        <p:txBody>
          <a:bodyPr/>
          <a:lstStyle/>
          <a:p>
            <a:pPr algn="ctr"/>
            <a:r>
              <a:rPr lang="en-GB" b="1" dirty="0"/>
              <a:t>Types of Waste</a:t>
            </a:r>
            <a:endParaRPr lang="en-GB" dirty="0"/>
          </a:p>
        </p:txBody>
      </p:sp>
      <p:sp>
        <p:nvSpPr>
          <p:cNvPr id="3" name="Content Placeholder 2">
            <a:extLst>
              <a:ext uri="{FF2B5EF4-FFF2-40B4-BE49-F238E27FC236}">
                <a16:creationId xmlns:a16="http://schemas.microsoft.com/office/drawing/2014/main" id="{635223B6-B618-04F5-30A7-1DC4F288BD02}"/>
              </a:ext>
            </a:extLst>
          </p:cNvPr>
          <p:cNvSpPr>
            <a:spLocks noGrp="1"/>
          </p:cNvSpPr>
          <p:nvPr>
            <p:ph idx="1"/>
          </p:nvPr>
        </p:nvSpPr>
        <p:spPr/>
        <p:txBody>
          <a:bodyPr>
            <a:normAutofit/>
          </a:bodyPr>
          <a:lstStyle/>
          <a:p>
            <a:pPr marL="742950" indent="-742950">
              <a:buAutoNum type="arabicPeriod" startAt="5"/>
            </a:pPr>
            <a:r>
              <a:rPr lang="en-GB" sz="4000" b="1" u="sng" dirty="0"/>
              <a:t>Transportation</a:t>
            </a:r>
            <a:r>
              <a:rPr lang="en-GB" sz="4000" dirty="0"/>
              <a:t>: - Excessive movement of people, information or goods resulting in wasted time, effort and cost</a:t>
            </a:r>
            <a:endParaRPr lang="en-GB" sz="4000" b="1" u="sng" dirty="0"/>
          </a:p>
          <a:p>
            <a:pPr marL="742950" indent="-742950">
              <a:buAutoNum type="arabicPeriod" startAt="5"/>
            </a:pPr>
            <a:r>
              <a:rPr lang="en-GB" sz="4000" b="1" u="sng" dirty="0"/>
              <a:t>Waiting</a:t>
            </a:r>
            <a:r>
              <a:rPr lang="en-GB" sz="4000" dirty="0"/>
              <a:t>: - Long periods of inactivity for people, information or goods, resulting in poor flow and long lead times</a:t>
            </a:r>
          </a:p>
        </p:txBody>
      </p:sp>
    </p:spTree>
    <p:extLst>
      <p:ext uri="{BB962C8B-B14F-4D97-AF65-F5344CB8AC3E}">
        <p14:creationId xmlns:p14="http://schemas.microsoft.com/office/powerpoint/2010/main" val="3203808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B094D-1DBA-9BAD-7838-755D4FBAF1EE}"/>
              </a:ext>
            </a:extLst>
          </p:cNvPr>
          <p:cNvSpPr>
            <a:spLocks noGrp="1"/>
          </p:cNvSpPr>
          <p:nvPr>
            <p:ph type="title"/>
          </p:nvPr>
        </p:nvSpPr>
        <p:spPr/>
        <p:txBody>
          <a:bodyPr/>
          <a:lstStyle/>
          <a:p>
            <a:pPr algn="ctr"/>
            <a:r>
              <a:rPr lang="en-GB" b="1" dirty="0"/>
              <a:t>Types of Waste</a:t>
            </a:r>
            <a:endParaRPr lang="en-GB" dirty="0"/>
          </a:p>
        </p:txBody>
      </p:sp>
      <p:sp>
        <p:nvSpPr>
          <p:cNvPr id="3" name="Content Placeholder 2">
            <a:extLst>
              <a:ext uri="{FF2B5EF4-FFF2-40B4-BE49-F238E27FC236}">
                <a16:creationId xmlns:a16="http://schemas.microsoft.com/office/drawing/2014/main" id="{0B761921-7D51-F3A4-21D3-A07BEB86AC78}"/>
              </a:ext>
            </a:extLst>
          </p:cNvPr>
          <p:cNvSpPr>
            <a:spLocks noGrp="1"/>
          </p:cNvSpPr>
          <p:nvPr>
            <p:ph idx="1"/>
          </p:nvPr>
        </p:nvSpPr>
        <p:spPr/>
        <p:txBody>
          <a:bodyPr>
            <a:normAutofit/>
          </a:bodyPr>
          <a:lstStyle/>
          <a:p>
            <a:pPr marL="742950" indent="-742950">
              <a:buAutoNum type="arabicPeriod" startAt="7"/>
            </a:pPr>
            <a:r>
              <a:rPr lang="en-GB" sz="4000" b="1" u="sng" dirty="0"/>
              <a:t>Motion</a:t>
            </a:r>
            <a:r>
              <a:rPr lang="en-GB" sz="4000" dirty="0"/>
              <a:t>: - Poor workplace organisation, resulting in poor ergonomics, e.g. excessive bending or stretching and frequently lost items</a:t>
            </a:r>
          </a:p>
          <a:p>
            <a:pPr marL="0" indent="0">
              <a:buNone/>
            </a:pPr>
            <a:r>
              <a:rPr lang="en-GB" sz="4000" dirty="0"/>
              <a:t>  </a:t>
            </a:r>
          </a:p>
        </p:txBody>
      </p:sp>
    </p:spTree>
    <p:extLst>
      <p:ext uri="{BB962C8B-B14F-4D97-AF65-F5344CB8AC3E}">
        <p14:creationId xmlns:p14="http://schemas.microsoft.com/office/powerpoint/2010/main" val="3548023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E637DF-6856-7822-68FA-199AC86C4F39}"/>
              </a:ext>
            </a:extLst>
          </p:cNvPr>
          <p:cNvSpPr>
            <a:spLocks noGrp="1"/>
          </p:cNvSpPr>
          <p:nvPr>
            <p:ph type="title"/>
          </p:nvPr>
        </p:nvSpPr>
        <p:spPr/>
        <p:txBody>
          <a:bodyPr>
            <a:normAutofit fontScale="90000"/>
          </a:bodyPr>
          <a:lstStyle/>
          <a:p>
            <a:pPr algn="ctr"/>
            <a:r>
              <a:rPr lang="en-GB" sz="4900" b="1" dirty="0"/>
              <a:t>Waste of not Utilizing the Talent and Knowledge of Human Resources</a:t>
            </a:r>
            <a:br>
              <a:rPr lang="en-GB" sz="4400" b="1" dirty="0"/>
            </a:br>
            <a:endParaRPr lang="en-GB" dirty="0"/>
          </a:p>
        </p:txBody>
      </p:sp>
      <p:sp>
        <p:nvSpPr>
          <p:cNvPr id="5" name="Content Placeholder 4">
            <a:extLst>
              <a:ext uri="{FF2B5EF4-FFF2-40B4-BE49-F238E27FC236}">
                <a16:creationId xmlns:a16="http://schemas.microsoft.com/office/drawing/2014/main" id="{B476F416-C9B3-B5E8-3A99-10D4DBDD3D34}"/>
              </a:ext>
            </a:extLst>
          </p:cNvPr>
          <p:cNvSpPr>
            <a:spLocks noGrp="1"/>
          </p:cNvSpPr>
          <p:nvPr>
            <p:ph sz="half" idx="1"/>
          </p:nvPr>
        </p:nvSpPr>
        <p:spPr/>
        <p:txBody>
          <a:bodyPr/>
          <a:lstStyle/>
          <a:p>
            <a:r>
              <a:rPr lang="en-GB" dirty="0"/>
              <a:t>Not following-up/implementing ideas /suggestions</a:t>
            </a:r>
          </a:p>
          <a:p>
            <a:r>
              <a:rPr lang="en-GB" dirty="0"/>
              <a:t>Buying a new piece of equipment without the input of operators, 	skilled trades, etc.</a:t>
            </a:r>
          </a:p>
          <a:p>
            <a:r>
              <a:rPr lang="en-GB" dirty="0"/>
              <a:t>Making process changes on the shop floor without getting the operators’ input</a:t>
            </a:r>
          </a:p>
          <a:p>
            <a:endParaRPr lang="en-GB" dirty="0"/>
          </a:p>
        </p:txBody>
      </p:sp>
      <p:pic>
        <p:nvPicPr>
          <p:cNvPr id="7" name="Picture 2">
            <a:extLst>
              <a:ext uri="{FF2B5EF4-FFF2-40B4-BE49-F238E27FC236}">
                <a16:creationId xmlns:a16="http://schemas.microsoft.com/office/drawing/2014/main" id="{067D409D-36B2-E484-A968-9C00E10D33A8}"/>
              </a:ext>
            </a:extLst>
          </p:cNvPr>
          <p:cNvPicPr>
            <a:picLocks noGrp="1" noChangeAspect="1" noChangeArrowheads="1"/>
          </p:cNvPicPr>
          <p:nvPr>
            <p:ph sz="half" idx="2"/>
          </p:nvPr>
        </p:nvPicPr>
        <p:blipFill>
          <a:blip r:embed="rId2" cstate="print"/>
          <a:srcRect/>
          <a:stretch>
            <a:fillRect/>
          </a:stretch>
        </p:blipFill>
        <p:spPr bwMode="auto">
          <a:xfrm>
            <a:off x="6345798" y="1825625"/>
            <a:ext cx="4592625" cy="3956408"/>
          </a:xfrm>
          <a:prstGeom prst="rect">
            <a:avLst/>
          </a:prstGeom>
          <a:noFill/>
          <a:ln w="9525">
            <a:noFill/>
            <a:miter lim="800000"/>
            <a:headEnd/>
            <a:tailEnd/>
          </a:ln>
          <a:effectLst/>
        </p:spPr>
      </p:pic>
    </p:spTree>
    <p:extLst>
      <p:ext uri="{BB962C8B-B14F-4D97-AF65-F5344CB8AC3E}">
        <p14:creationId xmlns:p14="http://schemas.microsoft.com/office/powerpoint/2010/main" val="2192385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89BCF-DE79-8801-1034-FDC52C2CAEDB}"/>
              </a:ext>
            </a:extLst>
          </p:cNvPr>
          <p:cNvSpPr>
            <a:spLocks noGrp="1"/>
          </p:cNvSpPr>
          <p:nvPr>
            <p:ph type="title"/>
          </p:nvPr>
        </p:nvSpPr>
        <p:spPr/>
        <p:txBody>
          <a:bodyPr/>
          <a:lstStyle/>
          <a:p>
            <a:pPr algn="ctr"/>
            <a:r>
              <a:rPr lang="en-GB" b="1" dirty="0"/>
              <a:t>Waste of Energy and Environment</a:t>
            </a:r>
          </a:p>
        </p:txBody>
      </p:sp>
      <p:sp>
        <p:nvSpPr>
          <p:cNvPr id="3" name="Content Placeholder 2">
            <a:extLst>
              <a:ext uri="{FF2B5EF4-FFF2-40B4-BE49-F238E27FC236}">
                <a16:creationId xmlns:a16="http://schemas.microsoft.com/office/drawing/2014/main" id="{208CB478-0FCF-FD79-1991-F55E4F7872A6}"/>
              </a:ext>
            </a:extLst>
          </p:cNvPr>
          <p:cNvSpPr>
            <a:spLocks noGrp="1"/>
          </p:cNvSpPr>
          <p:nvPr>
            <p:ph idx="1"/>
          </p:nvPr>
        </p:nvSpPr>
        <p:spPr/>
        <p:txBody>
          <a:bodyPr>
            <a:normAutofit/>
          </a:bodyPr>
          <a:lstStyle/>
          <a:p>
            <a:r>
              <a:rPr lang="en-GB" sz="4000" dirty="0"/>
              <a:t>Energy: efficient consumption of energy reduces waste. Additionally, businesses are increasingly scrutinized on their energy use in terms of corporate social responsibility use and environmental leadership.</a:t>
            </a:r>
          </a:p>
        </p:txBody>
      </p:sp>
    </p:spTree>
    <p:extLst>
      <p:ext uri="{BB962C8B-B14F-4D97-AF65-F5344CB8AC3E}">
        <p14:creationId xmlns:p14="http://schemas.microsoft.com/office/powerpoint/2010/main" val="2885675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F6078-2505-3D51-508D-A73B6013A61A}"/>
              </a:ext>
            </a:extLst>
          </p:cNvPr>
          <p:cNvSpPr>
            <a:spLocks noGrp="1"/>
          </p:cNvSpPr>
          <p:nvPr>
            <p:ph type="title"/>
          </p:nvPr>
        </p:nvSpPr>
        <p:spPr/>
        <p:txBody>
          <a:bodyPr/>
          <a:lstStyle/>
          <a:p>
            <a:pPr algn="ctr"/>
            <a:r>
              <a:rPr lang="en-GB" b="1" dirty="0"/>
              <a:t>Exercise</a:t>
            </a:r>
          </a:p>
        </p:txBody>
      </p:sp>
      <p:graphicFrame>
        <p:nvGraphicFramePr>
          <p:cNvPr id="6" name="Content Placeholder 5">
            <a:extLst>
              <a:ext uri="{FF2B5EF4-FFF2-40B4-BE49-F238E27FC236}">
                <a16:creationId xmlns:a16="http://schemas.microsoft.com/office/drawing/2014/main" id="{9B085902-3393-C161-D98E-9524E80687F6}"/>
              </a:ext>
            </a:extLst>
          </p:cNvPr>
          <p:cNvGraphicFramePr>
            <a:graphicFrameLocks noGrp="1"/>
          </p:cNvGraphicFramePr>
          <p:nvPr>
            <p:ph idx="1"/>
            <p:extLst>
              <p:ext uri="{D42A27DB-BD31-4B8C-83A1-F6EECF244321}">
                <p14:modId xmlns:p14="http://schemas.microsoft.com/office/powerpoint/2010/main" val="2211946294"/>
              </p:ext>
            </p:extLst>
          </p:nvPr>
        </p:nvGraphicFramePr>
        <p:xfrm>
          <a:off x="873149" y="1825625"/>
          <a:ext cx="10480651" cy="4451424"/>
        </p:xfrm>
        <a:graphic>
          <a:graphicData uri="http://schemas.openxmlformats.org/drawingml/2006/table">
            <a:tbl>
              <a:tblPr firstRow="1" bandRow="1">
                <a:tableStyleId>{5C22544A-7EE6-4342-B048-85BDC9FD1C3A}</a:tableStyleId>
              </a:tblPr>
              <a:tblGrid>
                <a:gridCol w="3485720">
                  <a:extLst>
                    <a:ext uri="{9D8B030D-6E8A-4147-A177-3AD203B41FA5}">
                      <a16:colId xmlns:a16="http://schemas.microsoft.com/office/drawing/2014/main" val="1218511012"/>
                    </a:ext>
                  </a:extLst>
                </a:gridCol>
                <a:gridCol w="6994931">
                  <a:extLst>
                    <a:ext uri="{9D8B030D-6E8A-4147-A177-3AD203B41FA5}">
                      <a16:colId xmlns:a16="http://schemas.microsoft.com/office/drawing/2014/main" val="441911272"/>
                    </a:ext>
                  </a:extLst>
                </a:gridCol>
              </a:tblGrid>
              <a:tr h="556428">
                <a:tc>
                  <a:txBody>
                    <a:bodyPr/>
                    <a:lstStyle/>
                    <a:p>
                      <a:r>
                        <a:rPr lang="en-GB" sz="2400" b="1" dirty="0"/>
                        <a:t>Waste</a:t>
                      </a:r>
                    </a:p>
                  </a:txBody>
                  <a:tcPr/>
                </a:tc>
                <a:tc>
                  <a:txBody>
                    <a:bodyPr/>
                    <a:lstStyle/>
                    <a:p>
                      <a:r>
                        <a:rPr lang="en-GB" sz="2400" b="0" dirty="0"/>
                        <a:t>Examples in your organisation</a:t>
                      </a:r>
                    </a:p>
                  </a:txBody>
                  <a:tcPr/>
                </a:tc>
                <a:extLst>
                  <a:ext uri="{0D108BD9-81ED-4DB2-BD59-A6C34878D82A}">
                    <a16:rowId xmlns:a16="http://schemas.microsoft.com/office/drawing/2014/main" val="464383262"/>
                  </a:ext>
                </a:extLst>
              </a:tr>
              <a:tr h="556428">
                <a:tc>
                  <a:txBody>
                    <a:bodyPr/>
                    <a:lstStyle/>
                    <a:p>
                      <a:r>
                        <a:rPr lang="en-GB" sz="2400" dirty="0"/>
                        <a:t>Overproduction</a:t>
                      </a:r>
                    </a:p>
                  </a:txBody>
                  <a:tcPr/>
                </a:tc>
                <a:tc>
                  <a:txBody>
                    <a:bodyPr/>
                    <a:lstStyle/>
                    <a:p>
                      <a:endParaRPr lang="en-GB" dirty="0"/>
                    </a:p>
                  </a:txBody>
                  <a:tcPr/>
                </a:tc>
                <a:extLst>
                  <a:ext uri="{0D108BD9-81ED-4DB2-BD59-A6C34878D82A}">
                    <a16:rowId xmlns:a16="http://schemas.microsoft.com/office/drawing/2014/main" val="1742704613"/>
                  </a:ext>
                </a:extLst>
              </a:tr>
              <a:tr h="556428">
                <a:tc>
                  <a:txBody>
                    <a:bodyPr/>
                    <a:lstStyle/>
                    <a:p>
                      <a:r>
                        <a:rPr lang="en-GB" sz="2400" dirty="0"/>
                        <a:t>Defects</a:t>
                      </a:r>
                    </a:p>
                  </a:txBody>
                  <a:tcPr/>
                </a:tc>
                <a:tc>
                  <a:txBody>
                    <a:bodyPr/>
                    <a:lstStyle/>
                    <a:p>
                      <a:endParaRPr lang="en-GB" dirty="0"/>
                    </a:p>
                  </a:txBody>
                  <a:tcPr/>
                </a:tc>
                <a:extLst>
                  <a:ext uri="{0D108BD9-81ED-4DB2-BD59-A6C34878D82A}">
                    <a16:rowId xmlns:a16="http://schemas.microsoft.com/office/drawing/2014/main" val="1900456864"/>
                  </a:ext>
                </a:extLst>
              </a:tr>
              <a:tr h="556428">
                <a:tc>
                  <a:txBody>
                    <a:bodyPr/>
                    <a:lstStyle/>
                    <a:p>
                      <a:r>
                        <a:rPr lang="en-GB" sz="2400" dirty="0"/>
                        <a:t>Unnecessary Inventory</a:t>
                      </a:r>
                    </a:p>
                  </a:txBody>
                  <a:tcPr/>
                </a:tc>
                <a:tc>
                  <a:txBody>
                    <a:bodyPr/>
                    <a:lstStyle/>
                    <a:p>
                      <a:endParaRPr lang="en-GB" dirty="0"/>
                    </a:p>
                  </a:txBody>
                  <a:tcPr/>
                </a:tc>
                <a:extLst>
                  <a:ext uri="{0D108BD9-81ED-4DB2-BD59-A6C34878D82A}">
                    <a16:rowId xmlns:a16="http://schemas.microsoft.com/office/drawing/2014/main" val="2550714980"/>
                  </a:ext>
                </a:extLst>
              </a:tr>
              <a:tr h="556428">
                <a:tc>
                  <a:txBody>
                    <a:bodyPr/>
                    <a:lstStyle/>
                    <a:p>
                      <a:r>
                        <a:rPr lang="en-GB" sz="2400" dirty="0"/>
                        <a:t>Overprocessing</a:t>
                      </a:r>
                    </a:p>
                  </a:txBody>
                  <a:tcPr/>
                </a:tc>
                <a:tc>
                  <a:txBody>
                    <a:bodyPr/>
                    <a:lstStyle/>
                    <a:p>
                      <a:endParaRPr lang="en-GB" dirty="0"/>
                    </a:p>
                  </a:txBody>
                  <a:tcPr/>
                </a:tc>
                <a:extLst>
                  <a:ext uri="{0D108BD9-81ED-4DB2-BD59-A6C34878D82A}">
                    <a16:rowId xmlns:a16="http://schemas.microsoft.com/office/drawing/2014/main" val="1526135512"/>
                  </a:ext>
                </a:extLst>
              </a:tr>
              <a:tr h="556428">
                <a:tc>
                  <a:txBody>
                    <a:bodyPr/>
                    <a:lstStyle/>
                    <a:p>
                      <a:r>
                        <a:rPr lang="en-GB" sz="2400" dirty="0"/>
                        <a:t>Transport</a:t>
                      </a:r>
                    </a:p>
                  </a:txBody>
                  <a:tcPr/>
                </a:tc>
                <a:tc>
                  <a:txBody>
                    <a:bodyPr/>
                    <a:lstStyle/>
                    <a:p>
                      <a:endParaRPr lang="en-GB" dirty="0"/>
                    </a:p>
                  </a:txBody>
                  <a:tcPr/>
                </a:tc>
                <a:extLst>
                  <a:ext uri="{0D108BD9-81ED-4DB2-BD59-A6C34878D82A}">
                    <a16:rowId xmlns:a16="http://schemas.microsoft.com/office/drawing/2014/main" val="3837111767"/>
                  </a:ext>
                </a:extLst>
              </a:tr>
              <a:tr h="556428">
                <a:tc>
                  <a:txBody>
                    <a:bodyPr/>
                    <a:lstStyle/>
                    <a:p>
                      <a:r>
                        <a:rPr lang="en-GB" sz="2400" dirty="0"/>
                        <a:t>Waiting Time</a:t>
                      </a:r>
                    </a:p>
                  </a:txBody>
                  <a:tcPr/>
                </a:tc>
                <a:tc>
                  <a:txBody>
                    <a:bodyPr/>
                    <a:lstStyle/>
                    <a:p>
                      <a:endParaRPr lang="en-GB" dirty="0"/>
                    </a:p>
                  </a:txBody>
                  <a:tcPr/>
                </a:tc>
                <a:extLst>
                  <a:ext uri="{0D108BD9-81ED-4DB2-BD59-A6C34878D82A}">
                    <a16:rowId xmlns:a16="http://schemas.microsoft.com/office/drawing/2014/main" val="3769672123"/>
                  </a:ext>
                </a:extLst>
              </a:tr>
              <a:tr h="556428">
                <a:tc>
                  <a:txBody>
                    <a:bodyPr/>
                    <a:lstStyle/>
                    <a:p>
                      <a:r>
                        <a:rPr lang="en-GB" sz="2400" dirty="0"/>
                        <a:t>Unnecessary Motion</a:t>
                      </a:r>
                    </a:p>
                  </a:txBody>
                  <a:tcPr/>
                </a:tc>
                <a:tc>
                  <a:txBody>
                    <a:bodyPr/>
                    <a:lstStyle/>
                    <a:p>
                      <a:endParaRPr lang="en-GB" dirty="0"/>
                    </a:p>
                  </a:txBody>
                  <a:tcPr/>
                </a:tc>
                <a:extLst>
                  <a:ext uri="{0D108BD9-81ED-4DB2-BD59-A6C34878D82A}">
                    <a16:rowId xmlns:a16="http://schemas.microsoft.com/office/drawing/2014/main" val="2275504621"/>
                  </a:ext>
                </a:extLst>
              </a:tr>
            </a:tbl>
          </a:graphicData>
        </a:graphic>
      </p:graphicFrame>
    </p:spTree>
    <p:extLst>
      <p:ext uri="{BB962C8B-B14F-4D97-AF65-F5344CB8AC3E}">
        <p14:creationId xmlns:p14="http://schemas.microsoft.com/office/powerpoint/2010/main" val="832508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332A2-D8AE-8E96-37E7-9FA32D45ABA5}"/>
              </a:ext>
            </a:extLst>
          </p:cNvPr>
          <p:cNvSpPr>
            <a:spLocks noGrp="1"/>
          </p:cNvSpPr>
          <p:nvPr>
            <p:ph type="title"/>
          </p:nvPr>
        </p:nvSpPr>
        <p:spPr/>
        <p:txBody>
          <a:bodyPr/>
          <a:lstStyle/>
          <a:p>
            <a:pPr algn="ctr"/>
            <a:r>
              <a:rPr lang="en-GB" b="1" dirty="0"/>
              <a:t>Three Types of Activity</a:t>
            </a:r>
          </a:p>
        </p:txBody>
      </p:sp>
      <p:sp>
        <p:nvSpPr>
          <p:cNvPr id="3" name="Content Placeholder 2">
            <a:extLst>
              <a:ext uri="{FF2B5EF4-FFF2-40B4-BE49-F238E27FC236}">
                <a16:creationId xmlns:a16="http://schemas.microsoft.com/office/drawing/2014/main" id="{5A69FAF1-1D83-9AF0-7FD7-8E467D6C21FA}"/>
              </a:ext>
            </a:extLst>
          </p:cNvPr>
          <p:cNvSpPr>
            <a:spLocks noGrp="1"/>
          </p:cNvSpPr>
          <p:nvPr>
            <p:ph idx="1"/>
          </p:nvPr>
        </p:nvSpPr>
        <p:spPr/>
        <p:txBody>
          <a:bodyPr>
            <a:normAutofit/>
          </a:bodyPr>
          <a:lstStyle/>
          <a:p>
            <a:r>
              <a:rPr lang="en-GB" sz="3600" b="1" u="sng" dirty="0"/>
              <a:t>Value adding activity</a:t>
            </a:r>
            <a:r>
              <a:rPr lang="en-GB" sz="3600" dirty="0"/>
              <a:t>: - make a product or service more valuable.  A value adding activity is simple to define, just ask yourself if you as a customer would be happy to pay for it!</a:t>
            </a:r>
            <a:endParaRPr lang="en-GB" sz="3600" b="1" u="sng" dirty="0"/>
          </a:p>
          <a:p>
            <a:r>
              <a:rPr lang="en-GB" sz="3600" b="1" u="sng" dirty="0"/>
              <a:t>Non-value adding activity</a:t>
            </a:r>
            <a:r>
              <a:rPr lang="en-GB" sz="3600" dirty="0"/>
              <a:t>: - in the eyes of the customer do make a product or service more valuable and are not necessary</a:t>
            </a:r>
            <a:endParaRPr lang="en-GB" sz="3600" b="1" u="sng" dirty="0"/>
          </a:p>
        </p:txBody>
      </p:sp>
    </p:spTree>
    <p:extLst>
      <p:ext uri="{BB962C8B-B14F-4D97-AF65-F5344CB8AC3E}">
        <p14:creationId xmlns:p14="http://schemas.microsoft.com/office/powerpoint/2010/main" val="1346444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4C3D9-EAF0-485C-DD45-12965C952FAE}"/>
              </a:ext>
            </a:extLst>
          </p:cNvPr>
          <p:cNvSpPr>
            <a:spLocks noGrp="1"/>
          </p:cNvSpPr>
          <p:nvPr>
            <p:ph type="title"/>
          </p:nvPr>
        </p:nvSpPr>
        <p:spPr/>
        <p:txBody>
          <a:bodyPr/>
          <a:lstStyle/>
          <a:p>
            <a:pPr algn="ctr"/>
            <a:r>
              <a:rPr lang="en-GB" b="1" dirty="0"/>
              <a:t>Three Types of Activity</a:t>
            </a:r>
            <a:endParaRPr lang="en-GB" dirty="0"/>
          </a:p>
        </p:txBody>
      </p:sp>
      <p:sp>
        <p:nvSpPr>
          <p:cNvPr id="3" name="Content Placeholder 2">
            <a:extLst>
              <a:ext uri="{FF2B5EF4-FFF2-40B4-BE49-F238E27FC236}">
                <a16:creationId xmlns:a16="http://schemas.microsoft.com/office/drawing/2014/main" id="{43F2CFF0-BB8A-D4E6-F066-9D3C4EF0DDA2}"/>
              </a:ext>
            </a:extLst>
          </p:cNvPr>
          <p:cNvSpPr>
            <a:spLocks noGrp="1"/>
          </p:cNvSpPr>
          <p:nvPr>
            <p:ph idx="1"/>
          </p:nvPr>
        </p:nvSpPr>
        <p:spPr/>
        <p:txBody>
          <a:bodyPr>
            <a:normAutofit/>
          </a:bodyPr>
          <a:lstStyle/>
          <a:p>
            <a:r>
              <a:rPr lang="en-GB" sz="3600" b="1" u="sng" dirty="0"/>
              <a:t>Necessary Non-Value adding</a:t>
            </a:r>
            <a:r>
              <a:rPr lang="en-GB" sz="3600" dirty="0"/>
              <a:t>: - do not make the product or service more valuable but are necessary unless existing processes are radically changed</a:t>
            </a:r>
          </a:p>
          <a:p>
            <a:pPr marL="0" indent="0">
              <a:buNone/>
            </a:pPr>
            <a:r>
              <a:rPr lang="en-GB" sz="3600" dirty="0"/>
              <a:t>  </a:t>
            </a:r>
          </a:p>
          <a:p>
            <a:pPr marL="0" indent="0">
              <a:lnSpc>
                <a:spcPct val="100000"/>
              </a:lnSpc>
              <a:spcBef>
                <a:spcPts val="1200"/>
              </a:spcBef>
              <a:buNone/>
            </a:pPr>
            <a:r>
              <a:rPr lang="en-GB" sz="3600" dirty="0"/>
              <a:t>  Such waste is more difficult to remove in the short</a:t>
            </a:r>
          </a:p>
          <a:p>
            <a:pPr marL="0" indent="0">
              <a:lnSpc>
                <a:spcPct val="100000"/>
              </a:lnSpc>
              <a:spcBef>
                <a:spcPts val="1200"/>
              </a:spcBef>
              <a:buNone/>
            </a:pPr>
            <a:r>
              <a:rPr lang="en-GB" sz="3600" dirty="0"/>
              <a:t>  term and should be a target for longer term or radical </a:t>
            </a:r>
          </a:p>
          <a:p>
            <a:pPr marL="0" indent="0">
              <a:lnSpc>
                <a:spcPct val="100000"/>
              </a:lnSpc>
              <a:spcBef>
                <a:spcPts val="1200"/>
              </a:spcBef>
              <a:buNone/>
            </a:pPr>
            <a:r>
              <a:rPr lang="en-GB" sz="3600" dirty="0"/>
              <a:t>  change</a:t>
            </a:r>
          </a:p>
        </p:txBody>
      </p:sp>
    </p:spTree>
    <p:extLst>
      <p:ext uri="{BB962C8B-B14F-4D97-AF65-F5344CB8AC3E}">
        <p14:creationId xmlns:p14="http://schemas.microsoft.com/office/powerpoint/2010/main" val="28024730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53151-D6D7-28E6-23ED-829E4E2F739F}"/>
              </a:ext>
            </a:extLst>
          </p:cNvPr>
          <p:cNvSpPr>
            <a:spLocks noGrp="1"/>
          </p:cNvSpPr>
          <p:nvPr>
            <p:ph type="title"/>
          </p:nvPr>
        </p:nvSpPr>
        <p:spPr/>
        <p:txBody>
          <a:bodyPr/>
          <a:lstStyle/>
          <a:p>
            <a:pPr algn="ctr"/>
            <a:r>
              <a:rPr lang="en-GB" b="1" dirty="0"/>
              <a:t>Waste Before Lean Improvements </a:t>
            </a:r>
          </a:p>
        </p:txBody>
      </p:sp>
      <p:sp>
        <p:nvSpPr>
          <p:cNvPr id="3" name="Content Placeholder 2">
            <a:extLst>
              <a:ext uri="{FF2B5EF4-FFF2-40B4-BE49-F238E27FC236}">
                <a16:creationId xmlns:a16="http://schemas.microsoft.com/office/drawing/2014/main" id="{16221FA5-AA88-58AF-BE29-A4EE3EC3B779}"/>
              </a:ext>
            </a:extLst>
          </p:cNvPr>
          <p:cNvSpPr>
            <a:spLocks noGrp="1"/>
          </p:cNvSpPr>
          <p:nvPr>
            <p:ph idx="1"/>
          </p:nvPr>
        </p:nvSpPr>
        <p:spPr/>
        <p:txBody>
          <a:bodyPr>
            <a:normAutofit/>
          </a:bodyPr>
          <a:lstStyle/>
          <a:p>
            <a:pPr marL="0" indent="0">
              <a:buNone/>
            </a:pPr>
            <a:r>
              <a:rPr lang="en-GB" sz="3600" dirty="0"/>
              <a:t>In a </a:t>
            </a:r>
            <a:r>
              <a:rPr lang="en-GB" sz="3600" b="1" dirty="0"/>
              <a:t>physical product environment</a:t>
            </a:r>
            <a:r>
              <a:rPr lang="en-GB" sz="3600" dirty="0"/>
              <a:t> the ratio between the three for the total value stream time of a common company is around</a:t>
            </a:r>
          </a:p>
          <a:p>
            <a:r>
              <a:rPr lang="en-GB" sz="3600" dirty="0"/>
              <a:t>	5% value adding activity</a:t>
            </a:r>
            <a:endParaRPr lang="en-GB" sz="3200" dirty="0"/>
          </a:p>
          <a:p>
            <a:r>
              <a:rPr lang="en-GB" sz="3200" dirty="0"/>
              <a:t> 	60% Non-value activity</a:t>
            </a:r>
          </a:p>
          <a:p>
            <a:r>
              <a:rPr lang="en-GB" sz="3200" dirty="0"/>
              <a:t> 	35% Necessary but non-value adding</a:t>
            </a:r>
            <a:endParaRPr lang="en-GB" sz="3600" dirty="0"/>
          </a:p>
        </p:txBody>
      </p:sp>
    </p:spTree>
    <p:extLst>
      <p:ext uri="{BB962C8B-B14F-4D97-AF65-F5344CB8AC3E}">
        <p14:creationId xmlns:p14="http://schemas.microsoft.com/office/powerpoint/2010/main" val="2962995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4B486-B207-B512-E965-CFD13AB27A95}"/>
              </a:ext>
            </a:extLst>
          </p:cNvPr>
          <p:cNvSpPr>
            <a:spLocks noGrp="1"/>
          </p:cNvSpPr>
          <p:nvPr>
            <p:ph type="title"/>
          </p:nvPr>
        </p:nvSpPr>
        <p:spPr/>
        <p:txBody>
          <a:bodyPr/>
          <a:lstStyle/>
          <a:p>
            <a:pPr algn="ctr"/>
            <a:r>
              <a:rPr lang="en-GB" b="1" dirty="0"/>
              <a:t>Mura - Unevenness</a:t>
            </a:r>
          </a:p>
        </p:txBody>
      </p:sp>
      <p:sp>
        <p:nvSpPr>
          <p:cNvPr id="3" name="Content Placeholder 2">
            <a:extLst>
              <a:ext uri="{FF2B5EF4-FFF2-40B4-BE49-F238E27FC236}">
                <a16:creationId xmlns:a16="http://schemas.microsoft.com/office/drawing/2014/main" id="{53046733-EC12-F1E4-F780-BAA6CE47D657}"/>
              </a:ext>
            </a:extLst>
          </p:cNvPr>
          <p:cNvSpPr>
            <a:spLocks noGrp="1"/>
          </p:cNvSpPr>
          <p:nvPr>
            <p:ph idx="1"/>
          </p:nvPr>
        </p:nvSpPr>
        <p:spPr/>
        <p:txBody>
          <a:bodyPr>
            <a:normAutofit lnSpcReduction="10000"/>
          </a:bodyPr>
          <a:lstStyle/>
          <a:p>
            <a:pPr marL="231775" indent="-231775" eaLnBrk="1" fontAlgn="auto" hangingPunct="1">
              <a:spcBef>
                <a:spcPts val="0"/>
              </a:spcBef>
              <a:spcAft>
                <a:spcPts val="0"/>
              </a:spcAft>
              <a:buClr>
                <a:schemeClr val="tx1">
                  <a:lumMod val="50000"/>
                  <a:lumOff val="50000"/>
                </a:schemeClr>
              </a:buClr>
              <a:buSzPct val="125000"/>
              <a:buFont typeface="Wingdings" pitchFamily="2" charset="2"/>
              <a:buChar char="§"/>
              <a:defRPr/>
            </a:pPr>
            <a:r>
              <a:rPr lang="en-US" sz="3200" b="1" dirty="0"/>
              <a:t>Unevenness</a:t>
            </a:r>
            <a:r>
              <a:rPr lang="en-US" sz="3200" dirty="0"/>
              <a:t>- waste created when smooth </a:t>
            </a:r>
          </a:p>
          <a:p>
            <a:pPr marL="0" indent="0" eaLnBrk="1" fontAlgn="auto" hangingPunct="1">
              <a:spcBef>
                <a:spcPts val="0"/>
              </a:spcBef>
              <a:spcAft>
                <a:spcPts val="0"/>
              </a:spcAft>
              <a:buClr>
                <a:schemeClr val="tx1">
                  <a:lumMod val="50000"/>
                  <a:lumOff val="50000"/>
                </a:schemeClr>
              </a:buClr>
              <a:buSzPct val="125000"/>
              <a:buFontTx/>
              <a:buNone/>
              <a:defRPr/>
            </a:pPr>
            <a:r>
              <a:rPr lang="en-US" sz="3200" dirty="0"/>
              <a:t>   flow of work </a:t>
            </a:r>
            <a:r>
              <a:rPr lang="en-US" sz="3200" b="1" i="1" u="sng" dirty="0"/>
              <a:t>does not exist</a:t>
            </a:r>
            <a:r>
              <a:rPr lang="en-US" sz="3200" dirty="0"/>
              <a:t>. </a:t>
            </a:r>
          </a:p>
          <a:p>
            <a:pPr marL="231775" indent="-231775" eaLnBrk="1" fontAlgn="auto" hangingPunct="1">
              <a:spcAft>
                <a:spcPts val="1200"/>
              </a:spcAft>
              <a:buClr>
                <a:schemeClr val="tx1">
                  <a:lumMod val="50000"/>
                  <a:lumOff val="50000"/>
                </a:schemeClr>
              </a:buClr>
              <a:buSzPct val="125000"/>
              <a:buFont typeface="Wingdings" pitchFamily="2" charset="2"/>
              <a:buChar char="§"/>
              <a:defRPr/>
            </a:pPr>
            <a:r>
              <a:rPr lang="en-US" sz="3200" dirty="0"/>
              <a:t>Unevenness will often result in either high levels of WIP or expedited orders. </a:t>
            </a:r>
          </a:p>
          <a:p>
            <a:pPr marL="231775" indent="-231775" eaLnBrk="1" fontAlgn="auto" hangingPunct="1">
              <a:spcAft>
                <a:spcPts val="1200"/>
              </a:spcAft>
              <a:buClr>
                <a:schemeClr val="tx1">
                  <a:lumMod val="50000"/>
                  <a:lumOff val="50000"/>
                </a:schemeClr>
              </a:buClr>
              <a:buSzPct val="125000"/>
              <a:buFont typeface="Wingdings" pitchFamily="2" charset="2"/>
              <a:buChar char="§"/>
              <a:defRPr/>
            </a:pPr>
            <a:r>
              <a:rPr lang="en-US" sz="3200" dirty="0"/>
              <a:t>Suppliers often blamed for unevenness. </a:t>
            </a:r>
          </a:p>
          <a:p>
            <a:pPr marL="231775" indent="-231775" eaLnBrk="1" fontAlgn="auto" hangingPunct="1">
              <a:spcAft>
                <a:spcPts val="1200"/>
              </a:spcAft>
              <a:buClr>
                <a:schemeClr val="tx1">
                  <a:lumMod val="50000"/>
                  <a:lumOff val="50000"/>
                </a:schemeClr>
              </a:buClr>
              <a:buSzPct val="125000"/>
              <a:buFont typeface="Wingdings" pitchFamily="2" charset="2"/>
              <a:buChar char="§"/>
              <a:defRPr/>
            </a:pPr>
            <a:r>
              <a:rPr lang="en-US" sz="3200" b="1" dirty="0"/>
              <a:t>Irregular schedule</a:t>
            </a:r>
            <a:r>
              <a:rPr lang="en-US" sz="3200" dirty="0"/>
              <a:t>: Master planning &amp; scheduling has large impact on shop floor (un)evenness when sales orders are entered into production schedule.</a:t>
            </a:r>
          </a:p>
          <a:p>
            <a:endParaRPr lang="en-GB" sz="3200" dirty="0"/>
          </a:p>
        </p:txBody>
      </p:sp>
    </p:spTree>
    <p:extLst>
      <p:ext uri="{BB962C8B-B14F-4D97-AF65-F5344CB8AC3E}">
        <p14:creationId xmlns:p14="http://schemas.microsoft.com/office/powerpoint/2010/main" val="21830921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927F7-93DA-D49B-F65A-70684D908BF2}"/>
              </a:ext>
            </a:extLst>
          </p:cNvPr>
          <p:cNvSpPr>
            <a:spLocks noGrp="1"/>
          </p:cNvSpPr>
          <p:nvPr>
            <p:ph type="title"/>
          </p:nvPr>
        </p:nvSpPr>
        <p:spPr/>
        <p:txBody>
          <a:bodyPr/>
          <a:lstStyle/>
          <a:p>
            <a:pPr algn="ctr"/>
            <a:r>
              <a:rPr lang="en-GB" b="1" dirty="0"/>
              <a:t>Muri</a:t>
            </a:r>
          </a:p>
        </p:txBody>
      </p:sp>
      <p:sp>
        <p:nvSpPr>
          <p:cNvPr id="3" name="Content Placeholder 2">
            <a:extLst>
              <a:ext uri="{FF2B5EF4-FFF2-40B4-BE49-F238E27FC236}">
                <a16:creationId xmlns:a16="http://schemas.microsoft.com/office/drawing/2014/main" id="{038DF47F-6C94-1FE0-E5F8-A9A568AF2291}"/>
              </a:ext>
            </a:extLst>
          </p:cNvPr>
          <p:cNvSpPr>
            <a:spLocks noGrp="1"/>
          </p:cNvSpPr>
          <p:nvPr>
            <p:ph sz="half" idx="1"/>
          </p:nvPr>
        </p:nvSpPr>
        <p:spPr/>
        <p:txBody>
          <a:bodyPr>
            <a:normAutofit fontScale="70000" lnSpcReduction="20000"/>
          </a:bodyPr>
          <a:lstStyle/>
          <a:p>
            <a:pPr marL="231775" indent="-231775" eaLnBrk="1" fontAlgn="auto" hangingPunct="1">
              <a:lnSpc>
                <a:spcPct val="120000"/>
              </a:lnSpc>
              <a:spcBef>
                <a:spcPts val="0"/>
              </a:spcBef>
              <a:spcAft>
                <a:spcPts val="0"/>
              </a:spcAft>
              <a:buClr>
                <a:schemeClr val="tx1">
                  <a:lumMod val="50000"/>
                  <a:lumOff val="50000"/>
                </a:schemeClr>
              </a:buClr>
              <a:buSzPct val="125000"/>
              <a:buFont typeface="Wingdings" pitchFamily="2" charset="2"/>
              <a:buChar char="§"/>
              <a:defRPr/>
            </a:pPr>
            <a:r>
              <a:rPr lang="en-US" sz="3200" b="1" dirty="0"/>
              <a:t>OVERBURDENING PEOPLE</a:t>
            </a:r>
            <a:r>
              <a:rPr lang="en-US" sz="3200" dirty="0"/>
              <a:t>: What are the expectations of an operator?  How much daily bending, lifting, hauling, etc.… is considered reasonable?  What can be done to eliminate as much of this activity as possible?</a:t>
            </a:r>
          </a:p>
          <a:p>
            <a:pPr marL="231775" indent="-231775" eaLnBrk="1" fontAlgn="auto" hangingPunct="1">
              <a:lnSpc>
                <a:spcPct val="120000"/>
              </a:lnSpc>
              <a:spcBef>
                <a:spcPct val="60000"/>
              </a:spcBef>
              <a:spcAft>
                <a:spcPts val="0"/>
              </a:spcAft>
              <a:buClr>
                <a:schemeClr val="tx1">
                  <a:lumMod val="50000"/>
                  <a:lumOff val="50000"/>
                </a:schemeClr>
              </a:buClr>
              <a:buSzPct val="125000"/>
              <a:buFont typeface="Wingdings" pitchFamily="2" charset="2"/>
              <a:buChar char="§"/>
              <a:defRPr/>
            </a:pPr>
            <a:r>
              <a:rPr lang="en-US" sz="3200" b="1" dirty="0"/>
              <a:t>OVERBURDENING EQUIPMENT</a:t>
            </a:r>
            <a:r>
              <a:rPr lang="en-US" sz="3200" dirty="0"/>
              <a:t>: What reasonable expectations can I have of my equipment?  How long until I change the oil, replace the drive belt? What is the maintenance schedule?</a:t>
            </a:r>
          </a:p>
          <a:p>
            <a:endParaRPr lang="en-GB" sz="3200" dirty="0"/>
          </a:p>
        </p:txBody>
      </p:sp>
      <p:grpSp>
        <p:nvGrpSpPr>
          <p:cNvPr id="5" name="Group 1">
            <a:extLst>
              <a:ext uri="{FF2B5EF4-FFF2-40B4-BE49-F238E27FC236}">
                <a16:creationId xmlns:a16="http://schemas.microsoft.com/office/drawing/2014/main" id="{F8269713-579B-22ED-0F2A-11525589C8DB}"/>
              </a:ext>
            </a:extLst>
          </p:cNvPr>
          <p:cNvGrpSpPr>
            <a:grpSpLocks/>
          </p:cNvGrpSpPr>
          <p:nvPr/>
        </p:nvGrpSpPr>
        <p:grpSpPr bwMode="auto">
          <a:xfrm>
            <a:off x="6362638" y="1533011"/>
            <a:ext cx="5318306" cy="2220912"/>
            <a:chOff x="774701" y="3886200"/>
            <a:chExt cx="3263899" cy="2460625"/>
          </a:xfrm>
        </p:grpSpPr>
        <p:grpSp>
          <p:nvGrpSpPr>
            <p:cNvPr id="6" name="Group 5">
              <a:extLst>
                <a:ext uri="{FF2B5EF4-FFF2-40B4-BE49-F238E27FC236}">
                  <a16:creationId xmlns:a16="http://schemas.microsoft.com/office/drawing/2014/main" id="{1CCB2073-D9BF-893B-A711-6C144A1B5437}"/>
                </a:ext>
              </a:extLst>
            </p:cNvPr>
            <p:cNvGrpSpPr>
              <a:grpSpLocks/>
            </p:cNvGrpSpPr>
            <p:nvPr/>
          </p:nvGrpSpPr>
          <p:grpSpPr bwMode="auto">
            <a:xfrm>
              <a:off x="1841500" y="5149850"/>
              <a:ext cx="514350" cy="1182688"/>
              <a:chOff x="3391" y="2856"/>
              <a:chExt cx="361" cy="669"/>
            </a:xfrm>
          </p:grpSpPr>
          <p:sp>
            <p:nvSpPr>
              <p:cNvPr id="60" name="Freeform 6">
                <a:extLst>
                  <a:ext uri="{FF2B5EF4-FFF2-40B4-BE49-F238E27FC236}">
                    <a16:creationId xmlns:a16="http://schemas.microsoft.com/office/drawing/2014/main" id="{3B2E38C8-5467-6829-C50F-DE3EFDF03645}"/>
                  </a:ext>
                </a:extLst>
              </p:cNvPr>
              <p:cNvSpPr>
                <a:spLocks/>
              </p:cNvSpPr>
              <p:nvPr/>
            </p:nvSpPr>
            <p:spPr bwMode="auto">
              <a:xfrm rot="-351252">
                <a:off x="3664" y="3110"/>
                <a:ext cx="37" cy="41"/>
              </a:xfrm>
              <a:custGeom>
                <a:avLst/>
                <a:gdLst>
                  <a:gd name="T0" fmla="*/ 0 w 49"/>
                  <a:gd name="T1" fmla="*/ 0 h 54"/>
                  <a:gd name="T2" fmla="*/ 2 w 49"/>
                  <a:gd name="T3" fmla="*/ 0 h 54"/>
                  <a:gd name="T4" fmla="*/ 2 w 49"/>
                  <a:gd name="T5" fmla="*/ 2 h 54"/>
                  <a:gd name="T6" fmla="*/ 2 w 49"/>
                  <a:gd name="T7" fmla="*/ 2 h 54"/>
                  <a:gd name="T8" fmla="*/ 2 w 49"/>
                  <a:gd name="T9" fmla="*/ 2 h 54"/>
                  <a:gd name="T10" fmla="*/ 2 w 49"/>
                  <a:gd name="T11" fmla="*/ 2 h 54"/>
                  <a:gd name="T12" fmla="*/ 2 w 49"/>
                  <a:gd name="T13" fmla="*/ 2 h 54"/>
                  <a:gd name="T14" fmla="*/ 2 w 49"/>
                  <a:gd name="T15" fmla="*/ 2 h 54"/>
                  <a:gd name="T16" fmla="*/ 2 w 49"/>
                  <a:gd name="T17" fmla="*/ 2 h 54"/>
                  <a:gd name="T18" fmla="*/ 2 w 49"/>
                  <a:gd name="T19" fmla="*/ 2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dirty="0"/>
              </a:p>
            </p:txBody>
          </p:sp>
          <p:sp>
            <p:nvSpPr>
              <p:cNvPr id="61" name="Freeform 7">
                <a:extLst>
                  <a:ext uri="{FF2B5EF4-FFF2-40B4-BE49-F238E27FC236}">
                    <a16:creationId xmlns:a16="http://schemas.microsoft.com/office/drawing/2014/main" id="{E078364B-4301-A3B0-4D21-B0413342F669}"/>
                  </a:ext>
                </a:extLst>
              </p:cNvPr>
              <p:cNvSpPr>
                <a:spLocks/>
              </p:cNvSpPr>
              <p:nvPr/>
            </p:nvSpPr>
            <p:spPr bwMode="auto">
              <a:xfrm rot="-351252">
                <a:off x="3560" y="3458"/>
                <a:ext cx="92" cy="48"/>
              </a:xfrm>
              <a:custGeom>
                <a:avLst/>
                <a:gdLst>
                  <a:gd name="T0" fmla="*/ 1 w 159"/>
                  <a:gd name="T1" fmla="*/ 1 h 93"/>
                  <a:gd name="T2" fmla="*/ 1 w 159"/>
                  <a:gd name="T3" fmla="*/ 1 h 93"/>
                  <a:gd name="T4" fmla="*/ 1 w 159"/>
                  <a:gd name="T5" fmla="*/ 1 h 93"/>
                  <a:gd name="T6" fmla="*/ 1 w 159"/>
                  <a:gd name="T7" fmla="*/ 1 h 93"/>
                  <a:gd name="T8" fmla="*/ 1 w 159"/>
                  <a:gd name="T9" fmla="*/ 1 h 93"/>
                  <a:gd name="T10" fmla="*/ 1 w 159"/>
                  <a:gd name="T11" fmla="*/ 1 h 93"/>
                  <a:gd name="T12" fmla="*/ 1 w 159"/>
                  <a:gd name="T13" fmla="*/ 1 h 93"/>
                  <a:gd name="T14" fmla="*/ 0 w 159"/>
                  <a:gd name="T15" fmla="*/ 1 h 93"/>
                  <a:gd name="T16" fmla="*/ 1 w 159"/>
                  <a:gd name="T17" fmla="*/ 0 h 93"/>
                  <a:gd name="T18" fmla="*/ 1 w 159"/>
                  <a:gd name="T19" fmla="*/ 1 h 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9"/>
                  <a:gd name="T31" fmla="*/ 0 h 93"/>
                  <a:gd name="T32" fmla="*/ 159 w 159"/>
                  <a:gd name="T33" fmla="*/ 93 h 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9" h="93">
                    <a:moveTo>
                      <a:pt x="78" y="3"/>
                    </a:moveTo>
                    <a:lnTo>
                      <a:pt x="84" y="42"/>
                    </a:lnTo>
                    <a:lnTo>
                      <a:pt x="132" y="39"/>
                    </a:lnTo>
                    <a:lnTo>
                      <a:pt x="159" y="51"/>
                    </a:lnTo>
                    <a:lnTo>
                      <a:pt x="159" y="69"/>
                    </a:lnTo>
                    <a:lnTo>
                      <a:pt x="156" y="93"/>
                    </a:lnTo>
                    <a:lnTo>
                      <a:pt x="42" y="84"/>
                    </a:lnTo>
                    <a:lnTo>
                      <a:pt x="0" y="90"/>
                    </a:lnTo>
                    <a:lnTo>
                      <a:pt x="12" y="0"/>
                    </a:lnTo>
                    <a:lnTo>
                      <a:pt x="78" y="3"/>
                    </a:lnTo>
                    <a:close/>
                  </a:path>
                </a:pathLst>
              </a:custGeom>
              <a:solidFill>
                <a:srgbClr val="CC6600"/>
              </a:solidFill>
              <a:ln w="9525">
                <a:solidFill>
                  <a:schemeClr val="tx1"/>
                </a:solidFill>
                <a:round/>
                <a:headEnd/>
                <a:tailEnd/>
              </a:ln>
            </p:spPr>
            <p:txBody>
              <a:bodyPr wrap="none" anchor="ctr"/>
              <a:lstStyle/>
              <a:p>
                <a:endParaRPr lang="en-GB" dirty="0"/>
              </a:p>
            </p:txBody>
          </p:sp>
          <p:sp>
            <p:nvSpPr>
              <p:cNvPr id="62" name="Freeform 8">
                <a:extLst>
                  <a:ext uri="{FF2B5EF4-FFF2-40B4-BE49-F238E27FC236}">
                    <a16:creationId xmlns:a16="http://schemas.microsoft.com/office/drawing/2014/main" id="{D07FD683-945B-26A5-AC7F-14E1E7825383}"/>
                  </a:ext>
                </a:extLst>
              </p:cNvPr>
              <p:cNvSpPr>
                <a:spLocks/>
              </p:cNvSpPr>
              <p:nvPr/>
            </p:nvSpPr>
            <p:spPr bwMode="auto">
              <a:xfrm rot="-2712719">
                <a:off x="3679" y="3453"/>
                <a:ext cx="71" cy="74"/>
              </a:xfrm>
              <a:custGeom>
                <a:avLst/>
                <a:gdLst>
                  <a:gd name="T0" fmla="*/ 1 w 124"/>
                  <a:gd name="T1" fmla="*/ 1 h 144"/>
                  <a:gd name="T2" fmla="*/ 0 w 124"/>
                  <a:gd name="T3" fmla="*/ 1 h 144"/>
                  <a:gd name="T4" fmla="*/ 1 w 124"/>
                  <a:gd name="T5" fmla="*/ 1 h 144"/>
                  <a:gd name="T6" fmla="*/ 1 w 124"/>
                  <a:gd name="T7" fmla="*/ 1 h 144"/>
                  <a:gd name="T8" fmla="*/ 1 w 124"/>
                  <a:gd name="T9" fmla="*/ 1 h 144"/>
                  <a:gd name="T10" fmla="*/ 1 w 124"/>
                  <a:gd name="T11" fmla="*/ 1 h 144"/>
                  <a:gd name="T12" fmla="*/ 1 w 124"/>
                  <a:gd name="T13" fmla="*/ 1 h 144"/>
                  <a:gd name="T14" fmla="*/ 1 w 124"/>
                  <a:gd name="T15" fmla="*/ 1 h 144"/>
                  <a:gd name="T16" fmla="*/ 1 w 124"/>
                  <a:gd name="T17" fmla="*/ 0 h 144"/>
                  <a:gd name="T18" fmla="*/ 1 w 124"/>
                  <a:gd name="T19" fmla="*/ 1 h 1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4"/>
                  <a:gd name="T31" fmla="*/ 0 h 144"/>
                  <a:gd name="T32" fmla="*/ 124 w 124"/>
                  <a:gd name="T33" fmla="*/ 144 h 1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4" h="144">
                    <a:moveTo>
                      <a:pt x="32" y="20"/>
                    </a:moveTo>
                    <a:lnTo>
                      <a:pt x="0" y="44"/>
                    </a:lnTo>
                    <a:lnTo>
                      <a:pt x="44" y="88"/>
                    </a:lnTo>
                    <a:lnTo>
                      <a:pt x="100" y="144"/>
                    </a:lnTo>
                    <a:lnTo>
                      <a:pt x="124" y="124"/>
                    </a:lnTo>
                    <a:lnTo>
                      <a:pt x="112" y="88"/>
                    </a:lnTo>
                    <a:lnTo>
                      <a:pt x="84" y="68"/>
                    </a:lnTo>
                    <a:lnTo>
                      <a:pt x="92" y="32"/>
                    </a:lnTo>
                    <a:lnTo>
                      <a:pt x="60" y="0"/>
                    </a:lnTo>
                    <a:lnTo>
                      <a:pt x="32" y="20"/>
                    </a:lnTo>
                    <a:close/>
                  </a:path>
                </a:pathLst>
              </a:custGeom>
              <a:solidFill>
                <a:srgbClr val="CC6600"/>
              </a:solidFill>
              <a:ln w="9525">
                <a:solidFill>
                  <a:schemeClr val="tx1"/>
                </a:solidFill>
                <a:round/>
                <a:headEnd/>
                <a:tailEnd/>
              </a:ln>
            </p:spPr>
            <p:txBody>
              <a:bodyPr wrap="none" anchor="ctr"/>
              <a:lstStyle/>
              <a:p>
                <a:endParaRPr lang="en-GB" dirty="0"/>
              </a:p>
            </p:txBody>
          </p:sp>
          <p:sp>
            <p:nvSpPr>
              <p:cNvPr id="63" name="Freeform 9">
                <a:extLst>
                  <a:ext uri="{FF2B5EF4-FFF2-40B4-BE49-F238E27FC236}">
                    <a16:creationId xmlns:a16="http://schemas.microsoft.com/office/drawing/2014/main" id="{5AF03192-7A51-F857-2085-804AD64005CF}"/>
                  </a:ext>
                </a:extLst>
              </p:cNvPr>
              <p:cNvSpPr>
                <a:spLocks/>
              </p:cNvSpPr>
              <p:nvPr/>
            </p:nvSpPr>
            <p:spPr bwMode="auto">
              <a:xfrm rot="-375902">
                <a:off x="3543" y="3215"/>
                <a:ext cx="85" cy="264"/>
              </a:xfrm>
              <a:custGeom>
                <a:avLst/>
                <a:gdLst>
                  <a:gd name="T0" fmla="*/ 1 w 148"/>
                  <a:gd name="T1" fmla="*/ 0 h 576"/>
                  <a:gd name="T2" fmla="*/ 1 w 148"/>
                  <a:gd name="T3" fmla="*/ 0 h 576"/>
                  <a:gd name="T4" fmla="*/ 0 w 148"/>
                  <a:gd name="T5" fmla="*/ 0 h 576"/>
                  <a:gd name="T6" fmla="*/ 1 w 148"/>
                  <a:gd name="T7" fmla="*/ 0 h 576"/>
                  <a:gd name="T8" fmla="*/ 1 w 148"/>
                  <a:gd name="T9" fmla="*/ 0 h 576"/>
                  <a:gd name="T10" fmla="*/ 1 w 148"/>
                  <a:gd name="T11" fmla="*/ 0 h 576"/>
                  <a:gd name="T12" fmla="*/ 1 w 148"/>
                  <a:gd name="T13" fmla="*/ 0 h 576"/>
                  <a:gd name="T14" fmla="*/ 0 60000 65536"/>
                  <a:gd name="T15" fmla="*/ 0 60000 65536"/>
                  <a:gd name="T16" fmla="*/ 0 60000 65536"/>
                  <a:gd name="T17" fmla="*/ 0 60000 65536"/>
                  <a:gd name="T18" fmla="*/ 0 60000 65536"/>
                  <a:gd name="T19" fmla="*/ 0 60000 65536"/>
                  <a:gd name="T20" fmla="*/ 0 60000 65536"/>
                  <a:gd name="T21" fmla="*/ 0 w 148"/>
                  <a:gd name="T22" fmla="*/ 0 h 576"/>
                  <a:gd name="T23" fmla="*/ 148 w 148"/>
                  <a:gd name="T24" fmla="*/ 576 h 5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8" h="576">
                    <a:moveTo>
                      <a:pt x="36" y="44"/>
                    </a:moveTo>
                    <a:lnTo>
                      <a:pt x="44" y="288"/>
                    </a:lnTo>
                    <a:lnTo>
                      <a:pt x="0" y="576"/>
                    </a:lnTo>
                    <a:lnTo>
                      <a:pt x="116" y="572"/>
                    </a:lnTo>
                    <a:lnTo>
                      <a:pt x="148" y="260"/>
                    </a:lnTo>
                    <a:lnTo>
                      <a:pt x="124" y="0"/>
                    </a:lnTo>
                    <a:lnTo>
                      <a:pt x="36" y="44"/>
                    </a:lnTo>
                    <a:close/>
                  </a:path>
                </a:pathLst>
              </a:custGeom>
              <a:solidFill>
                <a:srgbClr val="000099"/>
              </a:solidFill>
              <a:ln w="9525">
                <a:solidFill>
                  <a:schemeClr val="tx1"/>
                </a:solidFill>
                <a:round/>
                <a:headEnd/>
                <a:tailEnd/>
              </a:ln>
            </p:spPr>
            <p:txBody>
              <a:bodyPr wrap="none" anchor="ctr"/>
              <a:lstStyle/>
              <a:p>
                <a:endParaRPr lang="en-GB" dirty="0"/>
              </a:p>
            </p:txBody>
          </p:sp>
          <p:sp>
            <p:nvSpPr>
              <p:cNvPr id="64" name="Freeform 10">
                <a:extLst>
                  <a:ext uri="{FF2B5EF4-FFF2-40B4-BE49-F238E27FC236}">
                    <a16:creationId xmlns:a16="http://schemas.microsoft.com/office/drawing/2014/main" id="{1B6AB664-DA90-9802-0F05-A310DA618B59}"/>
                  </a:ext>
                </a:extLst>
              </p:cNvPr>
              <p:cNvSpPr>
                <a:spLocks/>
              </p:cNvSpPr>
              <p:nvPr/>
            </p:nvSpPr>
            <p:spPr bwMode="auto">
              <a:xfrm>
                <a:off x="3510" y="3168"/>
                <a:ext cx="212" cy="306"/>
              </a:xfrm>
              <a:custGeom>
                <a:avLst/>
                <a:gdLst>
                  <a:gd name="T0" fmla="*/ 7 w 212"/>
                  <a:gd name="T1" fmla="*/ 24 h 306"/>
                  <a:gd name="T2" fmla="*/ 0 w 212"/>
                  <a:gd name="T3" fmla="*/ 54 h 306"/>
                  <a:gd name="T4" fmla="*/ 16 w 212"/>
                  <a:gd name="T5" fmla="*/ 90 h 306"/>
                  <a:gd name="T6" fmla="*/ 48 w 212"/>
                  <a:gd name="T7" fmla="*/ 106 h 306"/>
                  <a:gd name="T8" fmla="*/ 56 w 212"/>
                  <a:gd name="T9" fmla="*/ 119 h 306"/>
                  <a:gd name="T10" fmla="*/ 75 w 212"/>
                  <a:gd name="T11" fmla="*/ 146 h 306"/>
                  <a:gd name="T12" fmla="*/ 131 w 212"/>
                  <a:gd name="T13" fmla="*/ 212 h 306"/>
                  <a:gd name="T14" fmla="*/ 170 w 212"/>
                  <a:gd name="T15" fmla="*/ 306 h 306"/>
                  <a:gd name="T16" fmla="*/ 212 w 212"/>
                  <a:gd name="T17" fmla="*/ 293 h 306"/>
                  <a:gd name="T18" fmla="*/ 153 w 212"/>
                  <a:gd name="T19" fmla="*/ 140 h 306"/>
                  <a:gd name="T20" fmla="*/ 140 w 212"/>
                  <a:gd name="T21" fmla="*/ 120 h 306"/>
                  <a:gd name="T22" fmla="*/ 122 w 212"/>
                  <a:gd name="T23" fmla="*/ 81 h 306"/>
                  <a:gd name="T24" fmla="*/ 78 w 212"/>
                  <a:gd name="T25" fmla="*/ 0 h 30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12"/>
                  <a:gd name="T40" fmla="*/ 0 h 306"/>
                  <a:gd name="T41" fmla="*/ 212 w 212"/>
                  <a:gd name="T42" fmla="*/ 306 h 30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12" h="306">
                    <a:moveTo>
                      <a:pt x="7" y="24"/>
                    </a:moveTo>
                    <a:lnTo>
                      <a:pt x="0" y="54"/>
                    </a:lnTo>
                    <a:lnTo>
                      <a:pt x="16" y="90"/>
                    </a:lnTo>
                    <a:lnTo>
                      <a:pt x="48" y="106"/>
                    </a:lnTo>
                    <a:lnTo>
                      <a:pt x="56" y="119"/>
                    </a:lnTo>
                    <a:lnTo>
                      <a:pt x="75" y="146"/>
                    </a:lnTo>
                    <a:lnTo>
                      <a:pt x="131" y="212"/>
                    </a:lnTo>
                    <a:lnTo>
                      <a:pt x="170" y="306"/>
                    </a:lnTo>
                    <a:lnTo>
                      <a:pt x="212" y="293"/>
                    </a:lnTo>
                    <a:lnTo>
                      <a:pt x="153" y="140"/>
                    </a:lnTo>
                    <a:lnTo>
                      <a:pt x="140" y="120"/>
                    </a:lnTo>
                    <a:lnTo>
                      <a:pt x="122" y="81"/>
                    </a:lnTo>
                    <a:lnTo>
                      <a:pt x="78" y="0"/>
                    </a:lnTo>
                  </a:path>
                </a:pathLst>
              </a:custGeom>
              <a:solidFill>
                <a:srgbClr val="000099"/>
              </a:solidFill>
              <a:ln w="9525">
                <a:solidFill>
                  <a:schemeClr val="tx1"/>
                </a:solidFill>
                <a:round/>
                <a:headEnd/>
                <a:tailEnd/>
              </a:ln>
            </p:spPr>
            <p:txBody>
              <a:bodyPr wrap="none" anchor="ctr"/>
              <a:lstStyle/>
              <a:p>
                <a:endParaRPr lang="en-GB" dirty="0"/>
              </a:p>
            </p:txBody>
          </p:sp>
          <p:sp>
            <p:nvSpPr>
              <p:cNvPr id="65" name="Freeform 11">
                <a:extLst>
                  <a:ext uri="{FF2B5EF4-FFF2-40B4-BE49-F238E27FC236}">
                    <a16:creationId xmlns:a16="http://schemas.microsoft.com/office/drawing/2014/main" id="{4421E0E1-31A5-7B6C-B175-D7E01650D004}"/>
                  </a:ext>
                </a:extLst>
              </p:cNvPr>
              <p:cNvSpPr>
                <a:spLocks/>
              </p:cNvSpPr>
              <p:nvPr/>
            </p:nvSpPr>
            <p:spPr bwMode="auto">
              <a:xfrm rot="20579211" flipH="1">
                <a:off x="3470" y="2983"/>
                <a:ext cx="102" cy="224"/>
              </a:xfrm>
              <a:custGeom>
                <a:avLst/>
                <a:gdLst>
                  <a:gd name="T0" fmla="*/ 35 w 109"/>
                  <a:gd name="T1" fmla="*/ 0 h 239"/>
                  <a:gd name="T2" fmla="*/ 17 w 109"/>
                  <a:gd name="T3" fmla="*/ 7 h 239"/>
                  <a:gd name="T4" fmla="*/ 8 w 109"/>
                  <a:gd name="T5" fmla="*/ 16 h 239"/>
                  <a:gd name="T6" fmla="*/ 6 w 109"/>
                  <a:gd name="T7" fmla="*/ 22 h 239"/>
                  <a:gd name="T8" fmla="*/ 0 w 109"/>
                  <a:gd name="T9" fmla="*/ 31 h 239"/>
                  <a:gd name="T10" fmla="*/ 6 w 109"/>
                  <a:gd name="T11" fmla="*/ 41 h 239"/>
                  <a:gd name="T12" fmla="*/ 7 w 109"/>
                  <a:gd name="T13" fmla="*/ 43 h 239"/>
                  <a:gd name="T14" fmla="*/ 6 w 109"/>
                  <a:gd name="T15" fmla="*/ 85 h 239"/>
                  <a:gd name="T16" fmla="*/ 35 w 109"/>
                  <a:gd name="T17" fmla="*/ 83 h 239"/>
                  <a:gd name="T18" fmla="*/ 34 w 109"/>
                  <a:gd name="T19" fmla="*/ 52 h 239"/>
                  <a:gd name="T20" fmla="*/ 37 w 109"/>
                  <a:gd name="T21" fmla="*/ 9 h 239"/>
                  <a:gd name="T22" fmla="*/ 35 w 109"/>
                  <a:gd name="T23" fmla="*/ 0 h 2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9"/>
                  <a:gd name="T37" fmla="*/ 0 h 239"/>
                  <a:gd name="T38" fmla="*/ 109 w 109"/>
                  <a:gd name="T39" fmla="*/ 239 h 2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9" h="239">
                    <a:moveTo>
                      <a:pt x="102" y="0"/>
                    </a:moveTo>
                    <a:lnTo>
                      <a:pt x="47" y="7"/>
                    </a:lnTo>
                    <a:lnTo>
                      <a:pt x="25" y="42"/>
                    </a:lnTo>
                    <a:lnTo>
                      <a:pt x="6" y="65"/>
                    </a:lnTo>
                    <a:lnTo>
                      <a:pt x="0" y="86"/>
                    </a:lnTo>
                    <a:lnTo>
                      <a:pt x="6" y="116"/>
                    </a:lnTo>
                    <a:lnTo>
                      <a:pt x="16" y="121"/>
                    </a:lnTo>
                    <a:lnTo>
                      <a:pt x="6" y="239"/>
                    </a:lnTo>
                    <a:lnTo>
                      <a:pt x="102" y="235"/>
                    </a:lnTo>
                    <a:lnTo>
                      <a:pt x="96" y="147"/>
                    </a:lnTo>
                    <a:lnTo>
                      <a:pt x="109" y="28"/>
                    </a:lnTo>
                    <a:lnTo>
                      <a:pt x="102" y="0"/>
                    </a:lnTo>
                    <a:close/>
                  </a:path>
                </a:pathLst>
              </a:custGeom>
              <a:solidFill>
                <a:srgbClr val="0066FF"/>
              </a:solidFill>
              <a:ln w="9525">
                <a:solidFill>
                  <a:schemeClr val="tx1"/>
                </a:solidFill>
                <a:round/>
                <a:headEnd/>
                <a:tailEnd/>
              </a:ln>
            </p:spPr>
            <p:txBody>
              <a:bodyPr wrap="none" anchor="ctr"/>
              <a:lstStyle/>
              <a:p>
                <a:endParaRPr lang="en-GB" dirty="0"/>
              </a:p>
            </p:txBody>
          </p:sp>
          <p:sp>
            <p:nvSpPr>
              <p:cNvPr id="66" name="Oval 12">
                <a:extLst>
                  <a:ext uri="{FF2B5EF4-FFF2-40B4-BE49-F238E27FC236}">
                    <a16:creationId xmlns:a16="http://schemas.microsoft.com/office/drawing/2014/main" id="{2D10B0D3-C11E-C9A5-0912-D469B6DF229E}"/>
                  </a:ext>
                </a:extLst>
              </p:cNvPr>
              <p:cNvSpPr>
                <a:spLocks noChangeArrowheads="1"/>
              </p:cNvSpPr>
              <p:nvPr/>
            </p:nvSpPr>
            <p:spPr bwMode="auto">
              <a:xfrm rot="-1010780">
                <a:off x="3417" y="2880"/>
                <a:ext cx="98" cy="115"/>
              </a:xfrm>
              <a:prstGeom prst="ellipse">
                <a:avLst/>
              </a:prstGeom>
              <a:solidFill>
                <a:schemeClr val="bg1"/>
              </a:solidFill>
              <a:ln w="9525">
                <a:solidFill>
                  <a:schemeClr val="tx1"/>
                </a:solidFill>
                <a:round/>
                <a:headEnd/>
                <a:tailEnd/>
              </a:ln>
            </p:spPr>
            <p:txBody>
              <a:bodyPr wrap="none" anchor="ctr"/>
              <a:lstStyle/>
              <a:p>
                <a:pPr algn="ctr"/>
                <a:endParaRPr lang="en-US" dirty="0"/>
              </a:p>
            </p:txBody>
          </p:sp>
          <p:sp>
            <p:nvSpPr>
              <p:cNvPr id="67" name="Freeform 13">
                <a:extLst>
                  <a:ext uri="{FF2B5EF4-FFF2-40B4-BE49-F238E27FC236}">
                    <a16:creationId xmlns:a16="http://schemas.microsoft.com/office/drawing/2014/main" id="{1CDEEE80-E898-A9F5-86CC-2F4D71C036FA}"/>
                  </a:ext>
                </a:extLst>
              </p:cNvPr>
              <p:cNvSpPr>
                <a:spLocks/>
              </p:cNvSpPr>
              <p:nvPr/>
            </p:nvSpPr>
            <p:spPr bwMode="auto">
              <a:xfrm rot="637660">
                <a:off x="3458" y="3018"/>
                <a:ext cx="227" cy="101"/>
              </a:xfrm>
              <a:custGeom>
                <a:avLst/>
                <a:gdLst>
                  <a:gd name="T0" fmla="*/ 0 w 227"/>
                  <a:gd name="T1" fmla="*/ 44 h 101"/>
                  <a:gd name="T2" fmla="*/ 76 w 227"/>
                  <a:gd name="T3" fmla="*/ 76 h 101"/>
                  <a:gd name="T4" fmla="*/ 114 w 227"/>
                  <a:gd name="T5" fmla="*/ 86 h 101"/>
                  <a:gd name="T6" fmla="*/ 227 w 227"/>
                  <a:gd name="T7" fmla="*/ 101 h 101"/>
                  <a:gd name="T8" fmla="*/ 208 w 227"/>
                  <a:gd name="T9" fmla="*/ 71 h 101"/>
                  <a:gd name="T10" fmla="*/ 110 w 227"/>
                  <a:gd name="T11" fmla="*/ 50 h 101"/>
                  <a:gd name="T12" fmla="*/ 44 w 227"/>
                  <a:gd name="T13" fmla="*/ 18 h 101"/>
                  <a:gd name="T14" fmla="*/ 13 w 227"/>
                  <a:gd name="T15" fmla="*/ 0 h 101"/>
                  <a:gd name="T16" fmla="*/ 2 w 227"/>
                  <a:gd name="T17" fmla="*/ 25 h 101"/>
                  <a:gd name="T18" fmla="*/ 0 w 227"/>
                  <a:gd name="T19" fmla="*/ 44 h 1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7"/>
                  <a:gd name="T31" fmla="*/ 0 h 101"/>
                  <a:gd name="T32" fmla="*/ 227 w 227"/>
                  <a:gd name="T33" fmla="*/ 101 h 1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7" h="101">
                    <a:moveTo>
                      <a:pt x="0" y="44"/>
                    </a:moveTo>
                    <a:lnTo>
                      <a:pt x="76" y="76"/>
                    </a:lnTo>
                    <a:lnTo>
                      <a:pt x="114" y="86"/>
                    </a:lnTo>
                    <a:lnTo>
                      <a:pt x="227" y="101"/>
                    </a:lnTo>
                    <a:lnTo>
                      <a:pt x="208" y="71"/>
                    </a:lnTo>
                    <a:lnTo>
                      <a:pt x="110" y="50"/>
                    </a:lnTo>
                    <a:lnTo>
                      <a:pt x="44" y="18"/>
                    </a:lnTo>
                    <a:lnTo>
                      <a:pt x="13" y="0"/>
                    </a:lnTo>
                    <a:lnTo>
                      <a:pt x="2" y="25"/>
                    </a:lnTo>
                    <a:lnTo>
                      <a:pt x="0" y="44"/>
                    </a:lnTo>
                    <a:close/>
                  </a:path>
                </a:pathLst>
              </a:custGeom>
              <a:solidFill>
                <a:srgbClr val="0066FF"/>
              </a:solidFill>
              <a:ln w="9525">
                <a:solidFill>
                  <a:schemeClr val="tx1"/>
                </a:solidFill>
                <a:round/>
                <a:headEnd/>
                <a:tailEnd/>
              </a:ln>
            </p:spPr>
            <p:txBody>
              <a:bodyPr wrap="none" anchor="ctr"/>
              <a:lstStyle/>
              <a:p>
                <a:endParaRPr lang="en-GB" dirty="0"/>
              </a:p>
            </p:txBody>
          </p:sp>
          <p:sp>
            <p:nvSpPr>
              <p:cNvPr id="68" name="Freeform 14">
                <a:extLst>
                  <a:ext uri="{FF2B5EF4-FFF2-40B4-BE49-F238E27FC236}">
                    <a16:creationId xmlns:a16="http://schemas.microsoft.com/office/drawing/2014/main" id="{0F70F14A-D6E6-21AC-FB2A-F9C0DD829B42}"/>
                  </a:ext>
                </a:extLst>
              </p:cNvPr>
              <p:cNvSpPr>
                <a:spLocks/>
              </p:cNvSpPr>
              <p:nvPr/>
            </p:nvSpPr>
            <p:spPr bwMode="auto">
              <a:xfrm rot="-351252">
                <a:off x="3413" y="2870"/>
                <a:ext cx="103" cy="194"/>
              </a:xfrm>
              <a:custGeom>
                <a:avLst/>
                <a:gdLst>
                  <a:gd name="T0" fmla="*/ 2 w 136"/>
                  <a:gd name="T1" fmla="*/ 2 h 255"/>
                  <a:gd name="T2" fmla="*/ 2 w 136"/>
                  <a:gd name="T3" fmla="*/ 2 h 255"/>
                  <a:gd name="T4" fmla="*/ 2 w 136"/>
                  <a:gd name="T5" fmla="*/ 2 h 255"/>
                  <a:gd name="T6" fmla="*/ 2 w 136"/>
                  <a:gd name="T7" fmla="*/ 2 h 255"/>
                  <a:gd name="T8" fmla="*/ 2 w 136"/>
                  <a:gd name="T9" fmla="*/ 2 h 255"/>
                  <a:gd name="T10" fmla="*/ 2 w 136"/>
                  <a:gd name="T11" fmla="*/ 2 h 255"/>
                  <a:gd name="T12" fmla="*/ 2 w 136"/>
                  <a:gd name="T13" fmla="*/ 2 h 255"/>
                  <a:gd name="T14" fmla="*/ 2 w 136"/>
                  <a:gd name="T15" fmla="*/ 2 h 255"/>
                  <a:gd name="T16" fmla="*/ 2 w 136"/>
                  <a:gd name="T17" fmla="*/ 2 h 255"/>
                  <a:gd name="T18" fmla="*/ 2 w 136"/>
                  <a:gd name="T19" fmla="*/ 3 h 255"/>
                  <a:gd name="T20" fmla="*/ 2 w 136"/>
                  <a:gd name="T21" fmla="*/ 2 h 255"/>
                  <a:gd name="T22" fmla="*/ 2 w 136"/>
                  <a:gd name="T23" fmla="*/ 3 h 255"/>
                  <a:gd name="T24" fmla="*/ 2 w 136"/>
                  <a:gd name="T25" fmla="*/ 3 h 255"/>
                  <a:gd name="T26" fmla="*/ 1 w 136"/>
                  <a:gd name="T27" fmla="*/ 2 h 255"/>
                  <a:gd name="T28" fmla="*/ 2 w 136"/>
                  <a:gd name="T29" fmla="*/ 2 h 255"/>
                  <a:gd name="T30" fmla="*/ 0 w 136"/>
                  <a:gd name="T31" fmla="*/ 2 h 255"/>
                  <a:gd name="T32" fmla="*/ 0 w 136"/>
                  <a:gd name="T33" fmla="*/ 2 h 255"/>
                  <a:gd name="T34" fmla="*/ 2 w 136"/>
                  <a:gd name="T35" fmla="*/ 2 h 255"/>
                  <a:gd name="T36" fmla="*/ 2 w 136"/>
                  <a:gd name="T37" fmla="*/ 2 h 255"/>
                  <a:gd name="T38" fmla="*/ 2 w 136"/>
                  <a:gd name="T39" fmla="*/ 0 h 255"/>
                  <a:gd name="T40" fmla="*/ 2 w 136"/>
                  <a:gd name="T41" fmla="*/ 2 h 255"/>
                  <a:gd name="T42" fmla="*/ 2 w 136"/>
                  <a:gd name="T43" fmla="*/ 2 h 255"/>
                  <a:gd name="T44" fmla="*/ 2 w 136"/>
                  <a:gd name="T45" fmla="*/ 2 h 2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6"/>
                  <a:gd name="T70" fmla="*/ 0 h 255"/>
                  <a:gd name="T71" fmla="*/ 136 w 136"/>
                  <a:gd name="T72" fmla="*/ 255 h 2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6" h="255">
                    <a:moveTo>
                      <a:pt x="126" y="46"/>
                    </a:moveTo>
                    <a:lnTo>
                      <a:pt x="105" y="71"/>
                    </a:lnTo>
                    <a:lnTo>
                      <a:pt x="96" y="85"/>
                    </a:lnTo>
                    <a:lnTo>
                      <a:pt x="77" y="120"/>
                    </a:lnTo>
                    <a:lnTo>
                      <a:pt x="74" y="144"/>
                    </a:lnTo>
                    <a:lnTo>
                      <a:pt x="90" y="131"/>
                    </a:lnTo>
                    <a:lnTo>
                      <a:pt x="82" y="143"/>
                    </a:lnTo>
                    <a:lnTo>
                      <a:pt x="74" y="150"/>
                    </a:lnTo>
                    <a:lnTo>
                      <a:pt x="86" y="189"/>
                    </a:lnTo>
                    <a:lnTo>
                      <a:pt x="50" y="201"/>
                    </a:lnTo>
                    <a:lnTo>
                      <a:pt x="44" y="166"/>
                    </a:lnTo>
                    <a:lnTo>
                      <a:pt x="41" y="228"/>
                    </a:lnTo>
                    <a:lnTo>
                      <a:pt x="14" y="255"/>
                    </a:lnTo>
                    <a:lnTo>
                      <a:pt x="1" y="168"/>
                    </a:lnTo>
                    <a:lnTo>
                      <a:pt x="5" y="171"/>
                    </a:lnTo>
                    <a:lnTo>
                      <a:pt x="0" y="135"/>
                    </a:lnTo>
                    <a:lnTo>
                      <a:pt x="0" y="91"/>
                    </a:lnTo>
                    <a:lnTo>
                      <a:pt x="8" y="43"/>
                    </a:lnTo>
                    <a:lnTo>
                      <a:pt x="38" y="14"/>
                    </a:lnTo>
                    <a:lnTo>
                      <a:pt x="74" y="0"/>
                    </a:lnTo>
                    <a:lnTo>
                      <a:pt x="108" y="7"/>
                    </a:lnTo>
                    <a:lnTo>
                      <a:pt x="136" y="31"/>
                    </a:lnTo>
                    <a:lnTo>
                      <a:pt x="126" y="46"/>
                    </a:lnTo>
                    <a:close/>
                  </a:path>
                </a:pathLst>
              </a:custGeom>
              <a:solidFill>
                <a:srgbClr val="FFCC66"/>
              </a:solidFill>
              <a:ln w="3175">
                <a:solidFill>
                  <a:srgbClr val="1C1C1C"/>
                </a:solidFill>
                <a:round/>
                <a:headEnd/>
                <a:tailEnd/>
              </a:ln>
            </p:spPr>
            <p:txBody>
              <a:bodyPr wrap="none" anchor="ctr"/>
              <a:lstStyle/>
              <a:p>
                <a:endParaRPr lang="en-GB" dirty="0"/>
              </a:p>
            </p:txBody>
          </p:sp>
          <p:sp>
            <p:nvSpPr>
              <p:cNvPr id="69" name="Freeform 15">
                <a:extLst>
                  <a:ext uri="{FF2B5EF4-FFF2-40B4-BE49-F238E27FC236}">
                    <a16:creationId xmlns:a16="http://schemas.microsoft.com/office/drawing/2014/main" id="{DBF0EFFA-A222-FECF-D658-7102DA3C4888}"/>
                  </a:ext>
                </a:extLst>
              </p:cNvPr>
              <p:cNvSpPr>
                <a:spLocks/>
              </p:cNvSpPr>
              <p:nvPr/>
            </p:nvSpPr>
            <p:spPr bwMode="auto">
              <a:xfrm rot="-2570357">
                <a:off x="3391" y="2856"/>
                <a:ext cx="166" cy="73"/>
              </a:xfrm>
              <a:custGeom>
                <a:avLst/>
                <a:gdLst>
                  <a:gd name="T0" fmla="*/ 0 w 271"/>
                  <a:gd name="T1" fmla="*/ 1 h 142"/>
                  <a:gd name="T2" fmla="*/ 1 w 271"/>
                  <a:gd name="T3" fmla="*/ 1 h 142"/>
                  <a:gd name="T4" fmla="*/ 1 w 271"/>
                  <a:gd name="T5" fmla="*/ 1 h 142"/>
                  <a:gd name="T6" fmla="*/ 1 w 271"/>
                  <a:gd name="T7" fmla="*/ 1 h 142"/>
                  <a:gd name="T8" fmla="*/ 1 w 271"/>
                  <a:gd name="T9" fmla="*/ 1 h 142"/>
                  <a:gd name="T10" fmla="*/ 1 w 271"/>
                  <a:gd name="T11" fmla="*/ 1 h 142"/>
                  <a:gd name="T12" fmla="*/ 1 w 271"/>
                  <a:gd name="T13" fmla="*/ 0 h 142"/>
                  <a:gd name="T14" fmla="*/ 1 w 271"/>
                  <a:gd name="T15" fmla="*/ 1 h 142"/>
                  <a:gd name="T16" fmla="*/ 1 w 271"/>
                  <a:gd name="T17" fmla="*/ 1 h 142"/>
                  <a:gd name="T18" fmla="*/ 0 w 271"/>
                  <a:gd name="T19" fmla="*/ 1 h 1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1"/>
                  <a:gd name="T31" fmla="*/ 0 h 142"/>
                  <a:gd name="T32" fmla="*/ 271 w 271"/>
                  <a:gd name="T33" fmla="*/ 142 h 1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1" h="142">
                    <a:moveTo>
                      <a:pt x="0" y="67"/>
                    </a:moveTo>
                    <a:lnTo>
                      <a:pt x="268" y="142"/>
                    </a:lnTo>
                    <a:lnTo>
                      <a:pt x="271" y="132"/>
                    </a:lnTo>
                    <a:lnTo>
                      <a:pt x="175" y="106"/>
                    </a:lnTo>
                    <a:lnTo>
                      <a:pt x="174" y="67"/>
                    </a:lnTo>
                    <a:lnTo>
                      <a:pt x="150" y="21"/>
                    </a:lnTo>
                    <a:lnTo>
                      <a:pt x="84" y="0"/>
                    </a:lnTo>
                    <a:lnTo>
                      <a:pt x="37" y="10"/>
                    </a:lnTo>
                    <a:lnTo>
                      <a:pt x="9" y="37"/>
                    </a:lnTo>
                    <a:lnTo>
                      <a:pt x="0" y="67"/>
                    </a:lnTo>
                    <a:close/>
                  </a:path>
                </a:pathLst>
              </a:custGeom>
              <a:solidFill>
                <a:srgbClr val="006600"/>
              </a:solidFill>
              <a:ln w="9525">
                <a:solidFill>
                  <a:schemeClr val="tx1"/>
                </a:solidFill>
                <a:round/>
                <a:headEnd/>
                <a:tailEnd/>
              </a:ln>
            </p:spPr>
            <p:txBody>
              <a:bodyPr wrap="none" anchor="ctr"/>
              <a:lstStyle/>
              <a:p>
                <a:endParaRPr lang="en-GB" dirty="0"/>
              </a:p>
            </p:txBody>
          </p:sp>
        </p:grpSp>
        <p:grpSp>
          <p:nvGrpSpPr>
            <p:cNvPr id="7" name="Group 16">
              <a:extLst>
                <a:ext uri="{FF2B5EF4-FFF2-40B4-BE49-F238E27FC236}">
                  <a16:creationId xmlns:a16="http://schemas.microsoft.com/office/drawing/2014/main" id="{D1A005A7-C810-D322-57D9-481A6E1F60F1}"/>
                </a:ext>
              </a:extLst>
            </p:cNvPr>
            <p:cNvGrpSpPr>
              <a:grpSpLocks/>
            </p:cNvGrpSpPr>
            <p:nvPr/>
          </p:nvGrpSpPr>
          <p:grpSpPr bwMode="auto">
            <a:xfrm>
              <a:off x="2244725" y="5648325"/>
              <a:ext cx="1323975" cy="654050"/>
              <a:chOff x="3674" y="3114"/>
              <a:chExt cx="929" cy="370"/>
            </a:xfrm>
          </p:grpSpPr>
          <p:sp>
            <p:nvSpPr>
              <p:cNvPr id="50" name="Freeform 17">
                <a:extLst>
                  <a:ext uri="{FF2B5EF4-FFF2-40B4-BE49-F238E27FC236}">
                    <a16:creationId xmlns:a16="http://schemas.microsoft.com/office/drawing/2014/main" id="{49E47EC6-B11C-29F3-AF2E-53D622EAAE71}"/>
                  </a:ext>
                </a:extLst>
              </p:cNvPr>
              <p:cNvSpPr>
                <a:spLocks/>
              </p:cNvSpPr>
              <p:nvPr/>
            </p:nvSpPr>
            <p:spPr bwMode="auto">
              <a:xfrm>
                <a:off x="3997" y="3229"/>
                <a:ext cx="11" cy="63"/>
              </a:xfrm>
              <a:custGeom>
                <a:avLst/>
                <a:gdLst>
                  <a:gd name="T0" fmla="*/ 0 w 20"/>
                  <a:gd name="T1" fmla="*/ 2 h 82"/>
                  <a:gd name="T2" fmla="*/ 0 w 20"/>
                  <a:gd name="T3" fmla="*/ 2 h 82"/>
                  <a:gd name="T4" fmla="*/ 1 w 20"/>
                  <a:gd name="T5" fmla="*/ 2 h 82"/>
                  <a:gd name="T6" fmla="*/ 1 w 20"/>
                  <a:gd name="T7" fmla="*/ 0 h 82"/>
                  <a:gd name="T8" fmla="*/ 0 w 20"/>
                  <a:gd name="T9" fmla="*/ 2 h 82"/>
                  <a:gd name="T10" fmla="*/ 0 60000 65536"/>
                  <a:gd name="T11" fmla="*/ 0 60000 65536"/>
                  <a:gd name="T12" fmla="*/ 0 60000 65536"/>
                  <a:gd name="T13" fmla="*/ 0 60000 65536"/>
                  <a:gd name="T14" fmla="*/ 0 60000 65536"/>
                  <a:gd name="T15" fmla="*/ 0 w 20"/>
                  <a:gd name="T16" fmla="*/ 0 h 82"/>
                  <a:gd name="T17" fmla="*/ 20 w 20"/>
                  <a:gd name="T18" fmla="*/ 82 h 82"/>
                </a:gdLst>
                <a:ahLst/>
                <a:cxnLst>
                  <a:cxn ang="T10">
                    <a:pos x="T0" y="T1"/>
                  </a:cxn>
                  <a:cxn ang="T11">
                    <a:pos x="T2" y="T3"/>
                  </a:cxn>
                  <a:cxn ang="T12">
                    <a:pos x="T4" y="T5"/>
                  </a:cxn>
                  <a:cxn ang="T13">
                    <a:pos x="T6" y="T7"/>
                  </a:cxn>
                  <a:cxn ang="T14">
                    <a:pos x="T8" y="T9"/>
                  </a:cxn>
                </a:cxnLst>
                <a:rect l="T15" t="T16" r="T17" b="T18"/>
                <a:pathLst>
                  <a:path w="20" h="82">
                    <a:moveTo>
                      <a:pt x="0" y="2"/>
                    </a:moveTo>
                    <a:lnTo>
                      <a:pt x="0" y="82"/>
                    </a:lnTo>
                    <a:lnTo>
                      <a:pt x="20" y="80"/>
                    </a:lnTo>
                    <a:lnTo>
                      <a:pt x="20" y="0"/>
                    </a:lnTo>
                    <a:lnTo>
                      <a:pt x="0" y="2"/>
                    </a:lnTo>
                    <a:close/>
                  </a:path>
                </a:pathLst>
              </a:custGeom>
              <a:solidFill>
                <a:srgbClr val="969696"/>
              </a:solidFill>
              <a:ln w="9525">
                <a:noFill/>
                <a:round/>
                <a:headEnd/>
                <a:tailEnd/>
              </a:ln>
            </p:spPr>
            <p:txBody>
              <a:bodyPr wrap="none" anchor="ctr"/>
              <a:lstStyle/>
              <a:p>
                <a:endParaRPr lang="en-GB" dirty="0"/>
              </a:p>
            </p:txBody>
          </p:sp>
          <p:sp>
            <p:nvSpPr>
              <p:cNvPr id="51" name="Oval 18">
                <a:extLst>
                  <a:ext uri="{FF2B5EF4-FFF2-40B4-BE49-F238E27FC236}">
                    <a16:creationId xmlns:a16="http://schemas.microsoft.com/office/drawing/2014/main" id="{01A1FE5E-EFEA-FAF6-2EFF-7CC8304B03C0}"/>
                  </a:ext>
                </a:extLst>
              </p:cNvPr>
              <p:cNvSpPr>
                <a:spLocks noChangeArrowheads="1"/>
              </p:cNvSpPr>
              <p:nvPr/>
            </p:nvSpPr>
            <p:spPr bwMode="auto">
              <a:xfrm flipH="1">
                <a:off x="4547" y="3441"/>
                <a:ext cx="34" cy="43"/>
              </a:xfrm>
              <a:prstGeom prst="ellipse">
                <a:avLst/>
              </a:prstGeom>
              <a:solidFill>
                <a:srgbClr val="000000"/>
              </a:solidFill>
              <a:ln w="9525">
                <a:solidFill>
                  <a:schemeClr val="tx1"/>
                </a:solidFill>
                <a:round/>
                <a:headEnd/>
                <a:tailEnd/>
              </a:ln>
            </p:spPr>
            <p:txBody>
              <a:bodyPr wrap="none" anchor="ctr"/>
              <a:lstStyle/>
              <a:p>
                <a:pPr algn="ctr"/>
                <a:endParaRPr lang="en-US" dirty="0"/>
              </a:p>
            </p:txBody>
          </p:sp>
          <p:sp>
            <p:nvSpPr>
              <p:cNvPr id="52" name="Oval 19">
                <a:extLst>
                  <a:ext uri="{FF2B5EF4-FFF2-40B4-BE49-F238E27FC236}">
                    <a16:creationId xmlns:a16="http://schemas.microsoft.com/office/drawing/2014/main" id="{B483D5FB-54D0-1A99-0373-2FC3E69E0454}"/>
                  </a:ext>
                </a:extLst>
              </p:cNvPr>
              <p:cNvSpPr>
                <a:spLocks noChangeArrowheads="1"/>
              </p:cNvSpPr>
              <p:nvPr/>
            </p:nvSpPr>
            <p:spPr bwMode="auto">
              <a:xfrm flipH="1">
                <a:off x="3971" y="3403"/>
                <a:ext cx="56" cy="81"/>
              </a:xfrm>
              <a:prstGeom prst="ellipse">
                <a:avLst/>
              </a:prstGeom>
              <a:solidFill>
                <a:srgbClr val="000000"/>
              </a:solidFill>
              <a:ln w="9525">
                <a:solidFill>
                  <a:schemeClr val="tx1"/>
                </a:solidFill>
                <a:round/>
                <a:headEnd/>
                <a:tailEnd/>
              </a:ln>
            </p:spPr>
            <p:txBody>
              <a:bodyPr wrap="none" anchor="ctr"/>
              <a:lstStyle/>
              <a:p>
                <a:pPr algn="ctr"/>
                <a:endParaRPr lang="en-US" dirty="0"/>
              </a:p>
            </p:txBody>
          </p:sp>
          <p:sp>
            <p:nvSpPr>
              <p:cNvPr id="53" name="Freeform 20">
                <a:extLst>
                  <a:ext uri="{FF2B5EF4-FFF2-40B4-BE49-F238E27FC236}">
                    <a16:creationId xmlns:a16="http://schemas.microsoft.com/office/drawing/2014/main" id="{D071A3B2-0798-71C9-3B04-81B3665AE697}"/>
                  </a:ext>
                </a:extLst>
              </p:cNvPr>
              <p:cNvSpPr>
                <a:spLocks/>
              </p:cNvSpPr>
              <p:nvPr/>
            </p:nvSpPr>
            <p:spPr bwMode="auto">
              <a:xfrm>
                <a:off x="3974" y="3377"/>
                <a:ext cx="79" cy="81"/>
              </a:xfrm>
              <a:custGeom>
                <a:avLst/>
                <a:gdLst>
                  <a:gd name="T0" fmla="*/ 1 w 150"/>
                  <a:gd name="T1" fmla="*/ 2 h 106"/>
                  <a:gd name="T2" fmla="*/ 1 w 150"/>
                  <a:gd name="T3" fmla="*/ 2 h 106"/>
                  <a:gd name="T4" fmla="*/ 1 w 150"/>
                  <a:gd name="T5" fmla="*/ 2 h 106"/>
                  <a:gd name="T6" fmla="*/ 1 w 150"/>
                  <a:gd name="T7" fmla="*/ 2 h 106"/>
                  <a:gd name="T8" fmla="*/ 1 w 150"/>
                  <a:gd name="T9" fmla="*/ 2 h 106"/>
                  <a:gd name="T10" fmla="*/ 1 w 150"/>
                  <a:gd name="T11" fmla="*/ 2 h 106"/>
                  <a:gd name="T12" fmla="*/ 1 w 150"/>
                  <a:gd name="T13" fmla="*/ 2 h 106"/>
                  <a:gd name="T14" fmla="*/ 1 w 150"/>
                  <a:gd name="T15" fmla="*/ 2 h 106"/>
                  <a:gd name="T16" fmla="*/ 0 w 150"/>
                  <a:gd name="T17" fmla="*/ 0 h 106"/>
                  <a:gd name="T18" fmla="*/ 1 w 150"/>
                  <a:gd name="T19" fmla="*/ 2 h 10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0"/>
                  <a:gd name="T31" fmla="*/ 0 h 106"/>
                  <a:gd name="T32" fmla="*/ 150 w 150"/>
                  <a:gd name="T33" fmla="*/ 106 h 10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0" h="106">
                    <a:moveTo>
                      <a:pt x="10" y="58"/>
                    </a:moveTo>
                    <a:lnTo>
                      <a:pt x="46" y="64"/>
                    </a:lnTo>
                    <a:lnTo>
                      <a:pt x="90" y="92"/>
                    </a:lnTo>
                    <a:lnTo>
                      <a:pt x="150" y="106"/>
                    </a:lnTo>
                    <a:lnTo>
                      <a:pt x="148" y="64"/>
                    </a:lnTo>
                    <a:lnTo>
                      <a:pt x="118" y="60"/>
                    </a:lnTo>
                    <a:lnTo>
                      <a:pt x="88" y="32"/>
                    </a:lnTo>
                    <a:lnTo>
                      <a:pt x="42" y="16"/>
                    </a:lnTo>
                    <a:lnTo>
                      <a:pt x="0" y="0"/>
                    </a:lnTo>
                    <a:lnTo>
                      <a:pt x="10" y="58"/>
                    </a:lnTo>
                    <a:close/>
                  </a:path>
                </a:pathLst>
              </a:custGeom>
              <a:solidFill>
                <a:srgbClr val="E02B00"/>
              </a:solidFill>
              <a:ln w="3175">
                <a:solidFill>
                  <a:schemeClr val="tx1"/>
                </a:solidFill>
                <a:round/>
                <a:headEnd/>
                <a:tailEnd/>
              </a:ln>
            </p:spPr>
            <p:txBody>
              <a:bodyPr wrap="none" anchor="ctr"/>
              <a:lstStyle/>
              <a:p>
                <a:endParaRPr lang="en-GB" dirty="0"/>
              </a:p>
            </p:txBody>
          </p:sp>
          <p:sp>
            <p:nvSpPr>
              <p:cNvPr id="54" name="AutoShape 21">
                <a:extLst>
                  <a:ext uri="{FF2B5EF4-FFF2-40B4-BE49-F238E27FC236}">
                    <a16:creationId xmlns:a16="http://schemas.microsoft.com/office/drawing/2014/main" id="{451EE4F6-65B4-F080-5697-E03D7DC34E74}"/>
                  </a:ext>
                </a:extLst>
              </p:cNvPr>
              <p:cNvSpPr>
                <a:spLocks noChangeArrowheads="1"/>
              </p:cNvSpPr>
              <p:nvPr/>
            </p:nvSpPr>
            <p:spPr bwMode="auto">
              <a:xfrm>
                <a:off x="4034" y="3221"/>
                <a:ext cx="52" cy="213"/>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dirty="0"/>
              </a:p>
            </p:txBody>
          </p:sp>
          <p:sp>
            <p:nvSpPr>
              <p:cNvPr id="55" name="AutoShape 22">
                <a:extLst>
                  <a:ext uri="{FF2B5EF4-FFF2-40B4-BE49-F238E27FC236}">
                    <a16:creationId xmlns:a16="http://schemas.microsoft.com/office/drawing/2014/main" id="{1B265864-F601-ABE0-160B-FECC53A1ACED}"/>
                  </a:ext>
                </a:extLst>
              </p:cNvPr>
              <p:cNvSpPr>
                <a:spLocks noChangeArrowheads="1"/>
              </p:cNvSpPr>
              <p:nvPr/>
            </p:nvSpPr>
            <p:spPr bwMode="auto">
              <a:xfrm flipH="1">
                <a:off x="4035" y="3423"/>
                <a:ext cx="568" cy="36"/>
              </a:xfrm>
              <a:prstGeom prst="roundRect">
                <a:avLst>
                  <a:gd name="adj" fmla="val 24241"/>
                </a:avLst>
              </a:prstGeom>
              <a:solidFill>
                <a:srgbClr val="E02B00"/>
              </a:solidFill>
              <a:ln w="3175">
                <a:solidFill>
                  <a:schemeClr val="tx1"/>
                </a:solidFill>
                <a:round/>
                <a:headEnd/>
                <a:tailEnd/>
              </a:ln>
            </p:spPr>
            <p:txBody>
              <a:bodyPr wrap="none" anchor="ctr"/>
              <a:lstStyle/>
              <a:p>
                <a:pPr algn="ctr"/>
                <a:endParaRPr lang="en-US" dirty="0"/>
              </a:p>
            </p:txBody>
          </p:sp>
          <p:sp>
            <p:nvSpPr>
              <p:cNvPr id="56" name="AutoShape 23">
                <a:extLst>
                  <a:ext uri="{FF2B5EF4-FFF2-40B4-BE49-F238E27FC236}">
                    <a16:creationId xmlns:a16="http://schemas.microsoft.com/office/drawing/2014/main" id="{9DBA5E7E-807A-1C97-ACE2-5069D826D95A}"/>
                  </a:ext>
                </a:extLst>
              </p:cNvPr>
              <p:cNvSpPr>
                <a:spLocks noChangeArrowheads="1"/>
              </p:cNvSpPr>
              <p:nvPr/>
            </p:nvSpPr>
            <p:spPr bwMode="auto">
              <a:xfrm>
                <a:off x="3989" y="3209"/>
                <a:ext cx="99" cy="35"/>
              </a:xfrm>
              <a:prstGeom prst="roundRect">
                <a:avLst>
                  <a:gd name="adj" fmla="val 50000"/>
                </a:avLst>
              </a:prstGeom>
              <a:solidFill>
                <a:srgbClr val="E02B00"/>
              </a:solidFill>
              <a:ln w="3175">
                <a:solidFill>
                  <a:schemeClr val="tx1"/>
                </a:solidFill>
                <a:round/>
                <a:headEnd/>
                <a:tailEnd/>
              </a:ln>
            </p:spPr>
            <p:txBody>
              <a:bodyPr wrap="none" anchor="ctr"/>
              <a:lstStyle/>
              <a:p>
                <a:pPr algn="ctr"/>
                <a:endParaRPr lang="en-US" dirty="0"/>
              </a:p>
            </p:txBody>
          </p:sp>
          <p:sp>
            <p:nvSpPr>
              <p:cNvPr id="57" name="AutoShape 24">
                <a:extLst>
                  <a:ext uri="{FF2B5EF4-FFF2-40B4-BE49-F238E27FC236}">
                    <a16:creationId xmlns:a16="http://schemas.microsoft.com/office/drawing/2014/main" id="{86BD972F-181D-6CA3-DCEA-7ADFCF03CFC4}"/>
                  </a:ext>
                </a:extLst>
              </p:cNvPr>
              <p:cNvSpPr>
                <a:spLocks noChangeArrowheads="1"/>
              </p:cNvSpPr>
              <p:nvPr/>
            </p:nvSpPr>
            <p:spPr bwMode="auto">
              <a:xfrm>
                <a:off x="3954" y="3269"/>
                <a:ext cx="58" cy="117"/>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dirty="0"/>
              </a:p>
            </p:txBody>
          </p:sp>
          <p:sp>
            <p:nvSpPr>
              <p:cNvPr id="58" name="Freeform 25">
                <a:extLst>
                  <a:ext uri="{FF2B5EF4-FFF2-40B4-BE49-F238E27FC236}">
                    <a16:creationId xmlns:a16="http://schemas.microsoft.com/office/drawing/2014/main" id="{0BE1AD8B-9D13-74FB-9DE1-6E3719158D54}"/>
                  </a:ext>
                </a:extLst>
              </p:cNvPr>
              <p:cNvSpPr>
                <a:spLocks/>
              </p:cNvSpPr>
              <p:nvPr/>
            </p:nvSpPr>
            <p:spPr bwMode="auto">
              <a:xfrm rot="-143112">
                <a:off x="3674" y="3114"/>
                <a:ext cx="296" cy="194"/>
              </a:xfrm>
              <a:custGeom>
                <a:avLst/>
                <a:gdLst>
                  <a:gd name="T0" fmla="*/ 1 w 491"/>
                  <a:gd name="T1" fmla="*/ 1 h 322"/>
                  <a:gd name="T2" fmla="*/ 1 w 491"/>
                  <a:gd name="T3" fmla="*/ 1 h 322"/>
                  <a:gd name="T4" fmla="*/ 1 w 491"/>
                  <a:gd name="T5" fmla="*/ 0 h 322"/>
                  <a:gd name="T6" fmla="*/ 0 w 491"/>
                  <a:gd name="T7" fmla="*/ 1 h 322"/>
                  <a:gd name="T8" fmla="*/ 1 w 491"/>
                  <a:gd name="T9" fmla="*/ 1 h 322"/>
                  <a:gd name="T10" fmla="*/ 0 60000 65536"/>
                  <a:gd name="T11" fmla="*/ 0 60000 65536"/>
                  <a:gd name="T12" fmla="*/ 0 60000 65536"/>
                  <a:gd name="T13" fmla="*/ 0 60000 65536"/>
                  <a:gd name="T14" fmla="*/ 0 60000 65536"/>
                  <a:gd name="T15" fmla="*/ 0 w 491"/>
                  <a:gd name="T16" fmla="*/ 0 h 322"/>
                  <a:gd name="T17" fmla="*/ 491 w 491"/>
                  <a:gd name="T18" fmla="*/ 322 h 322"/>
                </a:gdLst>
                <a:ahLst/>
                <a:cxnLst>
                  <a:cxn ang="T10">
                    <a:pos x="T0" y="T1"/>
                  </a:cxn>
                  <a:cxn ang="T11">
                    <a:pos x="T2" y="T3"/>
                  </a:cxn>
                  <a:cxn ang="T12">
                    <a:pos x="T4" y="T5"/>
                  </a:cxn>
                  <a:cxn ang="T13">
                    <a:pos x="T6" y="T7"/>
                  </a:cxn>
                  <a:cxn ang="T14">
                    <a:pos x="T8" y="T9"/>
                  </a:cxn>
                </a:cxnLst>
                <a:rect l="T15" t="T16" r="T17" b="T18"/>
                <a:pathLst>
                  <a:path w="491" h="322">
                    <a:moveTo>
                      <a:pt x="485" y="322"/>
                    </a:moveTo>
                    <a:lnTo>
                      <a:pt x="491" y="296"/>
                    </a:lnTo>
                    <a:lnTo>
                      <a:pt x="14" y="0"/>
                    </a:lnTo>
                    <a:lnTo>
                      <a:pt x="0" y="15"/>
                    </a:lnTo>
                    <a:lnTo>
                      <a:pt x="485" y="322"/>
                    </a:lnTo>
                    <a:close/>
                  </a:path>
                </a:pathLst>
              </a:custGeom>
              <a:solidFill>
                <a:srgbClr val="E02B00"/>
              </a:solidFill>
              <a:ln w="3175">
                <a:solidFill>
                  <a:schemeClr val="tx1"/>
                </a:solidFill>
                <a:round/>
                <a:headEnd/>
                <a:tailEnd/>
              </a:ln>
            </p:spPr>
            <p:txBody>
              <a:bodyPr wrap="none" anchor="ctr"/>
              <a:lstStyle/>
              <a:p>
                <a:endParaRPr lang="en-GB" dirty="0"/>
              </a:p>
            </p:txBody>
          </p:sp>
          <p:sp>
            <p:nvSpPr>
              <p:cNvPr id="59" name="Oval 26">
                <a:extLst>
                  <a:ext uri="{FF2B5EF4-FFF2-40B4-BE49-F238E27FC236}">
                    <a16:creationId xmlns:a16="http://schemas.microsoft.com/office/drawing/2014/main" id="{97B33EC5-6A18-4A30-CDC4-400C1010C02D}"/>
                  </a:ext>
                </a:extLst>
              </p:cNvPr>
              <p:cNvSpPr>
                <a:spLocks noChangeArrowheads="1"/>
              </p:cNvSpPr>
              <p:nvPr/>
            </p:nvSpPr>
            <p:spPr bwMode="auto">
              <a:xfrm>
                <a:off x="3956" y="3272"/>
                <a:ext cx="24" cy="36"/>
              </a:xfrm>
              <a:prstGeom prst="ellipse">
                <a:avLst/>
              </a:prstGeom>
              <a:solidFill>
                <a:srgbClr val="969696"/>
              </a:solidFill>
              <a:ln w="9525">
                <a:solidFill>
                  <a:schemeClr val="tx1"/>
                </a:solidFill>
                <a:round/>
                <a:headEnd/>
                <a:tailEnd/>
              </a:ln>
            </p:spPr>
            <p:txBody>
              <a:bodyPr wrap="none" anchor="ctr"/>
              <a:lstStyle/>
              <a:p>
                <a:pPr algn="ctr"/>
                <a:endParaRPr lang="en-US" dirty="0"/>
              </a:p>
            </p:txBody>
          </p:sp>
        </p:grpSp>
        <p:grpSp>
          <p:nvGrpSpPr>
            <p:cNvPr id="8" name="Group 27">
              <a:extLst>
                <a:ext uri="{FF2B5EF4-FFF2-40B4-BE49-F238E27FC236}">
                  <a16:creationId xmlns:a16="http://schemas.microsoft.com/office/drawing/2014/main" id="{497B7F5A-6396-FF91-8F61-774BADF0F691}"/>
                </a:ext>
              </a:extLst>
            </p:cNvPr>
            <p:cNvGrpSpPr>
              <a:grpSpLocks/>
            </p:cNvGrpSpPr>
            <p:nvPr/>
          </p:nvGrpSpPr>
          <p:grpSpPr bwMode="auto">
            <a:xfrm>
              <a:off x="2844800" y="6129338"/>
              <a:ext cx="968375" cy="138112"/>
              <a:chOff x="1101" y="2237"/>
              <a:chExt cx="894" cy="168"/>
            </a:xfrm>
          </p:grpSpPr>
          <p:sp>
            <p:nvSpPr>
              <p:cNvPr id="45" name="Rectangle 28">
                <a:extLst>
                  <a:ext uri="{FF2B5EF4-FFF2-40B4-BE49-F238E27FC236}">
                    <a16:creationId xmlns:a16="http://schemas.microsoft.com/office/drawing/2014/main" id="{4D8458E7-6E67-8767-75AF-36E769F4850D}"/>
                  </a:ext>
                </a:extLst>
              </p:cNvPr>
              <p:cNvSpPr>
                <a:spLocks noChangeArrowheads="1"/>
              </p:cNvSpPr>
              <p:nvPr/>
            </p:nvSpPr>
            <p:spPr bwMode="auto">
              <a:xfrm>
                <a:off x="1126"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dirty="0"/>
              </a:p>
            </p:txBody>
          </p:sp>
          <p:sp>
            <p:nvSpPr>
              <p:cNvPr id="46" name="Rectangle 29">
                <a:extLst>
                  <a:ext uri="{FF2B5EF4-FFF2-40B4-BE49-F238E27FC236}">
                    <a16:creationId xmlns:a16="http://schemas.microsoft.com/office/drawing/2014/main" id="{137AACED-3FAD-FF9F-8E61-7C1F7D61266C}"/>
                  </a:ext>
                </a:extLst>
              </p:cNvPr>
              <p:cNvSpPr>
                <a:spLocks noChangeArrowheads="1"/>
              </p:cNvSpPr>
              <p:nvPr/>
            </p:nvSpPr>
            <p:spPr bwMode="auto">
              <a:xfrm>
                <a:off x="1847"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dirty="0"/>
              </a:p>
            </p:txBody>
          </p:sp>
          <p:sp>
            <p:nvSpPr>
              <p:cNvPr id="47" name="Rectangle 30">
                <a:extLst>
                  <a:ext uri="{FF2B5EF4-FFF2-40B4-BE49-F238E27FC236}">
                    <a16:creationId xmlns:a16="http://schemas.microsoft.com/office/drawing/2014/main" id="{19BACE6E-42E5-339A-842E-638DF3D1B0C9}"/>
                  </a:ext>
                </a:extLst>
              </p:cNvPr>
              <p:cNvSpPr>
                <a:spLocks noChangeArrowheads="1"/>
              </p:cNvSpPr>
              <p:nvPr/>
            </p:nvSpPr>
            <p:spPr bwMode="auto">
              <a:xfrm>
                <a:off x="1474"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dirty="0"/>
              </a:p>
            </p:txBody>
          </p:sp>
          <p:sp>
            <p:nvSpPr>
              <p:cNvPr id="48" name="Rectangle 31">
                <a:extLst>
                  <a:ext uri="{FF2B5EF4-FFF2-40B4-BE49-F238E27FC236}">
                    <a16:creationId xmlns:a16="http://schemas.microsoft.com/office/drawing/2014/main" id="{B99A3CD4-4985-2796-43B8-6E734D02C28B}"/>
                  </a:ext>
                </a:extLst>
              </p:cNvPr>
              <p:cNvSpPr>
                <a:spLocks noChangeArrowheads="1"/>
              </p:cNvSpPr>
              <p:nvPr/>
            </p:nvSpPr>
            <p:spPr bwMode="auto">
              <a:xfrm>
                <a:off x="1101" y="2237"/>
                <a:ext cx="888" cy="47"/>
              </a:xfrm>
              <a:prstGeom prst="rect">
                <a:avLst/>
              </a:prstGeom>
              <a:solidFill>
                <a:srgbClr val="663300"/>
              </a:solidFill>
              <a:ln w="9525">
                <a:solidFill>
                  <a:schemeClr val="tx1"/>
                </a:solidFill>
                <a:miter lim="800000"/>
                <a:headEnd/>
                <a:tailEnd/>
              </a:ln>
            </p:spPr>
            <p:txBody>
              <a:bodyPr wrap="none" anchor="ctr"/>
              <a:lstStyle/>
              <a:p>
                <a:pPr algn="ctr"/>
                <a:endParaRPr lang="en-US" dirty="0"/>
              </a:p>
            </p:txBody>
          </p:sp>
          <p:sp>
            <p:nvSpPr>
              <p:cNvPr id="49" name="Rectangle 32">
                <a:extLst>
                  <a:ext uri="{FF2B5EF4-FFF2-40B4-BE49-F238E27FC236}">
                    <a16:creationId xmlns:a16="http://schemas.microsoft.com/office/drawing/2014/main" id="{B1FF700B-D951-1E0B-2FE6-AB8C8B448691}"/>
                  </a:ext>
                </a:extLst>
              </p:cNvPr>
              <p:cNvSpPr>
                <a:spLocks noChangeArrowheads="1"/>
              </p:cNvSpPr>
              <p:nvPr/>
            </p:nvSpPr>
            <p:spPr bwMode="auto">
              <a:xfrm>
                <a:off x="1107" y="2358"/>
                <a:ext cx="888" cy="47"/>
              </a:xfrm>
              <a:prstGeom prst="rect">
                <a:avLst/>
              </a:prstGeom>
              <a:solidFill>
                <a:srgbClr val="663300"/>
              </a:solidFill>
              <a:ln w="9525">
                <a:solidFill>
                  <a:schemeClr val="tx1"/>
                </a:solidFill>
                <a:miter lim="800000"/>
                <a:headEnd/>
                <a:tailEnd/>
              </a:ln>
            </p:spPr>
            <p:txBody>
              <a:bodyPr wrap="none" anchor="ctr"/>
              <a:lstStyle/>
              <a:p>
                <a:pPr algn="ctr"/>
                <a:endParaRPr lang="en-US" dirty="0"/>
              </a:p>
            </p:txBody>
          </p:sp>
        </p:grpSp>
        <p:sp>
          <p:nvSpPr>
            <p:cNvPr id="9" name="Freeform 33">
              <a:extLst>
                <a:ext uri="{FF2B5EF4-FFF2-40B4-BE49-F238E27FC236}">
                  <a16:creationId xmlns:a16="http://schemas.microsoft.com/office/drawing/2014/main" id="{5D20D90B-9A80-B4C9-50C3-192CD0A1097E}"/>
                </a:ext>
              </a:extLst>
            </p:cNvPr>
            <p:cNvSpPr>
              <a:spLocks/>
            </p:cNvSpPr>
            <p:nvPr/>
          </p:nvSpPr>
          <p:spPr bwMode="auto">
            <a:xfrm>
              <a:off x="3835400" y="6067425"/>
              <a:ext cx="30163" cy="96838"/>
            </a:xfrm>
            <a:custGeom>
              <a:avLst/>
              <a:gdLst>
                <a:gd name="T0" fmla="*/ 0 w 36"/>
                <a:gd name="T1" fmla="*/ 0 h 90"/>
                <a:gd name="T2" fmla="*/ 2147483647 w 36"/>
                <a:gd name="T3" fmla="*/ 2147483647 h 90"/>
                <a:gd name="T4" fmla="*/ 2147483647 w 36"/>
                <a:gd name="T5" fmla="*/ 2147483647 h 90"/>
                <a:gd name="T6" fmla="*/ 0 60000 65536"/>
                <a:gd name="T7" fmla="*/ 0 60000 65536"/>
                <a:gd name="T8" fmla="*/ 0 60000 65536"/>
                <a:gd name="T9" fmla="*/ 0 w 36"/>
                <a:gd name="T10" fmla="*/ 0 h 90"/>
                <a:gd name="T11" fmla="*/ 36 w 36"/>
                <a:gd name="T12" fmla="*/ 90 h 90"/>
              </a:gdLst>
              <a:ahLst/>
              <a:cxnLst>
                <a:cxn ang="T6">
                  <a:pos x="T0" y="T1"/>
                </a:cxn>
                <a:cxn ang="T7">
                  <a:pos x="T2" y="T3"/>
                </a:cxn>
                <a:cxn ang="T8">
                  <a:pos x="T4" y="T5"/>
                </a:cxn>
              </a:cxnLst>
              <a:rect l="T9" t="T10" r="T11" b="T12"/>
              <a:pathLst>
                <a:path w="36" h="90">
                  <a:moveTo>
                    <a:pt x="0" y="0"/>
                  </a:moveTo>
                  <a:cubicBezTo>
                    <a:pt x="15" y="13"/>
                    <a:pt x="30" y="26"/>
                    <a:pt x="33" y="41"/>
                  </a:cubicBezTo>
                  <a:cubicBezTo>
                    <a:pt x="36" y="56"/>
                    <a:pt x="26" y="73"/>
                    <a:pt x="17" y="90"/>
                  </a:cubicBezTo>
                </a:path>
              </a:pathLst>
            </a:custGeom>
            <a:noFill/>
            <a:ln w="9525">
              <a:solidFill>
                <a:schemeClr val="tx1"/>
              </a:solidFill>
              <a:round/>
              <a:headEnd/>
              <a:tailEnd/>
            </a:ln>
          </p:spPr>
          <p:txBody>
            <a:bodyPr wrap="none" anchor="ctr"/>
            <a:lstStyle/>
            <a:p>
              <a:endParaRPr lang="en-GB" dirty="0"/>
            </a:p>
          </p:txBody>
        </p:sp>
        <p:sp>
          <p:nvSpPr>
            <p:cNvPr id="10" name="Freeform 34">
              <a:extLst>
                <a:ext uri="{FF2B5EF4-FFF2-40B4-BE49-F238E27FC236}">
                  <a16:creationId xmlns:a16="http://schemas.microsoft.com/office/drawing/2014/main" id="{6B3DE1AC-7074-5912-E2F1-FC1EA7DF0ACA}"/>
                </a:ext>
              </a:extLst>
            </p:cNvPr>
            <p:cNvSpPr>
              <a:spLocks/>
            </p:cNvSpPr>
            <p:nvPr/>
          </p:nvSpPr>
          <p:spPr bwMode="auto">
            <a:xfrm>
              <a:off x="3829050" y="5980113"/>
              <a:ext cx="112713" cy="234950"/>
            </a:xfrm>
            <a:custGeom>
              <a:avLst/>
              <a:gdLst>
                <a:gd name="T0" fmla="*/ 0 w 132"/>
                <a:gd name="T1" fmla="*/ 0 h 221"/>
                <a:gd name="T2" fmla="*/ 2147483647 w 132"/>
                <a:gd name="T3" fmla="*/ 2147483647 h 221"/>
                <a:gd name="T4" fmla="*/ 2147483647 w 132"/>
                <a:gd name="T5" fmla="*/ 2147483647 h 221"/>
                <a:gd name="T6" fmla="*/ 0 60000 65536"/>
                <a:gd name="T7" fmla="*/ 0 60000 65536"/>
                <a:gd name="T8" fmla="*/ 0 60000 65536"/>
                <a:gd name="T9" fmla="*/ 0 w 132"/>
                <a:gd name="T10" fmla="*/ 0 h 221"/>
                <a:gd name="T11" fmla="*/ 132 w 132"/>
                <a:gd name="T12" fmla="*/ 221 h 221"/>
              </a:gdLst>
              <a:ahLst/>
              <a:cxnLst>
                <a:cxn ang="T6">
                  <a:pos x="T0" y="T1"/>
                </a:cxn>
                <a:cxn ang="T7">
                  <a:pos x="T2" y="T3"/>
                </a:cxn>
                <a:cxn ang="T8">
                  <a:pos x="T4" y="T5"/>
                </a:cxn>
              </a:cxnLst>
              <a:rect l="T9" t="T10" r="T11" b="T12"/>
              <a:pathLst>
                <a:path w="132" h="221">
                  <a:moveTo>
                    <a:pt x="0" y="0"/>
                  </a:moveTo>
                  <a:cubicBezTo>
                    <a:pt x="49" y="22"/>
                    <a:pt x="98" y="45"/>
                    <a:pt x="115" y="82"/>
                  </a:cubicBezTo>
                  <a:cubicBezTo>
                    <a:pt x="132" y="119"/>
                    <a:pt x="115" y="170"/>
                    <a:pt x="99" y="221"/>
                  </a:cubicBezTo>
                </a:path>
              </a:pathLst>
            </a:custGeom>
            <a:noFill/>
            <a:ln w="9525">
              <a:solidFill>
                <a:schemeClr val="tx1"/>
              </a:solidFill>
              <a:round/>
              <a:headEnd/>
              <a:tailEnd/>
            </a:ln>
          </p:spPr>
          <p:txBody>
            <a:bodyPr wrap="none" anchor="ctr"/>
            <a:lstStyle/>
            <a:p>
              <a:endParaRPr lang="en-GB" dirty="0"/>
            </a:p>
          </p:txBody>
        </p:sp>
        <p:sp>
          <p:nvSpPr>
            <p:cNvPr id="11" name="Freeform 35">
              <a:extLst>
                <a:ext uri="{FF2B5EF4-FFF2-40B4-BE49-F238E27FC236}">
                  <a16:creationId xmlns:a16="http://schemas.microsoft.com/office/drawing/2014/main" id="{25078D1F-602E-8EB2-2C85-F7F5227DC867}"/>
                </a:ext>
              </a:extLst>
            </p:cNvPr>
            <p:cNvSpPr>
              <a:spLocks/>
            </p:cNvSpPr>
            <p:nvPr/>
          </p:nvSpPr>
          <p:spPr bwMode="auto">
            <a:xfrm>
              <a:off x="3914775" y="5910263"/>
              <a:ext cx="123825" cy="436562"/>
            </a:xfrm>
            <a:custGeom>
              <a:avLst/>
              <a:gdLst>
                <a:gd name="T0" fmla="*/ 0 w 144"/>
                <a:gd name="T1" fmla="*/ 0 h 411"/>
                <a:gd name="T2" fmla="*/ 2147483647 w 144"/>
                <a:gd name="T3" fmla="*/ 2147483647 h 411"/>
                <a:gd name="T4" fmla="*/ 2147483647 w 144"/>
                <a:gd name="T5" fmla="*/ 2147483647 h 411"/>
                <a:gd name="T6" fmla="*/ 0 60000 65536"/>
                <a:gd name="T7" fmla="*/ 0 60000 65536"/>
                <a:gd name="T8" fmla="*/ 0 60000 65536"/>
                <a:gd name="T9" fmla="*/ 0 w 144"/>
                <a:gd name="T10" fmla="*/ 0 h 411"/>
                <a:gd name="T11" fmla="*/ 144 w 144"/>
                <a:gd name="T12" fmla="*/ 411 h 411"/>
              </a:gdLst>
              <a:ahLst/>
              <a:cxnLst>
                <a:cxn ang="T6">
                  <a:pos x="T0" y="T1"/>
                </a:cxn>
                <a:cxn ang="T7">
                  <a:pos x="T2" y="T3"/>
                </a:cxn>
                <a:cxn ang="T8">
                  <a:pos x="T4" y="T5"/>
                </a:cxn>
              </a:cxnLst>
              <a:rect l="T9" t="T10" r="T11" b="T12"/>
              <a:pathLst>
                <a:path w="144" h="411">
                  <a:moveTo>
                    <a:pt x="0" y="0"/>
                  </a:moveTo>
                  <a:cubicBezTo>
                    <a:pt x="23" y="27"/>
                    <a:pt x="134" y="96"/>
                    <a:pt x="139" y="164"/>
                  </a:cubicBezTo>
                  <a:cubicBezTo>
                    <a:pt x="144" y="232"/>
                    <a:pt x="54" y="360"/>
                    <a:pt x="32" y="411"/>
                  </a:cubicBezTo>
                </a:path>
              </a:pathLst>
            </a:custGeom>
            <a:noFill/>
            <a:ln w="9525">
              <a:solidFill>
                <a:schemeClr val="tx1"/>
              </a:solidFill>
              <a:round/>
              <a:headEnd/>
              <a:tailEnd/>
            </a:ln>
          </p:spPr>
          <p:txBody>
            <a:bodyPr wrap="none" anchor="ctr"/>
            <a:lstStyle/>
            <a:p>
              <a:endParaRPr lang="en-GB" dirty="0"/>
            </a:p>
          </p:txBody>
        </p:sp>
        <p:grpSp>
          <p:nvGrpSpPr>
            <p:cNvPr id="12" name="Group 36">
              <a:extLst>
                <a:ext uri="{FF2B5EF4-FFF2-40B4-BE49-F238E27FC236}">
                  <a16:creationId xmlns:a16="http://schemas.microsoft.com/office/drawing/2014/main" id="{862BAD67-25ED-C2D2-8D3A-3B8FB5320532}"/>
                </a:ext>
              </a:extLst>
            </p:cNvPr>
            <p:cNvGrpSpPr>
              <a:grpSpLocks/>
            </p:cNvGrpSpPr>
            <p:nvPr/>
          </p:nvGrpSpPr>
          <p:grpSpPr bwMode="auto">
            <a:xfrm>
              <a:off x="3060700" y="5592763"/>
              <a:ext cx="534988" cy="533400"/>
              <a:chOff x="1344" y="3184"/>
              <a:chExt cx="337" cy="336"/>
            </a:xfrm>
          </p:grpSpPr>
          <p:sp>
            <p:nvSpPr>
              <p:cNvPr id="38" name="Rectangle 37">
                <a:extLst>
                  <a:ext uri="{FF2B5EF4-FFF2-40B4-BE49-F238E27FC236}">
                    <a16:creationId xmlns:a16="http://schemas.microsoft.com/office/drawing/2014/main" id="{A32856C4-11A4-EBFA-2C61-17F912BAAC8C}"/>
                  </a:ext>
                </a:extLst>
              </p:cNvPr>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dirty="0"/>
              </a:p>
            </p:txBody>
          </p:sp>
          <p:grpSp>
            <p:nvGrpSpPr>
              <p:cNvPr id="39" name="Group 38">
                <a:extLst>
                  <a:ext uri="{FF2B5EF4-FFF2-40B4-BE49-F238E27FC236}">
                    <a16:creationId xmlns:a16="http://schemas.microsoft.com/office/drawing/2014/main" id="{F400C778-F1D1-7DD5-B6CF-E7C63AE044D4}"/>
                  </a:ext>
                </a:extLst>
              </p:cNvPr>
              <p:cNvGrpSpPr>
                <a:grpSpLocks/>
              </p:cNvGrpSpPr>
              <p:nvPr/>
            </p:nvGrpSpPr>
            <p:grpSpPr bwMode="auto">
              <a:xfrm>
                <a:off x="1344" y="3302"/>
                <a:ext cx="337" cy="218"/>
                <a:chOff x="1499" y="3279"/>
                <a:chExt cx="531" cy="223"/>
              </a:xfrm>
            </p:grpSpPr>
            <p:sp>
              <p:nvSpPr>
                <p:cNvPr id="40" name="Rectangle 39">
                  <a:extLst>
                    <a:ext uri="{FF2B5EF4-FFF2-40B4-BE49-F238E27FC236}">
                      <a16:creationId xmlns:a16="http://schemas.microsoft.com/office/drawing/2014/main" id="{A1FE59BB-57BF-58D0-09C7-5DF586DB5CD3}"/>
                    </a:ext>
                  </a:extLst>
                </p:cNvPr>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dirty="0"/>
                </a:p>
              </p:txBody>
            </p:sp>
            <p:sp>
              <p:nvSpPr>
                <p:cNvPr id="41" name="Oval 40">
                  <a:extLst>
                    <a:ext uri="{FF2B5EF4-FFF2-40B4-BE49-F238E27FC236}">
                      <a16:creationId xmlns:a16="http://schemas.microsoft.com/office/drawing/2014/main" id="{040B1753-F318-4323-CF4D-FF01E5447E95}"/>
                    </a:ext>
                  </a:extLst>
                </p:cNvPr>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dirty="0"/>
                </a:p>
              </p:txBody>
            </p:sp>
            <p:sp>
              <p:nvSpPr>
                <p:cNvPr id="42" name="Rectangle 41">
                  <a:extLst>
                    <a:ext uri="{FF2B5EF4-FFF2-40B4-BE49-F238E27FC236}">
                      <a16:creationId xmlns:a16="http://schemas.microsoft.com/office/drawing/2014/main" id="{F1161BEE-E95B-BE24-508F-2D515A69D3CC}"/>
                    </a:ext>
                  </a:extLst>
                </p:cNvPr>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dirty="0"/>
                </a:p>
              </p:txBody>
            </p:sp>
            <p:sp>
              <p:nvSpPr>
                <p:cNvPr id="43" name="Oval 42">
                  <a:extLst>
                    <a:ext uri="{FF2B5EF4-FFF2-40B4-BE49-F238E27FC236}">
                      <a16:creationId xmlns:a16="http://schemas.microsoft.com/office/drawing/2014/main" id="{D46A2D25-0398-6BBB-E4D6-05F7B115C765}"/>
                    </a:ext>
                  </a:extLst>
                </p:cNvPr>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dirty="0"/>
                </a:p>
              </p:txBody>
            </p:sp>
            <p:sp>
              <p:nvSpPr>
                <p:cNvPr id="44" name="Rectangle 43">
                  <a:extLst>
                    <a:ext uri="{FF2B5EF4-FFF2-40B4-BE49-F238E27FC236}">
                      <a16:creationId xmlns:a16="http://schemas.microsoft.com/office/drawing/2014/main" id="{29E9911A-CF43-246D-DEFE-C72842FF3FFD}"/>
                    </a:ext>
                  </a:extLst>
                </p:cNvPr>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dirty="0"/>
                </a:p>
              </p:txBody>
            </p:sp>
          </p:grpSp>
        </p:grpSp>
        <p:grpSp>
          <p:nvGrpSpPr>
            <p:cNvPr id="13" name="Group 44">
              <a:extLst>
                <a:ext uri="{FF2B5EF4-FFF2-40B4-BE49-F238E27FC236}">
                  <a16:creationId xmlns:a16="http://schemas.microsoft.com/office/drawing/2014/main" id="{9759A37A-3C1E-26E9-9664-C1C9A3472251}"/>
                </a:ext>
              </a:extLst>
            </p:cNvPr>
            <p:cNvGrpSpPr>
              <a:grpSpLocks/>
            </p:cNvGrpSpPr>
            <p:nvPr/>
          </p:nvGrpSpPr>
          <p:grpSpPr bwMode="auto">
            <a:xfrm>
              <a:off x="3103563" y="5240338"/>
              <a:ext cx="534987" cy="533400"/>
              <a:chOff x="1344" y="3184"/>
              <a:chExt cx="337" cy="336"/>
            </a:xfrm>
          </p:grpSpPr>
          <p:sp>
            <p:nvSpPr>
              <p:cNvPr id="31" name="Rectangle 45">
                <a:extLst>
                  <a:ext uri="{FF2B5EF4-FFF2-40B4-BE49-F238E27FC236}">
                    <a16:creationId xmlns:a16="http://schemas.microsoft.com/office/drawing/2014/main" id="{DE210AD1-ED42-4D21-FE23-AFE508E06D0F}"/>
                  </a:ext>
                </a:extLst>
              </p:cNvPr>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dirty="0"/>
              </a:p>
            </p:txBody>
          </p:sp>
          <p:grpSp>
            <p:nvGrpSpPr>
              <p:cNvPr id="32" name="Group 46">
                <a:extLst>
                  <a:ext uri="{FF2B5EF4-FFF2-40B4-BE49-F238E27FC236}">
                    <a16:creationId xmlns:a16="http://schemas.microsoft.com/office/drawing/2014/main" id="{DCCCE9EF-150E-9976-B023-BDEEEDCF62AB}"/>
                  </a:ext>
                </a:extLst>
              </p:cNvPr>
              <p:cNvGrpSpPr>
                <a:grpSpLocks/>
              </p:cNvGrpSpPr>
              <p:nvPr/>
            </p:nvGrpSpPr>
            <p:grpSpPr bwMode="auto">
              <a:xfrm>
                <a:off x="1344" y="3302"/>
                <a:ext cx="337" cy="218"/>
                <a:chOff x="1499" y="3279"/>
                <a:chExt cx="531" cy="223"/>
              </a:xfrm>
            </p:grpSpPr>
            <p:sp>
              <p:nvSpPr>
                <p:cNvPr id="33" name="Rectangle 47">
                  <a:extLst>
                    <a:ext uri="{FF2B5EF4-FFF2-40B4-BE49-F238E27FC236}">
                      <a16:creationId xmlns:a16="http://schemas.microsoft.com/office/drawing/2014/main" id="{5802A3BB-C935-4247-C688-7EE3A544E923}"/>
                    </a:ext>
                  </a:extLst>
                </p:cNvPr>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dirty="0"/>
                </a:p>
              </p:txBody>
            </p:sp>
            <p:sp>
              <p:nvSpPr>
                <p:cNvPr id="34" name="Oval 48">
                  <a:extLst>
                    <a:ext uri="{FF2B5EF4-FFF2-40B4-BE49-F238E27FC236}">
                      <a16:creationId xmlns:a16="http://schemas.microsoft.com/office/drawing/2014/main" id="{3D03B5A9-FD33-C94C-F498-3BEB8EB71C47}"/>
                    </a:ext>
                  </a:extLst>
                </p:cNvPr>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dirty="0"/>
                </a:p>
              </p:txBody>
            </p:sp>
            <p:sp>
              <p:nvSpPr>
                <p:cNvPr id="35" name="Rectangle 49">
                  <a:extLst>
                    <a:ext uri="{FF2B5EF4-FFF2-40B4-BE49-F238E27FC236}">
                      <a16:creationId xmlns:a16="http://schemas.microsoft.com/office/drawing/2014/main" id="{EB244202-5255-61D0-21FE-6566F2C2CD9F}"/>
                    </a:ext>
                  </a:extLst>
                </p:cNvPr>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dirty="0"/>
                </a:p>
              </p:txBody>
            </p:sp>
            <p:sp>
              <p:nvSpPr>
                <p:cNvPr id="36" name="Oval 50">
                  <a:extLst>
                    <a:ext uri="{FF2B5EF4-FFF2-40B4-BE49-F238E27FC236}">
                      <a16:creationId xmlns:a16="http://schemas.microsoft.com/office/drawing/2014/main" id="{E9FB5427-4388-6B14-0E31-B7572D1FB3CE}"/>
                    </a:ext>
                  </a:extLst>
                </p:cNvPr>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dirty="0"/>
                </a:p>
              </p:txBody>
            </p:sp>
            <p:sp>
              <p:nvSpPr>
                <p:cNvPr id="37" name="Rectangle 51">
                  <a:extLst>
                    <a:ext uri="{FF2B5EF4-FFF2-40B4-BE49-F238E27FC236}">
                      <a16:creationId xmlns:a16="http://schemas.microsoft.com/office/drawing/2014/main" id="{B984D045-389B-F449-D466-DB81F5837E7C}"/>
                    </a:ext>
                  </a:extLst>
                </p:cNvPr>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dirty="0"/>
                </a:p>
              </p:txBody>
            </p:sp>
          </p:grpSp>
        </p:grpSp>
        <p:grpSp>
          <p:nvGrpSpPr>
            <p:cNvPr id="14" name="Group 52">
              <a:extLst>
                <a:ext uri="{FF2B5EF4-FFF2-40B4-BE49-F238E27FC236}">
                  <a16:creationId xmlns:a16="http://schemas.microsoft.com/office/drawing/2014/main" id="{8F8BC08A-D102-9937-5547-63AAA73751BA}"/>
                </a:ext>
              </a:extLst>
            </p:cNvPr>
            <p:cNvGrpSpPr>
              <a:grpSpLocks/>
            </p:cNvGrpSpPr>
            <p:nvPr/>
          </p:nvGrpSpPr>
          <p:grpSpPr bwMode="auto">
            <a:xfrm>
              <a:off x="3060700" y="4881563"/>
              <a:ext cx="534988" cy="533400"/>
              <a:chOff x="1344" y="3184"/>
              <a:chExt cx="337" cy="336"/>
            </a:xfrm>
          </p:grpSpPr>
          <p:sp>
            <p:nvSpPr>
              <p:cNvPr id="24" name="Rectangle 53">
                <a:extLst>
                  <a:ext uri="{FF2B5EF4-FFF2-40B4-BE49-F238E27FC236}">
                    <a16:creationId xmlns:a16="http://schemas.microsoft.com/office/drawing/2014/main" id="{28402B66-10F3-2585-AEA1-181FA4F53F88}"/>
                  </a:ext>
                </a:extLst>
              </p:cNvPr>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dirty="0"/>
              </a:p>
            </p:txBody>
          </p:sp>
          <p:grpSp>
            <p:nvGrpSpPr>
              <p:cNvPr id="25" name="Group 54">
                <a:extLst>
                  <a:ext uri="{FF2B5EF4-FFF2-40B4-BE49-F238E27FC236}">
                    <a16:creationId xmlns:a16="http://schemas.microsoft.com/office/drawing/2014/main" id="{EA8E0551-BA9D-7566-3D2A-EF368F877AA8}"/>
                  </a:ext>
                </a:extLst>
              </p:cNvPr>
              <p:cNvGrpSpPr>
                <a:grpSpLocks/>
              </p:cNvGrpSpPr>
              <p:nvPr/>
            </p:nvGrpSpPr>
            <p:grpSpPr bwMode="auto">
              <a:xfrm>
                <a:off x="1344" y="3302"/>
                <a:ext cx="337" cy="218"/>
                <a:chOff x="1499" y="3279"/>
                <a:chExt cx="531" cy="223"/>
              </a:xfrm>
            </p:grpSpPr>
            <p:sp>
              <p:nvSpPr>
                <p:cNvPr id="26" name="Rectangle 55">
                  <a:extLst>
                    <a:ext uri="{FF2B5EF4-FFF2-40B4-BE49-F238E27FC236}">
                      <a16:creationId xmlns:a16="http://schemas.microsoft.com/office/drawing/2014/main" id="{AAEE338D-C5DC-F0B6-A2E0-212F5D7BB972}"/>
                    </a:ext>
                  </a:extLst>
                </p:cNvPr>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dirty="0"/>
                </a:p>
              </p:txBody>
            </p:sp>
            <p:sp>
              <p:nvSpPr>
                <p:cNvPr id="27" name="Oval 56">
                  <a:extLst>
                    <a:ext uri="{FF2B5EF4-FFF2-40B4-BE49-F238E27FC236}">
                      <a16:creationId xmlns:a16="http://schemas.microsoft.com/office/drawing/2014/main" id="{38E7BFE0-7684-AEEA-537A-E4EFE3898B38}"/>
                    </a:ext>
                  </a:extLst>
                </p:cNvPr>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dirty="0"/>
                </a:p>
              </p:txBody>
            </p:sp>
            <p:sp>
              <p:nvSpPr>
                <p:cNvPr id="28" name="Rectangle 57">
                  <a:extLst>
                    <a:ext uri="{FF2B5EF4-FFF2-40B4-BE49-F238E27FC236}">
                      <a16:creationId xmlns:a16="http://schemas.microsoft.com/office/drawing/2014/main" id="{070D23F8-821D-F934-B1F4-A135F074CD15}"/>
                    </a:ext>
                  </a:extLst>
                </p:cNvPr>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dirty="0"/>
                </a:p>
              </p:txBody>
            </p:sp>
            <p:sp>
              <p:nvSpPr>
                <p:cNvPr id="29" name="Oval 58">
                  <a:extLst>
                    <a:ext uri="{FF2B5EF4-FFF2-40B4-BE49-F238E27FC236}">
                      <a16:creationId xmlns:a16="http://schemas.microsoft.com/office/drawing/2014/main" id="{22809B04-ADAF-E2A2-2380-CB17286EDEB1}"/>
                    </a:ext>
                  </a:extLst>
                </p:cNvPr>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dirty="0"/>
                </a:p>
              </p:txBody>
            </p:sp>
            <p:sp>
              <p:nvSpPr>
                <p:cNvPr id="30" name="Rectangle 59">
                  <a:extLst>
                    <a:ext uri="{FF2B5EF4-FFF2-40B4-BE49-F238E27FC236}">
                      <a16:creationId xmlns:a16="http://schemas.microsoft.com/office/drawing/2014/main" id="{74EF1281-4A08-17AF-42FA-6054CA231E4C}"/>
                    </a:ext>
                  </a:extLst>
                </p:cNvPr>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dirty="0"/>
                </a:p>
              </p:txBody>
            </p:sp>
          </p:grpSp>
        </p:grpSp>
        <p:grpSp>
          <p:nvGrpSpPr>
            <p:cNvPr id="15" name="Group 60">
              <a:extLst>
                <a:ext uri="{FF2B5EF4-FFF2-40B4-BE49-F238E27FC236}">
                  <a16:creationId xmlns:a16="http://schemas.microsoft.com/office/drawing/2014/main" id="{11581702-F27B-83C1-CFC6-1148E19E04C9}"/>
                </a:ext>
              </a:extLst>
            </p:cNvPr>
            <p:cNvGrpSpPr>
              <a:grpSpLocks/>
            </p:cNvGrpSpPr>
            <p:nvPr/>
          </p:nvGrpSpPr>
          <p:grpSpPr bwMode="auto">
            <a:xfrm>
              <a:off x="3135313" y="4538663"/>
              <a:ext cx="534987" cy="533400"/>
              <a:chOff x="1344" y="3184"/>
              <a:chExt cx="337" cy="336"/>
            </a:xfrm>
          </p:grpSpPr>
          <p:sp>
            <p:nvSpPr>
              <p:cNvPr id="17" name="Rectangle 61">
                <a:extLst>
                  <a:ext uri="{FF2B5EF4-FFF2-40B4-BE49-F238E27FC236}">
                    <a16:creationId xmlns:a16="http://schemas.microsoft.com/office/drawing/2014/main" id="{C3EEEEF3-915B-6678-339B-D805956D1D9C}"/>
                  </a:ext>
                </a:extLst>
              </p:cNvPr>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dirty="0"/>
              </a:p>
            </p:txBody>
          </p:sp>
          <p:grpSp>
            <p:nvGrpSpPr>
              <p:cNvPr id="18" name="Group 62">
                <a:extLst>
                  <a:ext uri="{FF2B5EF4-FFF2-40B4-BE49-F238E27FC236}">
                    <a16:creationId xmlns:a16="http://schemas.microsoft.com/office/drawing/2014/main" id="{E604CC4C-7D5F-87FF-F9DB-19B5ECAE52BF}"/>
                  </a:ext>
                </a:extLst>
              </p:cNvPr>
              <p:cNvGrpSpPr>
                <a:grpSpLocks/>
              </p:cNvGrpSpPr>
              <p:nvPr/>
            </p:nvGrpSpPr>
            <p:grpSpPr bwMode="auto">
              <a:xfrm>
                <a:off x="1344" y="3302"/>
                <a:ext cx="337" cy="218"/>
                <a:chOff x="1499" y="3279"/>
                <a:chExt cx="531" cy="223"/>
              </a:xfrm>
            </p:grpSpPr>
            <p:sp>
              <p:nvSpPr>
                <p:cNvPr id="19" name="Rectangle 63">
                  <a:extLst>
                    <a:ext uri="{FF2B5EF4-FFF2-40B4-BE49-F238E27FC236}">
                      <a16:creationId xmlns:a16="http://schemas.microsoft.com/office/drawing/2014/main" id="{C3448428-8CC7-7080-2644-4A91C69DBED1}"/>
                    </a:ext>
                  </a:extLst>
                </p:cNvPr>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dirty="0"/>
                </a:p>
              </p:txBody>
            </p:sp>
            <p:sp>
              <p:nvSpPr>
                <p:cNvPr id="20" name="Oval 64">
                  <a:extLst>
                    <a:ext uri="{FF2B5EF4-FFF2-40B4-BE49-F238E27FC236}">
                      <a16:creationId xmlns:a16="http://schemas.microsoft.com/office/drawing/2014/main" id="{43E14D34-2FEC-9A28-C81A-657AB00104AA}"/>
                    </a:ext>
                  </a:extLst>
                </p:cNvPr>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dirty="0"/>
                </a:p>
              </p:txBody>
            </p:sp>
            <p:sp>
              <p:nvSpPr>
                <p:cNvPr id="21" name="Rectangle 65">
                  <a:extLst>
                    <a:ext uri="{FF2B5EF4-FFF2-40B4-BE49-F238E27FC236}">
                      <a16:creationId xmlns:a16="http://schemas.microsoft.com/office/drawing/2014/main" id="{7B61AFB2-6F01-69BB-5913-A78BA8C1F35F}"/>
                    </a:ext>
                  </a:extLst>
                </p:cNvPr>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dirty="0"/>
                </a:p>
              </p:txBody>
            </p:sp>
            <p:sp>
              <p:nvSpPr>
                <p:cNvPr id="22" name="Oval 66">
                  <a:extLst>
                    <a:ext uri="{FF2B5EF4-FFF2-40B4-BE49-F238E27FC236}">
                      <a16:creationId xmlns:a16="http://schemas.microsoft.com/office/drawing/2014/main" id="{48E4A7D1-E358-5C4A-6C73-F1CBEE934AB2}"/>
                    </a:ext>
                  </a:extLst>
                </p:cNvPr>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dirty="0"/>
                </a:p>
              </p:txBody>
            </p:sp>
            <p:sp>
              <p:nvSpPr>
                <p:cNvPr id="23" name="Rectangle 67">
                  <a:extLst>
                    <a:ext uri="{FF2B5EF4-FFF2-40B4-BE49-F238E27FC236}">
                      <a16:creationId xmlns:a16="http://schemas.microsoft.com/office/drawing/2014/main" id="{6F0DDD9C-3FA1-A51A-5EE8-94C1E8CFEF3B}"/>
                    </a:ext>
                  </a:extLst>
                </p:cNvPr>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dirty="0"/>
                </a:p>
              </p:txBody>
            </p:sp>
          </p:grpSp>
        </p:grpSp>
        <p:sp>
          <p:nvSpPr>
            <p:cNvPr id="16" name="AutoShape 68">
              <a:extLst>
                <a:ext uri="{FF2B5EF4-FFF2-40B4-BE49-F238E27FC236}">
                  <a16:creationId xmlns:a16="http://schemas.microsoft.com/office/drawing/2014/main" id="{978C70AD-F815-1EE2-2CFD-920079656A8B}"/>
                </a:ext>
              </a:extLst>
            </p:cNvPr>
            <p:cNvSpPr>
              <a:spLocks noChangeArrowheads="1"/>
            </p:cNvSpPr>
            <p:nvPr/>
          </p:nvSpPr>
          <p:spPr bwMode="auto">
            <a:xfrm>
              <a:off x="774701" y="3886200"/>
              <a:ext cx="2543174" cy="914400"/>
            </a:xfrm>
            <a:prstGeom prst="cloudCallout">
              <a:avLst>
                <a:gd name="adj1" fmla="val 7718"/>
                <a:gd name="adj2" fmla="val 102778"/>
              </a:avLst>
            </a:prstGeom>
            <a:solidFill>
              <a:srgbClr val="666699">
                <a:alpha val="12941"/>
              </a:srgbClr>
            </a:solidFill>
            <a:ln w="9525">
              <a:solidFill>
                <a:schemeClr val="tx1"/>
              </a:solidFill>
              <a:round/>
              <a:headEnd/>
              <a:tailEnd/>
            </a:ln>
          </p:spPr>
          <p:txBody>
            <a:bodyPr/>
            <a:lstStyle/>
            <a:p>
              <a:pPr algn="ctr"/>
              <a:r>
                <a:rPr lang="en-US" sz="1600" b="1" dirty="0"/>
                <a:t>Is this reasonable?</a:t>
              </a:r>
            </a:p>
          </p:txBody>
        </p:sp>
      </p:grpSp>
      <p:pic>
        <p:nvPicPr>
          <p:cNvPr id="70" name="Picture 660" descr="100_2405">
            <a:extLst>
              <a:ext uri="{FF2B5EF4-FFF2-40B4-BE49-F238E27FC236}">
                <a16:creationId xmlns:a16="http://schemas.microsoft.com/office/drawing/2014/main" id="{4ABE0C6C-CED3-CC6F-2840-E6B09AD40414}"/>
              </a:ext>
            </a:extLst>
          </p:cNvPr>
          <p:cNvPicPr>
            <a:picLocks noGrp="1" noChangeAspect="1" noChangeArrowheads="1"/>
          </p:cNvPicPr>
          <p:nvPr>
            <p:ph sz="half" idx="2"/>
          </p:nvPr>
        </p:nvPicPr>
        <p:blipFill>
          <a:blip r:embed="rId2" cstate="print"/>
          <a:srcRect/>
          <a:stretch>
            <a:fillRect/>
          </a:stretch>
        </p:blipFill>
        <p:spPr bwMode="auto">
          <a:xfrm>
            <a:off x="6362638" y="4180895"/>
            <a:ext cx="5455810" cy="2335876"/>
          </a:xfrm>
          <a:prstGeom prst="rect">
            <a:avLst/>
          </a:prstGeom>
          <a:noFill/>
          <a:ln w="9525">
            <a:noFill/>
            <a:miter lim="800000"/>
            <a:headEnd/>
            <a:tailEnd/>
          </a:ln>
        </p:spPr>
      </p:pic>
    </p:spTree>
    <p:extLst>
      <p:ext uri="{BB962C8B-B14F-4D97-AF65-F5344CB8AC3E}">
        <p14:creationId xmlns:p14="http://schemas.microsoft.com/office/powerpoint/2010/main" val="2335663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7B493-BDE0-AE7E-47A9-FBB0F2DA8DC2}"/>
              </a:ext>
            </a:extLst>
          </p:cNvPr>
          <p:cNvSpPr>
            <a:spLocks noGrp="1"/>
          </p:cNvSpPr>
          <p:nvPr>
            <p:ph type="title"/>
          </p:nvPr>
        </p:nvSpPr>
        <p:spPr/>
        <p:txBody>
          <a:bodyPr/>
          <a:lstStyle/>
          <a:p>
            <a:pPr algn="ctr"/>
            <a:r>
              <a:rPr lang="en-GB" b="1" dirty="0"/>
              <a:t>Setting the Direction</a:t>
            </a:r>
          </a:p>
        </p:txBody>
      </p:sp>
      <p:sp>
        <p:nvSpPr>
          <p:cNvPr id="3" name="Content Placeholder 2">
            <a:extLst>
              <a:ext uri="{FF2B5EF4-FFF2-40B4-BE49-F238E27FC236}">
                <a16:creationId xmlns:a16="http://schemas.microsoft.com/office/drawing/2014/main" id="{BA680248-89DD-7197-F733-88AD4A7D2F09}"/>
              </a:ext>
            </a:extLst>
          </p:cNvPr>
          <p:cNvSpPr>
            <a:spLocks noGrp="1"/>
          </p:cNvSpPr>
          <p:nvPr>
            <p:ph idx="1"/>
          </p:nvPr>
        </p:nvSpPr>
        <p:spPr/>
        <p:txBody>
          <a:bodyPr>
            <a:normAutofit/>
          </a:bodyPr>
          <a:lstStyle/>
          <a:p>
            <a:r>
              <a:rPr lang="en-GB" sz="3600" dirty="0"/>
              <a:t>One of the main difficulties when companies try to apply lean thinking is a lack of direction, lack of planning and lack of project sequencing</a:t>
            </a:r>
          </a:p>
          <a:p>
            <a:r>
              <a:rPr lang="en-GB" sz="3600" dirty="0"/>
              <a:t>In many cases lean initiatives are killed because of a lack of senior management forethought</a:t>
            </a:r>
          </a:p>
        </p:txBody>
      </p:sp>
    </p:spTree>
    <p:extLst>
      <p:ext uri="{BB962C8B-B14F-4D97-AF65-F5344CB8AC3E}">
        <p14:creationId xmlns:p14="http://schemas.microsoft.com/office/powerpoint/2010/main" val="24857669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7A06C-57D0-6FCE-FED5-6A0DDEE4920F}"/>
              </a:ext>
            </a:extLst>
          </p:cNvPr>
          <p:cNvSpPr>
            <a:spLocks noGrp="1"/>
          </p:cNvSpPr>
          <p:nvPr>
            <p:ph type="title"/>
          </p:nvPr>
        </p:nvSpPr>
        <p:spPr/>
        <p:txBody>
          <a:bodyPr/>
          <a:lstStyle/>
          <a:p>
            <a:pPr algn="ctr"/>
            <a:r>
              <a:rPr lang="en-GB" b="1" dirty="0"/>
              <a:t>Setting the Direction</a:t>
            </a:r>
          </a:p>
        </p:txBody>
      </p:sp>
      <p:sp>
        <p:nvSpPr>
          <p:cNvPr id="3" name="Content Placeholder 2">
            <a:extLst>
              <a:ext uri="{FF2B5EF4-FFF2-40B4-BE49-F238E27FC236}">
                <a16:creationId xmlns:a16="http://schemas.microsoft.com/office/drawing/2014/main" id="{07533104-BCAE-82AD-9F1C-C7494D440A74}"/>
              </a:ext>
            </a:extLst>
          </p:cNvPr>
          <p:cNvSpPr>
            <a:spLocks noGrp="1"/>
          </p:cNvSpPr>
          <p:nvPr>
            <p:ph idx="1"/>
          </p:nvPr>
        </p:nvSpPr>
        <p:spPr>
          <a:xfrm>
            <a:off x="838200" y="1825625"/>
            <a:ext cx="10515600" cy="4788306"/>
          </a:xfrm>
        </p:spPr>
        <p:txBody>
          <a:bodyPr>
            <a:normAutofit lnSpcReduction="10000"/>
          </a:bodyPr>
          <a:lstStyle/>
          <a:p>
            <a:pPr marL="0" indent="0">
              <a:buNone/>
            </a:pPr>
            <a:r>
              <a:rPr lang="en-GB" sz="3600" dirty="0"/>
              <a:t>For success managers should</a:t>
            </a:r>
          </a:p>
          <a:p>
            <a:pPr marL="742950" indent="-742950">
              <a:buAutoNum type="arabicPeriod"/>
            </a:pPr>
            <a:r>
              <a:rPr lang="en-GB" sz="3600" dirty="0"/>
              <a:t>Develop critical success factors</a:t>
            </a:r>
          </a:p>
          <a:p>
            <a:pPr marL="742950" indent="-742950">
              <a:buAutoNum type="arabicPeriod"/>
            </a:pPr>
            <a:r>
              <a:rPr lang="en-GB" sz="3600" dirty="0"/>
              <a:t>Review or define appropriate business measures</a:t>
            </a:r>
          </a:p>
          <a:p>
            <a:pPr marL="742950" indent="-742950">
              <a:buAutoNum type="arabicPeriod"/>
            </a:pPr>
            <a:r>
              <a:rPr lang="en-GB" sz="3600" dirty="0"/>
              <a:t>Target improvement for each business measure</a:t>
            </a:r>
          </a:p>
          <a:p>
            <a:pPr marL="742950" indent="-742950">
              <a:buAutoNum type="arabicPeriod"/>
            </a:pPr>
            <a:r>
              <a:rPr lang="en-GB" sz="3600" dirty="0"/>
              <a:t>Define key business processes</a:t>
            </a:r>
          </a:p>
          <a:p>
            <a:pPr marL="742950" indent="-742950">
              <a:buAutoNum type="arabicPeriod"/>
            </a:pPr>
            <a:r>
              <a:rPr lang="en-GB" sz="3600" dirty="0"/>
              <a:t>Decide which process needs to deliver against each target area</a:t>
            </a:r>
          </a:p>
          <a:p>
            <a:pPr marL="742950" indent="-742950">
              <a:buAutoNum type="arabicPeriod"/>
            </a:pPr>
            <a:r>
              <a:rPr lang="en-GB" sz="3600" dirty="0"/>
              <a:t>Understand which process needs detailed mapping</a:t>
            </a:r>
          </a:p>
        </p:txBody>
      </p:sp>
    </p:spTree>
    <p:extLst>
      <p:ext uri="{BB962C8B-B14F-4D97-AF65-F5344CB8AC3E}">
        <p14:creationId xmlns:p14="http://schemas.microsoft.com/office/powerpoint/2010/main" val="2475484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CDBBA-2F3E-B37F-FAD8-55F4AACB6C11}"/>
              </a:ext>
            </a:extLst>
          </p:cNvPr>
          <p:cNvSpPr>
            <a:spLocks noGrp="1"/>
          </p:cNvSpPr>
          <p:nvPr>
            <p:ph type="title"/>
          </p:nvPr>
        </p:nvSpPr>
        <p:spPr/>
        <p:txBody>
          <a:bodyPr/>
          <a:lstStyle/>
          <a:p>
            <a:pPr algn="ctr"/>
            <a:r>
              <a:rPr lang="en-GB" b="1" dirty="0"/>
              <a:t>Developing Critical Success factors</a:t>
            </a:r>
          </a:p>
        </p:txBody>
      </p:sp>
      <p:sp>
        <p:nvSpPr>
          <p:cNvPr id="3" name="Content Placeholder 2">
            <a:extLst>
              <a:ext uri="{FF2B5EF4-FFF2-40B4-BE49-F238E27FC236}">
                <a16:creationId xmlns:a16="http://schemas.microsoft.com/office/drawing/2014/main" id="{68A2B023-7D80-A773-F5FB-FE30B809FEAF}"/>
              </a:ext>
            </a:extLst>
          </p:cNvPr>
          <p:cNvSpPr>
            <a:spLocks noGrp="1"/>
          </p:cNvSpPr>
          <p:nvPr>
            <p:ph idx="1"/>
          </p:nvPr>
        </p:nvSpPr>
        <p:spPr/>
        <p:txBody>
          <a:bodyPr>
            <a:normAutofit/>
          </a:bodyPr>
          <a:lstStyle/>
          <a:p>
            <a:pPr marL="0" indent="0">
              <a:buNone/>
            </a:pPr>
            <a:r>
              <a:rPr lang="en-GB" sz="3600" dirty="0"/>
              <a:t>Establish the key forces impacting your business or wider value streams.  Divide them into categories such as: -</a:t>
            </a:r>
            <a:endParaRPr lang="en-GB" sz="3200" dirty="0"/>
          </a:p>
          <a:p>
            <a:r>
              <a:rPr lang="en-GB" sz="3200" dirty="0"/>
              <a:t> 	</a:t>
            </a:r>
            <a:r>
              <a:rPr lang="en-GB" sz="3600" dirty="0"/>
              <a:t>General business environment</a:t>
            </a:r>
          </a:p>
          <a:p>
            <a:r>
              <a:rPr lang="en-GB" sz="3600" dirty="0"/>
              <a:t> 	Industry specific</a:t>
            </a:r>
          </a:p>
          <a:p>
            <a:r>
              <a:rPr lang="en-GB" sz="3600" dirty="0"/>
              <a:t> 	Customer specific</a:t>
            </a:r>
          </a:p>
          <a:p>
            <a:r>
              <a:rPr lang="en-GB" sz="3600" dirty="0"/>
              <a:t> 	Company specific</a:t>
            </a:r>
          </a:p>
        </p:txBody>
      </p:sp>
    </p:spTree>
    <p:extLst>
      <p:ext uri="{BB962C8B-B14F-4D97-AF65-F5344CB8AC3E}">
        <p14:creationId xmlns:p14="http://schemas.microsoft.com/office/powerpoint/2010/main" val="2865270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7BBAE-D722-CA29-6C95-7FD2EACD9CB6}"/>
              </a:ext>
            </a:extLst>
          </p:cNvPr>
          <p:cNvSpPr>
            <a:spLocks noGrp="1"/>
          </p:cNvSpPr>
          <p:nvPr>
            <p:ph type="title"/>
          </p:nvPr>
        </p:nvSpPr>
        <p:spPr/>
        <p:txBody>
          <a:bodyPr/>
          <a:lstStyle/>
          <a:p>
            <a:pPr algn="ctr"/>
            <a:r>
              <a:rPr lang="en-GB" b="1" dirty="0"/>
              <a:t>Developing Critical Success factors</a:t>
            </a:r>
          </a:p>
        </p:txBody>
      </p:sp>
      <p:sp>
        <p:nvSpPr>
          <p:cNvPr id="3" name="Content Placeholder 2">
            <a:extLst>
              <a:ext uri="{FF2B5EF4-FFF2-40B4-BE49-F238E27FC236}">
                <a16:creationId xmlns:a16="http://schemas.microsoft.com/office/drawing/2014/main" id="{1FA94953-7F70-9BEF-B149-FDAAD17B84D8}"/>
              </a:ext>
            </a:extLst>
          </p:cNvPr>
          <p:cNvSpPr>
            <a:spLocks noGrp="1"/>
          </p:cNvSpPr>
          <p:nvPr>
            <p:ph idx="1"/>
          </p:nvPr>
        </p:nvSpPr>
        <p:spPr/>
        <p:txBody>
          <a:bodyPr>
            <a:normAutofit/>
          </a:bodyPr>
          <a:lstStyle/>
          <a:p>
            <a:r>
              <a:rPr lang="en-GB" sz="3600" dirty="0"/>
              <a:t>Critical success factors are a limited number of key areas where ‘things must go right’ for the business to succeed and flourish</a:t>
            </a:r>
          </a:p>
          <a:p>
            <a:r>
              <a:rPr lang="en-GB" sz="3600" dirty="0"/>
              <a:t>They should be directly linked to, and influenced by the specific factors impacting your company or value stream</a:t>
            </a:r>
          </a:p>
        </p:txBody>
      </p:sp>
    </p:spTree>
    <p:extLst>
      <p:ext uri="{BB962C8B-B14F-4D97-AF65-F5344CB8AC3E}">
        <p14:creationId xmlns:p14="http://schemas.microsoft.com/office/powerpoint/2010/main" val="40838671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AF1A2-DC35-6CC5-7A8E-52332A7DC29F}"/>
              </a:ext>
            </a:extLst>
          </p:cNvPr>
          <p:cNvSpPr>
            <a:spLocks noGrp="1"/>
          </p:cNvSpPr>
          <p:nvPr>
            <p:ph type="title"/>
          </p:nvPr>
        </p:nvSpPr>
        <p:spPr/>
        <p:txBody>
          <a:bodyPr/>
          <a:lstStyle/>
          <a:p>
            <a:pPr algn="ctr"/>
            <a:r>
              <a:rPr lang="en-GB" b="1" dirty="0"/>
              <a:t>Critical Success factors Example</a:t>
            </a:r>
          </a:p>
        </p:txBody>
      </p:sp>
      <p:graphicFrame>
        <p:nvGraphicFramePr>
          <p:cNvPr id="4" name="Content Placeholder 3">
            <a:extLst>
              <a:ext uri="{FF2B5EF4-FFF2-40B4-BE49-F238E27FC236}">
                <a16:creationId xmlns:a16="http://schemas.microsoft.com/office/drawing/2014/main" id="{0CBA8B86-3198-94CA-137E-57A95B53D707}"/>
              </a:ext>
            </a:extLst>
          </p:cNvPr>
          <p:cNvGraphicFramePr>
            <a:graphicFrameLocks noGrp="1"/>
          </p:cNvGraphicFramePr>
          <p:nvPr>
            <p:ph idx="1"/>
            <p:extLst>
              <p:ext uri="{D42A27DB-BD31-4B8C-83A1-F6EECF244321}">
                <p14:modId xmlns:p14="http://schemas.microsoft.com/office/powerpoint/2010/main" val="1565559284"/>
              </p:ext>
            </p:extLst>
          </p:nvPr>
        </p:nvGraphicFramePr>
        <p:xfrm>
          <a:off x="838200" y="1825625"/>
          <a:ext cx="10515597" cy="402336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527619161"/>
                    </a:ext>
                  </a:extLst>
                </a:gridCol>
                <a:gridCol w="3505199">
                  <a:extLst>
                    <a:ext uri="{9D8B030D-6E8A-4147-A177-3AD203B41FA5}">
                      <a16:colId xmlns:a16="http://schemas.microsoft.com/office/drawing/2014/main" val="995451479"/>
                    </a:ext>
                  </a:extLst>
                </a:gridCol>
                <a:gridCol w="3505199">
                  <a:extLst>
                    <a:ext uri="{9D8B030D-6E8A-4147-A177-3AD203B41FA5}">
                      <a16:colId xmlns:a16="http://schemas.microsoft.com/office/drawing/2014/main" val="1979466982"/>
                    </a:ext>
                  </a:extLst>
                </a:gridCol>
              </a:tblGrid>
              <a:tr h="370840">
                <a:tc>
                  <a:txBody>
                    <a:bodyPr/>
                    <a:lstStyle/>
                    <a:p>
                      <a:r>
                        <a:rPr lang="en-GB" sz="2400" dirty="0"/>
                        <a:t>Key Force</a:t>
                      </a:r>
                    </a:p>
                  </a:txBody>
                  <a:tcPr/>
                </a:tc>
                <a:tc>
                  <a:txBody>
                    <a:bodyPr/>
                    <a:lstStyle/>
                    <a:p>
                      <a:r>
                        <a:rPr lang="en-GB" sz="2400" dirty="0"/>
                        <a:t>Examples of Key Specific Factors</a:t>
                      </a:r>
                    </a:p>
                  </a:txBody>
                  <a:tcPr/>
                </a:tc>
                <a:tc>
                  <a:txBody>
                    <a:bodyPr/>
                    <a:lstStyle/>
                    <a:p>
                      <a:r>
                        <a:rPr lang="en-GB" sz="2400" dirty="0"/>
                        <a:t>Possible Critical Success Factors</a:t>
                      </a:r>
                    </a:p>
                  </a:txBody>
                  <a:tcPr/>
                </a:tc>
                <a:extLst>
                  <a:ext uri="{0D108BD9-81ED-4DB2-BD59-A6C34878D82A}">
                    <a16:rowId xmlns:a16="http://schemas.microsoft.com/office/drawing/2014/main" val="3953467324"/>
                  </a:ext>
                </a:extLst>
              </a:tr>
              <a:tr h="370840">
                <a:tc>
                  <a:txBody>
                    <a:bodyPr/>
                    <a:lstStyle/>
                    <a:p>
                      <a:r>
                        <a:rPr lang="en-GB" sz="2400" dirty="0"/>
                        <a:t>General business environment</a:t>
                      </a:r>
                    </a:p>
                  </a:txBody>
                  <a:tcPr/>
                </a:tc>
                <a:tc>
                  <a:txBody>
                    <a:bodyPr/>
                    <a:lstStyle/>
                    <a:p>
                      <a:r>
                        <a:rPr lang="en-GB" sz="2400" dirty="0"/>
                        <a:t>Recession</a:t>
                      </a:r>
                    </a:p>
                  </a:txBody>
                  <a:tcPr/>
                </a:tc>
                <a:tc>
                  <a:txBody>
                    <a:bodyPr/>
                    <a:lstStyle/>
                    <a:p>
                      <a:r>
                        <a:rPr lang="en-GB" sz="2400" dirty="0"/>
                        <a:t>Turnover growth</a:t>
                      </a:r>
                    </a:p>
                  </a:txBody>
                  <a:tcPr/>
                </a:tc>
                <a:extLst>
                  <a:ext uri="{0D108BD9-81ED-4DB2-BD59-A6C34878D82A}">
                    <a16:rowId xmlns:a16="http://schemas.microsoft.com/office/drawing/2014/main" val="2256735728"/>
                  </a:ext>
                </a:extLst>
              </a:tr>
              <a:tr h="370840">
                <a:tc>
                  <a:txBody>
                    <a:bodyPr/>
                    <a:lstStyle/>
                    <a:p>
                      <a:r>
                        <a:rPr lang="en-GB" sz="2400" dirty="0"/>
                        <a:t>Industry Specific</a:t>
                      </a:r>
                    </a:p>
                  </a:txBody>
                  <a:tcPr/>
                </a:tc>
                <a:tc>
                  <a:txBody>
                    <a:bodyPr/>
                    <a:lstStyle/>
                    <a:p>
                      <a:r>
                        <a:rPr lang="en-GB" sz="2400" dirty="0"/>
                        <a:t>New Competitors</a:t>
                      </a:r>
                    </a:p>
                  </a:txBody>
                  <a:tcPr/>
                </a:tc>
                <a:tc>
                  <a:txBody>
                    <a:bodyPr/>
                    <a:lstStyle/>
                    <a:p>
                      <a:r>
                        <a:rPr lang="en-GB" sz="2400" dirty="0"/>
                        <a:t>Maintain or grow market share</a:t>
                      </a:r>
                    </a:p>
                  </a:txBody>
                  <a:tcPr/>
                </a:tc>
                <a:extLst>
                  <a:ext uri="{0D108BD9-81ED-4DB2-BD59-A6C34878D82A}">
                    <a16:rowId xmlns:a16="http://schemas.microsoft.com/office/drawing/2014/main" val="3304893254"/>
                  </a:ext>
                </a:extLst>
              </a:tr>
              <a:tr h="370840">
                <a:tc>
                  <a:txBody>
                    <a:bodyPr/>
                    <a:lstStyle/>
                    <a:p>
                      <a:r>
                        <a:rPr lang="en-GB" sz="2400" dirty="0"/>
                        <a:t>Customer Specific</a:t>
                      </a:r>
                    </a:p>
                  </a:txBody>
                  <a:tcPr/>
                </a:tc>
                <a:tc>
                  <a:txBody>
                    <a:bodyPr/>
                    <a:lstStyle/>
                    <a:p>
                      <a:r>
                        <a:rPr lang="en-GB" sz="2400" dirty="0"/>
                        <a:t>Main customer in decline</a:t>
                      </a:r>
                    </a:p>
                    <a:p>
                      <a:r>
                        <a:rPr lang="en-GB" sz="2400" dirty="0"/>
                        <a:t>High cost-down pressures</a:t>
                      </a:r>
                    </a:p>
                    <a:p>
                      <a:r>
                        <a:rPr lang="en-GB" sz="2400" dirty="0"/>
                        <a:t>Severe quality improvement target</a:t>
                      </a:r>
                    </a:p>
                  </a:txBody>
                  <a:tcPr/>
                </a:tc>
                <a:tc>
                  <a:txBody>
                    <a:bodyPr/>
                    <a:lstStyle/>
                    <a:p>
                      <a:r>
                        <a:rPr lang="en-GB" sz="2400" dirty="0"/>
                        <a:t>Find new customer</a:t>
                      </a:r>
                    </a:p>
                    <a:p>
                      <a:r>
                        <a:rPr lang="en-GB" sz="2400" dirty="0"/>
                        <a:t>Dramatically reduce costs</a:t>
                      </a:r>
                    </a:p>
                    <a:p>
                      <a:r>
                        <a:rPr lang="en-GB" sz="2400" dirty="0"/>
                        <a:t>Dramatically improve quality</a:t>
                      </a:r>
                    </a:p>
                  </a:txBody>
                  <a:tcPr/>
                </a:tc>
                <a:extLst>
                  <a:ext uri="{0D108BD9-81ED-4DB2-BD59-A6C34878D82A}">
                    <a16:rowId xmlns:a16="http://schemas.microsoft.com/office/drawing/2014/main" val="3732411978"/>
                  </a:ext>
                </a:extLst>
              </a:tr>
            </a:tbl>
          </a:graphicData>
        </a:graphic>
      </p:graphicFrame>
    </p:spTree>
    <p:extLst>
      <p:ext uri="{BB962C8B-B14F-4D97-AF65-F5344CB8AC3E}">
        <p14:creationId xmlns:p14="http://schemas.microsoft.com/office/powerpoint/2010/main" val="35736977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04430-AA81-6FE8-6E4C-A5CBD6971926}"/>
              </a:ext>
            </a:extLst>
          </p:cNvPr>
          <p:cNvSpPr>
            <a:spLocks noGrp="1"/>
          </p:cNvSpPr>
          <p:nvPr>
            <p:ph type="title"/>
          </p:nvPr>
        </p:nvSpPr>
        <p:spPr/>
        <p:txBody>
          <a:bodyPr/>
          <a:lstStyle/>
          <a:p>
            <a:pPr algn="ctr"/>
            <a:r>
              <a:rPr lang="en-GB" b="1" dirty="0"/>
              <a:t>Define Appropriate Business Measures</a:t>
            </a:r>
          </a:p>
        </p:txBody>
      </p:sp>
      <p:sp>
        <p:nvSpPr>
          <p:cNvPr id="3" name="Content Placeholder 2">
            <a:extLst>
              <a:ext uri="{FF2B5EF4-FFF2-40B4-BE49-F238E27FC236}">
                <a16:creationId xmlns:a16="http://schemas.microsoft.com/office/drawing/2014/main" id="{9A1A0296-09E2-D4EC-DA43-5ECEE396A50B}"/>
              </a:ext>
            </a:extLst>
          </p:cNvPr>
          <p:cNvSpPr>
            <a:spLocks noGrp="1"/>
          </p:cNvSpPr>
          <p:nvPr>
            <p:ph idx="1"/>
          </p:nvPr>
        </p:nvSpPr>
        <p:spPr>
          <a:xfrm>
            <a:off x="838200" y="1825625"/>
            <a:ext cx="10515600" cy="4753930"/>
          </a:xfrm>
        </p:spPr>
        <p:txBody>
          <a:bodyPr>
            <a:normAutofit/>
          </a:bodyPr>
          <a:lstStyle/>
          <a:p>
            <a:r>
              <a:rPr lang="en-GB" sz="3600" dirty="0"/>
              <a:t>Most companies have a set of top-level business measures</a:t>
            </a:r>
          </a:p>
          <a:p>
            <a:r>
              <a:rPr lang="en-GB" sz="3600" dirty="0"/>
              <a:t>However, these may not be aligned to the critical success factors (CSF)</a:t>
            </a:r>
          </a:p>
          <a:p>
            <a:r>
              <a:rPr lang="en-GB" sz="3600" dirty="0"/>
              <a:t>This is very important as existing measures will drive aspirations and ultimately performance</a:t>
            </a:r>
          </a:p>
          <a:p>
            <a:r>
              <a:rPr lang="en-GB" sz="3600" dirty="0"/>
              <a:t>You must check that they are compatible with what is critical in your business environment</a:t>
            </a:r>
          </a:p>
        </p:txBody>
      </p:sp>
    </p:spTree>
    <p:extLst>
      <p:ext uri="{BB962C8B-B14F-4D97-AF65-F5344CB8AC3E}">
        <p14:creationId xmlns:p14="http://schemas.microsoft.com/office/powerpoint/2010/main" val="6389382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4676C-A4A0-8C0F-4480-8CDEA30ED1B1}"/>
              </a:ext>
            </a:extLst>
          </p:cNvPr>
          <p:cNvSpPr>
            <a:spLocks noGrp="1"/>
          </p:cNvSpPr>
          <p:nvPr>
            <p:ph type="title"/>
          </p:nvPr>
        </p:nvSpPr>
        <p:spPr>
          <a:xfrm>
            <a:off x="838200" y="365125"/>
            <a:ext cx="10515600" cy="941161"/>
          </a:xfrm>
        </p:spPr>
        <p:txBody>
          <a:bodyPr/>
          <a:lstStyle/>
          <a:p>
            <a:pPr algn="ctr"/>
            <a:r>
              <a:rPr lang="en-GB" b="1" dirty="0"/>
              <a:t>Define Appropriate Business Measures</a:t>
            </a:r>
            <a:endParaRPr lang="en-GB" dirty="0"/>
          </a:p>
        </p:txBody>
      </p:sp>
      <p:graphicFrame>
        <p:nvGraphicFramePr>
          <p:cNvPr id="6" name="Content Placeholder 5">
            <a:extLst>
              <a:ext uri="{FF2B5EF4-FFF2-40B4-BE49-F238E27FC236}">
                <a16:creationId xmlns:a16="http://schemas.microsoft.com/office/drawing/2014/main" id="{F49754EE-B78E-6297-C263-42F796274BED}"/>
              </a:ext>
            </a:extLst>
          </p:cNvPr>
          <p:cNvGraphicFramePr>
            <a:graphicFrameLocks noGrp="1"/>
          </p:cNvGraphicFramePr>
          <p:nvPr>
            <p:ph idx="1"/>
            <p:extLst>
              <p:ext uri="{D42A27DB-BD31-4B8C-83A1-F6EECF244321}">
                <p14:modId xmlns:p14="http://schemas.microsoft.com/office/powerpoint/2010/main" val="3546922838"/>
              </p:ext>
            </p:extLst>
          </p:nvPr>
        </p:nvGraphicFramePr>
        <p:xfrm>
          <a:off x="838200" y="1825625"/>
          <a:ext cx="10515600" cy="457200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3801676724"/>
                    </a:ext>
                  </a:extLst>
                </a:gridCol>
                <a:gridCol w="2103120">
                  <a:extLst>
                    <a:ext uri="{9D8B030D-6E8A-4147-A177-3AD203B41FA5}">
                      <a16:colId xmlns:a16="http://schemas.microsoft.com/office/drawing/2014/main" val="2479253045"/>
                    </a:ext>
                  </a:extLst>
                </a:gridCol>
                <a:gridCol w="2103120">
                  <a:extLst>
                    <a:ext uri="{9D8B030D-6E8A-4147-A177-3AD203B41FA5}">
                      <a16:colId xmlns:a16="http://schemas.microsoft.com/office/drawing/2014/main" val="3947871325"/>
                    </a:ext>
                  </a:extLst>
                </a:gridCol>
                <a:gridCol w="2103120">
                  <a:extLst>
                    <a:ext uri="{9D8B030D-6E8A-4147-A177-3AD203B41FA5}">
                      <a16:colId xmlns:a16="http://schemas.microsoft.com/office/drawing/2014/main" val="2345170591"/>
                    </a:ext>
                  </a:extLst>
                </a:gridCol>
                <a:gridCol w="2103120">
                  <a:extLst>
                    <a:ext uri="{9D8B030D-6E8A-4147-A177-3AD203B41FA5}">
                      <a16:colId xmlns:a16="http://schemas.microsoft.com/office/drawing/2014/main" val="2266296889"/>
                    </a:ext>
                  </a:extLst>
                </a:gridCol>
              </a:tblGrid>
              <a:tr h="370840">
                <a:tc>
                  <a:txBody>
                    <a:bodyPr/>
                    <a:lstStyle/>
                    <a:p>
                      <a:endParaRPr lang="en-GB" sz="2400" dirty="0"/>
                    </a:p>
                  </a:txBody>
                  <a:tcPr/>
                </a:tc>
                <a:tc>
                  <a:txBody>
                    <a:bodyPr/>
                    <a:lstStyle/>
                    <a:p>
                      <a:r>
                        <a:rPr lang="en-GB" sz="2400" b="1" dirty="0"/>
                        <a:t>Turnover growth</a:t>
                      </a:r>
                    </a:p>
                  </a:txBody>
                  <a:tcPr/>
                </a:tc>
                <a:tc>
                  <a:txBody>
                    <a:bodyPr/>
                    <a:lstStyle/>
                    <a:p>
                      <a:r>
                        <a:rPr lang="en-GB" sz="2400" b="1" dirty="0"/>
                        <a:t>Improve market share</a:t>
                      </a:r>
                    </a:p>
                  </a:txBody>
                  <a:tcPr/>
                </a:tc>
                <a:tc>
                  <a:txBody>
                    <a:bodyPr/>
                    <a:lstStyle/>
                    <a:p>
                      <a:r>
                        <a:rPr lang="en-GB" sz="2400" b="1" dirty="0"/>
                        <a:t>Find new customers</a:t>
                      </a:r>
                    </a:p>
                  </a:txBody>
                  <a:tcPr/>
                </a:tc>
                <a:tc>
                  <a:txBody>
                    <a:bodyPr/>
                    <a:lstStyle/>
                    <a:p>
                      <a:r>
                        <a:rPr lang="en-GB" sz="2400" b="1" dirty="0"/>
                        <a:t>Reduce costs</a:t>
                      </a:r>
                    </a:p>
                  </a:txBody>
                  <a:tcPr/>
                </a:tc>
                <a:extLst>
                  <a:ext uri="{0D108BD9-81ED-4DB2-BD59-A6C34878D82A}">
                    <a16:rowId xmlns:a16="http://schemas.microsoft.com/office/drawing/2014/main" val="415299187"/>
                  </a:ext>
                </a:extLst>
              </a:tr>
              <a:tr h="370840">
                <a:tc>
                  <a:txBody>
                    <a:bodyPr/>
                    <a:lstStyle/>
                    <a:p>
                      <a:r>
                        <a:rPr lang="en-GB" sz="2400" b="1" dirty="0"/>
                        <a:t>Return on Capital</a:t>
                      </a:r>
                    </a:p>
                  </a:txBody>
                  <a:tcPr/>
                </a:tc>
                <a:tc>
                  <a:txBody>
                    <a:bodyPr/>
                    <a:lstStyle/>
                    <a:p>
                      <a:endParaRPr lang="en-GB" sz="2400" dirty="0"/>
                    </a:p>
                  </a:txBody>
                  <a:tcPr/>
                </a:tc>
                <a:tc>
                  <a:txBody>
                    <a:bodyPr/>
                    <a:lstStyle/>
                    <a:p>
                      <a:endParaRPr lang="en-GB" sz="2400" dirty="0"/>
                    </a:p>
                  </a:txBody>
                  <a:tcPr/>
                </a:tc>
                <a:tc>
                  <a:txBody>
                    <a:bodyPr/>
                    <a:lstStyle/>
                    <a:p>
                      <a:endParaRPr lang="en-GB" sz="2400" dirty="0"/>
                    </a:p>
                  </a:txBody>
                  <a:tcPr/>
                </a:tc>
                <a:tc>
                  <a:txBody>
                    <a:bodyPr/>
                    <a:lstStyle/>
                    <a:p>
                      <a:r>
                        <a:rPr lang="en-GB" sz="2400" dirty="0"/>
                        <a:t>Maybe</a:t>
                      </a:r>
                    </a:p>
                  </a:txBody>
                  <a:tcPr/>
                </a:tc>
                <a:extLst>
                  <a:ext uri="{0D108BD9-81ED-4DB2-BD59-A6C34878D82A}">
                    <a16:rowId xmlns:a16="http://schemas.microsoft.com/office/drawing/2014/main" val="1873417642"/>
                  </a:ext>
                </a:extLst>
              </a:tr>
              <a:tr h="370840">
                <a:tc>
                  <a:txBody>
                    <a:bodyPr/>
                    <a:lstStyle/>
                    <a:p>
                      <a:r>
                        <a:rPr lang="en-GB" sz="2400" b="1" dirty="0"/>
                        <a:t>Net Cash</a:t>
                      </a:r>
                    </a:p>
                  </a:txBody>
                  <a:tcPr/>
                </a:tc>
                <a:tc>
                  <a:txBody>
                    <a:bodyPr/>
                    <a:lstStyle/>
                    <a:p>
                      <a:endParaRPr lang="en-GB" sz="2400" dirty="0"/>
                    </a:p>
                  </a:txBody>
                  <a:tcPr/>
                </a:tc>
                <a:tc>
                  <a:txBody>
                    <a:bodyPr/>
                    <a:lstStyle/>
                    <a:p>
                      <a:endParaRPr lang="en-GB" sz="2400" dirty="0"/>
                    </a:p>
                  </a:txBody>
                  <a:tcPr/>
                </a:tc>
                <a:tc>
                  <a:txBody>
                    <a:bodyPr/>
                    <a:lstStyle/>
                    <a:p>
                      <a:endParaRPr lang="en-GB" sz="2400" dirty="0"/>
                    </a:p>
                  </a:txBody>
                  <a:tcPr/>
                </a:tc>
                <a:tc>
                  <a:txBody>
                    <a:bodyPr/>
                    <a:lstStyle/>
                    <a:p>
                      <a:r>
                        <a:rPr lang="en-GB" sz="2400" dirty="0"/>
                        <a:t>Yes</a:t>
                      </a:r>
                    </a:p>
                  </a:txBody>
                  <a:tcPr/>
                </a:tc>
                <a:extLst>
                  <a:ext uri="{0D108BD9-81ED-4DB2-BD59-A6C34878D82A}">
                    <a16:rowId xmlns:a16="http://schemas.microsoft.com/office/drawing/2014/main" val="2125903913"/>
                  </a:ext>
                </a:extLst>
              </a:tr>
              <a:tr h="370840">
                <a:tc>
                  <a:txBody>
                    <a:bodyPr/>
                    <a:lstStyle/>
                    <a:p>
                      <a:r>
                        <a:rPr lang="en-GB" sz="2400" b="1" dirty="0"/>
                        <a:t>Stock turn</a:t>
                      </a:r>
                    </a:p>
                  </a:txBody>
                  <a:tcPr/>
                </a:tc>
                <a:tc>
                  <a:txBody>
                    <a:bodyPr/>
                    <a:lstStyle/>
                    <a:p>
                      <a:endParaRPr lang="en-GB" sz="2400" dirty="0"/>
                    </a:p>
                  </a:txBody>
                  <a:tcPr/>
                </a:tc>
                <a:tc>
                  <a:txBody>
                    <a:bodyPr/>
                    <a:lstStyle/>
                    <a:p>
                      <a:endParaRPr lang="en-GB" sz="2400" dirty="0"/>
                    </a:p>
                  </a:txBody>
                  <a:tcPr/>
                </a:tc>
                <a:tc>
                  <a:txBody>
                    <a:bodyPr/>
                    <a:lstStyle/>
                    <a:p>
                      <a:endParaRPr lang="en-GB" sz="2400" dirty="0"/>
                    </a:p>
                  </a:txBody>
                  <a:tcPr/>
                </a:tc>
                <a:tc>
                  <a:txBody>
                    <a:bodyPr/>
                    <a:lstStyle/>
                    <a:p>
                      <a:r>
                        <a:rPr lang="en-GB" sz="2400" dirty="0"/>
                        <a:t>Yes</a:t>
                      </a:r>
                    </a:p>
                  </a:txBody>
                  <a:tcPr/>
                </a:tc>
                <a:extLst>
                  <a:ext uri="{0D108BD9-81ED-4DB2-BD59-A6C34878D82A}">
                    <a16:rowId xmlns:a16="http://schemas.microsoft.com/office/drawing/2014/main" val="3726699468"/>
                  </a:ext>
                </a:extLst>
              </a:tr>
              <a:tr h="370840">
                <a:tc>
                  <a:txBody>
                    <a:bodyPr/>
                    <a:lstStyle/>
                    <a:p>
                      <a:r>
                        <a:rPr lang="en-GB" sz="2400" b="1" dirty="0"/>
                        <a:t>Overall Equipment Effectiveness</a:t>
                      </a:r>
                    </a:p>
                  </a:txBody>
                  <a:tcPr/>
                </a:tc>
                <a:tc>
                  <a:txBody>
                    <a:bodyPr/>
                    <a:lstStyle/>
                    <a:p>
                      <a:endParaRPr lang="en-GB" sz="2400" dirty="0"/>
                    </a:p>
                  </a:txBody>
                  <a:tcPr/>
                </a:tc>
                <a:tc>
                  <a:txBody>
                    <a:bodyPr/>
                    <a:lstStyle/>
                    <a:p>
                      <a:endParaRPr lang="en-GB" sz="2400" dirty="0"/>
                    </a:p>
                  </a:txBody>
                  <a:tcPr/>
                </a:tc>
                <a:tc>
                  <a:txBody>
                    <a:bodyPr/>
                    <a:lstStyle/>
                    <a:p>
                      <a:endParaRPr lang="en-GB" sz="2400" dirty="0"/>
                    </a:p>
                  </a:txBody>
                  <a:tcPr/>
                </a:tc>
                <a:tc>
                  <a:txBody>
                    <a:bodyPr/>
                    <a:lstStyle/>
                    <a:p>
                      <a:r>
                        <a:rPr lang="en-GB" sz="2400" dirty="0"/>
                        <a:t>Yes</a:t>
                      </a:r>
                    </a:p>
                  </a:txBody>
                  <a:tcPr/>
                </a:tc>
                <a:extLst>
                  <a:ext uri="{0D108BD9-81ED-4DB2-BD59-A6C34878D82A}">
                    <a16:rowId xmlns:a16="http://schemas.microsoft.com/office/drawing/2014/main" val="500415908"/>
                  </a:ext>
                </a:extLst>
              </a:tr>
              <a:tr h="370840">
                <a:tc>
                  <a:txBody>
                    <a:bodyPr/>
                    <a:lstStyle/>
                    <a:p>
                      <a:r>
                        <a:rPr lang="en-GB" sz="2400" b="1" dirty="0"/>
                        <a:t>Total Cost Reduction</a:t>
                      </a:r>
                    </a:p>
                  </a:txBody>
                  <a:tcPr/>
                </a:tc>
                <a:tc>
                  <a:txBody>
                    <a:bodyPr/>
                    <a:lstStyle/>
                    <a:p>
                      <a:r>
                        <a:rPr lang="en-GB" sz="2400" dirty="0"/>
                        <a:t>Yes</a:t>
                      </a:r>
                    </a:p>
                  </a:txBody>
                  <a:tcPr/>
                </a:tc>
                <a:tc>
                  <a:txBody>
                    <a:bodyPr/>
                    <a:lstStyle/>
                    <a:p>
                      <a:r>
                        <a:rPr lang="en-GB" sz="2400" dirty="0"/>
                        <a:t>Yes</a:t>
                      </a:r>
                    </a:p>
                  </a:txBody>
                  <a:tcPr/>
                </a:tc>
                <a:tc>
                  <a:txBody>
                    <a:bodyPr/>
                    <a:lstStyle/>
                    <a:p>
                      <a:r>
                        <a:rPr lang="en-GB" sz="2400" dirty="0"/>
                        <a:t>Yes</a:t>
                      </a:r>
                    </a:p>
                  </a:txBody>
                  <a:tcPr/>
                </a:tc>
                <a:tc>
                  <a:txBody>
                    <a:bodyPr/>
                    <a:lstStyle/>
                    <a:p>
                      <a:r>
                        <a:rPr lang="en-GB" sz="2400" dirty="0"/>
                        <a:t>Yes</a:t>
                      </a:r>
                    </a:p>
                  </a:txBody>
                  <a:tcPr/>
                </a:tc>
                <a:extLst>
                  <a:ext uri="{0D108BD9-81ED-4DB2-BD59-A6C34878D82A}">
                    <a16:rowId xmlns:a16="http://schemas.microsoft.com/office/drawing/2014/main" val="3792559146"/>
                  </a:ext>
                </a:extLst>
              </a:tr>
            </a:tbl>
          </a:graphicData>
        </a:graphic>
      </p:graphicFrame>
    </p:spTree>
    <p:extLst>
      <p:ext uri="{BB962C8B-B14F-4D97-AF65-F5344CB8AC3E}">
        <p14:creationId xmlns:p14="http://schemas.microsoft.com/office/powerpoint/2010/main" val="17563043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4F776-8C8F-26F6-CE21-365C2E5F06AA}"/>
              </a:ext>
            </a:extLst>
          </p:cNvPr>
          <p:cNvSpPr>
            <a:spLocks noGrp="1"/>
          </p:cNvSpPr>
          <p:nvPr>
            <p:ph type="title"/>
          </p:nvPr>
        </p:nvSpPr>
        <p:spPr>
          <a:xfrm>
            <a:off x="838200" y="82503"/>
            <a:ext cx="10515600" cy="715019"/>
          </a:xfrm>
        </p:spPr>
        <p:txBody>
          <a:bodyPr/>
          <a:lstStyle/>
          <a:p>
            <a:pPr algn="ctr"/>
            <a:r>
              <a:rPr lang="en-GB" b="1" dirty="0"/>
              <a:t>Define Appropriate Business Measures</a:t>
            </a:r>
          </a:p>
        </p:txBody>
      </p:sp>
      <p:graphicFrame>
        <p:nvGraphicFramePr>
          <p:cNvPr id="4" name="Content Placeholder 3">
            <a:extLst>
              <a:ext uri="{FF2B5EF4-FFF2-40B4-BE49-F238E27FC236}">
                <a16:creationId xmlns:a16="http://schemas.microsoft.com/office/drawing/2014/main" id="{E9FC6569-F052-D0A9-3939-CF4ECF49F8A9}"/>
              </a:ext>
            </a:extLst>
          </p:cNvPr>
          <p:cNvGraphicFramePr>
            <a:graphicFrameLocks noGrp="1"/>
          </p:cNvGraphicFramePr>
          <p:nvPr>
            <p:ph idx="1"/>
            <p:extLst>
              <p:ext uri="{D42A27DB-BD31-4B8C-83A1-F6EECF244321}">
                <p14:modId xmlns:p14="http://schemas.microsoft.com/office/powerpoint/2010/main" val="3985509682"/>
              </p:ext>
            </p:extLst>
          </p:nvPr>
        </p:nvGraphicFramePr>
        <p:xfrm>
          <a:off x="838200" y="1271911"/>
          <a:ext cx="10515600" cy="5183889"/>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2000998810"/>
                    </a:ext>
                  </a:extLst>
                </a:gridCol>
                <a:gridCol w="2103120">
                  <a:extLst>
                    <a:ext uri="{9D8B030D-6E8A-4147-A177-3AD203B41FA5}">
                      <a16:colId xmlns:a16="http://schemas.microsoft.com/office/drawing/2014/main" val="1930079983"/>
                    </a:ext>
                  </a:extLst>
                </a:gridCol>
                <a:gridCol w="2103120">
                  <a:extLst>
                    <a:ext uri="{9D8B030D-6E8A-4147-A177-3AD203B41FA5}">
                      <a16:colId xmlns:a16="http://schemas.microsoft.com/office/drawing/2014/main" val="1223525190"/>
                    </a:ext>
                  </a:extLst>
                </a:gridCol>
                <a:gridCol w="2103120">
                  <a:extLst>
                    <a:ext uri="{9D8B030D-6E8A-4147-A177-3AD203B41FA5}">
                      <a16:colId xmlns:a16="http://schemas.microsoft.com/office/drawing/2014/main" val="2725828205"/>
                    </a:ext>
                  </a:extLst>
                </a:gridCol>
                <a:gridCol w="2103120">
                  <a:extLst>
                    <a:ext uri="{9D8B030D-6E8A-4147-A177-3AD203B41FA5}">
                      <a16:colId xmlns:a16="http://schemas.microsoft.com/office/drawing/2014/main" val="1023908069"/>
                    </a:ext>
                  </a:extLst>
                </a:gridCol>
              </a:tblGrid>
              <a:tr h="1174547">
                <a:tc>
                  <a:txBody>
                    <a:bodyPr/>
                    <a:lstStyle/>
                    <a:p>
                      <a:endParaRPr lang="en-GB" sz="2400" dirty="0"/>
                    </a:p>
                  </a:txBody>
                  <a:tcPr/>
                </a:tc>
                <a:tc>
                  <a:txBody>
                    <a:bodyPr/>
                    <a:lstStyle/>
                    <a:p>
                      <a:r>
                        <a:rPr lang="en-GB" sz="2400" b="1" dirty="0"/>
                        <a:t>Turnover growth</a:t>
                      </a:r>
                    </a:p>
                  </a:txBody>
                  <a:tcPr/>
                </a:tc>
                <a:tc>
                  <a:txBody>
                    <a:bodyPr/>
                    <a:lstStyle/>
                    <a:p>
                      <a:r>
                        <a:rPr lang="en-GB" sz="2400" b="1" dirty="0"/>
                        <a:t>Improve market share</a:t>
                      </a:r>
                    </a:p>
                  </a:txBody>
                  <a:tcPr/>
                </a:tc>
                <a:tc>
                  <a:txBody>
                    <a:bodyPr/>
                    <a:lstStyle/>
                    <a:p>
                      <a:r>
                        <a:rPr lang="en-GB" sz="2400" b="1" dirty="0"/>
                        <a:t>Find new customers</a:t>
                      </a:r>
                    </a:p>
                  </a:txBody>
                  <a:tcPr/>
                </a:tc>
                <a:tc>
                  <a:txBody>
                    <a:bodyPr/>
                    <a:lstStyle/>
                    <a:p>
                      <a:r>
                        <a:rPr lang="en-GB" sz="2400" b="1" dirty="0"/>
                        <a:t>Reduce costs</a:t>
                      </a:r>
                    </a:p>
                  </a:txBody>
                  <a:tcPr/>
                </a:tc>
                <a:extLst>
                  <a:ext uri="{0D108BD9-81ED-4DB2-BD59-A6C34878D82A}">
                    <a16:rowId xmlns:a16="http://schemas.microsoft.com/office/drawing/2014/main" val="2946683910"/>
                  </a:ext>
                </a:extLst>
              </a:tr>
              <a:tr h="652526">
                <a:tc>
                  <a:txBody>
                    <a:bodyPr/>
                    <a:lstStyle/>
                    <a:p>
                      <a:r>
                        <a:rPr lang="en-GB" sz="2400" b="1" dirty="0"/>
                        <a:t>Total Turnover</a:t>
                      </a:r>
                    </a:p>
                  </a:txBody>
                  <a:tcPr/>
                </a:tc>
                <a:tc>
                  <a:txBody>
                    <a:bodyPr/>
                    <a:lstStyle/>
                    <a:p>
                      <a:r>
                        <a:rPr lang="en-GB" sz="2400" dirty="0"/>
                        <a:t>Yes</a:t>
                      </a:r>
                    </a:p>
                  </a:txBody>
                  <a:tcPr/>
                </a:tc>
                <a:tc>
                  <a:txBody>
                    <a:bodyPr/>
                    <a:lstStyle/>
                    <a:p>
                      <a:r>
                        <a:rPr lang="en-GB" sz="2400" dirty="0"/>
                        <a:t>Maybe</a:t>
                      </a:r>
                    </a:p>
                  </a:txBody>
                  <a:tcPr/>
                </a:tc>
                <a:tc>
                  <a:txBody>
                    <a:bodyPr/>
                    <a:lstStyle/>
                    <a:p>
                      <a:r>
                        <a:rPr lang="en-GB" sz="2400" dirty="0"/>
                        <a:t>Maybe</a:t>
                      </a:r>
                    </a:p>
                  </a:txBody>
                  <a:tcPr/>
                </a:tc>
                <a:tc>
                  <a:txBody>
                    <a:bodyPr/>
                    <a:lstStyle/>
                    <a:p>
                      <a:endParaRPr lang="en-GB" sz="2400" dirty="0"/>
                    </a:p>
                  </a:txBody>
                  <a:tcPr/>
                </a:tc>
                <a:extLst>
                  <a:ext uri="{0D108BD9-81ED-4DB2-BD59-A6C34878D82A}">
                    <a16:rowId xmlns:a16="http://schemas.microsoft.com/office/drawing/2014/main" val="2129678308"/>
                  </a:ext>
                </a:extLst>
              </a:tr>
              <a:tr h="652526">
                <a:tc>
                  <a:txBody>
                    <a:bodyPr/>
                    <a:lstStyle/>
                    <a:p>
                      <a:r>
                        <a:rPr lang="en-GB" sz="2400" b="1" dirty="0"/>
                        <a:t>Market Share</a:t>
                      </a:r>
                    </a:p>
                  </a:txBody>
                  <a:tcPr/>
                </a:tc>
                <a:tc>
                  <a:txBody>
                    <a:bodyPr/>
                    <a:lstStyle/>
                    <a:p>
                      <a:r>
                        <a:rPr lang="en-GB" sz="2400" dirty="0"/>
                        <a:t>Yes</a:t>
                      </a:r>
                    </a:p>
                  </a:txBody>
                  <a:tcPr/>
                </a:tc>
                <a:tc>
                  <a:txBody>
                    <a:bodyPr/>
                    <a:lstStyle/>
                    <a:p>
                      <a:r>
                        <a:rPr lang="en-GB" sz="2400" dirty="0"/>
                        <a:t>Yes</a:t>
                      </a:r>
                    </a:p>
                  </a:txBody>
                  <a:tcPr/>
                </a:tc>
                <a:tc>
                  <a:txBody>
                    <a:bodyPr/>
                    <a:lstStyle/>
                    <a:p>
                      <a:r>
                        <a:rPr lang="en-GB" sz="2400" dirty="0"/>
                        <a:t>Maybe</a:t>
                      </a:r>
                    </a:p>
                  </a:txBody>
                  <a:tcPr/>
                </a:tc>
                <a:tc>
                  <a:txBody>
                    <a:bodyPr/>
                    <a:lstStyle/>
                    <a:p>
                      <a:endParaRPr lang="en-GB" sz="2400" dirty="0"/>
                    </a:p>
                  </a:txBody>
                  <a:tcPr/>
                </a:tc>
                <a:extLst>
                  <a:ext uri="{0D108BD9-81ED-4DB2-BD59-A6C34878D82A}">
                    <a16:rowId xmlns:a16="http://schemas.microsoft.com/office/drawing/2014/main" val="3516746707"/>
                  </a:ext>
                </a:extLst>
              </a:tr>
              <a:tr h="912596">
                <a:tc>
                  <a:txBody>
                    <a:bodyPr/>
                    <a:lstStyle/>
                    <a:p>
                      <a:r>
                        <a:rPr lang="en-GB" sz="2400" b="1" dirty="0"/>
                        <a:t>Sales to New Customers</a:t>
                      </a:r>
                    </a:p>
                  </a:txBody>
                  <a:tcPr/>
                </a:tc>
                <a:tc>
                  <a:txBody>
                    <a:bodyPr/>
                    <a:lstStyle/>
                    <a:p>
                      <a:r>
                        <a:rPr lang="en-GB" sz="2400" dirty="0"/>
                        <a:t>Yes</a:t>
                      </a:r>
                    </a:p>
                  </a:txBody>
                  <a:tcPr/>
                </a:tc>
                <a:tc>
                  <a:txBody>
                    <a:bodyPr/>
                    <a:lstStyle/>
                    <a:p>
                      <a:r>
                        <a:rPr lang="en-GB" sz="2400" dirty="0"/>
                        <a:t>Yes</a:t>
                      </a:r>
                    </a:p>
                  </a:txBody>
                  <a:tcPr/>
                </a:tc>
                <a:tc>
                  <a:txBody>
                    <a:bodyPr/>
                    <a:lstStyle/>
                    <a:p>
                      <a:r>
                        <a:rPr lang="en-GB" sz="2400" dirty="0"/>
                        <a:t>Yes</a:t>
                      </a:r>
                    </a:p>
                  </a:txBody>
                  <a:tcPr/>
                </a:tc>
                <a:tc>
                  <a:txBody>
                    <a:bodyPr/>
                    <a:lstStyle/>
                    <a:p>
                      <a:endParaRPr lang="en-GB" sz="2400" dirty="0"/>
                    </a:p>
                  </a:txBody>
                  <a:tcPr/>
                </a:tc>
                <a:extLst>
                  <a:ext uri="{0D108BD9-81ED-4DB2-BD59-A6C34878D82A}">
                    <a16:rowId xmlns:a16="http://schemas.microsoft.com/office/drawing/2014/main" val="1526020720"/>
                  </a:ext>
                </a:extLst>
              </a:tr>
              <a:tr h="912596">
                <a:tc>
                  <a:txBody>
                    <a:bodyPr/>
                    <a:lstStyle/>
                    <a:p>
                      <a:r>
                        <a:rPr lang="en-GB" sz="2400" b="1" dirty="0"/>
                        <a:t>Product Quality</a:t>
                      </a:r>
                    </a:p>
                  </a:txBody>
                  <a:tcPr/>
                </a:tc>
                <a:tc>
                  <a:txBody>
                    <a:bodyPr/>
                    <a:lstStyle/>
                    <a:p>
                      <a:r>
                        <a:rPr lang="en-GB" sz="2400" dirty="0"/>
                        <a:t>Yes</a:t>
                      </a:r>
                    </a:p>
                  </a:txBody>
                  <a:tcPr/>
                </a:tc>
                <a:tc>
                  <a:txBody>
                    <a:bodyPr/>
                    <a:lstStyle/>
                    <a:p>
                      <a:r>
                        <a:rPr lang="en-GB" sz="2400" dirty="0"/>
                        <a:t>Maybe</a:t>
                      </a:r>
                    </a:p>
                  </a:txBody>
                  <a:tcPr/>
                </a:tc>
                <a:tc>
                  <a:txBody>
                    <a:bodyPr/>
                    <a:lstStyle/>
                    <a:p>
                      <a:r>
                        <a:rPr lang="en-GB" sz="2400" dirty="0"/>
                        <a:t>Maybe </a:t>
                      </a:r>
                    </a:p>
                  </a:txBody>
                  <a:tcPr/>
                </a:tc>
                <a:tc>
                  <a:txBody>
                    <a:bodyPr/>
                    <a:lstStyle/>
                    <a:p>
                      <a:r>
                        <a:rPr lang="en-GB" sz="2400" dirty="0"/>
                        <a:t>Maybe</a:t>
                      </a:r>
                    </a:p>
                  </a:txBody>
                  <a:tcPr/>
                </a:tc>
                <a:extLst>
                  <a:ext uri="{0D108BD9-81ED-4DB2-BD59-A6C34878D82A}">
                    <a16:rowId xmlns:a16="http://schemas.microsoft.com/office/drawing/2014/main" val="2070103999"/>
                  </a:ext>
                </a:extLst>
              </a:tr>
              <a:tr h="879098">
                <a:tc>
                  <a:txBody>
                    <a:bodyPr/>
                    <a:lstStyle/>
                    <a:p>
                      <a:r>
                        <a:rPr lang="en-GB" sz="2400" b="1" dirty="0"/>
                        <a:t>New Product Sales</a:t>
                      </a:r>
                    </a:p>
                  </a:txBody>
                  <a:tcPr/>
                </a:tc>
                <a:tc>
                  <a:txBody>
                    <a:bodyPr/>
                    <a:lstStyle/>
                    <a:p>
                      <a:r>
                        <a:rPr lang="en-GB" sz="2400" dirty="0"/>
                        <a:t>Yes</a:t>
                      </a:r>
                    </a:p>
                  </a:txBody>
                  <a:tcPr/>
                </a:tc>
                <a:tc>
                  <a:txBody>
                    <a:bodyPr/>
                    <a:lstStyle/>
                    <a:p>
                      <a:r>
                        <a:rPr lang="en-GB" sz="2400" dirty="0"/>
                        <a:t>Yes</a:t>
                      </a:r>
                    </a:p>
                  </a:txBody>
                  <a:tcPr/>
                </a:tc>
                <a:tc>
                  <a:txBody>
                    <a:bodyPr/>
                    <a:lstStyle/>
                    <a:p>
                      <a:r>
                        <a:rPr lang="en-GB" sz="2400" dirty="0"/>
                        <a:t>Yes</a:t>
                      </a:r>
                    </a:p>
                  </a:txBody>
                  <a:tcPr/>
                </a:tc>
                <a:tc>
                  <a:txBody>
                    <a:bodyPr/>
                    <a:lstStyle/>
                    <a:p>
                      <a:r>
                        <a:rPr lang="en-GB" sz="2400" dirty="0"/>
                        <a:t>Maybe</a:t>
                      </a:r>
                    </a:p>
                  </a:txBody>
                  <a:tcPr/>
                </a:tc>
                <a:extLst>
                  <a:ext uri="{0D108BD9-81ED-4DB2-BD59-A6C34878D82A}">
                    <a16:rowId xmlns:a16="http://schemas.microsoft.com/office/drawing/2014/main" val="3779978235"/>
                  </a:ext>
                </a:extLst>
              </a:tr>
            </a:tbl>
          </a:graphicData>
        </a:graphic>
      </p:graphicFrame>
      <p:sp>
        <p:nvSpPr>
          <p:cNvPr id="5" name="Rectangle 4">
            <a:extLst>
              <a:ext uri="{FF2B5EF4-FFF2-40B4-BE49-F238E27FC236}">
                <a16:creationId xmlns:a16="http://schemas.microsoft.com/office/drawing/2014/main" id="{13890290-D29E-271F-E18B-C189D61EDBF7}"/>
              </a:ext>
            </a:extLst>
          </p:cNvPr>
          <p:cNvSpPr/>
          <p:nvPr/>
        </p:nvSpPr>
        <p:spPr>
          <a:xfrm>
            <a:off x="3114460" y="708144"/>
            <a:ext cx="6242671" cy="488139"/>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r>
              <a:rPr lang="en-GB" sz="2400" b="1" dirty="0"/>
              <a:t>Strategic Level CSF</a:t>
            </a:r>
          </a:p>
        </p:txBody>
      </p:sp>
    </p:spTree>
    <p:extLst>
      <p:ext uri="{BB962C8B-B14F-4D97-AF65-F5344CB8AC3E}">
        <p14:creationId xmlns:p14="http://schemas.microsoft.com/office/powerpoint/2010/main" val="10716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60460-5470-8DE5-EAC9-B72916FF7960}"/>
              </a:ext>
            </a:extLst>
          </p:cNvPr>
          <p:cNvSpPr>
            <a:spLocks noGrp="1"/>
          </p:cNvSpPr>
          <p:nvPr>
            <p:ph type="title"/>
          </p:nvPr>
        </p:nvSpPr>
        <p:spPr/>
        <p:txBody>
          <a:bodyPr/>
          <a:lstStyle/>
          <a:p>
            <a:pPr algn="ctr"/>
            <a:r>
              <a:rPr lang="en-GB" b="1" dirty="0"/>
              <a:t>Define Appropriate Business Measures</a:t>
            </a:r>
          </a:p>
        </p:txBody>
      </p:sp>
      <p:sp>
        <p:nvSpPr>
          <p:cNvPr id="3" name="Content Placeholder 2">
            <a:extLst>
              <a:ext uri="{FF2B5EF4-FFF2-40B4-BE49-F238E27FC236}">
                <a16:creationId xmlns:a16="http://schemas.microsoft.com/office/drawing/2014/main" id="{2AA76BCC-7B2E-6ECB-47C1-AAA85ADB93EA}"/>
              </a:ext>
            </a:extLst>
          </p:cNvPr>
          <p:cNvSpPr>
            <a:spLocks noGrp="1"/>
          </p:cNvSpPr>
          <p:nvPr>
            <p:ph idx="1"/>
          </p:nvPr>
        </p:nvSpPr>
        <p:spPr/>
        <p:txBody>
          <a:bodyPr>
            <a:normAutofit/>
          </a:bodyPr>
          <a:lstStyle/>
          <a:p>
            <a:r>
              <a:rPr lang="en-GB" sz="3600" dirty="0"/>
              <a:t>Each measure should correlate with at  least one CSF, but it is to be expected that not every measure will correlate with every CSF</a:t>
            </a:r>
          </a:p>
          <a:p>
            <a:r>
              <a:rPr lang="en-GB" sz="3600" dirty="0"/>
              <a:t>Although the measures may not be the absolute optimum set, they are good enough to pilot</a:t>
            </a:r>
          </a:p>
          <a:p>
            <a:r>
              <a:rPr lang="en-GB" sz="3600" dirty="0"/>
              <a:t>It may be useful to review them, perhaps at the end of the first year</a:t>
            </a:r>
          </a:p>
        </p:txBody>
      </p:sp>
    </p:spTree>
    <p:extLst>
      <p:ext uri="{BB962C8B-B14F-4D97-AF65-F5344CB8AC3E}">
        <p14:creationId xmlns:p14="http://schemas.microsoft.com/office/powerpoint/2010/main" val="28079069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73EDD-0B52-4431-8B5D-A8232D892CAB}"/>
              </a:ext>
            </a:extLst>
          </p:cNvPr>
          <p:cNvSpPr>
            <a:spLocks noGrp="1"/>
          </p:cNvSpPr>
          <p:nvPr>
            <p:ph type="title"/>
          </p:nvPr>
        </p:nvSpPr>
        <p:spPr/>
        <p:txBody>
          <a:bodyPr/>
          <a:lstStyle/>
          <a:p>
            <a:pPr algn="ctr"/>
            <a:r>
              <a:rPr lang="en-GB" b="1" dirty="0"/>
              <a:t>Targeting Improvement for each Business Measure</a:t>
            </a:r>
          </a:p>
        </p:txBody>
      </p:sp>
      <p:sp>
        <p:nvSpPr>
          <p:cNvPr id="3" name="Content Placeholder 2">
            <a:extLst>
              <a:ext uri="{FF2B5EF4-FFF2-40B4-BE49-F238E27FC236}">
                <a16:creationId xmlns:a16="http://schemas.microsoft.com/office/drawing/2014/main" id="{9AC82868-9901-A9C8-5ECF-52A0C44EC59F}"/>
              </a:ext>
            </a:extLst>
          </p:cNvPr>
          <p:cNvSpPr>
            <a:spLocks noGrp="1"/>
          </p:cNvSpPr>
          <p:nvPr>
            <p:ph idx="1"/>
          </p:nvPr>
        </p:nvSpPr>
        <p:spPr/>
        <p:txBody>
          <a:bodyPr>
            <a:normAutofit/>
          </a:bodyPr>
          <a:lstStyle/>
          <a:p>
            <a:r>
              <a:rPr lang="en-GB" sz="3600" dirty="0"/>
              <a:t>Where companies do this, they usually only set one target, for six-months.</a:t>
            </a:r>
          </a:p>
          <a:p>
            <a:r>
              <a:rPr lang="en-GB" sz="3600" dirty="0"/>
              <a:t>However, for an effective lean conversion programme a more realistic timescale is 3 to 5 years, with stagged targets for every 6 to 12 months</a:t>
            </a:r>
          </a:p>
          <a:p>
            <a:r>
              <a:rPr lang="en-GB" sz="3600" dirty="0"/>
              <a:t>Again, the first time you try this targeting exercise the result will probably not be the optimum, but it will point you in the right direction</a:t>
            </a:r>
          </a:p>
        </p:txBody>
      </p:sp>
    </p:spTree>
    <p:extLst>
      <p:ext uri="{BB962C8B-B14F-4D97-AF65-F5344CB8AC3E}">
        <p14:creationId xmlns:p14="http://schemas.microsoft.com/office/powerpoint/2010/main" val="2514773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64D3A-7DB7-5AB2-40A2-2F6268D49461}"/>
              </a:ext>
            </a:extLst>
          </p:cNvPr>
          <p:cNvSpPr>
            <a:spLocks noGrp="1"/>
          </p:cNvSpPr>
          <p:nvPr>
            <p:ph type="title"/>
          </p:nvPr>
        </p:nvSpPr>
        <p:spPr/>
        <p:txBody>
          <a:bodyPr/>
          <a:lstStyle/>
          <a:p>
            <a:pPr algn="ctr"/>
            <a:r>
              <a:rPr lang="en-GB" b="1" dirty="0"/>
              <a:t>Targeting Improvement for each Business Measure</a:t>
            </a:r>
          </a:p>
        </p:txBody>
      </p:sp>
      <p:sp>
        <p:nvSpPr>
          <p:cNvPr id="3" name="Content Placeholder 2">
            <a:extLst>
              <a:ext uri="{FF2B5EF4-FFF2-40B4-BE49-F238E27FC236}">
                <a16:creationId xmlns:a16="http://schemas.microsoft.com/office/drawing/2014/main" id="{A9F9791D-40CA-00C9-6D50-A3C6984DC9BC}"/>
              </a:ext>
            </a:extLst>
          </p:cNvPr>
          <p:cNvSpPr>
            <a:spLocks noGrp="1"/>
          </p:cNvSpPr>
          <p:nvPr>
            <p:ph idx="1"/>
          </p:nvPr>
        </p:nvSpPr>
        <p:spPr>
          <a:xfrm>
            <a:off x="838200" y="1825625"/>
            <a:ext cx="10515600" cy="4667250"/>
          </a:xfrm>
        </p:spPr>
        <p:txBody>
          <a:bodyPr>
            <a:normAutofit lnSpcReduction="10000"/>
          </a:bodyPr>
          <a:lstStyle/>
          <a:p>
            <a:r>
              <a:rPr lang="en-GB" sz="3600" dirty="0"/>
              <a:t>You can adjust targets to suit your company’s particular situation and they can be improved on an annual basis</a:t>
            </a:r>
          </a:p>
          <a:p>
            <a:r>
              <a:rPr lang="en-GB" sz="3600" dirty="0"/>
              <a:t>The targets set a broad direction for the company over the next three years</a:t>
            </a:r>
          </a:p>
          <a:p>
            <a:r>
              <a:rPr lang="en-GB" sz="3600" dirty="0"/>
              <a:t>What you now need to do is work out how you are going to achieve this</a:t>
            </a:r>
          </a:p>
          <a:p>
            <a:r>
              <a:rPr lang="en-GB" sz="3600" dirty="0"/>
              <a:t>To achieve these key targets, you must understand your key business processes</a:t>
            </a:r>
          </a:p>
        </p:txBody>
      </p:sp>
    </p:spTree>
    <p:extLst>
      <p:ext uri="{BB962C8B-B14F-4D97-AF65-F5344CB8AC3E}">
        <p14:creationId xmlns:p14="http://schemas.microsoft.com/office/powerpoint/2010/main" val="36541115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4ADE1-524B-2B5D-6212-80761F40049D}"/>
              </a:ext>
            </a:extLst>
          </p:cNvPr>
          <p:cNvSpPr>
            <a:spLocks noGrp="1"/>
          </p:cNvSpPr>
          <p:nvPr>
            <p:ph type="title"/>
          </p:nvPr>
        </p:nvSpPr>
        <p:spPr>
          <a:xfrm>
            <a:off x="240631" y="1"/>
            <a:ext cx="11742821" cy="900649"/>
          </a:xfrm>
        </p:spPr>
        <p:txBody>
          <a:bodyPr/>
          <a:lstStyle/>
          <a:p>
            <a:pPr algn="ctr"/>
            <a:r>
              <a:rPr lang="en-GB" b="1" dirty="0"/>
              <a:t>Targeting Improvement for each Business Measure</a:t>
            </a:r>
          </a:p>
        </p:txBody>
      </p:sp>
      <p:graphicFrame>
        <p:nvGraphicFramePr>
          <p:cNvPr id="4" name="Content Placeholder 3">
            <a:extLst>
              <a:ext uri="{FF2B5EF4-FFF2-40B4-BE49-F238E27FC236}">
                <a16:creationId xmlns:a16="http://schemas.microsoft.com/office/drawing/2014/main" id="{2E28578A-B413-5FAB-4742-81AD74013D2B}"/>
              </a:ext>
            </a:extLst>
          </p:cNvPr>
          <p:cNvGraphicFramePr>
            <a:graphicFrameLocks noGrp="1"/>
          </p:cNvGraphicFramePr>
          <p:nvPr>
            <p:ph idx="1"/>
            <p:extLst>
              <p:ext uri="{D42A27DB-BD31-4B8C-83A1-F6EECF244321}">
                <p14:modId xmlns:p14="http://schemas.microsoft.com/office/powerpoint/2010/main" val="3657674640"/>
              </p:ext>
            </p:extLst>
          </p:nvPr>
        </p:nvGraphicFramePr>
        <p:xfrm>
          <a:off x="838200" y="825023"/>
          <a:ext cx="10515600" cy="5844136"/>
        </p:xfrm>
        <a:graphic>
          <a:graphicData uri="http://schemas.openxmlformats.org/drawingml/2006/table">
            <a:tbl>
              <a:tblPr firstRow="1" bandRow="1">
                <a:tableStyleId>{5C22544A-7EE6-4342-B048-85BDC9FD1C3A}</a:tableStyleId>
              </a:tblPr>
              <a:tblGrid>
                <a:gridCol w="2565018">
                  <a:extLst>
                    <a:ext uri="{9D8B030D-6E8A-4147-A177-3AD203B41FA5}">
                      <a16:colId xmlns:a16="http://schemas.microsoft.com/office/drawing/2014/main" val="3856565846"/>
                    </a:ext>
                  </a:extLst>
                </a:gridCol>
                <a:gridCol w="1641222">
                  <a:extLst>
                    <a:ext uri="{9D8B030D-6E8A-4147-A177-3AD203B41FA5}">
                      <a16:colId xmlns:a16="http://schemas.microsoft.com/office/drawing/2014/main" val="2307145829"/>
                    </a:ext>
                  </a:extLst>
                </a:gridCol>
                <a:gridCol w="2103120">
                  <a:extLst>
                    <a:ext uri="{9D8B030D-6E8A-4147-A177-3AD203B41FA5}">
                      <a16:colId xmlns:a16="http://schemas.microsoft.com/office/drawing/2014/main" val="3083180459"/>
                    </a:ext>
                  </a:extLst>
                </a:gridCol>
                <a:gridCol w="2103120">
                  <a:extLst>
                    <a:ext uri="{9D8B030D-6E8A-4147-A177-3AD203B41FA5}">
                      <a16:colId xmlns:a16="http://schemas.microsoft.com/office/drawing/2014/main" val="117147696"/>
                    </a:ext>
                  </a:extLst>
                </a:gridCol>
                <a:gridCol w="2103120">
                  <a:extLst>
                    <a:ext uri="{9D8B030D-6E8A-4147-A177-3AD203B41FA5}">
                      <a16:colId xmlns:a16="http://schemas.microsoft.com/office/drawing/2014/main" val="2319553197"/>
                    </a:ext>
                  </a:extLst>
                </a:gridCol>
              </a:tblGrid>
              <a:tr h="847445">
                <a:tc>
                  <a:txBody>
                    <a:bodyPr/>
                    <a:lstStyle/>
                    <a:p>
                      <a:endParaRPr lang="en-GB" sz="2400" dirty="0"/>
                    </a:p>
                  </a:txBody>
                  <a:tcPr/>
                </a:tc>
                <a:tc>
                  <a:txBody>
                    <a:bodyPr/>
                    <a:lstStyle/>
                    <a:p>
                      <a:pPr algn="ctr"/>
                      <a:r>
                        <a:rPr lang="en-GB" sz="2400" dirty="0"/>
                        <a:t>Now</a:t>
                      </a:r>
                    </a:p>
                  </a:txBody>
                  <a:tcPr/>
                </a:tc>
                <a:tc>
                  <a:txBody>
                    <a:bodyPr/>
                    <a:lstStyle/>
                    <a:p>
                      <a:pPr algn="ctr"/>
                      <a:r>
                        <a:rPr lang="en-GB" sz="2400" dirty="0"/>
                        <a:t>Target End Yr 1</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Target End Yr 2</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Target End Yr 3</a:t>
                      </a:r>
                    </a:p>
                    <a:p>
                      <a:pPr algn="ctr"/>
                      <a:endParaRPr lang="en-GB" sz="2400" dirty="0"/>
                    </a:p>
                  </a:txBody>
                  <a:tcPr/>
                </a:tc>
                <a:extLst>
                  <a:ext uri="{0D108BD9-81ED-4DB2-BD59-A6C34878D82A}">
                    <a16:rowId xmlns:a16="http://schemas.microsoft.com/office/drawing/2014/main" val="1868783009"/>
                  </a:ext>
                </a:extLst>
              </a:tr>
              <a:tr h="651346">
                <a:tc>
                  <a:txBody>
                    <a:bodyPr/>
                    <a:lstStyle/>
                    <a:p>
                      <a:r>
                        <a:rPr lang="en-GB" sz="2400" b="1" dirty="0"/>
                        <a:t>Return on Capital</a:t>
                      </a:r>
                    </a:p>
                  </a:txBody>
                  <a:tcPr/>
                </a:tc>
                <a:tc>
                  <a:txBody>
                    <a:bodyPr/>
                    <a:lstStyle/>
                    <a:p>
                      <a:pPr algn="ctr"/>
                      <a:r>
                        <a:rPr lang="en-GB" sz="2400" dirty="0"/>
                        <a:t>2.4%</a:t>
                      </a:r>
                    </a:p>
                  </a:txBody>
                  <a:tcPr/>
                </a:tc>
                <a:tc>
                  <a:txBody>
                    <a:bodyPr/>
                    <a:lstStyle/>
                    <a:p>
                      <a:pPr algn="ctr"/>
                      <a:r>
                        <a:rPr lang="en-GB" sz="2400" dirty="0"/>
                        <a:t>4.4%</a:t>
                      </a:r>
                    </a:p>
                  </a:txBody>
                  <a:tcPr/>
                </a:tc>
                <a:tc>
                  <a:txBody>
                    <a:bodyPr/>
                    <a:lstStyle/>
                    <a:p>
                      <a:pPr algn="ctr"/>
                      <a:r>
                        <a:rPr lang="en-GB" sz="2400" dirty="0"/>
                        <a:t>6.4%</a:t>
                      </a:r>
                    </a:p>
                  </a:txBody>
                  <a:tcPr/>
                </a:tc>
                <a:tc>
                  <a:txBody>
                    <a:bodyPr/>
                    <a:lstStyle/>
                    <a:p>
                      <a:pPr algn="ctr"/>
                      <a:r>
                        <a:rPr lang="en-GB" sz="2400" dirty="0"/>
                        <a:t>8.4%</a:t>
                      </a:r>
                    </a:p>
                  </a:txBody>
                  <a:tcPr/>
                </a:tc>
                <a:extLst>
                  <a:ext uri="{0D108BD9-81ED-4DB2-BD59-A6C34878D82A}">
                    <a16:rowId xmlns:a16="http://schemas.microsoft.com/office/drawing/2014/main" val="2386445243"/>
                  </a:ext>
                </a:extLst>
              </a:tr>
              <a:tr h="552178">
                <a:tc>
                  <a:txBody>
                    <a:bodyPr/>
                    <a:lstStyle/>
                    <a:p>
                      <a:r>
                        <a:rPr lang="en-GB" sz="2400" b="1" dirty="0"/>
                        <a:t>Net Cash</a:t>
                      </a:r>
                    </a:p>
                  </a:txBody>
                  <a:tcPr/>
                </a:tc>
                <a:tc>
                  <a:txBody>
                    <a:bodyPr/>
                    <a:lstStyle/>
                    <a:p>
                      <a:pPr algn="ctr"/>
                      <a:r>
                        <a:rPr lang="en-GB" sz="2400" dirty="0"/>
                        <a:t>(£2.4m)</a:t>
                      </a:r>
                    </a:p>
                  </a:txBody>
                  <a:tcPr/>
                </a:tc>
                <a:tc>
                  <a:txBody>
                    <a:bodyPr/>
                    <a:lstStyle/>
                    <a:p>
                      <a:pPr algn="ctr"/>
                      <a:r>
                        <a:rPr lang="en-GB" sz="2400" dirty="0"/>
                        <a:t>(£2.2m)</a:t>
                      </a:r>
                    </a:p>
                  </a:txBody>
                  <a:tcPr/>
                </a:tc>
                <a:tc>
                  <a:txBody>
                    <a:bodyPr/>
                    <a:lstStyle/>
                    <a:p>
                      <a:pPr algn="ctr"/>
                      <a:r>
                        <a:rPr lang="en-GB" sz="2400" dirty="0"/>
                        <a:t>(£1.8M)</a:t>
                      </a:r>
                    </a:p>
                  </a:txBody>
                  <a:tcPr/>
                </a:tc>
                <a:tc>
                  <a:txBody>
                    <a:bodyPr/>
                    <a:lstStyle/>
                    <a:p>
                      <a:pPr algn="ctr"/>
                      <a:r>
                        <a:rPr lang="en-GB" sz="2400" dirty="0"/>
                        <a:t>(£1.2m)</a:t>
                      </a:r>
                    </a:p>
                  </a:txBody>
                  <a:tcPr/>
                </a:tc>
                <a:extLst>
                  <a:ext uri="{0D108BD9-81ED-4DB2-BD59-A6C34878D82A}">
                    <a16:rowId xmlns:a16="http://schemas.microsoft.com/office/drawing/2014/main" val="3893865517"/>
                  </a:ext>
                </a:extLst>
              </a:tr>
              <a:tr h="552178">
                <a:tc>
                  <a:txBody>
                    <a:bodyPr/>
                    <a:lstStyle/>
                    <a:p>
                      <a:r>
                        <a:rPr lang="en-GB" sz="2400" b="1" dirty="0"/>
                        <a:t>Stock turn</a:t>
                      </a:r>
                    </a:p>
                  </a:txBody>
                  <a:tcPr/>
                </a:tc>
                <a:tc>
                  <a:txBody>
                    <a:bodyPr/>
                    <a:lstStyle/>
                    <a:p>
                      <a:pPr algn="ctr"/>
                      <a:r>
                        <a:rPr lang="en-GB" sz="2400" dirty="0"/>
                        <a:t>8.3</a:t>
                      </a:r>
                    </a:p>
                  </a:txBody>
                  <a:tcPr/>
                </a:tc>
                <a:tc>
                  <a:txBody>
                    <a:bodyPr/>
                    <a:lstStyle/>
                    <a:p>
                      <a:pPr algn="ctr"/>
                      <a:r>
                        <a:rPr lang="en-GB" sz="2400" dirty="0"/>
                        <a:t>12</a:t>
                      </a:r>
                    </a:p>
                  </a:txBody>
                  <a:tcPr/>
                </a:tc>
                <a:tc>
                  <a:txBody>
                    <a:bodyPr/>
                    <a:lstStyle/>
                    <a:p>
                      <a:pPr algn="ctr"/>
                      <a:r>
                        <a:rPr lang="en-GB" sz="2400" dirty="0"/>
                        <a:t>16</a:t>
                      </a:r>
                    </a:p>
                  </a:txBody>
                  <a:tcPr/>
                </a:tc>
                <a:tc>
                  <a:txBody>
                    <a:bodyPr/>
                    <a:lstStyle/>
                    <a:p>
                      <a:pPr algn="ctr"/>
                      <a:r>
                        <a:rPr lang="en-GB" sz="2400" dirty="0"/>
                        <a:t>26</a:t>
                      </a:r>
                    </a:p>
                  </a:txBody>
                  <a:tcPr/>
                </a:tc>
                <a:extLst>
                  <a:ext uri="{0D108BD9-81ED-4DB2-BD59-A6C34878D82A}">
                    <a16:rowId xmlns:a16="http://schemas.microsoft.com/office/drawing/2014/main" val="702827072"/>
                  </a:ext>
                </a:extLst>
              </a:tr>
              <a:tr h="552178">
                <a:tc>
                  <a:txBody>
                    <a:bodyPr/>
                    <a:lstStyle/>
                    <a:p>
                      <a:r>
                        <a:rPr lang="en-GB" sz="2400" b="1" dirty="0"/>
                        <a:t>OEE</a:t>
                      </a:r>
                    </a:p>
                  </a:txBody>
                  <a:tcPr/>
                </a:tc>
                <a:tc>
                  <a:txBody>
                    <a:bodyPr/>
                    <a:lstStyle/>
                    <a:p>
                      <a:pPr algn="ctr"/>
                      <a:r>
                        <a:rPr lang="en-GB" sz="2400" dirty="0"/>
                        <a:t>43.4%</a:t>
                      </a:r>
                    </a:p>
                  </a:txBody>
                  <a:tcPr/>
                </a:tc>
                <a:tc>
                  <a:txBody>
                    <a:bodyPr/>
                    <a:lstStyle/>
                    <a:p>
                      <a:pPr algn="ctr"/>
                      <a:r>
                        <a:rPr lang="en-GB" sz="2400" dirty="0"/>
                        <a:t>50%</a:t>
                      </a:r>
                    </a:p>
                  </a:txBody>
                  <a:tcPr/>
                </a:tc>
                <a:tc>
                  <a:txBody>
                    <a:bodyPr/>
                    <a:lstStyle/>
                    <a:p>
                      <a:pPr algn="ctr"/>
                      <a:r>
                        <a:rPr lang="en-GB" sz="2400" dirty="0"/>
                        <a:t>60%</a:t>
                      </a:r>
                    </a:p>
                  </a:txBody>
                  <a:tcPr/>
                </a:tc>
                <a:tc>
                  <a:txBody>
                    <a:bodyPr/>
                    <a:lstStyle/>
                    <a:p>
                      <a:pPr algn="ctr"/>
                      <a:r>
                        <a:rPr lang="en-GB" sz="2400" dirty="0"/>
                        <a:t>70%</a:t>
                      </a:r>
                    </a:p>
                  </a:txBody>
                  <a:tcPr/>
                </a:tc>
                <a:extLst>
                  <a:ext uri="{0D108BD9-81ED-4DB2-BD59-A6C34878D82A}">
                    <a16:rowId xmlns:a16="http://schemas.microsoft.com/office/drawing/2014/main" val="2044350200"/>
                  </a:ext>
                </a:extLst>
              </a:tr>
              <a:tr h="993921">
                <a:tc>
                  <a:txBody>
                    <a:bodyPr/>
                    <a:lstStyle/>
                    <a:p>
                      <a:r>
                        <a:rPr lang="en-GB" sz="2400" b="1" dirty="0"/>
                        <a:t>Total Cost reduction</a:t>
                      </a:r>
                    </a:p>
                  </a:txBody>
                  <a:tcPr/>
                </a:tc>
                <a:tc>
                  <a:txBody>
                    <a:bodyPr/>
                    <a:lstStyle/>
                    <a:p>
                      <a:pPr algn="ctr"/>
                      <a:r>
                        <a:rPr lang="en-GB" sz="2400" dirty="0"/>
                        <a:t>(4.5%)</a:t>
                      </a:r>
                    </a:p>
                  </a:txBody>
                  <a:tcPr/>
                </a:tc>
                <a:tc>
                  <a:txBody>
                    <a:bodyPr/>
                    <a:lstStyle/>
                    <a:p>
                      <a:pPr algn="ctr"/>
                      <a:r>
                        <a:rPr lang="en-GB" sz="2400" dirty="0"/>
                        <a:t>5%</a:t>
                      </a:r>
                    </a:p>
                  </a:txBody>
                  <a:tcPr/>
                </a:tc>
                <a:tc>
                  <a:txBody>
                    <a:bodyPr/>
                    <a:lstStyle/>
                    <a:p>
                      <a:pPr algn="ctr"/>
                      <a:r>
                        <a:rPr lang="en-GB" sz="2400" dirty="0"/>
                        <a:t>5%</a:t>
                      </a:r>
                    </a:p>
                  </a:txBody>
                  <a:tcPr/>
                </a:tc>
                <a:tc>
                  <a:txBody>
                    <a:bodyPr/>
                    <a:lstStyle/>
                    <a:p>
                      <a:pPr algn="ctr"/>
                      <a:r>
                        <a:rPr lang="en-GB" sz="2400" dirty="0"/>
                        <a:t>5%</a:t>
                      </a:r>
                    </a:p>
                  </a:txBody>
                  <a:tcPr/>
                </a:tc>
                <a:extLst>
                  <a:ext uri="{0D108BD9-81ED-4DB2-BD59-A6C34878D82A}">
                    <a16:rowId xmlns:a16="http://schemas.microsoft.com/office/drawing/2014/main" val="3325256107"/>
                  </a:ext>
                </a:extLst>
              </a:tr>
              <a:tr h="847445">
                <a:tc>
                  <a:txBody>
                    <a:bodyPr/>
                    <a:lstStyle/>
                    <a:p>
                      <a:r>
                        <a:rPr lang="en-GB" sz="2400" b="1" dirty="0"/>
                        <a:t>Total turnover Market Share</a:t>
                      </a:r>
                    </a:p>
                  </a:txBody>
                  <a:tcPr/>
                </a:tc>
                <a:tc>
                  <a:txBody>
                    <a:bodyPr/>
                    <a:lstStyle/>
                    <a:p>
                      <a:pPr algn="ctr"/>
                      <a:r>
                        <a:rPr lang="en-GB" sz="2400" dirty="0"/>
                        <a:t>£10.4m</a:t>
                      </a:r>
                    </a:p>
                  </a:txBody>
                  <a:tcPr/>
                </a:tc>
                <a:tc>
                  <a:txBody>
                    <a:bodyPr/>
                    <a:lstStyle/>
                    <a:p>
                      <a:pPr algn="ctr"/>
                      <a:r>
                        <a:rPr lang="en-GB" sz="2400" dirty="0"/>
                        <a:t>£12m</a:t>
                      </a:r>
                    </a:p>
                  </a:txBody>
                  <a:tcPr/>
                </a:tc>
                <a:tc>
                  <a:txBody>
                    <a:bodyPr/>
                    <a:lstStyle/>
                    <a:p>
                      <a:pPr algn="ctr"/>
                      <a:r>
                        <a:rPr lang="en-GB" sz="2400" dirty="0"/>
                        <a:t>£16m</a:t>
                      </a:r>
                    </a:p>
                  </a:txBody>
                  <a:tcPr/>
                </a:tc>
                <a:tc>
                  <a:txBody>
                    <a:bodyPr/>
                    <a:lstStyle/>
                    <a:p>
                      <a:pPr algn="ctr"/>
                      <a:r>
                        <a:rPr lang="en-GB" sz="2400" dirty="0"/>
                        <a:t>£20m</a:t>
                      </a:r>
                    </a:p>
                  </a:txBody>
                  <a:tcPr/>
                </a:tc>
                <a:extLst>
                  <a:ext uri="{0D108BD9-81ED-4DB2-BD59-A6C34878D82A}">
                    <a16:rowId xmlns:a16="http://schemas.microsoft.com/office/drawing/2014/main" val="758345721"/>
                  </a:ext>
                </a:extLst>
              </a:tr>
              <a:tr h="847445">
                <a:tc>
                  <a:txBody>
                    <a:bodyPr/>
                    <a:lstStyle/>
                    <a:p>
                      <a:r>
                        <a:rPr lang="en-GB" sz="2400" b="1" dirty="0"/>
                        <a:t>Sales to New Customers</a:t>
                      </a:r>
                    </a:p>
                  </a:txBody>
                  <a:tcPr/>
                </a:tc>
                <a:tc>
                  <a:txBody>
                    <a:bodyPr/>
                    <a:lstStyle/>
                    <a:p>
                      <a:pPr algn="ctr"/>
                      <a:r>
                        <a:rPr lang="en-GB" sz="2400" dirty="0"/>
                        <a:t>6%</a:t>
                      </a:r>
                    </a:p>
                  </a:txBody>
                  <a:tcPr/>
                </a:tc>
                <a:tc>
                  <a:txBody>
                    <a:bodyPr/>
                    <a:lstStyle/>
                    <a:p>
                      <a:pPr algn="ctr"/>
                      <a:r>
                        <a:rPr lang="en-GB" sz="2400" dirty="0"/>
                        <a:t>10%</a:t>
                      </a:r>
                    </a:p>
                  </a:txBody>
                  <a:tcPr/>
                </a:tc>
                <a:tc>
                  <a:txBody>
                    <a:bodyPr/>
                    <a:lstStyle/>
                    <a:p>
                      <a:pPr algn="ctr"/>
                      <a:r>
                        <a:rPr lang="en-GB" sz="2400" dirty="0"/>
                        <a:t>15%</a:t>
                      </a:r>
                    </a:p>
                  </a:txBody>
                  <a:tcPr/>
                </a:tc>
                <a:tc>
                  <a:txBody>
                    <a:bodyPr/>
                    <a:lstStyle/>
                    <a:p>
                      <a:pPr algn="ctr"/>
                      <a:r>
                        <a:rPr lang="en-GB" sz="2400" dirty="0"/>
                        <a:t>20%</a:t>
                      </a:r>
                    </a:p>
                  </a:txBody>
                  <a:tcPr/>
                </a:tc>
                <a:extLst>
                  <a:ext uri="{0D108BD9-81ED-4DB2-BD59-A6C34878D82A}">
                    <a16:rowId xmlns:a16="http://schemas.microsoft.com/office/drawing/2014/main" val="2369796578"/>
                  </a:ext>
                </a:extLst>
              </a:tr>
            </a:tbl>
          </a:graphicData>
        </a:graphic>
      </p:graphicFrame>
    </p:spTree>
    <p:extLst>
      <p:ext uri="{BB962C8B-B14F-4D97-AF65-F5344CB8AC3E}">
        <p14:creationId xmlns:p14="http://schemas.microsoft.com/office/powerpoint/2010/main" val="22539327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F1D55-4229-0A17-B89B-AC8B3E8C7C84}"/>
              </a:ext>
            </a:extLst>
          </p:cNvPr>
          <p:cNvSpPr>
            <a:spLocks noGrp="1"/>
          </p:cNvSpPr>
          <p:nvPr>
            <p:ph type="title"/>
          </p:nvPr>
        </p:nvSpPr>
        <p:spPr/>
        <p:txBody>
          <a:bodyPr/>
          <a:lstStyle/>
          <a:p>
            <a:pPr algn="ctr"/>
            <a:r>
              <a:rPr lang="en-GB" b="1" dirty="0"/>
              <a:t>Defining Key Business Processes</a:t>
            </a:r>
          </a:p>
        </p:txBody>
      </p:sp>
      <p:sp>
        <p:nvSpPr>
          <p:cNvPr id="3" name="Content Placeholder 2">
            <a:extLst>
              <a:ext uri="{FF2B5EF4-FFF2-40B4-BE49-F238E27FC236}">
                <a16:creationId xmlns:a16="http://schemas.microsoft.com/office/drawing/2014/main" id="{F34DA63B-8C43-E180-7D27-C3C76317C5F3}"/>
              </a:ext>
            </a:extLst>
          </p:cNvPr>
          <p:cNvSpPr>
            <a:spLocks noGrp="1"/>
          </p:cNvSpPr>
          <p:nvPr>
            <p:ph idx="1"/>
          </p:nvPr>
        </p:nvSpPr>
        <p:spPr/>
        <p:txBody>
          <a:bodyPr>
            <a:normAutofit/>
          </a:bodyPr>
          <a:lstStyle/>
          <a:p>
            <a:pPr marL="0" indent="0">
              <a:buNone/>
            </a:pPr>
            <a:r>
              <a:rPr lang="en-GB" sz="3600" dirty="0"/>
              <a:t>A Key business process can be defined as:</a:t>
            </a:r>
          </a:p>
          <a:p>
            <a:pPr marL="0" indent="0">
              <a:buNone/>
            </a:pPr>
            <a:r>
              <a:rPr lang="en-GB" sz="3600" dirty="0"/>
              <a:t>	‘</a:t>
            </a:r>
            <a:r>
              <a:rPr lang="en-GB" sz="3600" i="1" dirty="0"/>
              <a:t>Patterns of interconnected value-adding 	relationships designed to meet business goals and 	objectives’</a:t>
            </a:r>
            <a:endParaRPr lang="en-GB" sz="3600" dirty="0"/>
          </a:p>
        </p:txBody>
      </p:sp>
    </p:spTree>
    <p:extLst>
      <p:ext uri="{BB962C8B-B14F-4D97-AF65-F5344CB8AC3E}">
        <p14:creationId xmlns:p14="http://schemas.microsoft.com/office/powerpoint/2010/main" val="38818981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0397-CC8B-8329-7137-249EC513DD63}"/>
              </a:ext>
            </a:extLst>
          </p:cNvPr>
          <p:cNvSpPr>
            <a:spLocks noGrp="1"/>
          </p:cNvSpPr>
          <p:nvPr>
            <p:ph type="title"/>
          </p:nvPr>
        </p:nvSpPr>
        <p:spPr/>
        <p:txBody>
          <a:bodyPr/>
          <a:lstStyle/>
          <a:p>
            <a:pPr algn="ctr"/>
            <a:r>
              <a:rPr lang="en-GB" b="1" dirty="0"/>
              <a:t>Defining Key Business Processes</a:t>
            </a:r>
          </a:p>
        </p:txBody>
      </p:sp>
      <p:sp>
        <p:nvSpPr>
          <p:cNvPr id="3" name="Content Placeholder 2">
            <a:extLst>
              <a:ext uri="{FF2B5EF4-FFF2-40B4-BE49-F238E27FC236}">
                <a16:creationId xmlns:a16="http://schemas.microsoft.com/office/drawing/2014/main" id="{478AE0CD-971C-5EE8-9CD9-31E2CBDD4068}"/>
              </a:ext>
            </a:extLst>
          </p:cNvPr>
          <p:cNvSpPr>
            <a:spLocks noGrp="1"/>
          </p:cNvSpPr>
          <p:nvPr>
            <p:ph idx="1"/>
          </p:nvPr>
        </p:nvSpPr>
        <p:spPr/>
        <p:txBody>
          <a:bodyPr>
            <a:normAutofit/>
          </a:bodyPr>
          <a:lstStyle/>
          <a:p>
            <a:r>
              <a:rPr lang="en-GB" sz="3600" dirty="0"/>
              <a:t>In Lean the term ‘process’ refers to a limited number of key activity groups that you need to deliver value to the business</a:t>
            </a:r>
          </a:p>
          <a:p>
            <a:r>
              <a:rPr lang="en-GB" sz="3600" dirty="0"/>
              <a:t>The fewer processes you define the easier they will be to manage</a:t>
            </a:r>
          </a:p>
          <a:p>
            <a:r>
              <a:rPr lang="en-GB" sz="3600" dirty="0"/>
              <a:t>Remember that these processes are not everything a company does, but they are core activities it undertakes and must get right</a:t>
            </a:r>
          </a:p>
        </p:txBody>
      </p:sp>
    </p:spTree>
    <p:extLst>
      <p:ext uri="{BB962C8B-B14F-4D97-AF65-F5344CB8AC3E}">
        <p14:creationId xmlns:p14="http://schemas.microsoft.com/office/powerpoint/2010/main" val="33612144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1DD91-873A-FD2F-5A0C-910F7CFD1F1B}"/>
              </a:ext>
            </a:extLst>
          </p:cNvPr>
          <p:cNvSpPr>
            <a:spLocks noGrp="1"/>
          </p:cNvSpPr>
          <p:nvPr>
            <p:ph type="title"/>
          </p:nvPr>
        </p:nvSpPr>
        <p:spPr/>
        <p:txBody>
          <a:bodyPr/>
          <a:lstStyle/>
          <a:p>
            <a:pPr algn="ctr"/>
            <a:r>
              <a:rPr lang="en-GB" b="1" dirty="0"/>
              <a:t>Defining Key Business Processes</a:t>
            </a:r>
            <a:endParaRPr lang="en-GB" dirty="0"/>
          </a:p>
        </p:txBody>
      </p:sp>
      <p:graphicFrame>
        <p:nvGraphicFramePr>
          <p:cNvPr id="4" name="Content Placeholder 3">
            <a:extLst>
              <a:ext uri="{FF2B5EF4-FFF2-40B4-BE49-F238E27FC236}">
                <a16:creationId xmlns:a16="http://schemas.microsoft.com/office/drawing/2014/main" id="{EBD39CAE-6FDE-4B98-6985-D95C9AFEBD5C}"/>
              </a:ext>
            </a:extLst>
          </p:cNvPr>
          <p:cNvGraphicFramePr>
            <a:graphicFrameLocks noGrp="1"/>
          </p:cNvGraphicFramePr>
          <p:nvPr>
            <p:ph idx="1"/>
            <p:extLst>
              <p:ext uri="{D42A27DB-BD31-4B8C-83A1-F6EECF244321}">
                <p14:modId xmlns:p14="http://schemas.microsoft.com/office/powerpoint/2010/main" val="1561241290"/>
              </p:ext>
            </p:extLst>
          </p:nvPr>
        </p:nvGraphicFramePr>
        <p:xfrm>
          <a:off x="336884" y="1825625"/>
          <a:ext cx="11515940" cy="3383280"/>
        </p:xfrm>
        <a:graphic>
          <a:graphicData uri="http://schemas.openxmlformats.org/drawingml/2006/table">
            <a:tbl>
              <a:tblPr firstRow="1" bandRow="1">
                <a:tableStyleId>{5C22544A-7EE6-4342-B048-85BDC9FD1C3A}</a:tableStyleId>
              </a:tblPr>
              <a:tblGrid>
                <a:gridCol w="3418892">
                  <a:extLst>
                    <a:ext uri="{9D8B030D-6E8A-4147-A177-3AD203B41FA5}">
                      <a16:colId xmlns:a16="http://schemas.microsoft.com/office/drawing/2014/main" val="2894647903"/>
                    </a:ext>
                  </a:extLst>
                </a:gridCol>
                <a:gridCol w="8097048">
                  <a:extLst>
                    <a:ext uri="{9D8B030D-6E8A-4147-A177-3AD203B41FA5}">
                      <a16:colId xmlns:a16="http://schemas.microsoft.com/office/drawing/2014/main" val="1915411254"/>
                    </a:ext>
                  </a:extLst>
                </a:gridCol>
              </a:tblGrid>
              <a:tr h="370840">
                <a:tc>
                  <a:txBody>
                    <a:bodyPr/>
                    <a:lstStyle/>
                    <a:p>
                      <a:r>
                        <a:rPr lang="en-GB" sz="2400" dirty="0"/>
                        <a:t>Key Business Process</a:t>
                      </a:r>
                    </a:p>
                  </a:txBody>
                  <a:tcPr/>
                </a:tc>
                <a:tc>
                  <a:txBody>
                    <a:bodyPr/>
                    <a:lstStyle/>
                    <a:p>
                      <a:r>
                        <a:rPr lang="en-GB" sz="2400" dirty="0"/>
                        <a:t>Definition</a:t>
                      </a:r>
                    </a:p>
                  </a:txBody>
                  <a:tcPr/>
                </a:tc>
                <a:extLst>
                  <a:ext uri="{0D108BD9-81ED-4DB2-BD59-A6C34878D82A}">
                    <a16:rowId xmlns:a16="http://schemas.microsoft.com/office/drawing/2014/main" val="1431064922"/>
                  </a:ext>
                </a:extLst>
              </a:tr>
              <a:tr h="370840">
                <a:tc>
                  <a:txBody>
                    <a:bodyPr/>
                    <a:lstStyle/>
                    <a:p>
                      <a:r>
                        <a:rPr lang="en-GB" sz="2400" dirty="0"/>
                        <a:t>Order Fulfilment</a:t>
                      </a:r>
                    </a:p>
                  </a:txBody>
                  <a:tcPr/>
                </a:tc>
                <a:tc>
                  <a:txBody>
                    <a:bodyPr/>
                    <a:lstStyle/>
                    <a:p>
                      <a:r>
                        <a:rPr lang="en-GB" sz="2400" dirty="0"/>
                        <a:t>Taking orders, processing the orders, production planning, production, delivery to customers and payment management</a:t>
                      </a:r>
                    </a:p>
                  </a:txBody>
                  <a:tcPr/>
                </a:tc>
                <a:extLst>
                  <a:ext uri="{0D108BD9-81ED-4DB2-BD59-A6C34878D82A}">
                    <a16:rowId xmlns:a16="http://schemas.microsoft.com/office/drawing/2014/main" val="2733090116"/>
                  </a:ext>
                </a:extLst>
              </a:tr>
              <a:tr h="370840">
                <a:tc>
                  <a:txBody>
                    <a:bodyPr/>
                    <a:lstStyle/>
                    <a:p>
                      <a:r>
                        <a:rPr lang="en-GB" sz="2400" dirty="0"/>
                        <a:t>Sales acquisition</a:t>
                      </a:r>
                    </a:p>
                  </a:txBody>
                  <a:tcPr/>
                </a:tc>
                <a:tc>
                  <a:txBody>
                    <a:bodyPr/>
                    <a:lstStyle/>
                    <a:p>
                      <a:r>
                        <a:rPr lang="en-GB" sz="2400" dirty="0"/>
                        <a:t>Winning new business with new or existing clients</a:t>
                      </a:r>
                    </a:p>
                  </a:txBody>
                  <a:tcPr/>
                </a:tc>
                <a:extLst>
                  <a:ext uri="{0D108BD9-81ED-4DB2-BD59-A6C34878D82A}">
                    <a16:rowId xmlns:a16="http://schemas.microsoft.com/office/drawing/2014/main" val="732579945"/>
                  </a:ext>
                </a:extLst>
              </a:tr>
              <a:tr h="370840">
                <a:tc>
                  <a:txBody>
                    <a:bodyPr/>
                    <a:lstStyle/>
                    <a:p>
                      <a:r>
                        <a:rPr lang="en-GB" sz="2400" dirty="0"/>
                        <a:t>Product lifecycle management</a:t>
                      </a:r>
                    </a:p>
                  </a:txBody>
                  <a:tcPr/>
                </a:tc>
                <a:tc>
                  <a:txBody>
                    <a:bodyPr/>
                    <a:lstStyle/>
                    <a:p>
                      <a:r>
                        <a:rPr lang="en-GB" sz="2400" dirty="0"/>
                        <a:t>Managing Customer needs for new products, developing new introducing them into the market and retiring old products</a:t>
                      </a:r>
                    </a:p>
                  </a:txBody>
                  <a:tcPr/>
                </a:tc>
                <a:extLst>
                  <a:ext uri="{0D108BD9-81ED-4DB2-BD59-A6C34878D82A}">
                    <a16:rowId xmlns:a16="http://schemas.microsoft.com/office/drawing/2014/main" val="2868862657"/>
                  </a:ext>
                </a:extLst>
              </a:tr>
              <a:tr h="370840">
                <a:tc>
                  <a:txBody>
                    <a:bodyPr/>
                    <a:lstStyle/>
                    <a:p>
                      <a:r>
                        <a:rPr lang="en-GB" sz="2400" dirty="0"/>
                        <a:t>Technology Plant and Equipment Management</a:t>
                      </a:r>
                    </a:p>
                  </a:txBody>
                  <a:tcPr/>
                </a:tc>
                <a:tc>
                  <a:txBody>
                    <a:bodyPr/>
                    <a:lstStyle/>
                    <a:p>
                      <a:r>
                        <a:rPr lang="en-GB" sz="2400" dirty="0"/>
                        <a:t>Developing managing and  maintaining operating equipment (including IT)</a:t>
                      </a:r>
                    </a:p>
                  </a:txBody>
                  <a:tcPr/>
                </a:tc>
                <a:extLst>
                  <a:ext uri="{0D108BD9-81ED-4DB2-BD59-A6C34878D82A}">
                    <a16:rowId xmlns:a16="http://schemas.microsoft.com/office/drawing/2014/main" val="658615307"/>
                  </a:ext>
                </a:extLst>
              </a:tr>
            </a:tbl>
          </a:graphicData>
        </a:graphic>
      </p:graphicFrame>
    </p:spTree>
    <p:extLst>
      <p:ext uri="{BB962C8B-B14F-4D97-AF65-F5344CB8AC3E}">
        <p14:creationId xmlns:p14="http://schemas.microsoft.com/office/powerpoint/2010/main" val="1216718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70D7-8BCC-5E76-68D1-105554ACD327}"/>
              </a:ext>
            </a:extLst>
          </p:cNvPr>
          <p:cNvSpPr>
            <a:spLocks noGrp="1"/>
          </p:cNvSpPr>
          <p:nvPr>
            <p:ph type="title"/>
          </p:nvPr>
        </p:nvSpPr>
        <p:spPr/>
        <p:txBody>
          <a:bodyPr/>
          <a:lstStyle/>
          <a:p>
            <a:pPr algn="ctr"/>
            <a:r>
              <a:rPr lang="en-GB" b="1" dirty="0"/>
              <a:t>Defining Key Business Processes</a:t>
            </a:r>
            <a:endParaRPr lang="en-GB" dirty="0"/>
          </a:p>
        </p:txBody>
      </p:sp>
      <p:graphicFrame>
        <p:nvGraphicFramePr>
          <p:cNvPr id="4" name="Content Placeholder 3">
            <a:extLst>
              <a:ext uri="{FF2B5EF4-FFF2-40B4-BE49-F238E27FC236}">
                <a16:creationId xmlns:a16="http://schemas.microsoft.com/office/drawing/2014/main" id="{D8EC478C-3C19-7F02-4141-9AAF9FA8006B}"/>
              </a:ext>
            </a:extLst>
          </p:cNvPr>
          <p:cNvGraphicFramePr>
            <a:graphicFrameLocks noGrp="1"/>
          </p:cNvGraphicFramePr>
          <p:nvPr>
            <p:ph idx="1"/>
            <p:extLst>
              <p:ext uri="{D42A27DB-BD31-4B8C-83A1-F6EECF244321}">
                <p14:modId xmlns:p14="http://schemas.microsoft.com/office/powerpoint/2010/main" val="2980584862"/>
              </p:ext>
            </p:extLst>
          </p:nvPr>
        </p:nvGraphicFramePr>
        <p:xfrm>
          <a:off x="838200" y="1825625"/>
          <a:ext cx="10515600" cy="3749040"/>
        </p:xfrm>
        <a:graphic>
          <a:graphicData uri="http://schemas.openxmlformats.org/drawingml/2006/table">
            <a:tbl>
              <a:tblPr firstRow="1" bandRow="1">
                <a:tableStyleId>{5C22544A-7EE6-4342-B048-85BDC9FD1C3A}</a:tableStyleId>
              </a:tblPr>
              <a:tblGrid>
                <a:gridCol w="3823177">
                  <a:extLst>
                    <a:ext uri="{9D8B030D-6E8A-4147-A177-3AD203B41FA5}">
                      <a16:colId xmlns:a16="http://schemas.microsoft.com/office/drawing/2014/main" val="2107259620"/>
                    </a:ext>
                  </a:extLst>
                </a:gridCol>
                <a:gridCol w="6692423">
                  <a:extLst>
                    <a:ext uri="{9D8B030D-6E8A-4147-A177-3AD203B41FA5}">
                      <a16:colId xmlns:a16="http://schemas.microsoft.com/office/drawing/2014/main" val="91353822"/>
                    </a:ext>
                  </a:extLst>
                </a:gridCol>
              </a:tblGrid>
              <a:tr h="370840">
                <a:tc>
                  <a:txBody>
                    <a:bodyPr/>
                    <a:lstStyle/>
                    <a:p>
                      <a:r>
                        <a:rPr lang="en-GB" sz="2400" dirty="0"/>
                        <a:t>Key Business Process</a:t>
                      </a:r>
                    </a:p>
                  </a:txBody>
                  <a:tcPr/>
                </a:tc>
                <a:tc>
                  <a:txBody>
                    <a:bodyPr/>
                    <a:lstStyle/>
                    <a:p>
                      <a:r>
                        <a:rPr lang="en-GB" sz="2400" dirty="0"/>
                        <a:t>Definition</a:t>
                      </a:r>
                    </a:p>
                  </a:txBody>
                  <a:tcPr/>
                </a:tc>
                <a:extLst>
                  <a:ext uri="{0D108BD9-81ED-4DB2-BD59-A6C34878D82A}">
                    <a16:rowId xmlns:a16="http://schemas.microsoft.com/office/drawing/2014/main" val="136072988"/>
                  </a:ext>
                </a:extLst>
              </a:tr>
              <a:tr h="370840">
                <a:tc>
                  <a:txBody>
                    <a:bodyPr/>
                    <a:lstStyle/>
                    <a:p>
                      <a:r>
                        <a:rPr lang="en-GB" sz="2400" b="1" dirty="0"/>
                        <a:t>Human Resource Management</a:t>
                      </a:r>
                    </a:p>
                  </a:txBody>
                  <a:tcPr/>
                </a:tc>
                <a:tc>
                  <a:txBody>
                    <a:bodyPr/>
                    <a:lstStyle/>
                    <a:p>
                      <a:r>
                        <a:rPr lang="en-GB" sz="2400" dirty="0"/>
                        <a:t>Developing, managing and maintaining employees</a:t>
                      </a:r>
                    </a:p>
                  </a:txBody>
                  <a:tcPr/>
                </a:tc>
                <a:extLst>
                  <a:ext uri="{0D108BD9-81ED-4DB2-BD59-A6C34878D82A}">
                    <a16:rowId xmlns:a16="http://schemas.microsoft.com/office/drawing/2014/main" val="1818266451"/>
                  </a:ext>
                </a:extLst>
              </a:tr>
              <a:tr h="370840">
                <a:tc>
                  <a:txBody>
                    <a:bodyPr/>
                    <a:lstStyle/>
                    <a:p>
                      <a:r>
                        <a:rPr lang="en-GB" sz="2400" b="1" dirty="0"/>
                        <a:t>Strategy and Policy Deployment</a:t>
                      </a:r>
                    </a:p>
                  </a:txBody>
                  <a:tcPr/>
                </a:tc>
                <a:tc>
                  <a:txBody>
                    <a:bodyPr/>
                    <a:lstStyle/>
                    <a:p>
                      <a:r>
                        <a:rPr lang="en-GB" sz="2400" dirty="0"/>
                        <a:t>The strategic management of the company, focusing of change and managing critical success factors</a:t>
                      </a:r>
                    </a:p>
                  </a:txBody>
                  <a:tcPr/>
                </a:tc>
                <a:extLst>
                  <a:ext uri="{0D108BD9-81ED-4DB2-BD59-A6C34878D82A}">
                    <a16:rowId xmlns:a16="http://schemas.microsoft.com/office/drawing/2014/main" val="3966180135"/>
                  </a:ext>
                </a:extLst>
              </a:tr>
              <a:tr h="370840">
                <a:tc>
                  <a:txBody>
                    <a:bodyPr/>
                    <a:lstStyle/>
                    <a:p>
                      <a:r>
                        <a:rPr lang="en-GB" sz="2400" b="1" dirty="0"/>
                        <a:t>Supplier Integration</a:t>
                      </a:r>
                    </a:p>
                  </a:txBody>
                  <a:tcPr/>
                </a:tc>
                <a:tc>
                  <a:txBody>
                    <a:bodyPr/>
                    <a:lstStyle/>
                    <a:p>
                      <a:r>
                        <a:rPr lang="en-GB" sz="2400" dirty="0"/>
                        <a:t>Integrating suppliers into the other key business processes</a:t>
                      </a:r>
                    </a:p>
                  </a:txBody>
                  <a:tcPr/>
                </a:tc>
                <a:extLst>
                  <a:ext uri="{0D108BD9-81ED-4DB2-BD59-A6C34878D82A}">
                    <a16:rowId xmlns:a16="http://schemas.microsoft.com/office/drawing/2014/main" val="4269872405"/>
                  </a:ext>
                </a:extLst>
              </a:tr>
              <a:tr h="370840">
                <a:tc>
                  <a:txBody>
                    <a:bodyPr/>
                    <a:lstStyle/>
                    <a:p>
                      <a:r>
                        <a:rPr lang="en-GB" sz="2400" b="1" dirty="0"/>
                        <a:t>Continuous Improvement</a:t>
                      </a:r>
                    </a:p>
                  </a:txBody>
                  <a:tcPr/>
                </a:tc>
                <a:tc>
                  <a:txBody>
                    <a:bodyPr/>
                    <a:lstStyle/>
                    <a:p>
                      <a:r>
                        <a:rPr lang="en-GB" sz="2400" dirty="0"/>
                        <a:t>Continuous radical or incremental improvement of all other processes</a:t>
                      </a:r>
                    </a:p>
                  </a:txBody>
                  <a:tcPr/>
                </a:tc>
                <a:extLst>
                  <a:ext uri="{0D108BD9-81ED-4DB2-BD59-A6C34878D82A}">
                    <a16:rowId xmlns:a16="http://schemas.microsoft.com/office/drawing/2014/main" val="663326760"/>
                  </a:ext>
                </a:extLst>
              </a:tr>
            </a:tbl>
          </a:graphicData>
        </a:graphic>
      </p:graphicFrame>
    </p:spTree>
    <p:extLst>
      <p:ext uri="{BB962C8B-B14F-4D97-AF65-F5344CB8AC3E}">
        <p14:creationId xmlns:p14="http://schemas.microsoft.com/office/powerpoint/2010/main" val="20437087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6C2FC-3F96-F458-B681-7150893CF301}"/>
              </a:ext>
            </a:extLst>
          </p:cNvPr>
          <p:cNvSpPr>
            <a:spLocks noGrp="1"/>
          </p:cNvSpPr>
          <p:nvPr>
            <p:ph type="title"/>
          </p:nvPr>
        </p:nvSpPr>
        <p:spPr/>
        <p:txBody>
          <a:bodyPr/>
          <a:lstStyle/>
          <a:p>
            <a:pPr algn="ctr"/>
            <a:r>
              <a:rPr lang="en-GB" b="1" dirty="0"/>
              <a:t>Deciding Which Process Needs to Deliver Against Each Target Area</a:t>
            </a:r>
          </a:p>
        </p:txBody>
      </p:sp>
      <p:sp>
        <p:nvSpPr>
          <p:cNvPr id="3" name="Content Placeholder 2">
            <a:extLst>
              <a:ext uri="{FF2B5EF4-FFF2-40B4-BE49-F238E27FC236}">
                <a16:creationId xmlns:a16="http://schemas.microsoft.com/office/drawing/2014/main" id="{0C5CF0EC-A834-4227-4D1D-AF4610E82230}"/>
              </a:ext>
            </a:extLst>
          </p:cNvPr>
          <p:cNvSpPr>
            <a:spLocks noGrp="1"/>
          </p:cNvSpPr>
          <p:nvPr>
            <p:ph idx="1"/>
          </p:nvPr>
        </p:nvSpPr>
        <p:spPr>
          <a:xfrm>
            <a:off x="838200" y="1825625"/>
            <a:ext cx="10515600" cy="4667250"/>
          </a:xfrm>
        </p:spPr>
        <p:txBody>
          <a:bodyPr>
            <a:normAutofit/>
          </a:bodyPr>
          <a:lstStyle/>
          <a:p>
            <a:r>
              <a:rPr lang="en-GB" sz="3600" dirty="0"/>
              <a:t>To decide which key business process area is likely to give us the targeted improvements, just ask if the business process is likely to yield benefit to each target area if improved</a:t>
            </a:r>
          </a:p>
          <a:p>
            <a:r>
              <a:rPr lang="en-GB" sz="3600" dirty="0"/>
              <a:t>Record YES, MAYBE or NO</a:t>
            </a:r>
          </a:p>
          <a:p>
            <a:r>
              <a:rPr lang="en-GB" sz="3600" dirty="0"/>
              <a:t>Do not answer YES unless there is a direct link</a:t>
            </a:r>
          </a:p>
          <a:p>
            <a:r>
              <a:rPr lang="en-GB" sz="3600" dirty="0"/>
              <a:t>You will then know where you need focus your improvement activity</a:t>
            </a:r>
          </a:p>
        </p:txBody>
      </p:sp>
    </p:spTree>
    <p:extLst>
      <p:ext uri="{BB962C8B-B14F-4D97-AF65-F5344CB8AC3E}">
        <p14:creationId xmlns:p14="http://schemas.microsoft.com/office/powerpoint/2010/main" val="4738314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3E813-147C-5190-45BE-3C65D04D90BB}"/>
              </a:ext>
            </a:extLst>
          </p:cNvPr>
          <p:cNvSpPr>
            <a:spLocks noGrp="1"/>
          </p:cNvSpPr>
          <p:nvPr>
            <p:ph type="title"/>
          </p:nvPr>
        </p:nvSpPr>
        <p:spPr/>
        <p:txBody>
          <a:bodyPr/>
          <a:lstStyle/>
          <a:p>
            <a:pPr algn="ctr"/>
            <a:r>
              <a:rPr lang="en-GB" b="1" dirty="0"/>
              <a:t>Deciding Which Process Needs to Deliver Against Each Target Area</a:t>
            </a:r>
          </a:p>
        </p:txBody>
      </p:sp>
      <p:graphicFrame>
        <p:nvGraphicFramePr>
          <p:cNvPr id="4" name="Content Placeholder 3">
            <a:extLst>
              <a:ext uri="{FF2B5EF4-FFF2-40B4-BE49-F238E27FC236}">
                <a16:creationId xmlns:a16="http://schemas.microsoft.com/office/drawing/2014/main" id="{0AC7DE09-C616-65B5-609C-9FC0E1FEE4AC}"/>
              </a:ext>
            </a:extLst>
          </p:cNvPr>
          <p:cNvGraphicFramePr>
            <a:graphicFrameLocks noGrp="1"/>
          </p:cNvGraphicFramePr>
          <p:nvPr>
            <p:ph idx="1"/>
            <p:extLst>
              <p:ext uri="{D42A27DB-BD31-4B8C-83A1-F6EECF244321}">
                <p14:modId xmlns:p14="http://schemas.microsoft.com/office/powerpoint/2010/main" val="3301652326"/>
              </p:ext>
            </p:extLst>
          </p:nvPr>
        </p:nvGraphicFramePr>
        <p:xfrm>
          <a:off x="838200" y="1825625"/>
          <a:ext cx="10515600" cy="393192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3992299208"/>
                    </a:ext>
                  </a:extLst>
                </a:gridCol>
                <a:gridCol w="2628900">
                  <a:extLst>
                    <a:ext uri="{9D8B030D-6E8A-4147-A177-3AD203B41FA5}">
                      <a16:colId xmlns:a16="http://schemas.microsoft.com/office/drawing/2014/main" val="3529473449"/>
                    </a:ext>
                  </a:extLst>
                </a:gridCol>
                <a:gridCol w="2628900">
                  <a:extLst>
                    <a:ext uri="{9D8B030D-6E8A-4147-A177-3AD203B41FA5}">
                      <a16:colId xmlns:a16="http://schemas.microsoft.com/office/drawing/2014/main" val="861310541"/>
                    </a:ext>
                  </a:extLst>
                </a:gridCol>
                <a:gridCol w="2628900">
                  <a:extLst>
                    <a:ext uri="{9D8B030D-6E8A-4147-A177-3AD203B41FA5}">
                      <a16:colId xmlns:a16="http://schemas.microsoft.com/office/drawing/2014/main" val="3116827094"/>
                    </a:ext>
                  </a:extLst>
                </a:gridCol>
              </a:tblGrid>
              <a:tr h="370840">
                <a:tc>
                  <a:txBody>
                    <a:bodyPr/>
                    <a:lstStyle/>
                    <a:p>
                      <a:endParaRPr lang="en-GB" sz="2400" dirty="0"/>
                    </a:p>
                  </a:txBody>
                  <a:tcPr/>
                </a:tc>
                <a:tc>
                  <a:txBody>
                    <a:bodyPr/>
                    <a:lstStyle/>
                    <a:p>
                      <a:r>
                        <a:rPr lang="en-GB" sz="2400" dirty="0"/>
                        <a:t>Order Fulfilment</a:t>
                      </a:r>
                    </a:p>
                  </a:txBody>
                  <a:tcPr/>
                </a:tc>
                <a:tc>
                  <a:txBody>
                    <a:bodyPr/>
                    <a:lstStyle/>
                    <a:p>
                      <a:r>
                        <a:rPr lang="en-GB" sz="2400" dirty="0"/>
                        <a:t>Sales Acquisition</a:t>
                      </a:r>
                    </a:p>
                  </a:txBody>
                  <a:tcPr/>
                </a:tc>
                <a:tc>
                  <a:txBody>
                    <a:bodyPr/>
                    <a:lstStyle/>
                    <a:p>
                      <a:r>
                        <a:rPr lang="en-GB" sz="2400" dirty="0"/>
                        <a:t>Product Life-Cycle Management</a:t>
                      </a:r>
                    </a:p>
                  </a:txBody>
                  <a:tcPr/>
                </a:tc>
                <a:extLst>
                  <a:ext uri="{0D108BD9-81ED-4DB2-BD59-A6C34878D82A}">
                    <a16:rowId xmlns:a16="http://schemas.microsoft.com/office/drawing/2014/main" val="950940644"/>
                  </a:ext>
                </a:extLst>
              </a:tr>
              <a:tr h="370840">
                <a:tc>
                  <a:txBody>
                    <a:bodyPr/>
                    <a:lstStyle/>
                    <a:p>
                      <a:r>
                        <a:rPr lang="en-GB" sz="2400" b="1" dirty="0"/>
                        <a:t>Return on Capital</a:t>
                      </a:r>
                    </a:p>
                  </a:txBody>
                  <a:tcPr/>
                </a:tc>
                <a:tc>
                  <a:txBody>
                    <a:bodyPr/>
                    <a:lstStyle/>
                    <a:p>
                      <a:pPr algn="ctr"/>
                      <a:r>
                        <a:rPr lang="en-GB" sz="2400" dirty="0"/>
                        <a:t>Maybe </a:t>
                      </a:r>
                    </a:p>
                  </a:txBody>
                  <a:tcPr/>
                </a:tc>
                <a:tc>
                  <a:txBody>
                    <a:bodyPr/>
                    <a:lstStyle/>
                    <a:p>
                      <a:pPr algn="ctr"/>
                      <a:r>
                        <a:rPr lang="en-GB" sz="2400" dirty="0"/>
                        <a:t>Yes</a:t>
                      </a:r>
                    </a:p>
                  </a:txBody>
                  <a:tcPr/>
                </a:tc>
                <a:tc>
                  <a:txBody>
                    <a:bodyPr/>
                    <a:lstStyle/>
                    <a:p>
                      <a:pPr algn="ctr"/>
                      <a:r>
                        <a:rPr lang="en-GB" sz="2400" dirty="0"/>
                        <a:t>Maybe</a:t>
                      </a:r>
                    </a:p>
                  </a:txBody>
                  <a:tcPr/>
                </a:tc>
                <a:extLst>
                  <a:ext uri="{0D108BD9-81ED-4DB2-BD59-A6C34878D82A}">
                    <a16:rowId xmlns:a16="http://schemas.microsoft.com/office/drawing/2014/main" val="3784145994"/>
                  </a:ext>
                </a:extLst>
              </a:tr>
              <a:tr h="370840">
                <a:tc>
                  <a:txBody>
                    <a:bodyPr/>
                    <a:lstStyle/>
                    <a:p>
                      <a:r>
                        <a:rPr lang="en-GB" sz="2400" b="1" dirty="0"/>
                        <a:t>Net Cash</a:t>
                      </a:r>
                    </a:p>
                  </a:txBody>
                  <a:tcPr/>
                </a:tc>
                <a:tc>
                  <a:txBody>
                    <a:bodyPr/>
                    <a:lstStyle/>
                    <a:p>
                      <a:pPr algn="ctr"/>
                      <a:r>
                        <a:rPr lang="en-GB" sz="2400" dirty="0"/>
                        <a:t>Yes</a:t>
                      </a:r>
                    </a:p>
                  </a:txBody>
                  <a:tcPr/>
                </a:tc>
                <a:tc>
                  <a:txBody>
                    <a:bodyPr/>
                    <a:lstStyle/>
                    <a:p>
                      <a:pPr algn="ctr"/>
                      <a:r>
                        <a:rPr lang="en-GB" sz="2400" dirty="0"/>
                        <a:t>No</a:t>
                      </a:r>
                    </a:p>
                  </a:txBody>
                  <a:tcPr/>
                </a:tc>
                <a:tc>
                  <a:txBody>
                    <a:bodyPr/>
                    <a:lstStyle/>
                    <a:p>
                      <a:pPr algn="ctr"/>
                      <a:r>
                        <a:rPr lang="en-GB" sz="2400" dirty="0"/>
                        <a:t>Maybe</a:t>
                      </a:r>
                    </a:p>
                  </a:txBody>
                  <a:tcPr/>
                </a:tc>
                <a:extLst>
                  <a:ext uri="{0D108BD9-81ED-4DB2-BD59-A6C34878D82A}">
                    <a16:rowId xmlns:a16="http://schemas.microsoft.com/office/drawing/2014/main" val="2916420981"/>
                  </a:ext>
                </a:extLst>
              </a:tr>
              <a:tr h="370840">
                <a:tc>
                  <a:txBody>
                    <a:bodyPr/>
                    <a:lstStyle/>
                    <a:p>
                      <a:r>
                        <a:rPr lang="en-GB" sz="2400" b="1" dirty="0"/>
                        <a:t>Stockturn</a:t>
                      </a:r>
                    </a:p>
                  </a:txBody>
                  <a:tcPr/>
                </a:tc>
                <a:tc>
                  <a:txBody>
                    <a:bodyPr/>
                    <a:lstStyle/>
                    <a:p>
                      <a:pPr algn="ctr"/>
                      <a:r>
                        <a:rPr lang="en-GB" sz="2400" dirty="0"/>
                        <a:t>Yes</a:t>
                      </a:r>
                    </a:p>
                  </a:txBody>
                  <a:tcPr/>
                </a:tc>
                <a:tc>
                  <a:txBody>
                    <a:bodyPr/>
                    <a:lstStyle/>
                    <a:p>
                      <a:pPr algn="ctr"/>
                      <a:r>
                        <a:rPr lang="en-GB" sz="2400" dirty="0"/>
                        <a:t>Maybe</a:t>
                      </a:r>
                    </a:p>
                  </a:txBody>
                  <a:tcPr/>
                </a:tc>
                <a:tc>
                  <a:txBody>
                    <a:bodyPr/>
                    <a:lstStyle/>
                    <a:p>
                      <a:pPr algn="ctr"/>
                      <a:r>
                        <a:rPr lang="en-GB" sz="2400" dirty="0"/>
                        <a:t>Maybe</a:t>
                      </a:r>
                    </a:p>
                  </a:txBody>
                  <a:tcPr/>
                </a:tc>
                <a:extLst>
                  <a:ext uri="{0D108BD9-81ED-4DB2-BD59-A6C34878D82A}">
                    <a16:rowId xmlns:a16="http://schemas.microsoft.com/office/drawing/2014/main" val="963446794"/>
                  </a:ext>
                </a:extLst>
              </a:tr>
              <a:tr h="370840">
                <a:tc>
                  <a:txBody>
                    <a:bodyPr/>
                    <a:lstStyle/>
                    <a:p>
                      <a:r>
                        <a:rPr lang="en-GB" sz="2400" b="1" dirty="0"/>
                        <a:t>OEE</a:t>
                      </a:r>
                    </a:p>
                  </a:txBody>
                  <a:tcPr/>
                </a:tc>
                <a:tc>
                  <a:txBody>
                    <a:bodyPr/>
                    <a:lstStyle/>
                    <a:p>
                      <a:pPr algn="ctr"/>
                      <a:r>
                        <a:rPr lang="en-GB" sz="2400" dirty="0"/>
                        <a:t>Maybe</a:t>
                      </a:r>
                    </a:p>
                  </a:txBody>
                  <a:tcPr/>
                </a:tc>
                <a:tc>
                  <a:txBody>
                    <a:bodyPr/>
                    <a:lstStyle/>
                    <a:p>
                      <a:pPr algn="ctr"/>
                      <a:r>
                        <a:rPr lang="en-GB" sz="2400" dirty="0"/>
                        <a:t>No</a:t>
                      </a:r>
                    </a:p>
                  </a:txBody>
                  <a:tcPr/>
                </a:tc>
                <a:tc>
                  <a:txBody>
                    <a:bodyPr/>
                    <a:lstStyle/>
                    <a:p>
                      <a:pPr algn="ctr"/>
                      <a:r>
                        <a:rPr lang="en-GB" sz="2400" dirty="0"/>
                        <a:t>No</a:t>
                      </a:r>
                    </a:p>
                  </a:txBody>
                  <a:tcPr/>
                </a:tc>
                <a:extLst>
                  <a:ext uri="{0D108BD9-81ED-4DB2-BD59-A6C34878D82A}">
                    <a16:rowId xmlns:a16="http://schemas.microsoft.com/office/drawing/2014/main" val="3873324008"/>
                  </a:ext>
                </a:extLst>
              </a:tr>
              <a:tr h="370840">
                <a:tc>
                  <a:txBody>
                    <a:bodyPr/>
                    <a:lstStyle/>
                    <a:p>
                      <a:r>
                        <a:rPr lang="en-GB" sz="2400" b="1" dirty="0"/>
                        <a:t>Total cost reduction</a:t>
                      </a:r>
                    </a:p>
                  </a:txBody>
                  <a:tcPr/>
                </a:tc>
                <a:tc>
                  <a:txBody>
                    <a:bodyPr/>
                    <a:lstStyle/>
                    <a:p>
                      <a:pPr algn="ctr"/>
                      <a:r>
                        <a:rPr lang="en-GB" sz="2400" dirty="0"/>
                        <a:t>Maybe</a:t>
                      </a:r>
                    </a:p>
                  </a:txBody>
                  <a:tcPr/>
                </a:tc>
                <a:tc>
                  <a:txBody>
                    <a:bodyPr/>
                    <a:lstStyle/>
                    <a:p>
                      <a:pPr algn="ctr"/>
                      <a:r>
                        <a:rPr lang="en-GB" sz="2400" dirty="0"/>
                        <a:t>Maybe</a:t>
                      </a:r>
                    </a:p>
                  </a:txBody>
                  <a:tcPr/>
                </a:tc>
                <a:tc>
                  <a:txBody>
                    <a:bodyPr/>
                    <a:lstStyle/>
                    <a:p>
                      <a:pPr algn="ctr"/>
                      <a:r>
                        <a:rPr lang="en-GB" sz="2400" dirty="0"/>
                        <a:t>Yes</a:t>
                      </a:r>
                    </a:p>
                  </a:txBody>
                  <a:tcPr/>
                </a:tc>
                <a:extLst>
                  <a:ext uri="{0D108BD9-81ED-4DB2-BD59-A6C34878D82A}">
                    <a16:rowId xmlns:a16="http://schemas.microsoft.com/office/drawing/2014/main" val="926803691"/>
                  </a:ext>
                </a:extLst>
              </a:tr>
              <a:tr h="370840">
                <a:tc>
                  <a:txBody>
                    <a:bodyPr/>
                    <a:lstStyle/>
                    <a:p>
                      <a:r>
                        <a:rPr lang="en-GB" sz="2400" b="1" dirty="0"/>
                        <a:t>Total Turnover</a:t>
                      </a:r>
                    </a:p>
                  </a:txBody>
                  <a:tcPr/>
                </a:tc>
                <a:tc>
                  <a:txBody>
                    <a:bodyPr/>
                    <a:lstStyle/>
                    <a:p>
                      <a:pPr algn="ctr"/>
                      <a:r>
                        <a:rPr lang="en-GB" sz="2400" dirty="0"/>
                        <a:t>Maybe</a:t>
                      </a:r>
                    </a:p>
                  </a:txBody>
                  <a:tcPr/>
                </a:tc>
                <a:tc>
                  <a:txBody>
                    <a:bodyPr/>
                    <a:lstStyle/>
                    <a:p>
                      <a:pPr algn="ctr"/>
                      <a:r>
                        <a:rPr lang="en-GB" sz="2400" dirty="0"/>
                        <a:t>Yes</a:t>
                      </a:r>
                    </a:p>
                  </a:txBody>
                  <a:tcPr/>
                </a:tc>
                <a:tc>
                  <a:txBody>
                    <a:bodyPr/>
                    <a:lstStyle/>
                    <a:p>
                      <a:pPr algn="ctr"/>
                      <a:r>
                        <a:rPr lang="en-GB" sz="2400" dirty="0"/>
                        <a:t>Yes</a:t>
                      </a:r>
                    </a:p>
                  </a:txBody>
                  <a:tcPr/>
                </a:tc>
                <a:extLst>
                  <a:ext uri="{0D108BD9-81ED-4DB2-BD59-A6C34878D82A}">
                    <a16:rowId xmlns:a16="http://schemas.microsoft.com/office/drawing/2014/main" val="4192893133"/>
                  </a:ext>
                </a:extLst>
              </a:tr>
            </a:tbl>
          </a:graphicData>
        </a:graphic>
      </p:graphicFrame>
    </p:spTree>
    <p:extLst>
      <p:ext uri="{BB962C8B-B14F-4D97-AF65-F5344CB8AC3E}">
        <p14:creationId xmlns:p14="http://schemas.microsoft.com/office/powerpoint/2010/main" val="8418740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5ADF7-E73B-DB99-E28F-8E3C8DE4BBA3}"/>
              </a:ext>
            </a:extLst>
          </p:cNvPr>
          <p:cNvSpPr>
            <a:spLocks noGrp="1"/>
          </p:cNvSpPr>
          <p:nvPr>
            <p:ph type="title"/>
          </p:nvPr>
        </p:nvSpPr>
        <p:spPr/>
        <p:txBody>
          <a:bodyPr/>
          <a:lstStyle/>
          <a:p>
            <a:pPr algn="ctr"/>
            <a:r>
              <a:rPr lang="en-GB" b="1" dirty="0"/>
              <a:t>Deciding Which Process Needs to Deliver Against Each Target Area</a:t>
            </a:r>
          </a:p>
        </p:txBody>
      </p:sp>
      <p:graphicFrame>
        <p:nvGraphicFramePr>
          <p:cNvPr id="4" name="Content Placeholder 3">
            <a:extLst>
              <a:ext uri="{FF2B5EF4-FFF2-40B4-BE49-F238E27FC236}">
                <a16:creationId xmlns:a16="http://schemas.microsoft.com/office/drawing/2014/main" id="{5A265BEE-E8AA-1B27-4AFD-74FFE948E885}"/>
              </a:ext>
            </a:extLst>
          </p:cNvPr>
          <p:cNvGraphicFramePr>
            <a:graphicFrameLocks noGrp="1"/>
          </p:cNvGraphicFramePr>
          <p:nvPr>
            <p:ph idx="1"/>
            <p:extLst>
              <p:ext uri="{D42A27DB-BD31-4B8C-83A1-F6EECF244321}">
                <p14:modId xmlns:p14="http://schemas.microsoft.com/office/powerpoint/2010/main" val="3642432010"/>
              </p:ext>
            </p:extLst>
          </p:nvPr>
        </p:nvGraphicFramePr>
        <p:xfrm>
          <a:off x="838200" y="1825625"/>
          <a:ext cx="10515600" cy="420624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1017661269"/>
                    </a:ext>
                  </a:extLst>
                </a:gridCol>
                <a:gridCol w="2628900">
                  <a:extLst>
                    <a:ext uri="{9D8B030D-6E8A-4147-A177-3AD203B41FA5}">
                      <a16:colId xmlns:a16="http://schemas.microsoft.com/office/drawing/2014/main" val="2879319778"/>
                    </a:ext>
                  </a:extLst>
                </a:gridCol>
                <a:gridCol w="2628900">
                  <a:extLst>
                    <a:ext uri="{9D8B030D-6E8A-4147-A177-3AD203B41FA5}">
                      <a16:colId xmlns:a16="http://schemas.microsoft.com/office/drawing/2014/main" val="2448086479"/>
                    </a:ext>
                  </a:extLst>
                </a:gridCol>
                <a:gridCol w="2628900">
                  <a:extLst>
                    <a:ext uri="{9D8B030D-6E8A-4147-A177-3AD203B41FA5}">
                      <a16:colId xmlns:a16="http://schemas.microsoft.com/office/drawing/2014/main" val="1316299071"/>
                    </a:ext>
                  </a:extLst>
                </a:gridCol>
              </a:tblGrid>
              <a:tr h="370840">
                <a:tc>
                  <a:txBody>
                    <a:bodyPr/>
                    <a:lstStyle/>
                    <a:p>
                      <a:endParaRPr lang="en-GB" sz="2400" dirty="0"/>
                    </a:p>
                  </a:txBody>
                  <a:tcPr/>
                </a:tc>
                <a:tc>
                  <a:txBody>
                    <a:bodyPr/>
                    <a:lstStyle/>
                    <a:p>
                      <a:r>
                        <a:rPr lang="en-GB" sz="2400" dirty="0"/>
                        <a:t>Order Fulfilment</a:t>
                      </a:r>
                    </a:p>
                  </a:txBody>
                  <a:tcPr/>
                </a:tc>
                <a:tc>
                  <a:txBody>
                    <a:bodyPr/>
                    <a:lstStyle/>
                    <a:p>
                      <a:r>
                        <a:rPr lang="en-GB" sz="2400" dirty="0"/>
                        <a:t>Sales Acquisition</a:t>
                      </a:r>
                    </a:p>
                  </a:txBody>
                  <a:tcPr/>
                </a:tc>
                <a:tc>
                  <a:txBody>
                    <a:bodyPr/>
                    <a:lstStyle/>
                    <a:p>
                      <a:r>
                        <a:rPr lang="en-GB" sz="2400" dirty="0"/>
                        <a:t>Product Life Cycle Management</a:t>
                      </a:r>
                    </a:p>
                  </a:txBody>
                  <a:tcPr/>
                </a:tc>
                <a:extLst>
                  <a:ext uri="{0D108BD9-81ED-4DB2-BD59-A6C34878D82A}">
                    <a16:rowId xmlns:a16="http://schemas.microsoft.com/office/drawing/2014/main" val="2278403863"/>
                  </a:ext>
                </a:extLst>
              </a:tr>
              <a:tr h="370840">
                <a:tc>
                  <a:txBody>
                    <a:bodyPr/>
                    <a:lstStyle/>
                    <a:p>
                      <a:r>
                        <a:rPr lang="en-GB" sz="2400" b="1" dirty="0"/>
                        <a:t>Market Share</a:t>
                      </a:r>
                    </a:p>
                  </a:txBody>
                  <a:tcPr/>
                </a:tc>
                <a:tc>
                  <a:txBody>
                    <a:bodyPr/>
                    <a:lstStyle/>
                    <a:p>
                      <a:pPr algn="ctr"/>
                      <a:r>
                        <a:rPr lang="en-GB" sz="2400" dirty="0"/>
                        <a:t>Maybe</a:t>
                      </a:r>
                    </a:p>
                  </a:txBody>
                  <a:tcPr/>
                </a:tc>
                <a:tc>
                  <a:txBody>
                    <a:bodyPr/>
                    <a:lstStyle/>
                    <a:p>
                      <a:pPr algn="ctr"/>
                      <a:r>
                        <a:rPr lang="en-GB" sz="2400" dirty="0"/>
                        <a:t>Yes</a:t>
                      </a:r>
                    </a:p>
                  </a:txBody>
                  <a:tcPr/>
                </a:tc>
                <a:tc>
                  <a:txBody>
                    <a:bodyPr/>
                    <a:lstStyle/>
                    <a:p>
                      <a:pPr algn="ctr"/>
                      <a:r>
                        <a:rPr lang="en-GB" sz="2400" dirty="0"/>
                        <a:t>Yes</a:t>
                      </a:r>
                    </a:p>
                  </a:txBody>
                  <a:tcPr/>
                </a:tc>
                <a:extLst>
                  <a:ext uri="{0D108BD9-81ED-4DB2-BD59-A6C34878D82A}">
                    <a16:rowId xmlns:a16="http://schemas.microsoft.com/office/drawing/2014/main" val="2487877805"/>
                  </a:ext>
                </a:extLst>
              </a:tr>
              <a:tr h="370840">
                <a:tc>
                  <a:txBody>
                    <a:bodyPr/>
                    <a:lstStyle/>
                    <a:p>
                      <a:r>
                        <a:rPr lang="en-GB" sz="2400" b="1" dirty="0"/>
                        <a:t>Sales to New Customers</a:t>
                      </a:r>
                    </a:p>
                  </a:txBody>
                  <a:tcPr/>
                </a:tc>
                <a:tc>
                  <a:txBody>
                    <a:bodyPr/>
                    <a:lstStyle/>
                    <a:p>
                      <a:pPr algn="ctr"/>
                      <a:r>
                        <a:rPr lang="en-GB" sz="2400" dirty="0"/>
                        <a:t>Maybe</a:t>
                      </a:r>
                    </a:p>
                  </a:txBody>
                  <a:tcPr/>
                </a:tc>
                <a:tc>
                  <a:txBody>
                    <a:bodyPr/>
                    <a:lstStyle/>
                    <a:p>
                      <a:pPr algn="ctr"/>
                      <a:r>
                        <a:rPr lang="en-GB" sz="2400" dirty="0"/>
                        <a:t>Yes</a:t>
                      </a:r>
                    </a:p>
                  </a:txBody>
                  <a:tcPr/>
                </a:tc>
                <a:tc>
                  <a:txBody>
                    <a:bodyPr/>
                    <a:lstStyle/>
                    <a:p>
                      <a:pPr algn="ctr"/>
                      <a:r>
                        <a:rPr lang="en-GB" sz="2400" dirty="0"/>
                        <a:t>Maybe</a:t>
                      </a:r>
                    </a:p>
                  </a:txBody>
                  <a:tcPr/>
                </a:tc>
                <a:extLst>
                  <a:ext uri="{0D108BD9-81ED-4DB2-BD59-A6C34878D82A}">
                    <a16:rowId xmlns:a16="http://schemas.microsoft.com/office/drawing/2014/main" val="3548501129"/>
                  </a:ext>
                </a:extLst>
              </a:tr>
              <a:tr h="370840">
                <a:tc>
                  <a:txBody>
                    <a:bodyPr/>
                    <a:lstStyle/>
                    <a:p>
                      <a:r>
                        <a:rPr lang="en-GB" sz="2400" b="1" dirty="0"/>
                        <a:t>Product Quality</a:t>
                      </a:r>
                    </a:p>
                  </a:txBody>
                  <a:tcPr/>
                </a:tc>
                <a:tc>
                  <a:txBody>
                    <a:bodyPr/>
                    <a:lstStyle/>
                    <a:p>
                      <a:pPr algn="ctr"/>
                      <a:r>
                        <a:rPr lang="en-GB" sz="2400" dirty="0"/>
                        <a:t>Yes</a:t>
                      </a:r>
                    </a:p>
                  </a:txBody>
                  <a:tcPr/>
                </a:tc>
                <a:tc>
                  <a:txBody>
                    <a:bodyPr/>
                    <a:lstStyle/>
                    <a:p>
                      <a:pPr algn="ctr"/>
                      <a:r>
                        <a:rPr lang="en-GB" sz="2400" dirty="0"/>
                        <a:t>No</a:t>
                      </a:r>
                    </a:p>
                  </a:txBody>
                  <a:tcPr/>
                </a:tc>
                <a:tc>
                  <a:txBody>
                    <a:bodyPr/>
                    <a:lstStyle/>
                    <a:p>
                      <a:pPr algn="ctr"/>
                      <a:r>
                        <a:rPr lang="en-GB" sz="2400" dirty="0"/>
                        <a:t>Yes</a:t>
                      </a:r>
                    </a:p>
                  </a:txBody>
                  <a:tcPr/>
                </a:tc>
                <a:extLst>
                  <a:ext uri="{0D108BD9-81ED-4DB2-BD59-A6C34878D82A}">
                    <a16:rowId xmlns:a16="http://schemas.microsoft.com/office/drawing/2014/main" val="795274401"/>
                  </a:ext>
                </a:extLst>
              </a:tr>
              <a:tr h="370840">
                <a:tc>
                  <a:txBody>
                    <a:bodyPr/>
                    <a:lstStyle/>
                    <a:p>
                      <a:r>
                        <a:rPr lang="en-GB" sz="2400" b="1" dirty="0"/>
                        <a:t>New Product Sales</a:t>
                      </a:r>
                    </a:p>
                  </a:txBody>
                  <a:tcPr/>
                </a:tc>
                <a:tc>
                  <a:txBody>
                    <a:bodyPr/>
                    <a:lstStyle/>
                    <a:p>
                      <a:pPr algn="ctr"/>
                      <a:r>
                        <a:rPr lang="en-GB" sz="2400" dirty="0"/>
                        <a:t>Maybe</a:t>
                      </a:r>
                    </a:p>
                  </a:txBody>
                  <a:tcPr/>
                </a:tc>
                <a:tc>
                  <a:txBody>
                    <a:bodyPr/>
                    <a:lstStyle/>
                    <a:p>
                      <a:pPr algn="ctr"/>
                      <a:r>
                        <a:rPr lang="en-GB" sz="2400" dirty="0"/>
                        <a:t>Yes</a:t>
                      </a:r>
                    </a:p>
                  </a:txBody>
                  <a:tcPr/>
                </a:tc>
                <a:tc>
                  <a:txBody>
                    <a:bodyPr/>
                    <a:lstStyle/>
                    <a:p>
                      <a:pPr algn="ctr"/>
                      <a:r>
                        <a:rPr lang="en-GB" sz="2400" dirty="0"/>
                        <a:t>Yes</a:t>
                      </a:r>
                    </a:p>
                  </a:txBody>
                  <a:tcPr/>
                </a:tc>
                <a:extLst>
                  <a:ext uri="{0D108BD9-81ED-4DB2-BD59-A6C34878D82A}">
                    <a16:rowId xmlns:a16="http://schemas.microsoft.com/office/drawing/2014/main" val="1061523424"/>
                  </a:ext>
                </a:extLst>
              </a:tr>
              <a:tr h="370840">
                <a:tc>
                  <a:txBody>
                    <a:bodyPr/>
                    <a:lstStyle/>
                    <a:p>
                      <a:r>
                        <a:rPr lang="en-GB" sz="2400" b="1" dirty="0"/>
                        <a:t>Total</a:t>
                      </a:r>
                    </a:p>
                  </a:txBody>
                  <a:tcPr/>
                </a:tc>
                <a:tc>
                  <a:txBody>
                    <a:bodyPr/>
                    <a:lstStyle/>
                    <a:p>
                      <a:pPr algn="ctr"/>
                      <a:r>
                        <a:rPr lang="en-GB" sz="2400" dirty="0"/>
                        <a:t>3 Yes</a:t>
                      </a:r>
                    </a:p>
                    <a:p>
                      <a:pPr algn="ctr"/>
                      <a:r>
                        <a:rPr lang="en-GB" sz="2400" dirty="0"/>
                        <a:t>7 Maybe</a:t>
                      </a:r>
                    </a:p>
                    <a:p>
                      <a:pPr algn="ctr"/>
                      <a:r>
                        <a:rPr lang="en-GB" sz="2400" dirty="0"/>
                        <a:t>0 No</a:t>
                      </a:r>
                    </a:p>
                  </a:txBody>
                  <a:tcPr/>
                </a:tc>
                <a:tc>
                  <a:txBody>
                    <a:bodyPr/>
                    <a:lstStyle/>
                    <a:p>
                      <a:pPr algn="ctr"/>
                      <a:r>
                        <a:rPr lang="en-GB" sz="2400" dirty="0"/>
                        <a:t>5 Yes</a:t>
                      </a:r>
                    </a:p>
                    <a:p>
                      <a:pPr algn="ctr"/>
                      <a:r>
                        <a:rPr lang="en-GB" sz="2400" dirty="0"/>
                        <a:t>2 Maybe</a:t>
                      </a:r>
                    </a:p>
                    <a:p>
                      <a:pPr algn="ctr"/>
                      <a:r>
                        <a:rPr lang="en-GB" sz="2400" dirty="0"/>
                        <a:t>3 No</a:t>
                      </a:r>
                    </a:p>
                  </a:txBody>
                  <a:tcPr/>
                </a:tc>
                <a:tc>
                  <a:txBody>
                    <a:bodyPr/>
                    <a:lstStyle/>
                    <a:p>
                      <a:pPr algn="ctr"/>
                      <a:r>
                        <a:rPr lang="en-GB" sz="2400" dirty="0"/>
                        <a:t>5 Yes</a:t>
                      </a:r>
                    </a:p>
                    <a:p>
                      <a:pPr algn="ctr"/>
                      <a:r>
                        <a:rPr lang="en-GB" sz="2400" dirty="0"/>
                        <a:t>4 Maybe</a:t>
                      </a:r>
                    </a:p>
                    <a:p>
                      <a:pPr algn="ctr"/>
                      <a:r>
                        <a:rPr lang="en-GB" sz="2400" dirty="0"/>
                        <a:t>1 No</a:t>
                      </a:r>
                    </a:p>
                  </a:txBody>
                  <a:tcPr/>
                </a:tc>
                <a:extLst>
                  <a:ext uri="{0D108BD9-81ED-4DB2-BD59-A6C34878D82A}">
                    <a16:rowId xmlns:a16="http://schemas.microsoft.com/office/drawing/2014/main" val="1659506623"/>
                  </a:ext>
                </a:extLst>
              </a:tr>
            </a:tbl>
          </a:graphicData>
        </a:graphic>
      </p:graphicFrame>
    </p:spTree>
    <p:extLst>
      <p:ext uri="{BB962C8B-B14F-4D97-AF65-F5344CB8AC3E}">
        <p14:creationId xmlns:p14="http://schemas.microsoft.com/office/powerpoint/2010/main" val="31631722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84F1E-160B-A366-220E-CDDE66A2BDD2}"/>
              </a:ext>
            </a:extLst>
          </p:cNvPr>
          <p:cNvSpPr>
            <a:spLocks noGrp="1"/>
          </p:cNvSpPr>
          <p:nvPr>
            <p:ph type="title"/>
          </p:nvPr>
        </p:nvSpPr>
        <p:spPr>
          <a:xfrm>
            <a:off x="838200" y="206257"/>
            <a:ext cx="10515600" cy="1299409"/>
          </a:xfrm>
        </p:spPr>
        <p:txBody>
          <a:bodyPr/>
          <a:lstStyle/>
          <a:p>
            <a:pPr algn="ctr"/>
            <a:r>
              <a:rPr lang="en-GB" b="1" dirty="0"/>
              <a:t>Understanding Which Process Needs Detailed Mapping</a:t>
            </a:r>
          </a:p>
        </p:txBody>
      </p:sp>
      <p:sp>
        <p:nvSpPr>
          <p:cNvPr id="3" name="Content Placeholder 2">
            <a:extLst>
              <a:ext uri="{FF2B5EF4-FFF2-40B4-BE49-F238E27FC236}">
                <a16:creationId xmlns:a16="http://schemas.microsoft.com/office/drawing/2014/main" id="{512ED4C8-480A-1EFC-767E-DA3A6EBB1C9D}"/>
              </a:ext>
            </a:extLst>
          </p:cNvPr>
          <p:cNvSpPr>
            <a:spLocks noGrp="1"/>
          </p:cNvSpPr>
          <p:nvPr>
            <p:ph idx="1"/>
          </p:nvPr>
        </p:nvSpPr>
        <p:spPr>
          <a:xfrm>
            <a:off x="426262" y="1588168"/>
            <a:ext cx="11357810" cy="5063575"/>
          </a:xfrm>
        </p:spPr>
        <p:txBody>
          <a:bodyPr>
            <a:normAutofit fontScale="92500" lnSpcReduction="10000"/>
          </a:bodyPr>
          <a:lstStyle/>
          <a:p>
            <a:r>
              <a:rPr lang="en-GB" sz="3600" dirty="0"/>
              <a:t>You have already identified which are likely to yield the greatest gains against the target ones</a:t>
            </a:r>
          </a:p>
          <a:p>
            <a:r>
              <a:rPr lang="en-GB" sz="3600" dirty="0"/>
              <a:t>Now identify which categories these processes belong to</a:t>
            </a:r>
          </a:p>
          <a:p>
            <a:r>
              <a:rPr lang="en-GB" sz="3600" dirty="0"/>
              <a:t>In our example, we divide the different processes into three categories</a:t>
            </a:r>
          </a:p>
          <a:p>
            <a:pPr marL="742950" indent="-742950">
              <a:buAutoNum type="arabicPeriod"/>
            </a:pPr>
            <a:r>
              <a:rPr lang="en-GB" sz="3600" dirty="0"/>
              <a:t>Processes focusing on overall direction but not directly impacting on targets- </a:t>
            </a:r>
            <a:r>
              <a:rPr lang="en-GB" sz="3600" b="1" dirty="0"/>
              <a:t>strategic processes</a:t>
            </a:r>
          </a:p>
          <a:p>
            <a:pPr marL="742950" indent="-742950">
              <a:buAutoNum type="arabicPeriod"/>
            </a:pPr>
            <a:r>
              <a:rPr lang="en-GB" sz="3600" dirty="0"/>
              <a:t>Processes directly impacting on targets – </a:t>
            </a:r>
            <a:r>
              <a:rPr lang="en-GB" sz="3600" b="1" dirty="0"/>
              <a:t>core processes</a:t>
            </a:r>
          </a:p>
          <a:p>
            <a:pPr marL="742950" indent="-742950">
              <a:buAutoNum type="arabicPeriod"/>
            </a:pPr>
            <a:r>
              <a:rPr lang="en-GB" sz="3600" dirty="0"/>
              <a:t>Processes indirectly impacting on targets – </a:t>
            </a:r>
            <a:r>
              <a:rPr lang="en-GB" sz="3600" b="1" dirty="0"/>
              <a:t>support processes</a:t>
            </a:r>
            <a:endParaRPr lang="en-GB" sz="3600" dirty="0"/>
          </a:p>
        </p:txBody>
      </p:sp>
    </p:spTree>
    <p:extLst>
      <p:ext uri="{BB962C8B-B14F-4D97-AF65-F5344CB8AC3E}">
        <p14:creationId xmlns:p14="http://schemas.microsoft.com/office/powerpoint/2010/main" val="13350662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DD783-AAC3-796D-E0AE-5ECAD3654DA2}"/>
              </a:ext>
            </a:extLst>
          </p:cNvPr>
          <p:cNvSpPr>
            <a:spLocks noGrp="1"/>
          </p:cNvSpPr>
          <p:nvPr>
            <p:ph type="title"/>
          </p:nvPr>
        </p:nvSpPr>
        <p:spPr/>
        <p:txBody>
          <a:bodyPr/>
          <a:lstStyle/>
          <a:p>
            <a:pPr algn="ctr"/>
            <a:r>
              <a:rPr lang="en-GB" b="1" dirty="0"/>
              <a:t>Understanding Which Process Needs Detailed Mapping</a:t>
            </a:r>
          </a:p>
        </p:txBody>
      </p:sp>
      <p:graphicFrame>
        <p:nvGraphicFramePr>
          <p:cNvPr id="4" name="Content Placeholder 3">
            <a:extLst>
              <a:ext uri="{FF2B5EF4-FFF2-40B4-BE49-F238E27FC236}">
                <a16:creationId xmlns:a16="http://schemas.microsoft.com/office/drawing/2014/main" id="{7197627E-08EE-0504-63BF-47F44E90524D}"/>
              </a:ext>
            </a:extLst>
          </p:cNvPr>
          <p:cNvGraphicFramePr>
            <a:graphicFrameLocks noGrp="1"/>
          </p:cNvGraphicFramePr>
          <p:nvPr>
            <p:ph idx="1"/>
            <p:extLst>
              <p:ext uri="{D42A27DB-BD31-4B8C-83A1-F6EECF244321}">
                <p14:modId xmlns:p14="http://schemas.microsoft.com/office/powerpoint/2010/main" val="1708894344"/>
              </p:ext>
            </p:extLst>
          </p:nvPr>
        </p:nvGraphicFramePr>
        <p:xfrm>
          <a:off x="838200" y="1825625"/>
          <a:ext cx="10515597" cy="274320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897961978"/>
                    </a:ext>
                  </a:extLst>
                </a:gridCol>
                <a:gridCol w="3505199">
                  <a:extLst>
                    <a:ext uri="{9D8B030D-6E8A-4147-A177-3AD203B41FA5}">
                      <a16:colId xmlns:a16="http://schemas.microsoft.com/office/drawing/2014/main" val="3475329424"/>
                    </a:ext>
                  </a:extLst>
                </a:gridCol>
                <a:gridCol w="3505199">
                  <a:extLst>
                    <a:ext uri="{9D8B030D-6E8A-4147-A177-3AD203B41FA5}">
                      <a16:colId xmlns:a16="http://schemas.microsoft.com/office/drawing/2014/main" val="1608963323"/>
                    </a:ext>
                  </a:extLst>
                </a:gridCol>
              </a:tblGrid>
              <a:tr h="370840">
                <a:tc>
                  <a:txBody>
                    <a:bodyPr/>
                    <a:lstStyle/>
                    <a:p>
                      <a:r>
                        <a:rPr lang="en-GB" sz="2400" dirty="0"/>
                        <a:t>Strategic Processes</a:t>
                      </a:r>
                    </a:p>
                  </a:txBody>
                  <a:tcPr/>
                </a:tc>
                <a:tc>
                  <a:txBody>
                    <a:bodyPr/>
                    <a:lstStyle/>
                    <a:p>
                      <a:r>
                        <a:rPr lang="en-GB" sz="2400" dirty="0"/>
                        <a:t>Core Processes</a:t>
                      </a:r>
                    </a:p>
                  </a:txBody>
                  <a:tcPr>
                    <a:solidFill>
                      <a:schemeClr val="accent1"/>
                    </a:solidFill>
                  </a:tcPr>
                </a:tc>
                <a:tc>
                  <a:txBody>
                    <a:bodyPr/>
                    <a:lstStyle/>
                    <a:p>
                      <a:r>
                        <a:rPr lang="en-GB" sz="2400" dirty="0"/>
                        <a:t>Support Processes</a:t>
                      </a:r>
                    </a:p>
                  </a:txBody>
                  <a:tcPr/>
                </a:tc>
                <a:extLst>
                  <a:ext uri="{0D108BD9-81ED-4DB2-BD59-A6C34878D82A}">
                    <a16:rowId xmlns:a16="http://schemas.microsoft.com/office/drawing/2014/main" val="1348467016"/>
                  </a:ext>
                </a:extLst>
              </a:tr>
              <a:tr h="370840">
                <a:tc>
                  <a:txBody>
                    <a:bodyPr/>
                    <a:lstStyle/>
                    <a:p>
                      <a:r>
                        <a:rPr lang="en-GB" sz="2400" dirty="0"/>
                        <a:t>Strategy and Policy Deployment</a:t>
                      </a:r>
                    </a:p>
                  </a:txBody>
                  <a:tcPr/>
                </a:tc>
                <a:tc>
                  <a:txBody>
                    <a:bodyPr/>
                    <a:lstStyle/>
                    <a:p>
                      <a:r>
                        <a:rPr lang="en-GB" sz="2400" dirty="0"/>
                        <a:t>Order Fulfilment</a:t>
                      </a:r>
                    </a:p>
                    <a:p>
                      <a:r>
                        <a:rPr lang="en-GB" sz="2400" dirty="0"/>
                        <a:t>Sales Acquisition</a:t>
                      </a:r>
                    </a:p>
                    <a:p>
                      <a:r>
                        <a:rPr lang="en-GB" sz="2400" dirty="0"/>
                        <a:t>Product Lifecycle Management</a:t>
                      </a:r>
                    </a:p>
                    <a:p>
                      <a:r>
                        <a:rPr lang="en-GB" sz="2400" dirty="0"/>
                        <a:t>Technology, Plant and Equipment Management</a:t>
                      </a:r>
                    </a:p>
                  </a:txBody>
                  <a:tcPr/>
                </a:tc>
                <a:tc>
                  <a:txBody>
                    <a:bodyPr/>
                    <a:lstStyle/>
                    <a:p>
                      <a:r>
                        <a:rPr lang="en-GB" sz="2400" dirty="0"/>
                        <a:t>Human Resources Management</a:t>
                      </a:r>
                    </a:p>
                    <a:p>
                      <a:r>
                        <a:rPr lang="en-GB" sz="2400" dirty="0"/>
                        <a:t>Continuous Improvement</a:t>
                      </a:r>
                    </a:p>
                  </a:txBody>
                  <a:tcPr/>
                </a:tc>
                <a:extLst>
                  <a:ext uri="{0D108BD9-81ED-4DB2-BD59-A6C34878D82A}">
                    <a16:rowId xmlns:a16="http://schemas.microsoft.com/office/drawing/2014/main" val="3941214228"/>
                  </a:ext>
                </a:extLst>
              </a:tr>
            </a:tbl>
          </a:graphicData>
        </a:graphic>
      </p:graphicFrame>
      <p:cxnSp>
        <p:nvCxnSpPr>
          <p:cNvPr id="6" name="Straight Connector 5">
            <a:extLst>
              <a:ext uri="{FF2B5EF4-FFF2-40B4-BE49-F238E27FC236}">
                <a16:creationId xmlns:a16="http://schemas.microsoft.com/office/drawing/2014/main" id="{86D80DD0-E177-60A8-912A-8C6EB06F70DB}"/>
              </a:ext>
            </a:extLst>
          </p:cNvPr>
          <p:cNvCxnSpPr/>
          <p:nvPr/>
        </p:nvCxnSpPr>
        <p:spPr>
          <a:xfrm>
            <a:off x="4336473" y="2687782"/>
            <a:ext cx="3505200" cy="0"/>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68A02E48-9157-F58F-4C95-C73142884FAF}"/>
              </a:ext>
            </a:extLst>
          </p:cNvPr>
          <p:cNvCxnSpPr/>
          <p:nvPr/>
        </p:nvCxnSpPr>
        <p:spPr>
          <a:xfrm>
            <a:off x="4336473" y="3082636"/>
            <a:ext cx="351905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BC3B5CE-38A5-1451-BA5C-304204F0ECED}"/>
              </a:ext>
            </a:extLst>
          </p:cNvPr>
          <p:cNvCxnSpPr/>
          <p:nvPr/>
        </p:nvCxnSpPr>
        <p:spPr>
          <a:xfrm>
            <a:off x="4336473" y="3810000"/>
            <a:ext cx="3505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1BBEA60-8F12-A496-9B1B-E9B47CEA66FD}"/>
              </a:ext>
            </a:extLst>
          </p:cNvPr>
          <p:cNvCxnSpPr/>
          <p:nvPr/>
        </p:nvCxnSpPr>
        <p:spPr>
          <a:xfrm>
            <a:off x="7855527" y="3082636"/>
            <a:ext cx="3498273"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94111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B80F9-54D2-F05B-2DAC-3A9F3FFCF3FD}"/>
              </a:ext>
            </a:extLst>
          </p:cNvPr>
          <p:cNvSpPr>
            <a:spLocks noGrp="1"/>
          </p:cNvSpPr>
          <p:nvPr>
            <p:ph type="title"/>
          </p:nvPr>
        </p:nvSpPr>
        <p:spPr/>
        <p:txBody>
          <a:bodyPr/>
          <a:lstStyle/>
          <a:p>
            <a:pPr algn="ctr"/>
            <a:r>
              <a:rPr lang="en-GB" b="1" dirty="0"/>
              <a:t>Understanding Which Process Needs Detailed Mapping</a:t>
            </a:r>
          </a:p>
        </p:txBody>
      </p:sp>
      <p:sp>
        <p:nvSpPr>
          <p:cNvPr id="3" name="Content Placeholder 2">
            <a:extLst>
              <a:ext uri="{FF2B5EF4-FFF2-40B4-BE49-F238E27FC236}">
                <a16:creationId xmlns:a16="http://schemas.microsoft.com/office/drawing/2014/main" id="{0FA4F53C-05FF-9626-E73B-684CDF6E20B4}"/>
              </a:ext>
            </a:extLst>
          </p:cNvPr>
          <p:cNvSpPr>
            <a:spLocks noGrp="1"/>
          </p:cNvSpPr>
          <p:nvPr>
            <p:ph idx="1"/>
          </p:nvPr>
        </p:nvSpPr>
        <p:spPr>
          <a:xfrm>
            <a:off x="838200" y="1825625"/>
            <a:ext cx="10515600" cy="4866120"/>
          </a:xfrm>
        </p:spPr>
        <p:txBody>
          <a:bodyPr>
            <a:normAutofit lnSpcReduction="10000"/>
          </a:bodyPr>
          <a:lstStyle/>
          <a:p>
            <a:r>
              <a:rPr lang="en-GB" sz="3600" dirty="0"/>
              <a:t>At this point it is useful to estimate where the targeted improvements are likely to come from within the core processes</a:t>
            </a:r>
          </a:p>
          <a:p>
            <a:r>
              <a:rPr lang="en-GB" sz="3600" dirty="0"/>
              <a:t>To keep things simple at this point, just pick one timescale over which to target the required performance improvements</a:t>
            </a:r>
          </a:p>
          <a:p>
            <a:r>
              <a:rPr lang="en-GB" sz="3600" dirty="0"/>
              <a:t>In this case we will take the five year horizon</a:t>
            </a:r>
          </a:p>
          <a:p>
            <a:r>
              <a:rPr lang="en-GB" sz="3600" dirty="0"/>
              <a:t>Then estimate how much of the targeted gains should come from each core process area</a:t>
            </a:r>
          </a:p>
        </p:txBody>
      </p:sp>
    </p:spTree>
    <p:extLst>
      <p:ext uri="{BB962C8B-B14F-4D97-AF65-F5344CB8AC3E}">
        <p14:creationId xmlns:p14="http://schemas.microsoft.com/office/powerpoint/2010/main" val="17015208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0E46E-C456-BCA0-4C97-CFC929F1CEB1}"/>
              </a:ext>
            </a:extLst>
          </p:cNvPr>
          <p:cNvSpPr>
            <a:spLocks noGrp="1"/>
          </p:cNvSpPr>
          <p:nvPr>
            <p:ph type="title"/>
          </p:nvPr>
        </p:nvSpPr>
        <p:spPr/>
        <p:txBody>
          <a:bodyPr/>
          <a:lstStyle/>
          <a:p>
            <a:pPr algn="ctr"/>
            <a:r>
              <a:rPr lang="en-GB" b="1" dirty="0"/>
              <a:t>Understanding Which Process Needs Detailed Mapping</a:t>
            </a:r>
          </a:p>
        </p:txBody>
      </p:sp>
      <p:graphicFrame>
        <p:nvGraphicFramePr>
          <p:cNvPr id="4" name="Content Placeholder 3">
            <a:extLst>
              <a:ext uri="{FF2B5EF4-FFF2-40B4-BE49-F238E27FC236}">
                <a16:creationId xmlns:a16="http://schemas.microsoft.com/office/drawing/2014/main" id="{7385CFD3-01C9-F314-D820-B9FAB09B801E}"/>
              </a:ext>
            </a:extLst>
          </p:cNvPr>
          <p:cNvGraphicFramePr>
            <a:graphicFrameLocks noGrp="1"/>
          </p:cNvGraphicFramePr>
          <p:nvPr>
            <p:ph idx="1"/>
            <p:extLst>
              <p:ext uri="{D42A27DB-BD31-4B8C-83A1-F6EECF244321}">
                <p14:modId xmlns:p14="http://schemas.microsoft.com/office/powerpoint/2010/main" val="2182570282"/>
              </p:ext>
            </p:extLst>
          </p:nvPr>
        </p:nvGraphicFramePr>
        <p:xfrm>
          <a:off x="346364" y="1825625"/>
          <a:ext cx="11568545" cy="4663440"/>
        </p:xfrm>
        <a:graphic>
          <a:graphicData uri="http://schemas.openxmlformats.org/drawingml/2006/table">
            <a:tbl>
              <a:tblPr firstRow="1" bandRow="1">
                <a:tableStyleId>{5C22544A-7EE6-4342-B048-85BDC9FD1C3A}</a:tableStyleId>
              </a:tblPr>
              <a:tblGrid>
                <a:gridCol w="2313709">
                  <a:extLst>
                    <a:ext uri="{9D8B030D-6E8A-4147-A177-3AD203B41FA5}">
                      <a16:colId xmlns:a16="http://schemas.microsoft.com/office/drawing/2014/main" val="3137826007"/>
                    </a:ext>
                  </a:extLst>
                </a:gridCol>
                <a:gridCol w="2313709">
                  <a:extLst>
                    <a:ext uri="{9D8B030D-6E8A-4147-A177-3AD203B41FA5}">
                      <a16:colId xmlns:a16="http://schemas.microsoft.com/office/drawing/2014/main" val="1575763192"/>
                    </a:ext>
                  </a:extLst>
                </a:gridCol>
                <a:gridCol w="2313709">
                  <a:extLst>
                    <a:ext uri="{9D8B030D-6E8A-4147-A177-3AD203B41FA5}">
                      <a16:colId xmlns:a16="http://schemas.microsoft.com/office/drawing/2014/main" val="1919521934"/>
                    </a:ext>
                  </a:extLst>
                </a:gridCol>
                <a:gridCol w="2313709">
                  <a:extLst>
                    <a:ext uri="{9D8B030D-6E8A-4147-A177-3AD203B41FA5}">
                      <a16:colId xmlns:a16="http://schemas.microsoft.com/office/drawing/2014/main" val="3104184446"/>
                    </a:ext>
                  </a:extLst>
                </a:gridCol>
                <a:gridCol w="2313709">
                  <a:extLst>
                    <a:ext uri="{9D8B030D-6E8A-4147-A177-3AD203B41FA5}">
                      <a16:colId xmlns:a16="http://schemas.microsoft.com/office/drawing/2014/main" val="1344374082"/>
                    </a:ext>
                  </a:extLst>
                </a:gridCol>
              </a:tblGrid>
              <a:tr h="370840">
                <a:tc>
                  <a:txBody>
                    <a:bodyPr/>
                    <a:lstStyle/>
                    <a:p>
                      <a:endParaRPr lang="en-GB" sz="2400" dirty="0"/>
                    </a:p>
                  </a:txBody>
                  <a:tcPr/>
                </a:tc>
                <a:tc>
                  <a:txBody>
                    <a:bodyPr/>
                    <a:lstStyle/>
                    <a:p>
                      <a:r>
                        <a:rPr lang="en-GB" sz="2400" dirty="0"/>
                        <a:t>Total 5 year targeted improvement</a:t>
                      </a:r>
                    </a:p>
                  </a:txBody>
                  <a:tcPr/>
                </a:tc>
                <a:tc>
                  <a:txBody>
                    <a:bodyPr/>
                    <a:lstStyle/>
                    <a:p>
                      <a:r>
                        <a:rPr lang="en-GB" sz="2400" dirty="0"/>
                        <a:t>Order Fulfilment</a:t>
                      </a:r>
                    </a:p>
                  </a:txBody>
                  <a:tcPr/>
                </a:tc>
                <a:tc>
                  <a:txBody>
                    <a:bodyPr/>
                    <a:lstStyle/>
                    <a:p>
                      <a:r>
                        <a:rPr lang="en-GB" sz="2400" dirty="0"/>
                        <a:t>Sales Acquisition</a:t>
                      </a:r>
                    </a:p>
                  </a:txBody>
                  <a:tcPr/>
                </a:tc>
                <a:tc>
                  <a:txBody>
                    <a:bodyPr/>
                    <a:lstStyle/>
                    <a:p>
                      <a:r>
                        <a:rPr lang="en-GB" sz="2400" dirty="0"/>
                        <a:t>Product life cycle Management</a:t>
                      </a:r>
                    </a:p>
                  </a:txBody>
                  <a:tcPr/>
                </a:tc>
                <a:extLst>
                  <a:ext uri="{0D108BD9-81ED-4DB2-BD59-A6C34878D82A}">
                    <a16:rowId xmlns:a16="http://schemas.microsoft.com/office/drawing/2014/main" val="1491293298"/>
                  </a:ext>
                </a:extLst>
              </a:tr>
              <a:tr h="370840">
                <a:tc>
                  <a:txBody>
                    <a:bodyPr/>
                    <a:lstStyle/>
                    <a:p>
                      <a:r>
                        <a:rPr lang="en-GB" sz="2400" b="1" dirty="0"/>
                        <a:t>Return on Capital</a:t>
                      </a:r>
                    </a:p>
                  </a:txBody>
                  <a:tcPr/>
                </a:tc>
                <a:tc>
                  <a:txBody>
                    <a:bodyPr/>
                    <a:lstStyle/>
                    <a:p>
                      <a:pPr algn="ctr"/>
                      <a:r>
                        <a:rPr lang="en-GB" sz="2400" dirty="0"/>
                        <a:t>10%</a:t>
                      </a:r>
                    </a:p>
                  </a:txBody>
                  <a:tcPr/>
                </a:tc>
                <a:tc>
                  <a:txBody>
                    <a:bodyPr/>
                    <a:lstStyle/>
                    <a:p>
                      <a:pPr algn="ctr"/>
                      <a:endParaRPr lang="en-GB" sz="2400" dirty="0"/>
                    </a:p>
                  </a:txBody>
                  <a:tcPr/>
                </a:tc>
                <a:tc>
                  <a:txBody>
                    <a:bodyPr/>
                    <a:lstStyle/>
                    <a:p>
                      <a:pPr algn="ctr"/>
                      <a:r>
                        <a:rPr lang="en-GB" sz="2400" dirty="0"/>
                        <a:t>7%</a:t>
                      </a:r>
                    </a:p>
                  </a:txBody>
                  <a:tcPr/>
                </a:tc>
                <a:tc>
                  <a:txBody>
                    <a:bodyPr/>
                    <a:lstStyle/>
                    <a:p>
                      <a:pPr algn="ctr"/>
                      <a:endParaRPr lang="en-GB" sz="2400" dirty="0"/>
                    </a:p>
                  </a:txBody>
                  <a:tcPr/>
                </a:tc>
                <a:extLst>
                  <a:ext uri="{0D108BD9-81ED-4DB2-BD59-A6C34878D82A}">
                    <a16:rowId xmlns:a16="http://schemas.microsoft.com/office/drawing/2014/main" val="3275356683"/>
                  </a:ext>
                </a:extLst>
              </a:tr>
              <a:tr h="370840">
                <a:tc>
                  <a:txBody>
                    <a:bodyPr/>
                    <a:lstStyle/>
                    <a:p>
                      <a:r>
                        <a:rPr lang="en-GB" sz="2400" b="1" dirty="0"/>
                        <a:t>Net cash</a:t>
                      </a:r>
                    </a:p>
                  </a:txBody>
                  <a:tcPr/>
                </a:tc>
                <a:tc>
                  <a:txBody>
                    <a:bodyPr/>
                    <a:lstStyle/>
                    <a:p>
                      <a:pPr algn="ctr"/>
                      <a:r>
                        <a:rPr lang="en-GB" sz="2400" dirty="0"/>
                        <a:t>£3.4m</a:t>
                      </a:r>
                    </a:p>
                  </a:txBody>
                  <a:tcPr/>
                </a:tc>
                <a:tc>
                  <a:txBody>
                    <a:bodyPr/>
                    <a:lstStyle/>
                    <a:p>
                      <a:pPr algn="ctr"/>
                      <a:r>
                        <a:rPr lang="en-GB" sz="2400" dirty="0"/>
                        <a:t>£2.4m</a:t>
                      </a:r>
                    </a:p>
                  </a:txBody>
                  <a:tcPr/>
                </a:tc>
                <a:tc>
                  <a:txBody>
                    <a:bodyPr/>
                    <a:lstStyle/>
                    <a:p>
                      <a:pPr algn="ctr"/>
                      <a:endParaRPr lang="en-GB" sz="2400" dirty="0"/>
                    </a:p>
                  </a:txBody>
                  <a:tcPr/>
                </a:tc>
                <a:tc>
                  <a:txBody>
                    <a:bodyPr/>
                    <a:lstStyle/>
                    <a:p>
                      <a:pPr algn="ctr"/>
                      <a:endParaRPr lang="en-GB" sz="2400" dirty="0"/>
                    </a:p>
                  </a:txBody>
                  <a:tcPr/>
                </a:tc>
                <a:extLst>
                  <a:ext uri="{0D108BD9-81ED-4DB2-BD59-A6C34878D82A}">
                    <a16:rowId xmlns:a16="http://schemas.microsoft.com/office/drawing/2014/main" val="3262840817"/>
                  </a:ext>
                </a:extLst>
              </a:tr>
              <a:tr h="370840">
                <a:tc>
                  <a:txBody>
                    <a:bodyPr/>
                    <a:lstStyle/>
                    <a:p>
                      <a:r>
                        <a:rPr lang="en-GB" sz="2400" b="1" dirty="0"/>
                        <a:t>Stock Turn</a:t>
                      </a:r>
                    </a:p>
                  </a:txBody>
                  <a:tcPr/>
                </a:tc>
                <a:tc>
                  <a:txBody>
                    <a:bodyPr/>
                    <a:lstStyle/>
                    <a:p>
                      <a:pPr algn="ctr"/>
                      <a:r>
                        <a:rPr lang="en-GB" sz="2400" dirty="0"/>
                        <a:t>37.7</a:t>
                      </a:r>
                    </a:p>
                  </a:txBody>
                  <a:tcPr/>
                </a:tc>
                <a:tc>
                  <a:txBody>
                    <a:bodyPr/>
                    <a:lstStyle/>
                    <a:p>
                      <a:pPr algn="ctr"/>
                      <a:r>
                        <a:rPr lang="en-GB" sz="2400" dirty="0"/>
                        <a:t>30</a:t>
                      </a:r>
                    </a:p>
                  </a:txBody>
                  <a:tcPr/>
                </a:tc>
                <a:tc>
                  <a:txBody>
                    <a:bodyPr/>
                    <a:lstStyle/>
                    <a:p>
                      <a:pPr algn="ctr"/>
                      <a:endParaRPr lang="en-GB" sz="2400" dirty="0"/>
                    </a:p>
                  </a:txBody>
                  <a:tcPr/>
                </a:tc>
                <a:tc>
                  <a:txBody>
                    <a:bodyPr/>
                    <a:lstStyle/>
                    <a:p>
                      <a:pPr algn="ctr"/>
                      <a:endParaRPr lang="en-GB" sz="2400" dirty="0"/>
                    </a:p>
                  </a:txBody>
                  <a:tcPr/>
                </a:tc>
                <a:extLst>
                  <a:ext uri="{0D108BD9-81ED-4DB2-BD59-A6C34878D82A}">
                    <a16:rowId xmlns:a16="http://schemas.microsoft.com/office/drawing/2014/main" val="1754471291"/>
                  </a:ext>
                </a:extLst>
              </a:tr>
              <a:tr h="370840">
                <a:tc>
                  <a:txBody>
                    <a:bodyPr/>
                    <a:lstStyle/>
                    <a:p>
                      <a:r>
                        <a:rPr lang="en-GB" sz="2400" b="1" dirty="0"/>
                        <a:t>OEE</a:t>
                      </a:r>
                    </a:p>
                  </a:txBody>
                  <a:tcPr/>
                </a:tc>
                <a:tc>
                  <a:txBody>
                    <a:bodyPr/>
                    <a:lstStyle/>
                    <a:p>
                      <a:pPr algn="ctr"/>
                      <a:r>
                        <a:rPr lang="en-GB" sz="2400" dirty="0"/>
                        <a:t>41.6%</a:t>
                      </a:r>
                    </a:p>
                  </a:txBody>
                  <a:tcPr/>
                </a:tc>
                <a:tc>
                  <a:txBody>
                    <a:bodyPr/>
                    <a:lstStyle/>
                    <a:p>
                      <a:pPr algn="ctr"/>
                      <a:endParaRPr lang="en-GB" sz="2400" dirty="0"/>
                    </a:p>
                  </a:txBody>
                  <a:tcPr/>
                </a:tc>
                <a:tc>
                  <a:txBody>
                    <a:bodyPr/>
                    <a:lstStyle/>
                    <a:p>
                      <a:pPr algn="ctr"/>
                      <a:endParaRPr lang="en-GB" sz="2400" dirty="0"/>
                    </a:p>
                  </a:txBody>
                  <a:tcPr/>
                </a:tc>
                <a:tc>
                  <a:txBody>
                    <a:bodyPr/>
                    <a:lstStyle/>
                    <a:p>
                      <a:pPr algn="ctr"/>
                      <a:endParaRPr lang="en-GB" sz="2400" dirty="0"/>
                    </a:p>
                  </a:txBody>
                  <a:tcPr/>
                </a:tc>
                <a:extLst>
                  <a:ext uri="{0D108BD9-81ED-4DB2-BD59-A6C34878D82A}">
                    <a16:rowId xmlns:a16="http://schemas.microsoft.com/office/drawing/2014/main" val="2503151378"/>
                  </a:ext>
                </a:extLst>
              </a:tr>
              <a:tr h="370840">
                <a:tc>
                  <a:txBody>
                    <a:bodyPr/>
                    <a:lstStyle/>
                    <a:p>
                      <a:r>
                        <a:rPr lang="en-GB" sz="2400" b="1" dirty="0"/>
                        <a:t>Total Cost Reduction</a:t>
                      </a:r>
                    </a:p>
                  </a:txBody>
                  <a:tcPr/>
                </a:tc>
                <a:tc>
                  <a:txBody>
                    <a:bodyPr/>
                    <a:lstStyle/>
                    <a:p>
                      <a:pPr algn="ctr"/>
                      <a:r>
                        <a:rPr lang="en-GB" sz="2400" dirty="0"/>
                        <a:t>25%</a:t>
                      </a:r>
                    </a:p>
                  </a:txBody>
                  <a:tcPr/>
                </a:tc>
                <a:tc>
                  <a:txBody>
                    <a:bodyPr/>
                    <a:lstStyle/>
                    <a:p>
                      <a:pPr algn="ctr"/>
                      <a:r>
                        <a:rPr lang="en-GB" sz="2400" dirty="0"/>
                        <a:t>5%</a:t>
                      </a:r>
                    </a:p>
                  </a:txBody>
                  <a:tcPr/>
                </a:tc>
                <a:tc>
                  <a:txBody>
                    <a:bodyPr/>
                    <a:lstStyle/>
                    <a:p>
                      <a:pPr algn="ctr"/>
                      <a:endParaRPr lang="en-GB" sz="2400" dirty="0"/>
                    </a:p>
                  </a:txBody>
                  <a:tcPr/>
                </a:tc>
                <a:tc>
                  <a:txBody>
                    <a:bodyPr/>
                    <a:lstStyle/>
                    <a:p>
                      <a:pPr algn="ctr"/>
                      <a:r>
                        <a:rPr lang="en-GB" sz="2400" dirty="0"/>
                        <a:t>10%</a:t>
                      </a:r>
                    </a:p>
                  </a:txBody>
                  <a:tcPr/>
                </a:tc>
                <a:extLst>
                  <a:ext uri="{0D108BD9-81ED-4DB2-BD59-A6C34878D82A}">
                    <a16:rowId xmlns:a16="http://schemas.microsoft.com/office/drawing/2014/main" val="1510145316"/>
                  </a:ext>
                </a:extLst>
              </a:tr>
              <a:tr h="370840">
                <a:tc>
                  <a:txBody>
                    <a:bodyPr/>
                    <a:lstStyle/>
                    <a:p>
                      <a:r>
                        <a:rPr lang="en-GB" sz="2400" b="1" dirty="0"/>
                        <a:t>Total Turnover</a:t>
                      </a:r>
                    </a:p>
                  </a:txBody>
                  <a:tcPr/>
                </a:tc>
                <a:tc>
                  <a:txBody>
                    <a:bodyPr/>
                    <a:lstStyle/>
                    <a:p>
                      <a:pPr algn="ctr"/>
                      <a:r>
                        <a:rPr lang="en-GB" sz="2400" dirty="0"/>
                        <a:t>£24.6m</a:t>
                      </a:r>
                    </a:p>
                  </a:txBody>
                  <a:tcPr/>
                </a:tc>
                <a:tc>
                  <a:txBody>
                    <a:bodyPr/>
                    <a:lstStyle/>
                    <a:p>
                      <a:pPr algn="ctr"/>
                      <a:endParaRPr lang="en-GB" sz="2400" dirty="0"/>
                    </a:p>
                  </a:txBody>
                  <a:tcPr/>
                </a:tc>
                <a:tc>
                  <a:txBody>
                    <a:bodyPr/>
                    <a:lstStyle/>
                    <a:p>
                      <a:pPr algn="ctr"/>
                      <a:r>
                        <a:rPr lang="en-GB" sz="2400" dirty="0"/>
                        <a:t>£10m</a:t>
                      </a:r>
                    </a:p>
                  </a:txBody>
                  <a:tcPr/>
                </a:tc>
                <a:tc>
                  <a:txBody>
                    <a:bodyPr/>
                    <a:lstStyle/>
                    <a:p>
                      <a:pPr algn="ctr"/>
                      <a:r>
                        <a:rPr lang="en-GB" sz="2400" dirty="0"/>
                        <a:t>£14.6m</a:t>
                      </a:r>
                    </a:p>
                  </a:txBody>
                  <a:tcPr/>
                </a:tc>
                <a:extLst>
                  <a:ext uri="{0D108BD9-81ED-4DB2-BD59-A6C34878D82A}">
                    <a16:rowId xmlns:a16="http://schemas.microsoft.com/office/drawing/2014/main" val="1467032715"/>
                  </a:ext>
                </a:extLst>
              </a:tr>
            </a:tbl>
          </a:graphicData>
        </a:graphic>
      </p:graphicFrame>
    </p:spTree>
    <p:extLst>
      <p:ext uri="{BB962C8B-B14F-4D97-AF65-F5344CB8AC3E}">
        <p14:creationId xmlns:p14="http://schemas.microsoft.com/office/powerpoint/2010/main" val="28079922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7E9B5-BDBD-EA16-EAF5-F08C39F86662}"/>
              </a:ext>
            </a:extLst>
          </p:cNvPr>
          <p:cNvSpPr>
            <a:spLocks noGrp="1"/>
          </p:cNvSpPr>
          <p:nvPr>
            <p:ph type="title"/>
          </p:nvPr>
        </p:nvSpPr>
        <p:spPr/>
        <p:txBody>
          <a:bodyPr/>
          <a:lstStyle/>
          <a:p>
            <a:pPr algn="ctr"/>
            <a:r>
              <a:rPr lang="en-GB" b="1" dirty="0"/>
              <a:t>Understanding Which Process Needs Detailed Mapping</a:t>
            </a:r>
          </a:p>
        </p:txBody>
      </p:sp>
      <p:graphicFrame>
        <p:nvGraphicFramePr>
          <p:cNvPr id="4" name="Content Placeholder 3">
            <a:extLst>
              <a:ext uri="{FF2B5EF4-FFF2-40B4-BE49-F238E27FC236}">
                <a16:creationId xmlns:a16="http://schemas.microsoft.com/office/drawing/2014/main" id="{5078EE51-D0EF-CDA7-B6BC-55B71211B5EC}"/>
              </a:ext>
            </a:extLst>
          </p:cNvPr>
          <p:cNvGraphicFramePr>
            <a:graphicFrameLocks noGrp="1"/>
          </p:cNvGraphicFramePr>
          <p:nvPr>
            <p:ph idx="1"/>
            <p:extLst>
              <p:ext uri="{D42A27DB-BD31-4B8C-83A1-F6EECF244321}">
                <p14:modId xmlns:p14="http://schemas.microsoft.com/office/powerpoint/2010/main" val="4287720846"/>
              </p:ext>
            </p:extLst>
          </p:nvPr>
        </p:nvGraphicFramePr>
        <p:xfrm>
          <a:off x="838200" y="1825625"/>
          <a:ext cx="10515600" cy="338328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2503984749"/>
                    </a:ext>
                  </a:extLst>
                </a:gridCol>
                <a:gridCol w="2628900">
                  <a:extLst>
                    <a:ext uri="{9D8B030D-6E8A-4147-A177-3AD203B41FA5}">
                      <a16:colId xmlns:a16="http://schemas.microsoft.com/office/drawing/2014/main" val="4147128329"/>
                    </a:ext>
                  </a:extLst>
                </a:gridCol>
                <a:gridCol w="2628900">
                  <a:extLst>
                    <a:ext uri="{9D8B030D-6E8A-4147-A177-3AD203B41FA5}">
                      <a16:colId xmlns:a16="http://schemas.microsoft.com/office/drawing/2014/main" val="846897453"/>
                    </a:ext>
                  </a:extLst>
                </a:gridCol>
                <a:gridCol w="2628900">
                  <a:extLst>
                    <a:ext uri="{9D8B030D-6E8A-4147-A177-3AD203B41FA5}">
                      <a16:colId xmlns:a16="http://schemas.microsoft.com/office/drawing/2014/main" val="579586526"/>
                    </a:ext>
                  </a:extLst>
                </a:gridCol>
              </a:tblGrid>
              <a:tr h="370840">
                <a:tc>
                  <a:txBody>
                    <a:bodyPr/>
                    <a:lstStyle/>
                    <a:p>
                      <a:endParaRPr lang="en-GB" sz="2400" dirty="0"/>
                    </a:p>
                  </a:txBody>
                  <a:tcPr/>
                </a:tc>
                <a:tc>
                  <a:txBody>
                    <a:bodyPr/>
                    <a:lstStyle/>
                    <a:p>
                      <a:r>
                        <a:rPr lang="en-GB" sz="2400" dirty="0"/>
                        <a:t>Total 5 year targeted improvements</a:t>
                      </a:r>
                    </a:p>
                  </a:txBody>
                  <a:tcPr/>
                </a:tc>
                <a:tc>
                  <a:txBody>
                    <a:bodyPr/>
                    <a:lstStyle/>
                    <a:p>
                      <a:r>
                        <a:rPr lang="en-GB" sz="2400" dirty="0"/>
                        <a:t>Technology plant and equipment management</a:t>
                      </a:r>
                    </a:p>
                  </a:txBody>
                  <a:tcPr/>
                </a:tc>
                <a:tc>
                  <a:txBody>
                    <a:bodyPr/>
                    <a:lstStyle/>
                    <a:p>
                      <a:r>
                        <a:rPr lang="en-GB" sz="2400" dirty="0"/>
                        <a:t>Supplier Integration</a:t>
                      </a:r>
                    </a:p>
                  </a:txBody>
                  <a:tcPr/>
                </a:tc>
                <a:extLst>
                  <a:ext uri="{0D108BD9-81ED-4DB2-BD59-A6C34878D82A}">
                    <a16:rowId xmlns:a16="http://schemas.microsoft.com/office/drawing/2014/main" val="180865892"/>
                  </a:ext>
                </a:extLst>
              </a:tr>
              <a:tr h="370840">
                <a:tc>
                  <a:txBody>
                    <a:bodyPr/>
                    <a:lstStyle/>
                    <a:p>
                      <a:r>
                        <a:rPr lang="en-GB" sz="2400" dirty="0"/>
                        <a:t>Market Share</a:t>
                      </a:r>
                    </a:p>
                  </a:txBody>
                  <a:tcPr/>
                </a:tc>
                <a:tc>
                  <a:txBody>
                    <a:bodyPr/>
                    <a:lstStyle/>
                    <a:p>
                      <a:pPr algn="ctr"/>
                      <a:r>
                        <a:rPr lang="en-GB" sz="2400" dirty="0"/>
                        <a:t>10.5%</a:t>
                      </a:r>
                    </a:p>
                  </a:txBody>
                  <a:tcPr/>
                </a:tc>
                <a:tc>
                  <a:txBody>
                    <a:bodyPr/>
                    <a:lstStyle/>
                    <a:p>
                      <a:pPr algn="ctr"/>
                      <a:endParaRPr lang="en-GB" sz="2400" dirty="0"/>
                    </a:p>
                  </a:txBody>
                  <a:tcPr/>
                </a:tc>
                <a:tc>
                  <a:txBody>
                    <a:bodyPr/>
                    <a:lstStyle/>
                    <a:p>
                      <a:pPr algn="ctr"/>
                      <a:r>
                        <a:rPr lang="en-GB" sz="2400" dirty="0"/>
                        <a:t>0.5%</a:t>
                      </a:r>
                    </a:p>
                  </a:txBody>
                  <a:tcPr/>
                </a:tc>
                <a:extLst>
                  <a:ext uri="{0D108BD9-81ED-4DB2-BD59-A6C34878D82A}">
                    <a16:rowId xmlns:a16="http://schemas.microsoft.com/office/drawing/2014/main" val="4161879604"/>
                  </a:ext>
                </a:extLst>
              </a:tr>
              <a:tr h="370840">
                <a:tc>
                  <a:txBody>
                    <a:bodyPr/>
                    <a:lstStyle/>
                    <a:p>
                      <a:r>
                        <a:rPr lang="en-GB" sz="2400" dirty="0"/>
                        <a:t>Sales to New Customers</a:t>
                      </a:r>
                    </a:p>
                  </a:txBody>
                  <a:tcPr/>
                </a:tc>
                <a:tc>
                  <a:txBody>
                    <a:bodyPr/>
                    <a:lstStyle/>
                    <a:p>
                      <a:pPr algn="ctr"/>
                      <a:r>
                        <a:rPr lang="en-GB" sz="2400" dirty="0"/>
                        <a:t>19%</a:t>
                      </a:r>
                    </a:p>
                  </a:txBody>
                  <a:tcPr/>
                </a:tc>
                <a:tc>
                  <a:txBody>
                    <a:bodyPr/>
                    <a:lstStyle/>
                    <a:p>
                      <a:pPr algn="ctr"/>
                      <a:endParaRPr lang="en-GB" sz="2400" dirty="0"/>
                    </a:p>
                  </a:txBody>
                  <a:tcPr/>
                </a:tc>
                <a:tc>
                  <a:txBody>
                    <a:bodyPr/>
                    <a:lstStyle/>
                    <a:p>
                      <a:pPr algn="ctr"/>
                      <a:endParaRPr lang="en-GB" sz="2400" dirty="0"/>
                    </a:p>
                  </a:txBody>
                  <a:tcPr/>
                </a:tc>
                <a:extLst>
                  <a:ext uri="{0D108BD9-81ED-4DB2-BD59-A6C34878D82A}">
                    <a16:rowId xmlns:a16="http://schemas.microsoft.com/office/drawing/2014/main" val="3142989833"/>
                  </a:ext>
                </a:extLst>
              </a:tr>
              <a:tr h="370840">
                <a:tc>
                  <a:txBody>
                    <a:bodyPr/>
                    <a:lstStyle/>
                    <a:p>
                      <a:r>
                        <a:rPr lang="en-GB" sz="2400" dirty="0"/>
                        <a:t>Product Quality</a:t>
                      </a:r>
                    </a:p>
                  </a:txBody>
                  <a:tcPr/>
                </a:tc>
                <a:tc>
                  <a:txBody>
                    <a:bodyPr/>
                    <a:lstStyle/>
                    <a:p>
                      <a:pPr algn="ctr"/>
                      <a:r>
                        <a:rPr lang="en-GB" sz="2400" dirty="0"/>
                        <a:t>8,250ppm</a:t>
                      </a:r>
                    </a:p>
                  </a:txBody>
                  <a:tcPr/>
                </a:tc>
                <a:tc>
                  <a:txBody>
                    <a:bodyPr/>
                    <a:lstStyle/>
                    <a:p>
                      <a:pPr algn="ctr"/>
                      <a:r>
                        <a:rPr lang="en-GB" sz="2400" dirty="0"/>
                        <a:t>2,000ppm</a:t>
                      </a:r>
                    </a:p>
                  </a:txBody>
                  <a:tcPr/>
                </a:tc>
                <a:tc>
                  <a:txBody>
                    <a:bodyPr/>
                    <a:lstStyle/>
                    <a:p>
                      <a:pPr algn="ctr"/>
                      <a:r>
                        <a:rPr lang="en-GB" sz="2400" dirty="0"/>
                        <a:t>3,000ppm</a:t>
                      </a:r>
                    </a:p>
                  </a:txBody>
                  <a:tcPr/>
                </a:tc>
                <a:extLst>
                  <a:ext uri="{0D108BD9-81ED-4DB2-BD59-A6C34878D82A}">
                    <a16:rowId xmlns:a16="http://schemas.microsoft.com/office/drawing/2014/main" val="2452796590"/>
                  </a:ext>
                </a:extLst>
              </a:tr>
              <a:tr h="370840">
                <a:tc>
                  <a:txBody>
                    <a:bodyPr/>
                    <a:lstStyle/>
                    <a:p>
                      <a:r>
                        <a:rPr lang="en-GB" sz="2400" dirty="0"/>
                        <a:t>New Product Sales</a:t>
                      </a:r>
                    </a:p>
                  </a:txBody>
                  <a:tcPr/>
                </a:tc>
                <a:tc>
                  <a:txBody>
                    <a:bodyPr/>
                    <a:lstStyle/>
                    <a:p>
                      <a:pPr algn="ctr"/>
                      <a:r>
                        <a:rPr lang="en-GB" sz="2400" dirty="0"/>
                        <a:t>20%</a:t>
                      </a:r>
                    </a:p>
                  </a:txBody>
                  <a:tcPr/>
                </a:tc>
                <a:tc>
                  <a:txBody>
                    <a:bodyPr/>
                    <a:lstStyle/>
                    <a:p>
                      <a:pPr algn="ctr"/>
                      <a:endParaRPr lang="en-GB" sz="2400" dirty="0"/>
                    </a:p>
                  </a:txBody>
                  <a:tcPr/>
                </a:tc>
                <a:tc>
                  <a:txBody>
                    <a:bodyPr/>
                    <a:lstStyle/>
                    <a:p>
                      <a:pPr algn="ctr"/>
                      <a:endParaRPr lang="en-GB" sz="2400" dirty="0"/>
                    </a:p>
                  </a:txBody>
                  <a:tcPr/>
                </a:tc>
                <a:extLst>
                  <a:ext uri="{0D108BD9-81ED-4DB2-BD59-A6C34878D82A}">
                    <a16:rowId xmlns:a16="http://schemas.microsoft.com/office/drawing/2014/main" val="95256617"/>
                  </a:ext>
                </a:extLst>
              </a:tr>
            </a:tbl>
          </a:graphicData>
        </a:graphic>
      </p:graphicFrame>
    </p:spTree>
    <p:extLst>
      <p:ext uri="{BB962C8B-B14F-4D97-AF65-F5344CB8AC3E}">
        <p14:creationId xmlns:p14="http://schemas.microsoft.com/office/powerpoint/2010/main" val="39400180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BD341-9825-718A-4848-9C3C62F82DA2}"/>
              </a:ext>
            </a:extLst>
          </p:cNvPr>
          <p:cNvSpPr>
            <a:spLocks noGrp="1"/>
          </p:cNvSpPr>
          <p:nvPr>
            <p:ph type="title"/>
          </p:nvPr>
        </p:nvSpPr>
        <p:spPr/>
        <p:txBody>
          <a:bodyPr/>
          <a:lstStyle/>
          <a:p>
            <a:pPr algn="ctr"/>
            <a:r>
              <a:rPr lang="en-GB" b="1" dirty="0"/>
              <a:t>Understanding Which Process Needs Detailed Mapping</a:t>
            </a:r>
          </a:p>
        </p:txBody>
      </p:sp>
      <p:graphicFrame>
        <p:nvGraphicFramePr>
          <p:cNvPr id="4" name="Content Placeholder 3">
            <a:extLst>
              <a:ext uri="{FF2B5EF4-FFF2-40B4-BE49-F238E27FC236}">
                <a16:creationId xmlns:a16="http://schemas.microsoft.com/office/drawing/2014/main" id="{B595A7F7-5A30-7012-6F56-A4B4973EDCA3}"/>
              </a:ext>
            </a:extLst>
          </p:cNvPr>
          <p:cNvGraphicFramePr>
            <a:graphicFrameLocks noGrp="1"/>
          </p:cNvGraphicFramePr>
          <p:nvPr>
            <p:ph idx="1"/>
            <p:extLst>
              <p:ext uri="{D42A27DB-BD31-4B8C-83A1-F6EECF244321}">
                <p14:modId xmlns:p14="http://schemas.microsoft.com/office/powerpoint/2010/main" val="1751568051"/>
              </p:ext>
            </p:extLst>
          </p:nvPr>
        </p:nvGraphicFramePr>
        <p:xfrm>
          <a:off x="838200" y="1825625"/>
          <a:ext cx="10515600" cy="429768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3643745041"/>
                    </a:ext>
                  </a:extLst>
                </a:gridCol>
                <a:gridCol w="2628900">
                  <a:extLst>
                    <a:ext uri="{9D8B030D-6E8A-4147-A177-3AD203B41FA5}">
                      <a16:colId xmlns:a16="http://schemas.microsoft.com/office/drawing/2014/main" val="3458483530"/>
                    </a:ext>
                  </a:extLst>
                </a:gridCol>
                <a:gridCol w="2628900">
                  <a:extLst>
                    <a:ext uri="{9D8B030D-6E8A-4147-A177-3AD203B41FA5}">
                      <a16:colId xmlns:a16="http://schemas.microsoft.com/office/drawing/2014/main" val="2364350874"/>
                    </a:ext>
                  </a:extLst>
                </a:gridCol>
                <a:gridCol w="2628900">
                  <a:extLst>
                    <a:ext uri="{9D8B030D-6E8A-4147-A177-3AD203B41FA5}">
                      <a16:colId xmlns:a16="http://schemas.microsoft.com/office/drawing/2014/main" val="2577943992"/>
                    </a:ext>
                  </a:extLst>
                </a:gridCol>
              </a:tblGrid>
              <a:tr h="370840">
                <a:tc>
                  <a:txBody>
                    <a:bodyPr/>
                    <a:lstStyle/>
                    <a:p>
                      <a:endParaRPr lang="en-GB" sz="2400" dirty="0"/>
                    </a:p>
                  </a:txBody>
                  <a:tcPr/>
                </a:tc>
                <a:tc>
                  <a:txBody>
                    <a:bodyPr/>
                    <a:lstStyle/>
                    <a:p>
                      <a:pPr algn="l"/>
                      <a:r>
                        <a:rPr lang="en-GB" sz="2400" dirty="0"/>
                        <a:t>Total 5 Year targeted improvement</a:t>
                      </a:r>
                    </a:p>
                  </a:txBody>
                  <a:tcPr/>
                </a:tc>
                <a:tc>
                  <a:txBody>
                    <a:bodyPr/>
                    <a:lstStyle/>
                    <a:p>
                      <a:pPr algn="l"/>
                      <a:r>
                        <a:rPr lang="en-GB" sz="2400" dirty="0"/>
                        <a:t>Technology Plant and Equipment Management</a:t>
                      </a:r>
                    </a:p>
                  </a:txBody>
                  <a:tcPr/>
                </a:tc>
                <a:tc>
                  <a:txBody>
                    <a:bodyPr/>
                    <a:lstStyle/>
                    <a:p>
                      <a:pPr algn="l"/>
                      <a:r>
                        <a:rPr lang="en-GB" sz="2400" dirty="0"/>
                        <a:t>Supplier Integration</a:t>
                      </a:r>
                    </a:p>
                  </a:txBody>
                  <a:tcPr/>
                </a:tc>
                <a:extLst>
                  <a:ext uri="{0D108BD9-81ED-4DB2-BD59-A6C34878D82A}">
                    <a16:rowId xmlns:a16="http://schemas.microsoft.com/office/drawing/2014/main" val="1443165419"/>
                  </a:ext>
                </a:extLst>
              </a:tr>
              <a:tr h="370840">
                <a:tc>
                  <a:txBody>
                    <a:bodyPr/>
                    <a:lstStyle/>
                    <a:p>
                      <a:r>
                        <a:rPr lang="en-GB" sz="2400" dirty="0"/>
                        <a:t>Return on capital</a:t>
                      </a:r>
                    </a:p>
                  </a:txBody>
                  <a:tcPr/>
                </a:tc>
                <a:tc>
                  <a:txBody>
                    <a:bodyPr/>
                    <a:lstStyle/>
                    <a:p>
                      <a:pPr algn="ctr"/>
                      <a:r>
                        <a:rPr lang="en-GB" sz="2400" dirty="0"/>
                        <a:t>10%</a:t>
                      </a:r>
                    </a:p>
                  </a:txBody>
                  <a:tcPr/>
                </a:tc>
                <a:tc>
                  <a:txBody>
                    <a:bodyPr/>
                    <a:lstStyle/>
                    <a:p>
                      <a:pPr algn="ctr"/>
                      <a:r>
                        <a:rPr lang="en-GB" sz="2400" dirty="0"/>
                        <a:t>3%</a:t>
                      </a:r>
                    </a:p>
                  </a:txBody>
                  <a:tcPr/>
                </a:tc>
                <a:tc>
                  <a:txBody>
                    <a:bodyPr/>
                    <a:lstStyle/>
                    <a:p>
                      <a:pPr algn="ctr"/>
                      <a:endParaRPr lang="en-GB" sz="2400" dirty="0"/>
                    </a:p>
                  </a:txBody>
                  <a:tcPr/>
                </a:tc>
                <a:extLst>
                  <a:ext uri="{0D108BD9-81ED-4DB2-BD59-A6C34878D82A}">
                    <a16:rowId xmlns:a16="http://schemas.microsoft.com/office/drawing/2014/main" val="3805678383"/>
                  </a:ext>
                </a:extLst>
              </a:tr>
              <a:tr h="370840">
                <a:tc>
                  <a:txBody>
                    <a:bodyPr/>
                    <a:lstStyle/>
                    <a:p>
                      <a:r>
                        <a:rPr lang="en-GB" sz="2400" dirty="0"/>
                        <a:t>Net cash</a:t>
                      </a:r>
                    </a:p>
                  </a:txBody>
                  <a:tcPr/>
                </a:tc>
                <a:tc>
                  <a:txBody>
                    <a:bodyPr/>
                    <a:lstStyle/>
                    <a:p>
                      <a:pPr algn="ctr"/>
                      <a:r>
                        <a:rPr lang="en-GB" sz="2400" dirty="0"/>
                        <a:t>£3.4m</a:t>
                      </a:r>
                    </a:p>
                  </a:txBody>
                  <a:tcPr/>
                </a:tc>
                <a:tc>
                  <a:txBody>
                    <a:bodyPr/>
                    <a:lstStyle/>
                    <a:p>
                      <a:pPr algn="ctr"/>
                      <a:endParaRPr lang="en-GB" sz="2400" dirty="0"/>
                    </a:p>
                  </a:txBody>
                  <a:tcPr/>
                </a:tc>
                <a:tc>
                  <a:txBody>
                    <a:bodyPr/>
                    <a:lstStyle/>
                    <a:p>
                      <a:pPr algn="ctr"/>
                      <a:r>
                        <a:rPr lang="en-GB" sz="2400" dirty="0"/>
                        <a:t>£1m</a:t>
                      </a:r>
                    </a:p>
                  </a:txBody>
                  <a:tcPr/>
                </a:tc>
                <a:extLst>
                  <a:ext uri="{0D108BD9-81ED-4DB2-BD59-A6C34878D82A}">
                    <a16:rowId xmlns:a16="http://schemas.microsoft.com/office/drawing/2014/main" val="2985547578"/>
                  </a:ext>
                </a:extLst>
              </a:tr>
              <a:tr h="370840">
                <a:tc>
                  <a:txBody>
                    <a:bodyPr/>
                    <a:lstStyle/>
                    <a:p>
                      <a:r>
                        <a:rPr lang="en-GB" sz="2400" dirty="0"/>
                        <a:t>Stockturn</a:t>
                      </a:r>
                    </a:p>
                  </a:txBody>
                  <a:tcPr/>
                </a:tc>
                <a:tc>
                  <a:txBody>
                    <a:bodyPr/>
                    <a:lstStyle/>
                    <a:p>
                      <a:pPr algn="ctr"/>
                      <a:r>
                        <a:rPr lang="en-GB" sz="2400" dirty="0"/>
                        <a:t>37.7</a:t>
                      </a:r>
                    </a:p>
                  </a:txBody>
                  <a:tcPr/>
                </a:tc>
                <a:tc>
                  <a:txBody>
                    <a:bodyPr/>
                    <a:lstStyle/>
                    <a:p>
                      <a:pPr algn="ctr"/>
                      <a:endParaRPr lang="en-GB" sz="2400" dirty="0"/>
                    </a:p>
                  </a:txBody>
                  <a:tcPr/>
                </a:tc>
                <a:tc>
                  <a:txBody>
                    <a:bodyPr/>
                    <a:lstStyle/>
                    <a:p>
                      <a:pPr algn="ctr"/>
                      <a:r>
                        <a:rPr lang="en-GB" sz="2400" dirty="0"/>
                        <a:t>7.7</a:t>
                      </a:r>
                    </a:p>
                  </a:txBody>
                  <a:tcPr/>
                </a:tc>
                <a:extLst>
                  <a:ext uri="{0D108BD9-81ED-4DB2-BD59-A6C34878D82A}">
                    <a16:rowId xmlns:a16="http://schemas.microsoft.com/office/drawing/2014/main" val="4246214575"/>
                  </a:ext>
                </a:extLst>
              </a:tr>
              <a:tr h="370840">
                <a:tc>
                  <a:txBody>
                    <a:bodyPr/>
                    <a:lstStyle/>
                    <a:p>
                      <a:r>
                        <a:rPr lang="en-GB" sz="2400" dirty="0"/>
                        <a:t>OEE</a:t>
                      </a:r>
                    </a:p>
                  </a:txBody>
                  <a:tcPr/>
                </a:tc>
                <a:tc>
                  <a:txBody>
                    <a:bodyPr/>
                    <a:lstStyle/>
                    <a:p>
                      <a:pPr algn="ctr"/>
                      <a:r>
                        <a:rPr lang="en-GB" sz="2400" dirty="0"/>
                        <a:t>41.6%</a:t>
                      </a:r>
                    </a:p>
                  </a:txBody>
                  <a:tcPr/>
                </a:tc>
                <a:tc>
                  <a:txBody>
                    <a:bodyPr/>
                    <a:lstStyle/>
                    <a:p>
                      <a:pPr algn="ctr"/>
                      <a:r>
                        <a:rPr lang="en-GB" sz="2400" dirty="0"/>
                        <a:t>35%</a:t>
                      </a:r>
                    </a:p>
                  </a:txBody>
                  <a:tcPr/>
                </a:tc>
                <a:tc>
                  <a:txBody>
                    <a:bodyPr/>
                    <a:lstStyle/>
                    <a:p>
                      <a:pPr algn="ctr"/>
                      <a:r>
                        <a:rPr lang="en-GB" sz="2400" dirty="0"/>
                        <a:t>66%</a:t>
                      </a:r>
                    </a:p>
                  </a:txBody>
                  <a:tcPr/>
                </a:tc>
                <a:extLst>
                  <a:ext uri="{0D108BD9-81ED-4DB2-BD59-A6C34878D82A}">
                    <a16:rowId xmlns:a16="http://schemas.microsoft.com/office/drawing/2014/main" val="764288966"/>
                  </a:ext>
                </a:extLst>
              </a:tr>
              <a:tr h="370840">
                <a:tc>
                  <a:txBody>
                    <a:bodyPr/>
                    <a:lstStyle/>
                    <a:p>
                      <a:r>
                        <a:rPr lang="en-GB" sz="2400" dirty="0"/>
                        <a:t>Total Cost Reduction</a:t>
                      </a:r>
                    </a:p>
                  </a:txBody>
                  <a:tcPr/>
                </a:tc>
                <a:tc>
                  <a:txBody>
                    <a:bodyPr/>
                    <a:lstStyle/>
                    <a:p>
                      <a:pPr algn="ctr"/>
                      <a:r>
                        <a:rPr lang="en-GB" sz="2400" dirty="0"/>
                        <a:t>25%</a:t>
                      </a:r>
                    </a:p>
                  </a:txBody>
                  <a:tcPr/>
                </a:tc>
                <a:tc>
                  <a:txBody>
                    <a:bodyPr/>
                    <a:lstStyle/>
                    <a:p>
                      <a:pPr algn="ctr"/>
                      <a:r>
                        <a:rPr lang="en-GB" sz="2400" dirty="0"/>
                        <a:t>5%</a:t>
                      </a:r>
                    </a:p>
                  </a:txBody>
                  <a:tcPr/>
                </a:tc>
                <a:tc>
                  <a:txBody>
                    <a:bodyPr/>
                    <a:lstStyle/>
                    <a:p>
                      <a:pPr algn="ctr"/>
                      <a:r>
                        <a:rPr lang="en-GB" sz="2400" dirty="0"/>
                        <a:t>5%</a:t>
                      </a:r>
                    </a:p>
                  </a:txBody>
                  <a:tcPr/>
                </a:tc>
                <a:extLst>
                  <a:ext uri="{0D108BD9-81ED-4DB2-BD59-A6C34878D82A}">
                    <a16:rowId xmlns:a16="http://schemas.microsoft.com/office/drawing/2014/main" val="3035958421"/>
                  </a:ext>
                </a:extLst>
              </a:tr>
              <a:tr h="370840">
                <a:tc>
                  <a:txBody>
                    <a:bodyPr/>
                    <a:lstStyle/>
                    <a:p>
                      <a:r>
                        <a:rPr lang="en-GB" sz="2400" dirty="0"/>
                        <a:t>Total Turnover</a:t>
                      </a:r>
                    </a:p>
                  </a:txBody>
                  <a:tcPr/>
                </a:tc>
                <a:tc>
                  <a:txBody>
                    <a:bodyPr/>
                    <a:lstStyle/>
                    <a:p>
                      <a:pPr algn="ctr"/>
                      <a:r>
                        <a:rPr lang="en-GB" sz="2400" dirty="0"/>
                        <a:t>£24.6m</a:t>
                      </a:r>
                    </a:p>
                  </a:txBody>
                  <a:tcPr/>
                </a:tc>
                <a:tc>
                  <a:txBody>
                    <a:bodyPr/>
                    <a:lstStyle/>
                    <a:p>
                      <a:pPr algn="ctr"/>
                      <a:endParaRPr lang="en-GB" sz="2400" dirty="0"/>
                    </a:p>
                  </a:txBody>
                  <a:tcPr/>
                </a:tc>
                <a:tc>
                  <a:txBody>
                    <a:bodyPr/>
                    <a:lstStyle/>
                    <a:p>
                      <a:pPr algn="ctr"/>
                      <a:endParaRPr lang="en-GB" sz="2400" dirty="0"/>
                    </a:p>
                  </a:txBody>
                  <a:tcPr/>
                </a:tc>
                <a:extLst>
                  <a:ext uri="{0D108BD9-81ED-4DB2-BD59-A6C34878D82A}">
                    <a16:rowId xmlns:a16="http://schemas.microsoft.com/office/drawing/2014/main" val="2808063441"/>
                  </a:ext>
                </a:extLst>
              </a:tr>
            </a:tbl>
          </a:graphicData>
        </a:graphic>
      </p:graphicFrame>
    </p:spTree>
    <p:extLst>
      <p:ext uri="{BB962C8B-B14F-4D97-AF65-F5344CB8AC3E}">
        <p14:creationId xmlns:p14="http://schemas.microsoft.com/office/powerpoint/2010/main" val="31577938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8ABCA-2F35-FFA1-B826-66FB5E8664F7}"/>
              </a:ext>
            </a:extLst>
          </p:cNvPr>
          <p:cNvSpPr>
            <a:spLocks noGrp="1"/>
          </p:cNvSpPr>
          <p:nvPr>
            <p:ph type="title"/>
          </p:nvPr>
        </p:nvSpPr>
        <p:spPr/>
        <p:txBody>
          <a:bodyPr/>
          <a:lstStyle/>
          <a:p>
            <a:pPr algn="ctr"/>
            <a:r>
              <a:rPr lang="en-GB" b="1" dirty="0"/>
              <a:t>Understanding Which Process Needs Detailed Mapping</a:t>
            </a:r>
            <a:endParaRPr lang="en-GB" dirty="0"/>
          </a:p>
        </p:txBody>
      </p:sp>
      <p:graphicFrame>
        <p:nvGraphicFramePr>
          <p:cNvPr id="4" name="Content Placeholder 3">
            <a:extLst>
              <a:ext uri="{FF2B5EF4-FFF2-40B4-BE49-F238E27FC236}">
                <a16:creationId xmlns:a16="http://schemas.microsoft.com/office/drawing/2014/main" id="{100945D2-58F4-E274-8A56-90FD25547629}"/>
              </a:ext>
            </a:extLst>
          </p:cNvPr>
          <p:cNvGraphicFramePr>
            <a:graphicFrameLocks noGrp="1"/>
          </p:cNvGraphicFramePr>
          <p:nvPr>
            <p:ph idx="1"/>
            <p:extLst>
              <p:ext uri="{D42A27DB-BD31-4B8C-83A1-F6EECF244321}">
                <p14:modId xmlns:p14="http://schemas.microsoft.com/office/powerpoint/2010/main" val="3662933109"/>
              </p:ext>
            </p:extLst>
          </p:nvPr>
        </p:nvGraphicFramePr>
        <p:xfrm>
          <a:off x="838200" y="1825625"/>
          <a:ext cx="10515600" cy="411480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4127408626"/>
                    </a:ext>
                  </a:extLst>
                </a:gridCol>
                <a:gridCol w="2103120">
                  <a:extLst>
                    <a:ext uri="{9D8B030D-6E8A-4147-A177-3AD203B41FA5}">
                      <a16:colId xmlns:a16="http://schemas.microsoft.com/office/drawing/2014/main" val="2245510013"/>
                    </a:ext>
                  </a:extLst>
                </a:gridCol>
                <a:gridCol w="2103120">
                  <a:extLst>
                    <a:ext uri="{9D8B030D-6E8A-4147-A177-3AD203B41FA5}">
                      <a16:colId xmlns:a16="http://schemas.microsoft.com/office/drawing/2014/main" val="4068654294"/>
                    </a:ext>
                  </a:extLst>
                </a:gridCol>
                <a:gridCol w="2103120">
                  <a:extLst>
                    <a:ext uri="{9D8B030D-6E8A-4147-A177-3AD203B41FA5}">
                      <a16:colId xmlns:a16="http://schemas.microsoft.com/office/drawing/2014/main" val="3959227450"/>
                    </a:ext>
                  </a:extLst>
                </a:gridCol>
                <a:gridCol w="2103120">
                  <a:extLst>
                    <a:ext uri="{9D8B030D-6E8A-4147-A177-3AD203B41FA5}">
                      <a16:colId xmlns:a16="http://schemas.microsoft.com/office/drawing/2014/main" val="2183212146"/>
                    </a:ext>
                  </a:extLst>
                </a:gridCol>
              </a:tblGrid>
              <a:tr h="370840">
                <a:tc>
                  <a:txBody>
                    <a:bodyPr/>
                    <a:lstStyle/>
                    <a:p>
                      <a:endParaRPr lang="en-GB" sz="2400" dirty="0"/>
                    </a:p>
                  </a:txBody>
                  <a:tcPr/>
                </a:tc>
                <a:tc>
                  <a:txBody>
                    <a:bodyPr/>
                    <a:lstStyle/>
                    <a:p>
                      <a:r>
                        <a:rPr lang="en-GB" sz="2400" dirty="0"/>
                        <a:t>Total 5 Year Targeted Improvement</a:t>
                      </a:r>
                    </a:p>
                  </a:txBody>
                  <a:tcPr/>
                </a:tc>
                <a:tc>
                  <a:txBody>
                    <a:bodyPr/>
                    <a:lstStyle/>
                    <a:p>
                      <a:r>
                        <a:rPr lang="en-GB" sz="2400" dirty="0"/>
                        <a:t>Order Fulfilment</a:t>
                      </a:r>
                    </a:p>
                  </a:txBody>
                  <a:tcPr/>
                </a:tc>
                <a:tc>
                  <a:txBody>
                    <a:bodyPr/>
                    <a:lstStyle/>
                    <a:p>
                      <a:r>
                        <a:rPr lang="en-GB" sz="2400" dirty="0"/>
                        <a:t>Sales Acquisition</a:t>
                      </a:r>
                    </a:p>
                  </a:txBody>
                  <a:tcPr/>
                </a:tc>
                <a:tc>
                  <a:txBody>
                    <a:bodyPr/>
                    <a:lstStyle/>
                    <a:p>
                      <a:r>
                        <a:rPr lang="en-GB" sz="2400" dirty="0"/>
                        <a:t>Product Lifecycle Management</a:t>
                      </a:r>
                    </a:p>
                  </a:txBody>
                  <a:tcPr/>
                </a:tc>
                <a:extLst>
                  <a:ext uri="{0D108BD9-81ED-4DB2-BD59-A6C34878D82A}">
                    <a16:rowId xmlns:a16="http://schemas.microsoft.com/office/drawing/2014/main" val="1719689433"/>
                  </a:ext>
                </a:extLst>
              </a:tr>
              <a:tr h="370840">
                <a:tc>
                  <a:txBody>
                    <a:bodyPr/>
                    <a:lstStyle/>
                    <a:p>
                      <a:r>
                        <a:rPr lang="en-GB" sz="2400" dirty="0"/>
                        <a:t>Market Share</a:t>
                      </a:r>
                    </a:p>
                  </a:txBody>
                  <a:tcPr/>
                </a:tc>
                <a:tc>
                  <a:txBody>
                    <a:bodyPr/>
                    <a:lstStyle/>
                    <a:p>
                      <a:pPr algn="ctr"/>
                      <a:r>
                        <a:rPr lang="en-GB" sz="2400" dirty="0"/>
                        <a:t>10.5%</a:t>
                      </a:r>
                    </a:p>
                  </a:txBody>
                  <a:tcPr/>
                </a:tc>
                <a:tc>
                  <a:txBody>
                    <a:bodyPr/>
                    <a:lstStyle/>
                    <a:p>
                      <a:pPr algn="ctr"/>
                      <a:endParaRPr lang="en-GB" sz="2400" dirty="0"/>
                    </a:p>
                  </a:txBody>
                  <a:tcPr/>
                </a:tc>
                <a:tc>
                  <a:txBody>
                    <a:bodyPr/>
                    <a:lstStyle/>
                    <a:p>
                      <a:pPr algn="ctr"/>
                      <a:r>
                        <a:rPr lang="en-GB" sz="2400" dirty="0"/>
                        <a:t>3%</a:t>
                      </a:r>
                    </a:p>
                  </a:txBody>
                  <a:tcPr/>
                </a:tc>
                <a:tc>
                  <a:txBody>
                    <a:bodyPr/>
                    <a:lstStyle/>
                    <a:p>
                      <a:pPr algn="ctr"/>
                      <a:r>
                        <a:rPr lang="en-GB" sz="2400" dirty="0"/>
                        <a:t>7%</a:t>
                      </a:r>
                    </a:p>
                  </a:txBody>
                  <a:tcPr/>
                </a:tc>
                <a:extLst>
                  <a:ext uri="{0D108BD9-81ED-4DB2-BD59-A6C34878D82A}">
                    <a16:rowId xmlns:a16="http://schemas.microsoft.com/office/drawing/2014/main" val="2163666085"/>
                  </a:ext>
                </a:extLst>
              </a:tr>
              <a:tr h="370840">
                <a:tc>
                  <a:txBody>
                    <a:bodyPr/>
                    <a:lstStyle/>
                    <a:p>
                      <a:r>
                        <a:rPr lang="en-GB" sz="2400" dirty="0"/>
                        <a:t>Sales to New Customers</a:t>
                      </a:r>
                    </a:p>
                  </a:txBody>
                  <a:tcPr/>
                </a:tc>
                <a:tc>
                  <a:txBody>
                    <a:bodyPr/>
                    <a:lstStyle/>
                    <a:p>
                      <a:pPr algn="ctr"/>
                      <a:r>
                        <a:rPr lang="en-GB" sz="2400" dirty="0"/>
                        <a:t>19%</a:t>
                      </a:r>
                    </a:p>
                  </a:txBody>
                  <a:tcPr/>
                </a:tc>
                <a:tc>
                  <a:txBody>
                    <a:bodyPr/>
                    <a:lstStyle/>
                    <a:p>
                      <a:pPr algn="ctr"/>
                      <a:endParaRPr lang="en-GB" sz="2400" dirty="0"/>
                    </a:p>
                  </a:txBody>
                  <a:tcPr/>
                </a:tc>
                <a:tc>
                  <a:txBody>
                    <a:bodyPr/>
                    <a:lstStyle/>
                    <a:p>
                      <a:pPr algn="ctr"/>
                      <a:r>
                        <a:rPr lang="en-GB" sz="2400" dirty="0"/>
                        <a:t>19%</a:t>
                      </a:r>
                    </a:p>
                  </a:txBody>
                  <a:tcPr/>
                </a:tc>
                <a:tc>
                  <a:txBody>
                    <a:bodyPr/>
                    <a:lstStyle/>
                    <a:p>
                      <a:pPr algn="ctr"/>
                      <a:endParaRPr lang="en-GB" sz="2400" dirty="0"/>
                    </a:p>
                  </a:txBody>
                  <a:tcPr/>
                </a:tc>
                <a:extLst>
                  <a:ext uri="{0D108BD9-81ED-4DB2-BD59-A6C34878D82A}">
                    <a16:rowId xmlns:a16="http://schemas.microsoft.com/office/drawing/2014/main" val="3747088787"/>
                  </a:ext>
                </a:extLst>
              </a:tr>
              <a:tr h="370840">
                <a:tc>
                  <a:txBody>
                    <a:bodyPr/>
                    <a:lstStyle/>
                    <a:p>
                      <a:r>
                        <a:rPr lang="en-GB" sz="2400" dirty="0"/>
                        <a:t>Product Quality</a:t>
                      </a:r>
                    </a:p>
                  </a:txBody>
                  <a:tcPr/>
                </a:tc>
                <a:tc>
                  <a:txBody>
                    <a:bodyPr/>
                    <a:lstStyle/>
                    <a:p>
                      <a:pPr algn="ctr"/>
                      <a:r>
                        <a:rPr lang="en-GB" sz="2400" dirty="0"/>
                        <a:t>8,250ppm</a:t>
                      </a:r>
                    </a:p>
                  </a:txBody>
                  <a:tcPr/>
                </a:tc>
                <a:tc>
                  <a:txBody>
                    <a:bodyPr/>
                    <a:lstStyle/>
                    <a:p>
                      <a:pPr algn="ctr"/>
                      <a:r>
                        <a:rPr lang="en-GB" sz="2400" dirty="0"/>
                        <a:t>1,250ppm</a:t>
                      </a:r>
                    </a:p>
                  </a:txBody>
                  <a:tcPr/>
                </a:tc>
                <a:tc>
                  <a:txBody>
                    <a:bodyPr/>
                    <a:lstStyle/>
                    <a:p>
                      <a:pPr algn="ctr"/>
                      <a:endParaRPr lang="en-GB" sz="2400" dirty="0"/>
                    </a:p>
                  </a:txBody>
                  <a:tcPr/>
                </a:tc>
                <a:tc>
                  <a:txBody>
                    <a:bodyPr/>
                    <a:lstStyle/>
                    <a:p>
                      <a:pPr algn="ctr"/>
                      <a:r>
                        <a:rPr lang="en-GB" sz="2400" dirty="0"/>
                        <a:t>2,000ppm</a:t>
                      </a:r>
                    </a:p>
                  </a:txBody>
                  <a:tcPr/>
                </a:tc>
                <a:extLst>
                  <a:ext uri="{0D108BD9-81ED-4DB2-BD59-A6C34878D82A}">
                    <a16:rowId xmlns:a16="http://schemas.microsoft.com/office/drawing/2014/main" val="2630269704"/>
                  </a:ext>
                </a:extLst>
              </a:tr>
              <a:tr h="370840">
                <a:tc>
                  <a:txBody>
                    <a:bodyPr/>
                    <a:lstStyle/>
                    <a:p>
                      <a:r>
                        <a:rPr lang="en-GB" sz="2400" dirty="0"/>
                        <a:t>New Product Sales</a:t>
                      </a:r>
                    </a:p>
                  </a:txBody>
                  <a:tcPr/>
                </a:tc>
                <a:tc>
                  <a:txBody>
                    <a:bodyPr/>
                    <a:lstStyle/>
                    <a:p>
                      <a:pPr algn="ctr"/>
                      <a:r>
                        <a:rPr lang="en-GB" sz="2400" dirty="0"/>
                        <a:t>20%</a:t>
                      </a:r>
                    </a:p>
                  </a:txBody>
                  <a:tcPr/>
                </a:tc>
                <a:tc>
                  <a:txBody>
                    <a:bodyPr/>
                    <a:lstStyle/>
                    <a:p>
                      <a:pPr algn="ctr"/>
                      <a:endParaRPr lang="en-GB" sz="2400" dirty="0"/>
                    </a:p>
                  </a:txBody>
                  <a:tcPr/>
                </a:tc>
                <a:tc>
                  <a:txBody>
                    <a:bodyPr/>
                    <a:lstStyle/>
                    <a:p>
                      <a:pPr algn="ctr"/>
                      <a:r>
                        <a:rPr lang="en-GB" sz="2400" dirty="0"/>
                        <a:t>10%</a:t>
                      </a:r>
                    </a:p>
                  </a:txBody>
                  <a:tcPr/>
                </a:tc>
                <a:tc>
                  <a:txBody>
                    <a:bodyPr/>
                    <a:lstStyle/>
                    <a:p>
                      <a:pPr algn="ctr"/>
                      <a:r>
                        <a:rPr lang="en-GB" sz="2400" dirty="0"/>
                        <a:t>10%</a:t>
                      </a:r>
                    </a:p>
                  </a:txBody>
                  <a:tcPr/>
                </a:tc>
                <a:extLst>
                  <a:ext uri="{0D108BD9-81ED-4DB2-BD59-A6C34878D82A}">
                    <a16:rowId xmlns:a16="http://schemas.microsoft.com/office/drawing/2014/main" val="1355147247"/>
                  </a:ext>
                </a:extLst>
              </a:tr>
            </a:tbl>
          </a:graphicData>
        </a:graphic>
      </p:graphicFrame>
    </p:spTree>
    <p:extLst>
      <p:ext uri="{BB962C8B-B14F-4D97-AF65-F5344CB8AC3E}">
        <p14:creationId xmlns:p14="http://schemas.microsoft.com/office/powerpoint/2010/main" val="9662752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6CA2-1D33-8F4C-0102-67A5C5BD5527}"/>
              </a:ext>
            </a:extLst>
          </p:cNvPr>
          <p:cNvSpPr>
            <a:spLocks noGrp="1"/>
          </p:cNvSpPr>
          <p:nvPr>
            <p:ph type="title"/>
          </p:nvPr>
        </p:nvSpPr>
        <p:spPr/>
        <p:txBody>
          <a:bodyPr/>
          <a:lstStyle/>
          <a:p>
            <a:pPr algn="ctr"/>
            <a:r>
              <a:rPr lang="en-GB" b="1" dirty="0"/>
              <a:t>Understanding Which Process Needs Detailed Mapping</a:t>
            </a:r>
            <a:endParaRPr lang="en-GB" dirty="0"/>
          </a:p>
        </p:txBody>
      </p:sp>
      <p:sp>
        <p:nvSpPr>
          <p:cNvPr id="3" name="Content Placeholder 2">
            <a:extLst>
              <a:ext uri="{FF2B5EF4-FFF2-40B4-BE49-F238E27FC236}">
                <a16:creationId xmlns:a16="http://schemas.microsoft.com/office/drawing/2014/main" id="{37609B51-C40D-8202-6CCD-2EB31339C840}"/>
              </a:ext>
            </a:extLst>
          </p:cNvPr>
          <p:cNvSpPr>
            <a:spLocks noGrp="1"/>
          </p:cNvSpPr>
          <p:nvPr>
            <p:ph idx="1"/>
          </p:nvPr>
        </p:nvSpPr>
        <p:spPr/>
        <p:txBody>
          <a:bodyPr>
            <a:normAutofit/>
          </a:bodyPr>
          <a:lstStyle/>
          <a:p>
            <a:pPr marL="0" indent="0">
              <a:buNone/>
            </a:pPr>
            <a:r>
              <a:rPr lang="en-GB" sz="3600" dirty="0"/>
              <a:t>In our example we would map in the following order:</a:t>
            </a:r>
          </a:p>
          <a:p>
            <a:pPr marL="742950" indent="-742950">
              <a:buAutoNum type="arabicPeriod"/>
            </a:pPr>
            <a:r>
              <a:rPr lang="en-GB" sz="3600" dirty="0"/>
              <a:t>Order fulfilment</a:t>
            </a:r>
          </a:p>
          <a:p>
            <a:pPr marL="742950" indent="-742950">
              <a:buAutoNum type="arabicPeriod"/>
            </a:pPr>
            <a:r>
              <a:rPr lang="en-GB" sz="3600" dirty="0"/>
              <a:t>Sales acquisition</a:t>
            </a:r>
          </a:p>
          <a:p>
            <a:pPr marL="742950" indent="-742950">
              <a:buAutoNum type="arabicPeriod"/>
            </a:pPr>
            <a:r>
              <a:rPr lang="en-GB" sz="3600" dirty="0"/>
              <a:t>Supplier integration</a:t>
            </a:r>
          </a:p>
          <a:p>
            <a:pPr marL="742950" indent="-742950">
              <a:buAutoNum type="arabicPeriod"/>
            </a:pPr>
            <a:r>
              <a:rPr lang="en-GB" sz="3600" dirty="0"/>
              <a:t>Product lifecycle management</a:t>
            </a:r>
          </a:p>
          <a:p>
            <a:pPr marL="742950" indent="-742950">
              <a:buAutoNum type="arabicPeriod"/>
            </a:pPr>
            <a:r>
              <a:rPr lang="en-GB" sz="3600" dirty="0"/>
              <a:t>Technology, plant and equipment</a:t>
            </a:r>
          </a:p>
        </p:txBody>
      </p:sp>
    </p:spTree>
    <p:extLst>
      <p:ext uri="{BB962C8B-B14F-4D97-AF65-F5344CB8AC3E}">
        <p14:creationId xmlns:p14="http://schemas.microsoft.com/office/powerpoint/2010/main" val="14528666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3CF98-5710-0758-052C-4FD3CDA7BE89}"/>
              </a:ext>
            </a:extLst>
          </p:cNvPr>
          <p:cNvSpPr>
            <a:spLocks noGrp="1"/>
          </p:cNvSpPr>
          <p:nvPr>
            <p:ph type="title"/>
          </p:nvPr>
        </p:nvSpPr>
        <p:spPr/>
        <p:txBody>
          <a:bodyPr/>
          <a:lstStyle/>
          <a:p>
            <a:pPr algn="ctr"/>
            <a:r>
              <a:rPr lang="en-GB" b="1" dirty="0"/>
              <a:t>Understanding the Big Picture</a:t>
            </a:r>
          </a:p>
        </p:txBody>
      </p:sp>
      <p:sp>
        <p:nvSpPr>
          <p:cNvPr id="3" name="Content Placeholder 2">
            <a:extLst>
              <a:ext uri="{FF2B5EF4-FFF2-40B4-BE49-F238E27FC236}">
                <a16:creationId xmlns:a16="http://schemas.microsoft.com/office/drawing/2014/main" id="{892988DA-82B1-A351-F11C-FF4692F61DED}"/>
              </a:ext>
            </a:extLst>
          </p:cNvPr>
          <p:cNvSpPr>
            <a:spLocks noGrp="1"/>
          </p:cNvSpPr>
          <p:nvPr>
            <p:ph idx="1"/>
          </p:nvPr>
        </p:nvSpPr>
        <p:spPr>
          <a:xfrm>
            <a:off x="838200" y="1825625"/>
            <a:ext cx="10515600" cy="4753930"/>
          </a:xfrm>
        </p:spPr>
        <p:txBody>
          <a:bodyPr>
            <a:normAutofit lnSpcReduction="10000"/>
          </a:bodyPr>
          <a:lstStyle/>
          <a:p>
            <a:pPr marL="0" indent="0">
              <a:buNone/>
            </a:pPr>
            <a:r>
              <a:rPr lang="en-GB" sz="3600" dirty="0"/>
              <a:t>Before starting it it’s helpful to develop an overview of key features of that entire process.  This will</a:t>
            </a:r>
          </a:p>
          <a:p>
            <a:r>
              <a:rPr lang="en-GB" sz="3600" dirty="0"/>
              <a:t>Help you visualise the flows</a:t>
            </a:r>
          </a:p>
          <a:p>
            <a:r>
              <a:rPr lang="en-GB" sz="3600" dirty="0"/>
              <a:t>Help you see where waste is</a:t>
            </a:r>
          </a:p>
          <a:p>
            <a:r>
              <a:rPr lang="en-GB" sz="3600" dirty="0"/>
              <a:t>Pull together the lean thinking principles</a:t>
            </a:r>
          </a:p>
          <a:p>
            <a:r>
              <a:rPr lang="en-GB" sz="3600" dirty="0"/>
              <a:t>Show the relationships between information and physical flows</a:t>
            </a:r>
          </a:p>
          <a:p>
            <a:r>
              <a:rPr lang="en-GB" sz="3600" dirty="0"/>
              <a:t>Create buy-in from the senior team undertaking the big picture mapping</a:t>
            </a:r>
          </a:p>
        </p:txBody>
      </p:sp>
    </p:spTree>
    <p:extLst>
      <p:ext uri="{BB962C8B-B14F-4D97-AF65-F5344CB8AC3E}">
        <p14:creationId xmlns:p14="http://schemas.microsoft.com/office/powerpoint/2010/main" val="13656884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73E67-DED6-D3F4-57D1-A4E40721EAD8}"/>
              </a:ext>
            </a:extLst>
          </p:cNvPr>
          <p:cNvSpPr>
            <a:spLocks noGrp="1"/>
          </p:cNvSpPr>
          <p:nvPr>
            <p:ph type="title"/>
          </p:nvPr>
        </p:nvSpPr>
        <p:spPr/>
        <p:txBody>
          <a:bodyPr/>
          <a:lstStyle/>
          <a:p>
            <a:pPr algn="ctr"/>
            <a:r>
              <a:rPr lang="en-GB" b="1" dirty="0"/>
              <a:t>Understanding the Big Picture</a:t>
            </a:r>
          </a:p>
        </p:txBody>
      </p:sp>
      <p:sp>
        <p:nvSpPr>
          <p:cNvPr id="3" name="Content Placeholder 2">
            <a:extLst>
              <a:ext uri="{FF2B5EF4-FFF2-40B4-BE49-F238E27FC236}">
                <a16:creationId xmlns:a16="http://schemas.microsoft.com/office/drawing/2014/main" id="{5AC51970-0346-37B5-6124-4A66B0F4E551}"/>
              </a:ext>
            </a:extLst>
          </p:cNvPr>
          <p:cNvSpPr>
            <a:spLocks noGrp="1"/>
          </p:cNvSpPr>
          <p:nvPr>
            <p:ph idx="1"/>
          </p:nvPr>
        </p:nvSpPr>
        <p:spPr>
          <a:xfrm>
            <a:off x="385011" y="1825625"/>
            <a:ext cx="11467813" cy="4667250"/>
          </a:xfrm>
        </p:spPr>
        <p:txBody>
          <a:bodyPr>
            <a:normAutofit lnSpcReduction="10000"/>
          </a:bodyPr>
          <a:lstStyle/>
          <a:p>
            <a:r>
              <a:rPr lang="en-GB" sz="3600" dirty="0"/>
              <a:t>Focus on a specific value stream or a specific product or product family, purchased by a specific customer or market segment</a:t>
            </a:r>
          </a:p>
          <a:p>
            <a:r>
              <a:rPr lang="en-GB" sz="3600" dirty="0"/>
              <a:t>This avoids confusion over the different routes or process adopted for different products or different customers</a:t>
            </a:r>
          </a:p>
          <a:p>
            <a:r>
              <a:rPr lang="en-GB" sz="3600" dirty="0"/>
              <a:t>Other value streams can be considered later to see if they differ significantly from the one studied</a:t>
            </a:r>
          </a:p>
          <a:p>
            <a:r>
              <a:rPr lang="en-GB" sz="3600" dirty="0"/>
              <a:t>Choose a value stream that is important to the company, such as a key product line to a key customer or segment</a:t>
            </a:r>
          </a:p>
        </p:txBody>
      </p:sp>
    </p:spTree>
    <p:extLst>
      <p:ext uri="{BB962C8B-B14F-4D97-AF65-F5344CB8AC3E}">
        <p14:creationId xmlns:p14="http://schemas.microsoft.com/office/powerpoint/2010/main" val="23658494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00739-4487-E612-7516-75B09E01615B}"/>
              </a:ext>
            </a:extLst>
          </p:cNvPr>
          <p:cNvSpPr>
            <a:spLocks noGrp="1"/>
          </p:cNvSpPr>
          <p:nvPr>
            <p:ph type="title"/>
          </p:nvPr>
        </p:nvSpPr>
        <p:spPr/>
        <p:txBody>
          <a:bodyPr/>
          <a:lstStyle/>
          <a:p>
            <a:pPr algn="ctr"/>
            <a:r>
              <a:rPr lang="en-GB" b="1" dirty="0"/>
              <a:t>Big Picture Mapping Icons</a:t>
            </a:r>
          </a:p>
        </p:txBody>
      </p:sp>
      <p:pic>
        <p:nvPicPr>
          <p:cNvPr id="4" name="Content Placeholder 4">
            <a:extLst>
              <a:ext uri="{FF2B5EF4-FFF2-40B4-BE49-F238E27FC236}">
                <a16:creationId xmlns:a16="http://schemas.microsoft.com/office/drawing/2014/main" id="{B5A2CD38-B0A8-5118-EBB6-FF181F7CDA2D}"/>
              </a:ext>
            </a:extLst>
          </p:cNvPr>
          <p:cNvPicPr>
            <a:picLocks noGrp="1" noChangeAspect="1"/>
          </p:cNvPicPr>
          <p:nvPr>
            <p:ph idx="1"/>
          </p:nvPr>
        </p:nvPicPr>
        <p:blipFill>
          <a:blip r:embed="rId2"/>
          <a:stretch>
            <a:fillRect/>
          </a:stretch>
        </p:blipFill>
        <p:spPr>
          <a:xfrm>
            <a:off x="1010653" y="1829594"/>
            <a:ext cx="9845269" cy="4343400"/>
          </a:xfrm>
        </p:spPr>
      </p:pic>
    </p:spTree>
    <p:extLst>
      <p:ext uri="{BB962C8B-B14F-4D97-AF65-F5344CB8AC3E}">
        <p14:creationId xmlns:p14="http://schemas.microsoft.com/office/powerpoint/2010/main" val="41559173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3030B-AAAD-45E8-4626-C9A591872704}"/>
              </a:ext>
            </a:extLst>
          </p:cNvPr>
          <p:cNvSpPr>
            <a:spLocks noGrp="1"/>
          </p:cNvSpPr>
          <p:nvPr>
            <p:ph type="title"/>
          </p:nvPr>
        </p:nvSpPr>
        <p:spPr/>
        <p:txBody>
          <a:bodyPr/>
          <a:lstStyle/>
          <a:p>
            <a:pPr algn="ctr"/>
            <a:r>
              <a:rPr lang="en-GB" b="1" dirty="0"/>
              <a:t>Process Mapping</a:t>
            </a:r>
          </a:p>
        </p:txBody>
      </p:sp>
      <p:sp>
        <p:nvSpPr>
          <p:cNvPr id="3" name="Content Placeholder 2">
            <a:extLst>
              <a:ext uri="{FF2B5EF4-FFF2-40B4-BE49-F238E27FC236}">
                <a16:creationId xmlns:a16="http://schemas.microsoft.com/office/drawing/2014/main" id="{89D03C8D-FCB9-B8B7-2BD8-6FD2DD7C46EB}"/>
              </a:ext>
            </a:extLst>
          </p:cNvPr>
          <p:cNvSpPr>
            <a:spLocks noGrp="1"/>
          </p:cNvSpPr>
          <p:nvPr>
            <p:ph idx="1"/>
          </p:nvPr>
        </p:nvSpPr>
        <p:spPr>
          <a:xfrm>
            <a:off x="735645" y="1825625"/>
            <a:ext cx="10855922" cy="4667250"/>
          </a:xfrm>
        </p:spPr>
        <p:txBody>
          <a:bodyPr>
            <a:normAutofit/>
          </a:bodyPr>
          <a:lstStyle/>
          <a:p>
            <a:r>
              <a:rPr lang="en-GB" sz="3600" dirty="0"/>
              <a:t>When doing this mapping exercise with a senior/line management team try using Post-It notes on a sheet of brown paper</a:t>
            </a:r>
          </a:p>
          <a:p>
            <a:r>
              <a:rPr lang="en-GB" sz="3600" dirty="0"/>
              <a:t>This allows everyone to see what is going on as well as participating in moving things around</a:t>
            </a:r>
          </a:p>
          <a:p>
            <a:r>
              <a:rPr lang="en-GB" sz="3600" dirty="0"/>
              <a:t>You can map the big picture using a set of generic icons</a:t>
            </a:r>
          </a:p>
          <a:p>
            <a:r>
              <a:rPr lang="en-GB" sz="3600" dirty="0"/>
              <a:t>Map the reality of what actually happens, rather than what is supposed to happen</a:t>
            </a:r>
          </a:p>
        </p:txBody>
      </p:sp>
    </p:spTree>
    <p:extLst>
      <p:ext uri="{BB962C8B-B14F-4D97-AF65-F5344CB8AC3E}">
        <p14:creationId xmlns:p14="http://schemas.microsoft.com/office/powerpoint/2010/main" val="16818216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1B111-2A4E-1159-F6FA-C46580C3009E}"/>
              </a:ext>
            </a:extLst>
          </p:cNvPr>
          <p:cNvSpPr>
            <a:spLocks noGrp="1"/>
          </p:cNvSpPr>
          <p:nvPr>
            <p:ph type="title"/>
          </p:nvPr>
        </p:nvSpPr>
        <p:spPr/>
        <p:txBody>
          <a:bodyPr/>
          <a:lstStyle/>
          <a:p>
            <a:pPr algn="ctr"/>
            <a:r>
              <a:rPr lang="en-GB" b="1" dirty="0"/>
              <a:t>Five Phases of Mapping</a:t>
            </a:r>
          </a:p>
        </p:txBody>
      </p:sp>
      <p:sp>
        <p:nvSpPr>
          <p:cNvPr id="3" name="Content Placeholder 2">
            <a:extLst>
              <a:ext uri="{FF2B5EF4-FFF2-40B4-BE49-F238E27FC236}">
                <a16:creationId xmlns:a16="http://schemas.microsoft.com/office/drawing/2014/main" id="{4763388A-E3D4-0332-8E07-AD70E43A6E22}"/>
              </a:ext>
            </a:extLst>
          </p:cNvPr>
          <p:cNvSpPr>
            <a:spLocks noGrp="1"/>
          </p:cNvSpPr>
          <p:nvPr>
            <p:ph idx="1"/>
          </p:nvPr>
        </p:nvSpPr>
        <p:spPr/>
        <p:txBody>
          <a:bodyPr>
            <a:normAutofit/>
          </a:bodyPr>
          <a:lstStyle/>
          <a:p>
            <a:pPr marL="742950" indent="-742950">
              <a:buAutoNum type="arabicPeriod"/>
            </a:pPr>
            <a:r>
              <a:rPr lang="en-GB" sz="3600" dirty="0"/>
              <a:t>Customer Requirements</a:t>
            </a:r>
          </a:p>
          <a:p>
            <a:pPr marL="742950" indent="-742950">
              <a:buAutoNum type="arabicPeriod"/>
            </a:pPr>
            <a:r>
              <a:rPr lang="en-GB" sz="3600" dirty="0"/>
              <a:t>Information Flows</a:t>
            </a:r>
          </a:p>
          <a:p>
            <a:pPr marL="742950" indent="-742950">
              <a:buAutoNum type="arabicPeriod"/>
            </a:pPr>
            <a:r>
              <a:rPr lang="en-GB" sz="3600" dirty="0"/>
              <a:t>Physical Flows</a:t>
            </a:r>
          </a:p>
          <a:p>
            <a:pPr marL="742950" indent="-742950">
              <a:buAutoNum type="arabicPeriod"/>
            </a:pPr>
            <a:r>
              <a:rPr lang="en-GB" sz="3600" dirty="0"/>
              <a:t>Linking Physical and Information Flows</a:t>
            </a:r>
          </a:p>
          <a:p>
            <a:pPr marL="742950" indent="-742950">
              <a:buAutoNum type="arabicPeriod"/>
            </a:pPr>
            <a:r>
              <a:rPr lang="en-GB" sz="3600" dirty="0"/>
              <a:t>Complete Map</a:t>
            </a:r>
          </a:p>
        </p:txBody>
      </p:sp>
    </p:spTree>
    <p:extLst>
      <p:ext uri="{BB962C8B-B14F-4D97-AF65-F5344CB8AC3E}">
        <p14:creationId xmlns:p14="http://schemas.microsoft.com/office/powerpoint/2010/main" val="25006321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9FA18-49E3-E6A1-EB03-605DD2F9F1ED}"/>
              </a:ext>
            </a:extLst>
          </p:cNvPr>
          <p:cNvSpPr>
            <a:spLocks noGrp="1"/>
          </p:cNvSpPr>
          <p:nvPr>
            <p:ph type="title"/>
          </p:nvPr>
        </p:nvSpPr>
        <p:spPr/>
        <p:txBody>
          <a:bodyPr/>
          <a:lstStyle/>
          <a:p>
            <a:pPr algn="ctr"/>
            <a:r>
              <a:rPr lang="en-GB" b="1" dirty="0"/>
              <a:t>Customer Requirements</a:t>
            </a:r>
          </a:p>
        </p:txBody>
      </p:sp>
      <p:sp>
        <p:nvSpPr>
          <p:cNvPr id="3" name="Content Placeholder 2">
            <a:extLst>
              <a:ext uri="{FF2B5EF4-FFF2-40B4-BE49-F238E27FC236}">
                <a16:creationId xmlns:a16="http://schemas.microsoft.com/office/drawing/2014/main" id="{230F6E96-C242-2F30-D6D4-676270DAE8F3}"/>
              </a:ext>
            </a:extLst>
          </p:cNvPr>
          <p:cNvSpPr>
            <a:spLocks noGrp="1"/>
          </p:cNvSpPr>
          <p:nvPr>
            <p:ph idx="1"/>
          </p:nvPr>
        </p:nvSpPr>
        <p:spPr>
          <a:xfrm>
            <a:off x="838200" y="1574418"/>
            <a:ext cx="10515600" cy="5025762"/>
          </a:xfrm>
        </p:spPr>
        <p:txBody>
          <a:bodyPr>
            <a:normAutofit lnSpcReduction="10000"/>
          </a:bodyPr>
          <a:lstStyle/>
          <a:p>
            <a:pPr marL="0" indent="0">
              <a:buNone/>
            </a:pPr>
            <a:r>
              <a:rPr lang="en-GB" sz="3600" dirty="0"/>
              <a:t>Ask the following questions: -</a:t>
            </a:r>
          </a:p>
          <a:p>
            <a:r>
              <a:rPr lang="en-GB" sz="3600" dirty="0"/>
              <a:t>What is the product family to be mapped?</a:t>
            </a:r>
          </a:p>
          <a:p>
            <a:r>
              <a:rPr lang="en-GB" sz="3600" dirty="0"/>
              <a:t>What is the customer demand or how many products are wanted and when?</a:t>
            </a:r>
          </a:p>
          <a:p>
            <a:r>
              <a:rPr lang="en-GB" sz="3600" dirty="0"/>
              <a:t>How many different parts are made?</a:t>
            </a:r>
          </a:p>
          <a:p>
            <a:r>
              <a:rPr lang="en-GB" sz="3600" dirty="0"/>
              <a:t>How many products are delivered at a time?</a:t>
            </a:r>
          </a:p>
          <a:p>
            <a:r>
              <a:rPr lang="en-GB" sz="3600" dirty="0"/>
              <a:t>How often are deliveries required</a:t>
            </a:r>
          </a:p>
          <a:p>
            <a:r>
              <a:rPr lang="en-GB" sz="3600" dirty="0"/>
              <a:t>What packaging is required?</a:t>
            </a:r>
          </a:p>
          <a:p>
            <a:r>
              <a:rPr lang="en-GB" sz="3600" dirty="0"/>
              <a:t>How much stock does the customer hold?</a:t>
            </a:r>
          </a:p>
        </p:txBody>
      </p:sp>
    </p:spTree>
    <p:extLst>
      <p:ext uri="{BB962C8B-B14F-4D97-AF65-F5344CB8AC3E}">
        <p14:creationId xmlns:p14="http://schemas.microsoft.com/office/powerpoint/2010/main" val="23901620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981C7-5CEF-A604-3A02-2524E6B2E7A5}"/>
              </a:ext>
            </a:extLst>
          </p:cNvPr>
          <p:cNvSpPr>
            <a:spLocks noGrp="1"/>
          </p:cNvSpPr>
          <p:nvPr>
            <p:ph type="title"/>
          </p:nvPr>
        </p:nvSpPr>
        <p:spPr/>
        <p:txBody>
          <a:bodyPr/>
          <a:lstStyle/>
          <a:p>
            <a:pPr algn="ctr"/>
            <a:r>
              <a:rPr lang="en-GB" b="1" dirty="0"/>
              <a:t>Customer Requirements</a:t>
            </a:r>
          </a:p>
        </p:txBody>
      </p:sp>
      <p:sp>
        <p:nvSpPr>
          <p:cNvPr id="3" name="Content Placeholder 2">
            <a:extLst>
              <a:ext uri="{FF2B5EF4-FFF2-40B4-BE49-F238E27FC236}">
                <a16:creationId xmlns:a16="http://schemas.microsoft.com/office/drawing/2014/main" id="{DDADBE1D-5DCF-DE71-31B4-03253DDAF8D6}"/>
              </a:ext>
            </a:extLst>
          </p:cNvPr>
          <p:cNvSpPr>
            <a:spLocks noGrp="1"/>
          </p:cNvSpPr>
          <p:nvPr>
            <p:ph idx="1"/>
          </p:nvPr>
        </p:nvSpPr>
        <p:spPr/>
        <p:txBody>
          <a:bodyPr/>
          <a:lstStyle/>
          <a:p>
            <a:pPr marL="0" indent="0">
              <a:buNone/>
            </a:pPr>
            <a:r>
              <a:rPr lang="en-GB" sz="3600" dirty="0"/>
              <a:t>Record answers in the top right-hand corner as shown below and only record as much information as you can</a:t>
            </a:r>
          </a:p>
          <a:p>
            <a:endParaRPr lang="en-GB" dirty="0"/>
          </a:p>
          <a:p>
            <a:endParaRPr lang="en-GB" dirty="0"/>
          </a:p>
          <a:p>
            <a:pPr marL="0" indent="0">
              <a:buNone/>
            </a:pPr>
            <a:endParaRPr lang="en-GB" dirty="0"/>
          </a:p>
        </p:txBody>
      </p:sp>
      <p:pic>
        <p:nvPicPr>
          <p:cNvPr id="5" name="Picture 4">
            <a:extLst>
              <a:ext uri="{FF2B5EF4-FFF2-40B4-BE49-F238E27FC236}">
                <a16:creationId xmlns:a16="http://schemas.microsoft.com/office/drawing/2014/main" id="{F4E6A679-77BA-FF81-0E68-C8426483F267}"/>
              </a:ext>
            </a:extLst>
          </p:cNvPr>
          <p:cNvPicPr>
            <a:picLocks noChangeAspect="1"/>
          </p:cNvPicPr>
          <p:nvPr/>
        </p:nvPicPr>
        <p:blipFill>
          <a:blip r:embed="rId2"/>
          <a:stretch>
            <a:fillRect/>
          </a:stretch>
        </p:blipFill>
        <p:spPr>
          <a:xfrm>
            <a:off x="1127531" y="3588847"/>
            <a:ext cx="9914021" cy="3210713"/>
          </a:xfrm>
          <a:prstGeom prst="rect">
            <a:avLst/>
          </a:prstGeom>
        </p:spPr>
      </p:pic>
    </p:spTree>
    <p:extLst>
      <p:ext uri="{BB962C8B-B14F-4D97-AF65-F5344CB8AC3E}">
        <p14:creationId xmlns:p14="http://schemas.microsoft.com/office/powerpoint/2010/main" val="31561246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5CB44-74B3-EA91-14F8-328B08810EE0}"/>
              </a:ext>
            </a:extLst>
          </p:cNvPr>
          <p:cNvSpPr>
            <a:spLocks noGrp="1"/>
          </p:cNvSpPr>
          <p:nvPr>
            <p:ph type="title"/>
          </p:nvPr>
        </p:nvSpPr>
        <p:spPr>
          <a:xfrm>
            <a:off x="838200" y="257821"/>
            <a:ext cx="10515600" cy="862835"/>
          </a:xfrm>
        </p:spPr>
        <p:txBody>
          <a:bodyPr/>
          <a:lstStyle/>
          <a:p>
            <a:pPr algn="ctr"/>
            <a:r>
              <a:rPr lang="en-GB" dirty="0"/>
              <a:t>Information Flows</a:t>
            </a:r>
          </a:p>
        </p:txBody>
      </p:sp>
      <p:sp>
        <p:nvSpPr>
          <p:cNvPr id="3" name="Content Placeholder 2">
            <a:extLst>
              <a:ext uri="{FF2B5EF4-FFF2-40B4-BE49-F238E27FC236}">
                <a16:creationId xmlns:a16="http://schemas.microsoft.com/office/drawing/2014/main" id="{68B29210-3BC5-92DD-9110-FF5E54613018}"/>
              </a:ext>
            </a:extLst>
          </p:cNvPr>
          <p:cNvSpPr>
            <a:spLocks noGrp="1"/>
          </p:cNvSpPr>
          <p:nvPr>
            <p:ph idx="1"/>
          </p:nvPr>
        </p:nvSpPr>
        <p:spPr>
          <a:xfrm>
            <a:off x="838200" y="1182532"/>
            <a:ext cx="10515600" cy="5417648"/>
          </a:xfrm>
        </p:spPr>
        <p:txBody>
          <a:bodyPr>
            <a:normAutofit/>
          </a:bodyPr>
          <a:lstStyle/>
          <a:p>
            <a:pPr marL="0" indent="0">
              <a:buNone/>
            </a:pPr>
            <a:r>
              <a:rPr lang="en-GB" sz="3600" dirty="0"/>
              <a:t>Ask the following questions: -</a:t>
            </a:r>
          </a:p>
          <a:p>
            <a:r>
              <a:rPr lang="en-GB" sz="3600" dirty="0"/>
              <a:t>What sort of forecast and call-off information is supplied by the customer?</a:t>
            </a:r>
          </a:p>
          <a:p>
            <a:r>
              <a:rPr lang="en-GB" sz="3600" dirty="0"/>
              <a:t>Who does this information go to in the business</a:t>
            </a:r>
          </a:p>
          <a:p>
            <a:r>
              <a:rPr lang="en-GB" sz="3600" dirty="0"/>
              <a:t>How long does it stay there before being processed?</a:t>
            </a:r>
          </a:p>
          <a:p>
            <a:r>
              <a:rPr lang="en-GB" sz="3600" dirty="0"/>
              <a:t>Who do they pass it to as it moves towards suppliers?</a:t>
            </a:r>
          </a:p>
          <a:p>
            <a:r>
              <a:rPr lang="en-GB" sz="3600" dirty="0"/>
              <a:t>What sort of forecast and call-off information do you give your suppliers?</a:t>
            </a:r>
          </a:p>
          <a:p>
            <a:r>
              <a:rPr lang="en-GB" sz="3600" dirty="0"/>
              <a:t>What order quantities do you specify</a:t>
            </a:r>
          </a:p>
        </p:txBody>
      </p:sp>
    </p:spTree>
    <p:extLst>
      <p:ext uri="{BB962C8B-B14F-4D97-AF65-F5344CB8AC3E}">
        <p14:creationId xmlns:p14="http://schemas.microsoft.com/office/powerpoint/2010/main" val="29589700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BAC22-6CB4-DE3A-A373-CA2322EC5224}"/>
              </a:ext>
            </a:extLst>
          </p:cNvPr>
          <p:cNvSpPr>
            <a:spLocks noGrp="1"/>
          </p:cNvSpPr>
          <p:nvPr>
            <p:ph type="title"/>
          </p:nvPr>
        </p:nvSpPr>
        <p:spPr/>
        <p:txBody>
          <a:bodyPr/>
          <a:lstStyle/>
          <a:p>
            <a:pPr algn="ctr"/>
            <a:r>
              <a:rPr lang="en-GB" b="1" dirty="0"/>
              <a:t>Information Flows</a:t>
            </a:r>
          </a:p>
        </p:txBody>
      </p:sp>
      <p:pic>
        <p:nvPicPr>
          <p:cNvPr id="5" name="Content Placeholder 4">
            <a:extLst>
              <a:ext uri="{FF2B5EF4-FFF2-40B4-BE49-F238E27FC236}">
                <a16:creationId xmlns:a16="http://schemas.microsoft.com/office/drawing/2014/main" id="{38498570-6871-19D5-09EC-5B33ED9126C1}"/>
              </a:ext>
            </a:extLst>
          </p:cNvPr>
          <p:cNvPicPr>
            <a:picLocks noGrp="1" noChangeAspect="1"/>
          </p:cNvPicPr>
          <p:nvPr>
            <p:ph idx="1"/>
          </p:nvPr>
        </p:nvPicPr>
        <p:blipFill>
          <a:blip r:embed="rId2"/>
          <a:stretch>
            <a:fillRect/>
          </a:stretch>
        </p:blipFill>
        <p:spPr>
          <a:xfrm>
            <a:off x="1010653" y="1787549"/>
            <a:ext cx="10051524" cy="4386369"/>
          </a:xfrm>
        </p:spPr>
      </p:pic>
    </p:spTree>
    <p:extLst>
      <p:ext uri="{BB962C8B-B14F-4D97-AF65-F5344CB8AC3E}">
        <p14:creationId xmlns:p14="http://schemas.microsoft.com/office/powerpoint/2010/main" val="11412340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14B9B-2A46-38D1-6BE9-4A04FFA860E6}"/>
              </a:ext>
            </a:extLst>
          </p:cNvPr>
          <p:cNvSpPr>
            <a:spLocks noGrp="1"/>
          </p:cNvSpPr>
          <p:nvPr>
            <p:ph type="title"/>
          </p:nvPr>
        </p:nvSpPr>
        <p:spPr/>
        <p:txBody>
          <a:bodyPr/>
          <a:lstStyle/>
          <a:p>
            <a:pPr algn="ctr"/>
            <a:r>
              <a:rPr lang="en-GB" b="1" dirty="0"/>
              <a:t>Physical Flows</a:t>
            </a:r>
          </a:p>
        </p:txBody>
      </p:sp>
      <p:sp>
        <p:nvSpPr>
          <p:cNvPr id="3" name="Content Placeholder 2">
            <a:extLst>
              <a:ext uri="{FF2B5EF4-FFF2-40B4-BE49-F238E27FC236}">
                <a16:creationId xmlns:a16="http://schemas.microsoft.com/office/drawing/2014/main" id="{CB02C559-B6A4-CEE1-7829-63EF167D4929}"/>
              </a:ext>
            </a:extLst>
          </p:cNvPr>
          <p:cNvSpPr>
            <a:spLocks noGrp="1"/>
          </p:cNvSpPr>
          <p:nvPr>
            <p:ph idx="1"/>
          </p:nvPr>
        </p:nvSpPr>
        <p:spPr>
          <a:xfrm>
            <a:off x="838200" y="1825624"/>
            <a:ext cx="10515600" cy="4774555"/>
          </a:xfrm>
        </p:spPr>
        <p:txBody>
          <a:bodyPr>
            <a:normAutofit fontScale="92500"/>
          </a:bodyPr>
          <a:lstStyle/>
          <a:p>
            <a:pPr marL="0" indent="0">
              <a:buNone/>
            </a:pPr>
            <a:r>
              <a:rPr lang="en-GB" sz="3600" dirty="0"/>
              <a:t>Ask the following questions: -</a:t>
            </a:r>
          </a:p>
          <a:p>
            <a:pPr marL="0" indent="0">
              <a:buNone/>
            </a:pPr>
            <a:r>
              <a:rPr lang="en-GB" sz="3600" dirty="0"/>
              <a:t>For inbound flows of raw material and/or key components</a:t>
            </a:r>
          </a:p>
          <a:p>
            <a:r>
              <a:rPr lang="en-GB" sz="3600" dirty="0"/>
              <a:t>What is your demand or how many products are wanted and when?</a:t>
            </a:r>
          </a:p>
          <a:p>
            <a:r>
              <a:rPr lang="en-GB" sz="3600" dirty="0"/>
              <a:t>How many different parts are delivered at a time</a:t>
            </a:r>
          </a:p>
          <a:p>
            <a:r>
              <a:rPr lang="en-GB" sz="3600" dirty="0"/>
              <a:t>What packaging is used?</a:t>
            </a:r>
          </a:p>
          <a:p>
            <a:r>
              <a:rPr lang="en-GB" sz="3600" dirty="0"/>
              <a:t>How often do deliveries occur?</a:t>
            </a:r>
          </a:p>
          <a:p>
            <a:r>
              <a:rPr lang="en-GB" sz="3600" dirty="0"/>
              <a:t>How long does it take to deliver?</a:t>
            </a:r>
          </a:p>
        </p:txBody>
      </p:sp>
    </p:spTree>
    <p:extLst>
      <p:ext uri="{BB962C8B-B14F-4D97-AF65-F5344CB8AC3E}">
        <p14:creationId xmlns:p14="http://schemas.microsoft.com/office/powerpoint/2010/main" val="33324166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E54D1-0547-B398-17F1-2B543A8B659E}"/>
              </a:ext>
            </a:extLst>
          </p:cNvPr>
          <p:cNvSpPr>
            <a:spLocks noGrp="1"/>
          </p:cNvSpPr>
          <p:nvPr>
            <p:ph type="title"/>
          </p:nvPr>
        </p:nvSpPr>
        <p:spPr/>
        <p:txBody>
          <a:bodyPr/>
          <a:lstStyle/>
          <a:p>
            <a:pPr algn="ctr"/>
            <a:r>
              <a:rPr lang="en-GB" b="1" dirty="0"/>
              <a:t>Physical Flows</a:t>
            </a:r>
          </a:p>
        </p:txBody>
      </p:sp>
      <p:sp>
        <p:nvSpPr>
          <p:cNvPr id="7" name="Content Placeholder 6">
            <a:extLst>
              <a:ext uri="{FF2B5EF4-FFF2-40B4-BE49-F238E27FC236}">
                <a16:creationId xmlns:a16="http://schemas.microsoft.com/office/drawing/2014/main" id="{AE43FB1A-AC67-1194-7AAB-47AA3BAC5149}"/>
              </a:ext>
            </a:extLst>
          </p:cNvPr>
          <p:cNvSpPr>
            <a:spLocks noGrp="1"/>
          </p:cNvSpPr>
          <p:nvPr>
            <p:ph idx="1"/>
          </p:nvPr>
        </p:nvSpPr>
        <p:spPr>
          <a:xfrm>
            <a:off x="838200" y="1825624"/>
            <a:ext cx="10515600" cy="4850183"/>
          </a:xfrm>
        </p:spPr>
        <p:txBody>
          <a:bodyPr>
            <a:normAutofit lnSpcReduction="10000"/>
          </a:bodyPr>
          <a:lstStyle/>
          <a:p>
            <a:pPr marL="0" indent="0">
              <a:buNone/>
            </a:pPr>
            <a:r>
              <a:rPr lang="en-GB" sz="3600" dirty="0"/>
              <a:t>For internal processes</a:t>
            </a:r>
          </a:p>
          <a:p>
            <a:r>
              <a:rPr lang="en-GB" sz="3600" dirty="0"/>
              <a:t>What are the key steps in your company?</a:t>
            </a:r>
          </a:p>
          <a:p>
            <a:r>
              <a:rPr lang="en-GB" sz="3600" dirty="0"/>
              <a:t>How long do they typically take (record maximum and minimum values)?</a:t>
            </a:r>
          </a:p>
          <a:p>
            <a:r>
              <a:rPr lang="en-GB" sz="3600" dirty="0"/>
              <a:t>At which points is inventory stored?</a:t>
            </a:r>
          </a:p>
          <a:p>
            <a:r>
              <a:rPr lang="en-GB" sz="3600" dirty="0"/>
              <a:t>At which points are there quality checks and what is the level of defects?</a:t>
            </a:r>
          </a:p>
          <a:p>
            <a:r>
              <a:rPr lang="en-GB" sz="3600" dirty="0"/>
              <a:t>Are there set rework loops?</a:t>
            </a:r>
          </a:p>
          <a:p>
            <a:r>
              <a:rPr lang="en-GB" sz="3600" dirty="0"/>
              <a:t>What is the cycle time at each point?</a:t>
            </a:r>
          </a:p>
          <a:p>
            <a:endParaRPr lang="en-GB" sz="3600" dirty="0"/>
          </a:p>
        </p:txBody>
      </p:sp>
    </p:spTree>
    <p:extLst>
      <p:ext uri="{BB962C8B-B14F-4D97-AF65-F5344CB8AC3E}">
        <p14:creationId xmlns:p14="http://schemas.microsoft.com/office/powerpoint/2010/main" val="240468361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09F06-BFF8-12C6-A5F9-39D5025393FD}"/>
              </a:ext>
            </a:extLst>
          </p:cNvPr>
          <p:cNvSpPr>
            <a:spLocks noGrp="1"/>
          </p:cNvSpPr>
          <p:nvPr>
            <p:ph type="title"/>
          </p:nvPr>
        </p:nvSpPr>
        <p:spPr/>
        <p:txBody>
          <a:bodyPr/>
          <a:lstStyle/>
          <a:p>
            <a:pPr algn="ctr"/>
            <a:r>
              <a:rPr lang="en-GB" b="1" dirty="0"/>
              <a:t>Physical Flows</a:t>
            </a:r>
          </a:p>
        </p:txBody>
      </p:sp>
      <p:pic>
        <p:nvPicPr>
          <p:cNvPr id="5" name="Content Placeholder 4">
            <a:extLst>
              <a:ext uri="{FF2B5EF4-FFF2-40B4-BE49-F238E27FC236}">
                <a16:creationId xmlns:a16="http://schemas.microsoft.com/office/drawing/2014/main" id="{76928CAC-055E-052E-F1C1-BB4BE59F7DAE}"/>
              </a:ext>
            </a:extLst>
          </p:cNvPr>
          <p:cNvPicPr>
            <a:picLocks noGrp="1" noChangeAspect="1"/>
          </p:cNvPicPr>
          <p:nvPr>
            <p:ph idx="1"/>
          </p:nvPr>
        </p:nvPicPr>
        <p:blipFill>
          <a:blip r:embed="rId2"/>
          <a:stretch>
            <a:fillRect/>
          </a:stretch>
        </p:blipFill>
        <p:spPr>
          <a:xfrm>
            <a:off x="1141281" y="1601919"/>
            <a:ext cx="10051525" cy="4890955"/>
          </a:xfrm>
        </p:spPr>
      </p:pic>
    </p:spTree>
    <p:extLst>
      <p:ext uri="{BB962C8B-B14F-4D97-AF65-F5344CB8AC3E}">
        <p14:creationId xmlns:p14="http://schemas.microsoft.com/office/powerpoint/2010/main" val="23711179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A3618-4B30-CC90-58E4-9BF6B98F3077}"/>
              </a:ext>
            </a:extLst>
          </p:cNvPr>
          <p:cNvSpPr>
            <a:spLocks noGrp="1"/>
          </p:cNvSpPr>
          <p:nvPr>
            <p:ph type="title"/>
          </p:nvPr>
        </p:nvSpPr>
        <p:spPr/>
        <p:txBody>
          <a:bodyPr/>
          <a:lstStyle/>
          <a:p>
            <a:pPr algn="ctr"/>
            <a:r>
              <a:rPr lang="en-GB" b="1" dirty="0"/>
              <a:t>Linking Physical and Information Flows</a:t>
            </a:r>
          </a:p>
        </p:txBody>
      </p:sp>
      <p:sp>
        <p:nvSpPr>
          <p:cNvPr id="3" name="Content Placeholder 2">
            <a:extLst>
              <a:ext uri="{FF2B5EF4-FFF2-40B4-BE49-F238E27FC236}">
                <a16:creationId xmlns:a16="http://schemas.microsoft.com/office/drawing/2014/main" id="{152E68B0-42C3-EB58-5EEB-3AAE978A2C01}"/>
              </a:ext>
            </a:extLst>
          </p:cNvPr>
          <p:cNvSpPr>
            <a:spLocks noGrp="1"/>
          </p:cNvSpPr>
          <p:nvPr>
            <p:ph idx="1"/>
          </p:nvPr>
        </p:nvSpPr>
        <p:spPr/>
        <p:txBody>
          <a:bodyPr>
            <a:normAutofit/>
          </a:bodyPr>
          <a:lstStyle/>
          <a:p>
            <a:pPr marL="0" indent="0">
              <a:buNone/>
            </a:pPr>
            <a:r>
              <a:rPr lang="en-GB" sz="3600" dirty="0"/>
              <a:t>Ask how the information and physical flows are related and draw arrows to show the links (In green on the diagram)</a:t>
            </a:r>
          </a:p>
        </p:txBody>
      </p:sp>
    </p:spTree>
    <p:extLst>
      <p:ext uri="{BB962C8B-B14F-4D97-AF65-F5344CB8AC3E}">
        <p14:creationId xmlns:p14="http://schemas.microsoft.com/office/powerpoint/2010/main" val="2270216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CCB1B-FD10-CBE9-04F1-3C8CCA59CFBD}"/>
              </a:ext>
            </a:extLst>
          </p:cNvPr>
          <p:cNvSpPr>
            <a:spLocks noGrp="1"/>
          </p:cNvSpPr>
          <p:nvPr>
            <p:ph type="title"/>
          </p:nvPr>
        </p:nvSpPr>
        <p:spPr/>
        <p:txBody>
          <a:bodyPr/>
          <a:lstStyle/>
          <a:p>
            <a:pPr algn="ctr"/>
            <a:r>
              <a:rPr lang="en-GB" b="1" dirty="0"/>
              <a:t>Linking Physical and Information Flows</a:t>
            </a:r>
          </a:p>
        </p:txBody>
      </p:sp>
      <p:pic>
        <p:nvPicPr>
          <p:cNvPr id="5" name="Content Placeholder 4">
            <a:extLst>
              <a:ext uri="{FF2B5EF4-FFF2-40B4-BE49-F238E27FC236}">
                <a16:creationId xmlns:a16="http://schemas.microsoft.com/office/drawing/2014/main" id="{EAC11135-9169-6824-D2FD-21D54ED460A4}"/>
              </a:ext>
            </a:extLst>
          </p:cNvPr>
          <p:cNvPicPr>
            <a:picLocks noGrp="1" noChangeAspect="1"/>
          </p:cNvPicPr>
          <p:nvPr>
            <p:ph idx="1"/>
          </p:nvPr>
        </p:nvPicPr>
        <p:blipFill>
          <a:blip r:embed="rId2"/>
          <a:stretch>
            <a:fillRect/>
          </a:stretch>
        </p:blipFill>
        <p:spPr>
          <a:xfrm>
            <a:off x="715021" y="1848644"/>
            <a:ext cx="11062176" cy="4305300"/>
          </a:xfrm>
        </p:spPr>
      </p:pic>
    </p:spTree>
    <p:extLst>
      <p:ext uri="{BB962C8B-B14F-4D97-AF65-F5344CB8AC3E}">
        <p14:creationId xmlns:p14="http://schemas.microsoft.com/office/powerpoint/2010/main" val="195035266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D7096-E062-E33E-014D-E053C313BF9C}"/>
              </a:ext>
            </a:extLst>
          </p:cNvPr>
          <p:cNvSpPr>
            <a:spLocks noGrp="1"/>
          </p:cNvSpPr>
          <p:nvPr>
            <p:ph type="title"/>
          </p:nvPr>
        </p:nvSpPr>
        <p:spPr/>
        <p:txBody>
          <a:bodyPr/>
          <a:lstStyle/>
          <a:p>
            <a:pPr algn="ctr"/>
            <a:r>
              <a:rPr lang="en-GB" b="1" dirty="0"/>
              <a:t>Complete the Map</a:t>
            </a:r>
          </a:p>
        </p:txBody>
      </p:sp>
      <p:sp>
        <p:nvSpPr>
          <p:cNvPr id="3" name="Content Placeholder 2">
            <a:extLst>
              <a:ext uri="{FF2B5EF4-FFF2-40B4-BE49-F238E27FC236}">
                <a16:creationId xmlns:a16="http://schemas.microsoft.com/office/drawing/2014/main" id="{16B30715-440D-B17C-315F-874007A542BC}"/>
              </a:ext>
            </a:extLst>
          </p:cNvPr>
          <p:cNvSpPr>
            <a:spLocks noGrp="1"/>
          </p:cNvSpPr>
          <p:nvPr>
            <p:ph idx="1"/>
          </p:nvPr>
        </p:nvSpPr>
        <p:spPr/>
        <p:txBody>
          <a:bodyPr>
            <a:normAutofit/>
          </a:bodyPr>
          <a:lstStyle/>
          <a:p>
            <a:r>
              <a:rPr lang="en-GB" sz="3600" dirty="0"/>
              <a:t>Add a timeline at the very bottom recording product lead time and value adding time</a:t>
            </a:r>
          </a:p>
        </p:txBody>
      </p:sp>
    </p:spTree>
    <p:extLst>
      <p:ext uri="{BB962C8B-B14F-4D97-AF65-F5344CB8AC3E}">
        <p14:creationId xmlns:p14="http://schemas.microsoft.com/office/powerpoint/2010/main" val="33760502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3EB54-D72A-0639-772D-EA64ECBCB606}"/>
              </a:ext>
            </a:extLst>
          </p:cNvPr>
          <p:cNvSpPr>
            <a:spLocks noGrp="1"/>
          </p:cNvSpPr>
          <p:nvPr>
            <p:ph type="title"/>
          </p:nvPr>
        </p:nvSpPr>
        <p:spPr/>
        <p:txBody>
          <a:bodyPr/>
          <a:lstStyle/>
          <a:p>
            <a:pPr algn="ctr"/>
            <a:r>
              <a:rPr lang="en-GB" b="1" dirty="0"/>
              <a:t>Complete the Map</a:t>
            </a:r>
          </a:p>
        </p:txBody>
      </p:sp>
      <p:pic>
        <p:nvPicPr>
          <p:cNvPr id="5" name="Content Placeholder 4">
            <a:extLst>
              <a:ext uri="{FF2B5EF4-FFF2-40B4-BE49-F238E27FC236}">
                <a16:creationId xmlns:a16="http://schemas.microsoft.com/office/drawing/2014/main" id="{C98F5361-9821-7518-DE0E-BFFA50A2F9F5}"/>
              </a:ext>
            </a:extLst>
          </p:cNvPr>
          <p:cNvPicPr>
            <a:picLocks noGrp="1" noChangeAspect="1"/>
          </p:cNvPicPr>
          <p:nvPr>
            <p:ph idx="1"/>
          </p:nvPr>
        </p:nvPicPr>
        <p:blipFill>
          <a:blip r:embed="rId2"/>
          <a:stretch>
            <a:fillRect/>
          </a:stretch>
        </p:blipFill>
        <p:spPr>
          <a:xfrm>
            <a:off x="611892" y="1825625"/>
            <a:ext cx="10849045" cy="4351338"/>
          </a:xfrm>
        </p:spPr>
      </p:pic>
    </p:spTree>
    <p:extLst>
      <p:ext uri="{BB962C8B-B14F-4D97-AF65-F5344CB8AC3E}">
        <p14:creationId xmlns:p14="http://schemas.microsoft.com/office/powerpoint/2010/main" val="198144923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57ECC-000E-EE8F-EAB7-5CDD58489815}"/>
              </a:ext>
            </a:extLst>
          </p:cNvPr>
          <p:cNvSpPr>
            <a:spLocks noGrp="1"/>
          </p:cNvSpPr>
          <p:nvPr>
            <p:ph type="title"/>
          </p:nvPr>
        </p:nvSpPr>
        <p:spPr/>
        <p:txBody>
          <a:bodyPr/>
          <a:lstStyle/>
          <a:p>
            <a:pPr algn="ctr"/>
            <a:r>
              <a:rPr lang="en-GB" b="1" dirty="0"/>
              <a:t>Detailed Mapping</a:t>
            </a:r>
          </a:p>
        </p:txBody>
      </p:sp>
      <p:sp>
        <p:nvSpPr>
          <p:cNvPr id="3" name="Content Placeholder 2">
            <a:extLst>
              <a:ext uri="{FF2B5EF4-FFF2-40B4-BE49-F238E27FC236}">
                <a16:creationId xmlns:a16="http://schemas.microsoft.com/office/drawing/2014/main" id="{A51C22DB-EC77-CB3C-550B-D4879053969C}"/>
              </a:ext>
            </a:extLst>
          </p:cNvPr>
          <p:cNvSpPr>
            <a:spLocks noGrp="1"/>
          </p:cNvSpPr>
          <p:nvPr>
            <p:ph idx="1"/>
          </p:nvPr>
        </p:nvSpPr>
        <p:spPr/>
        <p:txBody>
          <a:bodyPr>
            <a:normAutofit/>
          </a:bodyPr>
          <a:lstStyle/>
          <a:p>
            <a:r>
              <a:rPr lang="en-GB" sz="3600" dirty="0"/>
              <a:t>Up to this point we have only involved the senior or line managers, and lean change will not happen unless we involve the wider workforce</a:t>
            </a:r>
          </a:p>
          <a:p>
            <a:r>
              <a:rPr lang="en-GB" sz="3600" dirty="0"/>
              <a:t>The bottom-up detailed mapping should, therefore, be done by the shop floor workers, led by a senior or line manager</a:t>
            </a:r>
          </a:p>
        </p:txBody>
      </p:sp>
    </p:spTree>
    <p:extLst>
      <p:ext uri="{BB962C8B-B14F-4D97-AF65-F5344CB8AC3E}">
        <p14:creationId xmlns:p14="http://schemas.microsoft.com/office/powerpoint/2010/main" val="86677258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52EB-B79F-1038-B3DD-6E35D9D5005A}"/>
              </a:ext>
            </a:extLst>
          </p:cNvPr>
          <p:cNvSpPr>
            <a:spLocks noGrp="1"/>
          </p:cNvSpPr>
          <p:nvPr>
            <p:ph type="title"/>
          </p:nvPr>
        </p:nvSpPr>
        <p:spPr/>
        <p:txBody>
          <a:bodyPr/>
          <a:lstStyle/>
          <a:p>
            <a:pPr algn="ctr"/>
            <a:r>
              <a:rPr lang="en-GB" b="1" dirty="0"/>
              <a:t>Detailed Mapping</a:t>
            </a:r>
          </a:p>
        </p:txBody>
      </p:sp>
      <p:sp>
        <p:nvSpPr>
          <p:cNvPr id="3" name="Content Placeholder 2">
            <a:extLst>
              <a:ext uri="{FF2B5EF4-FFF2-40B4-BE49-F238E27FC236}">
                <a16:creationId xmlns:a16="http://schemas.microsoft.com/office/drawing/2014/main" id="{20EB431B-DC37-1E6A-4801-5D1FA2426284}"/>
              </a:ext>
            </a:extLst>
          </p:cNvPr>
          <p:cNvSpPr>
            <a:spLocks noGrp="1"/>
          </p:cNvSpPr>
          <p:nvPr>
            <p:ph idx="1"/>
          </p:nvPr>
        </p:nvSpPr>
        <p:spPr/>
        <p:txBody>
          <a:bodyPr>
            <a:normAutofit/>
          </a:bodyPr>
          <a:lstStyle/>
          <a:p>
            <a:pPr marL="0" indent="0">
              <a:buNone/>
            </a:pPr>
            <a:r>
              <a:rPr lang="en-GB" sz="3600" dirty="0"/>
              <a:t>There are two reasons for including those actually involved in the day-to-day information and physical flows</a:t>
            </a:r>
          </a:p>
          <a:p>
            <a:pPr marL="742950" indent="-742950">
              <a:buAutoNum type="arabicPeriod"/>
            </a:pPr>
            <a:r>
              <a:rPr lang="en-GB" sz="3600" dirty="0"/>
              <a:t>They are the only people likely to know what is actually going on</a:t>
            </a:r>
          </a:p>
          <a:p>
            <a:pPr marL="742950" indent="-742950">
              <a:buAutoNum type="arabicPeriod"/>
            </a:pPr>
            <a:r>
              <a:rPr lang="en-GB" sz="3600" dirty="0"/>
              <a:t>When you use the detailed maps to develop action plans, you will ensure bottom-up buy-in by developing bottom-up plans from the wider team</a:t>
            </a:r>
          </a:p>
        </p:txBody>
      </p:sp>
    </p:spTree>
    <p:extLst>
      <p:ext uri="{BB962C8B-B14F-4D97-AF65-F5344CB8AC3E}">
        <p14:creationId xmlns:p14="http://schemas.microsoft.com/office/powerpoint/2010/main" val="278523246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4B6E0-64E9-19B1-A5DC-57B3EA67EB3E}"/>
              </a:ext>
            </a:extLst>
          </p:cNvPr>
          <p:cNvSpPr>
            <a:spLocks noGrp="1"/>
          </p:cNvSpPr>
          <p:nvPr>
            <p:ph type="title"/>
          </p:nvPr>
        </p:nvSpPr>
        <p:spPr/>
        <p:txBody>
          <a:bodyPr/>
          <a:lstStyle/>
          <a:p>
            <a:pPr algn="ctr"/>
            <a:r>
              <a:rPr lang="en-GB" b="1" dirty="0"/>
              <a:t>Value Stream Mapping Toolkit</a:t>
            </a:r>
          </a:p>
        </p:txBody>
      </p:sp>
      <p:graphicFrame>
        <p:nvGraphicFramePr>
          <p:cNvPr id="4" name="Content Placeholder 3">
            <a:extLst>
              <a:ext uri="{FF2B5EF4-FFF2-40B4-BE49-F238E27FC236}">
                <a16:creationId xmlns:a16="http://schemas.microsoft.com/office/drawing/2014/main" id="{16090097-098C-B1E0-BCA5-A36DF11FC637}"/>
              </a:ext>
            </a:extLst>
          </p:cNvPr>
          <p:cNvGraphicFramePr>
            <a:graphicFrameLocks noGrp="1"/>
          </p:cNvGraphicFramePr>
          <p:nvPr>
            <p:ph idx="1"/>
            <p:extLst>
              <p:ext uri="{D42A27DB-BD31-4B8C-83A1-F6EECF244321}">
                <p14:modId xmlns:p14="http://schemas.microsoft.com/office/powerpoint/2010/main" val="2069888931"/>
              </p:ext>
            </p:extLst>
          </p:nvPr>
        </p:nvGraphicFramePr>
        <p:xfrm>
          <a:off x="838200" y="1825625"/>
          <a:ext cx="10515600" cy="475488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2770340073"/>
                    </a:ext>
                  </a:extLst>
                </a:gridCol>
                <a:gridCol w="2628900">
                  <a:extLst>
                    <a:ext uri="{9D8B030D-6E8A-4147-A177-3AD203B41FA5}">
                      <a16:colId xmlns:a16="http://schemas.microsoft.com/office/drawing/2014/main" val="3411650361"/>
                    </a:ext>
                  </a:extLst>
                </a:gridCol>
                <a:gridCol w="2628900">
                  <a:extLst>
                    <a:ext uri="{9D8B030D-6E8A-4147-A177-3AD203B41FA5}">
                      <a16:colId xmlns:a16="http://schemas.microsoft.com/office/drawing/2014/main" val="3605598759"/>
                    </a:ext>
                  </a:extLst>
                </a:gridCol>
                <a:gridCol w="2628900">
                  <a:extLst>
                    <a:ext uri="{9D8B030D-6E8A-4147-A177-3AD203B41FA5}">
                      <a16:colId xmlns:a16="http://schemas.microsoft.com/office/drawing/2014/main" val="67697483"/>
                    </a:ext>
                  </a:extLst>
                </a:gridCol>
              </a:tblGrid>
              <a:tr h="370840">
                <a:tc>
                  <a:txBody>
                    <a:bodyPr/>
                    <a:lstStyle/>
                    <a:p>
                      <a:endParaRPr lang="en-GB" sz="2400" dirty="0"/>
                    </a:p>
                  </a:txBody>
                  <a:tcPr/>
                </a:tc>
                <a:tc>
                  <a:txBody>
                    <a:bodyPr/>
                    <a:lstStyle/>
                    <a:p>
                      <a:r>
                        <a:rPr lang="en-GB" sz="2400" dirty="0"/>
                        <a:t>Process Activity Mapping</a:t>
                      </a:r>
                    </a:p>
                  </a:txBody>
                  <a:tcPr/>
                </a:tc>
                <a:tc>
                  <a:txBody>
                    <a:bodyPr/>
                    <a:lstStyle/>
                    <a:p>
                      <a:r>
                        <a:rPr lang="en-GB" sz="2400" dirty="0"/>
                        <a:t>Supply Chain Response Matrix</a:t>
                      </a:r>
                    </a:p>
                  </a:txBody>
                  <a:tcPr/>
                </a:tc>
                <a:tc>
                  <a:txBody>
                    <a:bodyPr/>
                    <a:lstStyle/>
                    <a:p>
                      <a:r>
                        <a:rPr lang="en-GB" sz="2400" dirty="0"/>
                        <a:t>Production Variety Funnel</a:t>
                      </a:r>
                    </a:p>
                  </a:txBody>
                  <a:tcPr/>
                </a:tc>
                <a:extLst>
                  <a:ext uri="{0D108BD9-81ED-4DB2-BD59-A6C34878D82A}">
                    <a16:rowId xmlns:a16="http://schemas.microsoft.com/office/drawing/2014/main" val="3372008122"/>
                  </a:ext>
                </a:extLst>
              </a:tr>
              <a:tr h="370840">
                <a:tc>
                  <a:txBody>
                    <a:bodyPr/>
                    <a:lstStyle/>
                    <a:p>
                      <a:r>
                        <a:rPr lang="en-GB" sz="2400" b="1" dirty="0"/>
                        <a:t>Overproduction</a:t>
                      </a:r>
                    </a:p>
                  </a:txBody>
                  <a:tcPr/>
                </a:tc>
                <a:tc>
                  <a:txBody>
                    <a:bodyPr/>
                    <a:lstStyle/>
                    <a:p>
                      <a:pPr algn="ctr"/>
                      <a:r>
                        <a:rPr lang="en-GB" sz="2400" dirty="0"/>
                        <a:t>Maybe</a:t>
                      </a:r>
                    </a:p>
                  </a:txBody>
                  <a:tcPr/>
                </a:tc>
                <a:tc>
                  <a:txBody>
                    <a:bodyPr/>
                    <a:lstStyle/>
                    <a:p>
                      <a:pPr algn="ctr"/>
                      <a:r>
                        <a:rPr lang="en-GB" sz="2400" dirty="0"/>
                        <a:t>Maybe</a:t>
                      </a:r>
                    </a:p>
                  </a:txBody>
                  <a:tcPr/>
                </a:tc>
                <a:tc>
                  <a:txBody>
                    <a:bodyPr/>
                    <a:lstStyle/>
                    <a:p>
                      <a:pPr algn="ctr"/>
                      <a:r>
                        <a:rPr lang="en-GB" sz="2400" dirty="0"/>
                        <a:t>No</a:t>
                      </a:r>
                    </a:p>
                  </a:txBody>
                  <a:tcPr/>
                </a:tc>
                <a:extLst>
                  <a:ext uri="{0D108BD9-81ED-4DB2-BD59-A6C34878D82A}">
                    <a16:rowId xmlns:a16="http://schemas.microsoft.com/office/drawing/2014/main" val="1746796973"/>
                  </a:ext>
                </a:extLst>
              </a:tr>
              <a:tr h="370840">
                <a:tc>
                  <a:txBody>
                    <a:bodyPr/>
                    <a:lstStyle/>
                    <a:p>
                      <a:r>
                        <a:rPr lang="en-GB" sz="2400" b="1" dirty="0"/>
                        <a:t>Waiting</a:t>
                      </a:r>
                    </a:p>
                  </a:txBody>
                  <a:tcPr/>
                </a:tc>
                <a:tc>
                  <a:txBody>
                    <a:bodyPr/>
                    <a:lstStyle/>
                    <a:p>
                      <a:pPr algn="ctr"/>
                      <a:r>
                        <a:rPr lang="en-GB" sz="2400" dirty="0"/>
                        <a:t>Yes</a:t>
                      </a:r>
                    </a:p>
                  </a:txBody>
                  <a:tcPr/>
                </a:tc>
                <a:tc>
                  <a:txBody>
                    <a:bodyPr/>
                    <a:lstStyle/>
                    <a:p>
                      <a:pPr algn="ctr"/>
                      <a:r>
                        <a:rPr lang="en-GB" sz="2400" dirty="0"/>
                        <a:t>Yes</a:t>
                      </a:r>
                    </a:p>
                  </a:txBody>
                  <a:tcPr/>
                </a:tc>
                <a:tc>
                  <a:txBody>
                    <a:bodyPr/>
                    <a:lstStyle/>
                    <a:p>
                      <a:pPr algn="ctr"/>
                      <a:r>
                        <a:rPr lang="en-GB" sz="2400" dirty="0"/>
                        <a:t>Maybe</a:t>
                      </a:r>
                    </a:p>
                  </a:txBody>
                  <a:tcPr/>
                </a:tc>
                <a:extLst>
                  <a:ext uri="{0D108BD9-81ED-4DB2-BD59-A6C34878D82A}">
                    <a16:rowId xmlns:a16="http://schemas.microsoft.com/office/drawing/2014/main" val="2197075524"/>
                  </a:ext>
                </a:extLst>
              </a:tr>
              <a:tr h="370840">
                <a:tc>
                  <a:txBody>
                    <a:bodyPr/>
                    <a:lstStyle/>
                    <a:p>
                      <a:r>
                        <a:rPr lang="en-GB" sz="2400" b="1" dirty="0"/>
                        <a:t>Excessive Transportation</a:t>
                      </a:r>
                    </a:p>
                  </a:txBody>
                  <a:tcPr/>
                </a:tc>
                <a:tc>
                  <a:txBody>
                    <a:bodyPr/>
                    <a:lstStyle/>
                    <a:p>
                      <a:pPr algn="ctr"/>
                      <a:r>
                        <a:rPr lang="en-GB" sz="2400" dirty="0"/>
                        <a:t>Yes</a:t>
                      </a:r>
                    </a:p>
                  </a:txBody>
                  <a:tcPr/>
                </a:tc>
                <a:tc>
                  <a:txBody>
                    <a:bodyPr/>
                    <a:lstStyle/>
                    <a:p>
                      <a:pPr algn="ctr"/>
                      <a:r>
                        <a:rPr lang="en-GB" sz="2400" dirty="0"/>
                        <a:t>No</a:t>
                      </a:r>
                    </a:p>
                  </a:txBody>
                  <a:tcPr/>
                </a:tc>
                <a:tc>
                  <a:txBody>
                    <a:bodyPr/>
                    <a:lstStyle/>
                    <a:p>
                      <a:pPr algn="ctr"/>
                      <a:r>
                        <a:rPr lang="en-GB" sz="2400" dirty="0"/>
                        <a:t>No</a:t>
                      </a:r>
                    </a:p>
                  </a:txBody>
                  <a:tcPr/>
                </a:tc>
                <a:extLst>
                  <a:ext uri="{0D108BD9-81ED-4DB2-BD59-A6C34878D82A}">
                    <a16:rowId xmlns:a16="http://schemas.microsoft.com/office/drawing/2014/main" val="2820942680"/>
                  </a:ext>
                </a:extLst>
              </a:tr>
              <a:tr h="370840">
                <a:tc>
                  <a:txBody>
                    <a:bodyPr/>
                    <a:lstStyle/>
                    <a:p>
                      <a:r>
                        <a:rPr lang="en-GB" sz="2400" b="1" dirty="0"/>
                        <a:t>Overprocessing</a:t>
                      </a:r>
                    </a:p>
                  </a:txBody>
                  <a:tcPr/>
                </a:tc>
                <a:tc>
                  <a:txBody>
                    <a:bodyPr/>
                    <a:lstStyle/>
                    <a:p>
                      <a:pPr algn="ctr"/>
                      <a:r>
                        <a:rPr lang="en-GB" sz="2400" dirty="0"/>
                        <a:t>Yes</a:t>
                      </a:r>
                    </a:p>
                  </a:txBody>
                  <a:tcPr/>
                </a:tc>
                <a:tc>
                  <a:txBody>
                    <a:bodyPr/>
                    <a:lstStyle/>
                    <a:p>
                      <a:pPr algn="ctr"/>
                      <a:r>
                        <a:rPr lang="en-GB" sz="2400" dirty="0"/>
                        <a:t>No</a:t>
                      </a:r>
                    </a:p>
                  </a:txBody>
                  <a:tcPr/>
                </a:tc>
                <a:tc>
                  <a:txBody>
                    <a:bodyPr/>
                    <a:lstStyle/>
                    <a:p>
                      <a:pPr algn="ctr"/>
                      <a:r>
                        <a:rPr lang="en-GB" sz="2400" dirty="0"/>
                        <a:t>Maybe</a:t>
                      </a:r>
                    </a:p>
                  </a:txBody>
                  <a:tcPr/>
                </a:tc>
                <a:extLst>
                  <a:ext uri="{0D108BD9-81ED-4DB2-BD59-A6C34878D82A}">
                    <a16:rowId xmlns:a16="http://schemas.microsoft.com/office/drawing/2014/main" val="1919580584"/>
                  </a:ext>
                </a:extLst>
              </a:tr>
              <a:tr h="370840">
                <a:tc>
                  <a:txBody>
                    <a:bodyPr/>
                    <a:lstStyle/>
                    <a:p>
                      <a:r>
                        <a:rPr lang="en-GB" sz="2400" b="1" dirty="0"/>
                        <a:t>Excess Inventory</a:t>
                      </a:r>
                    </a:p>
                  </a:txBody>
                  <a:tcPr/>
                </a:tc>
                <a:tc>
                  <a:txBody>
                    <a:bodyPr/>
                    <a:lstStyle/>
                    <a:p>
                      <a:pPr algn="ctr"/>
                      <a:r>
                        <a:rPr lang="en-GB" sz="2400" dirty="0"/>
                        <a:t>Maybe</a:t>
                      </a:r>
                    </a:p>
                  </a:txBody>
                  <a:tcPr/>
                </a:tc>
                <a:tc>
                  <a:txBody>
                    <a:bodyPr/>
                    <a:lstStyle/>
                    <a:p>
                      <a:pPr algn="ctr"/>
                      <a:r>
                        <a:rPr lang="en-GB" sz="2400" dirty="0"/>
                        <a:t>Yes</a:t>
                      </a:r>
                    </a:p>
                  </a:txBody>
                  <a:tcPr/>
                </a:tc>
                <a:tc>
                  <a:txBody>
                    <a:bodyPr/>
                    <a:lstStyle/>
                    <a:p>
                      <a:pPr algn="ctr"/>
                      <a:r>
                        <a:rPr lang="en-GB" sz="2400" dirty="0"/>
                        <a:t>Maybe</a:t>
                      </a:r>
                    </a:p>
                  </a:txBody>
                  <a:tcPr/>
                </a:tc>
                <a:extLst>
                  <a:ext uri="{0D108BD9-81ED-4DB2-BD59-A6C34878D82A}">
                    <a16:rowId xmlns:a16="http://schemas.microsoft.com/office/drawing/2014/main" val="788956657"/>
                  </a:ext>
                </a:extLst>
              </a:tr>
              <a:tr h="634585">
                <a:tc>
                  <a:txBody>
                    <a:bodyPr/>
                    <a:lstStyle/>
                    <a:p>
                      <a:r>
                        <a:rPr lang="en-GB" sz="2400" b="1" dirty="0"/>
                        <a:t>Unnecessary Motion</a:t>
                      </a:r>
                    </a:p>
                  </a:txBody>
                  <a:tcPr/>
                </a:tc>
                <a:tc>
                  <a:txBody>
                    <a:bodyPr/>
                    <a:lstStyle/>
                    <a:p>
                      <a:pPr algn="ctr"/>
                      <a:r>
                        <a:rPr lang="en-GB" sz="2400" dirty="0"/>
                        <a:t>Yes</a:t>
                      </a:r>
                    </a:p>
                  </a:txBody>
                  <a:tcPr/>
                </a:tc>
                <a:tc>
                  <a:txBody>
                    <a:bodyPr/>
                    <a:lstStyle/>
                    <a:p>
                      <a:pPr algn="ctr"/>
                      <a:r>
                        <a:rPr lang="en-GB" sz="2400" dirty="0"/>
                        <a:t>Maybe</a:t>
                      </a:r>
                    </a:p>
                  </a:txBody>
                  <a:tcPr/>
                </a:tc>
                <a:tc>
                  <a:txBody>
                    <a:bodyPr/>
                    <a:lstStyle/>
                    <a:p>
                      <a:pPr algn="ctr"/>
                      <a:r>
                        <a:rPr lang="en-GB" sz="2400" dirty="0"/>
                        <a:t>No</a:t>
                      </a:r>
                    </a:p>
                  </a:txBody>
                  <a:tcPr/>
                </a:tc>
                <a:extLst>
                  <a:ext uri="{0D108BD9-81ED-4DB2-BD59-A6C34878D82A}">
                    <a16:rowId xmlns:a16="http://schemas.microsoft.com/office/drawing/2014/main" val="1257885591"/>
                  </a:ext>
                </a:extLst>
              </a:tr>
              <a:tr h="370840">
                <a:tc>
                  <a:txBody>
                    <a:bodyPr/>
                    <a:lstStyle/>
                    <a:p>
                      <a:r>
                        <a:rPr lang="en-GB" sz="2400" b="1" dirty="0"/>
                        <a:t>Defects</a:t>
                      </a:r>
                    </a:p>
                  </a:txBody>
                  <a:tcPr/>
                </a:tc>
                <a:tc>
                  <a:txBody>
                    <a:bodyPr/>
                    <a:lstStyle/>
                    <a:p>
                      <a:pPr algn="ctr"/>
                      <a:r>
                        <a:rPr lang="en-GB" sz="2400" dirty="0"/>
                        <a:t>Maybe</a:t>
                      </a:r>
                    </a:p>
                  </a:txBody>
                  <a:tcPr/>
                </a:tc>
                <a:tc>
                  <a:txBody>
                    <a:bodyPr/>
                    <a:lstStyle/>
                    <a:p>
                      <a:pPr algn="ctr"/>
                      <a:r>
                        <a:rPr lang="en-GB" sz="2400" dirty="0"/>
                        <a:t>No</a:t>
                      </a:r>
                    </a:p>
                  </a:txBody>
                  <a:tcPr/>
                </a:tc>
                <a:tc>
                  <a:txBody>
                    <a:bodyPr/>
                    <a:lstStyle/>
                    <a:p>
                      <a:pPr algn="ctr"/>
                      <a:r>
                        <a:rPr lang="en-GB" sz="2400" dirty="0"/>
                        <a:t>No</a:t>
                      </a:r>
                    </a:p>
                  </a:txBody>
                  <a:tcPr/>
                </a:tc>
                <a:extLst>
                  <a:ext uri="{0D108BD9-81ED-4DB2-BD59-A6C34878D82A}">
                    <a16:rowId xmlns:a16="http://schemas.microsoft.com/office/drawing/2014/main" val="1672569886"/>
                  </a:ext>
                </a:extLst>
              </a:tr>
            </a:tbl>
          </a:graphicData>
        </a:graphic>
      </p:graphicFrame>
    </p:spTree>
    <p:extLst>
      <p:ext uri="{BB962C8B-B14F-4D97-AF65-F5344CB8AC3E}">
        <p14:creationId xmlns:p14="http://schemas.microsoft.com/office/powerpoint/2010/main" val="40256472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09C6A-4A54-7ABA-4C18-A676F6362B59}"/>
              </a:ext>
            </a:extLst>
          </p:cNvPr>
          <p:cNvSpPr>
            <a:spLocks noGrp="1"/>
          </p:cNvSpPr>
          <p:nvPr>
            <p:ph type="title"/>
          </p:nvPr>
        </p:nvSpPr>
        <p:spPr>
          <a:xfrm>
            <a:off x="838200" y="110004"/>
            <a:ext cx="10515600" cy="742520"/>
          </a:xfrm>
        </p:spPr>
        <p:txBody>
          <a:bodyPr/>
          <a:lstStyle/>
          <a:p>
            <a:pPr algn="ctr"/>
            <a:r>
              <a:rPr lang="en-GB" b="1" dirty="0"/>
              <a:t>Value Stream Mapping Toolkit</a:t>
            </a:r>
          </a:p>
        </p:txBody>
      </p:sp>
      <p:graphicFrame>
        <p:nvGraphicFramePr>
          <p:cNvPr id="4" name="Content Placeholder 3">
            <a:extLst>
              <a:ext uri="{FF2B5EF4-FFF2-40B4-BE49-F238E27FC236}">
                <a16:creationId xmlns:a16="http://schemas.microsoft.com/office/drawing/2014/main" id="{54273311-26AE-88BB-3E5E-568D13D08AE3}"/>
              </a:ext>
            </a:extLst>
          </p:cNvPr>
          <p:cNvGraphicFramePr>
            <a:graphicFrameLocks noGrp="1"/>
          </p:cNvGraphicFramePr>
          <p:nvPr>
            <p:ph idx="1"/>
            <p:extLst>
              <p:ext uri="{D42A27DB-BD31-4B8C-83A1-F6EECF244321}">
                <p14:modId xmlns:p14="http://schemas.microsoft.com/office/powerpoint/2010/main" val="2731774803"/>
              </p:ext>
            </p:extLst>
          </p:nvPr>
        </p:nvGraphicFramePr>
        <p:xfrm>
          <a:off x="838200" y="790647"/>
          <a:ext cx="10515600" cy="5977921"/>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721324781"/>
                    </a:ext>
                  </a:extLst>
                </a:gridCol>
                <a:gridCol w="2628900">
                  <a:extLst>
                    <a:ext uri="{9D8B030D-6E8A-4147-A177-3AD203B41FA5}">
                      <a16:colId xmlns:a16="http://schemas.microsoft.com/office/drawing/2014/main" val="3337009836"/>
                    </a:ext>
                  </a:extLst>
                </a:gridCol>
                <a:gridCol w="2628900">
                  <a:extLst>
                    <a:ext uri="{9D8B030D-6E8A-4147-A177-3AD203B41FA5}">
                      <a16:colId xmlns:a16="http://schemas.microsoft.com/office/drawing/2014/main" val="875324486"/>
                    </a:ext>
                  </a:extLst>
                </a:gridCol>
                <a:gridCol w="2628900">
                  <a:extLst>
                    <a:ext uri="{9D8B030D-6E8A-4147-A177-3AD203B41FA5}">
                      <a16:colId xmlns:a16="http://schemas.microsoft.com/office/drawing/2014/main" val="2037805071"/>
                    </a:ext>
                  </a:extLst>
                </a:gridCol>
              </a:tblGrid>
              <a:tr h="1251284">
                <a:tc>
                  <a:txBody>
                    <a:bodyPr/>
                    <a:lstStyle/>
                    <a:p>
                      <a:endParaRPr lang="en-GB" sz="2400" dirty="0"/>
                    </a:p>
                  </a:txBody>
                  <a:tcPr/>
                </a:tc>
                <a:tc>
                  <a:txBody>
                    <a:bodyPr/>
                    <a:lstStyle/>
                    <a:p>
                      <a:r>
                        <a:rPr lang="en-GB" sz="2400" dirty="0"/>
                        <a:t>Quality Filter Mapping</a:t>
                      </a:r>
                    </a:p>
                  </a:txBody>
                  <a:tcPr/>
                </a:tc>
                <a:tc>
                  <a:txBody>
                    <a:bodyPr/>
                    <a:lstStyle/>
                    <a:p>
                      <a:r>
                        <a:rPr lang="en-GB" sz="2400" dirty="0"/>
                        <a:t>Demand Amplification Mapping</a:t>
                      </a:r>
                    </a:p>
                  </a:txBody>
                  <a:tcPr/>
                </a:tc>
                <a:tc>
                  <a:txBody>
                    <a:bodyPr/>
                    <a:lstStyle/>
                    <a:p>
                      <a:r>
                        <a:rPr lang="en-GB" sz="2400" dirty="0"/>
                        <a:t>Value Analysis Time Profile</a:t>
                      </a:r>
                    </a:p>
                  </a:txBody>
                  <a:tcPr/>
                </a:tc>
                <a:extLst>
                  <a:ext uri="{0D108BD9-81ED-4DB2-BD59-A6C34878D82A}">
                    <a16:rowId xmlns:a16="http://schemas.microsoft.com/office/drawing/2014/main" val="408691878"/>
                  </a:ext>
                </a:extLst>
              </a:tr>
              <a:tr h="549609">
                <a:tc>
                  <a:txBody>
                    <a:bodyPr/>
                    <a:lstStyle/>
                    <a:p>
                      <a:r>
                        <a:rPr lang="en-GB" sz="2400" b="1" dirty="0"/>
                        <a:t>Overproduction</a:t>
                      </a:r>
                    </a:p>
                  </a:txBody>
                  <a:tcPr/>
                </a:tc>
                <a:tc>
                  <a:txBody>
                    <a:bodyPr/>
                    <a:lstStyle/>
                    <a:p>
                      <a:pPr algn="ctr"/>
                      <a:r>
                        <a:rPr lang="en-GB" sz="2400" dirty="0"/>
                        <a:t>Maybe</a:t>
                      </a:r>
                    </a:p>
                  </a:txBody>
                  <a:tcPr/>
                </a:tc>
                <a:tc>
                  <a:txBody>
                    <a:bodyPr/>
                    <a:lstStyle/>
                    <a:p>
                      <a:pPr algn="ctr"/>
                      <a:r>
                        <a:rPr lang="en-GB" sz="2400" dirty="0"/>
                        <a:t>Maybe</a:t>
                      </a:r>
                    </a:p>
                  </a:txBody>
                  <a:tcPr/>
                </a:tc>
                <a:tc>
                  <a:txBody>
                    <a:bodyPr/>
                    <a:lstStyle/>
                    <a:p>
                      <a:pPr algn="ctr"/>
                      <a:r>
                        <a:rPr lang="en-GB" sz="2400" dirty="0"/>
                        <a:t>Yes</a:t>
                      </a:r>
                    </a:p>
                  </a:txBody>
                  <a:tcPr/>
                </a:tc>
                <a:extLst>
                  <a:ext uri="{0D108BD9-81ED-4DB2-BD59-A6C34878D82A}">
                    <a16:rowId xmlns:a16="http://schemas.microsoft.com/office/drawing/2014/main" val="2639454533"/>
                  </a:ext>
                </a:extLst>
              </a:tr>
              <a:tr h="989296">
                <a:tc>
                  <a:txBody>
                    <a:bodyPr/>
                    <a:lstStyle/>
                    <a:p>
                      <a:r>
                        <a:rPr lang="en-GB" sz="2400" b="1" dirty="0"/>
                        <a:t>Excessive Transportation</a:t>
                      </a:r>
                    </a:p>
                  </a:txBody>
                  <a:tcPr/>
                </a:tc>
                <a:tc>
                  <a:txBody>
                    <a:bodyPr/>
                    <a:lstStyle/>
                    <a:p>
                      <a:pPr algn="ctr"/>
                      <a:r>
                        <a:rPr lang="en-GB" sz="2400" dirty="0"/>
                        <a:t>No </a:t>
                      </a:r>
                    </a:p>
                  </a:txBody>
                  <a:tcPr/>
                </a:tc>
                <a:tc>
                  <a:txBody>
                    <a:bodyPr/>
                    <a:lstStyle/>
                    <a:p>
                      <a:pPr algn="ctr"/>
                      <a:r>
                        <a:rPr lang="en-GB" sz="2400" dirty="0"/>
                        <a:t>No</a:t>
                      </a:r>
                    </a:p>
                  </a:txBody>
                  <a:tcPr/>
                </a:tc>
                <a:tc>
                  <a:txBody>
                    <a:bodyPr/>
                    <a:lstStyle/>
                    <a:p>
                      <a:pPr algn="ctr"/>
                      <a:r>
                        <a:rPr lang="en-GB" sz="2400" dirty="0"/>
                        <a:t>Maybe</a:t>
                      </a:r>
                    </a:p>
                  </a:txBody>
                  <a:tcPr/>
                </a:tc>
                <a:extLst>
                  <a:ext uri="{0D108BD9-81ED-4DB2-BD59-A6C34878D82A}">
                    <a16:rowId xmlns:a16="http://schemas.microsoft.com/office/drawing/2014/main" val="4078673083"/>
                  </a:ext>
                </a:extLst>
              </a:tr>
              <a:tr h="549609">
                <a:tc>
                  <a:txBody>
                    <a:bodyPr/>
                    <a:lstStyle/>
                    <a:p>
                      <a:r>
                        <a:rPr lang="en-GB" sz="2400" b="1" dirty="0"/>
                        <a:t>Overprocessing</a:t>
                      </a:r>
                    </a:p>
                  </a:txBody>
                  <a:tcPr/>
                </a:tc>
                <a:tc>
                  <a:txBody>
                    <a:bodyPr/>
                    <a:lstStyle/>
                    <a:p>
                      <a:pPr algn="ctr"/>
                      <a:r>
                        <a:rPr lang="en-GB" sz="2400" dirty="0"/>
                        <a:t>Maybe</a:t>
                      </a:r>
                    </a:p>
                  </a:txBody>
                  <a:tcPr/>
                </a:tc>
                <a:tc>
                  <a:txBody>
                    <a:bodyPr/>
                    <a:lstStyle/>
                    <a:p>
                      <a:pPr algn="ctr"/>
                      <a:r>
                        <a:rPr lang="en-GB" sz="2400" dirty="0"/>
                        <a:t>No</a:t>
                      </a:r>
                    </a:p>
                  </a:txBody>
                  <a:tcPr/>
                </a:tc>
                <a:tc>
                  <a:txBody>
                    <a:bodyPr/>
                    <a:lstStyle/>
                    <a:p>
                      <a:pPr algn="ctr"/>
                      <a:r>
                        <a:rPr lang="en-GB" sz="2400" dirty="0"/>
                        <a:t>Maybe</a:t>
                      </a:r>
                    </a:p>
                  </a:txBody>
                  <a:tcPr/>
                </a:tc>
                <a:extLst>
                  <a:ext uri="{0D108BD9-81ED-4DB2-BD59-A6C34878D82A}">
                    <a16:rowId xmlns:a16="http://schemas.microsoft.com/office/drawing/2014/main" val="943419414"/>
                  </a:ext>
                </a:extLst>
              </a:tr>
              <a:tr h="549609">
                <a:tc>
                  <a:txBody>
                    <a:bodyPr/>
                    <a:lstStyle/>
                    <a:p>
                      <a:r>
                        <a:rPr lang="en-GB" sz="2400" b="1" dirty="0"/>
                        <a:t>Excess Inventory</a:t>
                      </a:r>
                    </a:p>
                  </a:txBody>
                  <a:tcPr/>
                </a:tc>
                <a:tc>
                  <a:txBody>
                    <a:bodyPr/>
                    <a:lstStyle/>
                    <a:p>
                      <a:pPr algn="ctr"/>
                      <a:r>
                        <a:rPr lang="en-GB" sz="2400" dirty="0"/>
                        <a:t>No</a:t>
                      </a:r>
                    </a:p>
                  </a:txBody>
                  <a:tcPr/>
                </a:tc>
                <a:tc>
                  <a:txBody>
                    <a:bodyPr/>
                    <a:lstStyle/>
                    <a:p>
                      <a:pPr algn="ctr"/>
                      <a:r>
                        <a:rPr lang="en-GB" sz="2400" dirty="0"/>
                        <a:t>Yes</a:t>
                      </a:r>
                    </a:p>
                  </a:txBody>
                  <a:tcPr/>
                </a:tc>
                <a:tc>
                  <a:txBody>
                    <a:bodyPr/>
                    <a:lstStyle/>
                    <a:p>
                      <a:pPr algn="ctr"/>
                      <a:r>
                        <a:rPr lang="en-GB" sz="2400" dirty="0"/>
                        <a:t>Maybe</a:t>
                      </a:r>
                    </a:p>
                  </a:txBody>
                  <a:tcPr/>
                </a:tc>
                <a:extLst>
                  <a:ext uri="{0D108BD9-81ED-4DB2-BD59-A6C34878D82A}">
                    <a16:rowId xmlns:a16="http://schemas.microsoft.com/office/drawing/2014/main" val="2751653157"/>
                  </a:ext>
                </a:extLst>
              </a:tr>
              <a:tr h="989296">
                <a:tc>
                  <a:txBody>
                    <a:bodyPr/>
                    <a:lstStyle/>
                    <a:p>
                      <a:r>
                        <a:rPr lang="en-GB" sz="2400" b="1" dirty="0"/>
                        <a:t>Unnecessary Motion</a:t>
                      </a:r>
                    </a:p>
                  </a:txBody>
                  <a:tcPr/>
                </a:tc>
                <a:tc>
                  <a:txBody>
                    <a:bodyPr/>
                    <a:lstStyle/>
                    <a:p>
                      <a:pPr algn="ctr"/>
                      <a:r>
                        <a:rPr lang="en-GB" sz="2400" dirty="0"/>
                        <a:t>No</a:t>
                      </a:r>
                    </a:p>
                  </a:txBody>
                  <a:tcPr/>
                </a:tc>
                <a:tc>
                  <a:txBody>
                    <a:bodyPr/>
                    <a:lstStyle/>
                    <a:p>
                      <a:pPr algn="ctr"/>
                      <a:r>
                        <a:rPr lang="en-GB" sz="2400" dirty="0"/>
                        <a:t>No</a:t>
                      </a:r>
                    </a:p>
                  </a:txBody>
                  <a:tcPr/>
                </a:tc>
                <a:tc>
                  <a:txBody>
                    <a:bodyPr/>
                    <a:lstStyle/>
                    <a:p>
                      <a:pPr algn="ctr"/>
                      <a:r>
                        <a:rPr lang="en-GB" sz="2400" dirty="0"/>
                        <a:t>No</a:t>
                      </a:r>
                    </a:p>
                  </a:txBody>
                  <a:tcPr/>
                </a:tc>
                <a:extLst>
                  <a:ext uri="{0D108BD9-81ED-4DB2-BD59-A6C34878D82A}">
                    <a16:rowId xmlns:a16="http://schemas.microsoft.com/office/drawing/2014/main" val="219056864"/>
                  </a:ext>
                </a:extLst>
              </a:tr>
              <a:tr h="549609">
                <a:tc>
                  <a:txBody>
                    <a:bodyPr/>
                    <a:lstStyle/>
                    <a:p>
                      <a:r>
                        <a:rPr lang="en-GB" sz="2400" b="1" dirty="0"/>
                        <a:t>Defects</a:t>
                      </a:r>
                    </a:p>
                  </a:txBody>
                  <a:tcPr/>
                </a:tc>
                <a:tc>
                  <a:txBody>
                    <a:bodyPr/>
                    <a:lstStyle/>
                    <a:p>
                      <a:pPr algn="ctr"/>
                      <a:r>
                        <a:rPr lang="en-GB" sz="2400" dirty="0"/>
                        <a:t>Yes</a:t>
                      </a:r>
                    </a:p>
                  </a:txBody>
                  <a:tcPr/>
                </a:tc>
                <a:tc>
                  <a:txBody>
                    <a:bodyPr/>
                    <a:lstStyle/>
                    <a:p>
                      <a:pPr algn="ctr"/>
                      <a:r>
                        <a:rPr lang="en-GB" sz="2400" dirty="0"/>
                        <a:t>No</a:t>
                      </a:r>
                    </a:p>
                  </a:txBody>
                  <a:tcPr/>
                </a:tc>
                <a:tc>
                  <a:txBody>
                    <a:bodyPr/>
                    <a:lstStyle/>
                    <a:p>
                      <a:pPr algn="ctr"/>
                      <a:r>
                        <a:rPr lang="en-GB" sz="2400" dirty="0"/>
                        <a:t>Maybe</a:t>
                      </a:r>
                    </a:p>
                  </a:txBody>
                  <a:tcPr/>
                </a:tc>
                <a:extLst>
                  <a:ext uri="{0D108BD9-81ED-4DB2-BD59-A6C34878D82A}">
                    <a16:rowId xmlns:a16="http://schemas.microsoft.com/office/drawing/2014/main" val="58227219"/>
                  </a:ext>
                </a:extLst>
              </a:tr>
              <a:tr h="549609">
                <a:tc>
                  <a:txBody>
                    <a:bodyPr/>
                    <a:lstStyle/>
                    <a:p>
                      <a:r>
                        <a:rPr lang="en-GB" sz="2400" b="1" dirty="0"/>
                        <a:t>Waiting</a:t>
                      </a:r>
                    </a:p>
                  </a:txBody>
                  <a:tcPr/>
                </a:tc>
                <a:tc>
                  <a:txBody>
                    <a:bodyPr/>
                    <a:lstStyle/>
                    <a:p>
                      <a:pPr algn="ctr"/>
                      <a:r>
                        <a:rPr lang="en-GB" sz="2400" dirty="0"/>
                        <a:t>No</a:t>
                      </a:r>
                    </a:p>
                  </a:txBody>
                  <a:tcPr/>
                </a:tc>
                <a:tc>
                  <a:txBody>
                    <a:bodyPr/>
                    <a:lstStyle/>
                    <a:p>
                      <a:pPr algn="ctr"/>
                      <a:r>
                        <a:rPr lang="en-GB" sz="2400" dirty="0"/>
                        <a:t>Maybe</a:t>
                      </a:r>
                    </a:p>
                  </a:txBody>
                  <a:tcPr/>
                </a:tc>
                <a:tc>
                  <a:txBody>
                    <a:bodyPr/>
                    <a:lstStyle/>
                    <a:p>
                      <a:pPr algn="ctr"/>
                      <a:r>
                        <a:rPr lang="en-GB" sz="2400" dirty="0"/>
                        <a:t>Maybe</a:t>
                      </a:r>
                    </a:p>
                  </a:txBody>
                  <a:tcPr/>
                </a:tc>
                <a:extLst>
                  <a:ext uri="{0D108BD9-81ED-4DB2-BD59-A6C34878D82A}">
                    <a16:rowId xmlns:a16="http://schemas.microsoft.com/office/drawing/2014/main" val="3116335280"/>
                  </a:ext>
                </a:extLst>
              </a:tr>
            </a:tbl>
          </a:graphicData>
        </a:graphic>
      </p:graphicFrame>
    </p:spTree>
    <p:extLst>
      <p:ext uri="{BB962C8B-B14F-4D97-AF65-F5344CB8AC3E}">
        <p14:creationId xmlns:p14="http://schemas.microsoft.com/office/powerpoint/2010/main" val="424351845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FB5D9-AB50-F35E-89C2-01C3F7B03B97}"/>
              </a:ext>
            </a:extLst>
          </p:cNvPr>
          <p:cNvSpPr>
            <a:spLocks noGrp="1"/>
          </p:cNvSpPr>
          <p:nvPr>
            <p:ph type="title"/>
          </p:nvPr>
        </p:nvSpPr>
        <p:spPr/>
        <p:txBody>
          <a:bodyPr/>
          <a:lstStyle/>
          <a:p>
            <a:pPr algn="ctr"/>
            <a:r>
              <a:rPr lang="en-GB" b="1" dirty="0"/>
              <a:t>Process Activity Mapping</a:t>
            </a:r>
          </a:p>
        </p:txBody>
      </p:sp>
      <p:sp>
        <p:nvSpPr>
          <p:cNvPr id="3" name="Content Placeholder 2">
            <a:extLst>
              <a:ext uri="{FF2B5EF4-FFF2-40B4-BE49-F238E27FC236}">
                <a16:creationId xmlns:a16="http://schemas.microsoft.com/office/drawing/2014/main" id="{46476C20-D34E-FCEE-7DF7-88B0EA6267F7}"/>
              </a:ext>
            </a:extLst>
          </p:cNvPr>
          <p:cNvSpPr>
            <a:spLocks noGrp="1"/>
          </p:cNvSpPr>
          <p:nvPr>
            <p:ph idx="1"/>
          </p:nvPr>
        </p:nvSpPr>
        <p:spPr/>
        <p:txBody>
          <a:bodyPr>
            <a:normAutofit/>
          </a:bodyPr>
          <a:lstStyle/>
          <a:p>
            <a:r>
              <a:rPr lang="en-GB" sz="4000" dirty="0"/>
              <a:t>Is a key tool for the detailed mapping of the order fulfilment process</a:t>
            </a:r>
          </a:p>
          <a:p>
            <a:r>
              <a:rPr lang="en-GB" sz="4000" dirty="0"/>
              <a:t>It is more widely used to identify lead and productivity opportunities for both physical product flows and information flows, not only in the factory but also in other areas of the supply chain</a:t>
            </a:r>
          </a:p>
        </p:txBody>
      </p:sp>
    </p:spTree>
    <p:extLst>
      <p:ext uri="{BB962C8B-B14F-4D97-AF65-F5344CB8AC3E}">
        <p14:creationId xmlns:p14="http://schemas.microsoft.com/office/powerpoint/2010/main" val="27612392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D7BCC-4232-ABB2-8EA4-B212A2163B2D}"/>
              </a:ext>
            </a:extLst>
          </p:cNvPr>
          <p:cNvSpPr>
            <a:spLocks noGrp="1"/>
          </p:cNvSpPr>
          <p:nvPr>
            <p:ph type="title"/>
          </p:nvPr>
        </p:nvSpPr>
        <p:spPr/>
        <p:txBody>
          <a:bodyPr/>
          <a:lstStyle/>
          <a:p>
            <a:pPr algn="ctr"/>
            <a:r>
              <a:rPr lang="en-GB" b="1" dirty="0"/>
              <a:t>Process Activity Mapping</a:t>
            </a:r>
            <a:endParaRPr lang="en-GB" dirty="0"/>
          </a:p>
        </p:txBody>
      </p:sp>
      <p:pic>
        <p:nvPicPr>
          <p:cNvPr id="5" name="Content Placeholder 4">
            <a:extLst>
              <a:ext uri="{FF2B5EF4-FFF2-40B4-BE49-F238E27FC236}">
                <a16:creationId xmlns:a16="http://schemas.microsoft.com/office/drawing/2014/main" id="{327BC351-5932-4658-1036-24418B4DC657}"/>
              </a:ext>
            </a:extLst>
          </p:cNvPr>
          <p:cNvPicPr>
            <a:picLocks noGrp="1" noChangeAspect="1"/>
          </p:cNvPicPr>
          <p:nvPr>
            <p:ph idx="1"/>
          </p:nvPr>
        </p:nvPicPr>
        <p:blipFill>
          <a:blip r:embed="rId2"/>
          <a:stretch>
            <a:fillRect/>
          </a:stretch>
        </p:blipFill>
        <p:spPr>
          <a:xfrm>
            <a:off x="2103808" y="1491916"/>
            <a:ext cx="7782712" cy="4929510"/>
          </a:xfrm>
        </p:spPr>
      </p:pic>
    </p:spTree>
    <p:extLst>
      <p:ext uri="{BB962C8B-B14F-4D97-AF65-F5344CB8AC3E}">
        <p14:creationId xmlns:p14="http://schemas.microsoft.com/office/powerpoint/2010/main" val="11602836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7B092-5466-0467-78FA-4E6E95290EF5}"/>
              </a:ext>
            </a:extLst>
          </p:cNvPr>
          <p:cNvSpPr>
            <a:spLocks noGrp="1"/>
          </p:cNvSpPr>
          <p:nvPr>
            <p:ph type="title"/>
          </p:nvPr>
        </p:nvSpPr>
        <p:spPr/>
        <p:txBody>
          <a:bodyPr/>
          <a:lstStyle/>
          <a:p>
            <a:pPr algn="ctr"/>
            <a:r>
              <a:rPr lang="en-GB" b="1" dirty="0"/>
              <a:t>Process Activity Mapping</a:t>
            </a:r>
            <a:endParaRPr lang="en-GB" dirty="0"/>
          </a:p>
        </p:txBody>
      </p:sp>
      <p:sp>
        <p:nvSpPr>
          <p:cNvPr id="3" name="Content Placeholder 2">
            <a:extLst>
              <a:ext uri="{FF2B5EF4-FFF2-40B4-BE49-F238E27FC236}">
                <a16:creationId xmlns:a16="http://schemas.microsoft.com/office/drawing/2014/main" id="{B9AE3313-DD51-61B6-7156-6D1E109773FE}"/>
              </a:ext>
            </a:extLst>
          </p:cNvPr>
          <p:cNvSpPr>
            <a:spLocks noGrp="1"/>
          </p:cNvSpPr>
          <p:nvPr>
            <p:ph idx="1"/>
          </p:nvPr>
        </p:nvSpPr>
        <p:spPr/>
        <p:txBody>
          <a:bodyPr>
            <a:normAutofit/>
          </a:bodyPr>
          <a:lstStyle/>
          <a:p>
            <a:r>
              <a:rPr lang="en-GB" sz="3600" dirty="0"/>
              <a:t>The idea is to map out every step of activity that occurs throughout the order fulfilment process</a:t>
            </a:r>
          </a:p>
          <a:p>
            <a:r>
              <a:rPr lang="en-GB" sz="3600" dirty="0"/>
              <a:t>In the example above this has been done for the shop floor of a pin factory with an illustrative plan of the flow</a:t>
            </a:r>
          </a:p>
          <a:p>
            <a:r>
              <a:rPr lang="en-GB" sz="3600" dirty="0"/>
              <a:t>Remember there may be more waste in the information flow than on the shop floor</a:t>
            </a:r>
          </a:p>
        </p:txBody>
      </p:sp>
    </p:spTree>
    <p:extLst>
      <p:ext uri="{BB962C8B-B14F-4D97-AF65-F5344CB8AC3E}">
        <p14:creationId xmlns:p14="http://schemas.microsoft.com/office/powerpoint/2010/main" val="197175664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00034-1CB7-B60A-E662-2E16B1D92023}"/>
              </a:ext>
            </a:extLst>
          </p:cNvPr>
          <p:cNvSpPr>
            <a:spLocks noGrp="1"/>
          </p:cNvSpPr>
          <p:nvPr>
            <p:ph type="title"/>
          </p:nvPr>
        </p:nvSpPr>
        <p:spPr/>
        <p:txBody>
          <a:bodyPr/>
          <a:lstStyle/>
          <a:p>
            <a:pPr algn="ctr"/>
            <a:r>
              <a:rPr lang="en-GB" b="1" dirty="0"/>
              <a:t>Process Activity Mapping</a:t>
            </a:r>
            <a:endParaRPr lang="en-GB" dirty="0"/>
          </a:p>
        </p:txBody>
      </p:sp>
      <p:sp>
        <p:nvSpPr>
          <p:cNvPr id="3" name="Content Placeholder 2">
            <a:extLst>
              <a:ext uri="{FF2B5EF4-FFF2-40B4-BE49-F238E27FC236}">
                <a16:creationId xmlns:a16="http://schemas.microsoft.com/office/drawing/2014/main" id="{A5AF115B-281E-BE6D-EECF-C69BCDA4BE8C}"/>
              </a:ext>
            </a:extLst>
          </p:cNvPr>
          <p:cNvSpPr>
            <a:spLocks noGrp="1"/>
          </p:cNvSpPr>
          <p:nvPr>
            <p:ph idx="1"/>
          </p:nvPr>
        </p:nvSpPr>
        <p:spPr/>
        <p:txBody>
          <a:bodyPr>
            <a:normAutofit/>
          </a:bodyPr>
          <a:lstStyle/>
          <a:p>
            <a:pPr marL="0" indent="0">
              <a:buNone/>
            </a:pPr>
            <a:r>
              <a:rPr lang="en-GB" sz="3600" dirty="0"/>
              <a:t>Three Steps</a:t>
            </a:r>
          </a:p>
          <a:p>
            <a:pPr marL="742950" indent="-742950">
              <a:buAutoNum type="arabicPeriod"/>
            </a:pPr>
            <a:r>
              <a:rPr lang="en-GB" sz="3600" dirty="0"/>
              <a:t>Step 1: Fill in the main body of the chart</a:t>
            </a:r>
          </a:p>
          <a:p>
            <a:pPr marL="742950" indent="-742950">
              <a:buAutoNum type="arabicPeriod"/>
            </a:pPr>
            <a:r>
              <a:rPr lang="en-GB" sz="3600" dirty="0"/>
              <a:t>Step 2: Assign flow</a:t>
            </a:r>
          </a:p>
          <a:p>
            <a:pPr marL="742950" indent="-742950">
              <a:buAutoNum type="arabicPeriod"/>
            </a:pPr>
            <a:r>
              <a:rPr lang="en-GB" sz="3600" dirty="0"/>
              <a:t>Step 3: Analyse</a:t>
            </a:r>
          </a:p>
        </p:txBody>
      </p:sp>
    </p:spTree>
    <p:extLst>
      <p:ext uri="{BB962C8B-B14F-4D97-AF65-F5344CB8AC3E}">
        <p14:creationId xmlns:p14="http://schemas.microsoft.com/office/powerpoint/2010/main" val="118400455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60CFF-A7E6-CDC5-9759-B4A2615097D6}"/>
              </a:ext>
            </a:extLst>
          </p:cNvPr>
          <p:cNvSpPr>
            <a:spLocks noGrp="1"/>
          </p:cNvSpPr>
          <p:nvPr>
            <p:ph type="title"/>
          </p:nvPr>
        </p:nvSpPr>
        <p:spPr/>
        <p:txBody>
          <a:bodyPr/>
          <a:lstStyle/>
          <a:p>
            <a:pPr algn="ctr"/>
            <a:r>
              <a:rPr lang="en-GB" b="1" dirty="0"/>
              <a:t>Step 1 Fill in the Main Body of the Chart</a:t>
            </a:r>
          </a:p>
        </p:txBody>
      </p:sp>
      <p:sp>
        <p:nvSpPr>
          <p:cNvPr id="3" name="Content Placeholder 2">
            <a:extLst>
              <a:ext uri="{FF2B5EF4-FFF2-40B4-BE49-F238E27FC236}">
                <a16:creationId xmlns:a16="http://schemas.microsoft.com/office/drawing/2014/main" id="{D5ED4A06-C1E7-31F9-6BF7-AD4C3BE3A179}"/>
              </a:ext>
            </a:extLst>
          </p:cNvPr>
          <p:cNvSpPr>
            <a:spLocks noGrp="1"/>
          </p:cNvSpPr>
          <p:nvPr>
            <p:ph idx="1"/>
          </p:nvPr>
        </p:nvSpPr>
        <p:spPr/>
        <p:txBody>
          <a:bodyPr>
            <a:normAutofit/>
          </a:bodyPr>
          <a:lstStyle/>
          <a:p>
            <a:r>
              <a:rPr lang="en-GB" sz="3600" dirty="0"/>
              <a:t>Start at the beginning of the process, record all activities, areas where they occur, distances moved, time taken, number of people involved in each step</a:t>
            </a:r>
          </a:p>
          <a:p>
            <a:r>
              <a:rPr lang="en-GB" sz="3600" dirty="0"/>
              <a:t>Sum the columns for distance, time and people</a:t>
            </a:r>
          </a:p>
        </p:txBody>
      </p:sp>
    </p:spTree>
    <p:extLst>
      <p:ext uri="{BB962C8B-B14F-4D97-AF65-F5344CB8AC3E}">
        <p14:creationId xmlns:p14="http://schemas.microsoft.com/office/powerpoint/2010/main" val="409583842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D799F-9ACE-2AF7-9406-734F8CB928F4}"/>
              </a:ext>
            </a:extLst>
          </p:cNvPr>
          <p:cNvSpPr>
            <a:spLocks noGrp="1"/>
          </p:cNvSpPr>
          <p:nvPr>
            <p:ph type="title"/>
          </p:nvPr>
        </p:nvSpPr>
        <p:spPr/>
        <p:txBody>
          <a:bodyPr/>
          <a:lstStyle/>
          <a:p>
            <a:pPr algn="ctr"/>
            <a:r>
              <a:rPr lang="en-GB" b="1" dirty="0"/>
              <a:t>Step 2 Assign Flows</a:t>
            </a:r>
          </a:p>
        </p:txBody>
      </p:sp>
      <p:sp>
        <p:nvSpPr>
          <p:cNvPr id="3" name="Content Placeholder 2">
            <a:extLst>
              <a:ext uri="{FF2B5EF4-FFF2-40B4-BE49-F238E27FC236}">
                <a16:creationId xmlns:a16="http://schemas.microsoft.com/office/drawing/2014/main" id="{A203A50E-EC80-801A-DA47-6AD64AE4ABEF}"/>
              </a:ext>
            </a:extLst>
          </p:cNvPr>
          <p:cNvSpPr>
            <a:spLocks noGrp="1"/>
          </p:cNvSpPr>
          <p:nvPr>
            <p:ph idx="1"/>
          </p:nvPr>
        </p:nvSpPr>
        <p:spPr/>
        <p:txBody>
          <a:bodyPr>
            <a:normAutofit/>
          </a:bodyPr>
          <a:lstStyle/>
          <a:p>
            <a:pPr marL="0" indent="0">
              <a:buNone/>
            </a:pPr>
            <a:r>
              <a:rPr lang="en-GB" sz="3600" dirty="0"/>
              <a:t>There are four types of flows:</a:t>
            </a:r>
          </a:p>
          <a:p>
            <a:r>
              <a:rPr lang="en-GB" sz="3600" dirty="0"/>
              <a:t>Operation = O</a:t>
            </a:r>
          </a:p>
          <a:p>
            <a:r>
              <a:rPr lang="en-GB" sz="3600" dirty="0"/>
              <a:t>Transport = T</a:t>
            </a:r>
          </a:p>
          <a:p>
            <a:r>
              <a:rPr lang="en-GB" sz="3600" dirty="0"/>
              <a:t>Inspection = I</a:t>
            </a:r>
          </a:p>
          <a:p>
            <a:r>
              <a:rPr lang="en-GB" sz="3600" dirty="0"/>
              <a:t>Delay (or storage) = D</a:t>
            </a:r>
          </a:p>
        </p:txBody>
      </p:sp>
    </p:spTree>
    <p:extLst>
      <p:ext uri="{BB962C8B-B14F-4D97-AF65-F5344CB8AC3E}">
        <p14:creationId xmlns:p14="http://schemas.microsoft.com/office/powerpoint/2010/main" val="420652247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E7037-DD5A-0220-2C98-45FDB15FCBEA}"/>
              </a:ext>
            </a:extLst>
          </p:cNvPr>
          <p:cNvSpPr>
            <a:spLocks noGrp="1"/>
          </p:cNvSpPr>
          <p:nvPr>
            <p:ph type="title"/>
          </p:nvPr>
        </p:nvSpPr>
        <p:spPr>
          <a:xfrm>
            <a:off x="838200" y="123754"/>
            <a:ext cx="10515600" cy="852524"/>
          </a:xfrm>
        </p:spPr>
        <p:txBody>
          <a:bodyPr/>
          <a:lstStyle/>
          <a:p>
            <a:pPr algn="ctr"/>
            <a:r>
              <a:rPr lang="en-GB" b="1" dirty="0"/>
              <a:t>Assign Flows</a:t>
            </a:r>
          </a:p>
        </p:txBody>
      </p:sp>
      <p:sp>
        <p:nvSpPr>
          <p:cNvPr id="3" name="Content Placeholder 2">
            <a:extLst>
              <a:ext uri="{FF2B5EF4-FFF2-40B4-BE49-F238E27FC236}">
                <a16:creationId xmlns:a16="http://schemas.microsoft.com/office/drawing/2014/main" id="{BD279390-EFC5-3A05-96FA-120E81014659}"/>
              </a:ext>
            </a:extLst>
          </p:cNvPr>
          <p:cNvSpPr>
            <a:spLocks noGrp="1"/>
          </p:cNvSpPr>
          <p:nvPr>
            <p:ph idx="1"/>
          </p:nvPr>
        </p:nvSpPr>
        <p:spPr>
          <a:xfrm>
            <a:off x="838200" y="976278"/>
            <a:ext cx="10515600" cy="5610152"/>
          </a:xfrm>
        </p:spPr>
        <p:txBody>
          <a:bodyPr>
            <a:normAutofit fontScale="92500" lnSpcReduction="10000"/>
          </a:bodyPr>
          <a:lstStyle/>
          <a:p>
            <a:r>
              <a:rPr lang="en-GB" sz="3600" b="1" u="sng" dirty="0"/>
              <a:t>Operations</a:t>
            </a:r>
            <a:r>
              <a:rPr lang="en-GB" sz="3600" dirty="0"/>
              <a:t> are value adding steps that you are willing to pay for</a:t>
            </a:r>
            <a:endParaRPr lang="en-GB" sz="3600" b="1" u="sng" dirty="0"/>
          </a:p>
          <a:p>
            <a:r>
              <a:rPr lang="en-GB" sz="3600" b="1" u="sng" dirty="0"/>
              <a:t>Transport</a:t>
            </a:r>
            <a:r>
              <a:rPr lang="en-GB" sz="3600" dirty="0"/>
              <a:t> is where there is movement around the plant or between sites, but you would prefer to avoid paying for this</a:t>
            </a:r>
            <a:endParaRPr lang="en-GB" sz="3600" b="1" u="sng" dirty="0"/>
          </a:p>
          <a:p>
            <a:r>
              <a:rPr lang="en-GB" sz="3600" b="1" u="sng" dirty="0"/>
              <a:t>Inspections</a:t>
            </a:r>
            <a:r>
              <a:rPr lang="en-GB" sz="3600" dirty="0"/>
              <a:t> are checks of the quality or quantity of product or information</a:t>
            </a:r>
            <a:endParaRPr lang="en-GB" sz="3600" b="1" u="sng" dirty="0"/>
          </a:p>
          <a:p>
            <a:r>
              <a:rPr lang="en-GB" sz="3600" b="1" u="sng" dirty="0"/>
              <a:t>Delay</a:t>
            </a:r>
            <a:r>
              <a:rPr lang="en-GB" sz="3600" dirty="0"/>
              <a:t> is where a product or information is waiting and there is no activity</a:t>
            </a:r>
            <a:endParaRPr lang="en-GB" sz="3600" b="1" u="sng" dirty="0"/>
          </a:p>
          <a:p>
            <a:r>
              <a:rPr lang="en-GB" sz="3600" b="1" u="sng" dirty="0"/>
              <a:t>Communications</a:t>
            </a:r>
            <a:r>
              <a:rPr lang="en-GB" sz="3600" dirty="0"/>
              <a:t> refers to movement or transmission of information.  It may involve a time and a distance, or may involve neither if data is transmitted electronically</a:t>
            </a:r>
            <a:endParaRPr lang="en-GB" sz="3600" b="1" u="sng" dirty="0"/>
          </a:p>
        </p:txBody>
      </p:sp>
    </p:spTree>
    <p:extLst>
      <p:ext uri="{BB962C8B-B14F-4D97-AF65-F5344CB8AC3E}">
        <p14:creationId xmlns:p14="http://schemas.microsoft.com/office/powerpoint/2010/main" val="172172323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92C7B-6F57-88EC-F734-8269BD12081F}"/>
              </a:ext>
            </a:extLst>
          </p:cNvPr>
          <p:cNvSpPr>
            <a:spLocks noGrp="1"/>
          </p:cNvSpPr>
          <p:nvPr>
            <p:ph type="title"/>
          </p:nvPr>
        </p:nvSpPr>
        <p:spPr/>
        <p:txBody>
          <a:bodyPr/>
          <a:lstStyle/>
          <a:p>
            <a:pPr algn="ctr"/>
            <a:r>
              <a:rPr lang="en-GB" b="1" dirty="0"/>
              <a:t>Analyse</a:t>
            </a:r>
          </a:p>
        </p:txBody>
      </p:sp>
      <p:pic>
        <p:nvPicPr>
          <p:cNvPr id="5" name="Content Placeholder 4">
            <a:extLst>
              <a:ext uri="{FF2B5EF4-FFF2-40B4-BE49-F238E27FC236}">
                <a16:creationId xmlns:a16="http://schemas.microsoft.com/office/drawing/2014/main" id="{A5182F44-AF8D-32F3-F9AE-3AD832DE9618}"/>
              </a:ext>
            </a:extLst>
          </p:cNvPr>
          <p:cNvPicPr>
            <a:picLocks noGrp="1" noChangeAspect="1"/>
          </p:cNvPicPr>
          <p:nvPr>
            <p:ph idx="1"/>
          </p:nvPr>
        </p:nvPicPr>
        <p:blipFill>
          <a:blip r:embed="rId2"/>
          <a:stretch>
            <a:fillRect/>
          </a:stretch>
        </p:blipFill>
        <p:spPr>
          <a:xfrm>
            <a:off x="2090057" y="1825625"/>
            <a:ext cx="6754751" cy="4351338"/>
          </a:xfrm>
        </p:spPr>
      </p:pic>
    </p:spTree>
    <p:extLst>
      <p:ext uri="{BB962C8B-B14F-4D97-AF65-F5344CB8AC3E}">
        <p14:creationId xmlns:p14="http://schemas.microsoft.com/office/powerpoint/2010/main" val="103646319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828E7-11BE-5A1B-49CA-BA474E29BFB3}"/>
              </a:ext>
            </a:extLst>
          </p:cNvPr>
          <p:cNvSpPr>
            <a:spLocks noGrp="1"/>
          </p:cNvSpPr>
          <p:nvPr>
            <p:ph type="title"/>
          </p:nvPr>
        </p:nvSpPr>
        <p:spPr/>
        <p:txBody>
          <a:bodyPr/>
          <a:lstStyle/>
          <a:p>
            <a:pPr algn="ctr"/>
            <a:r>
              <a:rPr lang="en-GB" b="1" dirty="0"/>
              <a:t>Analyse</a:t>
            </a:r>
          </a:p>
        </p:txBody>
      </p:sp>
      <p:pic>
        <p:nvPicPr>
          <p:cNvPr id="5" name="Content Placeholder 4">
            <a:extLst>
              <a:ext uri="{FF2B5EF4-FFF2-40B4-BE49-F238E27FC236}">
                <a16:creationId xmlns:a16="http://schemas.microsoft.com/office/drawing/2014/main" id="{237AD0B0-3C6E-5788-1845-37860A64501C}"/>
              </a:ext>
            </a:extLst>
          </p:cNvPr>
          <p:cNvPicPr>
            <a:picLocks noGrp="1" noChangeAspect="1"/>
          </p:cNvPicPr>
          <p:nvPr>
            <p:ph idx="1"/>
          </p:nvPr>
        </p:nvPicPr>
        <p:blipFill>
          <a:blip r:embed="rId2"/>
          <a:stretch>
            <a:fillRect/>
          </a:stretch>
        </p:blipFill>
        <p:spPr>
          <a:xfrm>
            <a:off x="838200" y="1622544"/>
            <a:ext cx="9886950" cy="4558250"/>
          </a:xfrm>
        </p:spPr>
      </p:pic>
    </p:spTree>
    <p:extLst>
      <p:ext uri="{BB962C8B-B14F-4D97-AF65-F5344CB8AC3E}">
        <p14:creationId xmlns:p14="http://schemas.microsoft.com/office/powerpoint/2010/main" val="174987745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ED999-85C2-3D79-48B3-125EEB91105E}"/>
              </a:ext>
            </a:extLst>
          </p:cNvPr>
          <p:cNvSpPr>
            <a:spLocks noGrp="1"/>
          </p:cNvSpPr>
          <p:nvPr>
            <p:ph type="title"/>
          </p:nvPr>
        </p:nvSpPr>
        <p:spPr/>
        <p:txBody>
          <a:bodyPr/>
          <a:lstStyle/>
          <a:p>
            <a:pPr algn="ctr"/>
            <a:r>
              <a:rPr lang="en-GB" b="1" dirty="0"/>
              <a:t>Mapping Your Order Fulfilment Process</a:t>
            </a:r>
          </a:p>
        </p:txBody>
      </p:sp>
      <p:sp>
        <p:nvSpPr>
          <p:cNvPr id="3" name="Content Placeholder 2">
            <a:extLst>
              <a:ext uri="{FF2B5EF4-FFF2-40B4-BE49-F238E27FC236}">
                <a16:creationId xmlns:a16="http://schemas.microsoft.com/office/drawing/2014/main" id="{6F41B501-EF90-1FFF-E1A2-454EAF185CAA}"/>
              </a:ext>
            </a:extLst>
          </p:cNvPr>
          <p:cNvSpPr>
            <a:spLocks noGrp="1"/>
          </p:cNvSpPr>
          <p:nvPr>
            <p:ph idx="1"/>
          </p:nvPr>
        </p:nvSpPr>
        <p:spPr/>
        <p:txBody>
          <a:bodyPr>
            <a:normAutofit lnSpcReduction="10000"/>
          </a:bodyPr>
          <a:lstStyle/>
          <a:p>
            <a:r>
              <a:rPr lang="en-GB" sz="3600" dirty="0"/>
              <a:t>In your own order fulfilment process you will have a number of different steps or stages</a:t>
            </a:r>
          </a:p>
          <a:p>
            <a:r>
              <a:rPr lang="en-GB" sz="3600" dirty="0"/>
              <a:t>These may be natural breaks by department or they may be due to different physical locations</a:t>
            </a:r>
          </a:p>
          <a:p>
            <a:r>
              <a:rPr lang="en-GB" sz="3600" dirty="0"/>
              <a:t>Split your process into these natural stages and map the process step by step</a:t>
            </a:r>
          </a:p>
          <a:p>
            <a:r>
              <a:rPr lang="en-GB" sz="3600" dirty="0"/>
              <a:t>Only by seeing the whole can you prioritise which part of the process to attack first</a:t>
            </a:r>
          </a:p>
        </p:txBody>
      </p:sp>
    </p:spTree>
    <p:extLst>
      <p:ext uri="{BB962C8B-B14F-4D97-AF65-F5344CB8AC3E}">
        <p14:creationId xmlns:p14="http://schemas.microsoft.com/office/powerpoint/2010/main" val="352230900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3FE1F-29D8-48D2-D0A7-6EA178FDFA1C}"/>
              </a:ext>
            </a:extLst>
          </p:cNvPr>
          <p:cNvSpPr>
            <a:spLocks noGrp="1"/>
          </p:cNvSpPr>
          <p:nvPr>
            <p:ph type="title"/>
          </p:nvPr>
        </p:nvSpPr>
        <p:spPr/>
        <p:txBody>
          <a:bodyPr/>
          <a:lstStyle/>
          <a:p>
            <a:pPr algn="ctr"/>
            <a:r>
              <a:rPr lang="en-GB" b="1" dirty="0"/>
              <a:t>Process Activity mapping</a:t>
            </a:r>
          </a:p>
        </p:txBody>
      </p:sp>
      <p:pic>
        <p:nvPicPr>
          <p:cNvPr id="5" name="Content Placeholder 4">
            <a:extLst>
              <a:ext uri="{FF2B5EF4-FFF2-40B4-BE49-F238E27FC236}">
                <a16:creationId xmlns:a16="http://schemas.microsoft.com/office/drawing/2014/main" id="{71B8349C-3C1E-DF6E-81DC-D5A9D189EAFF}"/>
              </a:ext>
            </a:extLst>
          </p:cNvPr>
          <p:cNvPicPr>
            <a:picLocks noGrp="1" noChangeAspect="1"/>
          </p:cNvPicPr>
          <p:nvPr>
            <p:ph idx="1"/>
          </p:nvPr>
        </p:nvPicPr>
        <p:blipFill>
          <a:blip r:embed="rId2"/>
          <a:stretch>
            <a:fillRect/>
          </a:stretch>
        </p:blipFill>
        <p:spPr>
          <a:xfrm>
            <a:off x="2186310" y="1395663"/>
            <a:ext cx="7954591" cy="5097212"/>
          </a:xfrm>
        </p:spPr>
      </p:pic>
    </p:spTree>
    <p:extLst>
      <p:ext uri="{BB962C8B-B14F-4D97-AF65-F5344CB8AC3E}">
        <p14:creationId xmlns:p14="http://schemas.microsoft.com/office/powerpoint/2010/main" val="229201194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B0BB4-0502-7EBA-E62F-B6076F4FEABD}"/>
              </a:ext>
            </a:extLst>
          </p:cNvPr>
          <p:cNvSpPr>
            <a:spLocks noGrp="1"/>
          </p:cNvSpPr>
          <p:nvPr>
            <p:ph type="title"/>
          </p:nvPr>
        </p:nvSpPr>
        <p:spPr/>
        <p:txBody>
          <a:bodyPr/>
          <a:lstStyle/>
          <a:p>
            <a:pPr algn="ctr"/>
            <a:r>
              <a:rPr lang="en-GB" b="1" dirty="0"/>
              <a:t>Mapping Points</a:t>
            </a:r>
          </a:p>
        </p:txBody>
      </p:sp>
      <p:sp>
        <p:nvSpPr>
          <p:cNvPr id="3" name="Content Placeholder 2">
            <a:extLst>
              <a:ext uri="{FF2B5EF4-FFF2-40B4-BE49-F238E27FC236}">
                <a16:creationId xmlns:a16="http://schemas.microsoft.com/office/drawing/2014/main" id="{96B8031B-CA38-A234-A905-94C790EED339}"/>
              </a:ext>
            </a:extLst>
          </p:cNvPr>
          <p:cNvSpPr>
            <a:spLocks noGrp="1"/>
          </p:cNvSpPr>
          <p:nvPr>
            <p:ph idx="1"/>
          </p:nvPr>
        </p:nvSpPr>
        <p:spPr>
          <a:xfrm>
            <a:off x="838200" y="1526292"/>
            <a:ext cx="10515600" cy="5067013"/>
          </a:xfrm>
        </p:spPr>
        <p:txBody>
          <a:bodyPr>
            <a:normAutofit/>
          </a:bodyPr>
          <a:lstStyle/>
          <a:p>
            <a:pPr marL="742950" indent="-742950">
              <a:buAutoNum type="arabicPeriod"/>
            </a:pPr>
            <a:r>
              <a:rPr lang="en-GB" sz="3600" dirty="0"/>
              <a:t>Always record where the activity is occurring when it is occurring and who is involved</a:t>
            </a:r>
          </a:p>
          <a:p>
            <a:pPr marL="742950" indent="-742950">
              <a:buAutoNum type="arabicPeriod"/>
            </a:pPr>
            <a:r>
              <a:rPr lang="en-GB" sz="3600" dirty="0"/>
              <a:t>When mapping information flows; attach yourself to an order at the point it enters the company and follow it through all  stages of order processing and production scheduling</a:t>
            </a:r>
          </a:p>
          <a:p>
            <a:pPr marL="742950" indent="-742950">
              <a:buAutoNum type="arabicPeriod"/>
            </a:pPr>
            <a:r>
              <a:rPr lang="en-GB" sz="3600" dirty="0"/>
              <a:t>When mapping material flows; attach yourself to a product at the start of your process and follow it through to the point of despatch to the customer</a:t>
            </a:r>
          </a:p>
          <a:p>
            <a:pPr marL="742950" indent="-742950">
              <a:buAutoNum type="arabicPeriod"/>
            </a:pPr>
            <a:endParaRPr lang="en-GB" sz="3600" dirty="0"/>
          </a:p>
        </p:txBody>
      </p:sp>
    </p:spTree>
    <p:extLst>
      <p:ext uri="{BB962C8B-B14F-4D97-AF65-F5344CB8AC3E}">
        <p14:creationId xmlns:p14="http://schemas.microsoft.com/office/powerpoint/2010/main" val="318775481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CA7C1-56CB-730B-27DE-E133C00D39B2}"/>
              </a:ext>
            </a:extLst>
          </p:cNvPr>
          <p:cNvSpPr>
            <a:spLocks noGrp="1"/>
          </p:cNvSpPr>
          <p:nvPr>
            <p:ph type="title"/>
          </p:nvPr>
        </p:nvSpPr>
        <p:spPr>
          <a:xfrm>
            <a:off x="838200" y="137505"/>
            <a:ext cx="10515600" cy="790645"/>
          </a:xfrm>
        </p:spPr>
        <p:txBody>
          <a:bodyPr/>
          <a:lstStyle/>
          <a:p>
            <a:pPr algn="ctr"/>
            <a:r>
              <a:rPr lang="en-GB" b="1" dirty="0"/>
              <a:t>Mapping Points</a:t>
            </a:r>
          </a:p>
        </p:txBody>
      </p:sp>
      <p:sp>
        <p:nvSpPr>
          <p:cNvPr id="3" name="Content Placeholder 2">
            <a:extLst>
              <a:ext uri="{FF2B5EF4-FFF2-40B4-BE49-F238E27FC236}">
                <a16:creationId xmlns:a16="http://schemas.microsoft.com/office/drawing/2014/main" id="{3E4DE4FB-41A8-0557-7991-59770F07A012}"/>
              </a:ext>
            </a:extLst>
          </p:cNvPr>
          <p:cNvSpPr>
            <a:spLocks noGrp="1"/>
          </p:cNvSpPr>
          <p:nvPr>
            <p:ph idx="1"/>
          </p:nvPr>
        </p:nvSpPr>
        <p:spPr>
          <a:xfrm>
            <a:off x="453761" y="1045028"/>
            <a:ext cx="11392187" cy="5589527"/>
          </a:xfrm>
        </p:spPr>
        <p:txBody>
          <a:bodyPr>
            <a:normAutofit fontScale="92500"/>
          </a:bodyPr>
          <a:lstStyle/>
          <a:p>
            <a:pPr marL="742950" indent="-742950">
              <a:buAutoNum type="arabicPeriod" startAt="4"/>
            </a:pPr>
            <a:r>
              <a:rPr lang="en-GB" sz="3600" dirty="0"/>
              <a:t>The level of detail required will depend on what you need the data for</a:t>
            </a:r>
          </a:p>
          <a:p>
            <a:pPr marL="742950" indent="-742950">
              <a:buAutoNum type="arabicPeriod" startAt="4"/>
            </a:pPr>
            <a:r>
              <a:rPr lang="en-GB" sz="3600" dirty="0"/>
              <a:t>Don’t get your units mixed up: never mix hours and minutes, for example</a:t>
            </a:r>
          </a:p>
          <a:p>
            <a:pPr marL="742950" indent="-742950">
              <a:buAutoNum type="arabicPeriod" startAt="4"/>
            </a:pPr>
            <a:r>
              <a:rPr lang="en-GB" sz="3600" dirty="0"/>
              <a:t>Check that nothing unusual is happening; find out what usually happens, but don’t be fooled, if you are continually being told, ‘It’s usually much better than this.’</a:t>
            </a:r>
          </a:p>
          <a:p>
            <a:pPr marL="742950" indent="-742950">
              <a:buAutoNum type="arabicPeriod" startAt="4"/>
            </a:pPr>
            <a:r>
              <a:rPr lang="en-GB" sz="3600" dirty="0"/>
              <a:t>When analysing the data always start with the steps with the longest distances, longest times and most people involved.  These are likely to yield the greatest gain</a:t>
            </a:r>
          </a:p>
        </p:txBody>
      </p:sp>
    </p:spTree>
    <p:extLst>
      <p:ext uri="{BB962C8B-B14F-4D97-AF65-F5344CB8AC3E}">
        <p14:creationId xmlns:p14="http://schemas.microsoft.com/office/powerpoint/2010/main" val="166671748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BCB2D-EC5C-1B4A-C301-53CD54543300}"/>
              </a:ext>
            </a:extLst>
          </p:cNvPr>
          <p:cNvSpPr>
            <a:spLocks noGrp="1"/>
          </p:cNvSpPr>
          <p:nvPr>
            <p:ph type="title"/>
          </p:nvPr>
        </p:nvSpPr>
        <p:spPr/>
        <p:txBody>
          <a:bodyPr/>
          <a:lstStyle/>
          <a:p>
            <a:pPr algn="ctr"/>
            <a:r>
              <a:rPr lang="en-GB" b="1" dirty="0"/>
              <a:t>Supply Chain Response Matrix</a:t>
            </a:r>
          </a:p>
        </p:txBody>
      </p:sp>
      <p:sp>
        <p:nvSpPr>
          <p:cNvPr id="3" name="Content Placeholder 2">
            <a:extLst>
              <a:ext uri="{FF2B5EF4-FFF2-40B4-BE49-F238E27FC236}">
                <a16:creationId xmlns:a16="http://schemas.microsoft.com/office/drawing/2014/main" id="{08ED22AB-1A59-80DE-0924-E968772804CD}"/>
              </a:ext>
            </a:extLst>
          </p:cNvPr>
          <p:cNvSpPr>
            <a:spLocks noGrp="1"/>
          </p:cNvSpPr>
          <p:nvPr>
            <p:ph idx="1"/>
          </p:nvPr>
        </p:nvSpPr>
        <p:spPr/>
        <p:txBody>
          <a:bodyPr>
            <a:normAutofit/>
          </a:bodyPr>
          <a:lstStyle/>
          <a:p>
            <a:r>
              <a:rPr lang="en-GB" sz="3600" dirty="0"/>
              <a:t>This is a mapping technique used to evaluate the inventory and lead times incurred by a supply chain in maintaining a given level of customer service</a:t>
            </a:r>
          </a:p>
          <a:p>
            <a:r>
              <a:rPr lang="en-GB" sz="3600" dirty="0"/>
              <a:t>It is used to identify large sectors of time and inventory and allows the manager to assess the need to hold stocks within the context of short lead-time replenishment</a:t>
            </a:r>
          </a:p>
        </p:txBody>
      </p:sp>
    </p:spTree>
    <p:extLst>
      <p:ext uri="{BB962C8B-B14F-4D97-AF65-F5344CB8AC3E}">
        <p14:creationId xmlns:p14="http://schemas.microsoft.com/office/powerpoint/2010/main" val="207599005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3548D-3CC2-8C6C-33D6-E3A978237D69}"/>
              </a:ext>
            </a:extLst>
          </p:cNvPr>
          <p:cNvSpPr>
            <a:spLocks noGrp="1"/>
          </p:cNvSpPr>
          <p:nvPr>
            <p:ph type="title"/>
          </p:nvPr>
        </p:nvSpPr>
        <p:spPr/>
        <p:txBody>
          <a:bodyPr/>
          <a:lstStyle/>
          <a:p>
            <a:pPr algn="ctr"/>
            <a:r>
              <a:rPr lang="en-GB" b="1" dirty="0"/>
              <a:t>Supply Chain Response Matrix</a:t>
            </a:r>
          </a:p>
        </p:txBody>
      </p:sp>
      <p:sp>
        <p:nvSpPr>
          <p:cNvPr id="3" name="Content Placeholder 2">
            <a:extLst>
              <a:ext uri="{FF2B5EF4-FFF2-40B4-BE49-F238E27FC236}">
                <a16:creationId xmlns:a16="http://schemas.microsoft.com/office/drawing/2014/main" id="{C2A1D9EF-4213-E528-A28E-BCE1B12B94B1}"/>
              </a:ext>
            </a:extLst>
          </p:cNvPr>
          <p:cNvSpPr>
            <a:spLocks noGrp="1"/>
          </p:cNvSpPr>
          <p:nvPr>
            <p:ph idx="1"/>
          </p:nvPr>
        </p:nvSpPr>
        <p:spPr/>
        <p:txBody>
          <a:bodyPr>
            <a:normAutofit/>
          </a:bodyPr>
          <a:lstStyle/>
          <a:p>
            <a:r>
              <a:rPr lang="en-GB" sz="3600" dirty="0"/>
              <a:t>Any improvement, or decrease, in the level of inventory or time compression in these areas of the supply chain will release savings or simplify the management of the entire chain</a:t>
            </a:r>
          </a:p>
          <a:p>
            <a:r>
              <a:rPr lang="en-GB" sz="3600" dirty="0"/>
              <a:t>The objective of this mapping is to improve, or maintain the service level of the entire chain but with fewer costs</a:t>
            </a:r>
          </a:p>
        </p:txBody>
      </p:sp>
    </p:spTree>
    <p:extLst>
      <p:ext uri="{BB962C8B-B14F-4D97-AF65-F5344CB8AC3E}">
        <p14:creationId xmlns:p14="http://schemas.microsoft.com/office/powerpoint/2010/main" val="80432259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FB026-2260-B52B-FBDD-6E77859881A0}"/>
              </a:ext>
            </a:extLst>
          </p:cNvPr>
          <p:cNvSpPr>
            <a:spLocks noGrp="1"/>
          </p:cNvSpPr>
          <p:nvPr>
            <p:ph type="title"/>
          </p:nvPr>
        </p:nvSpPr>
        <p:spPr/>
        <p:txBody>
          <a:bodyPr/>
          <a:lstStyle/>
          <a:p>
            <a:pPr algn="ctr"/>
            <a:r>
              <a:rPr lang="en-GB" b="1" dirty="0"/>
              <a:t>Supply Chain Response Matrix</a:t>
            </a:r>
            <a:endParaRPr lang="en-GB" dirty="0"/>
          </a:p>
        </p:txBody>
      </p:sp>
      <p:pic>
        <p:nvPicPr>
          <p:cNvPr id="5" name="Content Placeholder 4">
            <a:extLst>
              <a:ext uri="{FF2B5EF4-FFF2-40B4-BE49-F238E27FC236}">
                <a16:creationId xmlns:a16="http://schemas.microsoft.com/office/drawing/2014/main" id="{2B402579-15AD-69A0-0D35-01F8112561F0}"/>
              </a:ext>
            </a:extLst>
          </p:cNvPr>
          <p:cNvPicPr>
            <a:picLocks noGrp="1" noChangeAspect="1"/>
          </p:cNvPicPr>
          <p:nvPr>
            <p:ph idx="1"/>
          </p:nvPr>
        </p:nvPicPr>
        <p:blipFill>
          <a:blip r:embed="rId2"/>
          <a:stretch>
            <a:fillRect/>
          </a:stretch>
        </p:blipFill>
        <p:spPr>
          <a:xfrm>
            <a:off x="1849426" y="1825625"/>
            <a:ext cx="8229599" cy="4719554"/>
          </a:xfrm>
        </p:spPr>
      </p:pic>
    </p:spTree>
    <p:extLst>
      <p:ext uri="{BB962C8B-B14F-4D97-AF65-F5344CB8AC3E}">
        <p14:creationId xmlns:p14="http://schemas.microsoft.com/office/powerpoint/2010/main" val="276165493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354F6-9037-B9CC-4A5E-CB162FE6D9E1}"/>
              </a:ext>
            </a:extLst>
          </p:cNvPr>
          <p:cNvSpPr>
            <a:spLocks noGrp="1"/>
          </p:cNvSpPr>
          <p:nvPr>
            <p:ph type="title"/>
          </p:nvPr>
        </p:nvSpPr>
        <p:spPr/>
        <p:txBody>
          <a:bodyPr/>
          <a:lstStyle/>
          <a:p>
            <a:pPr algn="ctr"/>
            <a:r>
              <a:rPr lang="en-GB" b="1" dirty="0"/>
              <a:t>The Map</a:t>
            </a:r>
          </a:p>
        </p:txBody>
      </p:sp>
      <p:sp>
        <p:nvSpPr>
          <p:cNvPr id="3" name="Content Placeholder 2">
            <a:extLst>
              <a:ext uri="{FF2B5EF4-FFF2-40B4-BE49-F238E27FC236}">
                <a16:creationId xmlns:a16="http://schemas.microsoft.com/office/drawing/2014/main" id="{DA54A25B-8A41-9B7D-E9D4-EB12764DD631}"/>
              </a:ext>
            </a:extLst>
          </p:cNvPr>
          <p:cNvSpPr>
            <a:spLocks noGrp="1"/>
          </p:cNvSpPr>
          <p:nvPr>
            <p:ph idx="1"/>
          </p:nvPr>
        </p:nvSpPr>
        <p:spPr/>
        <p:txBody>
          <a:bodyPr>
            <a:normAutofit/>
          </a:bodyPr>
          <a:lstStyle/>
          <a:p>
            <a:r>
              <a:rPr lang="en-GB" sz="3600" dirty="0"/>
              <a:t>The vertical axis represents the cumulative inventory held at each stage of the supply chain</a:t>
            </a:r>
          </a:p>
          <a:p>
            <a:r>
              <a:rPr lang="en-GB" sz="3600" dirty="0"/>
              <a:t>In this simple case, there is a supplier, a customer warehouse and retail store</a:t>
            </a:r>
          </a:p>
          <a:p>
            <a:r>
              <a:rPr lang="en-GB" sz="3600" dirty="0"/>
              <a:t>The total amount of cumulative inventory is 46 days with the warehouse accounting for 30 days of this total</a:t>
            </a:r>
          </a:p>
        </p:txBody>
      </p:sp>
    </p:spTree>
    <p:extLst>
      <p:ext uri="{BB962C8B-B14F-4D97-AF65-F5344CB8AC3E}">
        <p14:creationId xmlns:p14="http://schemas.microsoft.com/office/powerpoint/2010/main" val="119637692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51272-21CD-74F7-B691-128448426A78}"/>
              </a:ext>
            </a:extLst>
          </p:cNvPr>
          <p:cNvSpPr>
            <a:spLocks noGrp="1"/>
          </p:cNvSpPr>
          <p:nvPr>
            <p:ph type="title"/>
          </p:nvPr>
        </p:nvSpPr>
        <p:spPr/>
        <p:txBody>
          <a:bodyPr/>
          <a:lstStyle/>
          <a:p>
            <a:pPr algn="ctr"/>
            <a:r>
              <a:rPr lang="en-GB" b="1" dirty="0"/>
              <a:t>The Map</a:t>
            </a:r>
          </a:p>
        </p:txBody>
      </p:sp>
      <p:sp>
        <p:nvSpPr>
          <p:cNvPr id="3" name="Content Placeholder 2">
            <a:extLst>
              <a:ext uri="{FF2B5EF4-FFF2-40B4-BE49-F238E27FC236}">
                <a16:creationId xmlns:a16="http://schemas.microsoft.com/office/drawing/2014/main" id="{3850B740-FA11-5C10-4F8F-4E94F1B4C788}"/>
              </a:ext>
            </a:extLst>
          </p:cNvPr>
          <p:cNvSpPr>
            <a:spLocks noGrp="1"/>
          </p:cNvSpPr>
          <p:nvPr>
            <p:ph idx="1"/>
          </p:nvPr>
        </p:nvSpPr>
        <p:spPr/>
        <p:txBody>
          <a:bodyPr>
            <a:normAutofit/>
          </a:bodyPr>
          <a:lstStyle/>
          <a:p>
            <a:r>
              <a:rPr lang="en-GB" sz="3600" dirty="0"/>
              <a:t>The horizontal axis represents the cumulative lead-time to plan and move the products through the chain</a:t>
            </a:r>
          </a:p>
          <a:p>
            <a:r>
              <a:rPr lang="en-GB" sz="3600" dirty="0"/>
              <a:t>In the example, this totals 26.5 days, with 21 says needed by the supplier to make the product and send it to the customer warehouse</a:t>
            </a:r>
          </a:p>
          <a:p>
            <a:r>
              <a:rPr lang="en-GB" sz="3600" dirty="0"/>
              <a:t>In total, there is 72.5 days-worth of stock and movement time which may yield a customer service level of 100%</a:t>
            </a:r>
          </a:p>
        </p:txBody>
      </p:sp>
    </p:spTree>
    <p:extLst>
      <p:ext uri="{BB962C8B-B14F-4D97-AF65-F5344CB8AC3E}">
        <p14:creationId xmlns:p14="http://schemas.microsoft.com/office/powerpoint/2010/main" val="153497892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A6C46-2D8B-0B79-98B0-4099A80A80F8}"/>
              </a:ext>
            </a:extLst>
          </p:cNvPr>
          <p:cNvSpPr>
            <a:spLocks noGrp="1"/>
          </p:cNvSpPr>
          <p:nvPr>
            <p:ph type="title"/>
          </p:nvPr>
        </p:nvSpPr>
        <p:spPr>
          <a:xfrm>
            <a:off x="838200" y="130630"/>
            <a:ext cx="10515600" cy="708144"/>
          </a:xfrm>
        </p:spPr>
        <p:txBody>
          <a:bodyPr/>
          <a:lstStyle/>
          <a:p>
            <a:pPr algn="ctr"/>
            <a:r>
              <a:rPr lang="en-GB" b="1" dirty="0"/>
              <a:t>Matrix Mapping Points</a:t>
            </a:r>
          </a:p>
        </p:txBody>
      </p:sp>
      <p:sp>
        <p:nvSpPr>
          <p:cNvPr id="3" name="Content Placeholder 2">
            <a:extLst>
              <a:ext uri="{FF2B5EF4-FFF2-40B4-BE49-F238E27FC236}">
                <a16:creationId xmlns:a16="http://schemas.microsoft.com/office/drawing/2014/main" id="{CDCD7CF0-404D-476E-A77A-CE83F64E025B}"/>
              </a:ext>
            </a:extLst>
          </p:cNvPr>
          <p:cNvSpPr>
            <a:spLocks noGrp="1"/>
          </p:cNvSpPr>
          <p:nvPr>
            <p:ph idx="1"/>
          </p:nvPr>
        </p:nvSpPr>
        <p:spPr>
          <a:xfrm>
            <a:off x="288759" y="955650"/>
            <a:ext cx="11632818" cy="5771719"/>
          </a:xfrm>
        </p:spPr>
        <p:txBody>
          <a:bodyPr>
            <a:normAutofit lnSpcReduction="10000"/>
          </a:bodyPr>
          <a:lstStyle/>
          <a:p>
            <a:pPr marL="742950" indent="-742950">
              <a:buAutoNum type="arabicPeriod"/>
            </a:pPr>
            <a:r>
              <a:rPr lang="en-GB" sz="3600" dirty="0"/>
              <a:t>Ensure that the units of measurement for both the horizontal axis and vertical axis are the same and have equal spacing</a:t>
            </a:r>
          </a:p>
          <a:p>
            <a:pPr marL="742950" indent="-742950">
              <a:buAutoNum type="arabicPeriod"/>
            </a:pPr>
            <a:r>
              <a:rPr lang="en-GB" sz="3600" dirty="0"/>
              <a:t>Often inventory holdings or lead times can be variable, so take averages</a:t>
            </a:r>
          </a:p>
          <a:p>
            <a:pPr marL="742950" indent="-742950">
              <a:buAutoNum type="arabicPeriod"/>
            </a:pPr>
            <a:r>
              <a:rPr lang="en-GB" sz="3600" dirty="0"/>
              <a:t>Investigators should attempt to break down lead times into their basic elements so those improvement projects can be targeted with greater effect</a:t>
            </a:r>
          </a:p>
          <a:p>
            <a:pPr marL="742950" indent="-742950">
              <a:buAutoNum type="arabicPeriod"/>
            </a:pPr>
            <a:r>
              <a:rPr lang="en-GB" sz="3600" dirty="0"/>
              <a:t>It is important to analyse the very small inventory levels with very short transit times as this suggests that quick delivery may not need to be supported by high inventory levels</a:t>
            </a:r>
          </a:p>
        </p:txBody>
      </p:sp>
    </p:spTree>
    <p:extLst>
      <p:ext uri="{BB962C8B-B14F-4D97-AF65-F5344CB8AC3E}">
        <p14:creationId xmlns:p14="http://schemas.microsoft.com/office/powerpoint/2010/main" val="388572992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30AC5-A6DA-9ECC-3FFD-11B53061258C}"/>
              </a:ext>
            </a:extLst>
          </p:cNvPr>
          <p:cNvSpPr>
            <a:spLocks noGrp="1"/>
          </p:cNvSpPr>
          <p:nvPr>
            <p:ph type="title"/>
          </p:nvPr>
        </p:nvSpPr>
        <p:spPr>
          <a:xfrm>
            <a:off x="838200" y="178755"/>
            <a:ext cx="10515600" cy="907525"/>
          </a:xfrm>
        </p:spPr>
        <p:txBody>
          <a:bodyPr/>
          <a:lstStyle/>
          <a:p>
            <a:pPr algn="ctr"/>
            <a:r>
              <a:rPr lang="en-GB" b="1" dirty="0"/>
              <a:t>Logistics Pipeline Map</a:t>
            </a:r>
          </a:p>
        </p:txBody>
      </p:sp>
      <p:sp>
        <p:nvSpPr>
          <p:cNvPr id="3" name="Content Placeholder 2">
            <a:extLst>
              <a:ext uri="{FF2B5EF4-FFF2-40B4-BE49-F238E27FC236}">
                <a16:creationId xmlns:a16="http://schemas.microsoft.com/office/drawing/2014/main" id="{B164ACF9-BC6E-31F5-F60D-F17BAD96DC10}"/>
              </a:ext>
            </a:extLst>
          </p:cNvPr>
          <p:cNvSpPr>
            <a:spLocks noGrp="1"/>
          </p:cNvSpPr>
          <p:nvPr>
            <p:ph idx="1"/>
          </p:nvPr>
        </p:nvSpPr>
        <p:spPr>
          <a:xfrm>
            <a:off x="838200" y="1196283"/>
            <a:ext cx="10515600" cy="5417648"/>
          </a:xfrm>
        </p:spPr>
        <p:txBody>
          <a:bodyPr>
            <a:normAutofit/>
          </a:bodyPr>
          <a:lstStyle/>
          <a:p>
            <a:r>
              <a:rPr lang="en-GB" sz="3600" dirty="0"/>
              <a:t>It shows the accumulation of process time on the horizontal axis and of inventory levels on the vertical axis</a:t>
            </a:r>
          </a:p>
          <a:p>
            <a:r>
              <a:rPr lang="en-GB" sz="3600" dirty="0"/>
              <a:t>It shows exactly where inventory and time accumulate within each organisation</a:t>
            </a:r>
          </a:p>
          <a:p>
            <a:r>
              <a:rPr lang="en-GB" sz="3600" dirty="0"/>
              <a:t>It highlights the greatest opportunities to compress process time and reduce inventory</a:t>
            </a:r>
          </a:p>
          <a:p>
            <a:r>
              <a:rPr lang="en-GB" sz="3600" dirty="0"/>
              <a:t>The pipeline map is particularly useful for identifying the duplication of inventories that often occur on either side of corporate or functional boundaries</a:t>
            </a:r>
          </a:p>
        </p:txBody>
      </p:sp>
    </p:spTree>
    <p:extLst>
      <p:ext uri="{BB962C8B-B14F-4D97-AF65-F5344CB8AC3E}">
        <p14:creationId xmlns:p14="http://schemas.microsoft.com/office/powerpoint/2010/main" val="325537551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5D053-25F8-FEE8-BF68-2EEABE07A833}"/>
              </a:ext>
            </a:extLst>
          </p:cNvPr>
          <p:cNvSpPr>
            <a:spLocks noGrp="1"/>
          </p:cNvSpPr>
          <p:nvPr>
            <p:ph type="title"/>
          </p:nvPr>
        </p:nvSpPr>
        <p:spPr/>
        <p:txBody>
          <a:bodyPr/>
          <a:lstStyle/>
          <a:p>
            <a:pPr algn="ctr"/>
            <a:r>
              <a:rPr lang="en-GB" b="1" dirty="0"/>
              <a:t>Logistics Pipeline Map</a:t>
            </a:r>
            <a:endParaRPr lang="en-GB" dirty="0"/>
          </a:p>
        </p:txBody>
      </p:sp>
      <p:pic>
        <p:nvPicPr>
          <p:cNvPr id="5" name="Content Placeholder 4">
            <a:extLst>
              <a:ext uri="{FF2B5EF4-FFF2-40B4-BE49-F238E27FC236}">
                <a16:creationId xmlns:a16="http://schemas.microsoft.com/office/drawing/2014/main" id="{693EAF18-F94B-177F-87C3-577F5465D1E2}"/>
              </a:ext>
            </a:extLst>
          </p:cNvPr>
          <p:cNvPicPr>
            <a:picLocks noGrp="1" noChangeAspect="1"/>
          </p:cNvPicPr>
          <p:nvPr>
            <p:ph idx="1"/>
          </p:nvPr>
        </p:nvPicPr>
        <p:blipFill>
          <a:blip r:embed="rId2"/>
          <a:stretch>
            <a:fillRect/>
          </a:stretch>
        </p:blipFill>
        <p:spPr>
          <a:xfrm>
            <a:off x="1375038" y="1901031"/>
            <a:ext cx="9480884" cy="4200525"/>
          </a:xfrm>
        </p:spPr>
      </p:pic>
    </p:spTree>
    <p:extLst>
      <p:ext uri="{BB962C8B-B14F-4D97-AF65-F5344CB8AC3E}">
        <p14:creationId xmlns:p14="http://schemas.microsoft.com/office/powerpoint/2010/main" val="114383339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67093-D2A5-D07A-4145-243E695449FE}"/>
              </a:ext>
            </a:extLst>
          </p:cNvPr>
          <p:cNvSpPr>
            <a:spLocks noGrp="1"/>
          </p:cNvSpPr>
          <p:nvPr>
            <p:ph type="title"/>
          </p:nvPr>
        </p:nvSpPr>
        <p:spPr/>
        <p:txBody>
          <a:bodyPr/>
          <a:lstStyle/>
          <a:p>
            <a:pPr algn="ctr"/>
            <a:r>
              <a:rPr lang="en-GB" b="1" dirty="0"/>
              <a:t>Production Variety Funnel</a:t>
            </a:r>
          </a:p>
        </p:txBody>
      </p:sp>
      <p:sp>
        <p:nvSpPr>
          <p:cNvPr id="3" name="Content Placeholder 2">
            <a:extLst>
              <a:ext uri="{FF2B5EF4-FFF2-40B4-BE49-F238E27FC236}">
                <a16:creationId xmlns:a16="http://schemas.microsoft.com/office/drawing/2014/main" id="{A6617769-3BBD-D43D-1605-53FBA6A68DCE}"/>
              </a:ext>
            </a:extLst>
          </p:cNvPr>
          <p:cNvSpPr>
            <a:spLocks noGrp="1"/>
          </p:cNvSpPr>
          <p:nvPr>
            <p:ph idx="1"/>
          </p:nvPr>
        </p:nvSpPr>
        <p:spPr/>
        <p:txBody>
          <a:bodyPr>
            <a:normAutofit lnSpcReduction="10000"/>
          </a:bodyPr>
          <a:lstStyle/>
          <a:p>
            <a:r>
              <a:rPr lang="en-GB" sz="3600" dirty="0"/>
              <a:t>This is a visual mapping technique that plots the number of product variants at each stage of the manufacturing process</a:t>
            </a:r>
          </a:p>
          <a:p>
            <a:r>
              <a:rPr lang="en-GB" sz="3600" dirty="0"/>
              <a:t>This technique is used to identify the point at which a generic product becomes either increasingly or totally customer specific</a:t>
            </a:r>
          </a:p>
          <a:p>
            <a:r>
              <a:rPr lang="en-GB" sz="3600" dirty="0"/>
              <a:t>The risks of holding ‘specific’ stock is that it will not sell and the company will be left with inventory holding costs</a:t>
            </a:r>
          </a:p>
        </p:txBody>
      </p:sp>
    </p:spTree>
    <p:extLst>
      <p:ext uri="{BB962C8B-B14F-4D97-AF65-F5344CB8AC3E}">
        <p14:creationId xmlns:p14="http://schemas.microsoft.com/office/powerpoint/2010/main" val="227026313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5880A-3AC0-6BF2-28E6-FE9458565644}"/>
              </a:ext>
            </a:extLst>
          </p:cNvPr>
          <p:cNvSpPr>
            <a:spLocks noGrp="1"/>
          </p:cNvSpPr>
          <p:nvPr>
            <p:ph type="title"/>
          </p:nvPr>
        </p:nvSpPr>
        <p:spPr/>
        <p:txBody>
          <a:bodyPr/>
          <a:lstStyle/>
          <a:p>
            <a:pPr algn="ctr"/>
            <a:r>
              <a:rPr lang="en-GB" b="1" dirty="0"/>
              <a:t>Production Variety Funnel</a:t>
            </a:r>
          </a:p>
        </p:txBody>
      </p:sp>
      <p:pic>
        <p:nvPicPr>
          <p:cNvPr id="5" name="Content Placeholder 4">
            <a:extLst>
              <a:ext uri="{FF2B5EF4-FFF2-40B4-BE49-F238E27FC236}">
                <a16:creationId xmlns:a16="http://schemas.microsoft.com/office/drawing/2014/main" id="{8921B775-D285-A558-1AD6-1BD594B06E8E}"/>
              </a:ext>
            </a:extLst>
          </p:cNvPr>
          <p:cNvPicPr>
            <a:picLocks noGrp="1" noChangeAspect="1"/>
          </p:cNvPicPr>
          <p:nvPr>
            <p:ph idx="1"/>
          </p:nvPr>
        </p:nvPicPr>
        <p:blipFill>
          <a:blip r:embed="rId2"/>
          <a:stretch>
            <a:fillRect/>
          </a:stretch>
        </p:blipFill>
        <p:spPr>
          <a:xfrm>
            <a:off x="1375039" y="1825625"/>
            <a:ext cx="9453382" cy="4351338"/>
          </a:xfrm>
        </p:spPr>
      </p:pic>
    </p:spTree>
    <p:extLst>
      <p:ext uri="{BB962C8B-B14F-4D97-AF65-F5344CB8AC3E}">
        <p14:creationId xmlns:p14="http://schemas.microsoft.com/office/powerpoint/2010/main" val="278933714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61099-A47A-B7D7-5CBA-2E1D40DFCA2A}"/>
              </a:ext>
            </a:extLst>
          </p:cNvPr>
          <p:cNvSpPr>
            <a:spLocks noGrp="1"/>
          </p:cNvSpPr>
          <p:nvPr>
            <p:ph type="title"/>
          </p:nvPr>
        </p:nvSpPr>
        <p:spPr/>
        <p:txBody>
          <a:bodyPr/>
          <a:lstStyle/>
          <a:p>
            <a:pPr algn="ctr"/>
            <a:r>
              <a:rPr lang="en-GB" b="1" dirty="0"/>
              <a:t>Production Variety Funnel</a:t>
            </a:r>
          </a:p>
        </p:txBody>
      </p:sp>
      <p:sp>
        <p:nvSpPr>
          <p:cNvPr id="3" name="Content Placeholder 2">
            <a:extLst>
              <a:ext uri="{FF2B5EF4-FFF2-40B4-BE49-F238E27FC236}">
                <a16:creationId xmlns:a16="http://schemas.microsoft.com/office/drawing/2014/main" id="{FBFE4661-33AD-4B77-CA06-1B8560C09ED0}"/>
              </a:ext>
            </a:extLst>
          </p:cNvPr>
          <p:cNvSpPr>
            <a:spLocks noGrp="1"/>
          </p:cNvSpPr>
          <p:nvPr>
            <p:ph idx="1"/>
          </p:nvPr>
        </p:nvSpPr>
        <p:spPr>
          <a:xfrm>
            <a:off x="838200" y="1825625"/>
            <a:ext cx="10515600" cy="4568300"/>
          </a:xfrm>
        </p:spPr>
        <p:txBody>
          <a:bodyPr>
            <a:normAutofit lnSpcReduction="10000"/>
          </a:bodyPr>
          <a:lstStyle/>
          <a:p>
            <a:r>
              <a:rPr lang="en-GB" sz="3600" dirty="0"/>
              <a:t>The map also provides some insights into possible factory inventory policies, in terms of combining the flexibility of the plant with short lead time</a:t>
            </a:r>
          </a:p>
          <a:p>
            <a:r>
              <a:rPr lang="en-GB" sz="3600" dirty="0"/>
              <a:t>The map also suggests the logical point at which buffer stocks may be held prior to customisation</a:t>
            </a:r>
          </a:p>
          <a:p>
            <a:r>
              <a:rPr lang="en-GB" sz="3600" dirty="0"/>
              <a:t>The technique is useful when analysing the ability to postpone the manufacturing process rather than maintaining stocks of production output at each stage of the production process</a:t>
            </a:r>
          </a:p>
        </p:txBody>
      </p:sp>
    </p:spTree>
    <p:extLst>
      <p:ext uri="{BB962C8B-B14F-4D97-AF65-F5344CB8AC3E}">
        <p14:creationId xmlns:p14="http://schemas.microsoft.com/office/powerpoint/2010/main" val="45984919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81892-BBEB-899F-F5C7-3482696C65B7}"/>
              </a:ext>
            </a:extLst>
          </p:cNvPr>
          <p:cNvSpPr>
            <a:spLocks noGrp="1"/>
          </p:cNvSpPr>
          <p:nvPr>
            <p:ph type="title"/>
          </p:nvPr>
        </p:nvSpPr>
        <p:spPr>
          <a:xfrm>
            <a:off x="838200" y="199381"/>
            <a:ext cx="10515600" cy="770021"/>
          </a:xfrm>
        </p:spPr>
        <p:txBody>
          <a:bodyPr/>
          <a:lstStyle/>
          <a:p>
            <a:pPr algn="ctr"/>
            <a:r>
              <a:rPr lang="en-GB" b="1" dirty="0"/>
              <a:t>Production Variety Funnel</a:t>
            </a:r>
            <a:endParaRPr lang="en-GB" dirty="0"/>
          </a:p>
        </p:txBody>
      </p:sp>
      <p:sp>
        <p:nvSpPr>
          <p:cNvPr id="3" name="Content Placeholder 2">
            <a:extLst>
              <a:ext uri="{FF2B5EF4-FFF2-40B4-BE49-F238E27FC236}">
                <a16:creationId xmlns:a16="http://schemas.microsoft.com/office/drawing/2014/main" id="{452BB0A4-CD20-BEF6-7CC2-247387A70D44}"/>
              </a:ext>
            </a:extLst>
          </p:cNvPr>
          <p:cNvSpPr>
            <a:spLocks noGrp="1"/>
          </p:cNvSpPr>
          <p:nvPr>
            <p:ph idx="1"/>
          </p:nvPr>
        </p:nvSpPr>
        <p:spPr>
          <a:xfrm>
            <a:off x="838200" y="1347536"/>
            <a:ext cx="10515600" cy="5238893"/>
          </a:xfrm>
        </p:spPr>
        <p:txBody>
          <a:bodyPr>
            <a:normAutofit/>
          </a:bodyPr>
          <a:lstStyle/>
          <a:p>
            <a:r>
              <a:rPr lang="en-GB" sz="3600" dirty="0"/>
              <a:t>The point at which the product variety rises rapidly is of key concern and it is the buffer that creates flexibility from the production system</a:t>
            </a:r>
          </a:p>
          <a:p>
            <a:r>
              <a:rPr lang="en-GB" sz="3600" dirty="0"/>
              <a:t>In short, with favourable manufacturing and demand characteristics, this buffer point can be used to create high levels of customer service without incurring the penalty costs of stockholding further downstream</a:t>
            </a:r>
          </a:p>
          <a:p>
            <a:r>
              <a:rPr lang="en-GB" sz="3600" dirty="0"/>
              <a:t>The map also provides useful data for potential product and inventory rationalisation</a:t>
            </a:r>
          </a:p>
        </p:txBody>
      </p:sp>
    </p:spTree>
    <p:extLst>
      <p:ext uri="{BB962C8B-B14F-4D97-AF65-F5344CB8AC3E}">
        <p14:creationId xmlns:p14="http://schemas.microsoft.com/office/powerpoint/2010/main" val="162200411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B0026-8CBC-1544-4232-9EFB357753CF}"/>
              </a:ext>
            </a:extLst>
          </p:cNvPr>
          <p:cNvSpPr>
            <a:spLocks noGrp="1"/>
          </p:cNvSpPr>
          <p:nvPr>
            <p:ph type="title"/>
          </p:nvPr>
        </p:nvSpPr>
        <p:spPr/>
        <p:txBody>
          <a:bodyPr/>
          <a:lstStyle/>
          <a:p>
            <a:pPr algn="ctr"/>
            <a:r>
              <a:rPr lang="en-GB" b="1" dirty="0"/>
              <a:t>Production Variety Funnel Tips</a:t>
            </a:r>
          </a:p>
        </p:txBody>
      </p:sp>
      <p:sp>
        <p:nvSpPr>
          <p:cNvPr id="3" name="Content Placeholder 2">
            <a:extLst>
              <a:ext uri="{FF2B5EF4-FFF2-40B4-BE49-F238E27FC236}">
                <a16:creationId xmlns:a16="http://schemas.microsoft.com/office/drawing/2014/main" id="{CB41FE65-EED0-6519-93ED-72BD4ABD1026}"/>
              </a:ext>
            </a:extLst>
          </p:cNvPr>
          <p:cNvSpPr>
            <a:spLocks noGrp="1"/>
          </p:cNvSpPr>
          <p:nvPr>
            <p:ph idx="1"/>
          </p:nvPr>
        </p:nvSpPr>
        <p:spPr>
          <a:xfrm>
            <a:off x="838200" y="1825624"/>
            <a:ext cx="10515600" cy="4747055"/>
          </a:xfrm>
        </p:spPr>
        <p:txBody>
          <a:bodyPr>
            <a:normAutofit fontScale="92500" lnSpcReduction="10000"/>
          </a:bodyPr>
          <a:lstStyle/>
          <a:p>
            <a:pPr marL="742950" indent="-742950">
              <a:buAutoNum type="arabicPeriod"/>
            </a:pPr>
            <a:r>
              <a:rPr lang="en-GB" sz="3600" dirty="0"/>
              <a:t>Select the component to be mapped carefully.  It must be an element that is integral and significant to the finished product</a:t>
            </a:r>
          </a:p>
          <a:p>
            <a:pPr marL="742950" indent="-742950">
              <a:buAutoNum type="arabicPeriod"/>
            </a:pPr>
            <a:r>
              <a:rPr lang="en-GB" sz="3600" dirty="0"/>
              <a:t>Look for subtle changes in the product at each stage of the process, for example the colour matching, piercing holes in the product etc.</a:t>
            </a:r>
          </a:p>
          <a:p>
            <a:pPr marL="742950" indent="-742950">
              <a:buAutoNum type="arabicPeriod"/>
            </a:pPr>
            <a:r>
              <a:rPr lang="en-GB" sz="3600" dirty="0"/>
              <a:t>Accuracy is always important and therefore it does pay to cross-reference the numbers of outputs, at each stage of the conversion process, with the bill of materials code for that product</a:t>
            </a:r>
          </a:p>
        </p:txBody>
      </p:sp>
    </p:spTree>
    <p:extLst>
      <p:ext uri="{BB962C8B-B14F-4D97-AF65-F5344CB8AC3E}">
        <p14:creationId xmlns:p14="http://schemas.microsoft.com/office/powerpoint/2010/main" val="93454564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4598C-1562-80D4-86DF-4E403BC78796}"/>
              </a:ext>
            </a:extLst>
          </p:cNvPr>
          <p:cNvSpPr>
            <a:spLocks noGrp="1"/>
          </p:cNvSpPr>
          <p:nvPr>
            <p:ph type="title"/>
          </p:nvPr>
        </p:nvSpPr>
        <p:spPr/>
        <p:txBody>
          <a:bodyPr/>
          <a:lstStyle/>
          <a:p>
            <a:pPr algn="ctr"/>
            <a:r>
              <a:rPr lang="en-GB" b="1" dirty="0"/>
              <a:t>Quality Filter Mapping</a:t>
            </a:r>
          </a:p>
        </p:txBody>
      </p:sp>
      <p:sp>
        <p:nvSpPr>
          <p:cNvPr id="3" name="Content Placeholder 2">
            <a:extLst>
              <a:ext uri="{FF2B5EF4-FFF2-40B4-BE49-F238E27FC236}">
                <a16:creationId xmlns:a16="http://schemas.microsoft.com/office/drawing/2014/main" id="{8D3DB20C-68AA-C331-33A5-FEFDAF31D851}"/>
              </a:ext>
            </a:extLst>
          </p:cNvPr>
          <p:cNvSpPr>
            <a:spLocks noGrp="1"/>
          </p:cNvSpPr>
          <p:nvPr>
            <p:ph idx="1"/>
          </p:nvPr>
        </p:nvSpPr>
        <p:spPr/>
        <p:txBody>
          <a:bodyPr>
            <a:normAutofit lnSpcReduction="10000"/>
          </a:bodyPr>
          <a:lstStyle/>
          <a:p>
            <a:r>
              <a:rPr lang="en-GB" sz="3600" dirty="0"/>
              <a:t>The quality filter mapping approach is a new tool designed to identify quality problems in the order fulfilment process or the wider supply chain</a:t>
            </a:r>
          </a:p>
          <a:p>
            <a:r>
              <a:rPr lang="en-GB" sz="3600" dirty="0"/>
              <a:t>The map shows where three different types of quality defects occur in the value stream</a:t>
            </a:r>
          </a:p>
          <a:p>
            <a:pPr marL="0" indent="0">
              <a:buNone/>
            </a:pPr>
            <a:r>
              <a:rPr lang="en-GB" sz="3600" dirty="0"/>
              <a:t>	1. Product defects</a:t>
            </a:r>
          </a:p>
          <a:p>
            <a:pPr marL="0" indent="0">
              <a:buNone/>
            </a:pPr>
            <a:r>
              <a:rPr lang="en-GB" sz="3600" dirty="0"/>
              <a:t>	2. Scrap defects</a:t>
            </a:r>
          </a:p>
          <a:p>
            <a:pPr marL="0" indent="0">
              <a:buNone/>
            </a:pPr>
            <a:r>
              <a:rPr lang="en-GB" sz="3600" dirty="0"/>
              <a:t>	3. Service defects</a:t>
            </a:r>
          </a:p>
          <a:p>
            <a:endParaRPr lang="en-GB" dirty="0"/>
          </a:p>
        </p:txBody>
      </p:sp>
    </p:spTree>
    <p:extLst>
      <p:ext uri="{BB962C8B-B14F-4D97-AF65-F5344CB8AC3E}">
        <p14:creationId xmlns:p14="http://schemas.microsoft.com/office/powerpoint/2010/main" val="302842579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78825-6EE0-545B-0924-C411EA4ECDBD}"/>
              </a:ext>
            </a:extLst>
          </p:cNvPr>
          <p:cNvSpPr>
            <a:spLocks noGrp="1"/>
          </p:cNvSpPr>
          <p:nvPr>
            <p:ph type="title"/>
          </p:nvPr>
        </p:nvSpPr>
        <p:spPr/>
        <p:txBody>
          <a:bodyPr/>
          <a:lstStyle/>
          <a:p>
            <a:pPr algn="ctr"/>
            <a:r>
              <a:rPr lang="en-GB" b="1" dirty="0"/>
              <a:t>Quality Filter Mapping</a:t>
            </a:r>
            <a:endParaRPr lang="en-GB" dirty="0"/>
          </a:p>
        </p:txBody>
      </p:sp>
      <p:sp>
        <p:nvSpPr>
          <p:cNvPr id="3" name="Content Placeholder 2">
            <a:extLst>
              <a:ext uri="{FF2B5EF4-FFF2-40B4-BE49-F238E27FC236}">
                <a16:creationId xmlns:a16="http://schemas.microsoft.com/office/drawing/2014/main" id="{D46691CC-2641-C584-09F2-04AC850F916C}"/>
              </a:ext>
            </a:extLst>
          </p:cNvPr>
          <p:cNvSpPr>
            <a:spLocks noGrp="1"/>
          </p:cNvSpPr>
          <p:nvPr>
            <p:ph idx="1"/>
          </p:nvPr>
        </p:nvSpPr>
        <p:spPr>
          <a:xfrm>
            <a:off x="838199" y="1825625"/>
            <a:ext cx="10739617" cy="4351338"/>
          </a:xfrm>
        </p:spPr>
        <p:txBody>
          <a:bodyPr>
            <a:normAutofit/>
          </a:bodyPr>
          <a:lstStyle/>
          <a:p>
            <a:pPr marL="742950" indent="-742950">
              <a:buAutoNum type="arabicPeriod"/>
            </a:pPr>
            <a:r>
              <a:rPr lang="en-GB" sz="3600" b="1" u="sng" dirty="0"/>
              <a:t>Product defects</a:t>
            </a:r>
            <a:r>
              <a:rPr lang="en-GB" sz="3600" dirty="0"/>
              <a:t>: - defects in physical goods that are not caught by in-line or end-of-line inspection and are therefore passed onto customers</a:t>
            </a:r>
            <a:endParaRPr lang="en-GB" sz="3600" b="1" u="sng" dirty="0"/>
          </a:p>
          <a:p>
            <a:pPr marL="742950" indent="-742950">
              <a:buAutoNum type="arabicPeriod"/>
            </a:pPr>
            <a:r>
              <a:rPr lang="en-GB" sz="3600" b="1" u="sng" dirty="0"/>
              <a:t>Scrap defects</a:t>
            </a:r>
            <a:r>
              <a:rPr lang="en-GB" sz="3600" dirty="0"/>
              <a:t>: - defects that have been caught by in-line or end-of-line inspection</a:t>
            </a:r>
            <a:endParaRPr lang="en-GB" sz="3600" b="1" u="sng" dirty="0"/>
          </a:p>
          <a:p>
            <a:pPr marL="742950" indent="-742950">
              <a:buAutoNum type="arabicPeriod"/>
            </a:pPr>
            <a:r>
              <a:rPr lang="en-GB" sz="3600" b="1" u="sng" dirty="0"/>
              <a:t>Service defects</a:t>
            </a:r>
            <a:r>
              <a:rPr lang="en-GB" sz="3600" dirty="0"/>
              <a:t>: - problems given to a customer that are not directly related to the goods themselves, but due to the accompanying level of service</a:t>
            </a:r>
          </a:p>
        </p:txBody>
      </p:sp>
    </p:spTree>
    <p:extLst>
      <p:ext uri="{BB962C8B-B14F-4D97-AF65-F5344CB8AC3E}">
        <p14:creationId xmlns:p14="http://schemas.microsoft.com/office/powerpoint/2010/main" val="262666397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F2F4D-1773-14CE-E752-3AECCF025B3C}"/>
              </a:ext>
            </a:extLst>
          </p:cNvPr>
          <p:cNvSpPr>
            <a:spLocks noGrp="1"/>
          </p:cNvSpPr>
          <p:nvPr>
            <p:ph type="title"/>
          </p:nvPr>
        </p:nvSpPr>
        <p:spPr/>
        <p:txBody>
          <a:bodyPr/>
          <a:lstStyle/>
          <a:p>
            <a:pPr algn="ctr"/>
            <a:r>
              <a:rPr lang="en-GB" b="1" dirty="0"/>
              <a:t>Quality Filter Mapping</a:t>
            </a:r>
            <a:endParaRPr lang="en-GB" dirty="0"/>
          </a:p>
        </p:txBody>
      </p:sp>
      <p:pic>
        <p:nvPicPr>
          <p:cNvPr id="5" name="Content Placeholder 4">
            <a:extLst>
              <a:ext uri="{FF2B5EF4-FFF2-40B4-BE49-F238E27FC236}">
                <a16:creationId xmlns:a16="http://schemas.microsoft.com/office/drawing/2014/main" id="{135C6622-42A6-4422-5BCF-021CFC805105}"/>
              </a:ext>
            </a:extLst>
          </p:cNvPr>
          <p:cNvPicPr>
            <a:picLocks noGrp="1" noChangeAspect="1"/>
          </p:cNvPicPr>
          <p:nvPr>
            <p:ph idx="1"/>
          </p:nvPr>
        </p:nvPicPr>
        <p:blipFill>
          <a:blip r:embed="rId2"/>
          <a:stretch>
            <a:fillRect/>
          </a:stretch>
        </p:blipFill>
        <p:spPr>
          <a:xfrm>
            <a:off x="935026" y="2066131"/>
            <a:ext cx="9907145" cy="4114800"/>
          </a:xfrm>
        </p:spPr>
      </p:pic>
    </p:spTree>
    <p:extLst>
      <p:ext uri="{BB962C8B-B14F-4D97-AF65-F5344CB8AC3E}">
        <p14:creationId xmlns:p14="http://schemas.microsoft.com/office/powerpoint/2010/main" val="353168743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80F03-E84E-365A-348E-2BAA01990DD5}"/>
              </a:ext>
            </a:extLst>
          </p:cNvPr>
          <p:cNvSpPr>
            <a:spLocks noGrp="1"/>
          </p:cNvSpPr>
          <p:nvPr>
            <p:ph type="title"/>
          </p:nvPr>
        </p:nvSpPr>
        <p:spPr>
          <a:xfrm>
            <a:off x="838200" y="116879"/>
            <a:ext cx="10515600" cy="797521"/>
          </a:xfrm>
        </p:spPr>
        <p:txBody>
          <a:bodyPr/>
          <a:lstStyle/>
          <a:p>
            <a:pPr algn="ctr"/>
            <a:r>
              <a:rPr lang="en-GB" b="1" dirty="0"/>
              <a:t>Demand Amplification Mapping</a:t>
            </a:r>
            <a:endParaRPr lang="en-GB" dirty="0"/>
          </a:p>
        </p:txBody>
      </p:sp>
      <p:sp>
        <p:nvSpPr>
          <p:cNvPr id="3" name="Content Placeholder 2">
            <a:extLst>
              <a:ext uri="{FF2B5EF4-FFF2-40B4-BE49-F238E27FC236}">
                <a16:creationId xmlns:a16="http://schemas.microsoft.com/office/drawing/2014/main" id="{B28B11A0-1A21-CE33-552D-564B4AA28A3D}"/>
              </a:ext>
            </a:extLst>
          </p:cNvPr>
          <p:cNvSpPr>
            <a:spLocks noGrp="1"/>
          </p:cNvSpPr>
          <p:nvPr>
            <p:ph idx="1"/>
          </p:nvPr>
        </p:nvSpPr>
        <p:spPr>
          <a:xfrm>
            <a:off x="838200" y="983152"/>
            <a:ext cx="10515600" cy="5575777"/>
          </a:xfrm>
        </p:spPr>
        <p:txBody>
          <a:bodyPr>
            <a:normAutofit lnSpcReduction="10000"/>
          </a:bodyPr>
          <a:lstStyle/>
          <a:p>
            <a:r>
              <a:rPr lang="en-GB" sz="3600" dirty="0"/>
              <a:t>This is a graph of quantity against time, showing the batch sizes of a product at various stages of the production process</a:t>
            </a:r>
          </a:p>
          <a:p>
            <a:r>
              <a:rPr lang="en-GB" sz="3600" dirty="0"/>
              <a:t>This may be plotted both within a company and along a supply chain</a:t>
            </a:r>
          </a:p>
          <a:p>
            <a:r>
              <a:rPr lang="en-GB" sz="3600" dirty="0"/>
              <a:t>It can also be used to show inventory holdings at various stages along a supply chain through time</a:t>
            </a:r>
          </a:p>
          <a:p>
            <a:r>
              <a:rPr lang="en-GB" sz="3600" dirty="0"/>
              <a:t>An important result of the demand amplification map is to show the “bullwhip” or “Forrester effect” where demand changes amplify the further one gets away from the original demand source</a:t>
            </a:r>
          </a:p>
        </p:txBody>
      </p:sp>
    </p:spTree>
    <p:extLst>
      <p:ext uri="{BB962C8B-B14F-4D97-AF65-F5344CB8AC3E}">
        <p14:creationId xmlns:p14="http://schemas.microsoft.com/office/powerpoint/2010/main" val="148751696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BD8D1-7588-4764-8A73-C4314D576E9A}"/>
              </a:ext>
            </a:extLst>
          </p:cNvPr>
          <p:cNvSpPr>
            <a:spLocks noGrp="1"/>
          </p:cNvSpPr>
          <p:nvPr>
            <p:ph type="title"/>
          </p:nvPr>
        </p:nvSpPr>
        <p:spPr/>
        <p:txBody>
          <a:bodyPr/>
          <a:lstStyle/>
          <a:p>
            <a:pPr algn="ctr"/>
            <a:r>
              <a:rPr lang="en-GB" b="1" dirty="0"/>
              <a:t>Demand Amplification Mapping</a:t>
            </a:r>
            <a:endParaRPr lang="en-GB" dirty="0"/>
          </a:p>
        </p:txBody>
      </p:sp>
      <p:pic>
        <p:nvPicPr>
          <p:cNvPr id="5" name="Content Placeholder 4">
            <a:extLst>
              <a:ext uri="{FF2B5EF4-FFF2-40B4-BE49-F238E27FC236}">
                <a16:creationId xmlns:a16="http://schemas.microsoft.com/office/drawing/2014/main" id="{AE549BBB-EFFD-E530-4C79-D3C18379684C}"/>
              </a:ext>
            </a:extLst>
          </p:cNvPr>
          <p:cNvPicPr>
            <a:picLocks noGrp="1" noChangeAspect="1"/>
          </p:cNvPicPr>
          <p:nvPr>
            <p:ph idx="1"/>
          </p:nvPr>
        </p:nvPicPr>
        <p:blipFill>
          <a:blip r:embed="rId2"/>
          <a:stretch>
            <a:fillRect/>
          </a:stretch>
        </p:blipFill>
        <p:spPr>
          <a:xfrm>
            <a:off x="1031278" y="2058194"/>
            <a:ext cx="10051525" cy="4088224"/>
          </a:xfrm>
        </p:spPr>
      </p:pic>
    </p:spTree>
    <p:extLst>
      <p:ext uri="{BB962C8B-B14F-4D97-AF65-F5344CB8AC3E}">
        <p14:creationId xmlns:p14="http://schemas.microsoft.com/office/powerpoint/2010/main" val="15471118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B5169-BB21-F910-CFFF-7D814EA2E70B}"/>
              </a:ext>
            </a:extLst>
          </p:cNvPr>
          <p:cNvSpPr>
            <a:spLocks noGrp="1"/>
          </p:cNvSpPr>
          <p:nvPr>
            <p:ph type="title"/>
          </p:nvPr>
        </p:nvSpPr>
        <p:spPr/>
        <p:txBody>
          <a:bodyPr/>
          <a:lstStyle/>
          <a:p>
            <a:pPr algn="ctr"/>
            <a:r>
              <a:rPr lang="en-GB" b="1" dirty="0"/>
              <a:t>Demand Amplification Mapping</a:t>
            </a:r>
            <a:endParaRPr lang="en-GB" dirty="0"/>
          </a:p>
        </p:txBody>
      </p:sp>
      <p:sp>
        <p:nvSpPr>
          <p:cNvPr id="3" name="Content Placeholder 2">
            <a:extLst>
              <a:ext uri="{FF2B5EF4-FFF2-40B4-BE49-F238E27FC236}">
                <a16:creationId xmlns:a16="http://schemas.microsoft.com/office/drawing/2014/main" id="{C94B54ED-8A90-E550-B18D-763574CF7935}"/>
              </a:ext>
            </a:extLst>
          </p:cNvPr>
          <p:cNvSpPr>
            <a:spLocks noGrp="1"/>
          </p:cNvSpPr>
          <p:nvPr>
            <p:ph idx="1"/>
          </p:nvPr>
        </p:nvSpPr>
        <p:spPr>
          <a:xfrm>
            <a:off x="838200" y="1825625"/>
            <a:ext cx="10515600" cy="4891434"/>
          </a:xfrm>
        </p:spPr>
        <p:txBody>
          <a:bodyPr>
            <a:normAutofit lnSpcReduction="10000"/>
          </a:bodyPr>
          <a:lstStyle/>
          <a:p>
            <a:pPr marL="742950" indent="-742950">
              <a:buAutoNum type="arabicPeriod"/>
            </a:pPr>
            <a:r>
              <a:rPr lang="en-GB" sz="3600" dirty="0"/>
              <a:t>See the extent of amplification as orders are passed upstream.  The greater the amplification, the more difficult it is to encourage flow</a:t>
            </a:r>
          </a:p>
          <a:p>
            <a:pPr marL="742950" indent="-742950">
              <a:buAutoNum type="arabicPeriod"/>
            </a:pPr>
            <a:r>
              <a:rPr lang="en-GB" sz="3600" dirty="0"/>
              <a:t>Gain an insight into detailed batch sizing and scheduling policies, looking both quantity and timing</a:t>
            </a:r>
          </a:p>
          <a:p>
            <a:pPr marL="742950" indent="-742950">
              <a:buAutoNum type="arabicPeriod"/>
            </a:pPr>
            <a:r>
              <a:rPr lang="en-GB" sz="3600" dirty="0"/>
              <a:t>Check inventory decisions.  Inventory is the buffer between demand and supply; inventories should be low if there is synchronisation between demand and supply</a:t>
            </a:r>
          </a:p>
        </p:txBody>
      </p:sp>
    </p:spTree>
    <p:extLst>
      <p:ext uri="{BB962C8B-B14F-4D97-AF65-F5344CB8AC3E}">
        <p14:creationId xmlns:p14="http://schemas.microsoft.com/office/powerpoint/2010/main" val="221065247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24033-FE13-DA00-833C-6C2125672687}"/>
              </a:ext>
            </a:extLst>
          </p:cNvPr>
          <p:cNvSpPr>
            <a:spLocks noGrp="1"/>
          </p:cNvSpPr>
          <p:nvPr>
            <p:ph type="title"/>
          </p:nvPr>
        </p:nvSpPr>
        <p:spPr/>
        <p:txBody>
          <a:bodyPr/>
          <a:lstStyle/>
          <a:p>
            <a:pPr algn="ctr"/>
            <a:r>
              <a:rPr lang="en-GB" b="1" dirty="0"/>
              <a:t>Demand Amplification Mapping Method</a:t>
            </a:r>
          </a:p>
        </p:txBody>
      </p:sp>
      <p:sp>
        <p:nvSpPr>
          <p:cNvPr id="3" name="Content Placeholder 2">
            <a:extLst>
              <a:ext uri="{FF2B5EF4-FFF2-40B4-BE49-F238E27FC236}">
                <a16:creationId xmlns:a16="http://schemas.microsoft.com/office/drawing/2014/main" id="{3EAF20AF-3A38-C99A-DDE1-31B069A72397}"/>
              </a:ext>
            </a:extLst>
          </p:cNvPr>
          <p:cNvSpPr>
            <a:spLocks noGrp="1"/>
          </p:cNvSpPr>
          <p:nvPr>
            <p:ph idx="1"/>
          </p:nvPr>
        </p:nvSpPr>
        <p:spPr/>
        <p:txBody>
          <a:bodyPr>
            <a:normAutofit/>
          </a:bodyPr>
          <a:lstStyle/>
          <a:p>
            <a:pPr marL="742950" indent="-742950">
              <a:buAutoNum type="arabicPeriod"/>
            </a:pPr>
            <a:r>
              <a:rPr lang="en-GB" sz="3600" dirty="0"/>
              <a:t>Identify the stages at which data will be collected.  The first stage will usually be actual demands made by the customer.  Subsequent stages are at major production stages or cells</a:t>
            </a:r>
          </a:p>
          <a:p>
            <a:pPr marL="742950" indent="-742950">
              <a:buAutoNum type="arabicPeriod"/>
            </a:pPr>
            <a:r>
              <a:rPr lang="en-GB" sz="3600" dirty="0"/>
              <a:t>Identify the products or parts to be studied</a:t>
            </a:r>
          </a:p>
          <a:p>
            <a:pPr marL="742950" indent="-742950">
              <a:buAutoNum type="arabicPeriod"/>
            </a:pPr>
            <a:r>
              <a:rPr lang="en-GB" sz="3600" dirty="0"/>
              <a:t>Decide on time horizon for data collection.  The period should include a minimum of three batches at the longest manufacturing cycle.</a:t>
            </a:r>
          </a:p>
        </p:txBody>
      </p:sp>
    </p:spTree>
    <p:extLst>
      <p:ext uri="{BB962C8B-B14F-4D97-AF65-F5344CB8AC3E}">
        <p14:creationId xmlns:p14="http://schemas.microsoft.com/office/powerpoint/2010/main" val="391020142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1AD4E-6F4F-5811-9B08-25996371899C}"/>
              </a:ext>
            </a:extLst>
          </p:cNvPr>
          <p:cNvSpPr>
            <a:spLocks noGrp="1"/>
          </p:cNvSpPr>
          <p:nvPr>
            <p:ph type="title"/>
          </p:nvPr>
        </p:nvSpPr>
        <p:spPr/>
        <p:txBody>
          <a:bodyPr/>
          <a:lstStyle/>
          <a:p>
            <a:pPr algn="ctr"/>
            <a:r>
              <a:rPr lang="en-GB" b="1" dirty="0"/>
              <a:t>Demand Amplification Mapping</a:t>
            </a:r>
          </a:p>
        </p:txBody>
      </p:sp>
      <p:sp>
        <p:nvSpPr>
          <p:cNvPr id="3" name="Content Placeholder 2">
            <a:extLst>
              <a:ext uri="{FF2B5EF4-FFF2-40B4-BE49-F238E27FC236}">
                <a16:creationId xmlns:a16="http://schemas.microsoft.com/office/drawing/2014/main" id="{A1614124-91DE-9ED6-E412-DC93E91BC8C7}"/>
              </a:ext>
            </a:extLst>
          </p:cNvPr>
          <p:cNvSpPr>
            <a:spLocks noGrp="1"/>
          </p:cNvSpPr>
          <p:nvPr>
            <p:ph idx="1"/>
          </p:nvPr>
        </p:nvSpPr>
        <p:spPr/>
        <p:txBody>
          <a:bodyPr>
            <a:normAutofit/>
          </a:bodyPr>
          <a:lstStyle/>
          <a:p>
            <a:pPr marL="742950" indent="-742950">
              <a:buAutoNum type="arabicPeriod" startAt="4"/>
            </a:pPr>
            <a:r>
              <a:rPr lang="en-GB" sz="3600" dirty="0"/>
              <a:t>Decide on the period for analysis.  This should be a ‘typical’ period.  Avoid ‘rush’ and ‘quiet’ periods, if possible</a:t>
            </a:r>
          </a:p>
          <a:p>
            <a:pPr marL="742950" indent="-742950">
              <a:buAutoNum type="arabicPeriod" startAt="4"/>
            </a:pPr>
            <a:r>
              <a:rPr lang="en-GB" sz="3600" dirty="0"/>
              <a:t>Collect data on batch sizes and inventories.  Take care or this: be aware that a batch may take more than one day to produce</a:t>
            </a:r>
          </a:p>
          <a:p>
            <a:pPr marL="742950" indent="-742950">
              <a:buAutoNum type="arabicPeriod" startAt="4"/>
            </a:pPr>
            <a:r>
              <a:rPr lang="en-GB" sz="3600" dirty="0"/>
              <a:t>Plot the data on a graph</a:t>
            </a:r>
          </a:p>
        </p:txBody>
      </p:sp>
    </p:spTree>
    <p:extLst>
      <p:ext uri="{BB962C8B-B14F-4D97-AF65-F5344CB8AC3E}">
        <p14:creationId xmlns:p14="http://schemas.microsoft.com/office/powerpoint/2010/main" val="119062410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B136-1B6B-1819-E932-40A66E159FFE}"/>
              </a:ext>
            </a:extLst>
          </p:cNvPr>
          <p:cNvSpPr>
            <a:spLocks noGrp="1"/>
          </p:cNvSpPr>
          <p:nvPr>
            <p:ph type="title"/>
          </p:nvPr>
        </p:nvSpPr>
        <p:spPr/>
        <p:txBody>
          <a:bodyPr/>
          <a:lstStyle/>
          <a:p>
            <a:pPr algn="ctr"/>
            <a:r>
              <a:rPr lang="en-GB" b="1" dirty="0"/>
              <a:t>Demand Amplification Analysis</a:t>
            </a:r>
          </a:p>
        </p:txBody>
      </p:sp>
      <p:sp>
        <p:nvSpPr>
          <p:cNvPr id="3" name="Content Placeholder 2">
            <a:extLst>
              <a:ext uri="{FF2B5EF4-FFF2-40B4-BE49-F238E27FC236}">
                <a16:creationId xmlns:a16="http://schemas.microsoft.com/office/drawing/2014/main" id="{8FCE613D-E2AC-014D-AB0D-E989E92C4826}"/>
              </a:ext>
            </a:extLst>
          </p:cNvPr>
          <p:cNvSpPr>
            <a:spLocks noGrp="1"/>
          </p:cNvSpPr>
          <p:nvPr>
            <p:ph idx="1"/>
          </p:nvPr>
        </p:nvSpPr>
        <p:spPr/>
        <p:txBody>
          <a:bodyPr>
            <a:normAutofit/>
          </a:bodyPr>
          <a:lstStyle/>
          <a:p>
            <a:r>
              <a:rPr lang="en-GB" sz="3600" dirty="0"/>
              <a:t>DA map is a very powerful tool for looking at scheduling and inventory policies and decisions</a:t>
            </a:r>
          </a:p>
          <a:p>
            <a:r>
              <a:rPr lang="en-GB" sz="3600" dirty="0"/>
              <a:t>Rather than asking schedulers how they make up schedules, the map allows discussion around what actually happens, and how it can be improved</a:t>
            </a:r>
          </a:p>
          <a:p>
            <a:r>
              <a:rPr lang="en-GB" sz="3600" dirty="0"/>
              <a:t>Distinguish between amplification due to changeovers and amplification due to inventory or safety stock policies</a:t>
            </a:r>
          </a:p>
        </p:txBody>
      </p:sp>
    </p:spTree>
    <p:extLst>
      <p:ext uri="{BB962C8B-B14F-4D97-AF65-F5344CB8AC3E}">
        <p14:creationId xmlns:p14="http://schemas.microsoft.com/office/powerpoint/2010/main" val="140900408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EE130-9BB5-B8A3-44F9-F7A50EE1D776}"/>
              </a:ext>
            </a:extLst>
          </p:cNvPr>
          <p:cNvSpPr>
            <a:spLocks noGrp="1"/>
          </p:cNvSpPr>
          <p:nvPr>
            <p:ph type="title"/>
          </p:nvPr>
        </p:nvSpPr>
        <p:spPr/>
        <p:txBody>
          <a:bodyPr/>
          <a:lstStyle/>
          <a:p>
            <a:pPr algn="ctr"/>
            <a:r>
              <a:rPr lang="en-GB" b="1" dirty="0"/>
              <a:t>Demand Amplification Analysis</a:t>
            </a:r>
          </a:p>
        </p:txBody>
      </p:sp>
      <p:sp>
        <p:nvSpPr>
          <p:cNvPr id="3" name="Content Placeholder 2">
            <a:extLst>
              <a:ext uri="{FF2B5EF4-FFF2-40B4-BE49-F238E27FC236}">
                <a16:creationId xmlns:a16="http://schemas.microsoft.com/office/drawing/2014/main" id="{3BFBA909-062C-8220-DD8F-F5720A3756DF}"/>
              </a:ext>
            </a:extLst>
          </p:cNvPr>
          <p:cNvSpPr>
            <a:spLocks noGrp="1"/>
          </p:cNvSpPr>
          <p:nvPr>
            <p:ph idx="1"/>
          </p:nvPr>
        </p:nvSpPr>
        <p:spPr/>
        <p:txBody>
          <a:bodyPr>
            <a:normAutofit lnSpcReduction="10000"/>
          </a:bodyPr>
          <a:lstStyle/>
          <a:p>
            <a:r>
              <a:rPr lang="en-GB" sz="3600" dirty="0"/>
              <a:t>Changeovers lead to batching, but are the batch sizes appropriate?</a:t>
            </a:r>
          </a:p>
          <a:p>
            <a:r>
              <a:rPr lang="en-GB" sz="3600" dirty="0"/>
              <a:t>Look at this in relation to available capacity</a:t>
            </a:r>
          </a:p>
          <a:p>
            <a:r>
              <a:rPr lang="en-GB" sz="3600" dirty="0"/>
              <a:t>Examine amplification due to inventory policies by asking what the policies are if any</a:t>
            </a:r>
          </a:p>
          <a:p>
            <a:r>
              <a:rPr lang="en-GB" sz="3600" dirty="0"/>
              <a:t>Look for variation in batch sizes.  What is the consistency of the ratio of batch size to customer demand</a:t>
            </a:r>
          </a:p>
        </p:txBody>
      </p:sp>
    </p:spTree>
    <p:extLst>
      <p:ext uri="{BB962C8B-B14F-4D97-AF65-F5344CB8AC3E}">
        <p14:creationId xmlns:p14="http://schemas.microsoft.com/office/powerpoint/2010/main" val="307391364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BE7A2-D994-68BB-C776-2EDAB19328D0}"/>
              </a:ext>
            </a:extLst>
          </p:cNvPr>
          <p:cNvSpPr>
            <a:spLocks noGrp="1"/>
          </p:cNvSpPr>
          <p:nvPr>
            <p:ph type="title"/>
          </p:nvPr>
        </p:nvSpPr>
        <p:spPr/>
        <p:txBody>
          <a:bodyPr/>
          <a:lstStyle/>
          <a:p>
            <a:pPr algn="ctr"/>
            <a:r>
              <a:rPr lang="en-GB" b="1" dirty="0"/>
              <a:t>Demand Amplification Analysis</a:t>
            </a:r>
            <a:endParaRPr lang="en-GB" dirty="0"/>
          </a:p>
        </p:txBody>
      </p:sp>
      <p:sp>
        <p:nvSpPr>
          <p:cNvPr id="3" name="Content Placeholder 2">
            <a:extLst>
              <a:ext uri="{FF2B5EF4-FFF2-40B4-BE49-F238E27FC236}">
                <a16:creationId xmlns:a16="http://schemas.microsoft.com/office/drawing/2014/main" id="{518DC8C3-2BC2-2159-7798-62998C76CA2B}"/>
              </a:ext>
            </a:extLst>
          </p:cNvPr>
          <p:cNvSpPr>
            <a:spLocks noGrp="1"/>
          </p:cNvSpPr>
          <p:nvPr>
            <p:ph idx="1"/>
          </p:nvPr>
        </p:nvSpPr>
        <p:spPr/>
        <p:txBody>
          <a:bodyPr>
            <a:normAutofit/>
          </a:bodyPr>
          <a:lstStyle/>
          <a:p>
            <a:r>
              <a:rPr lang="en-GB" sz="3600" dirty="0"/>
              <a:t>Ask about batch sizing policies.  Look out for the temptation to overproduce whilst the set-up is in place</a:t>
            </a:r>
          </a:p>
          <a:p>
            <a:r>
              <a:rPr lang="en-GB" sz="3600" dirty="0"/>
              <a:t>Look out for regularity of batches</a:t>
            </a:r>
          </a:p>
          <a:p>
            <a:r>
              <a:rPr lang="en-GB" sz="3600" dirty="0"/>
              <a:t>A lean operation should be attempting not only to run products as frequently as possible, but as regularly as possible</a:t>
            </a:r>
          </a:p>
        </p:txBody>
      </p:sp>
    </p:spTree>
    <p:extLst>
      <p:ext uri="{BB962C8B-B14F-4D97-AF65-F5344CB8AC3E}">
        <p14:creationId xmlns:p14="http://schemas.microsoft.com/office/powerpoint/2010/main" val="218651761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2C7A7-96AB-F207-1FFA-1CFB0550B382}"/>
              </a:ext>
            </a:extLst>
          </p:cNvPr>
          <p:cNvSpPr>
            <a:spLocks noGrp="1"/>
          </p:cNvSpPr>
          <p:nvPr>
            <p:ph type="title"/>
          </p:nvPr>
        </p:nvSpPr>
        <p:spPr/>
        <p:txBody>
          <a:bodyPr/>
          <a:lstStyle/>
          <a:p>
            <a:pPr algn="ctr"/>
            <a:r>
              <a:rPr lang="en-GB" b="1" dirty="0"/>
              <a:t>Value Adding Time Profile</a:t>
            </a:r>
          </a:p>
        </p:txBody>
      </p:sp>
      <p:sp>
        <p:nvSpPr>
          <p:cNvPr id="3" name="Content Placeholder 2">
            <a:extLst>
              <a:ext uri="{FF2B5EF4-FFF2-40B4-BE49-F238E27FC236}">
                <a16:creationId xmlns:a16="http://schemas.microsoft.com/office/drawing/2014/main" id="{5696C353-567A-6E1F-BE93-26AE46CA4C7F}"/>
              </a:ext>
            </a:extLst>
          </p:cNvPr>
          <p:cNvSpPr>
            <a:spLocks noGrp="1"/>
          </p:cNvSpPr>
          <p:nvPr>
            <p:ph idx="1"/>
          </p:nvPr>
        </p:nvSpPr>
        <p:spPr/>
        <p:txBody>
          <a:bodyPr>
            <a:normAutofit/>
          </a:bodyPr>
          <a:lstStyle/>
          <a:p>
            <a:r>
              <a:rPr lang="en-GB" sz="3600" dirty="0"/>
              <a:t>The value adding time profile plots the accumulation of both value adding and non-value adding costs against time</a:t>
            </a:r>
          </a:p>
          <a:p>
            <a:r>
              <a:rPr lang="en-GB" sz="3600" dirty="0"/>
              <a:t>It is an excellent tool for looking at time compression or mapping out where money is being wasted</a:t>
            </a:r>
          </a:p>
          <a:p>
            <a:r>
              <a:rPr lang="en-GB" sz="3600" dirty="0"/>
              <a:t>The difference between the total cost line and the value adding line represents the cost of the wastes</a:t>
            </a:r>
          </a:p>
        </p:txBody>
      </p:sp>
    </p:spTree>
    <p:extLst>
      <p:ext uri="{BB962C8B-B14F-4D97-AF65-F5344CB8AC3E}">
        <p14:creationId xmlns:p14="http://schemas.microsoft.com/office/powerpoint/2010/main" val="185791939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37E7E-33DC-E08C-831E-C2D5E9C35AEF}"/>
              </a:ext>
            </a:extLst>
          </p:cNvPr>
          <p:cNvSpPr>
            <a:spLocks noGrp="1"/>
          </p:cNvSpPr>
          <p:nvPr>
            <p:ph type="title"/>
          </p:nvPr>
        </p:nvSpPr>
        <p:spPr/>
        <p:txBody>
          <a:bodyPr/>
          <a:lstStyle/>
          <a:p>
            <a:pPr algn="ctr"/>
            <a:r>
              <a:rPr lang="en-GB" b="1" dirty="0"/>
              <a:t>Value Adding Time Profile</a:t>
            </a:r>
            <a:endParaRPr lang="en-GB" dirty="0"/>
          </a:p>
        </p:txBody>
      </p:sp>
      <p:sp>
        <p:nvSpPr>
          <p:cNvPr id="3" name="Content Placeholder 2">
            <a:extLst>
              <a:ext uri="{FF2B5EF4-FFF2-40B4-BE49-F238E27FC236}">
                <a16:creationId xmlns:a16="http://schemas.microsoft.com/office/drawing/2014/main" id="{16708652-12F5-087C-8986-072875B917DF}"/>
              </a:ext>
            </a:extLst>
          </p:cNvPr>
          <p:cNvSpPr>
            <a:spLocks noGrp="1"/>
          </p:cNvSpPr>
          <p:nvPr>
            <p:ph idx="1"/>
          </p:nvPr>
        </p:nvSpPr>
        <p:spPr/>
        <p:txBody>
          <a:bodyPr>
            <a:normAutofit/>
          </a:bodyPr>
          <a:lstStyle/>
          <a:p>
            <a:r>
              <a:rPr lang="en-GB" sz="3600" dirty="0"/>
              <a:t>The area under the total cost line represents the amount of money tied up in a unit of inventory</a:t>
            </a:r>
          </a:p>
          <a:p>
            <a:r>
              <a:rPr lang="en-GB" sz="3600" dirty="0"/>
              <a:t>Differences between various types of waste can be easily seen</a:t>
            </a:r>
          </a:p>
          <a:p>
            <a:r>
              <a:rPr lang="en-GB" sz="3600" dirty="0"/>
              <a:t>Plateaux represent storage and delay wastes, and sharp increases in the distance between the value adding line and the total cost line represent waste due to non-value adding operations</a:t>
            </a:r>
          </a:p>
        </p:txBody>
      </p:sp>
    </p:spTree>
    <p:extLst>
      <p:ext uri="{BB962C8B-B14F-4D97-AF65-F5344CB8AC3E}">
        <p14:creationId xmlns:p14="http://schemas.microsoft.com/office/powerpoint/2010/main" val="72138762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D5BE6-DC0C-D2BB-5C9B-739C5B357996}"/>
              </a:ext>
            </a:extLst>
          </p:cNvPr>
          <p:cNvSpPr>
            <a:spLocks noGrp="1"/>
          </p:cNvSpPr>
          <p:nvPr>
            <p:ph type="title"/>
          </p:nvPr>
        </p:nvSpPr>
        <p:spPr/>
        <p:txBody>
          <a:bodyPr/>
          <a:lstStyle/>
          <a:p>
            <a:pPr algn="ctr"/>
            <a:r>
              <a:rPr lang="en-GB" b="1" dirty="0"/>
              <a:t>Value Adding Time Profile</a:t>
            </a:r>
            <a:endParaRPr lang="en-GB" dirty="0"/>
          </a:p>
        </p:txBody>
      </p:sp>
      <p:sp>
        <p:nvSpPr>
          <p:cNvPr id="3" name="Content Placeholder 2">
            <a:extLst>
              <a:ext uri="{FF2B5EF4-FFF2-40B4-BE49-F238E27FC236}">
                <a16:creationId xmlns:a16="http://schemas.microsoft.com/office/drawing/2014/main" id="{3402E5B6-315C-1A85-E328-6264E32F5F98}"/>
              </a:ext>
            </a:extLst>
          </p:cNvPr>
          <p:cNvSpPr>
            <a:spLocks noGrp="1"/>
          </p:cNvSpPr>
          <p:nvPr>
            <p:ph idx="1"/>
          </p:nvPr>
        </p:nvSpPr>
        <p:spPr/>
        <p:txBody>
          <a:bodyPr>
            <a:normAutofit/>
          </a:bodyPr>
          <a:lstStyle/>
          <a:p>
            <a:r>
              <a:rPr lang="en-GB" sz="3600" dirty="0"/>
              <a:t>Where a profile is drawn along a complete supply chain, the relative importance of issues along the chain becomes very clear</a:t>
            </a:r>
          </a:p>
          <a:p>
            <a:r>
              <a:rPr lang="en-GB" sz="3600" dirty="0"/>
              <a:t>For, instance, storage delays may be shown up as the dominant problem in one segment, and rework in another</a:t>
            </a:r>
          </a:p>
          <a:p>
            <a:r>
              <a:rPr lang="en-GB" sz="3600" dirty="0"/>
              <a:t>A Pareto analysis can then be drawn to show these problems</a:t>
            </a:r>
          </a:p>
        </p:txBody>
      </p:sp>
    </p:spTree>
    <p:extLst>
      <p:ext uri="{BB962C8B-B14F-4D97-AF65-F5344CB8AC3E}">
        <p14:creationId xmlns:p14="http://schemas.microsoft.com/office/powerpoint/2010/main" val="204779432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4AE90-280E-C773-F082-946CC68DD4C5}"/>
              </a:ext>
            </a:extLst>
          </p:cNvPr>
          <p:cNvSpPr>
            <a:spLocks noGrp="1"/>
          </p:cNvSpPr>
          <p:nvPr>
            <p:ph type="title"/>
          </p:nvPr>
        </p:nvSpPr>
        <p:spPr/>
        <p:txBody>
          <a:bodyPr/>
          <a:lstStyle/>
          <a:p>
            <a:pPr algn="ctr"/>
            <a:r>
              <a:rPr lang="en-GB" b="1" dirty="0"/>
              <a:t>Value Adding Time Profile Method</a:t>
            </a:r>
          </a:p>
        </p:txBody>
      </p:sp>
      <p:sp>
        <p:nvSpPr>
          <p:cNvPr id="3" name="Content Placeholder 2">
            <a:extLst>
              <a:ext uri="{FF2B5EF4-FFF2-40B4-BE49-F238E27FC236}">
                <a16:creationId xmlns:a16="http://schemas.microsoft.com/office/drawing/2014/main" id="{617D3BB7-4999-2114-E6A4-E35A126AA7A8}"/>
              </a:ext>
            </a:extLst>
          </p:cNvPr>
          <p:cNvSpPr>
            <a:spLocks noGrp="1"/>
          </p:cNvSpPr>
          <p:nvPr>
            <p:ph idx="1"/>
          </p:nvPr>
        </p:nvSpPr>
        <p:spPr/>
        <p:txBody>
          <a:bodyPr>
            <a:normAutofit/>
          </a:bodyPr>
          <a:lstStyle/>
          <a:p>
            <a:pPr marL="742950" indent="-742950">
              <a:buAutoNum type="arabicPeriod"/>
            </a:pPr>
            <a:r>
              <a:rPr lang="en-GB" sz="3600" dirty="0"/>
              <a:t>Begin by collecting process activity chart data, but in addition to the activity description, (</a:t>
            </a:r>
            <a:r>
              <a:rPr lang="en-GB" sz="3600" dirty="0" err="1"/>
              <a:t>i</a:t>
            </a:r>
            <a:r>
              <a:rPr lang="en-GB" sz="3600" dirty="0"/>
              <a:t>) flow type and times, (ii) Number of operators involved (if any), (iii) Machine type, (iv) inventory and, (v) space occupied</a:t>
            </a:r>
          </a:p>
          <a:p>
            <a:pPr marL="0" indent="0">
              <a:lnSpc>
                <a:spcPct val="100000"/>
              </a:lnSpc>
              <a:spcBef>
                <a:spcPts val="0"/>
              </a:spcBef>
              <a:buNone/>
            </a:pPr>
            <a:r>
              <a:rPr lang="en-GB" sz="3600" dirty="0"/>
              <a:t>	Also note the length of the working day for that</a:t>
            </a:r>
          </a:p>
          <a:p>
            <a:pPr marL="0" indent="0">
              <a:lnSpc>
                <a:spcPct val="100000"/>
              </a:lnSpc>
              <a:spcBef>
                <a:spcPts val="0"/>
              </a:spcBef>
              <a:buNone/>
            </a:pPr>
            <a:r>
              <a:rPr lang="en-GB" sz="3600" dirty="0"/>
              <a:t>	particular operation (No of shifts and the shift 	length)</a:t>
            </a:r>
          </a:p>
        </p:txBody>
      </p:sp>
    </p:spTree>
    <p:extLst>
      <p:ext uri="{BB962C8B-B14F-4D97-AF65-F5344CB8AC3E}">
        <p14:creationId xmlns:p14="http://schemas.microsoft.com/office/powerpoint/2010/main" val="214861247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A3532-446A-04EE-CCA5-1E5FB56E8824}"/>
              </a:ext>
            </a:extLst>
          </p:cNvPr>
          <p:cNvSpPr>
            <a:spLocks noGrp="1"/>
          </p:cNvSpPr>
          <p:nvPr>
            <p:ph type="title"/>
          </p:nvPr>
        </p:nvSpPr>
        <p:spPr/>
        <p:txBody>
          <a:bodyPr/>
          <a:lstStyle/>
          <a:p>
            <a:pPr algn="ctr"/>
            <a:r>
              <a:rPr lang="en-GB" b="1" dirty="0"/>
              <a:t>Value Adding Time Profile Method</a:t>
            </a:r>
          </a:p>
        </p:txBody>
      </p:sp>
      <p:sp>
        <p:nvSpPr>
          <p:cNvPr id="3" name="Content Placeholder 2">
            <a:extLst>
              <a:ext uri="{FF2B5EF4-FFF2-40B4-BE49-F238E27FC236}">
                <a16:creationId xmlns:a16="http://schemas.microsoft.com/office/drawing/2014/main" id="{DB05D799-1C08-D31E-1EC6-43CF778E306A}"/>
              </a:ext>
            </a:extLst>
          </p:cNvPr>
          <p:cNvSpPr>
            <a:spLocks noGrp="1"/>
          </p:cNvSpPr>
          <p:nvPr>
            <p:ph idx="1"/>
          </p:nvPr>
        </p:nvSpPr>
        <p:spPr/>
        <p:txBody>
          <a:bodyPr>
            <a:normAutofit/>
          </a:bodyPr>
          <a:lstStyle/>
          <a:p>
            <a:pPr marL="742950" indent="-742950">
              <a:buAutoNum type="arabicPeriod" startAt="2"/>
            </a:pPr>
            <a:r>
              <a:rPr lang="en-GB" sz="3600" dirty="0"/>
              <a:t>Obtain the unit costs, per minute, of all the resources used including an estimate of the costs of floor space</a:t>
            </a:r>
          </a:p>
          <a:p>
            <a:pPr marL="742950" indent="-742950">
              <a:buAutoNum type="arabicPeriod" startAt="2"/>
            </a:pPr>
            <a:r>
              <a:rPr lang="en-GB" sz="3600" dirty="0"/>
              <a:t>Obtain cost of the material used in making the part, and the costs of all subsequently added components</a:t>
            </a:r>
          </a:p>
        </p:txBody>
      </p:sp>
    </p:spTree>
    <p:extLst>
      <p:ext uri="{BB962C8B-B14F-4D97-AF65-F5344CB8AC3E}">
        <p14:creationId xmlns:p14="http://schemas.microsoft.com/office/powerpoint/2010/main" val="363978771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1C4EE-2FC2-0106-F6F2-27020696F598}"/>
              </a:ext>
            </a:extLst>
          </p:cNvPr>
          <p:cNvSpPr>
            <a:spLocks noGrp="1"/>
          </p:cNvSpPr>
          <p:nvPr>
            <p:ph type="title"/>
          </p:nvPr>
        </p:nvSpPr>
        <p:spPr/>
        <p:txBody>
          <a:bodyPr/>
          <a:lstStyle/>
          <a:p>
            <a:pPr algn="ctr"/>
            <a:r>
              <a:rPr lang="en-GB" b="1" dirty="0"/>
              <a:t>Value Adding Time Profile Method</a:t>
            </a:r>
          </a:p>
        </p:txBody>
      </p:sp>
      <p:sp>
        <p:nvSpPr>
          <p:cNvPr id="3" name="Content Placeholder 2">
            <a:extLst>
              <a:ext uri="{FF2B5EF4-FFF2-40B4-BE49-F238E27FC236}">
                <a16:creationId xmlns:a16="http://schemas.microsoft.com/office/drawing/2014/main" id="{2AEFE8D5-4149-65D3-F53C-C885C9B52D73}"/>
              </a:ext>
            </a:extLst>
          </p:cNvPr>
          <p:cNvSpPr>
            <a:spLocks noGrp="1"/>
          </p:cNvSpPr>
          <p:nvPr>
            <p:ph idx="1"/>
          </p:nvPr>
        </p:nvSpPr>
        <p:spPr/>
        <p:txBody>
          <a:bodyPr>
            <a:normAutofit/>
          </a:bodyPr>
          <a:lstStyle/>
          <a:p>
            <a:pPr marL="742950" indent="-742950">
              <a:buAutoNum type="arabicPeriod" startAt="4"/>
            </a:pPr>
            <a:r>
              <a:rPr lang="en-GB" sz="3600" dirty="0"/>
              <a:t>Obtain an estimate of the inventory holding cost per minute, expressed in percentage terms.  This should include capital, storage, and insurance</a:t>
            </a:r>
          </a:p>
          <a:p>
            <a:pPr marL="742950" indent="-742950">
              <a:buAutoNum type="arabicPeriod" startAt="4"/>
            </a:pPr>
            <a:r>
              <a:rPr lang="en-GB" sz="3600" dirty="0"/>
              <a:t>Set up the data on a spreadsheet.  For practical purposes this is essential, since any revisions result in all subsequent step costs having to be re-calculated</a:t>
            </a:r>
          </a:p>
        </p:txBody>
      </p:sp>
    </p:spTree>
    <p:extLst>
      <p:ext uri="{BB962C8B-B14F-4D97-AF65-F5344CB8AC3E}">
        <p14:creationId xmlns:p14="http://schemas.microsoft.com/office/powerpoint/2010/main" val="119174308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857B0-9B3D-168C-553E-3B96787FF62C}"/>
              </a:ext>
            </a:extLst>
          </p:cNvPr>
          <p:cNvSpPr>
            <a:spLocks noGrp="1"/>
          </p:cNvSpPr>
          <p:nvPr>
            <p:ph type="title"/>
          </p:nvPr>
        </p:nvSpPr>
        <p:spPr/>
        <p:txBody>
          <a:bodyPr/>
          <a:lstStyle/>
          <a:p>
            <a:pPr algn="ctr"/>
            <a:r>
              <a:rPr lang="en-GB" b="1" dirty="0"/>
              <a:t>Value Adding Time Profile</a:t>
            </a:r>
            <a:endParaRPr lang="en-GB" dirty="0"/>
          </a:p>
        </p:txBody>
      </p:sp>
      <p:pic>
        <p:nvPicPr>
          <p:cNvPr id="5" name="Content Placeholder 4">
            <a:extLst>
              <a:ext uri="{FF2B5EF4-FFF2-40B4-BE49-F238E27FC236}">
                <a16:creationId xmlns:a16="http://schemas.microsoft.com/office/drawing/2014/main" id="{B7AE4A35-A954-898F-3E84-A7583B80A82F}"/>
              </a:ext>
            </a:extLst>
          </p:cNvPr>
          <p:cNvPicPr>
            <a:picLocks noGrp="1" noChangeAspect="1"/>
          </p:cNvPicPr>
          <p:nvPr>
            <p:ph idx="1"/>
          </p:nvPr>
        </p:nvPicPr>
        <p:blipFill>
          <a:blip r:embed="rId2"/>
          <a:stretch>
            <a:fillRect/>
          </a:stretch>
        </p:blipFill>
        <p:spPr>
          <a:xfrm>
            <a:off x="783772" y="1825625"/>
            <a:ext cx="4627002" cy="4351338"/>
          </a:xfrm>
        </p:spPr>
      </p:pic>
      <p:pic>
        <p:nvPicPr>
          <p:cNvPr id="7" name="Picture 6">
            <a:extLst>
              <a:ext uri="{FF2B5EF4-FFF2-40B4-BE49-F238E27FC236}">
                <a16:creationId xmlns:a16="http://schemas.microsoft.com/office/drawing/2014/main" id="{400DA304-7AF5-213B-EE22-D988FBB26972}"/>
              </a:ext>
            </a:extLst>
          </p:cNvPr>
          <p:cNvPicPr>
            <a:picLocks noChangeAspect="1"/>
          </p:cNvPicPr>
          <p:nvPr/>
        </p:nvPicPr>
        <p:blipFill>
          <a:blip r:embed="rId3"/>
          <a:stretch>
            <a:fillRect/>
          </a:stretch>
        </p:blipFill>
        <p:spPr>
          <a:xfrm>
            <a:off x="5177017" y="1825625"/>
            <a:ext cx="4936386" cy="4570412"/>
          </a:xfrm>
          <a:prstGeom prst="rect">
            <a:avLst/>
          </a:prstGeom>
        </p:spPr>
      </p:pic>
    </p:spTree>
    <p:extLst>
      <p:ext uri="{BB962C8B-B14F-4D97-AF65-F5344CB8AC3E}">
        <p14:creationId xmlns:p14="http://schemas.microsoft.com/office/powerpoint/2010/main" val="2096713936"/>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67E36-95F5-D6BB-4DB0-AA456B8117D1}"/>
              </a:ext>
            </a:extLst>
          </p:cNvPr>
          <p:cNvSpPr>
            <a:spLocks noGrp="1"/>
          </p:cNvSpPr>
          <p:nvPr>
            <p:ph type="title"/>
          </p:nvPr>
        </p:nvSpPr>
        <p:spPr/>
        <p:txBody>
          <a:bodyPr/>
          <a:lstStyle/>
          <a:p>
            <a:pPr algn="ctr"/>
            <a:r>
              <a:rPr lang="en-GB" b="1" dirty="0"/>
              <a:t>Value Adding Time Profile </a:t>
            </a:r>
            <a:endParaRPr lang="en-GB" dirty="0"/>
          </a:p>
        </p:txBody>
      </p:sp>
      <p:pic>
        <p:nvPicPr>
          <p:cNvPr id="5" name="Content Placeholder 4">
            <a:extLst>
              <a:ext uri="{FF2B5EF4-FFF2-40B4-BE49-F238E27FC236}">
                <a16:creationId xmlns:a16="http://schemas.microsoft.com/office/drawing/2014/main" id="{8A7E96AC-2CBE-F6D1-FFF8-B79B378B3D33}"/>
              </a:ext>
            </a:extLst>
          </p:cNvPr>
          <p:cNvPicPr>
            <a:picLocks noGrp="1" noChangeAspect="1"/>
          </p:cNvPicPr>
          <p:nvPr>
            <p:ph idx="1"/>
          </p:nvPr>
        </p:nvPicPr>
        <p:blipFill>
          <a:blip r:embed="rId2"/>
          <a:stretch>
            <a:fillRect/>
          </a:stretch>
        </p:blipFill>
        <p:spPr>
          <a:xfrm>
            <a:off x="1500187" y="1794425"/>
            <a:ext cx="9191625" cy="4228240"/>
          </a:xfrm>
        </p:spPr>
      </p:pic>
    </p:spTree>
    <p:extLst>
      <p:ext uri="{BB962C8B-B14F-4D97-AF65-F5344CB8AC3E}">
        <p14:creationId xmlns:p14="http://schemas.microsoft.com/office/powerpoint/2010/main" val="2229618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A9CAB-D8FC-445C-BA4F-6131FC030075}"/>
              </a:ext>
            </a:extLst>
          </p:cNvPr>
          <p:cNvSpPr>
            <a:spLocks noGrp="1"/>
          </p:cNvSpPr>
          <p:nvPr>
            <p:ph type="title"/>
          </p:nvPr>
        </p:nvSpPr>
        <p:spPr/>
        <p:txBody>
          <a:bodyPr/>
          <a:lstStyle/>
          <a:p>
            <a:pPr algn="ctr"/>
            <a:r>
              <a:rPr lang="en-GB" b="1" dirty="0"/>
              <a:t>Value Adding Time Profile </a:t>
            </a:r>
          </a:p>
        </p:txBody>
      </p:sp>
      <p:pic>
        <p:nvPicPr>
          <p:cNvPr id="5" name="Content Placeholder 4">
            <a:extLst>
              <a:ext uri="{FF2B5EF4-FFF2-40B4-BE49-F238E27FC236}">
                <a16:creationId xmlns:a16="http://schemas.microsoft.com/office/drawing/2014/main" id="{FE02CC32-EC02-DC44-7855-3230C00F3974}"/>
              </a:ext>
            </a:extLst>
          </p:cNvPr>
          <p:cNvPicPr>
            <a:picLocks noGrp="1" noChangeAspect="1"/>
          </p:cNvPicPr>
          <p:nvPr>
            <p:ph idx="1"/>
          </p:nvPr>
        </p:nvPicPr>
        <p:blipFill>
          <a:blip r:embed="rId2"/>
          <a:stretch>
            <a:fillRect/>
          </a:stretch>
        </p:blipFill>
        <p:spPr>
          <a:xfrm>
            <a:off x="776896" y="1825625"/>
            <a:ext cx="10576904" cy="4351338"/>
          </a:xfrm>
        </p:spPr>
      </p:pic>
    </p:spTree>
    <p:extLst>
      <p:ext uri="{BB962C8B-B14F-4D97-AF65-F5344CB8AC3E}">
        <p14:creationId xmlns:p14="http://schemas.microsoft.com/office/powerpoint/2010/main" val="169844222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80E0-3496-AC30-C59E-FE6B27BD5C51}"/>
              </a:ext>
            </a:extLst>
          </p:cNvPr>
          <p:cNvSpPr>
            <a:spLocks noGrp="1"/>
          </p:cNvSpPr>
          <p:nvPr>
            <p:ph type="title"/>
          </p:nvPr>
        </p:nvSpPr>
        <p:spPr/>
        <p:txBody>
          <a:bodyPr/>
          <a:lstStyle/>
          <a:p>
            <a:pPr algn="ctr"/>
            <a:r>
              <a:rPr lang="en-GB" b="1" dirty="0"/>
              <a:t>Value Adding Time Profile </a:t>
            </a:r>
          </a:p>
        </p:txBody>
      </p:sp>
      <p:pic>
        <p:nvPicPr>
          <p:cNvPr id="5" name="Content Placeholder 4">
            <a:extLst>
              <a:ext uri="{FF2B5EF4-FFF2-40B4-BE49-F238E27FC236}">
                <a16:creationId xmlns:a16="http://schemas.microsoft.com/office/drawing/2014/main" id="{8995BC17-EC5A-9F8F-86B1-41B70BC2075D}"/>
              </a:ext>
            </a:extLst>
          </p:cNvPr>
          <p:cNvPicPr>
            <a:picLocks noGrp="1" noChangeAspect="1"/>
          </p:cNvPicPr>
          <p:nvPr>
            <p:ph idx="1"/>
          </p:nvPr>
        </p:nvPicPr>
        <p:blipFill>
          <a:blip r:embed="rId2"/>
          <a:stretch>
            <a:fillRect/>
          </a:stretch>
        </p:blipFill>
        <p:spPr>
          <a:xfrm>
            <a:off x="1299410" y="1825624"/>
            <a:ext cx="9419007" cy="4795181"/>
          </a:xfrm>
        </p:spPr>
      </p:pic>
    </p:spTree>
    <p:extLst>
      <p:ext uri="{BB962C8B-B14F-4D97-AF65-F5344CB8AC3E}">
        <p14:creationId xmlns:p14="http://schemas.microsoft.com/office/powerpoint/2010/main" val="27411806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F7E25-4EB0-9971-1186-775D94334940}"/>
              </a:ext>
            </a:extLst>
          </p:cNvPr>
          <p:cNvSpPr>
            <a:spLocks noGrp="1"/>
          </p:cNvSpPr>
          <p:nvPr>
            <p:ph type="title"/>
          </p:nvPr>
        </p:nvSpPr>
        <p:spPr/>
        <p:txBody>
          <a:bodyPr/>
          <a:lstStyle/>
          <a:p>
            <a:pPr algn="ctr"/>
            <a:r>
              <a:rPr lang="en-GB" b="1" dirty="0"/>
              <a:t>Value Adding Time Profile Method</a:t>
            </a:r>
          </a:p>
        </p:txBody>
      </p:sp>
      <p:sp>
        <p:nvSpPr>
          <p:cNvPr id="3" name="Content Placeholder 2">
            <a:extLst>
              <a:ext uri="{FF2B5EF4-FFF2-40B4-BE49-F238E27FC236}">
                <a16:creationId xmlns:a16="http://schemas.microsoft.com/office/drawing/2014/main" id="{076D28A0-E11E-5B47-B572-9E3EF715BBDB}"/>
              </a:ext>
            </a:extLst>
          </p:cNvPr>
          <p:cNvSpPr>
            <a:spLocks noGrp="1"/>
          </p:cNvSpPr>
          <p:nvPr>
            <p:ph idx="1"/>
          </p:nvPr>
        </p:nvSpPr>
        <p:spPr>
          <a:xfrm>
            <a:off x="838200" y="1825625"/>
            <a:ext cx="10515600" cy="4857058"/>
          </a:xfrm>
        </p:spPr>
        <p:txBody>
          <a:bodyPr>
            <a:normAutofit lnSpcReduction="10000"/>
          </a:bodyPr>
          <a:lstStyle/>
          <a:p>
            <a:pPr marL="742950" indent="-742950">
              <a:buAutoNum type="arabicPeriod" startAt="6"/>
            </a:pPr>
            <a:r>
              <a:rPr lang="en-GB" sz="3600" dirty="0"/>
              <a:t>Calculate unit component costs for each step</a:t>
            </a:r>
          </a:p>
          <a:p>
            <a:pPr marL="0" indent="0">
              <a:buNone/>
            </a:pPr>
            <a:r>
              <a:rPr lang="en-GB" sz="3600" dirty="0"/>
              <a:t>	Each step will add to the total cost, but not 	necessarily to the value adding cost</a:t>
            </a:r>
          </a:p>
          <a:p>
            <a:pPr marL="0" indent="0">
              <a:buNone/>
            </a:pPr>
            <a:r>
              <a:rPr lang="en-GB" sz="3600" dirty="0"/>
              <a:t>	To do this, multiply the step time by the cost of all 	resources used</a:t>
            </a:r>
          </a:p>
          <a:p>
            <a:pPr marL="0" indent="0">
              <a:buNone/>
            </a:pPr>
            <a:r>
              <a:rPr lang="en-GB" sz="3600" dirty="0"/>
              <a:t>	Most operations involve both human operator 	costs and machine costs</a:t>
            </a:r>
          </a:p>
          <a:p>
            <a:pPr marL="0" indent="0">
              <a:buNone/>
            </a:pPr>
            <a:r>
              <a:rPr lang="en-GB" sz="3600" dirty="0"/>
              <a:t>	Storage and delay do not usually involve people 	costs</a:t>
            </a:r>
          </a:p>
        </p:txBody>
      </p:sp>
    </p:spTree>
    <p:extLst>
      <p:ext uri="{BB962C8B-B14F-4D97-AF65-F5344CB8AC3E}">
        <p14:creationId xmlns:p14="http://schemas.microsoft.com/office/powerpoint/2010/main" val="265415832"/>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F598F-B77D-F879-93FF-DA2457B34E9D}"/>
              </a:ext>
            </a:extLst>
          </p:cNvPr>
          <p:cNvSpPr>
            <a:spLocks noGrp="1"/>
          </p:cNvSpPr>
          <p:nvPr>
            <p:ph type="title"/>
          </p:nvPr>
        </p:nvSpPr>
        <p:spPr/>
        <p:txBody>
          <a:bodyPr/>
          <a:lstStyle/>
          <a:p>
            <a:pPr algn="ctr"/>
            <a:r>
              <a:rPr lang="en-GB" b="1" dirty="0"/>
              <a:t>Value Adding Time Profile Method</a:t>
            </a:r>
          </a:p>
        </p:txBody>
      </p:sp>
      <p:sp>
        <p:nvSpPr>
          <p:cNvPr id="3" name="Content Placeholder 2">
            <a:extLst>
              <a:ext uri="{FF2B5EF4-FFF2-40B4-BE49-F238E27FC236}">
                <a16:creationId xmlns:a16="http://schemas.microsoft.com/office/drawing/2014/main" id="{9979D168-7151-DD7F-47C1-EA53BF817625}"/>
              </a:ext>
            </a:extLst>
          </p:cNvPr>
          <p:cNvSpPr>
            <a:spLocks noGrp="1"/>
          </p:cNvSpPr>
          <p:nvPr>
            <p:ph idx="1"/>
          </p:nvPr>
        </p:nvSpPr>
        <p:spPr/>
        <p:txBody>
          <a:bodyPr>
            <a:normAutofit lnSpcReduction="10000"/>
          </a:bodyPr>
          <a:lstStyle/>
          <a:p>
            <a:pPr marL="742950" indent="-742950">
              <a:buAutoNum type="arabicPeriod" startAt="7"/>
            </a:pPr>
            <a:r>
              <a:rPr lang="en-GB" sz="3600" dirty="0"/>
              <a:t>Where there is storage or delay, calculate the cost of holding one unit of part for the storage or delay period. Multiply the holding cost rate per minute by the accumulated total cost of the product up to this point</a:t>
            </a:r>
          </a:p>
          <a:p>
            <a:pPr marL="742950" indent="-742950">
              <a:buAutoNum type="arabicPeriod" startAt="7"/>
            </a:pPr>
            <a:r>
              <a:rPr lang="en-GB" sz="3600" dirty="0"/>
              <a:t>Where is there machine processing or a value adding operation involved, base the cost on the number of units that are processed together during that step</a:t>
            </a:r>
          </a:p>
        </p:txBody>
      </p:sp>
    </p:spTree>
    <p:extLst>
      <p:ext uri="{BB962C8B-B14F-4D97-AF65-F5344CB8AC3E}">
        <p14:creationId xmlns:p14="http://schemas.microsoft.com/office/powerpoint/2010/main" val="62292515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8ED50-C47F-03A1-AB62-23E4EA7D9C3D}"/>
              </a:ext>
            </a:extLst>
          </p:cNvPr>
          <p:cNvSpPr>
            <a:spLocks noGrp="1"/>
          </p:cNvSpPr>
          <p:nvPr>
            <p:ph type="title"/>
          </p:nvPr>
        </p:nvSpPr>
        <p:spPr/>
        <p:txBody>
          <a:bodyPr/>
          <a:lstStyle/>
          <a:p>
            <a:pPr algn="ctr"/>
            <a:r>
              <a:rPr lang="en-GB" b="1" dirty="0"/>
              <a:t>Value Adding Time Profile Method</a:t>
            </a:r>
          </a:p>
        </p:txBody>
      </p:sp>
      <p:sp>
        <p:nvSpPr>
          <p:cNvPr id="3" name="Content Placeholder 2">
            <a:extLst>
              <a:ext uri="{FF2B5EF4-FFF2-40B4-BE49-F238E27FC236}">
                <a16:creationId xmlns:a16="http://schemas.microsoft.com/office/drawing/2014/main" id="{4B33C199-73FA-067A-34A0-5D01F7AAFEEE}"/>
              </a:ext>
            </a:extLst>
          </p:cNvPr>
          <p:cNvSpPr>
            <a:spLocks noGrp="1"/>
          </p:cNvSpPr>
          <p:nvPr>
            <p:ph idx="1"/>
          </p:nvPr>
        </p:nvSpPr>
        <p:spPr/>
        <p:txBody>
          <a:bodyPr>
            <a:normAutofit/>
          </a:bodyPr>
          <a:lstStyle/>
          <a:p>
            <a:pPr marL="742950" indent="-742950">
              <a:buAutoNum type="arabicPeriod" startAt="9"/>
            </a:pPr>
            <a:r>
              <a:rPr lang="en-GB" sz="3600" dirty="0"/>
              <a:t>Where there is transport involved, base the cost on the number of units that are moved together (i.e. divide the step cost by the move quantity)</a:t>
            </a:r>
          </a:p>
          <a:p>
            <a:pPr marL="742950" indent="-742950">
              <a:buAutoNum type="arabicPeriod" startAt="9"/>
            </a:pPr>
            <a:r>
              <a:rPr lang="en-GB" sz="3600" dirty="0"/>
              <a:t>To calculate the costs of space used, divide the unit cost of space (£ per minute/m</a:t>
            </a:r>
            <a:r>
              <a:rPr lang="en-GB" sz="3600" baseline="30000" dirty="0"/>
              <a:t>2</a:t>
            </a:r>
            <a:r>
              <a:rPr lang="en-GB" sz="3600" dirty="0"/>
              <a:t> x space used x time) by the number of units involved.  Typically, one in the case of a machine and the batch size in the case of storage and delay</a:t>
            </a:r>
          </a:p>
        </p:txBody>
      </p:sp>
    </p:spTree>
    <p:extLst>
      <p:ext uri="{BB962C8B-B14F-4D97-AF65-F5344CB8AC3E}">
        <p14:creationId xmlns:p14="http://schemas.microsoft.com/office/powerpoint/2010/main" val="22008003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70393</TotalTime>
  <Words>5349</Words>
  <Application>Microsoft Office PowerPoint</Application>
  <PresentationFormat>Widescreen</PresentationFormat>
  <Paragraphs>727</Paragraphs>
  <Slides>113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113</vt:i4>
      </vt:variant>
    </vt:vector>
  </HeadingPairs>
  <TitlesOfParts>
    <vt:vector size="118" baseType="lpstr">
      <vt:lpstr>Arial</vt:lpstr>
      <vt:lpstr>Calibri</vt:lpstr>
      <vt:lpstr>Calibri Light</vt:lpstr>
      <vt:lpstr>Wingdings</vt:lpstr>
      <vt:lpstr>Office Theme</vt:lpstr>
      <vt:lpstr>Lean Thinking </vt:lpstr>
      <vt:lpstr>Lean Thinking Steps</vt:lpstr>
      <vt:lpstr>Understanding Waste</vt:lpstr>
      <vt:lpstr>Nine Wastes</vt:lpstr>
      <vt:lpstr>Types of Waste</vt:lpstr>
      <vt:lpstr>Types of Waste</vt:lpstr>
      <vt:lpstr>Types of Waste</vt:lpstr>
      <vt:lpstr>Types of Waste</vt:lpstr>
      <vt:lpstr>Waste of not Utilizing the Talent and Knowledge of Human Resources </vt:lpstr>
      <vt:lpstr>Waste of Energy and Environment</vt:lpstr>
      <vt:lpstr>Exercise</vt:lpstr>
      <vt:lpstr>Three Types of Activity</vt:lpstr>
      <vt:lpstr>Three Types of Activity</vt:lpstr>
      <vt:lpstr>Waste Before Lean Improvements </vt:lpstr>
      <vt:lpstr>Mura - Unevenness</vt:lpstr>
      <vt:lpstr>Muri</vt:lpstr>
      <vt:lpstr>Setting the Direction</vt:lpstr>
      <vt:lpstr>Setting the Direction</vt:lpstr>
      <vt:lpstr>Developing Critical Success factors</vt:lpstr>
      <vt:lpstr>Developing Critical Success factors</vt:lpstr>
      <vt:lpstr>Critical Success factors Example</vt:lpstr>
      <vt:lpstr>Define Appropriate Business Measures</vt:lpstr>
      <vt:lpstr>Define Appropriate Business Measures</vt:lpstr>
      <vt:lpstr>Define Appropriate Business Measures</vt:lpstr>
      <vt:lpstr>Define Appropriate Business Measures</vt:lpstr>
      <vt:lpstr>Targeting Improvement for each Business Measure</vt:lpstr>
      <vt:lpstr>Targeting Improvement for each Business Measure</vt:lpstr>
      <vt:lpstr>Targeting Improvement for each Business Measure</vt:lpstr>
      <vt:lpstr>Defining Key Business Processes</vt:lpstr>
      <vt:lpstr>Defining Key Business Processes</vt:lpstr>
      <vt:lpstr>Defining Key Business Processes</vt:lpstr>
      <vt:lpstr>Defining Key Business Processes</vt:lpstr>
      <vt:lpstr>Deciding Which Process Needs to Deliver Against Each Target Area</vt:lpstr>
      <vt:lpstr>Deciding Which Process Needs to Deliver Against Each Target Area</vt:lpstr>
      <vt:lpstr>Deciding Which Process Needs to Deliver Against Each Target Area</vt:lpstr>
      <vt:lpstr>Understanding Which Process Needs Detailed Mapping</vt:lpstr>
      <vt:lpstr>Understanding Which Process Needs Detailed Mapping</vt:lpstr>
      <vt:lpstr>Understanding Which Process Needs Detailed Mapping</vt:lpstr>
      <vt:lpstr>Understanding Which Process Needs Detailed Mapping</vt:lpstr>
      <vt:lpstr>Understanding Which Process Needs Detailed Mapping</vt:lpstr>
      <vt:lpstr>Understanding Which Process Needs Detailed Mapping</vt:lpstr>
      <vt:lpstr>Understanding Which Process Needs Detailed Mapping</vt:lpstr>
      <vt:lpstr>Understanding Which Process Needs Detailed Mapping</vt:lpstr>
      <vt:lpstr>Understanding the Big Picture</vt:lpstr>
      <vt:lpstr>Understanding the Big Picture</vt:lpstr>
      <vt:lpstr>Big Picture Mapping Icons</vt:lpstr>
      <vt:lpstr>Process Mapping</vt:lpstr>
      <vt:lpstr>Five Phases of Mapping</vt:lpstr>
      <vt:lpstr>Customer Requirements</vt:lpstr>
      <vt:lpstr>Customer Requirements</vt:lpstr>
      <vt:lpstr>Information Flows</vt:lpstr>
      <vt:lpstr>Information Flows</vt:lpstr>
      <vt:lpstr>Physical Flows</vt:lpstr>
      <vt:lpstr>Physical Flows</vt:lpstr>
      <vt:lpstr>Physical Flows</vt:lpstr>
      <vt:lpstr>Linking Physical and Information Flows</vt:lpstr>
      <vt:lpstr>Linking Physical and Information Flows</vt:lpstr>
      <vt:lpstr>Complete the Map</vt:lpstr>
      <vt:lpstr>Complete the Map</vt:lpstr>
      <vt:lpstr>Detailed Mapping</vt:lpstr>
      <vt:lpstr>Detailed Mapping</vt:lpstr>
      <vt:lpstr>Value Stream Mapping Toolkit</vt:lpstr>
      <vt:lpstr>Value Stream Mapping Toolkit</vt:lpstr>
      <vt:lpstr>Process Activity Mapping</vt:lpstr>
      <vt:lpstr>Process Activity Mapping</vt:lpstr>
      <vt:lpstr>Process Activity Mapping</vt:lpstr>
      <vt:lpstr>Process Activity Mapping</vt:lpstr>
      <vt:lpstr>Step 1 Fill in the Main Body of the Chart</vt:lpstr>
      <vt:lpstr>Step 2 Assign Flows</vt:lpstr>
      <vt:lpstr>Assign Flows</vt:lpstr>
      <vt:lpstr>Analyse</vt:lpstr>
      <vt:lpstr>Analyse</vt:lpstr>
      <vt:lpstr>Mapping Your Order Fulfilment Process</vt:lpstr>
      <vt:lpstr>Process Activity mapping</vt:lpstr>
      <vt:lpstr>Mapping Points</vt:lpstr>
      <vt:lpstr>Mapping Points</vt:lpstr>
      <vt:lpstr>Supply Chain Response Matrix</vt:lpstr>
      <vt:lpstr>Supply Chain Response Matrix</vt:lpstr>
      <vt:lpstr>Supply Chain Response Matrix</vt:lpstr>
      <vt:lpstr>The Map</vt:lpstr>
      <vt:lpstr>The Map</vt:lpstr>
      <vt:lpstr>Matrix Mapping Points</vt:lpstr>
      <vt:lpstr>Logistics Pipeline Map</vt:lpstr>
      <vt:lpstr>Logistics Pipeline Map</vt:lpstr>
      <vt:lpstr>Production Variety Funnel</vt:lpstr>
      <vt:lpstr>Production Variety Funnel</vt:lpstr>
      <vt:lpstr>Production Variety Funnel</vt:lpstr>
      <vt:lpstr>Production Variety Funnel</vt:lpstr>
      <vt:lpstr>Production Variety Funnel Tips</vt:lpstr>
      <vt:lpstr>Quality Filter Mapping</vt:lpstr>
      <vt:lpstr>Quality Filter Mapping</vt:lpstr>
      <vt:lpstr>Quality Filter Mapping</vt:lpstr>
      <vt:lpstr>Demand Amplification Mapping</vt:lpstr>
      <vt:lpstr>Demand Amplification Mapping</vt:lpstr>
      <vt:lpstr>Demand Amplification Mapping</vt:lpstr>
      <vt:lpstr>Demand Amplification Mapping Method</vt:lpstr>
      <vt:lpstr>Demand Amplification Mapping</vt:lpstr>
      <vt:lpstr>Demand Amplification Analysis</vt:lpstr>
      <vt:lpstr>Demand Amplification Analysis</vt:lpstr>
      <vt:lpstr>Demand Amplification Analysis</vt:lpstr>
      <vt:lpstr>Value Adding Time Profile</vt:lpstr>
      <vt:lpstr>Value Adding Time Profile</vt:lpstr>
      <vt:lpstr>Value Adding Time Profile</vt:lpstr>
      <vt:lpstr>Value Adding Time Profile Method</vt:lpstr>
      <vt:lpstr>Value Adding Time Profile Method</vt:lpstr>
      <vt:lpstr>Value Adding Time Profile Method</vt:lpstr>
      <vt:lpstr>Value Adding Time Profile</vt:lpstr>
      <vt:lpstr>Value Adding Time Profile </vt:lpstr>
      <vt:lpstr>Value Adding Time Profile </vt:lpstr>
      <vt:lpstr>Value Adding Time Profile </vt:lpstr>
      <vt:lpstr>Value Adding Time Profile Method</vt:lpstr>
      <vt:lpstr>Value Adding Time Profile Method</vt:lpstr>
      <vt:lpstr>Value Adding Time Profile Method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Lean Thinking</dc:title>
  <dc:creator>Andrew Thorn</dc:creator>
  <cp:lastModifiedBy>Andrew Thorn</cp:lastModifiedBy>
  <cp:revision>117</cp:revision>
  <dcterms:created xsi:type="dcterms:W3CDTF">2024-02-16T22:24:08Z</dcterms:created>
  <dcterms:modified xsi:type="dcterms:W3CDTF">2025-03-12T12:02:39Z</dcterms:modified>
</cp:coreProperties>
</file>