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9" r:id="rId4"/>
    <p:sldId id="261" r:id="rId5"/>
    <p:sldId id="262" r:id="rId6"/>
    <p:sldId id="263" r:id="rId7"/>
    <p:sldId id="265" r:id="rId8"/>
    <p:sldId id="267" r:id="rId9"/>
    <p:sldId id="268" r:id="rId10"/>
    <p:sldId id="269" r:id="rId11"/>
    <p:sldId id="266" r:id="rId12"/>
    <p:sldId id="260"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F46"/>
    <a:srgbClr val="FF8225"/>
    <a:srgbClr val="FF2549"/>
    <a:srgbClr val="5DD5FF"/>
    <a:srgbClr val="FF0D97"/>
    <a:srgbClr val="0000CC"/>
    <a:srgbClr val="003635"/>
    <a:srgbClr val="9EFF29"/>
    <a:srgbClr val="C80064"/>
    <a:srgbClr val="C33A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783" autoAdjust="0"/>
  </p:normalViewPr>
  <p:slideViewPr>
    <p:cSldViewPr snapToGrid="0">
      <p:cViewPr varScale="1">
        <p:scale>
          <a:sx n="84" d="100"/>
          <a:sy n="84" d="100"/>
        </p:scale>
        <p:origin x="1426" y="4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3/5/2024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Health and social services in the UK are predominantly developing early to facilitate the growth and development of society. Healthcare is needed for the accomplishment of treatment needs and controlling the prevention of diseases, injury, illness and disabilities. Social care needs are primarily focused on providing required assistance on the daily approach of activities. NHS or National Health Service is one of the recognized healthcare systems in England, UK. It is improved with the approach of a publicly funded scheme. The present assessment aims to discuss the General Physician (GP) service areas which have developed over the years from the implementation of NHS in 1948 and compare its services with the past services.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1658435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NHS is a publicly funded organization in England which is aimed at delivering high-quality services to patients. The organization ensured the right amount of healthcare workforce who are skilled, valuable and positively behavioural to ensure the successful delivery of healthcare improvements for patients (NHS, 2024). Therefore, the company is approaching for better staffing to ensure successful delivery of services. NHS is aimed to operate using digital technology considering the necessity of research and innovation. Through this, the company aims to achieve an Integrated care system which can be developed with additional public services. The longer-term aims of the NHS were to provide longer health life expectancy and the achievement of excellent safety and quality outcomes (NHS, 2024). Through this, the company has enhanced its support for society and towards the development of the economy and environment. Along with integrated care services, the company has also provided different care services for cancer, Mental health programs, primary care and long-term plans for health development and improvement.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2720448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General practitioners are the doctors who aim to treat chronic and acute illnesses of patients. Besides, the GP is providing preventive care practices and general health education for the patients. General practitioner in England often develops an inherent relationship with patients. They also treat common medical conditions and aim to perform routine exams (Liu </a:t>
            </a:r>
            <a:r>
              <a:rPr lang="en-IN" sz="1800" i="1" dirty="0">
                <a:effectLst/>
                <a:latin typeface="Times New Roman" panose="02020603050405020304" pitchFamily="18" charset="0"/>
                <a:ea typeface="Arial" panose="020B0604020202020204" pitchFamily="34" charset="0"/>
              </a:rPr>
              <a:t>et al., </a:t>
            </a:r>
            <a:r>
              <a:rPr lang="en-IN" sz="1800" dirty="0">
                <a:effectLst/>
                <a:latin typeface="Times New Roman" panose="02020603050405020304" pitchFamily="18" charset="0"/>
                <a:ea typeface="Arial" panose="020B0604020202020204" pitchFamily="34" charset="0"/>
              </a:rPr>
              <a:t>2020). During the requirement of specialized treatment, the organisation aims to ensure internal growth and development for the patients. Therefore, GPs are considered significant parts of society to ensure the active development of physical health. In order treating society and making the required development of health can help in enhancing social healthcare practices more structurally. The role of the GP is primarily concerned with treating chronic illness of people considering long-term conditions (</a:t>
            </a:r>
            <a:r>
              <a:rPr lang="en-IN" sz="1800" dirty="0" err="1">
                <a:effectLst/>
                <a:latin typeface="Times New Roman" panose="02020603050405020304" pitchFamily="18" charset="0"/>
                <a:ea typeface="Arial" panose="020B0604020202020204" pitchFamily="34" charset="0"/>
              </a:rPr>
              <a:t>Danchin</a:t>
            </a:r>
            <a:r>
              <a:rPr lang="en-IN" sz="1800" dirty="0">
                <a:effectLst/>
                <a:latin typeface="Times New Roman" panose="02020603050405020304" pitchFamily="18" charset="0"/>
                <a:ea typeface="Arial" panose="020B0604020202020204" pitchFamily="34" charset="0"/>
              </a:rPr>
              <a:t> </a:t>
            </a:r>
            <a:r>
              <a:rPr lang="en-IN" sz="1800" i="1" dirty="0">
                <a:effectLst/>
                <a:latin typeface="Times New Roman" panose="02020603050405020304" pitchFamily="18" charset="0"/>
                <a:ea typeface="Arial" panose="020B0604020202020204" pitchFamily="34" charset="0"/>
              </a:rPr>
              <a:t>et al., </a:t>
            </a:r>
            <a:r>
              <a:rPr lang="en-IN" sz="1800" dirty="0">
                <a:effectLst/>
                <a:latin typeface="Times New Roman" panose="02020603050405020304" pitchFamily="18" charset="0"/>
                <a:ea typeface="Arial" panose="020B0604020202020204" pitchFamily="34" charset="0"/>
              </a:rPr>
              <a:t>2020).  Providing acute care facilities with appropriate care management plans is necessary for ensuring successful coordination of health among the GPs. Inspecting and updating the regular care charts of patients are necessary roles and regulations of GPs (</a:t>
            </a:r>
            <a:r>
              <a:rPr lang="en-IN" sz="1800" dirty="0" err="1">
                <a:effectLst/>
                <a:latin typeface="Times New Roman" panose="02020603050405020304" pitchFamily="18" charset="0"/>
                <a:ea typeface="Arial" panose="020B0604020202020204" pitchFamily="34" charset="0"/>
              </a:rPr>
              <a:t>Sturmberg</a:t>
            </a:r>
            <a:r>
              <a:rPr lang="en-IN" sz="1800" dirty="0">
                <a:effectLst/>
                <a:latin typeface="Times New Roman" panose="02020603050405020304" pitchFamily="18" charset="0"/>
                <a:ea typeface="Arial" panose="020B0604020202020204" pitchFamily="34" charset="0"/>
              </a:rPr>
              <a:t> </a:t>
            </a:r>
            <a:r>
              <a:rPr lang="en-IN" sz="1800" i="1" dirty="0">
                <a:effectLst/>
                <a:latin typeface="Times New Roman" panose="02020603050405020304" pitchFamily="18" charset="0"/>
                <a:ea typeface="Arial" panose="020B0604020202020204" pitchFamily="34" charset="0"/>
              </a:rPr>
              <a:t>et al., </a:t>
            </a:r>
            <a:r>
              <a:rPr lang="en-IN" sz="1800" dirty="0">
                <a:effectLst/>
                <a:latin typeface="Times New Roman" panose="02020603050405020304" pitchFamily="18" charset="0"/>
                <a:ea typeface="Arial" panose="020B0604020202020204" pitchFamily="34" charset="0"/>
              </a:rPr>
              <a:t>2023). Apart from this, diagnosis of common ailments such as flu, diabetes and colds are also considerable factors in the duties of GPs. One of the key responsibilities of a GP is to communicate effectively so that the needs of patients and their families can be mitigated.</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4051911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General practitioners have exceptionally been self-employed, generally as fully fledged private traders as well as later under contract to the NHS in the UK. After 1948 they received a capitation fee regarding each patient registered with them and they met the remaining costs of their practices from those fees (</a:t>
            </a:r>
            <a:r>
              <a:rPr lang="en-IN" sz="1800" dirty="0" err="1">
                <a:effectLst/>
                <a:highlight>
                  <a:srgbClr val="FFFFFF"/>
                </a:highlight>
                <a:latin typeface="Times New Roman" panose="02020603050405020304" pitchFamily="18" charset="0"/>
                <a:ea typeface="Times New Roman" panose="02020603050405020304" pitchFamily="18" charset="0"/>
              </a:rPr>
              <a:t>Razai</a:t>
            </a:r>
            <a:r>
              <a:rPr lang="en-IN" sz="1800" dirty="0">
                <a:effectLst/>
                <a:highlight>
                  <a:srgbClr val="FFFFFF"/>
                </a:highlight>
                <a:latin typeface="Times New Roman" panose="02020603050405020304" pitchFamily="18" charset="0"/>
                <a:ea typeface="Times New Roman" panose="02020603050405020304" pitchFamily="18" charset="0"/>
              </a:rPr>
              <a:t> and Majeed, 2022)</a:t>
            </a:r>
            <a:r>
              <a:rPr lang="en-IN" sz="1800" dirty="0">
                <a:effectLst/>
                <a:latin typeface="Times New Roman" panose="02020603050405020304" pitchFamily="18" charset="0"/>
                <a:ea typeface="Times New Roman" panose="02020603050405020304" pitchFamily="18" charset="0"/>
              </a:rPr>
              <a:t>. Primarily, GP has provided common medical care and acted as the first point of contact regarding patients within the NHS in the UK. Over time, their role has expanded to include preventive care, health promotion, chronic disease management as well as coordination of care across various healthcare settings. General practitioners are usually self-employed and paid through a combination of capitation fees and fee-for-service payments. Since then, different payment models have been introduced such as the Quality and Outcomes Framework (QOF) that incentivizes the delivery of high-quality care. On the other hand, there has been a recognition of the desire regarding multidisciplinary groups in primary care to meet the diverse desires of patients. This has led to the expansion of the primary care workforce such as the practice of experienced nurses, professional physician associates, pharmacists and other healthcare professionals working alongside general practitioners (</a:t>
            </a:r>
            <a:r>
              <a:rPr lang="en-IN" sz="1800" dirty="0" err="1">
                <a:effectLst/>
                <a:highlight>
                  <a:srgbClr val="FFFFFF"/>
                </a:highlight>
                <a:latin typeface="Times New Roman" panose="02020603050405020304" pitchFamily="18" charset="0"/>
                <a:ea typeface="Times New Roman" panose="02020603050405020304" pitchFamily="18" charset="0"/>
              </a:rPr>
              <a:t>Sherifi</a:t>
            </a:r>
            <a:r>
              <a:rPr lang="en-IN" sz="1800" dirty="0">
                <a:effectLst/>
                <a:highlight>
                  <a:srgbClr val="FFFFFF"/>
                </a:highlight>
                <a:latin typeface="Times New Roman" panose="02020603050405020304" pitchFamily="18" charset="0"/>
                <a:ea typeface="Times New Roman" panose="02020603050405020304" pitchFamily="18" charset="0"/>
              </a:rPr>
              <a:t>, 2022)</a:t>
            </a:r>
            <a:r>
              <a:rPr lang="en-IN" sz="1800" dirty="0">
                <a:effectLst/>
                <a:latin typeface="Times New Roman" panose="02020603050405020304" pitchFamily="18" charset="0"/>
                <a:ea typeface="Times New Roman" panose="02020603050405020304" pitchFamily="18" charset="0"/>
              </a:rPr>
              <a:t>. In 1948, general practitioners were increasingly involved in population health management and public health efforts aimed at addressing health inequalities, encouraging healthy lifestyles and mitigating illness at the community level in the NHS. The role of GPs within this healthcare organization has evolved positively since 1948, reflecting advances in medical technology as well as changes in healthcare policy.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703328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GPs play a significant role in healthcare organizations such as chronic disease management, diagnosis and treatment, coordination of care, mental health care, emergency care and a lot more (Hart </a:t>
            </a:r>
            <a:r>
              <a:rPr lang="en-IN" sz="1800" i="1" dirty="0">
                <a:effectLst/>
                <a:latin typeface="Times New Roman" panose="02020603050405020304" pitchFamily="18" charset="0"/>
                <a:ea typeface="Times New Roman" panose="02020603050405020304" pitchFamily="18" charset="0"/>
              </a:rPr>
              <a:t>et al., </a:t>
            </a:r>
            <a:r>
              <a:rPr lang="en-IN" sz="1800" dirty="0">
                <a:effectLst/>
                <a:latin typeface="Times New Roman" panose="02020603050405020304" pitchFamily="18" charset="0"/>
                <a:ea typeface="Times New Roman" panose="02020603050405020304" pitchFamily="18" charset="0"/>
              </a:rPr>
              <a:t>2021). They are frequently available to give urgent medical care during emergencies, either in their practices and through on-call services. They always focus on maintaining the care of each patient and arrange for further medical intervention and hospitalization when essential. General practitioners contribute to community health by participating in public health efforts, disease surveillance programs and different health promotion campaigns which can be encouraged. They further collaborate with small healthcare organizations and authorities to deliver health disparities and enhance access to care. They engage in lifelong learning processes and professional development which are necessary for enhancing skills and these can help to stay more updated on the latest medical advancements and guidelines. In the healthcare organization, general practitioners advocate regarding their critical patients' desires within the healthcare department and further empower them with the knowledge and resources to make more informed decisions about their health. They educate their patients about their health conditions, providing different treatment options and further providing self-care plans which are crucial for solving any kind of health problems (Bally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2020). They are also trained to diagnose a wide range of medical conditions and give appropriate treatment and referrals to specialists whenever wanted. They handle both acute and chronic illnesses in order to maintain coordinated care and ensure the continuity of treatment of each patient.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637683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Technology is the differentiating the roles and responsibilities of GPs between past and present. The technologically updated machinery such as the Internet of Things, Computers, laptops, smartphones, tablets and use of applications are important achievements for GPs to manage and gain necessary information about treatment. Also, these technological devices are widely used for establishing stable communication between patients and their families (</a:t>
            </a:r>
            <a:r>
              <a:rPr lang="en-IN" sz="1800" dirty="0" err="1">
                <a:effectLst/>
                <a:latin typeface="Times New Roman" panose="02020603050405020304" pitchFamily="18" charset="0"/>
                <a:ea typeface="Arial" panose="020B0604020202020204" pitchFamily="34" charset="0"/>
              </a:rPr>
              <a:t>Monterrosa</a:t>
            </a:r>
            <a:r>
              <a:rPr lang="en-IN" sz="1800" dirty="0">
                <a:effectLst/>
                <a:latin typeface="Times New Roman" panose="02020603050405020304" pitchFamily="18" charset="0"/>
                <a:ea typeface="Arial" panose="020B0604020202020204" pitchFamily="34" charset="0"/>
              </a:rPr>
              <a:t>-Castro </a:t>
            </a:r>
            <a:r>
              <a:rPr lang="en-IN" sz="1800" i="1" dirty="0">
                <a:effectLst/>
                <a:latin typeface="Times New Roman" panose="02020603050405020304" pitchFamily="18" charset="0"/>
                <a:ea typeface="Arial" panose="020B0604020202020204" pitchFamily="34" charset="0"/>
              </a:rPr>
              <a:t>et al., </a:t>
            </a:r>
            <a:r>
              <a:rPr lang="en-IN" sz="1800" dirty="0">
                <a:effectLst/>
                <a:latin typeface="Times New Roman" panose="02020603050405020304" pitchFamily="18" charset="0"/>
                <a:ea typeface="Arial" panose="020B0604020202020204" pitchFamily="34" charset="0"/>
              </a:rPr>
              <a:t>2020). Moreover, due to the availability of smart technologies, time delay in treatment provision has reduced in present days which was taken longer time in past days. Besides, anticipating patients’' wellness-related questions and concerns is highly necessary through which a better improvement of patients’’ health can be considered.</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2682706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Primary Medical Care Policy and Guidance Manual are being followed by GPs in England. According to these legislative rules, GPs will have access to general information about patients such as names, addresses and personal details. These records are maintained by </a:t>
            </a:r>
            <a:r>
              <a:rPr lang="en-IN" sz="1800" b="1" i="1" dirty="0">
                <a:effectLst/>
                <a:latin typeface="Times New Roman" panose="02020603050405020304" pitchFamily="18" charset="0"/>
                <a:ea typeface="Arial" panose="020B0604020202020204" pitchFamily="34" charset="0"/>
              </a:rPr>
              <a:t>Primary Care Support England.</a:t>
            </a:r>
            <a:r>
              <a:rPr lang="en-IN" sz="1800" dirty="0">
                <a:effectLst/>
                <a:latin typeface="Times New Roman" panose="02020603050405020304" pitchFamily="18" charset="0"/>
                <a:ea typeface="Arial" panose="020B0604020202020204" pitchFamily="34" charset="0"/>
              </a:rPr>
              <a:t> Besides, the Quality and Outcomes Framework NHS has been followed by NHS England to understand the collection of information towards an appropriate direction (NHS, 2024). According to the General Medical Services Contract, GPs are using their services for the achievement of patients’ safety and necessity. These rules and regulations by the regulatory bodies are helpful for the sustainable development and progress of the regulatory safety of patients</a:t>
            </a: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2187771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One of the challenges for GP services is the increasing cost of consultations in England. Patients are suffering from more complex issues which is considered pressure on the common patients. Besides, the changing market requirements are also considered to be highly significant issues for the growth and development of required patient services. Therefore, the challenges related to financial packages are highly important and affect the service-buying attributes of patients (Simpson </a:t>
            </a:r>
            <a:r>
              <a:rPr lang="en-IN" sz="1800" i="1" dirty="0">
                <a:effectLst/>
                <a:latin typeface="Times New Roman" panose="02020603050405020304" pitchFamily="18" charset="0"/>
                <a:ea typeface="Arial" panose="020B0604020202020204" pitchFamily="34" charset="0"/>
              </a:rPr>
              <a:t>et al., </a:t>
            </a:r>
            <a:r>
              <a:rPr lang="en-IN" sz="1800" dirty="0">
                <a:effectLst/>
                <a:latin typeface="Times New Roman" panose="02020603050405020304" pitchFamily="18" charset="0"/>
                <a:ea typeface="Arial" panose="020B0604020202020204" pitchFamily="34" charset="0"/>
              </a:rPr>
              <a:t>2015). Besides, the challenges of communication are also considered a significant issue in GP services. The unmet needs of patients are a challenge for GPs in terms of identifying the appropriate issues of patients. Therefore, it can affect the progress of GP services in the UK.</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380501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It can be concluded that the study examined the areas of general physician (GP) services that have evolved since the NHS was implemented in 1948 and contrasted contemporary offerings with those of the past. The business is requesting increased staffing to guarantee good service delivery. The organisation strives to guarantee the patients' internal growth and development when they require specialised therapy. Enhancing social healthcare practices more systematically can be aided by treating society and facilitating the necessary growth of health. A general practitioner's primary responsibility is to treat patients with chronic illnesses that are considered long-term diseases. Technology is what makes the difference between GP's previous and current roles and responsibilities.</a:t>
            </a: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678295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12</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19433" y="2286001"/>
            <a:ext cx="7573295" cy="1836174"/>
          </a:xfrm>
          <a:noFill/>
          <a:effectLst>
            <a:outerShdw blurRad="50800" dist="38100" dir="2700000" algn="tl" rotWithShape="0">
              <a:prstClr val="black">
                <a:alpha val="40000"/>
              </a:prstClr>
            </a:outerShdw>
          </a:effectLst>
        </p:spPr>
        <p:txBody>
          <a:bodyPr>
            <a:normAutofit/>
          </a:bodyPr>
          <a:lstStyle>
            <a:lvl1pPr algn="l">
              <a:defRPr sz="3600">
                <a:solidFill>
                  <a:srgbClr val="003F46"/>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12060" y="4114800"/>
            <a:ext cx="7588043" cy="648929"/>
          </a:xfrm>
        </p:spPr>
        <p:txBody>
          <a:bodyPr>
            <a:normAutofit/>
          </a:bodyPr>
          <a:lstStyle>
            <a:lvl1pPr marL="0" indent="0" algn="l">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3/5/2024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1442" y="349699"/>
            <a:ext cx="8259098" cy="763526"/>
          </a:xfrm>
        </p:spPr>
        <p:txBody>
          <a:bodyPr>
            <a:normAutofit/>
          </a:bodyPr>
          <a:lstStyle>
            <a:lvl1pPr algn="l">
              <a:defRPr sz="3600" baseline="0">
                <a:solidFill>
                  <a:srgbClr val="003F46"/>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63714" y="1327354"/>
            <a:ext cx="8246070" cy="3451121"/>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189" y="413911"/>
            <a:ext cx="6857040" cy="725349"/>
          </a:xfrm>
        </p:spPr>
        <p:txBody>
          <a:bodyPr>
            <a:normAutofit/>
          </a:bodyPr>
          <a:lstStyle>
            <a:lvl1pPr algn="l">
              <a:defRPr sz="3600">
                <a:solidFill>
                  <a:srgbClr val="003F46"/>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71948" y="1187244"/>
            <a:ext cx="6880123" cy="3508626"/>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2190" y="330638"/>
            <a:ext cx="8093365" cy="763525"/>
          </a:xfrm>
        </p:spPr>
        <p:txBody>
          <a:bodyPr>
            <a:normAutofit/>
          </a:bodyPr>
          <a:lstStyle>
            <a:lvl1pPr algn="l">
              <a:defRPr sz="3600" baseline="0">
                <a:solidFill>
                  <a:srgbClr val="003F46"/>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611271"/>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083668"/>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611271"/>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083668"/>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3/5/2024</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8420" y="3917795"/>
            <a:ext cx="5107258" cy="163552"/>
          </a:xfrm>
        </p:spPr>
        <p:txBody>
          <a:bodyPr>
            <a:normAutofit fontScale="90000"/>
          </a:bodyPr>
          <a:lstStyle/>
          <a:p>
            <a:pPr algn="ctr"/>
            <a:r>
              <a:rPr lang="en-IN" sz="1800" b="1" dirty="0">
                <a:effectLst/>
                <a:latin typeface="Times New Roman" panose="02020603050405020304" pitchFamily="18" charset="0"/>
                <a:ea typeface="Arial" panose="020B0604020202020204" pitchFamily="34" charset="0"/>
              </a:rPr>
              <a:t>Certificate of Higher Education in Health and Social Care</a:t>
            </a:r>
            <a:br>
              <a:rPr lang="en-IN" sz="1800" dirty="0">
                <a:effectLst/>
                <a:latin typeface="Arial" panose="020B0604020202020204" pitchFamily="34" charset="0"/>
                <a:ea typeface="Arial" panose="020B0604020202020204" pitchFamily="34" charset="0"/>
              </a:rPr>
            </a:br>
            <a:r>
              <a:rPr lang="en-IN" sz="1800" b="1" dirty="0">
                <a:effectLst/>
                <a:latin typeface="Times New Roman" panose="02020603050405020304" pitchFamily="18"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IN" sz="1800" b="1" dirty="0">
                <a:effectLst/>
                <a:latin typeface="Times New Roman" panose="02020603050405020304" pitchFamily="18" charset="0"/>
                <a:ea typeface="Arial" panose="020B0604020202020204" pitchFamily="34" charset="0"/>
              </a:rPr>
              <a:t>LCHS4003 </a:t>
            </a:r>
            <a:br>
              <a:rPr lang="en-IN" sz="1800" dirty="0">
                <a:effectLst/>
                <a:latin typeface="Arial" panose="020B0604020202020204" pitchFamily="34" charset="0"/>
                <a:ea typeface="Arial" panose="020B0604020202020204" pitchFamily="34" charset="0"/>
              </a:rPr>
            </a:br>
            <a:r>
              <a:rPr lang="en-IN" sz="1800" b="1" dirty="0">
                <a:effectLst/>
                <a:latin typeface="Times New Roman" panose="02020603050405020304" pitchFamily="18"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IN" sz="1800" b="1" dirty="0">
                <a:effectLst/>
                <a:latin typeface="Times New Roman" panose="02020603050405020304" pitchFamily="18" charset="0"/>
                <a:ea typeface="Arial" panose="020B0604020202020204" pitchFamily="34" charset="0"/>
              </a:rPr>
              <a:t>Introduction to Health and Social Care </a:t>
            </a:r>
            <a:br>
              <a:rPr lang="en-IN" sz="1800" dirty="0">
                <a:effectLst/>
                <a:latin typeface="Arial" panose="020B0604020202020204" pitchFamily="34" charset="0"/>
                <a:ea typeface="Arial" panose="020B0604020202020204" pitchFamily="34" charset="0"/>
              </a:rPr>
            </a:br>
            <a:r>
              <a:rPr lang="en-IN" sz="1800" b="1" dirty="0">
                <a:effectLst/>
                <a:latin typeface="Times New Roman" panose="02020603050405020304" pitchFamily="18" charset="0"/>
                <a:ea typeface="Arial" panose="020B0604020202020204" pitchFamily="34" charset="0"/>
              </a:rPr>
              <a:t> </a:t>
            </a:r>
            <a:br>
              <a:rPr lang="en-IN" sz="1800" dirty="0">
                <a:effectLst/>
                <a:latin typeface="Arial" panose="020B0604020202020204" pitchFamily="34" charset="0"/>
                <a:ea typeface="Arial" panose="020B0604020202020204" pitchFamily="34" charset="0"/>
              </a:rPr>
            </a:br>
            <a:r>
              <a:rPr lang="en-IN" sz="1800" b="1" u="sng" dirty="0">
                <a:effectLst/>
                <a:latin typeface="Times New Roman" panose="02020603050405020304" pitchFamily="18" charset="0"/>
                <a:ea typeface="Arial" panose="020B0604020202020204" pitchFamily="34" charset="0"/>
              </a:rPr>
              <a:t>Individual Presentation</a:t>
            </a:r>
            <a:endParaRPr lang="en-US"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b="1" dirty="0">
                <a:effectLst/>
                <a:latin typeface="Times New Roman" panose="02020603050405020304" pitchFamily="18" charset="0"/>
                <a:ea typeface="Arial" panose="020B0604020202020204" pitchFamily="34" charset="0"/>
                <a:cs typeface="Times New Roman" panose="02020603050405020304" pitchFamily="18" charset="0"/>
              </a:rPr>
              <a:t>INTRODUCTION </a:t>
            </a:r>
            <a:endParaRPr lang="en-US"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3714" y="1327354"/>
            <a:ext cx="4056247" cy="3451121"/>
          </a:xfrm>
        </p:spPr>
        <p:txBody>
          <a:bodyPr>
            <a:normAutofit fontScale="77500" lnSpcReduction="20000"/>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Healthcare is needed for the accomplishment of treatment needs and controlling the prevention of diseases, injury, illness and disabilities.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NHS or National Health Service is one of the recognized healthcare systems in England, UK.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present assessment aims to discuss the General Physician (GP) service areas which have developed over the years from the implementation of NHS in 1948 and compare its services with the past services</a:t>
            </a:r>
            <a:endParaRPr lang="en-IN" sz="1800" dirty="0">
              <a:effectLst/>
              <a:latin typeface="Arial" panose="020B0604020202020204" pitchFamily="34" charset="0"/>
              <a:ea typeface="Arial" panose="020B0604020202020204" pitchFamily="34" charset="0"/>
            </a:endParaRPr>
          </a:p>
        </p:txBody>
      </p:sp>
      <p:pic>
        <p:nvPicPr>
          <p:cNvPr id="2050" name="Picture 2" descr="How To Become A GP in the UK: A Step-by-Step Guide | BMJ Careers">
            <a:extLst>
              <a:ext uri="{FF2B5EF4-FFF2-40B4-BE49-F238E27FC236}">
                <a16:creationId xmlns:a16="http://schemas.microsoft.com/office/drawing/2014/main" id="{94BD4C31-5074-6ACC-A5BE-43BD6B4D949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1037" y="1546301"/>
            <a:ext cx="4047634" cy="2630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4400" b="1" dirty="0">
                <a:latin typeface="Times New Roman" panose="02020603050405020304" pitchFamily="18" charset="0"/>
                <a:cs typeface="Times New Roman" panose="02020603050405020304" pitchFamily="18" charset="0"/>
              </a:rPr>
              <a:t>ABOUT NHS </a:t>
            </a:r>
          </a:p>
        </p:txBody>
      </p:sp>
      <p:sp>
        <p:nvSpPr>
          <p:cNvPr id="5" name="Content Placeholder 4"/>
          <p:cNvSpPr>
            <a:spLocks noGrp="1"/>
          </p:cNvSpPr>
          <p:nvPr>
            <p:ph idx="1"/>
          </p:nvPr>
        </p:nvSpPr>
        <p:spPr>
          <a:xfrm>
            <a:off x="471949" y="1187244"/>
            <a:ext cx="4100052" cy="3508626"/>
          </a:xfrm>
        </p:spPr>
        <p:txBody>
          <a:bodyPr>
            <a:normAutofit fontScale="77500" lnSpcReduction="20000"/>
          </a:bodyPr>
          <a:lstStyle/>
          <a:p>
            <a:pPr marL="342900" lvl="0" indent="-342900">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NHS is a publicly funded organization in England which is aimed at delivering high-quality services to patients. </a:t>
            </a:r>
            <a:endParaRPr lang="en-IN" sz="18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NHS is aimed to operate using digital technology considering the necessity of research and innovation. </a:t>
            </a:r>
            <a:endParaRPr lang="en-IN" sz="18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longer-term aims of the NHS were to provide longer health life expectancy and the achievement of excellent safety and quality outcomes (NHS, 2024). </a:t>
            </a:r>
            <a:endParaRPr lang="en-IN" sz="1800" dirty="0">
              <a:effectLst/>
              <a:latin typeface="Arial" panose="020B0604020202020204" pitchFamily="34" charset="0"/>
              <a:ea typeface="Arial" panose="020B0604020202020204" pitchFamily="34" charset="0"/>
            </a:endParaRPr>
          </a:p>
        </p:txBody>
      </p:sp>
      <p:pic>
        <p:nvPicPr>
          <p:cNvPr id="3074" name="Picture 2" descr="NHS England - Wikipedia">
            <a:extLst>
              <a:ext uri="{FF2B5EF4-FFF2-40B4-BE49-F238E27FC236}">
                <a16:creationId xmlns:a16="http://schemas.microsoft.com/office/drawing/2014/main" id="{E1BD6251-F4B5-C242-2A64-07C31BF25ED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54710" y="1605775"/>
            <a:ext cx="1888061" cy="2370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A9D8-877A-CFD7-5C18-21377606B987}"/>
              </a:ext>
            </a:extLst>
          </p:cNvPr>
          <p:cNvSpPr>
            <a:spLocks noGrp="1"/>
          </p:cNvSpPr>
          <p:nvPr>
            <p:ph type="title"/>
          </p:nvPr>
        </p:nvSpPr>
        <p:spPr/>
        <p:txBody>
          <a:bodyPr>
            <a:noAutofit/>
          </a:bodyPr>
          <a:lstStyle/>
          <a:p>
            <a:r>
              <a:rPr lang="en-IN" sz="4400" b="1" dirty="0">
                <a:effectLst/>
                <a:latin typeface="Times New Roman" panose="02020603050405020304" pitchFamily="18" charset="0"/>
                <a:ea typeface="Arial" panose="020B0604020202020204" pitchFamily="34" charset="0"/>
                <a:cs typeface="Times New Roman" panose="02020603050405020304" pitchFamily="18" charset="0"/>
              </a:rPr>
              <a:t>GP AND ITS ROLES </a:t>
            </a:r>
            <a:endParaRPr lang="en-IN"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68067E-4390-DB37-224C-D497F83832B2}"/>
              </a:ext>
            </a:extLst>
          </p:cNvPr>
          <p:cNvSpPr>
            <a:spLocks noGrp="1"/>
          </p:cNvSpPr>
          <p:nvPr>
            <p:ph idx="1"/>
          </p:nvPr>
        </p:nvSpPr>
        <p:spPr>
          <a:xfrm>
            <a:off x="471949" y="1187244"/>
            <a:ext cx="3899330" cy="3508626"/>
          </a:xfrm>
        </p:spPr>
        <p:txBody>
          <a:bodyPr>
            <a:normAutofit fontScale="85000" lnSpcReduction="20000"/>
          </a:bodyPr>
          <a:lstStyle/>
          <a:p>
            <a:pPr marL="342900" lvl="0" indent="-342900">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General practitioners are the doctors who aim to treat chronic and acute illnesses of patients. </a:t>
            </a:r>
            <a:endParaRPr lang="en-IN" sz="18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GP is providing preventive care practices and general health education for the patients.</a:t>
            </a:r>
            <a:endParaRPr lang="en-IN" sz="18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GPs are considered significant parts of society to ensure the active development of physical health. </a:t>
            </a:r>
            <a:endParaRPr lang="en-IN" sz="1800" dirty="0">
              <a:effectLst/>
              <a:latin typeface="Arial" panose="020B0604020202020204" pitchFamily="34" charset="0"/>
              <a:ea typeface="Arial" panose="020B0604020202020204" pitchFamily="34" charset="0"/>
            </a:endParaRPr>
          </a:p>
        </p:txBody>
      </p:sp>
      <p:pic>
        <p:nvPicPr>
          <p:cNvPr id="4098" name="Picture 2" descr="Becoming a Locum Doctor in the UK - RIG Locums">
            <a:extLst>
              <a:ext uri="{FF2B5EF4-FFF2-40B4-BE49-F238E27FC236}">
                <a16:creationId xmlns:a16="http://schemas.microsoft.com/office/drawing/2014/main" id="{7EE192F1-74A0-7F8B-17A2-F75591E1AF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640027"/>
            <a:ext cx="2683726" cy="2102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1826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A929-0BD2-DD63-659A-0361EF37F322}"/>
              </a:ext>
            </a:extLst>
          </p:cNvPr>
          <p:cNvSpPr>
            <a:spLocks noGrp="1"/>
          </p:cNvSpPr>
          <p:nvPr>
            <p:ph type="title"/>
          </p:nvPr>
        </p:nvSpPr>
        <p:spPr/>
        <p:txBody>
          <a:bodyPr>
            <a:noAutofit/>
          </a:bodyPr>
          <a:lstStyle/>
          <a:p>
            <a:pPr algn="ctr"/>
            <a:r>
              <a:rPr lang="en-IN" sz="2800" b="1" dirty="0">
                <a:effectLst/>
                <a:latin typeface="Times New Roman" panose="02020603050405020304" pitchFamily="18" charset="0"/>
                <a:ea typeface="Arial" panose="020B0604020202020204" pitchFamily="34" charset="0"/>
                <a:cs typeface="Times New Roman" panose="02020603050405020304" pitchFamily="18" charset="0"/>
              </a:rPr>
              <a:t>DEVELOPMENT OF GP SINCE NHS WAS IMPLEMENTED IN 1948</a:t>
            </a: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498AD7A-2182-CB9E-F06C-CF5A656B3436}"/>
              </a:ext>
            </a:extLst>
          </p:cNvPr>
          <p:cNvSpPr>
            <a:spLocks noGrp="1"/>
          </p:cNvSpPr>
          <p:nvPr>
            <p:ph idx="1"/>
          </p:nvPr>
        </p:nvSpPr>
        <p:spPr>
          <a:xfrm>
            <a:off x="471949" y="1187244"/>
            <a:ext cx="2955192" cy="3508626"/>
          </a:xfrm>
        </p:spPr>
        <p:txBody>
          <a:bodyPr/>
          <a:lstStyle/>
          <a:p>
            <a:pPr marL="342900" lvl="0" indent="-342900" algn="just">
              <a:lnSpc>
                <a:spcPct val="150000"/>
              </a:lnSpc>
              <a:spcBef>
                <a:spcPts val="1200"/>
              </a:spcBef>
              <a:spcAft>
                <a:spcPts val="1200"/>
              </a:spcAft>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Combination of capitation fees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Delivery of high-quality care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Expansion of the primary care workforce</a:t>
            </a:r>
            <a:endParaRPr lang="en-IN"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31AFA16E-BC88-9C8D-FB67-79023DAC9BEE}"/>
              </a:ext>
            </a:extLst>
          </p:cNvPr>
          <p:cNvPicPr>
            <a:picLocks noChangeAspect="1"/>
          </p:cNvPicPr>
          <p:nvPr/>
        </p:nvPicPr>
        <p:blipFill>
          <a:blip r:embed="rId3"/>
          <a:stretch>
            <a:fillRect/>
          </a:stretch>
        </p:blipFill>
        <p:spPr>
          <a:xfrm>
            <a:off x="3910709" y="1561171"/>
            <a:ext cx="2634724" cy="2950891"/>
          </a:xfrm>
          <a:prstGeom prst="rect">
            <a:avLst/>
          </a:prstGeom>
        </p:spPr>
      </p:pic>
    </p:spTree>
    <p:extLst>
      <p:ext uri="{BB962C8B-B14F-4D97-AF65-F5344CB8AC3E}">
        <p14:creationId xmlns:p14="http://schemas.microsoft.com/office/powerpoint/2010/main" val="2289150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65DD2-BD31-068B-9E54-427736394F37}"/>
              </a:ext>
            </a:extLst>
          </p:cNvPr>
          <p:cNvSpPr>
            <a:spLocks noGrp="1"/>
          </p:cNvSpPr>
          <p:nvPr>
            <p:ph type="title"/>
          </p:nvPr>
        </p:nvSpPr>
        <p:spPr/>
        <p:txBody>
          <a:bodyPr>
            <a:noAutofit/>
          </a:bodyPr>
          <a:lstStyle/>
          <a:p>
            <a:pPr algn="ctr"/>
            <a:r>
              <a:rPr lang="en-IN" sz="4000" b="1" dirty="0">
                <a:effectLst/>
                <a:latin typeface="Times New Roman" panose="02020603050405020304" pitchFamily="18" charset="0"/>
                <a:ea typeface="Arial" panose="020B0604020202020204" pitchFamily="34" charset="0"/>
                <a:cs typeface="Times New Roman" panose="02020603050405020304" pitchFamily="18" charset="0"/>
              </a:rPr>
              <a:t>CONTEMPORARY ROLES OF GP</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463077C-9FCE-A581-6389-CBB53BDACE07}"/>
              </a:ext>
            </a:extLst>
          </p:cNvPr>
          <p:cNvSpPr>
            <a:spLocks noGrp="1"/>
          </p:cNvSpPr>
          <p:nvPr>
            <p:ph idx="1"/>
          </p:nvPr>
        </p:nvSpPr>
        <p:spPr>
          <a:xfrm>
            <a:off x="471949" y="1635512"/>
            <a:ext cx="2999798" cy="3060358"/>
          </a:xfrm>
        </p:spPr>
        <p:txBody>
          <a:bodyPr/>
          <a:lstStyle/>
          <a:p>
            <a:pPr marL="342900" lvl="0" indent="-342900" algn="just">
              <a:lnSpc>
                <a:spcPct val="150000"/>
              </a:lnSpc>
              <a:spcBef>
                <a:spcPts val="1200"/>
              </a:spcBef>
              <a:spcAft>
                <a:spcPts val="1200"/>
              </a:spcAft>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Coordination of care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Health promotion campaigns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Continuity treatment of each patient</a:t>
            </a:r>
            <a:endParaRPr lang="en-IN" sz="1800" u="none" strike="noStrike" dirty="0">
              <a:effectLst/>
              <a:latin typeface="Arial" panose="020B0604020202020204" pitchFamily="34" charset="0"/>
              <a:ea typeface="Arial" panose="020B0604020202020204" pitchFamily="34" charset="0"/>
            </a:endParaRPr>
          </a:p>
        </p:txBody>
      </p:sp>
      <p:pic>
        <p:nvPicPr>
          <p:cNvPr id="6146" name="Picture 2" descr="Scottish leaders warn against plugging GP gaps with PAs 'like England' -  Pulse Today">
            <a:extLst>
              <a:ext uri="{FF2B5EF4-FFF2-40B4-BE49-F238E27FC236}">
                <a16:creationId xmlns:a16="http://schemas.microsoft.com/office/drawing/2014/main" id="{47CB35DA-BDA2-59DD-1DF5-7BCFBBF0981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90198" y="1692043"/>
            <a:ext cx="2155207" cy="215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57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71A43-92FE-7E1F-1CBB-B9C7C53CCDCB}"/>
              </a:ext>
            </a:extLst>
          </p:cNvPr>
          <p:cNvSpPr>
            <a:spLocks noGrp="1"/>
          </p:cNvSpPr>
          <p:nvPr>
            <p:ph type="title"/>
          </p:nvPr>
        </p:nvSpPr>
        <p:spPr/>
        <p:txBody>
          <a:bodyPr>
            <a:noAutofit/>
          </a:bodyPr>
          <a:lstStyle/>
          <a:p>
            <a:pPr algn="ctr"/>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DIFFERENCES IN GP SERVICES BETWEEN PAST AND PRESENT</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13AD1E5-487E-A919-2FC9-CF06B6F5EABB}"/>
              </a:ext>
            </a:extLst>
          </p:cNvPr>
          <p:cNvSpPr>
            <a:spLocks noGrp="1"/>
          </p:cNvSpPr>
          <p:nvPr>
            <p:ph idx="1"/>
          </p:nvPr>
        </p:nvSpPr>
        <p:spPr>
          <a:xfrm>
            <a:off x="412475" y="1387966"/>
            <a:ext cx="3059271" cy="3508626"/>
          </a:xfrm>
        </p:spPr>
        <p:txBody>
          <a:bodyPr>
            <a:normAutofit fontScale="92500" lnSpcReduction="10000"/>
          </a:bodyPr>
          <a:lstStyle/>
          <a:p>
            <a:pPr marL="342900" lvl="0" indent="-342900" algn="just">
              <a:lnSpc>
                <a:spcPct val="150000"/>
              </a:lnSpc>
              <a:spcBef>
                <a:spcPts val="1200"/>
              </a:spcBef>
              <a:spcAft>
                <a:spcPts val="1200"/>
              </a:spcAft>
              <a:buFont typeface="Symbol" panose="05050102010706020507" pitchFamily="18" charset="2"/>
              <a:buChar char=""/>
            </a:pPr>
            <a:r>
              <a:rPr lang="en-IN" sz="1200" dirty="0">
                <a:effectLst/>
                <a:latin typeface="Times New Roman" panose="02020603050405020304" pitchFamily="18" charset="0"/>
                <a:ea typeface="Arial" panose="020B0604020202020204" pitchFamily="34" charset="0"/>
              </a:rPr>
              <a:t>Technology is the differentiating the roles and responsibilities of GPs between past and present.</a:t>
            </a:r>
            <a:endParaRPr lang="en-IN" sz="12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200" dirty="0">
                <a:effectLst/>
                <a:latin typeface="Times New Roman" panose="02020603050405020304" pitchFamily="18" charset="0"/>
                <a:ea typeface="Arial" panose="020B0604020202020204" pitchFamily="34" charset="0"/>
              </a:rPr>
              <a:t>Also, these technological devices are widely used for establishing stable communication between patients and their families (</a:t>
            </a:r>
            <a:r>
              <a:rPr lang="en-IN" sz="1200" dirty="0" err="1">
                <a:effectLst/>
                <a:latin typeface="Times New Roman" panose="02020603050405020304" pitchFamily="18" charset="0"/>
                <a:ea typeface="Arial" panose="020B0604020202020204" pitchFamily="34" charset="0"/>
              </a:rPr>
              <a:t>Monterrosa</a:t>
            </a:r>
            <a:r>
              <a:rPr lang="en-IN" sz="1200" dirty="0">
                <a:effectLst/>
                <a:latin typeface="Times New Roman" panose="02020603050405020304" pitchFamily="18" charset="0"/>
                <a:ea typeface="Arial" panose="020B0604020202020204" pitchFamily="34" charset="0"/>
              </a:rPr>
              <a:t>-Castro </a:t>
            </a:r>
            <a:r>
              <a:rPr lang="en-IN" sz="1200" i="1" dirty="0">
                <a:effectLst/>
                <a:latin typeface="Times New Roman" panose="02020603050405020304" pitchFamily="18" charset="0"/>
                <a:ea typeface="Arial" panose="020B0604020202020204" pitchFamily="34" charset="0"/>
              </a:rPr>
              <a:t>et al., </a:t>
            </a:r>
            <a:r>
              <a:rPr lang="en-IN" sz="1200" dirty="0">
                <a:effectLst/>
                <a:latin typeface="Times New Roman" panose="02020603050405020304" pitchFamily="18" charset="0"/>
                <a:ea typeface="Arial" panose="020B0604020202020204" pitchFamily="34" charset="0"/>
              </a:rPr>
              <a:t>2020).</a:t>
            </a:r>
            <a:endParaRPr lang="en-IN" sz="1200" dirty="0">
              <a:effectLst/>
              <a:latin typeface="Arial" panose="020B0604020202020204" pitchFamily="34" charset="0"/>
              <a:ea typeface="Arial" panose="020B0604020202020204" pitchFamily="34" charset="0"/>
            </a:endParaRPr>
          </a:p>
          <a:p>
            <a:pPr algn="just">
              <a:lnSpc>
                <a:spcPct val="150000"/>
              </a:lnSpc>
            </a:pPr>
            <a:r>
              <a:rPr lang="en-IN" sz="1200" dirty="0">
                <a:effectLst/>
                <a:latin typeface="Times New Roman" panose="02020603050405020304" pitchFamily="18" charset="0"/>
                <a:ea typeface="Arial" panose="020B0604020202020204" pitchFamily="34" charset="0"/>
              </a:rPr>
              <a:t>Besides, anticipating patients’' wellness-related questions and concerns is highly necessary through which a better improvement of patients’’ health can be considered.</a:t>
            </a:r>
            <a:endParaRPr lang="en-IN" sz="2000" dirty="0"/>
          </a:p>
        </p:txBody>
      </p:sp>
      <p:pic>
        <p:nvPicPr>
          <p:cNvPr id="7172" name="Picture 4" descr="Exploring The National Health Service (What Is NHS) In The UK: A  Comprehensive Guide">
            <a:extLst>
              <a:ext uri="{FF2B5EF4-FFF2-40B4-BE49-F238E27FC236}">
                <a16:creationId xmlns:a16="http://schemas.microsoft.com/office/drawing/2014/main" id="{35106824-D4A6-0FC4-C6D3-BDA711B660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0950" y="1820901"/>
            <a:ext cx="2914650" cy="194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297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83CF9-CDA0-9686-E880-904F7E945FF9}"/>
              </a:ext>
            </a:extLst>
          </p:cNvPr>
          <p:cNvSpPr>
            <a:spLocks noGrp="1"/>
          </p:cNvSpPr>
          <p:nvPr>
            <p:ph type="title"/>
          </p:nvPr>
        </p:nvSpPr>
        <p:spPr/>
        <p:txBody>
          <a:bodyPr>
            <a:noAutofit/>
          </a:bodyPr>
          <a:lstStyle/>
          <a:p>
            <a:pPr algn="ctr"/>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IMPORTANT LEGISLATIONS AND POLICIES FOR GP SERVICES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904DEAA-DEAF-AC74-0CE5-B981BD8A3D4D}"/>
              </a:ext>
            </a:extLst>
          </p:cNvPr>
          <p:cNvSpPr>
            <a:spLocks noGrp="1"/>
          </p:cNvSpPr>
          <p:nvPr>
            <p:ph idx="1"/>
          </p:nvPr>
        </p:nvSpPr>
        <p:spPr>
          <a:xfrm>
            <a:off x="471949" y="1187244"/>
            <a:ext cx="3564792" cy="3867976"/>
          </a:xfrm>
        </p:spPr>
        <p:txBody>
          <a:bodyPr>
            <a:normAutofit lnSpcReduction="10000"/>
          </a:bodyPr>
          <a:lstStyle/>
          <a:p>
            <a:pPr marL="342900" lvl="0" indent="-342900">
              <a:lnSpc>
                <a:spcPct val="150000"/>
              </a:lnSpc>
              <a:spcBef>
                <a:spcPts val="1200"/>
              </a:spcBef>
              <a:spcAft>
                <a:spcPts val="1200"/>
              </a:spcAft>
              <a:buFont typeface="Symbol" panose="05050102010706020507" pitchFamily="18" charset="2"/>
              <a:buChar char=""/>
            </a:pPr>
            <a:r>
              <a:rPr lang="en-IN" sz="1100" dirty="0">
                <a:effectLst/>
                <a:latin typeface="Times New Roman" panose="02020603050405020304" pitchFamily="18" charset="0"/>
                <a:ea typeface="Arial" panose="020B0604020202020204" pitchFamily="34" charset="0"/>
              </a:rPr>
              <a:t>According to these legislative rules, GPs will have access to general information about patients such as names, addresses and personal details. </a:t>
            </a:r>
            <a:endParaRPr lang="en-IN" sz="11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100" dirty="0">
                <a:effectLst/>
                <a:latin typeface="Times New Roman" panose="02020603050405020304" pitchFamily="18" charset="0"/>
                <a:ea typeface="Arial" panose="020B0604020202020204" pitchFamily="34" charset="0"/>
              </a:rPr>
              <a:t>These records are maintained by </a:t>
            </a:r>
            <a:r>
              <a:rPr lang="en-IN" sz="1100" b="1" i="1" dirty="0">
                <a:effectLst/>
                <a:latin typeface="Times New Roman" panose="02020603050405020304" pitchFamily="18" charset="0"/>
                <a:ea typeface="Arial" panose="020B0604020202020204" pitchFamily="34" charset="0"/>
              </a:rPr>
              <a:t>Primary Care Support England.</a:t>
            </a:r>
            <a:r>
              <a:rPr lang="en-IN" sz="1100" dirty="0">
                <a:effectLst/>
                <a:latin typeface="Times New Roman" panose="02020603050405020304" pitchFamily="18"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100" dirty="0">
                <a:latin typeface="Times New Roman" panose="02020603050405020304" pitchFamily="18" charset="0"/>
                <a:ea typeface="Arial" panose="020B0604020202020204" pitchFamily="34" charset="0"/>
              </a:rPr>
              <a:t>T</a:t>
            </a:r>
            <a:r>
              <a:rPr lang="en-IN" sz="1100" dirty="0">
                <a:effectLst/>
                <a:latin typeface="Times New Roman" panose="02020603050405020304" pitchFamily="18" charset="0"/>
                <a:ea typeface="Arial" panose="020B0604020202020204" pitchFamily="34" charset="0"/>
              </a:rPr>
              <a:t>he Quality and Outcomes Framework NHS has been followed by NHS England to understand the collection of information towards an appropriate direction (NHS, 2024). </a:t>
            </a:r>
            <a:endParaRPr lang="en-IN" sz="1100" dirty="0">
              <a:effectLst/>
              <a:latin typeface="Arial" panose="020B0604020202020204" pitchFamily="34" charset="0"/>
              <a:ea typeface="Arial" panose="020B0604020202020204" pitchFamily="34" charset="0"/>
            </a:endParaRPr>
          </a:p>
          <a:p>
            <a:pPr marL="342900" lvl="0" indent="-342900">
              <a:lnSpc>
                <a:spcPct val="150000"/>
              </a:lnSpc>
              <a:spcBef>
                <a:spcPts val="1200"/>
              </a:spcBef>
              <a:spcAft>
                <a:spcPts val="1200"/>
              </a:spcAft>
              <a:buFont typeface="Symbol" panose="05050102010706020507" pitchFamily="18" charset="2"/>
              <a:buChar char=""/>
            </a:pPr>
            <a:r>
              <a:rPr lang="en-IN" sz="1100" dirty="0">
                <a:effectLst/>
                <a:latin typeface="Times New Roman" panose="02020603050405020304" pitchFamily="18" charset="0"/>
                <a:ea typeface="Arial" panose="020B0604020202020204" pitchFamily="34" charset="0"/>
              </a:rPr>
              <a:t>According to the General Medical Services Contract, GPs are using their services for the achievement of patients’ safety and necessity. </a:t>
            </a:r>
            <a:endParaRPr lang="en-IN" sz="1100" dirty="0">
              <a:effectLst/>
              <a:latin typeface="Arial" panose="020B0604020202020204" pitchFamily="34" charset="0"/>
              <a:ea typeface="Arial" panose="020B0604020202020204" pitchFamily="34" charset="0"/>
            </a:endParaRPr>
          </a:p>
        </p:txBody>
      </p:sp>
      <p:pic>
        <p:nvPicPr>
          <p:cNvPr id="8194" name="Picture 2" descr="NHS workforce plan: what does it mean for nursing? | RCN Magazine | Royal  College of Nursing">
            <a:extLst>
              <a:ext uri="{FF2B5EF4-FFF2-40B4-BE49-F238E27FC236}">
                <a16:creationId xmlns:a16="http://schemas.microsoft.com/office/drawing/2014/main" id="{EB97F775-2126-B087-FF8A-83E8C70807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0484" y="1600165"/>
            <a:ext cx="2873995" cy="2414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359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143CE-421F-5822-E8A3-30CE52655E1B}"/>
              </a:ext>
            </a:extLst>
          </p:cNvPr>
          <p:cNvSpPr>
            <a:spLocks noGrp="1"/>
          </p:cNvSpPr>
          <p:nvPr>
            <p:ph type="title"/>
          </p:nvPr>
        </p:nvSpPr>
        <p:spPr/>
        <p:txBody>
          <a:bodyPr>
            <a:noAutofit/>
          </a:bodyPr>
          <a:lstStyle/>
          <a:p>
            <a:pPr algn="ctr"/>
            <a:r>
              <a:rPr lang="en-IN" sz="2800" b="1" dirty="0">
                <a:effectLst/>
                <a:latin typeface="Times New Roman" panose="02020603050405020304" pitchFamily="18" charset="0"/>
                <a:ea typeface="Arial" panose="020B0604020202020204" pitchFamily="34" charset="0"/>
                <a:cs typeface="Times New Roman" panose="02020603050405020304" pitchFamily="18" charset="0"/>
              </a:rPr>
              <a:t>CHALLENGES FOR GP SERVICES IN CONTEMPORARY TIME </a:t>
            </a: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E807CF5-CD5A-06DD-D2E2-A9E86C057786}"/>
              </a:ext>
            </a:extLst>
          </p:cNvPr>
          <p:cNvSpPr>
            <a:spLocks noGrp="1"/>
          </p:cNvSpPr>
          <p:nvPr>
            <p:ph idx="1"/>
          </p:nvPr>
        </p:nvSpPr>
        <p:spPr>
          <a:xfrm>
            <a:off x="471949" y="1187244"/>
            <a:ext cx="2724734" cy="3508626"/>
          </a:xfrm>
        </p:spPr>
        <p:txBody>
          <a:bodyPr>
            <a:normAutofit fontScale="62500" lnSpcReduction="20000"/>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One of the challenges for GP services is the increasing cost of consultations in England</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Patients are suffering from more complex issues which is considered pressure on the common patients.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Therefore, the challenges related to financial packages are highly important and affect the service-buying attributes of patients (Simpson </a:t>
            </a:r>
            <a:r>
              <a:rPr lang="en-IN" sz="1800" i="1" dirty="0">
                <a:effectLst/>
                <a:latin typeface="Times New Roman" panose="02020603050405020304" pitchFamily="18" charset="0"/>
                <a:ea typeface="Arial" panose="020B0604020202020204" pitchFamily="34" charset="0"/>
              </a:rPr>
              <a:t>et al., </a:t>
            </a:r>
            <a:r>
              <a:rPr lang="en-IN" sz="1800" dirty="0">
                <a:effectLst/>
                <a:latin typeface="Times New Roman" panose="02020603050405020304" pitchFamily="18" charset="0"/>
                <a:ea typeface="Arial" panose="020B0604020202020204" pitchFamily="34" charset="0"/>
              </a:rPr>
              <a:t>2015).</a:t>
            </a:r>
            <a:endParaRPr lang="en-IN" sz="1800" dirty="0">
              <a:effectLst/>
              <a:latin typeface="Arial" panose="020B0604020202020204" pitchFamily="34" charset="0"/>
              <a:ea typeface="Arial" panose="020B0604020202020204" pitchFamily="34" charset="0"/>
            </a:endParaRPr>
          </a:p>
        </p:txBody>
      </p:sp>
      <p:pic>
        <p:nvPicPr>
          <p:cNvPr id="9218" name="Picture 2" descr="NHS staff cried in safety interviews, says watchdog - BBC News">
            <a:extLst>
              <a:ext uri="{FF2B5EF4-FFF2-40B4-BE49-F238E27FC236}">
                <a16:creationId xmlns:a16="http://schemas.microsoft.com/office/drawing/2014/main" id="{5B27D6B3-B14D-81A9-871B-CAECB21661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2094" y="1737628"/>
            <a:ext cx="3679902" cy="2069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890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BBEE-2088-4B5F-C8FC-558E6948CECC}"/>
              </a:ext>
            </a:extLst>
          </p:cNvPr>
          <p:cNvSpPr>
            <a:spLocks noGrp="1"/>
          </p:cNvSpPr>
          <p:nvPr>
            <p:ph type="title"/>
          </p:nvPr>
        </p:nvSpPr>
        <p:spPr/>
        <p:txBody>
          <a:bodyPr>
            <a:noAutofit/>
          </a:bodyPr>
          <a:lstStyle/>
          <a:p>
            <a:pPr algn="ctr"/>
            <a:r>
              <a:rPr lang="en-IN" sz="4400" b="1" dirty="0">
                <a:effectLst/>
                <a:latin typeface="Times New Roman" panose="02020603050405020304" pitchFamily="18" charset="0"/>
                <a:ea typeface="Arial" panose="020B0604020202020204" pitchFamily="34" charset="0"/>
                <a:cs typeface="Times New Roman" panose="02020603050405020304" pitchFamily="18" charset="0"/>
              </a:rPr>
              <a:t>CONCLUSION</a:t>
            </a:r>
            <a:endParaRPr lang="en-IN"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07F298-38B2-2648-F95D-625CB634EA8E}"/>
              </a:ext>
            </a:extLst>
          </p:cNvPr>
          <p:cNvSpPr>
            <a:spLocks noGrp="1"/>
          </p:cNvSpPr>
          <p:nvPr>
            <p:ph idx="1"/>
          </p:nvPr>
        </p:nvSpPr>
        <p:spPr>
          <a:xfrm>
            <a:off x="471949" y="1187244"/>
            <a:ext cx="3668872" cy="3508626"/>
          </a:xfrm>
        </p:spPr>
        <p:txBody>
          <a:bodyPr>
            <a:normAutofit fontScale="62500" lnSpcReduction="20000"/>
          </a:bodyPr>
          <a:lstStyle/>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It can be concluded that the study examined the areas of general physician (GP) services that have evolved since the NHS was implemented in 1948 and contrasted contemporary offerings with those of the past.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organisation strives to guarantee the patients' internal growth and development when they require specialised therapy.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spcBef>
                <a:spcPts val="1200"/>
              </a:spcBef>
              <a:spcAft>
                <a:spcPts val="1200"/>
              </a:spcAft>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Enhancing social healthcare practices more systematically can be aided by treating society and facilitating the necessary growth of health. </a:t>
            </a:r>
            <a:endParaRPr lang="en-IN" sz="1800" dirty="0">
              <a:effectLst/>
              <a:latin typeface="Arial" panose="020B0604020202020204" pitchFamily="34" charset="0"/>
              <a:ea typeface="Arial" panose="020B0604020202020204" pitchFamily="34" charset="0"/>
            </a:endParaRPr>
          </a:p>
          <a:p>
            <a:pPr marL="0" indent="0">
              <a:buNone/>
            </a:pPr>
            <a:endParaRPr lang="en-IN" dirty="0"/>
          </a:p>
        </p:txBody>
      </p:sp>
      <p:pic>
        <p:nvPicPr>
          <p:cNvPr id="10242" name="Picture 2" descr="NHS 24 (@NHS24) / X">
            <a:extLst>
              <a:ext uri="{FF2B5EF4-FFF2-40B4-BE49-F238E27FC236}">
                <a16:creationId xmlns:a16="http://schemas.microsoft.com/office/drawing/2014/main" id="{8FBC78DC-EB4B-570B-AB93-CEFAD9283C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4711" y="1389720"/>
            <a:ext cx="2213982" cy="2213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6769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B205E-EE8D-9057-0224-0F56B5E34061}"/>
              </a:ext>
            </a:extLst>
          </p:cNvPr>
          <p:cNvSpPr>
            <a:spLocks noGrp="1"/>
          </p:cNvSpPr>
          <p:nvPr>
            <p:ph type="title"/>
          </p:nvPr>
        </p:nvSpPr>
        <p:spPr>
          <a:xfrm>
            <a:off x="471948" y="84955"/>
            <a:ext cx="6857040" cy="725349"/>
          </a:xfrm>
        </p:spPr>
        <p:txBody>
          <a:bodyPr/>
          <a:lstStyle/>
          <a:p>
            <a:r>
              <a:rPr lang="en-US"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1193F3-270F-E0EB-4003-3025198B43D9}"/>
              </a:ext>
            </a:extLst>
          </p:cNvPr>
          <p:cNvSpPr>
            <a:spLocks noGrp="1"/>
          </p:cNvSpPr>
          <p:nvPr>
            <p:ph idx="1"/>
          </p:nvPr>
        </p:nvSpPr>
        <p:spPr>
          <a:xfrm>
            <a:off x="471948" y="940356"/>
            <a:ext cx="6880123" cy="3508626"/>
          </a:xfrm>
        </p:spPr>
        <p:txBody>
          <a:bodyPr>
            <a:normAutofit fontScale="25000" lnSpcReduction="20000"/>
          </a:bodyPr>
          <a:lstStyle/>
          <a:p>
            <a:pPr marL="0" indent="0" algn="just">
              <a:lnSpc>
                <a:spcPct val="120000"/>
              </a:lnSpc>
              <a:spcBef>
                <a:spcPts val="1000"/>
              </a:spcBef>
              <a:spcAft>
                <a:spcPts val="1000"/>
              </a:spcAft>
              <a:buNone/>
            </a:pPr>
            <a:r>
              <a:rPr lang="en-IN" sz="2800" dirty="0">
                <a:effectLst/>
                <a:latin typeface="Times New Roman" panose="02020603050405020304" pitchFamily="18" charset="0"/>
                <a:ea typeface="Times New Roman" panose="02020603050405020304" pitchFamily="18" charset="0"/>
              </a:rPr>
              <a:t>Bally, K.W., Krones, T. and </a:t>
            </a:r>
            <a:r>
              <a:rPr lang="en-IN" sz="2800" dirty="0" err="1">
                <a:effectLst/>
                <a:latin typeface="Times New Roman" panose="02020603050405020304" pitchFamily="18" charset="0"/>
                <a:ea typeface="Times New Roman" panose="02020603050405020304" pitchFamily="18" charset="0"/>
              </a:rPr>
              <a:t>Jox</a:t>
            </a:r>
            <a:r>
              <a:rPr lang="en-IN" sz="2800" dirty="0">
                <a:effectLst/>
                <a:latin typeface="Times New Roman" panose="02020603050405020304" pitchFamily="18" charset="0"/>
                <a:ea typeface="Times New Roman" panose="02020603050405020304" pitchFamily="18" charset="0"/>
              </a:rPr>
              <a:t>, R.J., (2020). Advance care planning for people with dementia: the role of general practitioners. </a:t>
            </a:r>
            <a:r>
              <a:rPr lang="en-IN" sz="2800" i="1" dirty="0">
                <a:effectLst/>
                <a:latin typeface="Times New Roman" panose="02020603050405020304" pitchFamily="18" charset="0"/>
                <a:ea typeface="Times New Roman" panose="02020603050405020304" pitchFamily="18" charset="0"/>
              </a:rPr>
              <a:t>Gerontology</a:t>
            </a:r>
            <a:r>
              <a:rPr lang="en-IN" sz="2800" dirty="0">
                <a:effectLst/>
                <a:latin typeface="Times New Roman" panose="02020603050405020304" pitchFamily="18" charset="0"/>
                <a:ea typeface="Times New Roman" panose="02020603050405020304" pitchFamily="18" charset="0"/>
              </a:rPr>
              <a:t>, </a:t>
            </a:r>
            <a:r>
              <a:rPr lang="en-IN" sz="2800" i="1" dirty="0">
                <a:effectLst/>
                <a:latin typeface="Times New Roman" panose="02020603050405020304" pitchFamily="18" charset="0"/>
                <a:ea typeface="Times New Roman" panose="02020603050405020304" pitchFamily="18" charset="0"/>
              </a:rPr>
              <a:t>66</a:t>
            </a:r>
            <a:r>
              <a:rPr lang="en-IN" sz="2800" dirty="0">
                <a:effectLst/>
                <a:latin typeface="Times New Roman" panose="02020603050405020304" pitchFamily="18" charset="0"/>
                <a:ea typeface="Times New Roman" panose="02020603050405020304" pitchFamily="18" charset="0"/>
              </a:rPr>
              <a:t>(1), pp.40-46.</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GB" sz="2800" dirty="0" err="1">
                <a:effectLst/>
                <a:latin typeface="Times New Roman" panose="02020603050405020304" pitchFamily="18" charset="0"/>
                <a:ea typeface="Times New Roman" panose="02020603050405020304" pitchFamily="18" charset="0"/>
              </a:rPr>
              <a:t>Danchin</a:t>
            </a:r>
            <a:r>
              <a:rPr lang="en-GB" sz="2800" dirty="0">
                <a:effectLst/>
                <a:latin typeface="Times New Roman" panose="02020603050405020304" pitchFamily="18" charset="0"/>
                <a:ea typeface="Times New Roman" panose="02020603050405020304" pitchFamily="18" charset="0"/>
              </a:rPr>
              <a:t>, M., </a:t>
            </a:r>
            <a:r>
              <a:rPr lang="en-GB" sz="2800" dirty="0" err="1">
                <a:effectLst/>
                <a:latin typeface="Times New Roman" panose="02020603050405020304" pitchFamily="18" charset="0"/>
                <a:ea typeface="Times New Roman" panose="02020603050405020304" pitchFamily="18" charset="0"/>
              </a:rPr>
              <a:t>Biezen</a:t>
            </a:r>
            <a:r>
              <a:rPr lang="en-GB" sz="2800" dirty="0">
                <a:effectLst/>
                <a:latin typeface="Times New Roman" panose="02020603050405020304" pitchFamily="18" charset="0"/>
                <a:ea typeface="Times New Roman" panose="02020603050405020304" pitchFamily="18" charset="0"/>
              </a:rPr>
              <a:t>, R., </a:t>
            </a:r>
            <a:r>
              <a:rPr lang="en-GB" sz="2800" dirty="0" err="1">
                <a:effectLst/>
                <a:latin typeface="Times New Roman" panose="02020603050405020304" pitchFamily="18" charset="0"/>
                <a:ea typeface="Times New Roman" panose="02020603050405020304" pitchFamily="18" charset="0"/>
              </a:rPr>
              <a:t>Manski</a:t>
            </a:r>
            <a:r>
              <a:rPr lang="en-GB" sz="2800" dirty="0">
                <a:effectLst/>
                <a:latin typeface="Times New Roman" panose="02020603050405020304" pitchFamily="18" charset="0"/>
                <a:ea typeface="Times New Roman" panose="02020603050405020304" pitchFamily="18" charset="0"/>
              </a:rPr>
              <a:t>-Nankervis, J.A., Kaufman, J. and Leask, J., (2020). Preparing the public for COVID-19 vaccines: How can general practitioners build vaccine confidence and optimise uptake for themselves and their patients?. </a:t>
            </a:r>
            <a:r>
              <a:rPr lang="en-GB" sz="2800" i="1" dirty="0">
                <a:effectLst/>
                <a:latin typeface="Times New Roman" panose="02020603050405020304" pitchFamily="18" charset="0"/>
                <a:ea typeface="Times New Roman" panose="02020603050405020304" pitchFamily="18" charset="0"/>
              </a:rPr>
              <a:t>Australian Journal of General Practice</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49</a:t>
            </a:r>
            <a:r>
              <a:rPr lang="en-GB" sz="2800" dirty="0">
                <a:effectLst/>
                <a:latin typeface="Times New Roman" panose="02020603050405020304" pitchFamily="18" charset="0"/>
                <a:ea typeface="Times New Roman" panose="02020603050405020304" pitchFamily="18" charset="0"/>
              </a:rPr>
              <a:t>(10), pp.625-629.</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IN" sz="2800" dirty="0">
                <a:effectLst/>
                <a:latin typeface="Times New Roman" panose="02020603050405020304" pitchFamily="18" charset="0"/>
                <a:ea typeface="Times New Roman" panose="02020603050405020304" pitchFamily="18" charset="0"/>
              </a:rPr>
              <a:t>Hart, N.H., Smith, A.B., Hobbs, K., </a:t>
            </a:r>
            <a:r>
              <a:rPr lang="en-IN" sz="2800" dirty="0" err="1">
                <a:effectLst/>
                <a:latin typeface="Times New Roman" panose="02020603050405020304" pitchFamily="18" charset="0"/>
                <a:ea typeface="Times New Roman" panose="02020603050405020304" pitchFamily="18" charset="0"/>
              </a:rPr>
              <a:t>Thamm</a:t>
            </a:r>
            <a:r>
              <a:rPr lang="en-IN" sz="2800" dirty="0">
                <a:effectLst/>
                <a:latin typeface="Times New Roman" panose="02020603050405020304" pitchFamily="18" charset="0"/>
                <a:ea typeface="Times New Roman" panose="02020603050405020304" pitchFamily="18" charset="0"/>
              </a:rPr>
              <a:t>, C., Gordon, L.G., Crichton, M. and Chan, R.J., (2021). Juggling cancer and life in survivorship: The role of general practitioners. </a:t>
            </a:r>
            <a:r>
              <a:rPr lang="en-IN" sz="2800" i="1" dirty="0">
                <a:effectLst/>
                <a:latin typeface="Times New Roman" panose="02020603050405020304" pitchFamily="18" charset="0"/>
                <a:ea typeface="Times New Roman" panose="02020603050405020304" pitchFamily="18" charset="0"/>
              </a:rPr>
              <a:t>Australian Journal of General Practice</a:t>
            </a:r>
            <a:r>
              <a:rPr lang="en-IN" sz="2800" dirty="0">
                <a:effectLst/>
                <a:latin typeface="Times New Roman" panose="02020603050405020304" pitchFamily="18" charset="0"/>
                <a:ea typeface="Times New Roman" panose="02020603050405020304" pitchFamily="18" charset="0"/>
              </a:rPr>
              <a:t>, </a:t>
            </a:r>
            <a:r>
              <a:rPr lang="en-IN" sz="2800" i="1" dirty="0">
                <a:effectLst/>
                <a:latin typeface="Times New Roman" panose="02020603050405020304" pitchFamily="18" charset="0"/>
                <a:ea typeface="Times New Roman" panose="02020603050405020304" pitchFamily="18" charset="0"/>
              </a:rPr>
              <a:t>50</a:t>
            </a:r>
            <a:r>
              <a:rPr lang="en-IN" sz="2800" dirty="0">
                <a:effectLst/>
                <a:latin typeface="Times New Roman" panose="02020603050405020304" pitchFamily="18" charset="0"/>
                <a:ea typeface="Times New Roman" panose="02020603050405020304" pitchFamily="18" charset="0"/>
              </a:rPr>
              <a:t>(8), pp.520-525.</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GB" sz="2800" dirty="0">
                <a:effectLst/>
                <a:latin typeface="Times New Roman" panose="02020603050405020304" pitchFamily="18" charset="0"/>
                <a:ea typeface="Times New Roman" panose="02020603050405020304" pitchFamily="18" charset="0"/>
              </a:rPr>
              <a:t>Liu, Y., Wang, Z., Ren, J., Tian, Y., Zhou, M., Zhou, T., Ye, K., Zhao, Y., Qiu, Y. and Li, J., (2020). A COVID-19 risk assessment decision support system for general practitioners: design and development study. </a:t>
            </a:r>
            <a:r>
              <a:rPr lang="en-GB" sz="2800" i="1" dirty="0">
                <a:effectLst/>
                <a:latin typeface="Times New Roman" panose="02020603050405020304" pitchFamily="18" charset="0"/>
                <a:ea typeface="Times New Roman" panose="02020603050405020304" pitchFamily="18" charset="0"/>
              </a:rPr>
              <a:t>Journal of medical Internet research</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22</a:t>
            </a:r>
            <a:r>
              <a:rPr lang="en-GB" sz="2800" dirty="0">
                <a:effectLst/>
                <a:latin typeface="Times New Roman" panose="02020603050405020304" pitchFamily="18" charset="0"/>
                <a:ea typeface="Times New Roman" panose="02020603050405020304" pitchFamily="18" charset="0"/>
              </a:rPr>
              <a:t>(6), p.e19786.</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GB" sz="2800" dirty="0" err="1">
                <a:effectLst/>
                <a:latin typeface="Times New Roman" panose="02020603050405020304" pitchFamily="18" charset="0"/>
                <a:ea typeface="Times New Roman" panose="02020603050405020304" pitchFamily="18" charset="0"/>
              </a:rPr>
              <a:t>Monterrosa</a:t>
            </a:r>
            <a:r>
              <a:rPr lang="en-GB" sz="2800" dirty="0">
                <a:effectLst/>
                <a:latin typeface="Times New Roman" panose="02020603050405020304" pitchFamily="18" charset="0"/>
                <a:ea typeface="Times New Roman" panose="02020603050405020304" pitchFamily="18" charset="0"/>
              </a:rPr>
              <a:t>-Castro, A., Redondo-Mendoza, V. and Mercado-Lara, M., (2020). Psychosocial factors associated with symptoms of generalized anxiety disorder in general practitioners during the COVID-19 pandemic. </a:t>
            </a:r>
            <a:r>
              <a:rPr lang="en-GB" sz="2800" i="1" dirty="0">
                <a:effectLst/>
                <a:latin typeface="Times New Roman" panose="02020603050405020304" pitchFamily="18" charset="0"/>
                <a:ea typeface="Times New Roman" panose="02020603050405020304" pitchFamily="18" charset="0"/>
              </a:rPr>
              <a:t>Journal of Investigative Medicine</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68</a:t>
            </a:r>
            <a:r>
              <a:rPr lang="en-GB" sz="2800" dirty="0">
                <a:effectLst/>
                <a:latin typeface="Times New Roman" panose="02020603050405020304" pitchFamily="18" charset="0"/>
                <a:ea typeface="Times New Roman" panose="02020603050405020304" pitchFamily="18" charset="0"/>
              </a:rPr>
              <a:t>(7), pp.1228-1234.</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IN" sz="2800" dirty="0">
                <a:effectLst/>
                <a:latin typeface="Times New Roman" panose="02020603050405020304" pitchFamily="18" charset="0"/>
                <a:ea typeface="Times New Roman" panose="02020603050405020304" pitchFamily="18" charset="0"/>
              </a:rPr>
              <a:t>NHS, (2024). </a:t>
            </a:r>
            <a:r>
              <a:rPr lang="en-IN" sz="2800" i="1" dirty="0">
                <a:effectLst/>
                <a:latin typeface="Times New Roman" panose="02020603050405020304" pitchFamily="18" charset="0"/>
                <a:ea typeface="Times New Roman" panose="02020603050405020304" pitchFamily="18" charset="0"/>
              </a:rPr>
              <a:t>NHS Choices</a:t>
            </a:r>
            <a:r>
              <a:rPr lang="en-IN" sz="2800" dirty="0">
                <a:effectLst/>
                <a:latin typeface="Times New Roman" panose="02020603050405020304" pitchFamily="18" charset="0"/>
                <a:ea typeface="Times New Roman" panose="02020603050405020304" pitchFamily="18" charset="0"/>
              </a:rPr>
              <a:t>. NHS. Available at: https://www.nhs.uk/ (Accessed: 4 March 2024).</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IN" sz="2800" dirty="0" err="1">
                <a:effectLst/>
                <a:latin typeface="Times New Roman" panose="02020603050405020304" pitchFamily="18" charset="0"/>
                <a:ea typeface="Times New Roman" panose="02020603050405020304" pitchFamily="18" charset="0"/>
              </a:rPr>
              <a:t>Razai</a:t>
            </a:r>
            <a:r>
              <a:rPr lang="en-IN" sz="2800" dirty="0">
                <a:effectLst/>
                <a:latin typeface="Times New Roman" panose="02020603050405020304" pitchFamily="18" charset="0"/>
                <a:ea typeface="Times New Roman" panose="02020603050405020304" pitchFamily="18" charset="0"/>
              </a:rPr>
              <a:t>, M.S. and Majeed, A., (2022). General practice in England: the current crisis, opportunities, and challenges. </a:t>
            </a:r>
            <a:r>
              <a:rPr lang="en-IN" sz="2800" i="1" dirty="0">
                <a:effectLst/>
                <a:latin typeface="Times New Roman" panose="02020603050405020304" pitchFamily="18" charset="0"/>
                <a:ea typeface="Times New Roman" panose="02020603050405020304" pitchFamily="18" charset="0"/>
              </a:rPr>
              <a:t>The Journal of Ambulatory Care Management</a:t>
            </a:r>
            <a:r>
              <a:rPr lang="en-IN" sz="2800" dirty="0">
                <a:effectLst/>
                <a:latin typeface="Times New Roman" panose="02020603050405020304" pitchFamily="18" charset="0"/>
                <a:ea typeface="Times New Roman" panose="02020603050405020304" pitchFamily="18" charset="0"/>
              </a:rPr>
              <a:t>, </a:t>
            </a:r>
            <a:r>
              <a:rPr lang="en-IN" sz="2800" i="1" dirty="0">
                <a:effectLst/>
                <a:latin typeface="Times New Roman" panose="02020603050405020304" pitchFamily="18" charset="0"/>
                <a:ea typeface="Times New Roman" panose="02020603050405020304" pitchFamily="18" charset="0"/>
              </a:rPr>
              <a:t>45</a:t>
            </a:r>
            <a:r>
              <a:rPr lang="en-IN" sz="2800" dirty="0">
                <a:effectLst/>
                <a:latin typeface="Times New Roman" panose="02020603050405020304" pitchFamily="18" charset="0"/>
                <a:ea typeface="Times New Roman" panose="02020603050405020304" pitchFamily="18" charset="0"/>
              </a:rPr>
              <a:t>(2), pp.135-139.</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IN" sz="2800" dirty="0" err="1">
                <a:effectLst/>
                <a:latin typeface="Times New Roman" panose="02020603050405020304" pitchFamily="18" charset="0"/>
                <a:ea typeface="Times New Roman" panose="02020603050405020304" pitchFamily="18" charset="0"/>
              </a:rPr>
              <a:t>Sherifi</a:t>
            </a:r>
            <a:r>
              <a:rPr lang="en-IN" sz="2800" dirty="0">
                <a:effectLst/>
                <a:latin typeface="Times New Roman" panose="02020603050405020304" pitchFamily="18" charset="0"/>
                <a:ea typeface="Times New Roman" panose="02020603050405020304" pitchFamily="18" charset="0"/>
              </a:rPr>
              <a:t>, J., (2022). </a:t>
            </a:r>
            <a:r>
              <a:rPr lang="en-IN" sz="2800" i="1" dirty="0">
                <a:effectLst/>
                <a:latin typeface="Times New Roman" panose="02020603050405020304" pitchFamily="18" charset="0"/>
                <a:ea typeface="Times New Roman" panose="02020603050405020304" pitchFamily="18" charset="0"/>
              </a:rPr>
              <a:t>General Practice Under the NHS: Past, Present and Future</a:t>
            </a:r>
            <a:r>
              <a:rPr lang="en-IN" sz="2800" dirty="0">
                <a:effectLst/>
                <a:latin typeface="Times New Roman" panose="02020603050405020304" pitchFamily="18" charset="0"/>
                <a:ea typeface="Times New Roman" panose="02020603050405020304" pitchFamily="18" charset="0"/>
              </a:rPr>
              <a:t>. CRC Press.</a:t>
            </a:r>
            <a:endParaRPr lang="en-IN" sz="2400" dirty="0">
              <a:effectLst/>
              <a:latin typeface="Arial" panose="020B0604020202020204" pitchFamily="34" charset="0"/>
              <a:ea typeface="Arial" panose="020B0604020202020204" pitchFamily="34" charset="0"/>
            </a:endParaRPr>
          </a:p>
          <a:p>
            <a:pPr marL="0" indent="0" algn="just">
              <a:lnSpc>
                <a:spcPct val="120000"/>
              </a:lnSpc>
              <a:spcBef>
                <a:spcPts val="1000"/>
              </a:spcBef>
              <a:spcAft>
                <a:spcPts val="1000"/>
              </a:spcAft>
              <a:buNone/>
            </a:pPr>
            <a:r>
              <a:rPr lang="en-GB" sz="2800" dirty="0">
                <a:effectLst/>
                <a:latin typeface="Times New Roman" panose="02020603050405020304" pitchFamily="18" charset="0"/>
                <a:ea typeface="Times New Roman" panose="02020603050405020304" pitchFamily="18" charset="0"/>
              </a:rPr>
              <a:t>Simpson, J.M., </a:t>
            </a:r>
            <a:r>
              <a:rPr lang="en-GB" sz="2800" dirty="0" err="1">
                <a:effectLst/>
                <a:latin typeface="Times New Roman" panose="02020603050405020304" pitchFamily="18" charset="0"/>
                <a:ea typeface="Times New Roman" panose="02020603050405020304" pitchFamily="18" charset="0"/>
              </a:rPr>
              <a:t>Checkland</a:t>
            </a:r>
            <a:r>
              <a:rPr lang="en-GB" sz="2800" dirty="0">
                <a:effectLst/>
                <a:latin typeface="Times New Roman" panose="02020603050405020304" pitchFamily="18" charset="0"/>
                <a:ea typeface="Times New Roman" panose="02020603050405020304" pitchFamily="18" charset="0"/>
              </a:rPr>
              <a:t>, K., Snow, S., Voorhees, J., Rothwell, K. and Esmail, A., (2015). Access to general practice in England: time for a policy rethink. </a:t>
            </a:r>
            <a:r>
              <a:rPr lang="en-GB" sz="2800" i="1" dirty="0">
                <a:effectLst/>
                <a:latin typeface="Times New Roman" panose="02020603050405020304" pitchFamily="18" charset="0"/>
                <a:ea typeface="Times New Roman" panose="02020603050405020304" pitchFamily="18" charset="0"/>
              </a:rPr>
              <a:t>British Journal of General Practice</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65</a:t>
            </a:r>
            <a:r>
              <a:rPr lang="en-GB" sz="2800" dirty="0">
                <a:effectLst/>
                <a:latin typeface="Times New Roman" panose="02020603050405020304" pitchFamily="18" charset="0"/>
                <a:ea typeface="Times New Roman" panose="02020603050405020304" pitchFamily="18" charset="0"/>
              </a:rPr>
              <a:t>(640), pp.606-607.</a:t>
            </a:r>
            <a:endParaRPr lang="en-IN" sz="2400" dirty="0">
              <a:latin typeface="Arial" panose="020B0604020202020204" pitchFamily="34" charset="0"/>
              <a:ea typeface="Times New Roman" panose="02020603050405020304" pitchFamily="18" charset="0"/>
            </a:endParaRPr>
          </a:p>
          <a:p>
            <a:pPr marL="0" indent="0" algn="just">
              <a:lnSpc>
                <a:spcPct val="120000"/>
              </a:lnSpc>
              <a:spcBef>
                <a:spcPts val="1000"/>
              </a:spcBef>
              <a:spcAft>
                <a:spcPts val="1000"/>
              </a:spcAft>
              <a:buNone/>
            </a:pPr>
            <a:r>
              <a:rPr lang="en-GB" sz="2800" dirty="0" err="1">
                <a:effectLst/>
                <a:latin typeface="Times New Roman" panose="02020603050405020304" pitchFamily="18" charset="0"/>
                <a:ea typeface="Times New Roman" panose="02020603050405020304" pitchFamily="18" charset="0"/>
              </a:rPr>
              <a:t>Sturmberg</a:t>
            </a:r>
            <a:r>
              <a:rPr lang="en-GB" sz="2800" dirty="0">
                <a:effectLst/>
                <a:latin typeface="Times New Roman" panose="02020603050405020304" pitchFamily="18" charset="0"/>
                <a:ea typeface="Times New Roman" panose="02020603050405020304" pitchFamily="18" charset="0"/>
              </a:rPr>
              <a:t>, J.P., Hogan, C.D. and Price, K.L., (2023). A sustainable vision for general practice: Understanding the challenges. </a:t>
            </a:r>
            <a:r>
              <a:rPr lang="en-GB" sz="2800" i="1" dirty="0">
                <a:effectLst/>
                <a:latin typeface="Times New Roman" panose="02020603050405020304" pitchFamily="18" charset="0"/>
                <a:ea typeface="Times New Roman" panose="02020603050405020304" pitchFamily="18" charset="0"/>
              </a:rPr>
              <a:t>Australian Journal of General Practice</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52</a:t>
            </a:r>
            <a:r>
              <a:rPr lang="en-GB" sz="2800" dirty="0">
                <a:effectLst/>
                <a:latin typeface="Times New Roman" panose="02020603050405020304" pitchFamily="18" charset="0"/>
                <a:ea typeface="Times New Roman" panose="02020603050405020304" pitchFamily="18" charset="0"/>
              </a:rPr>
              <a:t>(3), pp.143-148.</a:t>
            </a:r>
            <a:endParaRPr lang="en-IN" dirty="0"/>
          </a:p>
        </p:txBody>
      </p:sp>
    </p:spTree>
    <p:extLst>
      <p:ext uri="{BB962C8B-B14F-4D97-AF65-F5344CB8AC3E}">
        <p14:creationId xmlns:p14="http://schemas.microsoft.com/office/powerpoint/2010/main" val="3096867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63316C4-19D2-A398-E811-8F721E8F14A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88" y="0"/>
            <a:ext cx="9140825"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2649</Words>
  <Application>Microsoft Office PowerPoint</Application>
  <PresentationFormat>On-screen Show (16:9)</PresentationFormat>
  <Paragraphs>68</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Symbol</vt:lpstr>
      <vt:lpstr>Times New Roman</vt:lpstr>
      <vt:lpstr>Office Theme</vt:lpstr>
      <vt:lpstr>Certificate of Higher Education in Health and Social Care    LCHS4003    Introduction to Health and Social Care    Individual Presentation</vt:lpstr>
      <vt:lpstr>INTRODUCTION </vt:lpstr>
      <vt:lpstr>ABOUT NHS </vt:lpstr>
      <vt:lpstr>GP AND ITS ROLES </vt:lpstr>
      <vt:lpstr>DEVELOPMENT OF GP SINCE NHS WAS IMPLEMENTED IN 1948</vt:lpstr>
      <vt:lpstr>CONTEMPORARY ROLES OF GP</vt:lpstr>
      <vt:lpstr>DIFFERENCES IN GP SERVICES BETWEEN PAST AND PRESENT</vt:lpstr>
      <vt:lpstr>IMPORTANT LEGISLATIONS AND POLICIES FOR GP SERVICES</vt:lpstr>
      <vt:lpstr>CHALLENGES FOR GP SERVICES IN CONTEMPORARY TIME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2024-03-05T11:33:13Z</dcterms:modified>
</cp:coreProperties>
</file>