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797" r:id="rId2"/>
    <p:sldId id="799" r:id="rId3"/>
    <p:sldId id="816" r:id="rId4"/>
    <p:sldId id="801" r:id="rId5"/>
    <p:sldId id="806" r:id="rId6"/>
    <p:sldId id="802" r:id="rId7"/>
    <p:sldId id="815" r:id="rId8"/>
    <p:sldId id="810" r:id="rId9"/>
    <p:sldId id="811" r:id="rId10"/>
    <p:sldId id="807" r:id="rId11"/>
    <p:sldId id="808" r:id="rId12"/>
    <p:sldId id="804" r:id="rId13"/>
    <p:sldId id="817" r:id="rId14"/>
    <p:sldId id="636" r:id="rId1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655" autoAdjust="0"/>
  </p:normalViewPr>
  <p:slideViewPr>
    <p:cSldViewPr snapToGrid="0">
      <p:cViewPr varScale="1">
        <p:scale>
          <a:sx n="62" d="100"/>
          <a:sy n="62" d="100"/>
        </p:scale>
        <p:origin x="1032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DC15DE-5C95-49BA-9D28-9F1B64BC2E3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19E802-ED00-4A52-97C8-1C0C840DA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70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284B3B-0665-A0F9-6670-4C36D8D3F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1C200B23-1F28-4E88-7C9C-1F040CAD7A2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54EC8E73-4FEC-63BA-90B7-5AC1DB8DB88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03614709-473F-B788-62E6-BA7785EC9D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8BE9FF6-558A-4FE3-8952-B5B77695DD1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7548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E1A085-56D7-2A40-33B8-AD059CEF0C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B7B987-D68D-D237-4D73-E7E4411F3B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30DB45-51AA-742E-CCB5-ABCBDA0FB3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E57405-4EBC-A842-D9B5-FF4CEACCFE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852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84DBA-5A51-75FF-CCF6-E33728F0E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3C94A9-CF3F-B81F-7A64-93A234E8A3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6902E1-6909-C11F-01FB-583468589D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0A3A8-1B5B-7FEE-8709-E5E4F3780A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774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B14030-3111-35AC-6702-B7241BE9CC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BCC63F-4866-80CB-5503-59E8811AEE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1B5FFA-6C4F-D194-B943-64558044F7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98CE9D-7B34-3544-139B-DB65E8B2A2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678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F130A-7B0F-EA31-BDF5-205B5B2C4F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65C770-1A64-DE29-2B9D-44A4BBAF29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CB5D6B-7BA9-9A73-4BA1-C38BC35718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88F12F-ABC6-731A-4D93-458EC2D85F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234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1BF8F-8764-0779-37D2-0B865969F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E85F87-1B2E-E8EB-DE51-CAED98C7BE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3C412-05D0-81B3-42A4-E5DB4932DE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C2C5D8-3B22-AD63-8EF2-1B6FA96873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3587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778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D051D-BB51-39C7-F246-40910DDA3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BC2825-FE1D-ED37-7AA8-3C0D7DF597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3A7D8E-ADB2-E46E-E18D-2C2A2EADB3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BE1651-4B19-F754-EE84-FA3D6E1B72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4863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19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77B6ADD-8057-4795-9EA0-C2BFC59DEBD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5" name="Rounded Rectangle 10">
            <a:extLst>
              <a:ext uri="{FF2B5EF4-FFF2-40B4-BE49-F238E27FC236}">
                <a16:creationId xmlns:a16="http://schemas.microsoft.com/office/drawing/2014/main" id="{EDC7FF87-5B08-408D-A31E-7885936FD89B}"/>
              </a:ext>
            </a:extLst>
          </p:cNvPr>
          <p:cNvSpPr/>
          <p:nvPr/>
        </p:nvSpPr>
        <p:spPr>
          <a:xfrm>
            <a:off x="86785" y="69851"/>
            <a:ext cx="12018433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D481E7-0F4B-4721-A1D2-3065C90C41E6}"/>
              </a:ext>
            </a:extLst>
          </p:cNvPr>
          <p:cNvSpPr/>
          <p:nvPr/>
        </p:nvSpPr>
        <p:spPr>
          <a:xfrm>
            <a:off x="84667" y="1449389"/>
            <a:ext cx="12026900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6EBA89-5CFB-4207-B527-C80230605BF9}"/>
              </a:ext>
            </a:extLst>
          </p:cNvPr>
          <p:cNvSpPr/>
          <p:nvPr/>
        </p:nvSpPr>
        <p:spPr>
          <a:xfrm>
            <a:off x="84667" y="1397000"/>
            <a:ext cx="12026900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1E5535-D1BB-4EE5-8228-10215B91DB89}"/>
              </a:ext>
            </a:extLst>
          </p:cNvPr>
          <p:cNvSpPr/>
          <p:nvPr/>
        </p:nvSpPr>
        <p:spPr>
          <a:xfrm>
            <a:off x="84667" y="2976564"/>
            <a:ext cx="12026900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27">
            <a:extLst>
              <a:ext uri="{FF2B5EF4-FFF2-40B4-BE49-F238E27FC236}">
                <a16:creationId xmlns:a16="http://schemas.microsoft.com/office/drawing/2014/main" id="{0A4F621C-EBF3-47A0-A29B-AD0D449D4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43343-854E-474A-A869-640ACAE2EC8A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12" name="Footer Placeholder 16">
            <a:extLst>
              <a:ext uri="{FF2B5EF4-FFF2-40B4-BE49-F238E27FC236}">
                <a16:creationId xmlns:a16="http://schemas.microsoft.com/office/drawing/2014/main" id="{505490B3-EE04-4AE0-9210-AD01600BC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8">
            <a:extLst>
              <a:ext uri="{FF2B5EF4-FFF2-40B4-BE49-F238E27FC236}">
                <a16:creationId xmlns:a16="http://schemas.microsoft.com/office/drawing/2014/main" id="{554F9221-7252-4F99-804E-499037787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52216-B4D7-43EF-A270-A498B849C7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6390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B2DBB134-87AD-4381-9270-C41D9EA98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5472-C98E-4103-8C8E-3FD1A7B451A4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F63D3C24-CA0E-4010-84E9-20D92C044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86A1F5CD-AEA8-4482-933D-6E2383E2E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9D851-F4CC-45B0-AAE6-AC45A41F8F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697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83D4BD1-3FC3-4D86-9B77-C9799866C87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5" name="Rounded Rectangle 10">
            <a:extLst>
              <a:ext uri="{FF2B5EF4-FFF2-40B4-BE49-F238E27FC236}">
                <a16:creationId xmlns:a16="http://schemas.microsoft.com/office/drawing/2014/main" id="{A341E5B1-9235-4197-A8B8-64667B6AFA85}"/>
              </a:ext>
            </a:extLst>
          </p:cNvPr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25A6E8-E52E-4080-A33B-200A72715E0A}"/>
              </a:ext>
            </a:extLst>
          </p:cNvPr>
          <p:cNvSpPr/>
          <p:nvPr/>
        </p:nvSpPr>
        <p:spPr>
          <a:xfrm flipV="1">
            <a:off x="93134" y="2376489"/>
            <a:ext cx="12018433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09CA2D3-7FA9-488F-BB3C-A7D065777CE2}"/>
              </a:ext>
            </a:extLst>
          </p:cNvPr>
          <p:cNvSpPr/>
          <p:nvPr/>
        </p:nvSpPr>
        <p:spPr>
          <a:xfrm>
            <a:off x="93134" y="2341564"/>
            <a:ext cx="12018433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2F2BE1-B8B3-4088-8F4E-33B8284FF988}"/>
              </a:ext>
            </a:extLst>
          </p:cNvPr>
          <p:cNvSpPr/>
          <p:nvPr/>
        </p:nvSpPr>
        <p:spPr>
          <a:xfrm>
            <a:off x="91018" y="2468564"/>
            <a:ext cx="12020549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5B2DC4C-BD3A-42B1-BFE1-675372B65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84A1C-CAF8-459A-BFCD-B3FFF50B9B01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8577B201-5ED4-4E6E-94E8-25BECD1F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DC4F7AA-D0F6-412E-9FD9-1E710FB50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9473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1CC8C-5E06-43F0-8FA4-14F6589010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89893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A69BD6D5-A972-41B7-A6DD-8A8E813AD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D79D7-0182-4A73-80F2-A89A20809D28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9B52DDBB-C25C-4547-854B-6E001CC8E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6D3D8428-383D-4738-B6DF-A5AFC21D4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722B4-2912-4606-B066-50CCBE0516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013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>
            <a:extLst>
              <a:ext uri="{FF2B5EF4-FFF2-40B4-BE49-F238E27FC236}">
                <a16:creationId xmlns:a16="http://schemas.microsoft.com/office/drawing/2014/main" id="{BB46309C-4E65-4420-AECE-D8C790176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142A8-D795-4215-863A-E5F8C6456069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D6A008DC-07C6-4A3A-AD6A-22A9AF4A0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>
            <a:extLst>
              <a:ext uri="{FF2B5EF4-FFF2-40B4-BE49-F238E27FC236}">
                <a16:creationId xmlns:a16="http://schemas.microsoft.com/office/drawing/2014/main" id="{B5E67C66-DA9D-4553-91A1-321EAF08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0701-8C9B-4B6F-8E93-FCD1B3160E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7446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E7694F1E-A08A-4ED3-8AC7-E0FA927FD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D68CB-D932-4A48-A1EA-5254BD08A468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9219B92-1FFD-4EC3-9802-A0117BB59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2">
            <a:extLst>
              <a:ext uri="{FF2B5EF4-FFF2-40B4-BE49-F238E27FC236}">
                <a16:creationId xmlns:a16="http://schemas.microsoft.com/office/drawing/2014/main" id="{EC17A70C-19C4-4E16-8097-B839A4AEC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4F2FA-EDE8-4F5E-AAA8-11D288DC86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638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>
            <a:extLst>
              <a:ext uri="{FF2B5EF4-FFF2-40B4-BE49-F238E27FC236}">
                <a16:creationId xmlns:a16="http://schemas.microsoft.com/office/drawing/2014/main" id="{AB35BAA1-A185-4C8C-9FC5-612DD8ADE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5CC08-B508-4E2B-9259-8640252357B1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C3E6E7-2F34-4290-9279-BED7C0F02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46A9A501-BAA6-4B3A-9EDA-53C282660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F9793-D5AC-4C55-905C-AAE37285DA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5373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FA71A45-5BDC-4A1C-9AAC-B89E06C65F6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6" name="Rounded Rectangle 10">
            <a:extLst>
              <a:ext uri="{FF2B5EF4-FFF2-40B4-BE49-F238E27FC236}">
                <a16:creationId xmlns:a16="http://schemas.microsoft.com/office/drawing/2014/main" id="{285F6502-5FAD-4281-9346-5CD706474D1D}"/>
              </a:ext>
            </a:extLst>
          </p:cNvPr>
          <p:cNvSpPr/>
          <p:nvPr/>
        </p:nvSpPr>
        <p:spPr>
          <a:xfrm>
            <a:off x="84668" y="69850"/>
            <a:ext cx="12018433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A0875F50-475C-44B0-AC7F-4E741E0FE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92A14-F827-4BD5-B2CE-BFD14AE48BFE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AA4DAC42-51B5-4298-9054-7941EC45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BA9BD4A7-38B0-4956-AADB-56F1D45EA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642FF-4962-42A3-9749-168FBF3313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4797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E9F9ADC-B56A-4706-9F28-CDF71E61A824}"/>
              </a:ext>
            </a:extLst>
          </p:cNvPr>
          <p:cNvSpPr/>
          <p:nvPr/>
        </p:nvSpPr>
        <p:spPr>
          <a:xfrm flipV="1">
            <a:off x="91018" y="4683126"/>
            <a:ext cx="12009967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1BB940-91C5-40BF-AA2D-C7FA7B7A755A}"/>
              </a:ext>
            </a:extLst>
          </p:cNvPr>
          <p:cNvSpPr/>
          <p:nvPr/>
        </p:nvSpPr>
        <p:spPr>
          <a:xfrm>
            <a:off x="91018" y="4649789"/>
            <a:ext cx="12009967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D82DB-A247-4915-8D30-F1B3774713F0}"/>
              </a:ext>
            </a:extLst>
          </p:cNvPr>
          <p:cNvSpPr/>
          <p:nvPr/>
        </p:nvSpPr>
        <p:spPr>
          <a:xfrm>
            <a:off x="91018" y="4773614"/>
            <a:ext cx="12009967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26B8973D-7B71-4C2F-B911-CDA85E10F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10090-13D2-498D-A61F-52B476CF86AF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E6DB6BDA-966E-4262-96A2-88F8896B3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8BCA7197-26AC-4177-90BD-0C6243C3F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9473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F4F965-E8C3-469D-8621-8C9DAC2A98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9150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C4161AFB-0E8E-42B8-8765-2487B92FC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F651C-B81B-4085-A57D-E025A64FC8C7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6CC8A77F-3554-4692-9FAC-40BF1808B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2E888E6D-DE23-4CDD-8234-AE5D886BA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587214-A0FD-4B01-92C0-05E2EDB767C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098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AA8F327C-E1FB-42C8-8F0F-1AB403EB9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55ACF-A807-4E35-86E9-F6893230AB88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F6BD842A-949C-4ED8-B778-FB17968F4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3665CFA4-0177-45A3-A04C-D80291913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E43F0-4E7D-4F19-8977-1B0D4180FD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0362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5060E42-02FC-4DA6-A209-DE34C903B92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8" name="Rounded Rectangle 7">
            <a:extLst>
              <a:ext uri="{FF2B5EF4-FFF2-40B4-BE49-F238E27FC236}">
                <a16:creationId xmlns:a16="http://schemas.microsoft.com/office/drawing/2014/main" id="{B5BBD482-4650-4036-A118-665B5C4214F6}"/>
              </a:ext>
            </a:extLst>
          </p:cNvPr>
          <p:cNvSpPr/>
          <p:nvPr/>
        </p:nvSpPr>
        <p:spPr>
          <a:xfrm>
            <a:off x="84668" y="69850"/>
            <a:ext cx="12018433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1028" name="Title Placeholder 21">
            <a:extLst>
              <a:ext uri="{FF2B5EF4-FFF2-40B4-BE49-F238E27FC236}">
                <a16:creationId xmlns:a16="http://schemas.microsoft.com/office/drawing/2014/main" id="{855BCFF8-0882-4A45-B013-3094A39BC9C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12">
            <a:extLst>
              <a:ext uri="{FF2B5EF4-FFF2-40B4-BE49-F238E27FC236}">
                <a16:creationId xmlns:a16="http://schemas.microsoft.com/office/drawing/2014/main" id="{A925BEA5-10AE-451F-ADA1-BF8B0D091E8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219200" y="1447800"/>
            <a:ext cx="10363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610B36C-7F60-48AB-8585-FFBDC9E6BE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356A2368-CD4D-474B-AF6C-4D103C02E0EA}" type="datetimeFigureOut">
              <a:rPr lang="en-GB"/>
              <a:pPr>
                <a:defRPr/>
              </a:pPr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83B4-D774-4FA6-B452-DB70338BC5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59C810C0-53E0-46B6-8E46-A96B05616C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94733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lvl1pPr algn="ctr" eaLnBrk="1" hangingPunct="1">
              <a:defRPr sz="1400">
                <a:solidFill>
                  <a:srgbClr val="FFFFFF"/>
                </a:solidFill>
                <a:latin typeface="Franklin Gothic Book" panose="020B0503020102020204" pitchFamily="34" charset="0"/>
              </a:defRPr>
            </a:lvl1pPr>
          </a:lstStyle>
          <a:p>
            <a:pPr>
              <a:defRPr/>
            </a:pPr>
            <a:fld id="{1C923933-92D8-4845-B741-94F897A974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690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anose="05020102010507070707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anose="05020102010507070707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ben.duxbur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E8A11A-4C01-9B06-3249-4A7FAC1D3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ubtitle 8">
            <a:extLst>
              <a:ext uri="{FF2B5EF4-FFF2-40B4-BE49-F238E27FC236}">
                <a16:creationId xmlns:a16="http://schemas.microsoft.com/office/drawing/2014/main" id="{18DF19A8-7C76-84E9-3C4E-9A92516E9E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Dr Ben Duxbury.   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>
                <a:hlinkClick r:id="rId3"/>
              </a:rPr>
              <a:t>ben.duxbury@uwtsd.ac.uk</a:t>
            </a:r>
            <a:r>
              <a:rPr lang="en-GB" altLang="en-US" dirty="0"/>
              <a:t> 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05A64643-2BE3-9A21-C78D-040AAE6C2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8340" y="1828800"/>
            <a:ext cx="9973660" cy="1600200"/>
          </a:xfrm>
        </p:spPr>
        <p:txBody>
          <a:bodyPr/>
          <a:lstStyle/>
          <a:p>
            <a:pPr algn="l" eaLnBrk="1" hangingPunct="1"/>
            <a:br>
              <a:rPr lang="en-GB" altLang="en-US" sz="2400" b="1" dirty="0"/>
            </a:br>
            <a:r>
              <a:rPr lang="en-GB" altLang="en-US" sz="2400" b="1" dirty="0"/>
              <a:t>BMNS4014.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Living well: a </a:t>
            </a:r>
            <a:r>
              <a:rPr lang="en-GB" sz="2400" b="1" dirty="0">
                <a:ea typeface="Times New Roman" panose="02020603050405020304" pitchFamily="18" charset="0"/>
              </a:rPr>
              <a:t>L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ife  </a:t>
            </a:r>
            <a:r>
              <a:rPr lang="en-GB" sz="2400" b="1" dirty="0">
                <a:ea typeface="Times New Roman" panose="02020603050405020304" pitchFamily="18" charset="0"/>
              </a:rPr>
              <a:t>C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ourse </a:t>
            </a:r>
            <a:r>
              <a:rPr lang="en-GB" sz="2400" b="1" dirty="0">
                <a:ea typeface="Times New Roman" panose="02020603050405020304" pitchFamily="18" charset="0"/>
              </a:rPr>
              <a:t>A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pproach to Health </a:t>
            </a:r>
            <a:r>
              <a:rPr lang="en-GB" sz="2400" b="1" dirty="0">
                <a:ea typeface="Times New Roman" panose="02020603050405020304" pitchFamily="18" charset="0"/>
              </a:rPr>
              <a:t>and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 Wellbeing </a:t>
            </a:r>
            <a:br>
              <a:rPr lang="en-GB" altLang="en-US" sz="2400" b="1" dirty="0"/>
            </a:br>
            <a:r>
              <a:rPr lang="en-GB" sz="2400" dirty="0"/>
              <a:t>Le</a:t>
            </a:r>
            <a:r>
              <a:rPr lang="en-GB" altLang="en-US" sz="2400" dirty="0"/>
              <a:t>cture  six. 2025/26.  The life course: the bigger picture</a:t>
            </a:r>
            <a:br>
              <a:rPr lang="en-GB" altLang="en-US" sz="2400" dirty="0"/>
            </a:br>
            <a:br>
              <a:rPr lang="en-GB" altLang="en-US" sz="4000" dirty="0"/>
            </a:br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800576-59F9-0FCE-560C-2F96A77CDC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41" y="1828800"/>
            <a:ext cx="1932599" cy="67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896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EB4-0F7B-EBA9-CEDF-06D79EA8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969" y="274638"/>
            <a:ext cx="11303431" cy="563562"/>
          </a:xfrm>
        </p:spPr>
        <p:txBody>
          <a:bodyPr/>
          <a:lstStyle/>
          <a:p>
            <a:r>
              <a:rPr lang="en-GB" dirty="0"/>
              <a:t>Today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77E45-009E-FABA-2F35-E6D53F027B2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78969" y="838200"/>
            <a:ext cx="11303431" cy="5745162"/>
          </a:xfrm>
        </p:spPr>
        <p:txBody>
          <a:bodyPr/>
          <a:lstStyle/>
          <a:p>
            <a:r>
              <a:rPr lang="en-GB" sz="3200" dirty="0"/>
              <a:t>Brief recap of last week</a:t>
            </a:r>
          </a:p>
          <a:p>
            <a:r>
              <a:rPr lang="en-GB" sz="3200" dirty="0"/>
              <a:t>The life course approach and:</a:t>
            </a:r>
          </a:p>
          <a:p>
            <a:pPr lvl="1"/>
            <a:r>
              <a:rPr lang="en-GB" sz="3200" dirty="0"/>
              <a:t>Key concepts</a:t>
            </a:r>
          </a:p>
          <a:p>
            <a:pPr lvl="1"/>
            <a:r>
              <a:rPr lang="en-GB" sz="3200" dirty="0"/>
              <a:t>Interventions</a:t>
            </a:r>
          </a:p>
          <a:p>
            <a:r>
              <a:rPr lang="en-GB" sz="3200" dirty="0"/>
              <a:t>Evidence for: </a:t>
            </a:r>
          </a:p>
          <a:p>
            <a:pPr lvl="1"/>
            <a:r>
              <a:rPr lang="en-GB" sz="3200" dirty="0"/>
              <a:t>a multifactorial impact on health and wellbeing across the life course</a:t>
            </a:r>
          </a:p>
          <a:p>
            <a:pPr lvl="1"/>
            <a:r>
              <a:rPr lang="en-GB" sz="3200" dirty="0"/>
              <a:t>interventions across the life course</a:t>
            </a:r>
          </a:p>
          <a:p>
            <a:r>
              <a:rPr lang="en-GB" sz="3400" dirty="0"/>
              <a:t>Next week</a:t>
            </a:r>
          </a:p>
        </p:txBody>
      </p:sp>
    </p:spTree>
    <p:extLst>
      <p:ext uri="{BB962C8B-B14F-4D97-AF65-F5344CB8AC3E}">
        <p14:creationId xmlns:p14="http://schemas.microsoft.com/office/powerpoint/2010/main" val="2578007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856B478-F9A1-BC17-1A0A-71FBD12C9509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12929" y="171679"/>
            <a:ext cx="9293273" cy="61955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8EF8E1-A54D-5B86-FCCB-4202E841F0A7}"/>
              </a:ext>
            </a:extLst>
          </p:cNvPr>
          <p:cNvSpPr txBox="1"/>
          <p:nvPr/>
        </p:nvSpPr>
        <p:spPr>
          <a:xfrm>
            <a:off x="247973" y="6367193"/>
            <a:ext cx="11623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Coventry County Council/Warwickshire County Council, 2026; 2026a)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251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CC275-E160-82D3-09BC-A62B46CFD5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6EA94-516A-81A4-2444-F7FF6B009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80" y="274638"/>
            <a:ext cx="11283820" cy="360793"/>
          </a:xfrm>
        </p:spPr>
        <p:txBody>
          <a:bodyPr/>
          <a:lstStyle/>
          <a:p>
            <a:r>
              <a:rPr lang="en-GB" sz="3200" dirty="0"/>
              <a:t>The life course to health and wellbeing: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80656-8F15-8A85-B887-D718382184C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635431"/>
            <a:ext cx="12056534" cy="5947932"/>
          </a:xfrm>
        </p:spPr>
        <p:txBody>
          <a:bodyPr/>
          <a:lstStyle/>
          <a:p>
            <a:r>
              <a:rPr lang="en-GB" sz="3000" dirty="0"/>
              <a:t> Health/wellbeing affected by interplay of biological/social/environmental factors over life trajectory: from preconception to older age.</a:t>
            </a:r>
          </a:p>
          <a:p>
            <a:r>
              <a:rPr lang="en-GB" sz="3000" dirty="0"/>
              <a:t>Importance of time/context/process/meaning on human development: contextual, processual, dynamic; critical/sensitive periods</a:t>
            </a:r>
          </a:p>
          <a:p>
            <a:r>
              <a:rPr lang="en-GB" sz="3000" dirty="0"/>
              <a:t>Development = extending through multiple life stages that influence life trajectory; temporal/chronological connections as individuals move through biologically-/culturally-/socially-/historically-defined transitions  </a:t>
            </a:r>
          </a:p>
          <a:p>
            <a:r>
              <a:rPr lang="en-GB" sz="3000" dirty="0"/>
              <a:t>Identifies/takes account of key factors/influences in human lives, e.g.: (timing/sequencing of) transitions; continuum of experience (from pre-conception to old age); accumulation of lifelong factors; personal agency within wider context; linked lives/intergenerational transmission: factors like parental health and socioeconomic status influence the health trajectories of children</a:t>
            </a:r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61893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EE0F1-B96C-638F-1894-C5672543BFE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63470" y="123986"/>
            <a:ext cx="11654727" cy="6571282"/>
          </a:xfrm>
        </p:spPr>
        <p:txBody>
          <a:bodyPr/>
          <a:lstStyle/>
          <a:p>
            <a:r>
              <a:rPr lang="en-GB" sz="3000" dirty="0"/>
              <a:t>Multidisciplinary in nature, considering (e.g.): history, sociology, demography, psychology, biology, public health, economics</a:t>
            </a:r>
          </a:p>
          <a:p>
            <a:r>
              <a:rPr lang="en-GB" sz="3000" dirty="0"/>
              <a:t>Understanding of individuals’ actions/behaviour/experiences by combining individual insights with broader/surrounding socioeconomic forces</a:t>
            </a:r>
          </a:p>
          <a:p>
            <a:r>
              <a:rPr lang="en-GB" sz="3000" dirty="0"/>
              <a:t>Considers life outcomes to be influenced by factors including: </a:t>
            </a:r>
          </a:p>
          <a:p>
            <a:pPr lvl="1"/>
            <a:r>
              <a:rPr lang="en-GB" sz="2800" dirty="0"/>
              <a:t>Transitions (biological, behavioural, social): e.g. infancy, puberty, pregnancy, starting school, entering labour market, becoming a parent, retiring, bereavement</a:t>
            </a:r>
          </a:p>
          <a:p>
            <a:pPr lvl="1"/>
            <a:r>
              <a:rPr lang="en-GB" sz="2800" dirty="0"/>
              <a:t>Individual (micro-level) factors: cognition, personality, biology</a:t>
            </a:r>
          </a:p>
          <a:p>
            <a:pPr lvl="1"/>
            <a:r>
              <a:rPr lang="en-GB" sz="2800" dirty="0"/>
              <a:t>Cumulative meso- macro-level exposures: social (family, friends etc.), economic (wealth of country, job etc.), education (systems), labour (markets), social/cultural values, environmental factors (rural/urban, air quality etc.) </a:t>
            </a:r>
          </a:p>
          <a:p>
            <a:r>
              <a:rPr lang="en-GB" sz="3000" dirty="0"/>
              <a:t>Takes account of factors (including protective factors that can enhance health &amp; risk factors that can harm health) and of their interplay/accumulation &amp; influence throughout the life course:</a:t>
            </a:r>
          </a:p>
          <a:p>
            <a:pPr lvl="1"/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615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581CF-6B65-EEEA-E83B-DED15B9BDA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19CCA-9B7D-93EB-F9E0-77EC2F83A4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-216976" y="201479"/>
            <a:ext cx="12274657" cy="6865748"/>
          </a:xfrm>
        </p:spPr>
        <p:txBody>
          <a:bodyPr/>
          <a:lstStyle/>
          <a:p>
            <a:pPr lvl="1"/>
            <a:r>
              <a:rPr lang="en-GB" sz="3000" b="1" dirty="0"/>
              <a:t>Biological/personal factors</a:t>
            </a:r>
            <a:r>
              <a:rPr lang="en-GB" sz="3000" dirty="0"/>
              <a:t>:</a:t>
            </a:r>
            <a:r>
              <a:rPr lang="en-GB" sz="3000" b="1" dirty="0"/>
              <a:t> </a:t>
            </a:r>
            <a:r>
              <a:rPr lang="en-GB" sz="3000" dirty="0"/>
              <a:t>e.g. age, sex, genetic makeup, neurodevelopment, constitution </a:t>
            </a:r>
          </a:p>
          <a:p>
            <a:pPr lvl="1"/>
            <a:r>
              <a:rPr lang="en-GB" sz="3000" b="1" dirty="0"/>
              <a:t>Individual lifestyle/behavioural factors</a:t>
            </a:r>
            <a:r>
              <a:rPr lang="en-GB" sz="3000" dirty="0"/>
              <a:t>: e.g. physical activity, diet, sleep quality, use of tobacco, alcohol, drugs.</a:t>
            </a:r>
          </a:p>
          <a:p>
            <a:pPr lvl="1"/>
            <a:r>
              <a:rPr lang="en-GB" sz="3000" b="1" dirty="0"/>
              <a:t>Social, interpersonal, community factors</a:t>
            </a:r>
            <a:r>
              <a:rPr lang="en-GB" sz="3000" dirty="0"/>
              <a:t>: e.g. relationships with family/peers/friends, social support networks, and ‘linked lives’ (the interdependence of family members’ lives).</a:t>
            </a:r>
          </a:p>
          <a:p>
            <a:pPr lvl="1"/>
            <a:r>
              <a:rPr lang="en-GB" sz="3000" b="1" dirty="0"/>
              <a:t>Wider determinants of health and wellbeing factors</a:t>
            </a:r>
            <a:r>
              <a:rPr lang="en-GB" sz="3000" dirty="0"/>
              <a:t>: e.g.</a:t>
            </a:r>
          </a:p>
          <a:p>
            <a:pPr lvl="2"/>
            <a:r>
              <a:rPr lang="en-GB" sz="2800" dirty="0"/>
              <a:t>Economic, e.g. income, financial security, (un) employment; </a:t>
            </a:r>
          </a:p>
          <a:p>
            <a:pPr lvl="2"/>
            <a:r>
              <a:rPr lang="en-GB" sz="2800" dirty="0"/>
              <a:t>societal, e.g. education/healthcare access, social norms, discrimination, exposure to crime/violence.</a:t>
            </a:r>
          </a:p>
          <a:p>
            <a:pPr lvl="2"/>
            <a:r>
              <a:rPr lang="en-GB" sz="2800" dirty="0"/>
              <a:t>environmental, e.g. housing quality, access to green spaces, air quality</a:t>
            </a:r>
            <a:r>
              <a:rPr lang="en-GB" sz="2600" dirty="0"/>
              <a:t>.</a:t>
            </a:r>
          </a:p>
          <a:p>
            <a:pPr marL="593725" lvl="2" indent="0">
              <a:buNone/>
            </a:pPr>
            <a:r>
              <a:rPr lang="en-GB" sz="1400" dirty="0"/>
              <a:t>(See Bengston and Allen,2003; Burton-</a:t>
            </a:r>
            <a:r>
              <a:rPr lang="en-GB" sz="1400" dirty="0" err="1"/>
              <a:t>Jeangros</a:t>
            </a:r>
            <a:r>
              <a:rPr lang="en-GB" sz="1400" dirty="0"/>
              <a:t> et  al., 2015; Elder, Johnson and Crosnoe, 2003;  Elder and Giele, 2009; Baxter et al.,  2022;  World Health Organisation [WHO], 2025; Aagard-Hansen et al., 2019 )</a:t>
            </a:r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9143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E7703-01FE-6D5C-B881-3C27F64C7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F7EB5FBF-62B8-1382-C462-F5B7B534B4F0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861" y="190569"/>
            <a:ext cx="6449339" cy="647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E7153B-E44D-C009-5E28-1CAC908F97C4}"/>
              </a:ext>
            </a:extLst>
          </p:cNvPr>
          <p:cNvSpPr txBox="1"/>
          <p:nvPr/>
        </p:nvSpPr>
        <p:spPr>
          <a:xfrm>
            <a:off x="7823201" y="5571067"/>
            <a:ext cx="386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Proximal and distal risk factors in a life course ecological approach (see Tomlinson et al., 2022)</a:t>
            </a:r>
          </a:p>
        </p:txBody>
      </p:sp>
    </p:spTree>
    <p:extLst>
      <p:ext uri="{BB962C8B-B14F-4D97-AF65-F5344CB8AC3E}">
        <p14:creationId xmlns:p14="http://schemas.microsoft.com/office/powerpoint/2010/main" val="3802816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9BD3A7-B6F7-BC3F-DA70-4944424ED0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9065F-72CE-D716-3390-A5934FFA3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33" y="176982"/>
            <a:ext cx="11954933" cy="501044"/>
          </a:xfrm>
        </p:spPr>
        <p:txBody>
          <a:bodyPr/>
          <a:lstStyle/>
          <a:p>
            <a:r>
              <a:rPr lang="en-GB" sz="2800" dirty="0"/>
              <a:t>The life course approach to health and wellbeing: importance of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47A2-2C8A-A897-B942-70F9C9678FB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18533" y="626534"/>
            <a:ext cx="11954933" cy="6231466"/>
          </a:xfrm>
        </p:spPr>
        <p:txBody>
          <a:bodyPr/>
          <a:lstStyle/>
          <a:p>
            <a:r>
              <a:rPr lang="en-GB" sz="3000" dirty="0"/>
              <a:t>Evidence indicates that implementing a life course approach – &amp; intervening at critical periods – can contribute to longer lives in good health &amp; increase wellbeing across the life course.  Research suggests improved                                    health/wellbeing are associated with:</a:t>
            </a:r>
          </a:p>
          <a:p>
            <a:pPr lvl="1"/>
            <a:r>
              <a:rPr lang="en-GB" sz="3000" dirty="0"/>
              <a:t>early intervention (educational) programmes                                                      (due to, e.g. improved education,                                                                                   improved employment/earnings, reduced criminality)                                                  (see Heckman et al., 2010);</a:t>
            </a:r>
          </a:p>
          <a:p>
            <a:pPr lvl="1"/>
            <a:r>
              <a:rPr lang="en-GB" sz="3000" dirty="0"/>
              <a:t>adolescent-stage interventions (e.g. for mental health,                                   school feeding, HPV vaccination/cervical cancer                                            elimination – see WHO, 2024). </a:t>
            </a:r>
          </a:p>
          <a:p>
            <a:pPr lvl="2"/>
            <a:r>
              <a:rPr lang="en-GB" sz="2200" dirty="0"/>
              <a:t>   </a:t>
            </a:r>
            <a:endParaRPr lang="en-GB" sz="2800" b="1" i="1" dirty="0"/>
          </a:p>
          <a:p>
            <a:pPr marL="319088" lvl="1" indent="0">
              <a:buNone/>
            </a:pPr>
            <a:r>
              <a:rPr lang="en-GB" sz="3000" dirty="0"/>
              <a:t>                                                                                                            </a:t>
            </a:r>
          </a:p>
          <a:p>
            <a:pPr lvl="1"/>
            <a:endParaRPr lang="en-GB" sz="3000" dirty="0"/>
          </a:p>
          <a:p>
            <a:pPr lvl="1"/>
            <a:endParaRPr lang="en-GB" sz="3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CBD478-9698-93CE-1132-A5ED12703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2140" y="1594819"/>
            <a:ext cx="2528128" cy="19885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E686AC-E19B-0DB3-E23E-268127917746}"/>
              </a:ext>
            </a:extLst>
          </p:cNvPr>
          <p:cNvSpPr txBox="1"/>
          <p:nvPr/>
        </p:nvSpPr>
        <p:spPr>
          <a:xfrm>
            <a:off x="8348133" y="3583347"/>
            <a:ext cx="3843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High/Scope Perry Preschool Program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5F5553-8B24-3BC4-282B-5274528E28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8133" y="4030476"/>
            <a:ext cx="1876226" cy="26505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59F1A2-9862-7939-8557-3A89B4CDF159}"/>
              </a:ext>
            </a:extLst>
          </p:cNvPr>
          <p:cNvSpPr txBox="1"/>
          <p:nvPr/>
        </p:nvSpPr>
        <p:spPr>
          <a:xfrm>
            <a:off x="10224359" y="6231466"/>
            <a:ext cx="1492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(WHO, 2024)</a:t>
            </a:r>
          </a:p>
        </p:txBody>
      </p:sp>
    </p:spTree>
    <p:extLst>
      <p:ext uri="{BB962C8B-B14F-4D97-AF65-F5344CB8AC3E}">
        <p14:creationId xmlns:p14="http://schemas.microsoft.com/office/powerpoint/2010/main" val="353148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12C89-ABE5-0AE5-F88C-259C12C44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F727C-F4FF-F201-1DA3-9E5D358CC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" y="287867"/>
            <a:ext cx="12092609" cy="795866"/>
          </a:xfrm>
        </p:spPr>
        <p:txBody>
          <a:bodyPr/>
          <a:lstStyle/>
          <a:p>
            <a:r>
              <a:rPr lang="en-GB" sz="3000" dirty="0"/>
              <a:t>Examples of life course health/wellbeing interventions targeted at early life stages (see Tomlinson et al., 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FA476-37BC-5719-B315-9AFA0443218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931332"/>
            <a:ext cx="12192000" cy="5774267"/>
          </a:xfrm>
        </p:spPr>
        <p:txBody>
          <a:bodyPr/>
          <a:lstStyle/>
          <a:p>
            <a:r>
              <a:rPr lang="en-GB" sz="3200" b="1" dirty="0"/>
              <a:t>Biological and psychosocial interventions</a:t>
            </a:r>
            <a:r>
              <a:rPr lang="en-GB" sz="3000" b="1" dirty="0"/>
              <a:t>: </a:t>
            </a:r>
            <a:r>
              <a:rPr lang="en-GB" sz="3000" dirty="0"/>
              <a:t>Antenatal, childbirth, and postnatal care • HIV prevention and care • Nutrition • Responsive care • Immunisation • Management of childhood illness • Physical activity • Adolescent friendly sexual and reproductive health services • Adolescent and caregiver mental health • Care for developmental delays, disorders, and disabilities • Injury prevention </a:t>
            </a:r>
          </a:p>
          <a:p>
            <a:r>
              <a:rPr lang="en-GB" sz="3200" b="1" dirty="0"/>
              <a:t>Supportive policies: </a:t>
            </a:r>
            <a:r>
              <a:rPr lang="en-GB" sz="3000" dirty="0"/>
              <a:t>Minimum wage • Universal healthcare • Maternity protection • Food safety and labelling • Affordable child care • Universal access to education • Sexual and reproductive rights • Road safety regulations • Tobacco and alcohol taxation • Family friendly workplace policies • Social protection schemes </a:t>
            </a:r>
          </a:p>
          <a:p>
            <a:r>
              <a:rPr lang="en-GB" sz="3200" b="1" dirty="0"/>
              <a:t>Supportive physical environment: </a:t>
            </a:r>
            <a:r>
              <a:rPr lang="en-GB" sz="3000" dirty="0"/>
              <a:t>Clean water • Adequate sanitation                 • Clean air • Clean energy • Environments free of toxins • Secure places for recreation • Safe roads • Smoke-free public spaces • Child friendly urban design</a:t>
            </a:r>
          </a:p>
        </p:txBody>
      </p:sp>
    </p:spTree>
    <p:extLst>
      <p:ext uri="{BB962C8B-B14F-4D97-AF65-F5344CB8AC3E}">
        <p14:creationId xmlns:p14="http://schemas.microsoft.com/office/powerpoint/2010/main" val="131380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14133-1DB9-C3B5-8FA5-E12732F64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86" y="274638"/>
            <a:ext cx="11458414" cy="329796"/>
          </a:xfrm>
        </p:spPr>
        <p:txBody>
          <a:bodyPr/>
          <a:lstStyle/>
          <a:p>
            <a:r>
              <a:rPr lang="en-GB" sz="3200" dirty="0"/>
              <a:t>Research evidence: impact of life course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37A81-9944-F758-2C4D-0057D89FCAC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23986" y="604434"/>
            <a:ext cx="12068013" cy="5978927"/>
          </a:xfrm>
        </p:spPr>
        <p:txBody>
          <a:bodyPr/>
          <a:lstStyle/>
          <a:p>
            <a:r>
              <a:rPr lang="en-GB" sz="3000" dirty="0"/>
              <a:t>Lay-Yee et al.  (2021)</a:t>
            </a:r>
          </a:p>
          <a:p>
            <a:pPr lvl="1"/>
            <a:r>
              <a:rPr lang="en-GB" sz="2800" dirty="0"/>
              <a:t>Research: using group-based trajectory analysis of data from the Dunedin Multidisciplinary Health and Development Study (DMHDS) (ongoing longitudinal investigation of the health and behaviour of a complete birth cohort of consecutive births in Dunedin, New Zealand), examined social isolation across the life course  </a:t>
            </a:r>
          </a:p>
          <a:p>
            <a:pPr lvl="1"/>
            <a:r>
              <a:rPr lang="en-GB" sz="2800" dirty="0"/>
              <a:t>Findings: socially isolated adults tend to come from disadvantaged family backgrounds and and have more behavioural and emotional difficulties.</a:t>
            </a:r>
          </a:p>
          <a:p>
            <a:r>
              <a:rPr lang="en-GB" sz="3000" dirty="0" err="1"/>
              <a:t>Nooyens</a:t>
            </a:r>
            <a:r>
              <a:rPr lang="en-GB" sz="3000" dirty="0"/>
              <a:t> et al.  (2021)</a:t>
            </a:r>
          </a:p>
          <a:p>
            <a:pPr lvl="1"/>
            <a:r>
              <a:rPr lang="en-GB" sz="2800" dirty="0"/>
              <a:t>Research: using data from </a:t>
            </a:r>
            <a:r>
              <a:rPr lang="en-GB" sz="2800" dirty="0" err="1"/>
              <a:t>Doetinchem</a:t>
            </a:r>
            <a:r>
              <a:rPr lang="en-GB" sz="2800" dirty="0"/>
              <a:t> Cohort Study (population based longitudinal study in </a:t>
            </a:r>
            <a:r>
              <a:rPr lang="en-GB" sz="2800" dirty="0" err="1"/>
              <a:t>Doetinchem</a:t>
            </a:r>
            <a:r>
              <a:rPr lang="en-GB" sz="2800" dirty="0"/>
              <a:t>, the Netherlands), examined cognitive factors and adherence to dietary guidelines from middle to older age </a:t>
            </a:r>
          </a:p>
          <a:p>
            <a:pPr lvl="1"/>
            <a:r>
              <a:rPr lang="en-GB" sz="2800" dirty="0"/>
              <a:t>Findings: </a:t>
            </a:r>
            <a:r>
              <a:rPr lang="en-GB" sz="2800"/>
              <a:t>adherence to healthy </a:t>
            </a:r>
            <a:r>
              <a:rPr lang="en-GB" sz="2800" dirty="0"/>
              <a:t>diet associated with better cognitive function and less severe global cognitive decline</a:t>
            </a:r>
          </a:p>
        </p:txBody>
      </p:sp>
    </p:spTree>
    <p:extLst>
      <p:ext uri="{BB962C8B-B14F-4D97-AF65-F5344CB8AC3E}">
        <p14:creationId xmlns:p14="http://schemas.microsoft.com/office/powerpoint/2010/main" val="2207519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A1CA7-AA71-4DF8-ADE8-E53A34B47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86" y="274638"/>
            <a:ext cx="11458414" cy="314298"/>
          </a:xfrm>
        </p:spPr>
        <p:txBody>
          <a:bodyPr/>
          <a:lstStyle/>
          <a:p>
            <a:r>
              <a:rPr lang="en-GB" sz="3200" dirty="0"/>
              <a:t>Research evidence: evidence of life course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FA0C0-0CC8-7DD4-3463-467EB5688A0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449451"/>
            <a:ext cx="11876868" cy="6133911"/>
          </a:xfrm>
        </p:spPr>
        <p:txBody>
          <a:bodyPr/>
          <a:lstStyle/>
          <a:p>
            <a:r>
              <a:rPr lang="en-GB" sz="3000" dirty="0"/>
              <a:t>He et al. (2022).  </a:t>
            </a:r>
          </a:p>
          <a:p>
            <a:pPr lvl="1"/>
            <a:r>
              <a:rPr lang="en-GB" sz="2800" dirty="0"/>
              <a:t>Research: parallel cluster randomised controlled trial (RCT) including pupils/their family members from primary schools in Shijiazhuang, </a:t>
            </a:r>
            <a:r>
              <a:rPr lang="en-GB" sz="2800" dirty="0" err="1"/>
              <a:t>Luzhou</a:t>
            </a:r>
            <a:r>
              <a:rPr lang="en-GB" sz="2800" dirty="0"/>
              <a:t>, Yueyang (China); examined impact of smartphone application (</a:t>
            </a:r>
            <a:r>
              <a:rPr lang="en-GB" sz="2800" dirty="0" err="1"/>
              <a:t>AppSalt</a:t>
            </a:r>
            <a:r>
              <a:rPr lang="en-GB" sz="2800" dirty="0"/>
              <a:t>) on salt intake.</a:t>
            </a:r>
          </a:p>
          <a:p>
            <a:pPr lvl="1"/>
            <a:r>
              <a:rPr lang="en-GB" sz="2800" dirty="0"/>
              <a:t>Findings: little impact on children’s salt intake small (not statistically significant); but effective in reducing adult salt intake/blood pressure in adults: of public health significance/could be scaled up easily</a:t>
            </a:r>
          </a:p>
          <a:p>
            <a:r>
              <a:rPr lang="en-GB" sz="3000" dirty="0"/>
              <a:t>Aung et al. (2021</a:t>
            </a:r>
            <a:r>
              <a:rPr lang="en-GB" dirty="0"/>
              <a:t>)</a:t>
            </a:r>
          </a:p>
          <a:p>
            <a:pPr lvl="1"/>
            <a:r>
              <a:rPr lang="en-GB" sz="2800" dirty="0"/>
              <a:t>Research: parallel cluster RCT including older adults in Chiang Mai (China); examined effectiveness of community-integrated intermediary care (CIIC) service model in enhancing family-based long-term care  </a:t>
            </a:r>
          </a:p>
          <a:p>
            <a:pPr lvl="1"/>
            <a:r>
              <a:rPr lang="en-GB" sz="2800" dirty="0"/>
              <a:t>Findings: implementation of model helped improve health/wellbeing, identify unmet needs and prevent age-related morbidity and disability. </a:t>
            </a:r>
          </a:p>
        </p:txBody>
      </p:sp>
    </p:spTree>
    <p:extLst>
      <p:ext uri="{BB962C8B-B14F-4D97-AF65-F5344CB8AC3E}">
        <p14:creationId xmlns:p14="http://schemas.microsoft.com/office/powerpoint/2010/main" val="13315351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36B6B1-AF6B-60F0-750D-ABEA5E3F4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62D7C-EED1-86D0-16FB-DDA44DA43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475" y="1"/>
            <a:ext cx="11794210" cy="1007390"/>
          </a:xfrm>
        </p:spPr>
        <p:txBody>
          <a:bodyPr/>
          <a:lstStyle/>
          <a:p>
            <a:r>
              <a:rPr lang="en-GB" sz="2400" dirty="0"/>
              <a:t>The impact of different factors on an individual life course health and wellbeing trajectory: positive factors improve the trajectory, negative factors harm the trajectory.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1D88FFB-C1D5-1FBE-73B2-A7D7D6EBD637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06" y="1007392"/>
            <a:ext cx="10579759" cy="5694830"/>
          </a:xfrm>
        </p:spPr>
      </p:pic>
    </p:spTree>
    <p:extLst>
      <p:ext uri="{BB962C8B-B14F-4D97-AF65-F5344CB8AC3E}">
        <p14:creationId xmlns:p14="http://schemas.microsoft.com/office/powerpoint/2010/main" val="2826636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103A8-202C-E573-09B4-787412348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956" y="274638"/>
            <a:ext cx="11179444" cy="779247"/>
          </a:xfrm>
        </p:spPr>
        <p:txBody>
          <a:bodyPr/>
          <a:lstStyle/>
          <a:p>
            <a:r>
              <a:rPr lang="en-GB" sz="3200" dirty="0"/>
              <a:t>Health over the life course: the impact of different factors on your life course health and wellbeing trajectory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5CB9D-6B4D-61DA-EF56-EB930AA1B12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85980" y="1053885"/>
            <a:ext cx="11840705" cy="5804115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/>
              <a:t>		</a:t>
            </a:r>
            <a:r>
              <a:rPr lang="en-GB" sz="3200" b="1" i="1" dirty="0"/>
              <a:t>Using a similar graph to illustrate your life course from     		pre-conception until now, consider the various 					transitions/stages and factors/interventions that have 			influenced your health and wellbeing trajectory </a:t>
            </a:r>
          </a:p>
          <a:p>
            <a:pPr marL="0" indent="0">
              <a:buNone/>
            </a:pPr>
            <a:endParaRPr lang="en-GB" sz="3200" b="1" i="1" dirty="0"/>
          </a:p>
          <a:p>
            <a:pPr marL="0" indent="0">
              <a:buNone/>
            </a:pPr>
            <a:r>
              <a:rPr lang="en-GB" sz="3200" b="1" i="1" dirty="0"/>
              <a:t>		In preparation for the revision session of next week, please 		read through the lecture slides/your lecture notes from the 		first six lectures.  The session will be an opportunity 	to discuss 		what we have learned so far and for you to raise any 			related comments/queries.  We will also consider the 			presentation during the lecture.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200EEC-A8FB-0878-57EE-011957EEF2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45" y="3955942"/>
            <a:ext cx="1341121" cy="1848268"/>
          </a:xfrm>
          <a:prstGeom prst="rect">
            <a:avLst/>
          </a:prstGeom>
        </p:spPr>
      </p:pic>
      <p:pic>
        <p:nvPicPr>
          <p:cNvPr id="7" name="Graphic 6" descr="Brain in head with solid fill">
            <a:extLst>
              <a:ext uri="{FF2B5EF4-FFF2-40B4-BE49-F238E27FC236}">
                <a16:creationId xmlns:a16="http://schemas.microsoft.com/office/drawing/2014/main" id="{F4C651DB-E7EE-9BA5-88D9-1A7958FBD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2845" y="1643561"/>
            <a:ext cx="1441342" cy="144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999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05F72-CAFC-BA09-F4AC-0ABE2E768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2F53113A-1CA5-3697-ABB4-A72F450675C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07390" y="123986"/>
            <a:ext cx="10507850" cy="654510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4400" dirty="0"/>
              <a:t>Thank you for your attention: any questions?</a:t>
            </a:r>
          </a:p>
        </p:txBody>
      </p:sp>
      <p:pic>
        <p:nvPicPr>
          <p:cNvPr id="27651" name="Picture 4">
            <a:extLst>
              <a:ext uri="{FF2B5EF4-FFF2-40B4-BE49-F238E27FC236}">
                <a16:creationId xmlns:a16="http://schemas.microsoft.com/office/drawing/2014/main" id="{57688F8D-5040-9FD1-D340-2049810AD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516" y="882441"/>
            <a:ext cx="4036139" cy="5613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522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8920</TotalTime>
  <Words>1398</Words>
  <Application>Microsoft Office PowerPoint</Application>
  <PresentationFormat>Widescreen</PresentationFormat>
  <Paragraphs>94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Franklin Gothic Book</vt:lpstr>
      <vt:lpstr>Perpetua</vt:lpstr>
      <vt:lpstr>Times New Roman</vt:lpstr>
      <vt:lpstr>Wingdings 2</vt:lpstr>
      <vt:lpstr>Equity</vt:lpstr>
      <vt:lpstr> BMNS4014. Living well: a Life  Course Approach to Health and Wellbeing  Lecture  six. 2025/26.  The life course: the bigger picture  </vt:lpstr>
      <vt:lpstr>Today </vt:lpstr>
      <vt:lpstr>PowerPoint Presentation</vt:lpstr>
      <vt:lpstr>The life course to health and wellbeing: key concepts</vt:lpstr>
      <vt:lpstr>PowerPoint Presentation</vt:lpstr>
      <vt:lpstr>PowerPoint Presentation</vt:lpstr>
      <vt:lpstr>PowerPoint Presentation</vt:lpstr>
      <vt:lpstr>The life course approach to health and wellbeing: importance of interventions</vt:lpstr>
      <vt:lpstr>Examples of life course health/wellbeing interventions targeted at early life stages (see Tomlinson et al., 2022)</vt:lpstr>
      <vt:lpstr>Research evidence: impact of life course factors</vt:lpstr>
      <vt:lpstr>Research evidence: evidence of life course interventions</vt:lpstr>
      <vt:lpstr>The impact of different factors on an individual life course health and wellbeing trajectory: positive factors improve the trajectory, negative factors harm the trajectory.</vt:lpstr>
      <vt:lpstr>Health over the life course: the impact of different factors on your life course health and wellbeing trajectory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Introductory session: Fundamentals of Care. BMNS4004</dc:title>
  <dc:creator>Ben Duxbury</dc:creator>
  <cp:lastModifiedBy>Ben Duxbury</cp:lastModifiedBy>
  <cp:revision>279</cp:revision>
  <cp:lastPrinted>2026-03-02T08:49:13Z</cp:lastPrinted>
  <dcterms:created xsi:type="dcterms:W3CDTF">2021-08-31T06:51:44Z</dcterms:created>
  <dcterms:modified xsi:type="dcterms:W3CDTF">2026-03-11T08:14:03Z</dcterms:modified>
</cp:coreProperties>
</file>