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47"/>
  </p:notesMasterIdLst>
  <p:handoutMasterIdLst>
    <p:handoutMasterId r:id="rId48"/>
  </p:handoutMasterIdLst>
  <p:sldIdLst>
    <p:sldId id="270" r:id="rId3"/>
    <p:sldId id="269" r:id="rId4"/>
    <p:sldId id="272" r:id="rId5"/>
    <p:sldId id="322" r:id="rId6"/>
    <p:sldId id="274" r:id="rId7"/>
    <p:sldId id="275" r:id="rId8"/>
    <p:sldId id="276" r:id="rId9"/>
    <p:sldId id="323" r:id="rId10"/>
    <p:sldId id="278" r:id="rId11"/>
    <p:sldId id="279" r:id="rId12"/>
    <p:sldId id="280" r:id="rId13"/>
    <p:sldId id="283" r:id="rId14"/>
    <p:sldId id="284" r:id="rId15"/>
    <p:sldId id="285" r:id="rId16"/>
    <p:sldId id="305" r:id="rId17"/>
    <p:sldId id="286" r:id="rId18"/>
    <p:sldId id="314" r:id="rId19"/>
    <p:sldId id="325" r:id="rId20"/>
    <p:sldId id="317" r:id="rId21"/>
    <p:sldId id="326" r:id="rId22"/>
    <p:sldId id="315" r:id="rId23"/>
    <p:sldId id="318" r:id="rId24"/>
    <p:sldId id="316" r:id="rId25"/>
    <p:sldId id="320" r:id="rId26"/>
    <p:sldId id="327" r:id="rId27"/>
    <p:sldId id="319" r:id="rId28"/>
    <p:sldId id="309" r:id="rId29"/>
    <p:sldId id="329" r:id="rId30"/>
    <p:sldId id="330" r:id="rId31"/>
    <p:sldId id="287" r:id="rId32"/>
    <p:sldId id="288" r:id="rId33"/>
    <p:sldId id="331" r:id="rId34"/>
    <p:sldId id="311" r:id="rId35"/>
    <p:sldId id="312" r:id="rId36"/>
    <p:sldId id="313" r:id="rId37"/>
    <p:sldId id="335" r:id="rId38"/>
    <p:sldId id="332" r:id="rId39"/>
    <p:sldId id="290" r:id="rId40"/>
    <p:sldId id="333" r:id="rId41"/>
    <p:sldId id="291" r:id="rId42"/>
    <p:sldId id="293" r:id="rId43"/>
    <p:sldId id="334" r:id="rId44"/>
    <p:sldId id="295" r:id="rId45"/>
    <p:sldId id="321" r:id="rId46"/>
  </p:sldIdLst>
  <p:sldSz cx="12192000" cy="6858000"/>
  <p:notesSz cx="6858000" cy="9144000"/>
  <p:custDataLst>
    <p:tags r:id="rId49"/>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EB1702-A3B0-C64F-8AD1-E6BA8D967396}" v="1" dt="2025-10-31T14:32:07.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67" autoAdjust="0"/>
    <p:restoredTop sz="86033" autoAdjust="0"/>
  </p:normalViewPr>
  <p:slideViewPr>
    <p:cSldViewPr snapToGrid="0" snapToObjects="1">
      <p:cViewPr varScale="1">
        <p:scale>
          <a:sx n="88" d="100"/>
          <a:sy n="88" d="100"/>
        </p:scale>
        <p:origin x="960" y="19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946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gs" Target="tags/tag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10/31/25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10/31/25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2</a:t>
            </a:fld>
            <a:endParaRPr lang="en-US" altLang="en-US" dirty="0">
              <a:latin typeface="Calibri" panose="020F0502020204030204" pitchFamily="34" charset="0"/>
            </a:endParaRPr>
          </a:p>
        </p:txBody>
      </p:sp>
    </p:spTree>
    <p:extLst>
      <p:ext uri="{BB962C8B-B14F-4D97-AF65-F5344CB8AC3E}">
        <p14:creationId xmlns:p14="http://schemas.microsoft.com/office/powerpoint/2010/main" val="2462100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3</a:t>
            </a:fld>
            <a:endParaRPr lang="en-US" altLang="en-US" dirty="0"/>
          </a:p>
        </p:txBody>
      </p:sp>
    </p:spTree>
    <p:extLst>
      <p:ext uri="{BB962C8B-B14F-4D97-AF65-F5344CB8AC3E}">
        <p14:creationId xmlns:p14="http://schemas.microsoft.com/office/powerpoint/2010/main" val="3572572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8.1 Protein metabolism. Amino acids enter the free amino acid pool from the diet (absorption) or from breakdown of protein. Amino acids leave the free amino acid pool for protein synthesis or oxidation to carbon dioxide.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a:t>
            </a:fld>
            <a:endParaRPr lang="en-US" altLang="en-US" dirty="0"/>
          </a:p>
        </p:txBody>
      </p:sp>
    </p:spTree>
    <p:extLst>
      <p:ext uri="{BB962C8B-B14F-4D97-AF65-F5344CB8AC3E}">
        <p14:creationId xmlns:p14="http://schemas.microsoft.com/office/powerpoint/2010/main" val="2859340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8.2 Interactions between amino acids and the TCA cycle.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49813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8.6 Protein synthesis and breakdown in response to training and regular protein intake throughout the day. It is possible to increase net protein synthesis (in blue) </a:t>
            </a:r>
            <a:r>
              <a:rPr lang="en-US" sz="1800" i="1" dirty="0">
                <a:solidFill>
                  <a:srgbClr val="000000"/>
                </a:solidFill>
                <a:effectLst/>
                <a:latin typeface="Times New Roman" panose="02020603050405020304" pitchFamily="18" charset="0"/>
                <a:ea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rPr>
              <a:t> at rest with regular meals containing 10 to 20 g protein and </a:t>
            </a:r>
            <a:r>
              <a:rPr lang="en-US" sz="1800" i="1" dirty="0">
                <a:solidFill>
                  <a:srgbClr val="000000"/>
                </a:solidFill>
                <a:effectLst/>
                <a:latin typeface="Times New Roman" panose="02020603050405020304" pitchFamily="18" charset="0"/>
                <a:ea typeface="Times New Roman" panose="02020603050405020304" pitchFamily="18" charset="0"/>
              </a:rPr>
              <a:t>(b)</a:t>
            </a:r>
            <a:r>
              <a:rPr lang="en-US" sz="1800" dirty="0">
                <a:solidFill>
                  <a:srgbClr val="000000"/>
                </a:solidFill>
                <a:effectLst/>
                <a:latin typeface="Times New Roman" panose="02020603050405020304" pitchFamily="18" charset="0"/>
                <a:ea typeface="Times New Roman" panose="02020603050405020304" pitchFamily="18" charset="0"/>
              </a:rPr>
              <a:t> with 25 g of protein intake every 3 hours, but the strongest stimulus comes from a combination of training (exercise) and protein intake.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1751689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8.7 Protein synthesis over 3 hours after a bout of resistance exercise as measured by the area under the curve for net uptake of phenylalanine. Protein synthesis seems the lowest with carbohydrate, followed by amino acids only. The combined effect of carbohydrate and amino acids, however, is significantly greater than the individual effects of carbohydrate or protein. AA = amino acids; CHO = carbohydrate.</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Miller et al. (2003).</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20</a:t>
            </a:fld>
            <a:endParaRPr lang="en-US" altLang="en-US" dirty="0"/>
          </a:p>
        </p:txBody>
      </p:sp>
    </p:spTree>
    <p:extLst>
      <p:ext uri="{BB962C8B-B14F-4D97-AF65-F5344CB8AC3E}">
        <p14:creationId xmlns:p14="http://schemas.microsoft.com/office/powerpoint/2010/main" val="4049323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8.8 Muscle fractional synthetic rate in two studies. When a smaller muscle mass was used, FSR was higher but plateaued after about 20 g of ingested protein. Training a larger muscle mass resulted in lower FSR values, but doubling protein intake modestly further increased FSR.</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Moore et al. (2009), Macnaughton et al. (2016).</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25</a:t>
            </a:fld>
            <a:endParaRPr lang="en-US" altLang="en-US" dirty="0"/>
          </a:p>
        </p:txBody>
      </p:sp>
    </p:spTree>
    <p:extLst>
      <p:ext uri="{BB962C8B-B14F-4D97-AF65-F5344CB8AC3E}">
        <p14:creationId xmlns:p14="http://schemas.microsoft.com/office/powerpoint/2010/main" val="328657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27</a:t>
            </a:fld>
            <a:endParaRPr lang="en-US" altLang="en-US" dirty="0"/>
          </a:p>
        </p:txBody>
      </p:sp>
    </p:spTree>
    <p:extLst>
      <p:ext uri="{BB962C8B-B14F-4D97-AF65-F5344CB8AC3E}">
        <p14:creationId xmlns:p14="http://schemas.microsoft.com/office/powerpoint/2010/main" val="36921132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8.9 Lean body mass change in relation to daily dietary protein intake. The red line is the segmental linear regression between relative total protein intake (g/kg body mass/day) and the change in fat-free mass (lean body mass) measured by dual energy X-ray absorptiometry. The arrow illustrates that the break point occurs at a protein intake of 1.62 g/kg b.w./day, and larger protein intakes do not further improve lean body mass gains.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Morton et al. (2018).</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28</a:t>
            </a:fld>
            <a:endParaRPr lang="en-US" altLang="en-US" dirty="0"/>
          </a:p>
        </p:txBody>
      </p:sp>
    </p:spTree>
    <p:extLst>
      <p:ext uri="{BB962C8B-B14F-4D97-AF65-F5344CB8AC3E}">
        <p14:creationId xmlns:p14="http://schemas.microsoft.com/office/powerpoint/2010/main" val="2477130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8.10 The leucine trigger concept. Leucine triggers a rise in muscle protein synthesis; therefore, more rapidly digested proteins (blue line) that contain a relatively high proportion of leucine (e.g., whey) are most effective in promoting increases in muscle protein synthesis. Proteins that are more slowly digested (red line) or have lower leucine content (e.g., casein) do not increase protein synthesis to the same extent. </a:t>
            </a:r>
            <a:r>
              <a:rPr lang="en-US"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green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line represents ingestion of a meal or beverage that does not contain protein.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da-DK" sz="1800" dirty="0">
                <a:solidFill>
                  <a:srgbClr val="000000"/>
                </a:solidFill>
                <a:effectLst/>
                <a:latin typeface="Times New Roman" panose="02020603050405020304" pitchFamily="18" charset="0"/>
                <a:ea typeface="Times New Roman" panose="02020603050405020304" pitchFamily="18" charset="0"/>
              </a:rPr>
              <a:t>Based on Phillips (2013); Boirie et al. (1997); Pennings et al. (2011); Reitelseder et al. (2011).</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29</a:t>
            </a:fld>
            <a:endParaRPr lang="en-US" altLang="en-US" dirty="0"/>
          </a:p>
        </p:txBody>
      </p:sp>
    </p:spTree>
    <p:extLst>
      <p:ext uri="{BB962C8B-B14F-4D97-AF65-F5344CB8AC3E}">
        <p14:creationId xmlns:p14="http://schemas.microsoft.com/office/powerpoint/2010/main" val="1267684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8.1 Factors affecting muscle protein synthesis and tissue gain with exercise training.</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32</a:t>
            </a:fld>
            <a:endParaRPr lang="en-US" altLang="en-US" dirty="0"/>
          </a:p>
        </p:txBody>
      </p:sp>
    </p:spTree>
    <p:extLst>
      <p:ext uri="{BB962C8B-B14F-4D97-AF65-F5344CB8AC3E}">
        <p14:creationId xmlns:p14="http://schemas.microsoft.com/office/powerpoint/2010/main" val="493115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34</a:t>
            </a:fld>
            <a:endParaRPr lang="en-US" altLang="en-US" dirty="0"/>
          </a:p>
        </p:txBody>
      </p:sp>
    </p:spTree>
    <p:extLst>
      <p:ext uri="{BB962C8B-B14F-4D97-AF65-F5344CB8AC3E}">
        <p14:creationId xmlns:p14="http://schemas.microsoft.com/office/powerpoint/2010/main" val="25834412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8.11 Amount and energy content of specific protein sources that need to be consumed to provide 25 g protein.</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37</a:t>
            </a:fld>
            <a:endParaRPr lang="en-US" altLang="en-US" dirty="0"/>
          </a:p>
        </p:txBody>
      </p:sp>
    </p:spTree>
    <p:extLst>
      <p:ext uri="{BB962C8B-B14F-4D97-AF65-F5344CB8AC3E}">
        <p14:creationId xmlns:p14="http://schemas.microsoft.com/office/powerpoint/2010/main" val="335448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8.2 Current protein intake recommendations for athletes.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39</a:t>
            </a:fld>
            <a:endParaRPr lang="en-US" altLang="en-US" dirty="0"/>
          </a:p>
        </p:txBody>
      </p:sp>
    </p:spTree>
    <p:extLst>
      <p:ext uri="{BB962C8B-B14F-4D97-AF65-F5344CB8AC3E}">
        <p14:creationId xmlns:p14="http://schemas.microsoft.com/office/powerpoint/2010/main" val="34863194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40</a:t>
            </a:fld>
            <a:endParaRPr lang="en-US" altLang="en-US" dirty="0"/>
          </a:p>
        </p:txBody>
      </p:sp>
    </p:spTree>
    <p:extLst>
      <p:ext uri="{BB962C8B-B14F-4D97-AF65-F5344CB8AC3E}">
        <p14:creationId xmlns:p14="http://schemas.microsoft.com/office/powerpoint/2010/main" val="15430932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8.12 Nitric oxide production from arginine and its potential ergogenic effects.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42</a:t>
            </a:fld>
            <a:endParaRPr lang="en-US" altLang="en-US" dirty="0"/>
          </a:p>
        </p:txBody>
      </p:sp>
    </p:spTree>
    <p:extLst>
      <p:ext uri="{BB962C8B-B14F-4D97-AF65-F5344CB8AC3E}">
        <p14:creationId xmlns:p14="http://schemas.microsoft.com/office/powerpoint/2010/main" val="135658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10/31/25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10/31/25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10/31/25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10/31/25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10/31/25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10/31/25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10/31/25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10/31/25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10/31/25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10/31/25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10/31/25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18646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83244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839610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35791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10/31/25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88642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22321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382930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7322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797938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997641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125821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859385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04950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10/31/25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055518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10/31/25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232726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91464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066242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28310630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10/31/25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10/31/25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124355604"/>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2" name="Picture 615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4" name="Picture 615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6" name="Oval 615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8" name="Picture 615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60" name="Picture 615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2" name="Rectangle 616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48" name="Picture 6147" descr="Chemical formulae are written on paper">
            <a:extLst>
              <a:ext uri="{FF2B5EF4-FFF2-40B4-BE49-F238E27FC236}">
                <a16:creationId xmlns:a16="http://schemas.microsoft.com/office/drawing/2014/main" id="{6F057B84-344C-5140-F8B7-754FABD1F972}"/>
              </a:ext>
            </a:extLst>
          </p:cNvPr>
          <p:cNvPicPr>
            <a:picLocks noChangeAspect="1"/>
          </p:cNvPicPr>
          <p:nvPr/>
        </p:nvPicPr>
        <p:blipFill>
          <a:blip r:embed="rId7">
            <a:duotone>
              <a:prstClr val="black"/>
              <a:schemeClr val="accent5">
                <a:tint val="45000"/>
                <a:satMod val="400000"/>
              </a:schemeClr>
            </a:duotone>
            <a:alphaModFix amt="25000"/>
          </a:blip>
          <a:srcRect/>
          <a:stretch>
            <a:fillRect/>
          </a:stretch>
        </p:blipFill>
        <p:spPr>
          <a:xfrm>
            <a:off x="20" y="10"/>
            <a:ext cx="12191980" cy="6857990"/>
          </a:xfrm>
          <a:prstGeom prst="rect">
            <a:avLst/>
          </a:prstGeom>
        </p:spPr>
      </p:pic>
      <p:sp>
        <p:nvSpPr>
          <p:cNvPr id="6146" name="Title 1"/>
          <p:cNvSpPr>
            <a:spLocks noGrp="1"/>
          </p:cNvSpPr>
          <p:nvPr>
            <p:ph type="ctrTitle"/>
          </p:nvPr>
        </p:nvSpPr>
        <p:spPr>
          <a:xfrm>
            <a:off x="1154955" y="1447800"/>
            <a:ext cx="8825658" cy="3329581"/>
          </a:xfrm>
        </p:spPr>
        <p:txBody>
          <a:bodyPr vert="horz" lIns="91440" tIns="45720" rIns="91440" bIns="45720" rtlCol="0" anchor="b">
            <a:normAutofit/>
          </a:bodyPr>
          <a:lstStyle/>
          <a:p>
            <a:pPr algn="l"/>
            <a:r>
              <a:rPr lang="en-US" altLang="en-US" sz="7200" b="0" cap="none">
                <a:solidFill>
                  <a:schemeClr val="tx2"/>
                </a:solidFill>
                <a:latin typeface="+mj-lt"/>
              </a:rPr>
              <a:t>Protein</a:t>
            </a:r>
            <a:br>
              <a:rPr lang="en-US" altLang="en-US" sz="7200" b="0" cap="none">
                <a:solidFill>
                  <a:schemeClr val="tx2"/>
                </a:solidFill>
                <a:latin typeface="+mj-lt"/>
              </a:rPr>
            </a:br>
            <a:r>
              <a:rPr lang="en-US" altLang="en-US" sz="7200" b="0" cap="none">
                <a:solidFill>
                  <a:schemeClr val="tx2"/>
                </a:solidFill>
                <a:latin typeface="+mj-lt"/>
              </a:rPr>
              <a:t>and Amino Acids</a:t>
            </a:r>
          </a:p>
        </p:txBody>
      </p:sp>
      <p:sp>
        <p:nvSpPr>
          <p:cNvPr id="3" name="Subtitle 2"/>
          <p:cNvSpPr>
            <a:spLocks noGrp="1"/>
          </p:cNvSpPr>
          <p:nvPr>
            <p:ph type="subTitle" idx="1"/>
          </p:nvPr>
        </p:nvSpPr>
        <p:spPr>
          <a:xfrm>
            <a:off x="1154955" y="4777380"/>
            <a:ext cx="8825658" cy="861420"/>
          </a:xfrm>
        </p:spPr>
        <p:txBody>
          <a:bodyPr vert="horz" lIns="91440" tIns="45720" rIns="91440" bIns="45720" rtlCol="0" anchor="t">
            <a:normAutofit/>
          </a:bodyPr>
          <a:lstStyle/>
          <a:p>
            <a:pPr algn="l" fontAlgn="auto">
              <a:defRPr/>
            </a:pPr>
            <a:r>
              <a:rPr lang="en-US" sz="2000">
                <a:solidFill>
                  <a:schemeClr val="bg2">
                    <a:lumMod val="40000"/>
                    <a:lumOff val="60000"/>
                  </a:schemeClr>
                </a:solidFill>
                <a:latin typeface="+mj-lt"/>
              </a:rPr>
              <a:t>Chapter 8</a:t>
            </a:r>
          </a:p>
        </p:txBody>
      </p:sp>
      <p:sp>
        <p:nvSpPr>
          <p:cNvPr id="6164" name="Rectangle 616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700"/>
                                        <p:tgtEl>
                                          <p:spTgt spid="6146"/>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Amino Acids</a:t>
            </a:r>
          </a:p>
        </p:txBody>
      </p:sp>
      <p:sp>
        <p:nvSpPr>
          <p:cNvPr id="7171" name="Content Placeholder 2"/>
          <p:cNvSpPr>
            <a:spLocks noGrp="1"/>
          </p:cNvSpPr>
          <p:nvPr>
            <p:ph idx="1"/>
          </p:nvPr>
        </p:nvSpPr>
        <p:spPr>
          <a:xfrm>
            <a:off x="838200" y="1635634"/>
            <a:ext cx="10515600" cy="4168775"/>
          </a:xfrm>
        </p:spPr>
        <p:txBody>
          <a:bodyPr/>
          <a:lstStyle/>
          <a:p>
            <a:pPr eaLnBrk="1" hangingPunct="1"/>
            <a:r>
              <a:rPr lang="en-GB" sz="2400" dirty="0"/>
              <a:t>Protein is synthesized from amino acids.</a:t>
            </a:r>
          </a:p>
          <a:p>
            <a:pPr eaLnBrk="1" hangingPunct="1"/>
            <a:r>
              <a:rPr lang="en-GB" sz="2400" dirty="0"/>
              <a:t>Up to 20 different amino acids are found in proteins.</a:t>
            </a:r>
          </a:p>
          <a:p>
            <a:pPr eaLnBrk="1" hangingPunct="1"/>
            <a:r>
              <a:rPr lang="en-GB" sz="2400" dirty="0"/>
              <a:t>Muscle and milk contain all the naturally occurring amino acids, and thus both meat and dairy products are valuable foods (both have high biological value; dairy sources have higher values). </a:t>
            </a:r>
          </a:p>
          <a:p>
            <a:pPr eaLnBrk="1" hangingPunct="1"/>
            <a:r>
              <a:rPr lang="en-GB" sz="2400" dirty="0"/>
              <a:t>The most abundant amino acids in muscle are the three branched-chain amino acids (</a:t>
            </a:r>
            <a:r>
              <a:rPr lang="en-GB" sz="2400" dirty="0" err="1"/>
              <a:t>BCAAs</a:t>
            </a:r>
            <a:r>
              <a:rPr lang="en-GB" sz="2400" dirty="0"/>
              <a:t>) leucine, valine, and isoleucine, which together account for 20% of the total amino acids found in muscle protein</a:t>
            </a:r>
            <a:r>
              <a:rPr lang="en-GB" dirty="0"/>
              <a:t>.</a:t>
            </a:r>
          </a:p>
          <a:p>
            <a:pPr eaLnBrk="1" hangingPunct="1"/>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Amino Acid Metabolism</a:t>
            </a:r>
          </a:p>
        </p:txBody>
      </p:sp>
      <p:sp>
        <p:nvSpPr>
          <p:cNvPr id="3" name="Content Placeholder 2"/>
          <p:cNvSpPr>
            <a:spLocks noGrp="1"/>
          </p:cNvSpPr>
          <p:nvPr>
            <p:ph idx="1"/>
          </p:nvPr>
        </p:nvSpPr>
        <p:spPr>
          <a:xfrm>
            <a:off x="838200" y="1540500"/>
            <a:ext cx="10515600" cy="4168338"/>
          </a:xfrm>
        </p:spPr>
        <p:txBody>
          <a:bodyPr/>
          <a:lstStyle/>
          <a:p>
            <a:r>
              <a:rPr lang="en-US" dirty="0"/>
              <a:t>Amino acids are constantly incorporated into proteins (protein synthesis), and proteins are con­stantly broken down (protein breakdown or degradation) to amino acids.</a:t>
            </a:r>
          </a:p>
          <a:p>
            <a:r>
              <a:rPr lang="en-US" dirty="0"/>
              <a:t>This protein turnover is several times greater than our actual dietary requirement for protein. </a:t>
            </a:r>
          </a:p>
          <a:p>
            <a:r>
              <a:rPr lang="en-US" dirty="0"/>
              <a:t>Some amino acids are essential and are not synthesized in the body, whereas others can be synthe­sized in the body.</a:t>
            </a:r>
            <a:endParaRPr lang="en-GB" dirty="0"/>
          </a:p>
          <a:p>
            <a:r>
              <a:rPr lang="en-US" dirty="0"/>
              <a:t>Amino acids can be used to synthesize other amino acids, incorporated into proteins or converted to other compounds (e.g., glucose), or oxidized in the TCA cycle.</a:t>
            </a:r>
            <a:endParaRPr lang="en-GB" dirty="0"/>
          </a:p>
          <a:p>
            <a:endParaRPr lang="en-GB" dirty="0"/>
          </a:p>
        </p:txBody>
      </p:sp>
    </p:spTree>
    <p:extLst>
      <p:ext uri="{BB962C8B-B14F-4D97-AF65-F5344CB8AC3E}">
        <p14:creationId xmlns:p14="http://schemas.microsoft.com/office/powerpoint/2010/main" val="4099586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E9ADD-4E9C-FFEA-CCC0-167C69378B52}"/>
              </a:ext>
            </a:extLst>
          </p:cNvPr>
          <p:cNvSpPr>
            <a:spLocks noGrp="1"/>
          </p:cNvSpPr>
          <p:nvPr>
            <p:ph type="title"/>
          </p:nvPr>
        </p:nvSpPr>
        <p:spPr>
          <a:xfrm>
            <a:off x="838200" y="969560"/>
            <a:ext cx="3413166" cy="409790"/>
          </a:xfrm>
        </p:spPr>
        <p:txBody>
          <a:bodyPr/>
          <a:lstStyle/>
          <a:p>
            <a:r>
              <a:rPr lang="en-GB" dirty="0"/>
              <a:t>Figure 8.1</a:t>
            </a:r>
          </a:p>
        </p:txBody>
      </p:sp>
      <p:pic>
        <p:nvPicPr>
          <p:cNvPr id="5" name="Content Placeholder 4" descr="Diagram of a diagram of a protein reaction&#10;&#10;Description automatically generated">
            <a:extLst>
              <a:ext uri="{FF2B5EF4-FFF2-40B4-BE49-F238E27FC236}">
                <a16:creationId xmlns:a16="http://schemas.microsoft.com/office/drawing/2014/main" id="{32A279FF-94AC-6DCA-7E71-4DF7CE9292AC}"/>
              </a:ext>
            </a:extLst>
          </p:cNvPr>
          <p:cNvPicPr>
            <a:picLocks noGrp="1" noChangeAspect="1"/>
          </p:cNvPicPr>
          <p:nvPr>
            <p:ph idx="1"/>
          </p:nvPr>
        </p:nvPicPr>
        <p:blipFill>
          <a:blip r:embed="rId3"/>
          <a:stretch>
            <a:fillRect/>
          </a:stretch>
        </p:blipFill>
        <p:spPr>
          <a:xfrm>
            <a:off x="4871492" y="810635"/>
            <a:ext cx="5612711" cy="5320817"/>
          </a:xfrm>
        </p:spPr>
      </p:pic>
    </p:spTree>
    <p:extLst>
      <p:ext uri="{BB962C8B-B14F-4D97-AF65-F5344CB8AC3E}">
        <p14:creationId xmlns:p14="http://schemas.microsoft.com/office/powerpoint/2010/main" val="1083050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0555"/>
            <a:ext cx="10515600" cy="409790"/>
          </a:xfrm>
        </p:spPr>
        <p:txBody>
          <a:bodyPr/>
          <a:lstStyle/>
          <a:p>
            <a:r>
              <a:rPr lang="en-GB" dirty="0"/>
              <a:t>Amino Group (NH</a:t>
            </a:r>
            <a:r>
              <a:rPr lang="en-GB" baseline="-25000" dirty="0"/>
              <a:t>2</a:t>
            </a:r>
            <a:r>
              <a:rPr lang="en-GB" dirty="0"/>
              <a:t>) Removal</a:t>
            </a:r>
          </a:p>
        </p:txBody>
      </p:sp>
      <p:sp>
        <p:nvSpPr>
          <p:cNvPr id="3" name="Content Placeholder 2"/>
          <p:cNvSpPr>
            <a:spLocks noGrp="1"/>
          </p:cNvSpPr>
          <p:nvPr>
            <p:ph idx="1"/>
          </p:nvPr>
        </p:nvSpPr>
        <p:spPr>
          <a:xfrm>
            <a:off x="838200" y="1400833"/>
            <a:ext cx="10515600" cy="4168338"/>
          </a:xfrm>
        </p:spPr>
        <p:txBody>
          <a:bodyPr/>
          <a:lstStyle/>
          <a:p>
            <a:r>
              <a:rPr lang="en-GB" dirty="0"/>
              <a:t>Before amino acids can be oxidized, the amino group must be removed. </a:t>
            </a:r>
          </a:p>
          <a:p>
            <a:r>
              <a:rPr lang="en-GB" dirty="0"/>
              <a:t>Removal of the amino group can be achieved for some amino acids by transferring it to another molecule called a keto acid, which results in the formation of a different amino acid. This process is called transamination.</a:t>
            </a:r>
          </a:p>
          <a:p>
            <a:r>
              <a:rPr lang="en-GB" dirty="0"/>
              <a:t>Alternatively, the amino group can be removed from the amino acid to form free ammonia (NH</a:t>
            </a:r>
            <a:r>
              <a:rPr lang="en-GB" baseline="-25000" dirty="0"/>
              <a:t>3</a:t>
            </a:r>
            <a:r>
              <a:rPr lang="en-GB" dirty="0"/>
              <a:t>) in a process called oxidative deamination. </a:t>
            </a:r>
          </a:p>
          <a:p>
            <a:r>
              <a:rPr lang="en-GB" dirty="0"/>
              <a:t>Free ammonia is a toxic substance, and so it is metabolized.</a:t>
            </a:r>
          </a:p>
          <a:p>
            <a:pPr marL="0" indent="0">
              <a:buNone/>
            </a:pPr>
            <a:endParaRPr lang="en-GB" dirty="0"/>
          </a:p>
        </p:txBody>
      </p:sp>
    </p:spTree>
    <p:extLst>
      <p:ext uri="{BB962C8B-B14F-4D97-AF65-F5344CB8AC3E}">
        <p14:creationId xmlns:p14="http://schemas.microsoft.com/office/powerpoint/2010/main" val="881773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Disposal of Ammonia</a:t>
            </a:r>
          </a:p>
        </p:txBody>
      </p:sp>
      <p:sp>
        <p:nvSpPr>
          <p:cNvPr id="3" name="Content Placeholder 2"/>
          <p:cNvSpPr>
            <a:spLocks noGrp="1"/>
          </p:cNvSpPr>
          <p:nvPr>
            <p:ph idx="1"/>
          </p:nvPr>
        </p:nvSpPr>
        <p:spPr/>
        <p:txBody>
          <a:bodyPr/>
          <a:lstStyle/>
          <a:p>
            <a:r>
              <a:rPr lang="en-GB" dirty="0"/>
              <a:t>Free ammonia is used to form either glutamine from glutamate or alanine from pyruvate within the muscle.</a:t>
            </a:r>
          </a:p>
          <a:p>
            <a:r>
              <a:rPr lang="en-GB" dirty="0"/>
              <a:t>These amino acids and some free ammonia can be transported to the liver, where they are converted to urea (with the carbon skeletons of the two amino acids being used to form glucose). </a:t>
            </a:r>
          </a:p>
          <a:p>
            <a:r>
              <a:rPr lang="en-GB" dirty="0"/>
              <a:t>Urea is then transported via the circulation to the kidneys, where it is incorporated into urine and eventually excreted. </a:t>
            </a:r>
          </a:p>
          <a:p>
            <a:r>
              <a:rPr lang="en-GB" dirty="0"/>
              <a:t>Smaller amounts of ammonia and urea can also be excreted in sweat.</a:t>
            </a:r>
          </a:p>
          <a:p>
            <a:endParaRPr lang="en-GB" dirty="0"/>
          </a:p>
          <a:p>
            <a:endParaRPr lang="en-GB" dirty="0"/>
          </a:p>
        </p:txBody>
      </p:sp>
    </p:spTree>
    <p:extLst>
      <p:ext uri="{BB962C8B-B14F-4D97-AF65-F5344CB8AC3E}">
        <p14:creationId xmlns:p14="http://schemas.microsoft.com/office/powerpoint/2010/main" val="875120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Amino Acid Oxidation</a:t>
            </a:r>
          </a:p>
        </p:txBody>
      </p:sp>
      <p:sp>
        <p:nvSpPr>
          <p:cNvPr id="3" name="Content Placeholder 2"/>
          <p:cNvSpPr>
            <a:spLocks noGrp="1"/>
          </p:cNvSpPr>
          <p:nvPr>
            <p:ph idx="1"/>
          </p:nvPr>
        </p:nvSpPr>
        <p:spPr/>
        <p:txBody>
          <a:bodyPr/>
          <a:lstStyle/>
          <a:p>
            <a:r>
              <a:rPr lang="en-GB" dirty="0"/>
              <a:t>After the removal of the amino group from an amino acid, the remaining carbon skeleton (the keto acid) is eventually oxidized to CO</a:t>
            </a:r>
            <a:r>
              <a:rPr lang="en-GB" baseline="-25000" dirty="0"/>
              <a:t>2</a:t>
            </a:r>
            <a:r>
              <a:rPr lang="en-GB" dirty="0"/>
              <a:t> in the TCA cycle. </a:t>
            </a:r>
          </a:p>
          <a:p>
            <a:r>
              <a:rPr lang="en-GB" dirty="0"/>
              <a:t>The carbon skeleton of amino acids can enter the TCA cycle in several ways. </a:t>
            </a:r>
          </a:p>
          <a:p>
            <a:r>
              <a:rPr lang="en-GB" dirty="0"/>
              <a:t>It can be converted to acetyl-CoA and enter the TCA cycle just like acetyl-CoA from carbohydrate or fat. </a:t>
            </a:r>
          </a:p>
          <a:p>
            <a:r>
              <a:rPr lang="en-GB" dirty="0"/>
              <a:t>It can also enter the TCA cycle as </a:t>
            </a:r>
            <a:r>
              <a:rPr lang="el-GR" dirty="0"/>
              <a:t>α</a:t>
            </a:r>
            <a:r>
              <a:rPr lang="en-GB" dirty="0"/>
              <a:t>-ketoglutarate or oxaloacetate, which are metabolites of glutamate and aspartate, respectively.</a:t>
            </a:r>
          </a:p>
        </p:txBody>
      </p:sp>
    </p:spTree>
    <p:extLst>
      <p:ext uri="{BB962C8B-B14F-4D97-AF65-F5344CB8AC3E}">
        <p14:creationId xmlns:p14="http://schemas.microsoft.com/office/powerpoint/2010/main" val="138149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6945-2C05-0BC5-5E98-FEDB65A87B05}"/>
              </a:ext>
            </a:extLst>
          </p:cNvPr>
          <p:cNvSpPr>
            <a:spLocks noGrp="1"/>
          </p:cNvSpPr>
          <p:nvPr>
            <p:ph type="title"/>
          </p:nvPr>
        </p:nvSpPr>
        <p:spPr>
          <a:xfrm>
            <a:off x="838200" y="969560"/>
            <a:ext cx="2831275" cy="409790"/>
          </a:xfrm>
        </p:spPr>
        <p:txBody>
          <a:bodyPr/>
          <a:lstStyle/>
          <a:p>
            <a:r>
              <a:rPr lang="en-GB" dirty="0"/>
              <a:t>Figure 8.2</a:t>
            </a:r>
          </a:p>
        </p:txBody>
      </p:sp>
      <p:pic>
        <p:nvPicPr>
          <p:cNvPr id="5" name="Content Placeholder 4" descr="Diagram of a diagram of a cell cycle&#10;&#10;Description automatically generated">
            <a:extLst>
              <a:ext uri="{FF2B5EF4-FFF2-40B4-BE49-F238E27FC236}">
                <a16:creationId xmlns:a16="http://schemas.microsoft.com/office/drawing/2014/main" id="{E47DF288-52BF-BCE9-F851-021C3D17332C}"/>
              </a:ext>
            </a:extLst>
          </p:cNvPr>
          <p:cNvPicPr>
            <a:picLocks noGrp="1" noChangeAspect="1"/>
          </p:cNvPicPr>
          <p:nvPr>
            <p:ph idx="1"/>
          </p:nvPr>
        </p:nvPicPr>
        <p:blipFill>
          <a:blip r:embed="rId3"/>
          <a:stretch>
            <a:fillRect/>
          </a:stretch>
        </p:blipFill>
        <p:spPr>
          <a:xfrm>
            <a:off x="4174160" y="669041"/>
            <a:ext cx="5959401" cy="5519918"/>
          </a:xfrm>
        </p:spPr>
      </p:pic>
    </p:spTree>
    <p:extLst>
      <p:ext uri="{BB962C8B-B14F-4D97-AF65-F5344CB8AC3E}">
        <p14:creationId xmlns:p14="http://schemas.microsoft.com/office/powerpoint/2010/main" val="434055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Turnover</a:t>
            </a:r>
          </a:p>
        </p:txBody>
      </p:sp>
      <p:sp>
        <p:nvSpPr>
          <p:cNvPr id="3" name="Content Placeholder 2"/>
          <p:cNvSpPr>
            <a:spLocks noGrp="1"/>
          </p:cNvSpPr>
          <p:nvPr>
            <p:ph idx="1"/>
          </p:nvPr>
        </p:nvSpPr>
        <p:spPr/>
        <p:txBody>
          <a:bodyPr>
            <a:normAutofit/>
          </a:bodyPr>
          <a:lstStyle/>
          <a:p>
            <a:r>
              <a:rPr lang="en-GB" sz="2400" dirty="0"/>
              <a:t>Protein turnover is the simultaneous synthesis and degradation of protein in the body.</a:t>
            </a:r>
          </a:p>
          <a:p>
            <a:r>
              <a:rPr lang="en-GB" sz="2400" dirty="0"/>
              <a:t>Different proteins are synthesized and degraded at different rates. Generally, the proteins that have a regulatory function (such as enzymes) or that act as signals (hormones) have a relatively rapid rate of turnover (minutes, hours, or days). </a:t>
            </a:r>
          </a:p>
          <a:p>
            <a:r>
              <a:rPr lang="en-GB" sz="2400" dirty="0"/>
              <a:t>The structural proteins, such as collagen, and contractile proteins (actin and myosin) have a relatively slow turnover (days, weeks, or months). </a:t>
            </a:r>
          </a:p>
        </p:txBody>
      </p:sp>
    </p:spTree>
    <p:extLst>
      <p:ext uri="{BB962C8B-B14F-4D97-AF65-F5344CB8AC3E}">
        <p14:creationId xmlns:p14="http://schemas.microsoft.com/office/powerpoint/2010/main" val="1663431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(or Nitrogen) Balance</a:t>
            </a:r>
          </a:p>
        </p:txBody>
      </p:sp>
      <p:sp>
        <p:nvSpPr>
          <p:cNvPr id="3" name="Content Placeholder 2"/>
          <p:cNvSpPr>
            <a:spLocks noGrp="1"/>
          </p:cNvSpPr>
          <p:nvPr>
            <p:ph idx="1"/>
          </p:nvPr>
        </p:nvSpPr>
        <p:spPr>
          <a:xfrm>
            <a:off x="838200" y="1557753"/>
            <a:ext cx="10515600" cy="4168338"/>
          </a:xfrm>
        </p:spPr>
        <p:txBody>
          <a:bodyPr>
            <a:normAutofit/>
          </a:bodyPr>
          <a:lstStyle/>
          <a:p>
            <a:r>
              <a:rPr lang="en-GB" sz="2400" dirty="0"/>
              <a:t>In humans who are weight stable and not gaining or losing muscle mass, the overall synthesis and degradation of proteins must be in balance. </a:t>
            </a:r>
          </a:p>
          <a:p>
            <a:r>
              <a:rPr lang="en-GB" sz="2400" dirty="0"/>
              <a:t>Thus, the amount of nitrogen consumed in the diet equals the amount of nitrogen excreted in urine, feces, and sweat.</a:t>
            </a:r>
          </a:p>
          <a:p>
            <a:r>
              <a:rPr lang="en-GB" sz="2400" dirty="0"/>
              <a:t>Protein turnover is several times greater than protein intake. A normal daily protein intake is approximately 90 g, but this provides only about 25% of the amino acids that enter the free amino acid pool each day (340 g). The majority comes from proteins in the gut, kidneys, and liver. </a:t>
            </a:r>
          </a:p>
        </p:txBody>
      </p:sp>
    </p:spTree>
    <p:extLst>
      <p:ext uri="{BB962C8B-B14F-4D97-AF65-F5344CB8AC3E}">
        <p14:creationId xmlns:p14="http://schemas.microsoft.com/office/powerpoint/2010/main" val="2528405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Techniques to Study Protein Turnover</a:t>
            </a:r>
          </a:p>
        </p:txBody>
      </p:sp>
      <p:sp>
        <p:nvSpPr>
          <p:cNvPr id="3" name="Content Placeholder 2"/>
          <p:cNvSpPr>
            <a:spLocks noGrp="1"/>
          </p:cNvSpPr>
          <p:nvPr>
            <p:ph idx="1"/>
          </p:nvPr>
        </p:nvSpPr>
        <p:spPr>
          <a:xfrm>
            <a:off x="838200" y="1514620"/>
            <a:ext cx="10515600" cy="4168338"/>
          </a:xfrm>
        </p:spPr>
        <p:txBody>
          <a:bodyPr>
            <a:normAutofit lnSpcReduction="10000"/>
          </a:bodyPr>
          <a:lstStyle/>
          <a:p>
            <a:r>
              <a:rPr lang="en-GB" dirty="0"/>
              <a:t>Various techniques are used to study protein metabolism:</a:t>
            </a:r>
          </a:p>
          <a:p>
            <a:pPr lvl="1"/>
            <a:r>
              <a:rPr lang="en-US" dirty="0"/>
              <a:t>Urea concentration in urine</a:t>
            </a:r>
            <a:endParaRPr lang="en-GB" dirty="0"/>
          </a:p>
          <a:p>
            <a:pPr lvl="1"/>
            <a:r>
              <a:rPr lang="en-US" dirty="0"/>
              <a:t>Nitrogen balance</a:t>
            </a:r>
            <a:endParaRPr lang="en-GB" dirty="0"/>
          </a:p>
          <a:p>
            <a:pPr lvl="1"/>
            <a:r>
              <a:rPr lang="en-US" dirty="0"/>
              <a:t>3-Methylhistidine excretion</a:t>
            </a:r>
            <a:endParaRPr lang="en-GB" dirty="0"/>
          </a:p>
          <a:p>
            <a:pPr lvl="1"/>
            <a:r>
              <a:rPr lang="en-US" dirty="0"/>
              <a:t>Arteriovenous differences</a:t>
            </a:r>
            <a:endParaRPr lang="en-GB" dirty="0"/>
          </a:p>
          <a:p>
            <a:pPr lvl="1"/>
            <a:r>
              <a:rPr lang="en-US" dirty="0"/>
              <a:t>Tracer methods</a:t>
            </a:r>
            <a:endParaRPr lang="en-GB" dirty="0"/>
          </a:p>
          <a:p>
            <a:r>
              <a:rPr lang="en-US" dirty="0"/>
              <a:t>All these methods have their limitations, and no method has been identified as the best one to use. </a:t>
            </a:r>
          </a:p>
          <a:p>
            <a:r>
              <a:rPr lang="en-US" dirty="0"/>
              <a:t>Some methods are more appropriate for short-term (e.g., acute exercise or meal feeding) studies.</a:t>
            </a:r>
          </a:p>
          <a:p>
            <a:r>
              <a:rPr lang="en-US" dirty="0"/>
              <a:t>See table 8.3</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72581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Requirements for Athletes</a:t>
            </a:r>
          </a:p>
        </p:txBody>
      </p:sp>
      <p:sp>
        <p:nvSpPr>
          <p:cNvPr id="3" name="Content Placeholder 2"/>
          <p:cNvSpPr>
            <a:spLocks noGrp="1"/>
          </p:cNvSpPr>
          <p:nvPr>
            <p:ph idx="1"/>
          </p:nvPr>
        </p:nvSpPr>
        <p:spPr>
          <a:xfrm>
            <a:off x="838200" y="1540500"/>
            <a:ext cx="10515600" cy="4168338"/>
          </a:xfrm>
        </p:spPr>
        <p:txBody>
          <a:bodyPr>
            <a:normAutofit/>
          </a:bodyPr>
          <a:lstStyle/>
          <a:p>
            <a:r>
              <a:rPr lang="en-US" sz="2400" dirty="0"/>
              <a:t>The recommended protein intake for strength athletes is 1.6 to 1.7 g/kg b.w./day, about twice the value for the general population. </a:t>
            </a:r>
          </a:p>
          <a:p>
            <a:r>
              <a:rPr lang="en-US" sz="2400" dirty="0"/>
              <a:t>The recom­mended protein intake for endurance athletes is 1.2 to 1.8 g/kg b.w./day, although in extreme situations, it may be higher.</a:t>
            </a:r>
          </a:p>
          <a:p>
            <a:r>
              <a:rPr lang="en-US" sz="2400" dirty="0"/>
              <a:t>Most athletes consume more than enough protein to support their training needs. With increasing food intake, the intake of protein increases linearly because many food products contain at least some protein. </a:t>
            </a:r>
            <a:endParaRPr lang="en-GB" sz="2400" dirty="0"/>
          </a:p>
        </p:txBody>
      </p:sp>
    </p:spTree>
    <p:extLst>
      <p:ext uri="{BB962C8B-B14F-4D97-AF65-F5344CB8AC3E}">
        <p14:creationId xmlns:p14="http://schemas.microsoft.com/office/powerpoint/2010/main" val="1566924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as a Fuel for Exercise</a:t>
            </a:r>
          </a:p>
        </p:txBody>
      </p:sp>
      <p:sp>
        <p:nvSpPr>
          <p:cNvPr id="3" name="Content Placeholder 2"/>
          <p:cNvSpPr>
            <a:spLocks noGrp="1"/>
          </p:cNvSpPr>
          <p:nvPr>
            <p:ph idx="1"/>
          </p:nvPr>
        </p:nvSpPr>
        <p:spPr>
          <a:xfrm>
            <a:off x="838200" y="1566379"/>
            <a:ext cx="10515600" cy="4168338"/>
          </a:xfrm>
        </p:spPr>
        <p:txBody>
          <a:bodyPr>
            <a:normAutofit/>
          </a:bodyPr>
          <a:lstStyle/>
          <a:p>
            <a:r>
              <a:rPr lang="en-US" sz="2400" dirty="0"/>
              <a:t>Protein has been estimated to contribute up to only about 15% of energy expenditure in resting conditions. </a:t>
            </a:r>
          </a:p>
          <a:p>
            <a:r>
              <a:rPr lang="en-US" sz="2400" dirty="0"/>
              <a:t>During exercise, this relative contribution decreases to about 5% because of an increasing importance of carbohydrate and fat as fuels. </a:t>
            </a:r>
          </a:p>
          <a:p>
            <a:r>
              <a:rPr lang="en-US" sz="2400" dirty="0"/>
              <a:t>During very prolonged exercise, when carbohydrate availability becomes limited, amino acid oxidation (mostly BCAAs) may increase somewhat, but the contribution of protein to total energy expenditure decreases to a maximum of about 10%.</a:t>
            </a:r>
            <a:endParaRPr lang="en-GB" sz="2400" dirty="0"/>
          </a:p>
        </p:txBody>
      </p:sp>
    </p:spTree>
    <p:extLst>
      <p:ext uri="{BB962C8B-B14F-4D97-AF65-F5344CB8AC3E}">
        <p14:creationId xmlns:p14="http://schemas.microsoft.com/office/powerpoint/2010/main" val="1995062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Needs for Strength Athletes</a:t>
            </a:r>
          </a:p>
        </p:txBody>
      </p:sp>
      <p:sp>
        <p:nvSpPr>
          <p:cNvPr id="3" name="Content Placeholder 2"/>
          <p:cNvSpPr>
            <a:spLocks noGrp="1"/>
          </p:cNvSpPr>
          <p:nvPr>
            <p:ph idx="1"/>
          </p:nvPr>
        </p:nvSpPr>
        <p:spPr/>
        <p:txBody>
          <a:bodyPr/>
          <a:lstStyle/>
          <a:p>
            <a:r>
              <a:rPr lang="en-GB" sz="2400" dirty="0"/>
              <a:t>Unlike endurance exercise, resistance exercise does not increase the rate of BCAA oxidation to any major degree.</a:t>
            </a:r>
          </a:p>
          <a:p>
            <a:r>
              <a:rPr lang="en-GB" sz="2400" dirty="0"/>
              <a:t>The suggested increased dietary protein requirements are related to an increased need for amino acids as precursors for proteins being synthesized, resulting in increased muscle bulk (hypertrophy).</a:t>
            </a:r>
          </a:p>
          <a:p>
            <a:r>
              <a:rPr lang="en-GB" sz="2400" dirty="0"/>
              <a:t>Muscle size or cross-sectional area is the main determinant of muscle strength and power.</a:t>
            </a:r>
          </a:p>
          <a:p>
            <a:r>
              <a:rPr lang="en-GB" sz="2400" dirty="0"/>
              <a:t>Both training and diet influence muscle hypertrophy</a:t>
            </a:r>
            <a:r>
              <a:rPr lang="en-GB" dirty="0"/>
              <a:t>.</a:t>
            </a:r>
          </a:p>
          <a:p>
            <a:endParaRPr lang="en-GB" dirty="0"/>
          </a:p>
        </p:txBody>
      </p:sp>
    </p:spTree>
    <p:extLst>
      <p:ext uri="{BB962C8B-B14F-4D97-AF65-F5344CB8AC3E}">
        <p14:creationId xmlns:p14="http://schemas.microsoft.com/office/powerpoint/2010/main" val="617497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Needs for Games Players</a:t>
            </a:r>
          </a:p>
        </p:txBody>
      </p:sp>
      <p:sp>
        <p:nvSpPr>
          <p:cNvPr id="3" name="Content Placeholder 2"/>
          <p:cNvSpPr>
            <a:spLocks noGrp="1"/>
          </p:cNvSpPr>
          <p:nvPr>
            <p:ph idx="1"/>
          </p:nvPr>
        </p:nvSpPr>
        <p:spPr>
          <a:xfrm>
            <a:off x="838200" y="1659966"/>
            <a:ext cx="10515600" cy="4168338"/>
          </a:xfrm>
        </p:spPr>
        <p:txBody>
          <a:bodyPr/>
          <a:lstStyle/>
          <a:p>
            <a:r>
              <a:rPr lang="en-GB" sz="2400" dirty="0"/>
              <a:t>Games like rugby and football involve intermittent sprints separated by periods of less intense exercise and a substantial number of eccentric actions. </a:t>
            </a:r>
          </a:p>
          <a:p>
            <a:r>
              <a:rPr lang="en-GB" sz="2400" dirty="0"/>
              <a:t>This generally results in sensations of muscle soreness in the 12- to 72-hour postexercise period, which arises from inflammation following exercise-induced damage to fibers. </a:t>
            </a:r>
          </a:p>
          <a:p>
            <a:r>
              <a:rPr lang="en-GB" sz="2400" dirty="0"/>
              <a:t>Ingestion of amino acid mixtures or protein facilitates earlier recovery of muscle function and reduces the degree of soreness, so additional protein intake is recommended, at around 1.2 to 1.4 g/kg b.w./day</a:t>
            </a:r>
            <a:r>
              <a:rPr lang="en-GB" dirty="0"/>
              <a:t>. </a:t>
            </a:r>
          </a:p>
          <a:p>
            <a:endParaRPr lang="en-GB" dirty="0"/>
          </a:p>
        </p:txBody>
      </p:sp>
    </p:spTree>
    <p:extLst>
      <p:ext uri="{BB962C8B-B14F-4D97-AF65-F5344CB8AC3E}">
        <p14:creationId xmlns:p14="http://schemas.microsoft.com/office/powerpoint/2010/main" val="3027920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Effect of Resistance Exercise on Rates of Protein Synthesis and Degradation</a:t>
            </a:r>
          </a:p>
        </p:txBody>
      </p:sp>
      <p:sp>
        <p:nvSpPr>
          <p:cNvPr id="3" name="Content Placeholder 2"/>
          <p:cNvSpPr>
            <a:spLocks noGrp="1"/>
          </p:cNvSpPr>
          <p:nvPr>
            <p:ph idx="1"/>
          </p:nvPr>
        </p:nvSpPr>
        <p:spPr/>
        <p:txBody>
          <a:bodyPr/>
          <a:lstStyle/>
          <a:p>
            <a:r>
              <a:rPr lang="en-US" sz="2400" dirty="0"/>
              <a:t>In the hours after exercise, both protein synthesis and breakdown are increased. </a:t>
            </a:r>
          </a:p>
          <a:p>
            <a:r>
              <a:rPr lang="en-US" sz="2400" dirty="0"/>
              <a:t>Protein synthesis increases more than breakdown, but it will exceed protein degradation only after consumption of a source of amino acids.</a:t>
            </a:r>
          </a:p>
          <a:p>
            <a:r>
              <a:rPr lang="en-US" sz="2400" dirty="0"/>
              <a:t>Without sufficient dietary amino acid (protein) intake, net muscle protein gain will not occur.</a:t>
            </a:r>
          </a:p>
          <a:p>
            <a:r>
              <a:rPr lang="en-US" sz="2400" dirty="0"/>
              <a:t>Both starvation and immobilization (muscle disuse) result in muscle atrophy and weakness.</a:t>
            </a:r>
            <a:endParaRPr lang="en-GB" sz="2400" dirty="0"/>
          </a:p>
          <a:p>
            <a:endParaRPr lang="en-GB" dirty="0"/>
          </a:p>
        </p:txBody>
      </p:sp>
    </p:spTree>
    <p:extLst>
      <p:ext uri="{BB962C8B-B14F-4D97-AF65-F5344CB8AC3E}">
        <p14:creationId xmlns:p14="http://schemas.microsoft.com/office/powerpoint/2010/main" val="3036253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and Diet Effects on Protein Turnover</a:t>
            </a:r>
          </a:p>
        </p:txBody>
      </p:sp>
      <p:sp>
        <p:nvSpPr>
          <p:cNvPr id="3" name="Content Placeholder 2"/>
          <p:cNvSpPr>
            <a:spLocks noGrp="1"/>
          </p:cNvSpPr>
          <p:nvPr>
            <p:ph idx="1"/>
          </p:nvPr>
        </p:nvSpPr>
        <p:spPr/>
        <p:txBody>
          <a:bodyPr/>
          <a:lstStyle/>
          <a:p>
            <a:r>
              <a:rPr lang="en-GB" sz="2400" dirty="0"/>
              <a:t>Resistance exercise alone results in a long-lasting elevation in muscle protein synthesis for at least 48 hours and muscle protein breakdown for 24 hours.</a:t>
            </a:r>
          </a:p>
          <a:p>
            <a:r>
              <a:rPr lang="en-GB" sz="2400" dirty="0"/>
              <a:t>Resistance exercise essentially primes the muscle to be more responsive in terms of an increased muscle protein synthesis response to aminoacidemia following ingestion of a protein-containing meal. </a:t>
            </a:r>
          </a:p>
          <a:p>
            <a:r>
              <a:rPr lang="en-GB" sz="2400" dirty="0"/>
              <a:t>This increased sensitivity lasts for at least 24 hours and possibly up to 48 hours but diminishes over time. </a:t>
            </a:r>
          </a:p>
          <a:p>
            <a:pPr marL="0" indent="0">
              <a:buNone/>
            </a:pPr>
            <a:endParaRPr lang="en-GB" dirty="0"/>
          </a:p>
        </p:txBody>
      </p:sp>
    </p:spTree>
    <p:extLst>
      <p:ext uri="{BB962C8B-B14F-4D97-AF65-F5344CB8AC3E}">
        <p14:creationId xmlns:p14="http://schemas.microsoft.com/office/powerpoint/2010/main" val="891804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E5449-FB1B-A999-8B76-2A8FC2D2094D}"/>
              </a:ext>
            </a:extLst>
          </p:cNvPr>
          <p:cNvSpPr>
            <a:spLocks noGrp="1"/>
          </p:cNvSpPr>
          <p:nvPr>
            <p:ph type="title"/>
          </p:nvPr>
        </p:nvSpPr>
        <p:spPr/>
        <p:txBody>
          <a:bodyPr/>
          <a:lstStyle/>
          <a:p>
            <a:r>
              <a:rPr lang="en-GB" dirty="0"/>
              <a:t>Figure 8.6</a:t>
            </a:r>
          </a:p>
        </p:txBody>
      </p:sp>
      <p:pic>
        <p:nvPicPr>
          <p:cNvPr id="5" name="Content Placeholder 4" descr="A diagram of a tanning system&#10;&#10;Description automatically generated">
            <a:extLst>
              <a:ext uri="{FF2B5EF4-FFF2-40B4-BE49-F238E27FC236}">
                <a16:creationId xmlns:a16="http://schemas.microsoft.com/office/drawing/2014/main" id="{FAAE6BCE-6522-5D45-08AF-98BF87455313}"/>
              </a:ext>
            </a:extLst>
          </p:cNvPr>
          <p:cNvPicPr>
            <a:picLocks noGrp="1" noChangeAspect="1"/>
          </p:cNvPicPr>
          <p:nvPr>
            <p:ph idx="1"/>
          </p:nvPr>
        </p:nvPicPr>
        <p:blipFill>
          <a:blip r:embed="rId3"/>
          <a:stretch>
            <a:fillRect/>
          </a:stretch>
        </p:blipFill>
        <p:spPr>
          <a:xfrm>
            <a:off x="478657" y="1465943"/>
            <a:ext cx="9082280" cy="4782457"/>
          </a:xfrm>
        </p:spPr>
      </p:pic>
    </p:spTree>
    <p:extLst>
      <p:ext uri="{BB962C8B-B14F-4D97-AF65-F5344CB8AC3E}">
        <p14:creationId xmlns:p14="http://schemas.microsoft.com/office/powerpoint/2010/main" val="1455765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Factors Affecting Muscle Tissue Protein Accretion Following Resistance Exercise</a:t>
            </a:r>
          </a:p>
        </p:txBody>
      </p:sp>
      <p:sp>
        <p:nvSpPr>
          <p:cNvPr id="3" name="Content Placeholder 2"/>
          <p:cNvSpPr>
            <a:spLocks noGrp="1"/>
          </p:cNvSpPr>
          <p:nvPr>
            <p:ph idx="1"/>
          </p:nvPr>
        </p:nvSpPr>
        <p:spPr>
          <a:xfrm>
            <a:off x="838200" y="1783909"/>
            <a:ext cx="10515600" cy="4168338"/>
          </a:xfrm>
        </p:spPr>
        <p:txBody>
          <a:bodyPr>
            <a:noAutofit/>
          </a:bodyPr>
          <a:lstStyle/>
          <a:p>
            <a:r>
              <a:rPr lang="en-GB" sz="2400" dirty="0"/>
              <a:t>Timing of protein ingestion</a:t>
            </a:r>
          </a:p>
          <a:p>
            <a:r>
              <a:rPr lang="en-GB" sz="2400" dirty="0"/>
              <a:t>Type of protein ingested</a:t>
            </a:r>
          </a:p>
          <a:p>
            <a:r>
              <a:rPr lang="en-GB" sz="2400" dirty="0"/>
              <a:t>Amount of protein ingested</a:t>
            </a:r>
          </a:p>
          <a:p>
            <a:r>
              <a:rPr lang="en-GB" sz="2400" dirty="0"/>
              <a:t>Leucine content of protein ingested</a:t>
            </a:r>
          </a:p>
          <a:p>
            <a:r>
              <a:rPr lang="en-GB" sz="2400" dirty="0"/>
              <a:t>Coingestion of carbohydrate:</a:t>
            </a:r>
          </a:p>
          <a:p>
            <a:pPr lvl="1"/>
            <a:r>
              <a:rPr lang="en-GB" sz="2000" dirty="0"/>
              <a:t>Carbohydrate plus protein is more effective in stimulating muscle protein synthesis than protein or carbohydrate alone due to an insulin-mediated increase in amino acid uptake.</a:t>
            </a:r>
          </a:p>
          <a:p>
            <a:pPr lvl="1"/>
            <a:r>
              <a:rPr lang="en-GB" sz="2000" dirty="0"/>
              <a:t>However, this is important only if the protein amount is &lt;20 g; if sufficient protein is ingested, adding carbohydrate has no effect.</a:t>
            </a:r>
          </a:p>
        </p:txBody>
      </p:sp>
    </p:spTree>
    <p:extLst>
      <p:ext uri="{BB962C8B-B14F-4D97-AF65-F5344CB8AC3E}">
        <p14:creationId xmlns:p14="http://schemas.microsoft.com/office/powerpoint/2010/main" val="687897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A73E7-6501-991C-3328-74BDB5A87BB2}"/>
              </a:ext>
            </a:extLst>
          </p:cNvPr>
          <p:cNvSpPr>
            <a:spLocks noGrp="1"/>
          </p:cNvSpPr>
          <p:nvPr>
            <p:ph type="title"/>
          </p:nvPr>
        </p:nvSpPr>
        <p:spPr>
          <a:xfrm>
            <a:off x="838200" y="969560"/>
            <a:ext cx="3867912" cy="409790"/>
          </a:xfrm>
        </p:spPr>
        <p:txBody>
          <a:bodyPr/>
          <a:lstStyle/>
          <a:p>
            <a:r>
              <a:rPr lang="en-GB" dirty="0"/>
              <a:t>Figure 8.7</a:t>
            </a:r>
          </a:p>
        </p:txBody>
      </p:sp>
      <p:pic>
        <p:nvPicPr>
          <p:cNvPr id="5" name="Content Placeholder 4" descr="A graph of a number of blue bars&#10;&#10;Description automatically generated with medium confidence">
            <a:extLst>
              <a:ext uri="{FF2B5EF4-FFF2-40B4-BE49-F238E27FC236}">
                <a16:creationId xmlns:a16="http://schemas.microsoft.com/office/drawing/2014/main" id="{FB48E26E-18C6-BAEE-262B-E5B56E4ED32B}"/>
              </a:ext>
            </a:extLst>
          </p:cNvPr>
          <p:cNvPicPr>
            <a:picLocks noGrp="1" noChangeAspect="1"/>
          </p:cNvPicPr>
          <p:nvPr>
            <p:ph idx="1"/>
          </p:nvPr>
        </p:nvPicPr>
        <p:blipFill>
          <a:blip r:embed="rId3"/>
          <a:stretch>
            <a:fillRect/>
          </a:stretch>
        </p:blipFill>
        <p:spPr>
          <a:xfrm>
            <a:off x="5225143" y="1174454"/>
            <a:ext cx="5336454" cy="4880047"/>
          </a:xfrm>
        </p:spPr>
      </p:pic>
    </p:spTree>
    <p:extLst>
      <p:ext uri="{BB962C8B-B14F-4D97-AF65-F5344CB8AC3E}">
        <p14:creationId xmlns:p14="http://schemas.microsoft.com/office/powerpoint/2010/main" val="526592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Timing of Protein Ingestion</a:t>
            </a:r>
          </a:p>
        </p:txBody>
      </p:sp>
      <p:sp>
        <p:nvSpPr>
          <p:cNvPr id="3" name="Content Placeholder 2"/>
          <p:cNvSpPr>
            <a:spLocks noGrp="1"/>
          </p:cNvSpPr>
          <p:nvPr>
            <p:ph idx="1"/>
          </p:nvPr>
        </p:nvSpPr>
        <p:spPr>
          <a:xfrm>
            <a:off x="838200" y="1549126"/>
            <a:ext cx="10515600" cy="4168338"/>
          </a:xfrm>
        </p:spPr>
        <p:txBody>
          <a:bodyPr>
            <a:normAutofit/>
          </a:bodyPr>
          <a:lstStyle/>
          <a:p>
            <a:r>
              <a:rPr lang="en-GB" sz="2400" dirty="0"/>
              <a:t>It is most advantageous to ingest protein and generate hyperaminoacidemia in the postexercise period. </a:t>
            </a:r>
          </a:p>
          <a:p>
            <a:r>
              <a:rPr lang="en-GB" sz="2400" dirty="0"/>
              <a:t>Preexercise protein ingestion may also prime the system and offer some advantage over a postexercise supplementation strategy. However, ingesting 20 g of protein either before or 1 hour after 10 sets of knee extensor exercise resulted in similar rates of amino acid uptake; other studies showed no benefit.</a:t>
            </a:r>
          </a:p>
          <a:p>
            <a:r>
              <a:rPr lang="en-GB" sz="2400" dirty="0"/>
              <a:t>The scientific consensus now is that it is optimal to ingest protein immediately after a bout of resistance exercise. </a:t>
            </a:r>
          </a:p>
        </p:txBody>
      </p:sp>
    </p:spTree>
    <p:extLst>
      <p:ext uri="{BB962C8B-B14F-4D97-AF65-F5344CB8AC3E}">
        <p14:creationId xmlns:p14="http://schemas.microsoft.com/office/powerpoint/2010/main" val="30677398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 of Protein Ingested</a:t>
            </a:r>
          </a:p>
        </p:txBody>
      </p:sp>
      <p:sp>
        <p:nvSpPr>
          <p:cNvPr id="3" name="Content Placeholder 2"/>
          <p:cNvSpPr>
            <a:spLocks noGrp="1"/>
          </p:cNvSpPr>
          <p:nvPr>
            <p:ph idx="1"/>
          </p:nvPr>
        </p:nvSpPr>
        <p:spPr>
          <a:xfrm>
            <a:off x="838200" y="1531874"/>
            <a:ext cx="10515600" cy="4168338"/>
          </a:xfrm>
        </p:spPr>
        <p:txBody>
          <a:bodyPr>
            <a:normAutofit/>
          </a:bodyPr>
          <a:lstStyle/>
          <a:p>
            <a:r>
              <a:rPr lang="en-GB" sz="2400" dirty="0"/>
              <a:t>Proteins that are rapidly digested and absorbed (e.g., whey and soy) induce a larger but more transient rise in aminoacidemia and muscle protein synthesis than casein.</a:t>
            </a:r>
          </a:p>
          <a:p>
            <a:r>
              <a:rPr lang="en-GB" sz="2400" dirty="0"/>
              <a:t>Whole-body protein synthesis is stimulated more with whey protein, whereas whole-body protein breakdown is suppressed with ingestion of casein.</a:t>
            </a:r>
          </a:p>
          <a:p>
            <a:r>
              <a:rPr lang="en-GB" sz="2400" dirty="0"/>
              <a:t>After ingestion of casein, soy, and whey protein (all providing 10 g of essential AAs), the rise in muscle protein synthesis over 3 hours was found to be greatest with whey protein both at rest and after resistance exercise.</a:t>
            </a:r>
            <a:r>
              <a:rPr lang="en-US" sz="2400" dirty="0"/>
              <a:t> 	</a:t>
            </a:r>
            <a:endParaRPr lang="en-GB" sz="2400" dirty="0"/>
          </a:p>
        </p:txBody>
      </p:sp>
    </p:spTree>
    <p:extLst>
      <p:ext uri="{BB962C8B-B14F-4D97-AF65-F5344CB8AC3E}">
        <p14:creationId xmlns:p14="http://schemas.microsoft.com/office/powerpoint/2010/main" val="4011196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55712"/>
            <a:ext cx="10515600" cy="409790"/>
          </a:xfrm>
        </p:spPr>
        <p:txBody>
          <a:bodyPr/>
          <a:lstStyle/>
          <a:p>
            <a:r>
              <a:rPr lang="en-GB" dirty="0"/>
              <a:t>Amount of Protein Ingested</a:t>
            </a:r>
          </a:p>
        </p:txBody>
      </p:sp>
      <p:sp>
        <p:nvSpPr>
          <p:cNvPr id="3" name="Content Placeholder 2"/>
          <p:cNvSpPr>
            <a:spLocks noGrp="1"/>
          </p:cNvSpPr>
          <p:nvPr>
            <p:ph idx="1"/>
          </p:nvPr>
        </p:nvSpPr>
        <p:spPr>
          <a:xfrm>
            <a:off x="838200" y="1357031"/>
            <a:ext cx="10515600" cy="4168338"/>
          </a:xfrm>
        </p:spPr>
        <p:txBody>
          <a:bodyPr>
            <a:noAutofit/>
          </a:bodyPr>
          <a:lstStyle/>
          <a:p>
            <a:r>
              <a:rPr lang="en-GB" sz="2400" dirty="0"/>
              <a:t>The muscle anabolic response to a protein meal peaks after ingestion of 20 to 25 g of protein (~0.4 g/kg b.w.), and ingesting more than this does not have a greater effect.</a:t>
            </a:r>
          </a:p>
          <a:p>
            <a:r>
              <a:rPr lang="en-GB" sz="2400" dirty="0"/>
              <a:t>An intermediate pattern of whey protein ingestion (4 </a:t>
            </a:r>
            <a:r>
              <a:rPr lang="en-US" sz="2400" dirty="0"/>
              <a:t>×</a:t>
            </a:r>
            <a:r>
              <a:rPr lang="en-GB" sz="2400" dirty="0"/>
              <a:t> 20 g every 3 hours) throughout a 12-hour recovery period following a bout of resistance exercise is more effective than ingestion of large boluses (2 </a:t>
            </a:r>
            <a:r>
              <a:rPr lang="en-US" sz="2400" dirty="0"/>
              <a:t>×</a:t>
            </a:r>
            <a:r>
              <a:rPr lang="en-GB" sz="2400" dirty="0"/>
              <a:t> 40 g every 6 hours) or a pulse (8 </a:t>
            </a:r>
            <a:r>
              <a:rPr lang="en-US" sz="2400" dirty="0"/>
              <a:t>×</a:t>
            </a:r>
            <a:r>
              <a:rPr lang="en-GB" sz="2400" dirty="0"/>
              <a:t> 10 g every 1.5 hours) protocol for muscle protein synthesis. </a:t>
            </a:r>
          </a:p>
          <a:p>
            <a:r>
              <a:rPr lang="en-GB" sz="2400" dirty="0"/>
              <a:t>This confirms the muscle full effect whereby, when amino acid delivery is sufficient, amino acids are no longer used for protein synthesis and instead are mostly oxidized.</a:t>
            </a:r>
          </a:p>
        </p:txBody>
      </p:sp>
    </p:spTree>
    <p:extLst>
      <p:ext uri="{BB962C8B-B14F-4D97-AF65-F5344CB8AC3E}">
        <p14:creationId xmlns:p14="http://schemas.microsoft.com/office/powerpoint/2010/main" val="3348925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More Protein Needed in Some Situations?</a:t>
            </a:r>
          </a:p>
        </p:txBody>
      </p:sp>
      <p:sp>
        <p:nvSpPr>
          <p:cNvPr id="3" name="Content Placeholder 2"/>
          <p:cNvSpPr>
            <a:spLocks noGrp="1"/>
          </p:cNvSpPr>
          <p:nvPr>
            <p:ph idx="1"/>
          </p:nvPr>
        </p:nvSpPr>
        <p:spPr>
          <a:xfrm>
            <a:off x="838200" y="1975928"/>
            <a:ext cx="10515600" cy="4168338"/>
          </a:xfrm>
        </p:spPr>
        <p:txBody>
          <a:bodyPr/>
          <a:lstStyle/>
          <a:p>
            <a:r>
              <a:rPr lang="en-GB" sz="2400" dirty="0"/>
              <a:t>It has been argued that in previous studies, smaller muscle groups were trained, and that when a larger muscle mass is involved, larger amounts of protein may be required. </a:t>
            </a:r>
          </a:p>
          <a:p>
            <a:r>
              <a:rPr lang="en-GB" sz="2400" dirty="0"/>
              <a:t>When researchers performed a study in which volunteers trained a larger muscle mass, they observed that:</a:t>
            </a:r>
          </a:p>
          <a:p>
            <a:pPr lvl="1"/>
            <a:r>
              <a:rPr lang="en-GB" sz="2000" dirty="0"/>
              <a:t>Protein synthesis rates were lower than in previous studies, possibly because the same amount of protein now had to be shared with a larger amount of muscle. </a:t>
            </a:r>
          </a:p>
          <a:p>
            <a:pPr lvl="1"/>
            <a:r>
              <a:rPr lang="en-GB" sz="2000" dirty="0"/>
              <a:t>Ingesting 40 g of protein resulted in greater protein synthesis than 20 g of protein, in contrast to previous studies. This suggests that when larger muscle groups are trained, more protein is required. </a:t>
            </a:r>
          </a:p>
        </p:txBody>
      </p:sp>
    </p:spTree>
    <p:extLst>
      <p:ext uri="{BB962C8B-B14F-4D97-AF65-F5344CB8AC3E}">
        <p14:creationId xmlns:p14="http://schemas.microsoft.com/office/powerpoint/2010/main" val="3180050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C15DE-2459-951A-EA05-50B476DC9233}"/>
              </a:ext>
            </a:extLst>
          </p:cNvPr>
          <p:cNvSpPr>
            <a:spLocks noGrp="1"/>
          </p:cNvSpPr>
          <p:nvPr>
            <p:ph type="title"/>
          </p:nvPr>
        </p:nvSpPr>
        <p:spPr>
          <a:xfrm>
            <a:off x="838200" y="969560"/>
            <a:ext cx="2795649" cy="409790"/>
          </a:xfrm>
        </p:spPr>
        <p:txBody>
          <a:bodyPr/>
          <a:lstStyle/>
          <a:p>
            <a:r>
              <a:rPr lang="en-GB" dirty="0"/>
              <a:t>Figure 8.8</a:t>
            </a:r>
          </a:p>
        </p:txBody>
      </p:sp>
      <p:pic>
        <p:nvPicPr>
          <p:cNvPr id="5" name="Content Placeholder 4" descr="A graph of a graph showing the amount of muscle mass&#10;&#10;Description automatically generated">
            <a:extLst>
              <a:ext uri="{FF2B5EF4-FFF2-40B4-BE49-F238E27FC236}">
                <a16:creationId xmlns:a16="http://schemas.microsoft.com/office/drawing/2014/main" id="{4ABA56A4-4BF9-357A-BC3C-DBF530FAD86F}"/>
              </a:ext>
            </a:extLst>
          </p:cNvPr>
          <p:cNvPicPr>
            <a:picLocks noGrp="1" noChangeAspect="1"/>
          </p:cNvPicPr>
          <p:nvPr>
            <p:ph idx="1"/>
          </p:nvPr>
        </p:nvPicPr>
        <p:blipFill>
          <a:blip r:embed="rId3"/>
          <a:stretch>
            <a:fillRect/>
          </a:stretch>
        </p:blipFill>
        <p:spPr>
          <a:xfrm>
            <a:off x="4823283" y="671328"/>
            <a:ext cx="6038760" cy="5515344"/>
          </a:xfrm>
        </p:spPr>
      </p:pic>
    </p:spTree>
    <p:extLst>
      <p:ext uri="{BB962C8B-B14F-4D97-AF65-F5344CB8AC3E}">
        <p14:creationId xmlns:p14="http://schemas.microsoft.com/office/powerpoint/2010/main" val="3989123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Leucine Content of Protein Ingested</a:t>
            </a:r>
          </a:p>
        </p:txBody>
      </p:sp>
      <p:sp>
        <p:nvSpPr>
          <p:cNvPr id="3" name="Content Placeholder 2"/>
          <p:cNvSpPr>
            <a:spLocks noGrp="1"/>
          </p:cNvSpPr>
          <p:nvPr>
            <p:ph idx="1"/>
          </p:nvPr>
        </p:nvSpPr>
        <p:spPr>
          <a:xfrm>
            <a:off x="838200" y="1853248"/>
            <a:ext cx="10515600" cy="4168338"/>
          </a:xfrm>
        </p:spPr>
        <p:txBody>
          <a:bodyPr/>
          <a:lstStyle/>
          <a:p>
            <a:r>
              <a:rPr lang="en-GB" sz="2400" dirty="0"/>
              <a:t>Leucine acts as a signaling molecule to stimulate translation–initiation pathways, resulting in increased rates of protein synthesis. Leucine is the only AA that does this.</a:t>
            </a:r>
          </a:p>
          <a:p>
            <a:r>
              <a:rPr lang="en-GB" sz="2400" dirty="0"/>
              <a:t>Leucine stimulates the mechanistic target of rapamycin complex-1 (mTOR), a key signaling protein, and triggers a rise in muscle protein synthesis.</a:t>
            </a:r>
          </a:p>
          <a:p>
            <a:r>
              <a:rPr lang="en-GB" sz="2400" dirty="0"/>
              <a:t>Therefore, ingested proteins with a high leucine content (e.g., whey, soy, casein) are most advantageous.</a:t>
            </a:r>
          </a:p>
          <a:p>
            <a:r>
              <a:rPr lang="en-GB" sz="2400" dirty="0"/>
              <a:t>The leucine threshold amount to trigger the stimulation of muscle protein synthesis appears to be ~3 g per meal</a:t>
            </a:r>
            <a:r>
              <a:rPr lang="en-GB" dirty="0"/>
              <a:t>.  </a:t>
            </a:r>
          </a:p>
        </p:txBody>
      </p:sp>
    </p:spTree>
    <p:extLst>
      <p:ext uri="{BB962C8B-B14F-4D97-AF65-F5344CB8AC3E}">
        <p14:creationId xmlns:p14="http://schemas.microsoft.com/office/powerpoint/2010/main" val="3424599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217BB85B-44B2-4D56-A6F2-ED872BF5C2E8}"/>
              </a:ext>
            </a:extLst>
          </p:cNvPr>
          <p:cNvGraphicFramePr>
            <a:graphicFrameLocks noGrp="1"/>
          </p:cNvGraphicFramePr>
          <p:nvPr>
            <p:extLst>
              <p:ext uri="{D42A27DB-BD31-4B8C-83A1-F6EECF244321}">
                <p14:modId xmlns:p14="http://schemas.microsoft.com/office/powerpoint/2010/main" val="2209276274"/>
              </p:ext>
            </p:extLst>
          </p:nvPr>
        </p:nvGraphicFramePr>
        <p:xfrm>
          <a:off x="1882530" y="1213362"/>
          <a:ext cx="8127999" cy="5359400"/>
        </p:xfrm>
        <a:graphic>
          <a:graphicData uri="http://schemas.openxmlformats.org/drawingml/2006/table">
            <a:tbl>
              <a:tblPr firstRow="1">
                <a:tableStyleId>{F5AB1C69-6EDB-4FF4-983F-18BD219EF322}</a:tableStyleId>
              </a:tblPr>
              <a:tblGrid>
                <a:gridCol w="2709333">
                  <a:extLst>
                    <a:ext uri="{9D8B030D-6E8A-4147-A177-3AD203B41FA5}">
                      <a16:colId xmlns:a16="http://schemas.microsoft.com/office/drawing/2014/main" val="4080820100"/>
                    </a:ext>
                  </a:extLst>
                </a:gridCol>
                <a:gridCol w="2709333">
                  <a:extLst>
                    <a:ext uri="{9D8B030D-6E8A-4147-A177-3AD203B41FA5}">
                      <a16:colId xmlns:a16="http://schemas.microsoft.com/office/drawing/2014/main" val="2246841482"/>
                    </a:ext>
                  </a:extLst>
                </a:gridCol>
                <a:gridCol w="2709333">
                  <a:extLst>
                    <a:ext uri="{9D8B030D-6E8A-4147-A177-3AD203B41FA5}">
                      <a16:colId xmlns:a16="http://schemas.microsoft.com/office/drawing/2014/main" val="2819541665"/>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Food</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Amount needed to supply 3 g leucine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Leucine content (g/419 kJ [100 kcal])</a:t>
                      </a:r>
                    </a:p>
                  </a:txBody>
                  <a:tcPr anchor="b"/>
                </a:tc>
                <a:extLst>
                  <a:ext uri="{0D108BD9-81ED-4DB2-BD59-A6C34878D82A}">
                    <a16:rowId xmlns:a16="http://schemas.microsoft.com/office/drawing/2014/main" val="1066365949"/>
                  </a:ext>
                </a:extLst>
              </a:tr>
              <a:tr h="370840">
                <a:tc>
                  <a:txBody>
                    <a:bodyPr/>
                    <a:lstStyle/>
                    <a:p>
                      <a:r>
                        <a:rPr lang="en-US" sz="1800" kern="1200" dirty="0">
                          <a:solidFill>
                            <a:schemeClr val="dk1"/>
                          </a:solidFill>
                          <a:effectLst/>
                          <a:latin typeface="+mn-lt"/>
                          <a:ea typeface="+mn-ea"/>
                          <a:cs typeface="+mn-cs"/>
                        </a:rPr>
                        <a:t>Whey protein isolate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25 g (0.9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2.90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389044596"/>
                  </a:ext>
                </a:extLst>
              </a:tr>
              <a:tr h="370840">
                <a:tc>
                  <a:txBody>
                    <a:bodyPr/>
                    <a:lstStyle/>
                    <a:p>
                      <a:r>
                        <a:rPr lang="en-US" sz="1800" kern="1200" dirty="0">
                          <a:solidFill>
                            <a:schemeClr val="dk1"/>
                          </a:solidFill>
                          <a:effectLst/>
                          <a:latin typeface="+mn-lt"/>
                          <a:ea typeface="+mn-ea"/>
                          <a:cs typeface="+mn-cs"/>
                        </a:rPr>
                        <a:t>Soy protein isolate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37 g (1.3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2.00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622323895"/>
                  </a:ext>
                </a:extLst>
              </a:tr>
              <a:tr h="370840">
                <a:tc>
                  <a:txBody>
                    <a:bodyPr/>
                    <a:lstStyle/>
                    <a:p>
                      <a:r>
                        <a:rPr lang="en-US" sz="1800" kern="1200" dirty="0">
                          <a:solidFill>
                            <a:schemeClr val="dk1"/>
                          </a:solidFill>
                          <a:effectLst/>
                          <a:latin typeface="+mn-lt"/>
                          <a:ea typeface="+mn-ea"/>
                          <a:cs typeface="+mn-cs"/>
                        </a:rPr>
                        <a:t>Greek yogurt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300 g (10.6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1.75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543589488"/>
                  </a:ext>
                </a:extLst>
              </a:tr>
              <a:tr h="370840">
                <a:tc>
                  <a:txBody>
                    <a:bodyPr/>
                    <a:lstStyle/>
                    <a:p>
                      <a:r>
                        <a:rPr lang="en-US" sz="1800" kern="1200" dirty="0">
                          <a:solidFill>
                            <a:schemeClr val="dk1"/>
                          </a:solidFill>
                          <a:effectLst/>
                          <a:latin typeface="+mn-lt"/>
                          <a:ea typeface="+mn-ea"/>
                          <a:cs typeface="+mn-cs"/>
                        </a:rPr>
                        <a:t>Chicken breast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170 g (6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1.70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96816992"/>
                  </a:ext>
                </a:extLst>
              </a:tr>
              <a:tr h="370840">
                <a:tc>
                  <a:txBody>
                    <a:bodyPr/>
                    <a:lstStyle/>
                    <a:p>
                      <a:r>
                        <a:rPr lang="en-US" sz="1800" kern="1200" dirty="0">
                          <a:solidFill>
                            <a:schemeClr val="dk1"/>
                          </a:solidFill>
                          <a:effectLst/>
                          <a:latin typeface="+mn-lt"/>
                          <a:ea typeface="+mn-ea"/>
                          <a:cs typeface="+mn-cs"/>
                        </a:rPr>
                        <a:t>Lean beef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170 g (6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1.30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941095845"/>
                  </a:ext>
                </a:extLst>
              </a:tr>
              <a:tr h="370840">
                <a:tc>
                  <a:txBody>
                    <a:bodyPr/>
                    <a:lstStyle/>
                    <a:p>
                      <a:r>
                        <a:rPr lang="en-US" sz="1800" kern="1200" dirty="0">
                          <a:solidFill>
                            <a:schemeClr val="dk1"/>
                          </a:solidFill>
                          <a:effectLst/>
                          <a:latin typeface="+mn-lt"/>
                          <a:ea typeface="+mn-ea"/>
                          <a:cs typeface="+mn-cs"/>
                        </a:rPr>
                        <a:t>Cheese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105 g (3.7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1.09</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822873210"/>
                  </a:ext>
                </a:extLst>
              </a:tr>
              <a:tr h="370840">
                <a:tc>
                  <a:txBody>
                    <a:bodyPr/>
                    <a:lstStyle/>
                    <a:p>
                      <a:r>
                        <a:rPr lang="en-US" sz="1800" kern="1200" dirty="0">
                          <a:solidFill>
                            <a:schemeClr val="dk1"/>
                          </a:solidFill>
                          <a:effectLst/>
                          <a:latin typeface="+mn-lt"/>
                          <a:ea typeface="+mn-ea"/>
                          <a:cs typeface="+mn-cs"/>
                        </a:rPr>
                        <a:t>Egg</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4 large eggs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0.94</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4161809502"/>
                  </a:ext>
                </a:extLst>
              </a:tr>
              <a:tr h="370840">
                <a:tc>
                  <a:txBody>
                    <a:bodyPr/>
                    <a:lstStyle/>
                    <a:p>
                      <a:r>
                        <a:rPr lang="en-US" sz="1800" kern="1200" dirty="0">
                          <a:solidFill>
                            <a:schemeClr val="dk1"/>
                          </a:solidFill>
                          <a:effectLst/>
                          <a:latin typeface="+mn-lt"/>
                          <a:ea typeface="+mn-ea"/>
                          <a:cs typeface="+mn-cs"/>
                        </a:rPr>
                        <a:t>Skim milk</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900 ml (30 fl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0.93</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831989160"/>
                  </a:ext>
                </a:extLst>
              </a:tr>
              <a:tr h="370840">
                <a:tc>
                  <a:txBody>
                    <a:bodyPr/>
                    <a:lstStyle/>
                    <a:p>
                      <a:r>
                        <a:rPr lang="en-US" sz="1800" kern="1200" dirty="0">
                          <a:solidFill>
                            <a:schemeClr val="dk1"/>
                          </a:solidFill>
                          <a:effectLst/>
                          <a:latin typeface="+mn-lt"/>
                          <a:ea typeface="+mn-ea"/>
                          <a:cs typeface="+mn-cs"/>
                        </a:rPr>
                        <a:t>Kidney beans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525 g (18.5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0.65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780136758"/>
                  </a:ext>
                </a:extLst>
              </a:tr>
              <a:tr h="370840">
                <a:tc>
                  <a:txBody>
                    <a:bodyPr/>
                    <a:lstStyle/>
                    <a:p>
                      <a:r>
                        <a:rPr lang="en-US" sz="1800" kern="1200" dirty="0">
                          <a:solidFill>
                            <a:schemeClr val="dk1"/>
                          </a:solidFill>
                          <a:effectLst/>
                          <a:latin typeface="+mn-lt"/>
                          <a:ea typeface="+mn-ea"/>
                          <a:cs typeface="+mn-cs"/>
                        </a:rPr>
                        <a:t>Tofu</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600 g (21.2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0.44</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652732215"/>
                  </a:ext>
                </a:extLst>
              </a:tr>
              <a:tr h="370840">
                <a:tc>
                  <a:txBody>
                    <a:bodyPr/>
                    <a:lstStyle/>
                    <a:p>
                      <a:r>
                        <a:rPr lang="en-US" sz="1800" kern="1200" dirty="0">
                          <a:solidFill>
                            <a:schemeClr val="dk1"/>
                          </a:solidFill>
                          <a:effectLst/>
                          <a:latin typeface="+mn-lt"/>
                          <a:ea typeface="+mn-ea"/>
                          <a:cs typeface="+mn-cs"/>
                        </a:rPr>
                        <a:t>Raw peanuts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180 g (6.3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0.29</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880338"/>
                  </a:ext>
                </a:extLst>
              </a:tr>
              <a:tr h="370840">
                <a:tc>
                  <a:txBody>
                    <a:bodyPr/>
                    <a:lstStyle/>
                    <a:p>
                      <a:r>
                        <a:rPr lang="en-US" sz="1800" kern="1200" dirty="0">
                          <a:solidFill>
                            <a:schemeClr val="dk1"/>
                          </a:solidFill>
                          <a:effectLst/>
                          <a:latin typeface="+mn-lt"/>
                          <a:ea typeface="+mn-ea"/>
                          <a:cs typeface="+mn-cs"/>
                        </a:rPr>
                        <a:t>Bread</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770 g (27.2 oz; 14 slices)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0.07</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418166688"/>
                  </a:ext>
                </a:extLst>
              </a:tr>
            </a:tbl>
          </a:graphicData>
        </a:graphic>
      </p:graphicFrame>
      <p:sp>
        <p:nvSpPr>
          <p:cNvPr id="6" name="Title 1">
            <a:extLst>
              <a:ext uri="{FF2B5EF4-FFF2-40B4-BE49-F238E27FC236}">
                <a16:creationId xmlns:a16="http://schemas.microsoft.com/office/drawing/2014/main" id="{DAB12AFB-D235-4B19-A034-04A4FE9581EB}"/>
              </a:ext>
            </a:extLst>
          </p:cNvPr>
          <p:cNvSpPr>
            <a:spLocks noGrp="1"/>
          </p:cNvSpPr>
          <p:nvPr>
            <p:ph type="title"/>
          </p:nvPr>
        </p:nvSpPr>
        <p:spPr>
          <a:xfrm>
            <a:off x="0" y="457766"/>
            <a:ext cx="12192000" cy="846306"/>
          </a:xfrm>
        </p:spPr>
        <p:txBody>
          <a:bodyPr/>
          <a:lstStyle/>
          <a:p>
            <a:r>
              <a:rPr lang="en-US" altLang="en-US" dirty="0">
                <a:ea typeface="ＭＳ Ｐゴシック" panose="020B0600070205080204" pitchFamily="34" charset="-128"/>
              </a:rPr>
              <a:t>Table 8.5 Leucine Content of Various Foods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394817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BA784-1187-3F45-445D-C89B65EB8B26}"/>
              </a:ext>
            </a:extLst>
          </p:cNvPr>
          <p:cNvSpPr>
            <a:spLocks noGrp="1"/>
          </p:cNvSpPr>
          <p:nvPr>
            <p:ph type="title"/>
          </p:nvPr>
        </p:nvSpPr>
        <p:spPr>
          <a:xfrm>
            <a:off x="838200" y="969560"/>
            <a:ext cx="2641270" cy="409790"/>
          </a:xfrm>
        </p:spPr>
        <p:txBody>
          <a:bodyPr/>
          <a:lstStyle/>
          <a:p>
            <a:r>
              <a:rPr lang="en-GB" dirty="0"/>
              <a:t>Figure 8.9</a:t>
            </a:r>
          </a:p>
        </p:txBody>
      </p:sp>
      <p:pic>
        <p:nvPicPr>
          <p:cNvPr id="5" name="Content Placeholder 4" descr="A graph of a protein intake&#10;&#10;Description automatically generated">
            <a:extLst>
              <a:ext uri="{FF2B5EF4-FFF2-40B4-BE49-F238E27FC236}">
                <a16:creationId xmlns:a16="http://schemas.microsoft.com/office/drawing/2014/main" id="{D4CEA7A9-F9AE-BAE5-6A98-A1F7E13DA070}"/>
              </a:ext>
            </a:extLst>
          </p:cNvPr>
          <p:cNvPicPr>
            <a:picLocks noGrp="1" noChangeAspect="1"/>
          </p:cNvPicPr>
          <p:nvPr>
            <p:ph idx="1"/>
          </p:nvPr>
        </p:nvPicPr>
        <p:blipFill>
          <a:blip r:embed="rId3"/>
          <a:stretch>
            <a:fillRect/>
          </a:stretch>
        </p:blipFill>
        <p:spPr>
          <a:xfrm>
            <a:off x="4496324" y="763135"/>
            <a:ext cx="6027657" cy="5446678"/>
          </a:xfrm>
        </p:spPr>
      </p:pic>
    </p:spTree>
    <p:extLst>
      <p:ext uri="{BB962C8B-B14F-4D97-AF65-F5344CB8AC3E}">
        <p14:creationId xmlns:p14="http://schemas.microsoft.com/office/powerpoint/2010/main" val="38025942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BA784-1187-3F45-445D-C89B65EB8B26}"/>
              </a:ext>
            </a:extLst>
          </p:cNvPr>
          <p:cNvSpPr>
            <a:spLocks noGrp="1"/>
          </p:cNvSpPr>
          <p:nvPr>
            <p:ph type="title"/>
          </p:nvPr>
        </p:nvSpPr>
        <p:spPr>
          <a:xfrm>
            <a:off x="838200" y="969560"/>
            <a:ext cx="3460668" cy="409790"/>
          </a:xfrm>
        </p:spPr>
        <p:txBody>
          <a:bodyPr/>
          <a:lstStyle/>
          <a:p>
            <a:r>
              <a:rPr lang="en-GB" dirty="0"/>
              <a:t>Figure 8.10</a:t>
            </a:r>
          </a:p>
        </p:txBody>
      </p:sp>
      <p:pic>
        <p:nvPicPr>
          <p:cNvPr id="5" name="Content Placeholder 4" descr="A graph of a plasma leucine concentration&#10;&#10;Description automatically generated">
            <a:extLst>
              <a:ext uri="{FF2B5EF4-FFF2-40B4-BE49-F238E27FC236}">
                <a16:creationId xmlns:a16="http://schemas.microsoft.com/office/drawing/2014/main" id="{D3BE9F3E-7729-C2E8-A4B5-DFA463605CE4}"/>
              </a:ext>
            </a:extLst>
          </p:cNvPr>
          <p:cNvPicPr>
            <a:picLocks noGrp="1" noChangeAspect="1"/>
          </p:cNvPicPr>
          <p:nvPr>
            <p:ph idx="1"/>
          </p:nvPr>
        </p:nvPicPr>
        <p:blipFill>
          <a:blip r:embed="rId3"/>
          <a:stretch>
            <a:fillRect/>
          </a:stretch>
        </p:blipFill>
        <p:spPr>
          <a:xfrm>
            <a:off x="5223631" y="692973"/>
            <a:ext cx="5339006" cy="5472053"/>
          </a:xfrm>
        </p:spPr>
      </p:pic>
    </p:spTree>
    <p:extLst>
      <p:ext uri="{BB962C8B-B14F-4D97-AF65-F5344CB8AC3E}">
        <p14:creationId xmlns:p14="http://schemas.microsoft.com/office/powerpoint/2010/main" val="4545044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Optimizing Muscle Protein Gain</a:t>
            </a:r>
          </a:p>
        </p:txBody>
      </p:sp>
      <p:sp>
        <p:nvSpPr>
          <p:cNvPr id="3" name="Content Placeholder 2"/>
          <p:cNvSpPr>
            <a:spLocks noGrp="1"/>
          </p:cNvSpPr>
          <p:nvPr>
            <p:ph idx="1"/>
          </p:nvPr>
        </p:nvSpPr>
        <p:spPr>
          <a:xfrm>
            <a:off x="838200" y="1462862"/>
            <a:ext cx="10515600" cy="4546051"/>
          </a:xfrm>
        </p:spPr>
        <p:txBody>
          <a:bodyPr>
            <a:normAutofit fontScale="92500" lnSpcReduction="10000"/>
          </a:bodyPr>
          <a:lstStyle/>
          <a:p>
            <a:r>
              <a:rPr lang="en-US" sz="2600" dirty="0"/>
              <a:t>Muscle protein gain in response to resistance exercise is influenced by the training load and the amount, timing, and type of protein ingested in the following 24 to 48 hours.</a:t>
            </a:r>
          </a:p>
          <a:p>
            <a:r>
              <a:rPr lang="en-US" sz="2600" dirty="0"/>
              <a:t>Optimal adaptation to the training occurs when meals containing 0.4 g protein/kg b.w./meal are consumed shortly after training and at regular intervals throughout the day, totaling about 1.6 to 1.7 g/kg b.w./day. </a:t>
            </a:r>
          </a:p>
          <a:p>
            <a:r>
              <a:rPr lang="en-US" sz="2600" dirty="0"/>
              <a:t>Ingesting larger doses of protein (~0.6 g/kg b.w./meal) before bedtime appears to augment both acute overnight muscle protein synthesis and skeletal muscle adaptations.</a:t>
            </a:r>
          </a:p>
          <a:p>
            <a:pPr marL="0" indent="0" algn="r">
              <a:buNone/>
            </a:pPr>
            <a:endParaRPr lang="en-US" sz="1400" b="0" i="1" dirty="0">
              <a:latin typeface="Arial" panose="020B0604020202020204" pitchFamily="34" charset="0"/>
              <a:cs typeface="Arial" panose="020B0604020202020204" pitchFamily="34" charset="0"/>
            </a:endParaRPr>
          </a:p>
          <a:p>
            <a:pPr mar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305636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Optimizing Muscle Protein Gain </a:t>
            </a:r>
            <a:r>
              <a:rPr lang="en-GB" sz="2400" i="1" dirty="0">
                <a:latin typeface="Helvetica" pitchFamily="2" charset="0"/>
              </a:rPr>
              <a:t>(continued)</a:t>
            </a:r>
          </a:p>
        </p:txBody>
      </p:sp>
      <p:sp>
        <p:nvSpPr>
          <p:cNvPr id="3" name="Content Placeholder 2"/>
          <p:cNvSpPr>
            <a:spLocks noGrp="1"/>
          </p:cNvSpPr>
          <p:nvPr>
            <p:ph idx="1"/>
          </p:nvPr>
        </p:nvSpPr>
        <p:spPr>
          <a:xfrm>
            <a:off x="1103312" y="2052918"/>
            <a:ext cx="9579202" cy="4195481"/>
          </a:xfrm>
        </p:spPr>
        <p:txBody>
          <a:bodyPr>
            <a:normAutofit/>
          </a:bodyPr>
          <a:lstStyle/>
          <a:p>
            <a:r>
              <a:rPr lang="en-US" sz="2400" dirty="0"/>
              <a:t>To optimize protein synthesis, it is recommended that one ingest high-quality protein (20-25 g or 0.4 g/kg b.w.) with 8 to 10 g of essential AAs and at least 3 g of leucine at regular (3- to 4-hour) intervals.</a:t>
            </a:r>
            <a:endParaRPr lang="en-GB" sz="2400" dirty="0"/>
          </a:p>
          <a:p>
            <a:r>
              <a:rPr lang="en-US" sz="2400" dirty="0"/>
              <a:t>Proteins that are rapidly digested and absorbed and that have a high leucine content (e.g., whey protein) are most effective at generating increases in protein synthesis.</a:t>
            </a:r>
          </a:p>
          <a:p>
            <a:r>
              <a:rPr lang="en-US" sz="2400" dirty="0"/>
              <a:t>Addition of carbohydrate to the postexercise meal will increase protein synthesis only when the amount of protein ingested is less than optimal (i.e., &lt;0.4 g/kg b.w./meal). </a:t>
            </a:r>
            <a:endParaRPr lang="en-GB" sz="2400" dirty="0"/>
          </a:p>
          <a:p>
            <a:endParaRPr lang="en-GB" dirty="0"/>
          </a:p>
        </p:txBody>
      </p:sp>
    </p:spTree>
    <p:extLst>
      <p:ext uri="{BB962C8B-B14F-4D97-AF65-F5344CB8AC3E}">
        <p14:creationId xmlns:p14="http://schemas.microsoft.com/office/powerpoint/2010/main" val="16865346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76273-B563-974C-96CC-5E8FF5A02C41}"/>
              </a:ext>
            </a:extLst>
          </p:cNvPr>
          <p:cNvSpPr>
            <a:spLocks noGrp="1"/>
          </p:cNvSpPr>
          <p:nvPr>
            <p:ph type="title"/>
          </p:nvPr>
        </p:nvSpPr>
        <p:spPr>
          <a:xfrm>
            <a:off x="838200" y="969560"/>
            <a:ext cx="3555670" cy="409790"/>
          </a:xfrm>
        </p:spPr>
        <p:txBody>
          <a:bodyPr/>
          <a:lstStyle/>
          <a:p>
            <a:r>
              <a:rPr lang="en-GB" dirty="0"/>
              <a:t>Infographic 8.1</a:t>
            </a:r>
          </a:p>
        </p:txBody>
      </p:sp>
      <p:pic>
        <p:nvPicPr>
          <p:cNvPr id="5" name="Content Placeholder 4" descr="A diagram of exercise training&#10;&#10;Description automatically generated">
            <a:extLst>
              <a:ext uri="{FF2B5EF4-FFF2-40B4-BE49-F238E27FC236}">
                <a16:creationId xmlns:a16="http://schemas.microsoft.com/office/drawing/2014/main" id="{4087946F-E240-5665-8D18-F13EB31F8220}"/>
              </a:ext>
            </a:extLst>
          </p:cNvPr>
          <p:cNvPicPr>
            <a:picLocks noGrp="1" noChangeAspect="1"/>
          </p:cNvPicPr>
          <p:nvPr>
            <p:ph idx="1"/>
          </p:nvPr>
        </p:nvPicPr>
        <p:blipFill>
          <a:blip r:embed="rId3"/>
          <a:stretch>
            <a:fillRect/>
          </a:stretch>
        </p:blipFill>
        <p:spPr>
          <a:xfrm>
            <a:off x="4659087" y="143053"/>
            <a:ext cx="5828860" cy="6101639"/>
          </a:xfrm>
        </p:spPr>
      </p:pic>
    </p:spTree>
    <p:extLst>
      <p:ext uri="{BB962C8B-B14F-4D97-AF65-F5344CB8AC3E}">
        <p14:creationId xmlns:p14="http://schemas.microsoft.com/office/powerpoint/2010/main" val="476225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4855"/>
            <a:ext cx="10515600" cy="764495"/>
          </a:xfrm>
        </p:spPr>
        <p:txBody>
          <a:bodyPr/>
          <a:lstStyle/>
          <a:p>
            <a:r>
              <a:rPr lang="en-GB" dirty="0"/>
              <a:t>How to Maximize Hypertrophy</a:t>
            </a:r>
          </a:p>
        </p:txBody>
      </p:sp>
      <p:sp>
        <p:nvSpPr>
          <p:cNvPr id="3" name="Content Placeholder 2"/>
          <p:cNvSpPr>
            <a:spLocks noGrp="1"/>
          </p:cNvSpPr>
          <p:nvPr>
            <p:ph idx="1"/>
          </p:nvPr>
        </p:nvSpPr>
        <p:spPr>
          <a:xfrm>
            <a:off x="734028" y="1379350"/>
            <a:ext cx="10515600" cy="4654366"/>
          </a:xfrm>
        </p:spPr>
        <p:txBody>
          <a:bodyPr/>
          <a:lstStyle/>
          <a:p>
            <a:pPr lvl="0"/>
            <a:r>
              <a:rPr lang="en-GB" sz="2400" dirty="0"/>
              <a:t>Engage in regular training bouts of high-load resistance training.</a:t>
            </a:r>
          </a:p>
          <a:p>
            <a:pPr lvl="0"/>
            <a:r>
              <a:rPr lang="en-GB" sz="2400" dirty="0"/>
              <a:t>Lifting heavier loads over longer durations stimulates greater improvements in muscular strength.</a:t>
            </a:r>
          </a:p>
          <a:p>
            <a:pPr lvl="0"/>
            <a:r>
              <a:rPr lang="en-GB" sz="2400" dirty="0"/>
              <a:t>Lift to the point of contraction failure. </a:t>
            </a:r>
          </a:p>
          <a:p>
            <a:pPr lvl="0"/>
            <a:r>
              <a:rPr lang="en-GB" sz="2400" dirty="0"/>
              <a:t>Maintain energy balance. </a:t>
            </a:r>
          </a:p>
          <a:p>
            <a:pPr lvl="0"/>
            <a:r>
              <a:rPr lang="en-GB" sz="2400" dirty="0"/>
              <a:t>Consider the postexercise period as a time for rehydration, refueling (to restore glycogen), repair (of damaged muscle fibers), and remodeling (adaptation to the training stimulus), known collectively as the </a:t>
            </a:r>
            <a:r>
              <a:rPr lang="en-US" sz="2400" dirty="0"/>
              <a:t>4Rs</a:t>
            </a:r>
            <a:r>
              <a:rPr lang="en-GB" sz="2400" dirty="0"/>
              <a:t>.  </a:t>
            </a:r>
            <a:r>
              <a:rPr lang="en-GB" dirty="0"/>
              <a:t>		</a:t>
            </a:r>
          </a:p>
          <a:p>
            <a:pPr marL="0" lvl="0" indent="0" algn="r">
              <a:buNone/>
            </a:pPr>
            <a:r>
              <a:rPr lang="en-GB" dirty="0"/>
              <a:t>  </a:t>
            </a:r>
            <a:r>
              <a:rPr lang="en-GB"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3805730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Maximize Hypertrophy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742654" y="1503079"/>
            <a:ext cx="10515600" cy="4409868"/>
          </a:xfrm>
        </p:spPr>
        <p:txBody>
          <a:bodyPr/>
          <a:lstStyle/>
          <a:p>
            <a:pPr lvl="0"/>
            <a:r>
              <a:rPr lang="en-GB" sz="2400" dirty="0"/>
              <a:t>Timing of protein intake is an important variable to consider in optimizing skeletal muscle recovery and hypertrophy. </a:t>
            </a:r>
          </a:p>
          <a:p>
            <a:pPr lvl="0"/>
            <a:r>
              <a:rPr lang="en-GB" sz="2400" dirty="0"/>
              <a:t>It appears optimal to ingest protein in the postexercise period in sufficient doses (~0.4 g/kg b.w./meal) and up to three other meals distributed throughout the day with the aim of achieving a total dietary protein intake of 1.4 to 1.6 g/kg b.w. </a:t>
            </a:r>
          </a:p>
          <a:p>
            <a:pPr lvl="0"/>
            <a:r>
              <a:rPr lang="en-GB" sz="2400" dirty="0"/>
              <a:t>Ingesting a larger dose of protein (~0.6 g/kg b.w./meal) before bedtime appears to augment both acute overnight muscle protein synthesis and muscle adaptations. </a:t>
            </a:r>
            <a:r>
              <a:rPr lang="en-GB" dirty="0"/>
              <a:t>	  </a:t>
            </a:r>
          </a:p>
          <a:p>
            <a:pPr marL="0" lvl="0" indent="0" algn="r">
              <a:buNone/>
            </a:pPr>
            <a:r>
              <a:rPr lang="en-GB" sz="1400" b="0" i="1" dirty="0">
                <a:latin typeface="Arial" panose="020B0604020202020204" pitchFamily="34" charset="0"/>
                <a:cs typeface="Arial" panose="020B0604020202020204" pitchFamily="34" charset="0"/>
              </a:rPr>
              <a:t>(continued)</a:t>
            </a:r>
          </a:p>
          <a:p>
            <a:pPr marL="0" lvl="0" indent="0">
              <a:buNone/>
            </a:pPr>
            <a:r>
              <a:rPr lang="en-GB" dirty="0"/>
              <a:t>		</a:t>
            </a:r>
            <a:endParaRPr lang="en-GB" sz="1400" i="1" dirty="0"/>
          </a:p>
        </p:txBody>
      </p:sp>
    </p:spTree>
    <p:extLst>
      <p:ext uri="{BB962C8B-B14F-4D97-AF65-F5344CB8AC3E}">
        <p14:creationId xmlns:p14="http://schemas.microsoft.com/office/powerpoint/2010/main" val="12211202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Maximize Hypertrophy </a:t>
            </a:r>
            <a:r>
              <a:rPr lang="en-GB" sz="2400" i="1" dirty="0">
                <a:latin typeface="Helvetica" pitchFamily="2" charset="0"/>
              </a:rPr>
              <a:t>(continued)</a:t>
            </a:r>
          </a:p>
        </p:txBody>
      </p:sp>
      <p:sp>
        <p:nvSpPr>
          <p:cNvPr id="3" name="Content Placeholder 2"/>
          <p:cNvSpPr>
            <a:spLocks noGrp="1"/>
          </p:cNvSpPr>
          <p:nvPr>
            <p:ph idx="1"/>
          </p:nvPr>
        </p:nvSpPr>
        <p:spPr>
          <a:xfrm>
            <a:off x="716775" y="1675597"/>
            <a:ext cx="10515600" cy="4168338"/>
          </a:xfrm>
        </p:spPr>
        <p:txBody>
          <a:bodyPr>
            <a:normAutofit/>
          </a:bodyPr>
          <a:lstStyle/>
          <a:p>
            <a:pPr lvl="0"/>
            <a:r>
              <a:rPr lang="en-GB" sz="2400" dirty="0"/>
              <a:t>The protein content of the postexercise meal should be predominantly in the form of rapidly digested high-quality proteins with a high leucine content. Such proteins include whey, skim milk, and eggs. </a:t>
            </a:r>
          </a:p>
          <a:p>
            <a:pPr lvl="0"/>
            <a:r>
              <a:rPr lang="en-GB" sz="2400" dirty="0"/>
              <a:t>Other protein consumed during the day should be mostly lean high-quality protein containing all the essential AAs in approximately equal proportions. </a:t>
            </a:r>
          </a:p>
          <a:p>
            <a:pPr lvl="0"/>
            <a:r>
              <a:rPr lang="en-GB" sz="2400" dirty="0"/>
              <a:t>Protein will be predominantly from animal sources, including beef, ham, lamb, poultry, eggs, and fish but can be supplemented with soy, beans, cheese, nuts, and bread.</a:t>
            </a:r>
          </a:p>
        </p:txBody>
      </p:sp>
    </p:spTree>
    <p:extLst>
      <p:ext uri="{BB962C8B-B14F-4D97-AF65-F5344CB8AC3E}">
        <p14:creationId xmlns:p14="http://schemas.microsoft.com/office/powerpoint/2010/main" val="25305521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B5197-17F8-2B87-05EE-3B48A57BCF81}"/>
              </a:ext>
            </a:extLst>
          </p:cNvPr>
          <p:cNvSpPr>
            <a:spLocks noGrp="1"/>
          </p:cNvSpPr>
          <p:nvPr>
            <p:ph type="title"/>
          </p:nvPr>
        </p:nvSpPr>
        <p:spPr/>
        <p:txBody>
          <a:bodyPr/>
          <a:lstStyle/>
          <a:p>
            <a:r>
              <a:rPr lang="en-GB" dirty="0"/>
              <a:t>Plant Versus Animal Protein</a:t>
            </a:r>
          </a:p>
        </p:txBody>
      </p:sp>
      <p:sp>
        <p:nvSpPr>
          <p:cNvPr id="3" name="Content Placeholder 2">
            <a:extLst>
              <a:ext uri="{FF2B5EF4-FFF2-40B4-BE49-F238E27FC236}">
                <a16:creationId xmlns:a16="http://schemas.microsoft.com/office/drawing/2014/main" id="{928F9030-AFE1-0C7D-4F4E-4E4DF9560548}"/>
              </a:ext>
            </a:extLst>
          </p:cNvPr>
          <p:cNvSpPr>
            <a:spLocks noGrp="1"/>
          </p:cNvSpPr>
          <p:nvPr>
            <p:ph idx="1"/>
          </p:nvPr>
        </p:nvSpPr>
        <p:spPr>
          <a:xfrm>
            <a:off x="1104293" y="1733604"/>
            <a:ext cx="8946541" cy="4195481"/>
          </a:xfrm>
        </p:spPr>
        <p:txBody>
          <a:bodyPr>
            <a:noAutofit/>
          </a:bodyPr>
          <a:lstStyle/>
          <a:p>
            <a:r>
              <a:rPr lang="en-GB" sz="2400" dirty="0"/>
              <a:t>Plant-based protein foods are becoming more popular, but they are less digestible and have lower protein quality and leucine content than animal sources. </a:t>
            </a:r>
          </a:p>
          <a:p>
            <a:r>
              <a:rPr lang="en-GB" sz="2400" dirty="0"/>
              <a:t>The amount of protein contained in plant-based foods per 100 g is generally lower than in animal foods.</a:t>
            </a:r>
          </a:p>
          <a:p>
            <a:r>
              <a:rPr lang="en-GB" sz="2400" dirty="0"/>
              <a:t>Supplementing with plant protein isolates may compensate for the lower postprandial muscle anabolic response.</a:t>
            </a:r>
          </a:p>
          <a:p>
            <a:r>
              <a:rPr lang="en-GB" sz="2400" dirty="0"/>
              <a:t>But the lower protein density of most plant-based protein sources greatly increases both the volume and the total energy content of the food that needs to be consumed.</a:t>
            </a:r>
          </a:p>
        </p:txBody>
      </p:sp>
    </p:spTree>
    <p:extLst>
      <p:ext uri="{BB962C8B-B14F-4D97-AF65-F5344CB8AC3E}">
        <p14:creationId xmlns:p14="http://schemas.microsoft.com/office/powerpoint/2010/main" val="2235125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CB982-B616-E6CC-77A8-03C60A332626}"/>
              </a:ext>
            </a:extLst>
          </p:cNvPr>
          <p:cNvSpPr>
            <a:spLocks noGrp="1"/>
          </p:cNvSpPr>
          <p:nvPr>
            <p:ph type="title"/>
          </p:nvPr>
        </p:nvSpPr>
        <p:spPr>
          <a:xfrm>
            <a:off x="838200" y="969560"/>
            <a:ext cx="2973779" cy="409790"/>
          </a:xfrm>
        </p:spPr>
        <p:txBody>
          <a:bodyPr/>
          <a:lstStyle/>
          <a:p>
            <a:r>
              <a:rPr lang="en-GB" dirty="0"/>
              <a:t>Figure 8.11</a:t>
            </a:r>
            <a:br>
              <a:rPr lang="en-GB" dirty="0"/>
            </a:br>
            <a:r>
              <a:rPr lang="en-GB" dirty="0"/>
              <a:t>25g protein portions</a:t>
            </a:r>
          </a:p>
        </p:txBody>
      </p:sp>
      <p:pic>
        <p:nvPicPr>
          <p:cNvPr id="5" name="Content Placeholder 4" descr="A diagram of food and nutrition&#10;&#10;Description automatically generated with medium confidence">
            <a:extLst>
              <a:ext uri="{FF2B5EF4-FFF2-40B4-BE49-F238E27FC236}">
                <a16:creationId xmlns:a16="http://schemas.microsoft.com/office/drawing/2014/main" id="{ECC3ED4A-D0C4-D3B5-13EA-E35CC3B584C7}"/>
              </a:ext>
            </a:extLst>
          </p:cNvPr>
          <p:cNvPicPr>
            <a:picLocks noGrp="1" noChangeAspect="1"/>
          </p:cNvPicPr>
          <p:nvPr>
            <p:ph idx="1"/>
          </p:nvPr>
        </p:nvPicPr>
        <p:blipFill>
          <a:blip r:embed="rId3"/>
          <a:stretch>
            <a:fillRect/>
          </a:stretch>
        </p:blipFill>
        <p:spPr>
          <a:xfrm>
            <a:off x="4251366" y="701856"/>
            <a:ext cx="6887375" cy="5454288"/>
          </a:xfrm>
        </p:spPr>
      </p:pic>
    </p:spTree>
    <p:extLst>
      <p:ext uri="{BB962C8B-B14F-4D97-AF65-F5344CB8AC3E}">
        <p14:creationId xmlns:p14="http://schemas.microsoft.com/office/powerpoint/2010/main" val="25224375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18436"/>
            <a:ext cx="10515600" cy="409790"/>
          </a:xfrm>
        </p:spPr>
        <p:txBody>
          <a:bodyPr/>
          <a:lstStyle/>
          <a:p>
            <a:r>
              <a:rPr lang="en-GB" dirty="0"/>
              <a:t>Athletes at Risk of Insufficient Protein Intake</a:t>
            </a:r>
          </a:p>
        </p:txBody>
      </p:sp>
      <p:sp>
        <p:nvSpPr>
          <p:cNvPr id="3" name="Content Placeholder 2"/>
          <p:cNvSpPr>
            <a:spLocks noGrp="1"/>
          </p:cNvSpPr>
          <p:nvPr>
            <p:ph idx="1"/>
          </p:nvPr>
        </p:nvSpPr>
        <p:spPr>
          <a:xfrm>
            <a:off x="838200" y="2066331"/>
            <a:ext cx="10515600" cy="4168338"/>
          </a:xfrm>
        </p:spPr>
        <p:txBody>
          <a:bodyPr>
            <a:noAutofit/>
          </a:bodyPr>
          <a:lstStyle/>
          <a:p>
            <a:r>
              <a:rPr lang="en-GB" sz="2400" dirty="0"/>
              <a:t>People with extremely low protein intake may suffer from protein deficiency, which can compromise function and ultimately lead to loss of body protein (atrophy). </a:t>
            </a:r>
          </a:p>
          <a:p>
            <a:r>
              <a:rPr lang="en-GB" sz="2400" dirty="0"/>
              <a:t>Female runners, male wrestlers, boxers, and other athletes in weight-category sports; ski jumpers; male and female gymnasts; and female dancers can have protein intakes well below the </a:t>
            </a:r>
            <a:r>
              <a:rPr lang="en-US" sz="2400" dirty="0"/>
              <a:t>recommended dietary allowance (RDA)</a:t>
            </a:r>
            <a:r>
              <a:rPr lang="en-GB" sz="2400" dirty="0"/>
              <a:t>. </a:t>
            </a:r>
          </a:p>
          <a:p>
            <a:r>
              <a:rPr lang="en-GB" sz="2400" dirty="0"/>
              <a:t>Vegetarian athletes may also be at risk because plant food sources typically contain lower-quality proteins, which often contain low levels of one or more essential amino acids, and the digestibility of plant protein can be low.</a:t>
            </a:r>
          </a:p>
        </p:txBody>
      </p:sp>
    </p:spTree>
    <p:extLst>
      <p:ext uri="{BB962C8B-B14F-4D97-AF65-F5344CB8AC3E}">
        <p14:creationId xmlns:p14="http://schemas.microsoft.com/office/powerpoint/2010/main" val="36280945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B67A-7620-DB90-30E4-2E410D1AA3A9}"/>
              </a:ext>
            </a:extLst>
          </p:cNvPr>
          <p:cNvSpPr>
            <a:spLocks noGrp="1"/>
          </p:cNvSpPr>
          <p:nvPr>
            <p:ph type="title"/>
          </p:nvPr>
        </p:nvSpPr>
        <p:spPr>
          <a:xfrm>
            <a:off x="838200" y="969560"/>
            <a:ext cx="3816927" cy="409790"/>
          </a:xfrm>
        </p:spPr>
        <p:txBody>
          <a:bodyPr/>
          <a:lstStyle/>
          <a:p>
            <a:r>
              <a:rPr lang="en-GB" dirty="0"/>
              <a:t>Infographic 8.2</a:t>
            </a:r>
          </a:p>
        </p:txBody>
      </p:sp>
      <p:pic>
        <p:nvPicPr>
          <p:cNvPr id="5" name="Content Placeholder 4" descr="A diagram of a diagram of a person working on a bicycle&#10;&#10;Description automatically generated with medium confidence">
            <a:extLst>
              <a:ext uri="{FF2B5EF4-FFF2-40B4-BE49-F238E27FC236}">
                <a16:creationId xmlns:a16="http://schemas.microsoft.com/office/drawing/2014/main" id="{388D9EE9-1899-43B4-DEDB-06F747B248CB}"/>
              </a:ext>
            </a:extLst>
          </p:cNvPr>
          <p:cNvPicPr>
            <a:picLocks noGrp="1" noChangeAspect="1"/>
          </p:cNvPicPr>
          <p:nvPr>
            <p:ph idx="1"/>
          </p:nvPr>
        </p:nvPicPr>
        <p:blipFill>
          <a:blip r:embed="rId3"/>
          <a:stretch>
            <a:fillRect/>
          </a:stretch>
        </p:blipFill>
        <p:spPr>
          <a:xfrm>
            <a:off x="5334615" y="598474"/>
            <a:ext cx="4404519" cy="5661051"/>
          </a:xfrm>
        </p:spPr>
      </p:pic>
    </p:spTree>
    <p:extLst>
      <p:ext uri="{BB962C8B-B14F-4D97-AF65-F5344CB8AC3E}">
        <p14:creationId xmlns:p14="http://schemas.microsoft.com/office/powerpoint/2010/main" val="21930583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 Supplements</a:t>
            </a:r>
          </a:p>
        </p:txBody>
      </p:sp>
      <p:sp>
        <p:nvSpPr>
          <p:cNvPr id="3" name="Content Placeholder 2"/>
          <p:cNvSpPr>
            <a:spLocks noGrp="1"/>
          </p:cNvSpPr>
          <p:nvPr>
            <p:ph idx="1"/>
          </p:nvPr>
        </p:nvSpPr>
        <p:spPr>
          <a:xfrm>
            <a:off x="838200" y="1678523"/>
            <a:ext cx="10515600" cy="4168338"/>
          </a:xfrm>
        </p:spPr>
        <p:txBody>
          <a:bodyPr>
            <a:normAutofit/>
          </a:bodyPr>
          <a:lstStyle/>
          <a:p>
            <a:r>
              <a:rPr lang="en-GB" sz="2400" dirty="0"/>
              <a:t>Technological advances have made it possible to manufacture food-grade ultrapure AAs.</a:t>
            </a:r>
          </a:p>
          <a:p>
            <a:r>
              <a:rPr lang="en-GB" sz="2400" dirty="0"/>
              <a:t>The individual AAs are mostly produced by bacterial fermentation. </a:t>
            </a:r>
          </a:p>
          <a:p>
            <a:r>
              <a:rPr lang="en-GB" sz="2400" dirty="0"/>
              <a:t>In clinical nutrition, individual AAs are used to reduce nitrogen losses and improve organ functions in traumatized and critically ill patients. </a:t>
            </a:r>
          </a:p>
          <a:p>
            <a:r>
              <a:rPr lang="en-GB" sz="2400" dirty="0"/>
              <a:t>Individual AAs are now marketed as supplements for athletes and are claimed to improve performance, recovery, or immunity, but evidence is limited or nonexistent. </a:t>
            </a:r>
          </a:p>
        </p:txBody>
      </p:sp>
    </p:spTree>
    <p:extLst>
      <p:ext uri="{BB962C8B-B14F-4D97-AF65-F5344CB8AC3E}">
        <p14:creationId xmlns:p14="http://schemas.microsoft.com/office/powerpoint/2010/main" val="9316172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the Scientific Evidence Tells Us</a:t>
            </a:r>
          </a:p>
        </p:txBody>
      </p:sp>
      <p:sp>
        <p:nvSpPr>
          <p:cNvPr id="3" name="Content Placeholder 2"/>
          <p:cNvSpPr>
            <a:spLocks noGrp="1"/>
          </p:cNvSpPr>
          <p:nvPr>
            <p:ph idx="1"/>
          </p:nvPr>
        </p:nvSpPr>
        <p:spPr>
          <a:xfrm>
            <a:off x="838200" y="1549126"/>
            <a:ext cx="10515600" cy="4168338"/>
          </a:xfrm>
        </p:spPr>
        <p:txBody>
          <a:bodyPr>
            <a:normAutofit/>
          </a:bodyPr>
          <a:lstStyle/>
          <a:p>
            <a:pPr lvl="0"/>
            <a:r>
              <a:rPr lang="en-GB" sz="2400" dirty="0"/>
              <a:t>Arginine infused intravenously in large quantities can have anabolic properties in patients, but oral ingestion causes GI distress and does not result in increased secretion of human growth hormone and insulin. </a:t>
            </a:r>
          </a:p>
          <a:p>
            <a:pPr lvl="0"/>
            <a:r>
              <a:rPr lang="en-GB" sz="2400" dirty="0"/>
              <a:t>Arginine and citrulline increase NO production.</a:t>
            </a:r>
          </a:p>
          <a:p>
            <a:pPr lvl="0"/>
            <a:r>
              <a:rPr lang="en-GB" sz="2400" dirty="0"/>
              <a:t>BCAAs are among the most popular nutrition supplements. The evidence for the manufacturers’ claims of performance improvements and reduced soreness after damaging exercise are not convincing.</a:t>
            </a:r>
          </a:p>
          <a:p>
            <a:pPr lvl="0"/>
            <a:r>
              <a:rPr lang="en-GB" sz="2400" dirty="0"/>
              <a:t>Leucine may enhance the anabolic response to exercise.</a:t>
            </a:r>
          </a:p>
        </p:txBody>
      </p:sp>
    </p:spTree>
    <p:extLst>
      <p:ext uri="{BB962C8B-B14F-4D97-AF65-F5344CB8AC3E}">
        <p14:creationId xmlns:p14="http://schemas.microsoft.com/office/powerpoint/2010/main" val="32652805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4FBFD-2214-7425-A875-41B8F3929C9F}"/>
              </a:ext>
            </a:extLst>
          </p:cNvPr>
          <p:cNvSpPr>
            <a:spLocks noGrp="1"/>
          </p:cNvSpPr>
          <p:nvPr>
            <p:ph type="title"/>
          </p:nvPr>
        </p:nvSpPr>
        <p:spPr>
          <a:xfrm>
            <a:off x="838200" y="969560"/>
            <a:ext cx="3104408" cy="409790"/>
          </a:xfrm>
        </p:spPr>
        <p:txBody>
          <a:bodyPr/>
          <a:lstStyle/>
          <a:p>
            <a:r>
              <a:rPr lang="en-GB" dirty="0"/>
              <a:t>Figure 8.12</a:t>
            </a:r>
          </a:p>
        </p:txBody>
      </p:sp>
      <p:pic>
        <p:nvPicPr>
          <p:cNvPr id="5" name="Content Placeholder 4" descr="A diagram of a performance effects&#10;&#10;Description automatically generated with medium confidence">
            <a:extLst>
              <a:ext uri="{FF2B5EF4-FFF2-40B4-BE49-F238E27FC236}">
                <a16:creationId xmlns:a16="http://schemas.microsoft.com/office/drawing/2014/main" id="{2EEC1A28-30BC-1193-A649-E77A10428D57}"/>
              </a:ext>
            </a:extLst>
          </p:cNvPr>
          <p:cNvPicPr>
            <a:picLocks noGrp="1" noChangeAspect="1"/>
          </p:cNvPicPr>
          <p:nvPr>
            <p:ph idx="1"/>
          </p:nvPr>
        </p:nvPicPr>
        <p:blipFill>
          <a:blip r:embed="rId3"/>
          <a:stretch>
            <a:fillRect/>
          </a:stretch>
        </p:blipFill>
        <p:spPr>
          <a:xfrm>
            <a:off x="3942608" y="786885"/>
            <a:ext cx="8098168" cy="5475413"/>
          </a:xfrm>
        </p:spPr>
      </p:pic>
    </p:spTree>
    <p:extLst>
      <p:ext uri="{BB962C8B-B14F-4D97-AF65-F5344CB8AC3E}">
        <p14:creationId xmlns:p14="http://schemas.microsoft.com/office/powerpoint/2010/main" val="30704472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1793"/>
            <a:ext cx="10515600" cy="827557"/>
          </a:xfrm>
        </p:spPr>
        <p:txBody>
          <a:bodyPr/>
          <a:lstStyle/>
          <a:p>
            <a:r>
              <a:rPr lang="en-GB" dirty="0"/>
              <a:t>Are High Protein Intakes a Health Risk?</a:t>
            </a:r>
          </a:p>
        </p:txBody>
      </p:sp>
      <p:sp>
        <p:nvSpPr>
          <p:cNvPr id="3" name="Content Placeholder 2"/>
          <p:cNvSpPr>
            <a:spLocks noGrp="1"/>
          </p:cNvSpPr>
          <p:nvPr>
            <p:ph idx="1"/>
          </p:nvPr>
        </p:nvSpPr>
        <p:spPr>
          <a:xfrm>
            <a:off x="838200" y="1379350"/>
            <a:ext cx="10515600" cy="4596907"/>
          </a:xfrm>
        </p:spPr>
        <p:txBody>
          <a:bodyPr>
            <a:normAutofit lnSpcReduction="10000"/>
          </a:bodyPr>
          <a:lstStyle/>
          <a:p>
            <a:r>
              <a:rPr lang="en-GB" sz="2400" dirty="0"/>
              <a:t>Excessive protein intake (more than 3 g/kg b.w./day) has been claimed to have various negative effects, including kidney damage, increased blood lipoprotein levels, and dehydration (from increased nitrogen excretion in urine).</a:t>
            </a:r>
          </a:p>
          <a:p>
            <a:r>
              <a:rPr lang="en-GB" sz="2400" dirty="0"/>
              <a:t>Athletes consuming a high-protein diet should increase their fluid intake to prevent dehydration, but kidney damage does not occur with high protein intakes.</a:t>
            </a:r>
          </a:p>
          <a:p>
            <a:r>
              <a:rPr lang="en-GB" sz="2400" dirty="0"/>
              <a:t>Protein intakes up to 2 g/kg b.w./day are not harmful, but it is impossible to keep energy intake constant while increasing protein intake without lowering fat or carbohydrate intake, a concern for endurance athletes. </a:t>
            </a:r>
          </a:p>
          <a:p>
            <a:pPr marL="0" indent="0" algn="r">
              <a:buNone/>
            </a:pPr>
            <a:r>
              <a:rPr lang="en-GB"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2000346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Are High Protein Intakes a Health Risk?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p:txBody>
          <a:bodyPr/>
          <a:lstStyle/>
          <a:p>
            <a:r>
              <a:rPr lang="en-GB" sz="2400" dirty="0"/>
              <a:t>There is no evidence that consuming individual AAs has any more nutritional value than consuming proteins that contain those AAs. </a:t>
            </a:r>
          </a:p>
          <a:p>
            <a:r>
              <a:rPr lang="en-GB" sz="2400" dirty="0"/>
              <a:t>A possible advantage of the intake of individual AAs is that larger amounts can be ingested than with dietary protein. </a:t>
            </a:r>
          </a:p>
          <a:p>
            <a:r>
              <a:rPr lang="en-GB" sz="2400" dirty="0"/>
              <a:t>However, oral ingestion of excessive amounts of individual AAs may impair the uptake or transport of other AAs, and so it should be avoided.</a:t>
            </a:r>
          </a:p>
          <a:p>
            <a:pPr marL="0" indent="0">
              <a:buNone/>
            </a:pPr>
            <a:r>
              <a:rPr lang="en-GB" dirty="0"/>
              <a:t>	</a:t>
            </a:r>
            <a:endParaRPr lang="en-GB" sz="1400" i="1" dirty="0"/>
          </a:p>
        </p:txBody>
      </p:sp>
    </p:spTree>
    <p:extLst>
      <p:ext uri="{BB962C8B-B14F-4D97-AF65-F5344CB8AC3E}">
        <p14:creationId xmlns:p14="http://schemas.microsoft.com/office/powerpoint/2010/main" val="81855582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1296</TotalTime>
  <Words>3771</Words>
  <Application>Microsoft Macintosh PowerPoint</Application>
  <PresentationFormat>Widescreen</PresentationFormat>
  <Paragraphs>241</Paragraphs>
  <Slides>44</Slides>
  <Notes>16</Notes>
  <HiddenSlides>3</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44</vt:i4>
      </vt:variant>
    </vt:vector>
  </HeadingPairs>
  <TitlesOfParts>
    <vt:vector size="58" baseType="lpstr">
      <vt:lpstr>ＭＳ Ｐゴシック</vt:lpstr>
      <vt:lpstr>Arial</vt:lpstr>
      <vt:lpstr>Calibri</vt:lpstr>
      <vt:lpstr>Calibri Light</vt:lpstr>
      <vt:lpstr>Century Gothic</vt:lpstr>
      <vt:lpstr>Franklin Gothic Book</vt:lpstr>
      <vt:lpstr>Helvetica</vt:lpstr>
      <vt:lpstr>Helvetica Bold</vt:lpstr>
      <vt:lpstr>Helvetica Neue</vt:lpstr>
      <vt:lpstr>Helvetica Neue Condensed</vt:lpstr>
      <vt:lpstr>Times New Roman</vt:lpstr>
      <vt:lpstr>Wingdings 3</vt:lpstr>
      <vt:lpstr>Custom Design</vt:lpstr>
      <vt:lpstr>Ion</vt:lpstr>
      <vt:lpstr>Protein and Amino Acids</vt:lpstr>
      <vt:lpstr>Amino Acids</vt:lpstr>
      <vt:lpstr>Amino Acid Metabolism</vt:lpstr>
      <vt:lpstr>Figure 8.1</vt:lpstr>
      <vt:lpstr>Amino Group (NH2) Removal</vt:lpstr>
      <vt:lpstr>Disposal of Ammonia</vt:lpstr>
      <vt:lpstr>Amino Acid Oxidation</vt:lpstr>
      <vt:lpstr>Figure 8.2</vt:lpstr>
      <vt:lpstr>Protein Turnover</vt:lpstr>
      <vt:lpstr>Protein (or Nitrogen) Balance</vt:lpstr>
      <vt:lpstr>Techniques to Study Protein Turnover</vt:lpstr>
      <vt:lpstr>Protein Requirements for Athletes</vt:lpstr>
      <vt:lpstr>Protein as a Fuel for Exercise</vt:lpstr>
      <vt:lpstr>Protein Needs for Strength Athletes</vt:lpstr>
      <vt:lpstr>Protein Needs for Games Players</vt:lpstr>
      <vt:lpstr>The Effect of Resistance Exercise on Rates of Protein Synthesis and Degradation</vt:lpstr>
      <vt:lpstr>Exercise and Diet Effects on Protein Turnover</vt:lpstr>
      <vt:lpstr>Figure 8.6</vt:lpstr>
      <vt:lpstr>Factors Affecting Muscle Tissue Protein Accretion Following Resistance Exercise</vt:lpstr>
      <vt:lpstr>Figure 8.7</vt:lpstr>
      <vt:lpstr>Timing of Protein Ingestion</vt:lpstr>
      <vt:lpstr>Type of Protein Ingested</vt:lpstr>
      <vt:lpstr>Amount of Protein Ingested</vt:lpstr>
      <vt:lpstr>Is More Protein Needed in Some Situations?</vt:lpstr>
      <vt:lpstr>Figure 8.8</vt:lpstr>
      <vt:lpstr>Leucine Content of Protein Ingested</vt:lpstr>
      <vt:lpstr>Table 8.5 Leucine Content of Various Foods</vt:lpstr>
      <vt:lpstr>Figure 8.9</vt:lpstr>
      <vt:lpstr>Figure 8.10</vt:lpstr>
      <vt:lpstr>Optimizing Muscle Protein Gain</vt:lpstr>
      <vt:lpstr>Optimizing Muscle Protein Gain (continued)</vt:lpstr>
      <vt:lpstr>Infographic 8.1</vt:lpstr>
      <vt:lpstr>How to Maximize Hypertrophy</vt:lpstr>
      <vt:lpstr>How to Maximize Hypertrophy (continued)</vt:lpstr>
      <vt:lpstr>How to Maximize Hypertrophy (continued)</vt:lpstr>
      <vt:lpstr>Plant Versus Animal Protein</vt:lpstr>
      <vt:lpstr>Figure 8.11 25g protein portions</vt:lpstr>
      <vt:lpstr>Athletes at Risk of Insufficient Protein Intake</vt:lpstr>
      <vt:lpstr>Infographic 8.2</vt:lpstr>
      <vt:lpstr>AA Supplements</vt:lpstr>
      <vt:lpstr>What the Scientific Evidence Tells Us</vt:lpstr>
      <vt:lpstr>Figure 8.12</vt:lpstr>
      <vt:lpstr>Are High Protein Intakes a Health Risk?</vt:lpstr>
      <vt:lpstr>Are High Protein Intakes a Health Risk?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124</cp:revision>
  <cp:lastPrinted>2017-03-14T16:50:08Z</cp:lastPrinted>
  <dcterms:created xsi:type="dcterms:W3CDTF">2017-03-14T15:11:25Z</dcterms:created>
  <dcterms:modified xsi:type="dcterms:W3CDTF">2025-10-31T17:16:42Z</dcterms:modified>
</cp:coreProperties>
</file>