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4" r:id="rId3"/>
    <p:sldId id="275" r:id="rId4"/>
    <p:sldId id="279" r:id="rId5"/>
    <p:sldId id="280" r:id="rId6"/>
    <p:sldId id="276" r:id="rId7"/>
    <p:sldId id="262" r:id="rId8"/>
    <p:sldId id="261" r:id="rId9"/>
    <p:sldId id="281" r:id="rId10"/>
    <p:sldId id="282" r:id="rId11"/>
    <p:sldId id="277" r:id="rId12"/>
    <p:sldId id="278" r:id="rId13"/>
    <p:sldId id="263" r:id="rId14"/>
    <p:sldId id="264"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0" d="100"/>
          <a:sy n="90"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17/01/2023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17/01/2023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17/01/2023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17/01/2023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17/01/2023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17/01/2023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en.wikipedia.org/wiki/Formalist%E2%80%93substantivist_debat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en.wikipedia.org/wiki/Reciprocity_(cultural_anthropology)" TargetMode="External"/><Relationship Id="rId3" Type="http://schemas.openxmlformats.org/officeDocument/2006/relationships/hyperlink" Target="https://en.wikipedia.org/wiki/Non-Western" TargetMode="External"/><Relationship Id="rId7" Type="http://schemas.openxmlformats.org/officeDocument/2006/relationships/hyperlink" Target="https://en.wikipedia.org/wiki/Redistribution_(economics)" TargetMode="External"/><Relationship Id="rId2" Type="http://schemas.openxmlformats.org/officeDocument/2006/relationships/hyperlink" Target="https://en.wikipedia.org/wiki/Market_(economics)" TargetMode="External"/><Relationship Id="rId1" Type="http://schemas.openxmlformats.org/officeDocument/2006/relationships/slideLayout" Target="../slideLayouts/slideLayout2.xml"/><Relationship Id="rId6" Type="http://schemas.openxmlformats.org/officeDocument/2006/relationships/hyperlink" Target="https://en.wikipedia.org/wiki/Substantivism" TargetMode="External"/><Relationship Id="rId5" Type="http://schemas.openxmlformats.org/officeDocument/2006/relationships/hyperlink" Target="https://en.wikipedia.org/wiki/Capitalism" TargetMode="External"/><Relationship Id="rId4" Type="http://schemas.openxmlformats.org/officeDocument/2006/relationships/hyperlink" Target="https://en.wikipedia.org/wiki/Pre-industrial_society" TargetMode="External"/><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fontScale="90000"/>
          </a:bodyPr>
          <a:lstStyle/>
          <a:p>
            <a:r>
              <a:rPr lang="en-GB" sz="2000" b="1" dirty="0">
                <a:latin typeface="+mn-lt"/>
              </a:rPr>
              <a:t>HPAN5041/6041 Economic Anthropology and Past Societies</a:t>
            </a:r>
            <a:br>
              <a:rPr lang="en-GB" sz="2000" b="1" dirty="0">
                <a:latin typeface="+mn-lt"/>
              </a:rPr>
            </a:br>
            <a:r>
              <a:rPr lang="en-GB" sz="3600" b="1" dirty="0">
                <a:latin typeface="+mn-lt"/>
              </a:rPr>
              <a:t>Economy and Society: </a:t>
            </a:r>
            <a:br>
              <a:rPr lang="en-GB" sz="3600" b="1" dirty="0">
                <a:latin typeface="+mn-lt"/>
              </a:rPr>
            </a:br>
            <a:r>
              <a:rPr lang="en-GB" sz="2000" b="1" dirty="0">
                <a:latin typeface="+mn-lt"/>
              </a:rPr>
              <a:t>Production, distribution and exchange, consumption and social reproduction; different systems of exchange</a:t>
            </a:r>
            <a:br>
              <a:rPr lang="en-GB" sz="1200" dirty="0"/>
            </a:br>
            <a:endParaRPr lang="en-GB" sz="2000" b="1" dirty="0">
              <a:latin typeface="+mn-lt"/>
            </a:endParaRP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p:txBody>
          <a:bodyPr>
            <a:normAutofit fontScale="8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2600" b="0" i="0" dirty="0">
                <a:solidFill>
                  <a:srgbClr val="373A3C"/>
                </a:solidFill>
                <a:effectLst/>
                <a:latin typeface="-apple-system"/>
              </a:rPr>
              <a:t>In this section of the module, we'll start to explore different aspects or phases of "economic" activity, such as production, distribution and exchange, consumption and social reproduction. We'll examine and compare different systems of exchange and try to decide whether economic activity is best understood as a distinct and separate aspect of human inter-action - or whether it can be seen, at least in some types of society, as "embedded" in society itself.</a:t>
            </a:r>
            <a:r>
              <a:rPr lang="en-GB" sz="2600" dirty="0"/>
              <a:t> </a:t>
            </a:r>
          </a:p>
        </p:txBody>
      </p:sp>
      <p:pic>
        <p:nvPicPr>
          <p:cNvPr id="1026" name="Picture 2" descr="market | Bob Jessop">
            <a:extLst>
              <a:ext uri="{FF2B5EF4-FFF2-40B4-BE49-F238E27FC236}">
                <a16:creationId xmlns:a16="http://schemas.microsoft.com/office/drawing/2014/main" id="{275CD1B1-781A-595A-6D6B-CC7A62FF2B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43" y="1690689"/>
            <a:ext cx="3769541" cy="2370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mn-lt"/>
              </a:rPr>
              <a:t>Phases of economic </a:t>
            </a:r>
            <a:br>
              <a:rPr lang="en-GB" sz="4000" b="1" dirty="0">
                <a:latin typeface="+mn-lt"/>
              </a:rPr>
            </a:br>
            <a:r>
              <a:rPr lang="en-GB" sz="4000" b="1" dirty="0">
                <a:latin typeface="+mn-lt"/>
              </a:rPr>
              <a:t>activity</a:t>
            </a:r>
          </a:p>
        </p:txBody>
      </p:sp>
      <p:sp>
        <p:nvSpPr>
          <p:cNvPr id="3" name="Content Placeholder 2"/>
          <p:cNvSpPr>
            <a:spLocks noGrp="1"/>
          </p:cNvSpPr>
          <p:nvPr>
            <p:ph idx="1"/>
          </p:nvPr>
        </p:nvSpPr>
        <p:spPr/>
        <p:txBody>
          <a:bodyPr>
            <a:normAutofit fontScale="85000" lnSpcReduction="10000"/>
          </a:bodyPr>
          <a:lstStyle/>
          <a:p>
            <a:pPr marL="0" indent="0">
              <a:buNone/>
            </a:pPr>
            <a:endParaRPr lang="en-GB" b="1" dirty="0"/>
          </a:p>
          <a:p>
            <a:pPr marL="0" indent="0">
              <a:buNone/>
            </a:pPr>
            <a:endParaRPr lang="en-GB" b="1" dirty="0"/>
          </a:p>
          <a:p>
            <a:pPr marL="0" indent="0">
              <a:buNone/>
            </a:pPr>
            <a:endParaRPr lang="en-GB" sz="1800" dirty="0"/>
          </a:p>
          <a:p>
            <a:pPr marL="0" indent="0">
              <a:buNone/>
            </a:pPr>
            <a:endParaRPr lang="en-GB" sz="1800" dirty="0"/>
          </a:p>
          <a:p>
            <a:pPr marL="0" indent="0">
              <a:buNone/>
            </a:pPr>
            <a:r>
              <a:rPr lang="en-GB" sz="1800" dirty="0" err="1"/>
              <a:t>Narotzky</a:t>
            </a:r>
            <a:r>
              <a:rPr lang="en-GB" sz="1800" dirty="0"/>
              <a:t>, S. 1997. </a:t>
            </a:r>
            <a:r>
              <a:rPr lang="en-GB" sz="1800" i="1" dirty="0"/>
              <a:t>New Directions in Economic  Anthropology</a:t>
            </a:r>
            <a:r>
              <a:rPr lang="en-GB" sz="1800" dirty="0"/>
              <a:t>. London: Pluto Press</a:t>
            </a:r>
          </a:p>
          <a:p>
            <a:r>
              <a:rPr lang="en-GB" dirty="0"/>
              <a:t>Production</a:t>
            </a:r>
          </a:p>
          <a:p>
            <a:r>
              <a:rPr lang="en-GB" dirty="0"/>
              <a:t>Distribution and exchange</a:t>
            </a:r>
          </a:p>
          <a:p>
            <a:r>
              <a:rPr lang="en-GB" dirty="0"/>
              <a:t>Consumption</a:t>
            </a:r>
          </a:p>
          <a:p>
            <a:r>
              <a:rPr lang="en-GB" dirty="0"/>
              <a:t>Social Reproduction</a:t>
            </a:r>
          </a:p>
          <a:p>
            <a:endParaRPr lang="en-GB" dirty="0"/>
          </a:p>
          <a:p>
            <a:pPr marL="0" indent="0">
              <a:buNone/>
            </a:pPr>
            <a:r>
              <a:rPr lang="en-GB" dirty="0" err="1"/>
              <a:t>Narotzky</a:t>
            </a:r>
            <a:r>
              <a:rPr lang="en-GB" dirty="0"/>
              <a:t> emphasises the importance of </a:t>
            </a:r>
            <a:r>
              <a:rPr lang="en-GB" b="1" dirty="0"/>
              <a:t>social reproduction</a:t>
            </a:r>
          </a:p>
        </p:txBody>
      </p:sp>
      <p:pic>
        <p:nvPicPr>
          <p:cNvPr id="1026" name="Picture 2" descr="New Directions in Economic Anthropology">
            <a:extLst>
              <a:ext uri="{FF2B5EF4-FFF2-40B4-BE49-F238E27FC236}">
                <a16:creationId xmlns:a16="http://schemas.microsoft.com/office/drawing/2014/main" id="{92EABB86-55A3-0A29-39CC-D9327EF936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4653" y="342901"/>
            <a:ext cx="1695450" cy="26955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arotzky, Susana">
            <a:extLst>
              <a:ext uri="{FF2B5EF4-FFF2-40B4-BE49-F238E27FC236}">
                <a16:creationId xmlns:a16="http://schemas.microsoft.com/office/drawing/2014/main" id="{3DE44E19-8061-B288-DD99-058BE394D2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6869" y="959809"/>
            <a:ext cx="1937784" cy="1937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1772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3CEB-9699-0465-BD3D-F1F87CDD3DEA}"/>
              </a:ext>
            </a:extLst>
          </p:cNvPr>
          <p:cNvSpPr>
            <a:spLocks noGrp="1"/>
          </p:cNvSpPr>
          <p:nvPr>
            <p:ph type="title"/>
          </p:nvPr>
        </p:nvSpPr>
        <p:spPr/>
        <p:txBody>
          <a:bodyPr>
            <a:normAutofit fontScale="90000"/>
          </a:bodyPr>
          <a:lstStyle/>
          <a:p>
            <a:r>
              <a:rPr lang="en-GB" b="1" dirty="0">
                <a:latin typeface="+mn-lt"/>
              </a:rPr>
              <a:t>Let’s consider these </a:t>
            </a:r>
            <a:r>
              <a:rPr lang="en-GB" b="1" i="1" dirty="0">
                <a:latin typeface="+mn-lt"/>
              </a:rPr>
              <a:t>phases</a:t>
            </a:r>
            <a:r>
              <a:rPr lang="en-GB" b="1" dirty="0">
                <a:latin typeface="+mn-lt"/>
              </a:rPr>
              <a:t> of economic activity: </a:t>
            </a:r>
            <a:br>
              <a:rPr lang="en-GB" b="1" dirty="0">
                <a:latin typeface="+mn-lt"/>
              </a:rPr>
            </a:br>
            <a:r>
              <a:rPr lang="en-GB" sz="2200" b="1" dirty="0">
                <a:latin typeface="+mn-lt"/>
              </a:rPr>
              <a:t>How applicable are they across all forms of human society?</a:t>
            </a:r>
            <a:br>
              <a:rPr lang="en-GB" sz="2200" b="1" dirty="0">
                <a:latin typeface="+mn-lt"/>
              </a:rPr>
            </a:br>
            <a:endParaRPr lang="en-GB" sz="2200" b="1" dirty="0">
              <a:latin typeface="+mn-lt"/>
            </a:endParaRPr>
          </a:p>
        </p:txBody>
      </p:sp>
      <p:sp>
        <p:nvSpPr>
          <p:cNvPr id="3" name="Content Placeholder 2">
            <a:extLst>
              <a:ext uri="{FF2B5EF4-FFF2-40B4-BE49-F238E27FC236}">
                <a16:creationId xmlns:a16="http://schemas.microsoft.com/office/drawing/2014/main" id="{9001575B-BF68-F960-4CC4-62801F6F3289}"/>
              </a:ext>
            </a:extLst>
          </p:cNvPr>
          <p:cNvSpPr>
            <a:spLocks noGrp="1"/>
          </p:cNvSpPr>
          <p:nvPr>
            <p:ph idx="1"/>
          </p:nvPr>
        </p:nvSpPr>
        <p:spPr/>
        <p:txBody>
          <a:bodyPr>
            <a:normAutofit/>
          </a:bodyPr>
          <a:lstStyle/>
          <a:p>
            <a:pPr marL="0" indent="0">
              <a:buNone/>
            </a:pPr>
            <a:r>
              <a:rPr lang="en-GB" sz="4400" b="1" dirty="0"/>
              <a:t>Production</a:t>
            </a:r>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                                                      !Kung people, Namibia</a:t>
            </a:r>
          </a:p>
          <a:p>
            <a:pPr marL="0" indent="0">
              <a:buNone/>
            </a:pPr>
            <a:endParaRPr lang="en-GB" dirty="0"/>
          </a:p>
        </p:txBody>
      </p:sp>
      <p:pic>
        <p:nvPicPr>
          <p:cNvPr id="2050" name="Picture 2" descr="Picture">
            <a:extLst>
              <a:ext uri="{FF2B5EF4-FFF2-40B4-BE49-F238E27FC236}">
                <a16:creationId xmlns:a16="http://schemas.microsoft.com/office/drawing/2014/main" id="{81AB9760-84F7-F691-2AE0-C8768A0A46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7272" y="2320114"/>
            <a:ext cx="4432347" cy="2783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1489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63257-700F-A691-FDB4-89EA4927281F}"/>
              </a:ext>
            </a:extLst>
          </p:cNvPr>
          <p:cNvSpPr>
            <a:spLocks noGrp="1"/>
          </p:cNvSpPr>
          <p:nvPr>
            <p:ph type="title"/>
          </p:nvPr>
        </p:nvSpPr>
        <p:spPr/>
        <p:txBody>
          <a:bodyPr/>
          <a:lstStyle/>
          <a:p>
            <a:r>
              <a:rPr lang="en-GB" b="1" dirty="0" err="1">
                <a:latin typeface="+mn-lt"/>
              </a:rPr>
              <a:t>Himba</a:t>
            </a:r>
            <a:r>
              <a:rPr lang="en-GB" b="1" dirty="0">
                <a:latin typeface="+mn-lt"/>
              </a:rPr>
              <a:t> people, Namibia</a:t>
            </a:r>
          </a:p>
        </p:txBody>
      </p:sp>
      <p:pic>
        <p:nvPicPr>
          <p:cNvPr id="3074" name="Picture 2">
            <a:extLst>
              <a:ext uri="{FF2B5EF4-FFF2-40B4-BE49-F238E27FC236}">
                <a16:creationId xmlns:a16="http://schemas.microsoft.com/office/drawing/2014/main" id="{4A68E79C-FDCA-B73E-503A-739A3872FE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59947" y="1639601"/>
            <a:ext cx="3540920" cy="23606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A woman in Omuhoro village in Kunene Region">
            <a:extLst>
              <a:ext uri="{FF2B5EF4-FFF2-40B4-BE49-F238E27FC236}">
                <a16:creationId xmlns:a16="http://schemas.microsoft.com/office/drawing/2014/main" id="{1C011882-2F15-3555-0DF2-CB7A14FE3C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4154189"/>
            <a:ext cx="4157663" cy="233868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imba women applying red-coloured ochre on their skin as a daily beautification ritual in Kunene region, Namibia">
            <a:extLst>
              <a:ext uri="{FF2B5EF4-FFF2-40B4-BE49-F238E27FC236}">
                <a16:creationId xmlns:a16="http://schemas.microsoft.com/office/drawing/2014/main" id="{A9590819-F422-6A67-5A3F-6169A1276C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650" y="1643032"/>
            <a:ext cx="3916814" cy="2203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4011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0A79B-E330-AAE4-D83F-6517F3C513D7}"/>
              </a:ext>
            </a:extLst>
          </p:cNvPr>
          <p:cNvSpPr>
            <a:spLocks noGrp="1"/>
          </p:cNvSpPr>
          <p:nvPr>
            <p:ph type="title"/>
          </p:nvPr>
        </p:nvSpPr>
        <p:spPr/>
        <p:txBody>
          <a:bodyPr>
            <a:normAutofit fontScale="90000"/>
          </a:bodyPr>
          <a:lstStyle/>
          <a:p>
            <a:br>
              <a:rPr lang="en-GB" b="1" dirty="0">
                <a:latin typeface="+mn-lt"/>
              </a:rPr>
            </a:br>
            <a:r>
              <a:rPr lang="en-GB" b="1" dirty="0">
                <a:latin typeface="+mn-lt"/>
              </a:rPr>
              <a:t>Production of tools, containers, shelter, artefacts,</a:t>
            </a:r>
            <a:br>
              <a:rPr lang="en-GB" b="1" dirty="0">
                <a:latin typeface="+mn-lt"/>
              </a:rPr>
            </a:br>
            <a:r>
              <a:rPr lang="en-GB" b="1" dirty="0">
                <a:latin typeface="+mn-lt"/>
              </a:rPr>
              <a:t>decoration/art</a:t>
            </a:r>
          </a:p>
        </p:txBody>
      </p:sp>
      <p:sp>
        <p:nvSpPr>
          <p:cNvPr id="3" name="Content Placeholder 2">
            <a:extLst>
              <a:ext uri="{FF2B5EF4-FFF2-40B4-BE49-F238E27FC236}">
                <a16:creationId xmlns:a16="http://schemas.microsoft.com/office/drawing/2014/main" id="{6AB3A19A-5F47-DF5C-CE95-6F05BFF330F5}"/>
              </a:ext>
            </a:extLst>
          </p:cNvPr>
          <p:cNvSpPr>
            <a:spLocks noGrp="1"/>
          </p:cNvSpPr>
          <p:nvPr>
            <p:ph idx="1"/>
          </p:nvPr>
        </p:nvSpPr>
        <p:spPr/>
        <p:txBody>
          <a:bodyPr/>
          <a:lstStyle/>
          <a:p>
            <a:pPr marL="0" indent="0">
              <a:buNone/>
            </a:pPr>
            <a:endParaRPr lang="en-GB" dirty="0"/>
          </a:p>
          <a:p>
            <a:pPr marL="0" indent="0">
              <a:buNone/>
            </a:pPr>
            <a:r>
              <a:rPr lang="en-GB" dirty="0"/>
              <a:t>Is this </a:t>
            </a:r>
            <a:r>
              <a:rPr lang="en-GB" b="1" dirty="0"/>
              <a:t>economic production</a:t>
            </a:r>
            <a:r>
              <a:rPr lang="en-GB" dirty="0"/>
              <a:t>?</a:t>
            </a:r>
          </a:p>
          <a:p>
            <a:pPr marL="0" indent="0">
              <a:buNone/>
            </a:pPr>
            <a:r>
              <a:rPr lang="en-GB" dirty="0"/>
              <a:t>…or is this </a:t>
            </a:r>
            <a:r>
              <a:rPr lang="en-GB" b="1" i="1" dirty="0"/>
              <a:t>core</a:t>
            </a:r>
            <a:r>
              <a:rPr lang="en-GB" dirty="0"/>
              <a:t> social/cultural activity?</a:t>
            </a:r>
          </a:p>
          <a:p>
            <a:pPr marL="0" indent="0">
              <a:buNone/>
            </a:pPr>
            <a:r>
              <a:rPr lang="en-GB" b="1" dirty="0"/>
              <a:t>Embeddedness</a:t>
            </a:r>
          </a:p>
          <a:p>
            <a:pPr marL="0" indent="0">
              <a:buNone/>
            </a:pPr>
            <a:endParaRPr lang="en-GB" b="1" dirty="0"/>
          </a:p>
          <a:p>
            <a:pPr marL="0" indent="0">
              <a:buNone/>
            </a:pPr>
            <a:r>
              <a:rPr lang="en-GB" dirty="0"/>
              <a:t>  </a:t>
            </a:r>
          </a:p>
        </p:txBody>
      </p:sp>
      <p:pic>
        <p:nvPicPr>
          <p:cNvPr id="4098" name="Picture 2">
            <a:extLst>
              <a:ext uri="{FF2B5EF4-FFF2-40B4-BE49-F238E27FC236}">
                <a16:creationId xmlns:a16="http://schemas.microsoft.com/office/drawing/2014/main" id="{AF025A44-E352-BFE4-46AD-4DC68EE1F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 y="3758199"/>
            <a:ext cx="3876675" cy="27346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astonishing vision and focus of Namibia's nomads - BBC Future">
            <a:extLst>
              <a:ext uri="{FF2B5EF4-FFF2-40B4-BE49-F238E27FC236}">
                <a16:creationId xmlns:a16="http://schemas.microsoft.com/office/drawing/2014/main" id="{2A3FF2BD-26E9-A8F1-9664-58EF023F15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5566" y="1128552"/>
            <a:ext cx="3028483" cy="16959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imba People Art Prints - Fine Art America">
            <a:extLst>
              <a:ext uri="{FF2B5EF4-FFF2-40B4-BE49-F238E27FC236}">
                <a16:creationId xmlns:a16="http://schemas.microsoft.com/office/drawing/2014/main" id="{D5DD2456-EC71-CB6A-4FEF-98CDF41199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7250" y="3758199"/>
            <a:ext cx="4116799" cy="274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24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C5F98-18E1-5FC2-4130-D312F4F94601}"/>
              </a:ext>
            </a:extLst>
          </p:cNvPr>
          <p:cNvSpPr>
            <a:spLocks noGrp="1"/>
          </p:cNvSpPr>
          <p:nvPr>
            <p:ph type="title"/>
          </p:nvPr>
        </p:nvSpPr>
        <p:spPr/>
        <p:txBody>
          <a:bodyPr/>
          <a:lstStyle/>
          <a:p>
            <a:r>
              <a:rPr lang="en-GB" b="1" dirty="0">
                <a:latin typeface="+mn-lt"/>
              </a:rPr>
              <a:t>Distribution and exchange</a:t>
            </a:r>
            <a:br>
              <a:rPr lang="en-GB" dirty="0"/>
            </a:br>
            <a:endParaRPr lang="en-GB" dirty="0"/>
          </a:p>
        </p:txBody>
      </p:sp>
      <p:sp>
        <p:nvSpPr>
          <p:cNvPr id="3" name="Content Placeholder 2">
            <a:extLst>
              <a:ext uri="{FF2B5EF4-FFF2-40B4-BE49-F238E27FC236}">
                <a16:creationId xmlns:a16="http://schemas.microsoft.com/office/drawing/2014/main" id="{202858FF-67D3-474E-E57D-C10B9EFBA92E}"/>
              </a:ext>
            </a:extLst>
          </p:cNvPr>
          <p:cNvSpPr>
            <a:spLocks noGrp="1"/>
          </p:cNvSpPr>
          <p:nvPr>
            <p:ph idx="1"/>
          </p:nvPr>
        </p:nvSpPr>
        <p:spPr>
          <a:xfrm>
            <a:off x="628650" y="1222744"/>
            <a:ext cx="7886700" cy="4954219"/>
          </a:xfrm>
        </p:spPr>
        <p:txBody>
          <a:bodyPr>
            <a:normAutofit fontScale="85000" lnSpcReduction="20000"/>
          </a:bodyPr>
          <a:lstStyle/>
          <a:p>
            <a:endParaRPr lang="en-GB" dirty="0"/>
          </a:p>
          <a:p>
            <a:endParaRPr lang="en-GB" dirty="0"/>
          </a:p>
          <a:p>
            <a:endParaRPr lang="en-GB" dirty="0"/>
          </a:p>
          <a:p>
            <a:r>
              <a:rPr lang="en-GB" dirty="0"/>
              <a:t>What is distributed?</a:t>
            </a:r>
          </a:p>
          <a:p>
            <a:r>
              <a:rPr lang="en-GB" dirty="0"/>
              <a:t>What is exchanged?</a:t>
            </a:r>
          </a:p>
          <a:p>
            <a:r>
              <a:rPr lang="en-GB" dirty="0"/>
              <a:t>Forms of exchange: </a:t>
            </a:r>
          </a:p>
          <a:p>
            <a:pPr marL="0" indent="0">
              <a:buNone/>
            </a:pPr>
            <a:r>
              <a:rPr lang="en-GB" dirty="0"/>
              <a:t>   local and long-distance</a:t>
            </a:r>
          </a:p>
          <a:p>
            <a:pPr marL="0" indent="0">
              <a:buNone/>
            </a:pPr>
            <a:endParaRPr lang="en-GB" dirty="0"/>
          </a:p>
          <a:p>
            <a:pPr marL="0" indent="0">
              <a:buNone/>
            </a:pPr>
            <a:r>
              <a:rPr lang="en-GB" dirty="0"/>
              <a:t>Bronislaw </a:t>
            </a:r>
            <a:r>
              <a:rPr lang="en-GB" dirty="0" err="1"/>
              <a:t>Malinowksi</a:t>
            </a:r>
            <a:r>
              <a:rPr lang="en-GB" dirty="0"/>
              <a:t>: the kula ring</a:t>
            </a:r>
          </a:p>
          <a:p>
            <a:pPr marL="0" indent="0">
              <a:buNone/>
            </a:pPr>
            <a:r>
              <a:rPr lang="en-GB" dirty="0"/>
              <a:t>Marcel </a:t>
            </a:r>
            <a:r>
              <a:rPr lang="en-GB" dirty="0" err="1"/>
              <a:t>Mauss</a:t>
            </a:r>
            <a:r>
              <a:rPr lang="en-GB" dirty="0"/>
              <a:t>: The gift</a:t>
            </a:r>
          </a:p>
          <a:p>
            <a:pPr marL="0" indent="0">
              <a:buNone/>
            </a:pPr>
            <a:r>
              <a:rPr lang="en-GB" dirty="0"/>
              <a:t>Karl Polanyi: key differences between the </a:t>
            </a:r>
            <a:r>
              <a:rPr lang="en-GB" i="1" dirty="0"/>
              <a:t>capitalist market economy</a:t>
            </a:r>
            <a:r>
              <a:rPr lang="en-GB" dirty="0"/>
              <a:t> and </a:t>
            </a:r>
            <a:r>
              <a:rPr lang="en-GB" i="1" dirty="0"/>
              <a:t>pre-capitalist economic formations</a:t>
            </a:r>
            <a:r>
              <a:rPr lang="en-GB" dirty="0"/>
              <a:t> – embeddedness  </a:t>
            </a:r>
          </a:p>
          <a:p>
            <a:pPr marL="0" indent="0">
              <a:buNone/>
            </a:pPr>
            <a:endParaRPr lang="en-GB" dirty="0"/>
          </a:p>
        </p:txBody>
      </p:sp>
      <p:pic>
        <p:nvPicPr>
          <p:cNvPr id="5122" name="Picture 2" descr="Notes on Culture: Malinowski, Kula">
            <a:extLst>
              <a:ext uri="{FF2B5EF4-FFF2-40B4-BE49-F238E27FC236}">
                <a16:creationId xmlns:a16="http://schemas.microsoft.com/office/drawing/2014/main" id="{68D2BFF1-8213-2D9A-C2D9-B6B82E7B2F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3949" y="1027907"/>
            <a:ext cx="3581401" cy="326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991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Different types of distribution and exchange</a:t>
            </a:r>
          </a:p>
        </p:txBody>
      </p:sp>
      <p:sp>
        <p:nvSpPr>
          <p:cNvPr id="3" name="Content Placeholder 2"/>
          <p:cNvSpPr>
            <a:spLocks noGrp="1"/>
          </p:cNvSpPr>
          <p:nvPr>
            <p:ph idx="1"/>
          </p:nvPr>
        </p:nvSpPr>
        <p:spPr/>
        <p:txBody>
          <a:bodyPr>
            <a:normAutofit fontScale="92500" lnSpcReduction="10000"/>
          </a:bodyPr>
          <a:lstStyle/>
          <a:p>
            <a:endParaRPr lang="en-GB" dirty="0"/>
          </a:p>
          <a:p>
            <a:endParaRPr lang="en-GB" dirty="0"/>
          </a:p>
          <a:p>
            <a:endParaRPr lang="en-GB" dirty="0"/>
          </a:p>
          <a:p>
            <a:endParaRPr lang="en-GB" dirty="0"/>
          </a:p>
          <a:p>
            <a:r>
              <a:rPr lang="en-GB" dirty="0"/>
              <a:t>The Gift: social obligation – </a:t>
            </a:r>
            <a:r>
              <a:rPr lang="en-GB" b="1" dirty="0"/>
              <a:t>embeddedness</a:t>
            </a:r>
          </a:p>
          <a:p>
            <a:pPr marL="0" indent="0">
              <a:buNone/>
            </a:pPr>
            <a:r>
              <a:rPr lang="en-GB" dirty="0"/>
              <a:t>   Marcel </a:t>
            </a:r>
            <a:r>
              <a:rPr lang="en-GB" dirty="0" err="1"/>
              <a:t>Mauss</a:t>
            </a:r>
            <a:r>
              <a:rPr lang="en-GB" dirty="0"/>
              <a:t>, Claude </a:t>
            </a:r>
            <a:r>
              <a:rPr lang="en-GB" dirty="0" err="1"/>
              <a:t>Meillassoux</a:t>
            </a:r>
            <a:endParaRPr lang="en-GB" dirty="0"/>
          </a:p>
          <a:p>
            <a:r>
              <a:rPr lang="en-GB" b="1" dirty="0"/>
              <a:t>Commoditisation: alienation</a:t>
            </a:r>
          </a:p>
          <a:p>
            <a:pPr marL="0" indent="0">
              <a:buNone/>
            </a:pPr>
            <a:endParaRPr lang="en-GB" dirty="0"/>
          </a:p>
          <a:p>
            <a:r>
              <a:rPr lang="en-GB" dirty="0"/>
              <a:t>Karl Polanyi: commoditisation of land, labour and money</a:t>
            </a:r>
          </a:p>
          <a:p>
            <a:pPr marL="0" indent="0">
              <a:buNone/>
            </a:pPr>
            <a:endParaRPr lang="en-GB" dirty="0"/>
          </a:p>
        </p:txBody>
      </p:sp>
      <p:pic>
        <p:nvPicPr>
          <p:cNvPr id="8194" name="Picture 2" descr="The Gift: The Form and Reason for Exchange in Archaic Societies: Mauss,  Marcel, Halls, W. D.: 8601422529975: Amazon.com: Books">
            <a:extLst>
              <a:ext uri="{FF2B5EF4-FFF2-40B4-BE49-F238E27FC236}">
                <a16:creationId xmlns:a16="http://schemas.microsoft.com/office/drawing/2014/main" id="{F79B7371-6718-7608-4951-0FDFA28E96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0418" y="1219686"/>
            <a:ext cx="4501465" cy="2363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8403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materialist tradition  </a:t>
            </a:r>
          </a:p>
        </p:txBody>
      </p:sp>
      <p:sp>
        <p:nvSpPr>
          <p:cNvPr id="3" name="Content Placeholder 2"/>
          <p:cNvSpPr>
            <a:spLocks noGrp="1"/>
          </p:cNvSpPr>
          <p:nvPr>
            <p:ph idx="1"/>
          </p:nvPr>
        </p:nvSpPr>
        <p:spPr>
          <a:xfrm>
            <a:off x="628650" y="1293962"/>
            <a:ext cx="7886700" cy="4883001"/>
          </a:xfrm>
        </p:spPr>
        <p:txBody>
          <a:bodyPr/>
          <a:lstStyle/>
          <a:p>
            <a:pPr marL="0" indent="0">
              <a:buNone/>
            </a:pPr>
            <a:r>
              <a:rPr lang="en-GB" dirty="0"/>
              <a:t>                                                     </a:t>
            </a:r>
          </a:p>
          <a:p>
            <a:endParaRPr lang="en-GB" dirty="0"/>
          </a:p>
          <a:p>
            <a:endParaRPr lang="en-GB" dirty="0"/>
          </a:p>
          <a:p>
            <a:endParaRPr lang="en-GB" dirty="0"/>
          </a:p>
          <a:p>
            <a:r>
              <a:rPr lang="en-GB" dirty="0"/>
              <a:t>Marx and Engels: a </a:t>
            </a:r>
            <a:r>
              <a:rPr lang="en-GB" i="1" dirty="0"/>
              <a:t>narrative</a:t>
            </a:r>
            <a:r>
              <a:rPr lang="en-GB" dirty="0"/>
              <a:t> in human history</a:t>
            </a:r>
          </a:p>
          <a:p>
            <a:r>
              <a:rPr lang="en-GB" dirty="0"/>
              <a:t>Lewis Henry Morgan (1818-1881): ethnology of the Iroquois and comparative ethnologies</a:t>
            </a:r>
          </a:p>
          <a:p>
            <a:r>
              <a:rPr lang="en-GB" dirty="0"/>
              <a:t>Karl Polanyi: key differences between the </a:t>
            </a:r>
            <a:r>
              <a:rPr lang="en-GB" i="1" dirty="0"/>
              <a:t>capitalist market economy</a:t>
            </a:r>
            <a:r>
              <a:rPr lang="en-GB" dirty="0"/>
              <a:t> and </a:t>
            </a:r>
            <a:r>
              <a:rPr lang="en-GB" i="1" dirty="0"/>
              <a:t>pre-capitalist economic formations</a:t>
            </a:r>
            <a:r>
              <a:rPr lang="en-GB" dirty="0"/>
              <a:t> – embeddedness  </a:t>
            </a:r>
          </a:p>
        </p:txBody>
      </p:sp>
      <p:pic>
        <p:nvPicPr>
          <p:cNvPr id="6" name="Picture 5"/>
          <p:cNvPicPr>
            <a:picLocks noChangeAspect="1"/>
          </p:cNvPicPr>
          <p:nvPr/>
        </p:nvPicPr>
        <p:blipFill>
          <a:blip r:embed="rId2"/>
          <a:stretch>
            <a:fillRect/>
          </a:stretch>
        </p:blipFill>
        <p:spPr>
          <a:xfrm>
            <a:off x="6452558" y="331830"/>
            <a:ext cx="2062792" cy="2717717"/>
          </a:xfrm>
          <a:prstGeom prst="rect">
            <a:avLst/>
          </a:prstGeom>
        </p:spPr>
      </p:pic>
    </p:spTree>
    <p:extLst>
      <p:ext uri="{BB962C8B-B14F-4D97-AF65-F5344CB8AC3E}">
        <p14:creationId xmlns:p14="http://schemas.microsoft.com/office/powerpoint/2010/main" val="3446999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3F042-4D17-834C-80E3-4B20F1CA41CC}"/>
              </a:ext>
            </a:extLst>
          </p:cNvPr>
          <p:cNvSpPr>
            <a:spLocks noGrp="1"/>
          </p:cNvSpPr>
          <p:nvPr>
            <p:ph type="title"/>
          </p:nvPr>
        </p:nvSpPr>
        <p:spPr/>
        <p:txBody>
          <a:bodyPr/>
          <a:lstStyle/>
          <a:p>
            <a:r>
              <a:rPr lang="en-GB" b="1" dirty="0">
                <a:latin typeface="+mn-lt"/>
              </a:rPr>
              <a:t>Revival of interest in </a:t>
            </a:r>
            <a:br>
              <a:rPr lang="en-GB" b="1" dirty="0">
                <a:latin typeface="+mn-lt"/>
              </a:rPr>
            </a:br>
            <a:r>
              <a:rPr lang="en-GB" b="1" dirty="0">
                <a:latin typeface="+mn-lt"/>
              </a:rPr>
              <a:t>Polanyi</a:t>
            </a:r>
          </a:p>
        </p:txBody>
      </p:sp>
      <p:sp>
        <p:nvSpPr>
          <p:cNvPr id="3" name="Content Placeholder 2">
            <a:extLst>
              <a:ext uri="{FF2B5EF4-FFF2-40B4-BE49-F238E27FC236}">
                <a16:creationId xmlns:a16="http://schemas.microsoft.com/office/drawing/2014/main" id="{7F8DD337-B850-0EFC-8AFB-85DF226A1544}"/>
              </a:ext>
            </a:extLst>
          </p:cNvPr>
          <p:cNvSpPr>
            <a:spLocks noGrp="1"/>
          </p:cNvSpPr>
          <p:nvPr>
            <p:ph idx="1"/>
          </p:nvPr>
        </p:nvSpPr>
        <p:spPr>
          <a:xfrm>
            <a:off x="628650" y="1690689"/>
            <a:ext cx="7886700" cy="4704242"/>
          </a:xfrm>
        </p:spPr>
        <p:txBody>
          <a:bodyPr>
            <a:normAutofit fontScale="47500" lnSpcReduction="20000"/>
          </a:bodyPr>
          <a:lstStyle/>
          <a:p>
            <a:pPr marL="0" indent="0">
              <a:buNone/>
            </a:pPr>
            <a:endParaRPr lang="en-GB" dirty="0"/>
          </a:p>
          <a:p>
            <a:pPr marL="0" indent="0">
              <a:buNone/>
            </a:pPr>
            <a:r>
              <a:rPr lang="en-GB" sz="5800" b="1" dirty="0"/>
              <a:t>The </a:t>
            </a:r>
            <a:r>
              <a:rPr lang="en-GB" sz="5800" b="1" dirty="0" err="1"/>
              <a:t>substantivist</a:t>
            </a:r>
            <a:r>
              <a:rPr lang="en-GB" sz="5800" b="1" dirty="0"/>
              <a:t>/formalist debate</a:t>
            </a:r>
            <a:r>
              <a:rPr lang="en-GB" sz="6700" b="1" dirty="0"/>
              <a:t>: </a:t>
            </a:r>
          </a:p>
          <a:p>
            <a:pPr marL="0" indent="0">
              <a:buNone/>
            </a:pPr>
            <a:endParaRPr lang="en-GB" dirty="0"/>
          </a:p>
          <a:p>
            <a:pPr marL="0" indent="0">
              <a:buNone/>
            </a:pPr>
            <a:r>
              <a:rPr lang="en-GB" dirty="0"/>
              <a:t>Source: </a:t>
            </a:r>
            <a:r>
              <a:rPr lang="en-GB" dirty="0">
                <a:hlinkClick r:id="rId2"/>
              </a:rPr>
              <a:t>https://en.wikipedia.org/wiki/Formalist%E2%80%93substantivist_debate</a:t>
            </a:r>
            <a:endParaRPr lang="en-GB" dirty="0"/>
          </a:p>
          <a:p>
            <a:pPr marL="0" indent="0">
              <a:buNone/>
            </a:pPr>
            <a:endParaRPr lang="en-GB" sz="2900" b="0" i="0" dirty="0">
              <a:solidFill>
                <a:srgbClr val="202122"/>
              </a:solidFill>
              <a:effectLst/>
              <a:latin typeface="Arial" panose="020B0604020202020204" pitchFamily="34" charset="0"/>
            </a:endParaRPr>
          </a:p>
          <a:p>
            <a:pPr marL="0" indent="0">
              <a:buNone/>
            </a:pPr>
            <a:r>
              <a:rPr lang="en-GB" sz="3400" b="0" i="0" dirty="0">
                <a:solidFill>
                  <a:srgbClr val="202122"/>
                </a:solidFill>
                <a:effectLst/>
                <a:latin typeface="Arial" panose="020B0604020202020204" pitchFamily="34" charset="0"/>
              </a:rPr>
              <a:t>Polanyi argued that the term </a:t>
            </a:r>
            <a:r>
              <a:rPr lang="en-GB" sz="3400" b="0" i="1" dirty="0">
                <a:solidFill>
                  <a:srgbClr val="202122"/>
                </a:solidFill>
                <a:effectLst/>
                <a:latin typeface="Arial" panose="020B0604020202020204" pitchFamily="34" charset="0"/>
              </a:rPr>
              <a:t>economics</a:t>
            </a:r>
            <a:r>
              <a:rPr lang="en-GB" sz="3400" b="0" i="0" dirty="0">
                <a:solidFill>
                  <a:srgbClr val="202122"/>
                </a:solidFill>
                <a:effectLst/>
                <a:latin typeface="Arial" panose="020B0604020202020204" pitchFamily="34" charset="0"/>
              </a:rPr>
              <a:t> has two meanings: the </a:t>
            </a:r>
            <a:r>
              <a:rPr lang="en-GB" sz="3400" b="1" i="0" dirty="0">
                <a:solidFill>
                  <a:srgbClr val="202122"/>
                </a:solidFill>
                <a:effectLst/>
                <a:latin typeface="Arial" panose="020B0604020202020204" pitchFamily="34" charset="0"/>
              </a:rPr>
              <a:t>formal </a:t>
            </a:r>
            <a:r>
              <a:rPr lang="en-GB" sz="3400" b="0" i="0" dirty="0">
                <a:solidFill>
                  <a:srgbClr val="202122"/>
                </a:solidFill>
                <a:effectLst/>
                <a:latin typeface="Arial" panose="020B0604020202020204" pitchFamily="34" charset="0"/>
              </a:rPr>
              <a:t>meaning refers to economics as the logic of rational action and decision-making, as a rational choice between the alternative uses of limited (scarce) means. </a:t>
            </a:r>
          </a:p>
          <a:p>
            <a:pPr marL="0" indent="0">
              <a:buNone/>
            </a:pPr>
            <a:r>
              <a:rPr lang="en-GB" sz="3400" b="0" i="0" dirty="0">
                <a:solidFill>
                  <a:srgbClr val="202122"/>
                </a:solidFill>
                <a:effectLst/>
                <a:latin typeface="Arial" panose="020B0604020202020204" pitchFamily="34" charset="0"/>
              </a:rPr>
              <a:t>The second, </a:t>
            </a:r>
            <a:r>
              <a:rPr lang="en-GB" sz="3400" b="1" i="0" dirty="0">
                <a:solidFill>
                  <a:srgbClr val="202122"/>
                </a:solidFill>
                <a:effectLst/>
                <a:latin typeface="Arial" panose="020B0604020202020204" pitchFamily="34" charset="0"/>
              </a:rPr>
              <a:t>substantive</a:t>
            </a:r>
            <a:r>
              <a:rPr lang="en-GB" sz="3400" b="0" i="0" dirty="0">
                <a:solidFill>
                  <a:srgbClr val="202122"/>
                </a:solidFill>
                <a:effectLst/>
                <a:latin typeface="Arial" panose="020B0604020202020204" pitchFamily="34" charset="0"/>
              </a:rPr>
              <a:t> meaning, however, presupposes neither rational decision-making nor conditions of scarcity. </a:t>
            </a:r>
            <a:r>
              <a:rPr lang="en-GB" sz="3400" b="1" i="0" dirty="0">
                <a:solidFill>
                  <a:srgbClr val="202122"/>
                </a:solidFill>
                <a:effectLst/>
                <a:latin typeface="Arial" panose="020B0604020202020204" pitchFamily="34" charset="0"/>
              </a:rPr>
              <a:t>It simply refers to the study of how humans make a living from their social and natural environment</a:t>
            </a:r>
            <a:r>
              <a:rPr lang="en-GB" sz="3400" b="0" i="0" dirty="0">
                <a:solidFill>
                  <a:srgbClr val="202122"/>
                </a:solidFill>
                <a:effectLst/>
                <a:latin typeface="Arial" panose="020B0604020202020204" pitchFamily="34" charset="0"/>
              </a:rPr>
              <a:t>. A society's livelihood strategy is seen as an adaptation to its environment and material conditions, a process that may or may not involve utility maximisation. </a:t>
            </a:r>
          </a:p>
          <a:p>
            <a:pPr marL="0" indent="0">
              <a:buNone/>
            </a:pPr>
            <a:r>
              <a:rPr lang="en-GB" sz="3400" b="0" i="0" dirty="0">
                <a:solidFill>
                  <a:srgbClr val="202122"/>
                </a:solidFill>
                <a:effectLst/>
                <a:latin typeface="Arial" panose="020B0604020202020204" pitchFamily="34" charset="0"/>
              </a:rPr>
              <a:t>The substantive meaning of </a:t>
            </a:r>
            <a:r>
              <a:rPr lang="en-GB" sz="3400" b="0" i="1" dirty="0">
                <a:solidFill>
                  <a:srgbClr val="202122"/>
                </a:solidFill>
                <a:effectLst/>
                <a:latin typeface="Arial" panose="020B0604020202020204" pitchFamily="34" charset="0"/>
              </a:rPr>
              <a:t>economics</a:t>
            </a:r>
            <a:r>
              <a:rPr lang="en-GB" sz="3400" b="0" i="0" dirty="0">
                <a:solidFill>
                  <a:srgbClr val="202122"/>
                </a:solidFill>
                <a:effectLst/>
                <a:latin typeface="Arial" panose="020B0604020202020204" pitchFamily="34" charset="0"/>
              </a:rPr>
              <a:t> is seen in the broader sense of </a:t>
            </a:r>
            <a:r>
              <a:rPr lang="en-GB" sz="3400" b="0" i="1" dirty="0">
                <a:solidFill>
                  <a:srgbClr val="202122"/>
                </a:solidFill>
                <a:effectLst/>
                <a:latin typeface="Arial" panose="020B0604020202020204" pitchFamily="34" charset="0"/>
              </a:rPr>
              <a:t>provisioning</a:t>
            </a:r>
            <a:r>
              <a:rPr lang="en-GB" sz="3400" b="0" i="0" dirty="0">
                <a:solidFill>
                  <a:srgbClr val="202122"/>
                </a:solidFill>
                <a:effectLst/>
                <a:latin typeface="Arial" panose="020B0604020202020204" pitchFamily="34" charset="0"/>
              </a:rPr>
              <a:t>. Economics is simply the way society meets its material needs. Anthropologists embraced the substantive position as empirically oriented as it did not impose western cultural assumptions on other societies where they might not be warranted.</a:t>
            </a:r>
          </a:p>
          <a:p>
            <a:pPr marL="0" indent="0">
              <a:buNone/>
            </a:pPr>
            <a:r>
              <a:rPr lang="en-GB" sz="2200" b="1" dirty="0">
                <a:solidFill>
                  <a:srgbClr val="202122"/>
                </a:solidFill>
                <a:latin typeface="Arial" panose="020B0604020202020204" pitchFamily="34" charset="0"/>
              </a:rPr>
              <a:t>[My emphasis: Andy Bevan]</a:t>
            </a:r>
            <a:endParaRPr lang="en-GB" sz="2200" b="1" dirty="0"/>
          </a:p>
        </p:txBody>
      </p:sp>
      <p:pic>
        <p:nvPicPr>
          <p:cNvPr id="2050" name="Picture 2" descr="Karl Polanyi - Wikipedia">
            <a:extLst>
              <a:ext uri="{FF2B5EF4-FFF2-40B4-BE49-F238E27FC236}">
                <a16:creationId xmlns:a16="http://schemas.microsoft.com/office/drawing/2014/main" id="{44DA3FAB-2F08-F992-6C78-F7D97D72D2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6125" y="365126"/>
            <a:ext cx="1781175" cy="2562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750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83085-DB0D-2818-DA98-A667DBC3E315}"/>
              </a:ext>
            </a:extLst>
          </p:cNvPr>
          <p:cNvSpPr>
            <a:spLocks noGrp="1"/>
          </p:cNvSpPr>
          <p:nvPr>
            <p:ph type="title"/>
          </p:nvPr>
        </p:nvSpPr>
        <p:spPr/>
        <p:txBody>
          <a:bodyPr/>
          <a:lstStyle/>
          <a:p>
            <a:r>
              <a:rPr lang="en-GB" b="1" dirty="0">
                <a:latin typeface="+mn-lt"/>
              </a:rPr>
              <a:t>Polanyi’s </a:t>
            </a:r>
            <a:br>
              <a:rPr lang="en-GB" b="1" dirty="0">
                <a:latin typeface="+mn-lt"/>
              </a:rPr>
            </a:br>
            <a:r>
              <a:rPr lang="en-GB" b="1" i="1" dirty="0">
                <a:latin typeface="+mn-lt"/>
              </a:rPr>
              <a:t>Great Transformation</a:t>
            </a:r>
          </a:p>
        </p:txBody>
      </p:sp>
      <p:sp>
        <p:nvSpPr>
          <p:cNvPr id="3" name="Content Placeholder 2">
            <a:extLst>
              <a:ext uri="{FF2B5EF4-FFF2-40B4-BE49-F238E27FC236}">
                <a16:creationId xmlns:a16="http://schemas.microsoft.com/office/drawing/2014/main" id="{F618A238-FBDA-BFCC-5D28-40924052E023}"/>
              </a:ext>
            </a:extLst>
          </p:cNvPr>
          <p:cNvSpPr>
            <a:spLocks noGrp="1"/>
          </p:cNvSpPr>
          <p:nvPr>
            <p:ph idx="1"/>
          </p:nvPr>
        </p:nvSpPr>
        <p:spPr/>
        <p:txBody>
          <a:bodyPr>
            <a:normAutofit/>
          </a:bodyPr>
          <a:lstStyle/>
          <a:p>
            <a:pPr marL="0" indent="0">
              <a:buNone/>
            </a:pPr>
            <a:endParaRPr lang="en-GB" sz="1800" b="0" i="0" dirty="0">
              <a:solidFill>
                <a:srgbClr val="202122"/>
              </a:solidFill>
              <a:effectLst/>
              <a:latin typeface="Arial" panose="020B0604020202020204" pitchFamily="34" charset="0"/>
            </a:endParaRPr>
          </a:p>
          <a:p>
            <a:pPr marL="0" indent="0">
              <a:buNone/>
            </a:pPr>
            <a:endParaRPr lang="en-GB" sz="1800" dirty="0">
              <a:solidFill>
                <a:srgbClr val="202122"/>
              </a:solidFill>
              <a:latin typeface="Arial" panose="020B0604020202020204" pitchFamily="34" charset="0"/>
            </a:endParaRPr>
          </a:p>
          <a:p>
            <a:pPr marL="0" indent="0">
              <a:buNone/>
            </a:pPr>
            <a:endParaRPr lang="en-GB" sz="1800" b="0" i="0" dirty="0">
              <a:solidFill>
                <a:srgbClr val="202122"/>
              </a:solidFill>
              <a:effectLst/>
              <a:latin typeface="Arial" panose="020B0604020202020204" pitchFamily="34" charset="0"/>
            </a:endParaRPr>
          </a:p>
          <a:p>
            <a:pPr marL="0" indent="0">
              <a:buNone/>
            </a:pPr>
            <a:r>
              <a:rPr lang="en-GB" sz="1800" b="0" i="0" dirty="0">
                <a:solidFill>
                  <a:srgbClr val="202122"/>
                </a:solidFill>
                <a:effectLst/>
                <a:latin typeface="Arial" panose="020B0604020202020204" pitchFamily="34" charset="0"/>
              </a:rPr>
              <a:t>Polanyi's term, "the great transformation," refers to the divide between modern, </a:t>
            </a:r>
            <a:r>
              <a:rPr lang="en-GB" sz="1800" b="0" i="0" u="none" strike="noStrike" dirty="0">
                <a:solidFill>
                  <a:srgbClr val="0645AD"/>
                </a:solidFill>
                <a:effectLst/>
                <a:latin typeface="Arial" panose="020B0604020202020204" pitchFamily="34" charset="0"/>
                <a:hlinkClick r:id="rId2" tooltip="Market (economics)"/>
              </a:rPr>
              <a:t>market</a:t>
            </a:r>
            <a:r>
              <a:rPr lang="en-GB" sz="1800" b="0" i="0" dirty="0">
                <a:solidFill>
                  <a:srgbClr val="202122"/>
                </a:solidFill>
                <a:effectLst/>
                <a:latin typeface="Arial" panose="020B0604020202020204" pitchFamily="34" charset="0"/>
              </a:rPr>
              <a:t>-dominated societies and </a:t>
            </a:r>
            <a:r>
              <a:rPr lang="en-GB" sz="1800" b="0" i="0" u="none" strike="noStrike" dirty="0">
                <a:solidFill>
                  <a:srgbClr val="0645AD"/>
                </a:solidFill>
                <a:effectLst/>
                <a:latin typeface="Arial" panose="020B0604020202020204" pitchFamily="34" charset="0"/>
                <a:hlinkClick r:id="rId3" tooltip="Non-Western"/>
              </a:rPr>
              <a:t>non-Western</a:t>
            </a:r>
            <a:r>
              <a:rPr lang="en-GB" sz="1800" b="0" i="0" dirty="0">
                <a:solidFill>
                  <a:srgbClr val="202122"/>
                </a:solidFill>
                <a:effectLst/>
                <a:latin typeface="Arial" panose="020B0604020202020204" pitchFamily="34" charset="0"/>
              </a:rPr>
              <a:t>, non-capitalist </a:t>
            </a:r>
            <a:r>
              <a:rPr lang="en-GB" sz="1800" b="0" i="0" u="none" strike="noStrike" dirty="0">
                <a:solidFill>
                  <a:srgbClr val="0645AD"/>
                </a:solidFill>
                <a:effectLst/>
                <a:latin typeface="Arial" panose="020B0604020202020204" pitchFamily="34" charset="0"/>
                <a:hlinkClick r:id="rId4" tooltip="Pre-industrial society"/>
              </a:rPr>
              <a:t>pre-industrial</a:t>
            </a:r>
            <a:r>
              <a:rPr lang="en-GB" sz="1800" b="0" i="0" dirty="0">
                <a:solidFill>
                  <a:srgbClr val="202122"/>
                </a:solidFill>
                <a:effectLst/>
                <a:latin typeface="Arial" panose="020B0604020202020204" pitchFamily="34" charset="0"/>
              </a:rPr>
              <a:t> societies. </a:t>
            </a:r>
          </a:p>
          <a:p>
            <a:pPr marL="0" indent="0">
              <a:buNone/>
            </a:pPr>
            <a:r>
              <a:rPr lang="en-GB" sz="1800" b="0" i="0" dirty="0">
                <a:solidFill>
                  <a:srgbClr val="202122"/>
                </a:solidFill>
                <a:effectLst/>
                <a:latin typeface="Arial" panose="020B0604020202020204" pitchFamily="34" charset="0"/>
              </a:rPr>
              <a:t>Polanyi argues that only the substantive meaning of economics is appropriate for analysing the latter. </a:t>
            </a:r>
          </a:p>
          <a:p>
            <a:pPr marL="0" indent="0">
              <a:buNone/>
            </a:pPr>
            <a:r>
              <a:rPr lang="en-GB" sz="1800" b="0" i="0" dirty="0">
                <a:solidFill>
                  <a:srgbClr val="202122"/>
                </a:solidFill>
                <a:effectLst/>
                <a:latin typeface="Arial" panose="020B0604020202020204" pitchFamily="34" charset="0"/>
              </a:rPr>
              <a:t>According to Polanyi, in modern </a:t>
            </a:r>
            <a:r>
              <a:rPr lang="en-GB" sz="1800" b="0" i="0" u="none" strike="noStrike" dirty="0">
                <a:solidFill>
                  <a:srgbClr val="0645AD"/>
                </a:solidFill>
                <a:effectLst/>
                <a:latin typeface="Arial" panose="020B0604020202020204" pitchFamily="34" charset="0"/>
                <a:hlinkClick r:id="rId5" tooltip="Capitalism"/>
              </a:rPr>
              <a:t>capitalist</a:t>
            </a:r>
            <a:r>
              <a:rPr lang="en-GB" sz="1800" b="0" i="0" dirty="0">
                <a:solidFill>
                  <a:srgbClr val="202122"/>
                </a:solidFill>
                <a:effectLst/>
                <a:latin typeface="Arial" panose="020B0604020202020204" pitchFamily="34" charset="0"/>
              </a:rPr>
              <a:t> economies the concepts of formalism and </a:t>
            </a:r>
            <a:r>
              <a:rPr lang="en-GB" sz="1800" b="0" i="0" u="none" strike="noStrike" dirty="0">
                <a:solidFill>
                  <a:srgbClr val="0645AD"/>
                </a:solidFill>
                <a:effectLst/>
                <a:latin typeface="Arial" panose="020B0604020202020204" pitchFamily="34" charset="0"/>
                <a:hlinkClick r:id="rId6" tooltip="Substantivism"/>
              </a:rPr>
              <a:t>substantivism</a:t>
            </a:r>
            <a:r>
              <a:rPr lang="en-GB" sz="1800" b="0" i="0" dirty="0">
                <a:solidFill>
                  <a:srgbClr val="202122"/>
                </a:solidFill>
                <a:effectLst/>
                <a:latin typeface="Arial" panose="020B0604020202020204" pitchFamily="34" charset="0"/>
              </a:rPr>
              <a:t> coincide since people organise their livelihoods based on the principle of rational choice. </a:t>
            </a:r>
          </a:p>
          <a:p>
            <a:pPr marL="0" indent="0">
              <a:buNone/>
            </a:pPr>
            <a:r>
              <a:rPr lang="en-GB" sz="1800" b="0" i="0" dirty="0">
                <a:solidFill>
                  <a:srgbClr val="202122"/>
                </a:solidFill>
                <a:effectLst/>
                <a:latin typeface="Arial" panose="020B0604020202020204" pitchFamily="34" charset="0"/>
              </a:rPr>
              <a:t>However, in non-Capitalist, pre-industrial economies this assumption does not hold. Unlike their Western capitalist counterparts, their livelihoods are not based on market exchange but on </a:t>
            </a:r>
            <a:r>
              <a:rPr lang="en-GB" sz="1800" b="0" i="0" u="none" strike="noStrike" dirty="0">
                <a:solidFill>
                  <a:srgbClr val="0645AD"/>
                </a:solidFill>
                <a:effectLst/>
                <a:latin typeface="Arial" panose="020B0604020202020204" pitchFamily="34" charset="0"/>
                <a:hlinkClick r:id="rId7" tooltip="Redistribution (economics)"/>
              </a:rPr>
              <a:t>redistribution</a:t>
            </a:r>
            <a:r>
              <a:rPr lang="en-GB" sz="1800" b="0" i="0" dirty="0">
                <a:solidFill>
                  <a:srgbClr val="202122"/>
                </a:solidFill>
                <a:effectLst/>
                <a:latin typeface="Arial" panose="020B0604020202020204" pitchFamily="34" charset="0"/>
              </a:rPr>
              <a:t> and </a:t>
            </a:r>
            <a:r>
              <a:rPr lang="en-GB" sz="1800" b="0" i="0" u="none" strike="noStrike" dirty="0">
                <a:solidFill>
                  <a:srgbClr val="0645AD"/>
                </a:solidFill>
                <a:effectLst/>
                <a:latin typeface="Arial" panose="020B0604020202020204" pitchFamily="34" charset="0"/>
                <a:hlinkClick r:id="rId8" tooltip="Reciprocity (cultural anthropology)"/>
              </a:rPr>
              <a:t>reciprocity</a:t>
            </a:r>
            <a:r>
              <a:rPr lang="en-GB" sz="1800" b="0" i="0" dirty="0">
                <a:solidFill>
                  <a:srgbClr val="202122"/>
                </a:solidFill>
                <a:effectLst/>
                <a:latin typeface="Arial" panose="020B0604020202020204" pitchFamily="34" charset="0"/>
              </a:rPr>
              <a:t>.</a:t>
            </a:r>
            <a:endParaRPr lang="en-GB" sz="1800" dirty="0"/>
          </a:p>
        </p:txBody>
      </p:sp>
      <p:pic>
        <p:nvPicPr>
          <p:cNvPr id="5" name="Picture 4">
            <a:extLst>
              <a:ext uri="{FF2B5EF4-FFF2-40B4-BE49-F238E27FC236}">
                <a16:creationId xmlns:a16="http://schemas.microsoft.com/office/drawing/2014/main" id="{692B1F8C-5217-EC74-D753-BA75EEBB751E}"/>
              </a:ext>
            </a:extLst>
          </p:cNvPr>
          <p:cNvPicPr>
            <a:picLocks noChangeAspect="1"/>
          </p:cNvPicPr>
          <p:nvPr/>
        </p:nvPicPr>
        <p:blipFill>
          <a:blip r:embed="rId9"/>
          <a:stretch>
            <a:fillRect/>
          </a:stretch>
        </p:blipFill>
        <p:spPr>
          <a:xfrm>
            <a:off x="6562725" y="261938"/>
            <a:ext cx="1619250" cy="2533650"/>
          </a:xfrm>
          <a:prstGeom prst="rect">
            <a:avLst/>
          </a:prstGeom>
        </p:spPr>
      </p:pic>
    </p:spTree>
    <p:extLst>
      <p:ext uri="{BB962C8B-B14F-4D97-AF65-F5344CB8AC3E}">
        <p14:creationId xmlns:p14="http://schemas.microsoft.com/office/powerpoint/2010/main" val="1840897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0D328-DA3D-DAC1-FFDE-23F7D2ECCCB3}"/>
              </a:ext>
            </a:extLst>
          </p:cNvPr>
          <p:cNvSpPr>
            <a:spLocks noGrp="1"/>
          </p:cNvSpPr>
          <p:nvPr>
            <p:ph type="title"/>
          </p:nvPr>
        </p:nvSpPr>
        <p:spPr/>
        <p:txBody>
          <a:bodyPr/>
          <a:lstStyle/>
          <a:p>
            <a:r>
              <a:rPr lang="en-GB" b="1" dirty="0">
                <a:latin typeface="+mn-lt"/>
              </a:rPr>
              <a:t>Consumption</a:t>
            </a:r>
          </a:p>
        </p:txBody>
      </p:sp>
      <p:sp>
        <p:nvSpPr>
          <p:cNvPr id="3" name="Content Placeholder 2">
            <a:extLst>
              <a:ext uri="{FF2B5EF4-FFF2-40B4-BE49-F238E27FC236}">
                <a16:creationId xmlns:a16="http://schemas.microsoft.com/office/drawing/2014/main" id="{16729D4C-5A03-FFC1-B7F4-8528E98F9F19}"/>
              </a:ext>
            </a:extLst>
          </p:cNvPr>
          <p:cNvSpPr>
            <a:spLocks noGrp="1"/>
          </p:cNvSpPr>
          <p:nvPr>
            <p:ph idx="1"/>
          </p:nvPr>
        </p:nvSpPr>
        <p:spPr>
          <a:xfrm>
            <a:off x="628650" y="1400175"/>
            <a:ext cx="7886700" cy="4776788"/>
          </a:xfrm>
        </p:spPr>
        <p:txBody>
          <a:bodyPr/>
          <a:lstStyle/>
          <a:p>
            <a:endParaRPr lang="en-GB" dirty="0"/>
          </a:p>
          <a:p>
            <a:endParaRPr lang="en-GB" dirty="0"/>
          </a:p>
          <a:p>
            <a:pPr marL="0" indent="0">
              <a:buNone/>
            </a:pPr>
            <a:endParaRPr lang="en-GB" dirty="0"/>
          </a:p>
          <a:p>
            <a:endParaRPr lang="en-GB" dirty="0"/>
          </a:p>
          <a:p>
            <a:r>
              <a:rPr lang="en-GB" dirty="0"/>
              <a:t>Sharing</a:t>
            </a:r>
          </a:p>
          <a:p>
            <a:r>
              <a:rPr lang="en-GB" dirty="0"/>
              <a:t>Storage</a:t>
            </a:r>
          </a:p>
          <a:p>
            <a:r>
              <a:rPr lang="en-GB" dirty="0"/>
              <a:t>Carrying</a:t>
            </a:r>
          </a:p>
          <a:p>
            <a:r>
              <a:rPr lang="en-GB" dirty="0"/>
              <a:t>Communal meals</a:t>
            </a:r>
          </a:p>
          <a:p>
            <a:r>
              <a:rPr lang="en-GB" dirty="0"/>
              <a:t>Ritual and seasonal activities</a:t>
            </a:r>
          </a:p>
        </p:txBody>
      </p:sp>
      <p:pic>
        <p:nvPicPr>
          <p:cNvPr id="6146" name="Picture 2" descr="Wallaby-skin water carrier - The Australian Museum">
            <a:extLst>
              <a:ext uri="{FF2B5EF4-FFF2-40B4-BE49-F238E27FC236}">
                <a16:creationId xmlns:a16="http://schemas.microsoft.com/office/drawing/2014/main" id="{A0D3C09B-371A-F6F9-104F-7D262BD41F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575" y="1581151"/>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ndigenous woman and child transporting drinking water in plastic containers  on their head, Zambia, Stock Photo, Picture And Rights Managed Image. Pic.  IBR-1217258 | agefotostock">
            <a:extLst>
              <a:ext uri="{FF2B5EF4-FFF2-40B4-BE49-F238E27FC236}">
                <a16:creationId xmlns:a16="http://schemas.microsoft.com/office/drawing/2014/main" id="{06F27C67-07E2-BEB1-CB95-2D770962E3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2275" y="3305176"/>
            <a:ext cx="1743075" cy="26193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Planet Calabash">
            <a:extLst>
              <a:ext uri="{FF2B5EF4-FFF2-40B4-BE49-F238E27FC236}">
                <a16:creationId xmlns:a16="http://schemas.microsoft.com/office/drawing/2014/main" id="{F2F935C0-660E-338C-AD9E-FB36E7FD95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81474" y="909638"/>
            <a:ext cx="4333876" cy="2166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9304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E8223-7D3F-0E11-8C40-AD19649BA4E1}"/>
              </a:ext>
            </a:extLst>
          </p:cNvPr>
          <p:cNvSpPr>
            <a:spLocks noGrp="1"/>
          </p:cNvSpPr>
          <p:nvPr>
            <p:ph type="title"/>
          </p:nvPr>
        </p:nvSpPr>
        <p:spPr/>
        <p:txBody>
          <a:bodyPr/>
          <a:lstStyle/>
          <a:p>
            <a:r>
              <a:rPr lang="en-GB" b="1" dirty="0">
                <a:latin typeface="+mn-lt"/>
              </a:rPr>
              <a:t>Social Reproduction</a:t>
            </a:r>
            <a:br>
              <a:rPr lang="en-GB" b="1" dirty="0">
                <a:latin typeface="+mn-lt"/>
              </a:rPr>
            </a:br>
            <a:r>
              <a:rPr lang="en-GB" sz="2800" b="1" dirty="0">
                <a:latin typeface="+mn-lt"/>
              </a:rPr>
              <a:t>How important is this?</a:t>
            </a:r>
          </a:p>
        </p:txBody>
      </p:sp>
      <p:sp>
        <p:nvSpPr>
          <p:cNvPr id="3" name="Content Placeholder 2">
            <a:extLst>
              <a:ext uri="{FF2B5EF4-FFF2-40B4-BE49-F238E27FC236}">
                <a16:creationId xmlns:a16="http://schemas.microsoft.com/office/drawing/2014/main" id="{6453C31E-BEF4-457C-7614-7A3099E335C2}"/>
              </a:ext>
            </a:extLst>
          </p:cNvPr>
          <p:cNvSpPr>
            <a:spLocks noGrp="1"/>
          </p:cNvSpPr>
          <p:nvPr>
            <p:ph idx="1"/>
          </p:nvPr>
        </p:nvSpPr>
        <p:spPr>
          <a:xfrm>
            <a:off x="628650" y="2024743"/>
            <a:ext cx="7886700" cy="4152220"/>
          </a:xfrm>
        </p:spPr>
        <p:txBody>
          <a:bodyPr/>
          <a:lstStyle/>
          <a:p>
            <a:endParaRPr lang="en-GB" dirty="0"/>
          </a:p>
          <a:p>
            <a:endParaRPr lang="en-GB" dirty="0"/>
          </a:p>
          <a:p>
            <a:endParaRPr lang="en-GB" dirty="0"/>
          </a:p>
          <a:p>
            <a:pPr marL="0" indent="0">
              <a:buNone/>
            </a:pPr>
            <a:endParaRPr lang="en-GB" dirty="0"/>
          </a:p>
          <a:p>
            <a:r>
              <a:rPr lang="en-GB" dirty="0"/>
              <a:t>The raising of future generations</a:t>
            </a:r>
          </a:p>
          <a:p>
            <a:r>
              <a:rPr lang="en-GB" dirty="0"/>
              <a:t>Socialisation (passing on knowledges)</a:t>
            </a:r>
          </a:p>
          <a:p>
            <a:pPr marL="0" indent="0">
              <a:buNone/>
            </a:pPr>
            <a:endParaRPr lang="en-GB" dirty="0"/>
          </a:p>
        </p:txBody>
      </p:sp>
      <p:pic>
        <p:nvPicPr>
          <p:cNvPr id="7170" name="Picture 2" descr="Social Reproduction Theory – RENATURED">
            <a:extLst>
              <a:ext uri="{FF2B5EF4-FFF2-40B4-BE49-F238E27FC236}">
                <a16:creationId xmlns:a16="http://schemas.microsoft.com/office/drawing/2014/main" id="{983F237A-1A1D-7594-9AA9-CFAB3D4CC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2382" y="682698"/>
            <a:ext cx="3134891" cy="318950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ocial reproduction and a just post-COVID world – SOAS Blog">
            <a:extLst>
              <a:ext uri="{FF2B5EF4-FFF2-40B4-BE49-F238E27FC236}">
                <a16:creationId xmlns:a16="http://schemas.microsoft.com/office/drawing/2014/main" id="{2685E084-DB0A-EF73-6161-4C79988FE7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618" y="1690689"/>
            <a:ext cx="4729796" cy="2078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717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dirty="0">
                <a:latin typeface="+mn-lt"/>
              </a:rPr>
              <a:t>Some closing thoughts…</a:t>
            </a:r>
            <a:br>
              <a:rPr lang="en-GB" sz="3100" b="1" dirty="0">
                <a:latin typeface="+mn-lt"/>
              </a:rPr>
            </a:br>
            <a:r>
              <a:rPr lang="en-GB" b="1" dirty="0">
                <a:latin typeface="+mn-lt"/>
              </a:rPr>
              <a:t>Worldwide transitions from subsistence to cash economy</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b="1" dirty="0"/>
              <a:t>…and from cash to digital economy</a:t>
            </a:r>
          </a:p>
        </p:txBody>
      </p:sp>
      <p:pic>
        <p:nvPicPr>
          <p:cNvPr id="5" name="Picture 4"/>
          <p:cNvPicPr>
            <a:picLocks noChangeAspect="1"/>
          </p:cNvPicPr>
          <p:nvPr/>
        </p:nvPicPr>
        <p:blipFill>
          <a:blip r:embed="rId2"/>
          <a:stretch>
            <a:fillRect/>
          </a:stretch>
        </p:blipFill>
        <p:spPr>
          <a:xfrm>
            <a:off x="798542" y="2156604"/>
            <a:ext cx="3496573" cy="2622430"/>
          </a:xfrm>
          <a:prstGeom prst="rect">
            <a:avLst/>
          </a:prstGeom>
        </p:spPr>
      </p:pic>
      <p:pic>
        <p:nvPicPr>
          <p:cNvPr id="7" name="Picture 6"/>
          <p:cNvPicPr>
            <a:picLocks noChangeAspect="1"/>
          </p:cNvPicPr>
          <p:nvPr/>
        </p:nvPicPr>
        <p:blipFill>
          <a:blip r:embed="rId3"/>
          <a:stretch>
            <a:fillRect/>
          </a:stretch>
        </p:blipFill>
        <p:spPr>
          <a:xfrm>
            <a:off x="4459571" y="2156604"/>
            <a:ext cx="3703189" cy="2622430"/>
          </a:xfrm>
          <a:prstGeom prst="rect">
            <a:avLst/>
          </a:prstGeom>
        </p:spPr>
      </p:pic>
    </p:spTree>
    <p:extLst>
      <p:ext uri="{BB962C8B-B14F-4D97-AF65-F5344CB8AC3E}">
        <p14:creationId xmlns:p14="http://schemas.microsoft.com/office/powerpoint/2010/main" val="2670157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Uneven and combined development: skipping “stages”</a:t>
            </a:r>
          </a:p>
        </p:txBody>
      </p:sp>
      <p:pic>
        <p:nvPicPr>
          <p:cNvPr id="2050"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1137" y="1934369"/>
            <a:ext cx="6181725" cy="4133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3902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85</TotalTime>
  <Words>685</Words>
  <Application>Microsoft Office PowerPoint</Application>
  <PresentationFormat>On-screen Show (4:3)</PresentationFormat>
  <Paragraphs>113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-apple-system</vt:lpstr>
      <vt:lpstr>Arial</vt:lpstr>
      <vt:lpstr>Calibri</vt:lpstr>
      <vt:lpstr>Calibri Light</vt:lpstr>
      <vt:lpstr>Office Theme</vt:lpstr>
      <vt:lpstr>HPAN5041/6041 Economic Anthropology and Past Societies Economy and Society:  Production, distribution and exchange, consumption and social reproduction; different systems of exchange </vt:lpstr>
      <vt:lpstr>Phases of economic  activity</vt:lpstr>
      <vt:lpstr>Let’s consider these phases of economic activity:  How applicable are they across all forms of human society? </vt:lpstr>
      <vt:lpstr>Himba people, Namibia</vt:lpstr>
      <vt:lpstr> Production of tools, containers, shelter, artefacts, decoration/art</vt:lpstr>
      <vt:lpstr>Distribution and exchange </vt:lpstr>
      <vt:lpstr>Different types of distribution and exchange</vt:lpstr>
      <vt:lpstr>The materialist tradition  </vt:lpstr>
      <vt:lpstr>Revival of interest in  Polanyi</vt:lpstr>
      <vt:lpstr>Polanyi’s  Great Transformation</vt:lpstr>
      <vt:lpstr>Consumption</vt:lpstr>
      <vt:lpstr>Social Reproduction How important is this?</vt:lpstr>
      <vt:lpstr>Some closing thoughts… Worldwide transitions from subsistence to cash economy</vt:lpstr>
      <vt:lpstr>Uneven and combined development: skipping “stages”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10</cp:revision>
  <dcterms:created xsi:type="dcterms:W3CDTF">2023-01-02T11:26:16Z</dcterms:created>
  <dcterms:modified xsi:type="dcterms:W3CDTF">2023-01-17T09:32:20Z</dcterms:modified>
</cp:coreProperties>
</file>