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45979B-6FD8-4E03-9868-F01DF53EC3C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95ED8E-1B4A-4646-9456-E484EC669F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Topic classification</a:t>
          </a:r>
          <a:r>
            <a:rPr lang="en-GB"/>
            <a:t>: sorting text into predefined categories based on its content. </a:t>
          </a:r>
          <a:endParaRPr lang="en-US"/>
        </a:p>
      </dgm:t>
    </dgm:pt>
    <dgm:pt modelId="{774E58E0-5DCD-4397-8D82-E14431A12954}" type="parTrans" cxnId="{1640EF67-EA03-4AD0-95FF-534FBC8BCAE2}">
      <dgm:prSet/>
      <dgm:spPr/>
      <dgm:t>
        <a:bodyPr/>
        <a:lstStyle/>
        <a:p>
          <a:endParaRPr lang="en-US"/>
        </a:p>
      </dgm:t>
    </dgm:pt>
    <dgm:pt modelId="{7641E501-0AA7-41F8-81E9-C275603D605B}" type="sibTrans" cxnId="{1640EF67-EA03-4AD0-95FF-534FBC8BCAE2}">
      <dgm:prSet/>
      <dgm:spPr/>
      <dgm:t>
        <a:bodyPr/>
        <a:lstStyle/>
        <a:p>
          <a:endParaRPr lang="en-US"/>
        </a:p>
      </dgm:t>
    </dgm:pt>
    <dgm:pt modelId="{23E8E240-4765-43B9-86D6-144D615EA1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Sentiment analysis</a:t>
          </a:r>
          <a:r>
            <a:rPr lang="en-GB"/>
            <a:t>: detecting positive, negative, or neutral emotions in a text to denote urgency. </a:t>
          </a:r>
          <a:endParaRPr lang="en-US"/>
        </a:p>
      </dgm:t>
    </dgm:pt>
    <dgm:pt modelId="{AF8DC993-75F6-4ED8-9368-0477DC52F676}" type="parTrans" cxnId="{7E5DB104-D79D-4B3D-9CB4-B1D997555CA4}">
      <dgm:prSet/>
      <dgm:spPr/>
      <dgm:t>
        <a:bodyPr/>
        <a:lstStyle/>
        <a:p>
          <a:endParaRPr lang="en-US"/>
        </a:p>
      </dgm:t>
    </dgm:pt>
    <dgm:pt modelId="{9A1183B8-EF91-407A-B9FD-E984DE2C65E8}" type="sibTrans" cxnId="{7E5DB104-D79D-4B3D-9CB4-B1D997555CA4}">
      <dgm:prSet/>
      <dgm:spPr/>
      <dgm:t>
        <a:bodyPr/>
        <a:lstStyle/>
        <a:p>
          <a:endParaRPr lang="en-US"/>
        </a:p>
      </dgm:t>
    </dgm:pt>
    <dgm:pt modelId="{202FA019-B94C-4B1F-A13E-CD5987D3661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Intent classification</a:t>
          </a:r>
          <a:r>
            <a:rPr lang="en-GB"/>
            <a:t>: classifying text based on what you want to do next. </a:t>
          </a:r>
          <a:endParaRPr lang="en-US"/>
        </a:p>
      </dgm:t>
    </dgm:pt>
    <dgm:pt modelId="{E7A9DC83-E565-46EE-A549-1E6D4CE8FA1E}" type="parTrans" cxnId="{BBBC61AF-CFDA-43A2-BF36-22E672809750}">
      <dgm:prSet/>
      <dgm:spPr/>
      <dgm:t>
        <a:bodyPr/>
        <a:lstStyle/>
        <a:p>
          <a:endParaRPr lang="en-US"/>
        </a:p>
      </dgm:t>
    </dgm:pt>
    <dgm:pt modelId="{1D6D0033-E39F-423D-A947-42F11C9B7776}" type="sibTrans" cxnId="{BBBC61AF-CFDA-43A2-BF36-22E672809750}">
      <dgm:prSet/>
      <dgm:spPr/>
      <dgm:t>
        <a:bodyPr/>
        <a:lstStyle/>
        <a:p>
          <a:endParaRPr lang="en-US"/>
        </a:p>
      </dgm:t>
    </dgm:pt>
    <dgm:pt modelId="{EAA564E3-756E-4C5C-ADD1-65F766BCAF6B}" type="pres">
      <dgm:prSet presAssocID="{2745979B-6FD8-4E03-9868-F01DF53EC3C5}" presName="root" presStyleCnt="0">
        <dgm:presLayoutVars>
          <dgm:dir/>
          <dgm:resizeHandles val="exact"/>
        </dgm:presLayoutVars>
      </dgm:prSet>
      <dgm:spPr/>
    </dgm:pt>
    <dgm:pt modelId="{1BC0C381-01F5-4B7D-B0C1-17DA1F949796}" type="pres">
      <dgm:prSet presAssocID="{9295ED8E-1B4A-4646-9456-E484EC669F58}" presName="compNode" presStyleCnt="0"/>
      <dgm:spPr/>
    </dgm:pt>
    <dgm:pt modelId="{E22874D6-1C3B-41CC-A732-B6B711D8C28C}" type="pres">
      <dgm:prSet presAssocID="{9295ED8E-1B4A-4646-9456-E484EC669F5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rt with solid fill"/>
        </a:ext>
      </dgm:extLst>
    </dgm:pt>
    <dgm:pt modelId="{E1E01A0C-0387-4369-8B0B-3305B61C1BF5}" type="pres">
      <dgm:prSet presAssocID="{9295ED8E-1B4A-4646-9456-E484EC669F58}" presName="spaceRect" presStyleCnt="0"/>
      <dgm:spPr/>
    </dgm:pt>
    <dgm:pt modelId="{05CA0716-4E19-4CDF-A92C-C08FFBCD6C84}" type="pres">
      <dgm:prSet presAssocID="{9295ED8E-1B4A-4646-9456-E484EC669F58}" presName="textRect" presStyleLbl="revTx" presStyleIdx="0" presStyleCnt="3">
        <dgm:presLayoutVars>
          <dgm:chMax val="1"/>
          <dgm:chPref val="1"/>
        </dgm:presLayoutVars>
      </dgm:prSet>
      <dgm:spPr/>
    </dgm:pt>
    <dgm:pt modelId="{B5F12938-0FDE-4622-9555-2164ED43183E}" type="pres">
      <dgm:prSet presAssocID="{7641E501-0AA7-41F8-81E9-C275603D605B}" presName="sibTrans" presStyleCnt="0"/>
      <dgm:spPr/>
    </dgm:pt>
    <dgm:pt modelId="{323E9CF6-3AC4-4BE5-82A9-49112FAC0BB3}" type="pres">
      <dgm:prSet presAssocID="{23E8E240-4765-43B9-86D6-144D615EA145}" presName="compNode" presStyleCnt="0"/>
      <dgm:spPr/>
    </dgm:pt>
    <dgm:pt modelId="{5F4E59B5-87D4-4A02-AA24-DE44C3382C41}" type="pres">
      <dgm:prSet presAssocID="{23E8E240-4765-43B9-86D6-144D615EA14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storm with solid fill"/>
        </a:ext>
      </dgm:extLst>
    </dgm:pt>
    <dgm:pt modelId="{A9B9BA91-F831-4513-AB8E-5EE1B67937AE}" type="pres">
      <dgm:prSet presAssocID="{23E8E240-4765-43B9-86D6-144D615EA145}" presName="spaceRect" presStyleCnt="0"/>
      <dgm:spPr/>
    </dgm:pt>
    <dgm:pt modelId="{3D138E80-AD06-4E2A-A9E3-C68655F1093B}" type="pres">
      <dgm:prSet presAssocID="{23E8E240-4765-43B9-86D6-144D615EA145}" presName="textRect" presStyleLbl="revTx" presStyleIdx="1" presStyleCnt="3">
        <dgm:presLayoutVars>
          <dgm:chMax val="1"/>
          <dgm:chPref val="1"/>
        </dgm:presLayoutVars>
      </dgm:prSet>
      <dgm:spPr/>
    </dgm:pt>
    <dgm:pt modelId="{71ADFCB3-13A1-439E-84D1-A86D2AC7EF60}" type="pres">
      <dgm:prSet presAssocID="{9A1183B8-EF91-407A-B9FD-E984DE2C65E8}" presName="sibTrans" presStyleCnt="0"/>
      <dgm:spPr/>
    </dgm:pt>
    <dgm:pt modelId="{C82F481D-33C8-47CA-84BD-AB9276FBFDC5}" type="pres">
      <dgm:prSet presAssocID="{202FA019-B94C-4B1F-A13E-CD5987D36619}" presName="compNode" presStyleCnt="0"/>
      <dgm:spPr/>
    </dgm:pt>
    <dgm:pt modelId="{557FB690-79B9-4AE6-A02F-58AB9FEDC43F}" type="pres">
      <dgm:prSet presAssocID="{202FA019-B94C-4B1F-A13E-CD5987D3661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vron arrows with solid fill"/>
        </a:ext>
      </dgm:extLst>
    </dgm:pt>
    <dgm:pt modelId="{DCE6E8DC-366A-4629-A272-CA34466AC396}" type="pres">
      <dgm:prSet presAssocID="{202FA019-B94C-4B1F-A13E-CD5987D36619}" presName="spaceRect" presStyleCnt="0"/>
      <dgm:spPr/>
    </dgm:pt>
    <dgm:pt modelId="{7CAF9210-C4A7-4FFD-94D9-219ED5B9D754}" type="pres">
      <dgm:prSet presAssocID="{202FA019-B94C-4B1F-A13E-CD5987D3661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E5DB104-D79D-4B3D-9CB4-B1D997555CA4}" srcId="{2745979B-6FD8-4E03-9868-F01DF53EC3C5}" destId="{23E8E240-4765-43B9-86D6-144D615EA145}" srcOrd="1" destOrd="0" parTransId="{AF8DC993-75F6-4ED8-9368-0477DC52F676}" sibTransId="{9A1183B8-EF91-407A-B9FD-E984DE2C65E8}"/>
    <dgm:cxn modelId="{4438AA5F-78F7-42FA-9AF2-7DFF3888F629}" type="presOf" srcId="{202FA019-B94C-4B1F-A13E-CD5987D36619}" destId="{7CAF9210-C4A7-4FFD-94D9-219ED5B9D754}" srcOrd="0" destOrd="0" presId="urn:microsoft.com/office/officeart/2018/2/layout/IconLabelList"/>
    <dgm:cxn modelId="{1640EF67-EA03-4AD0-95FF-534FBC8BCAE2}" srcId="{2745979B-6FD8-4E03-9868-F01DF53EC3C5}" destId="{9295ED8E-1B4A-4646-9456-E484EC669F58}" srcOrd="0" destOrd="0" parTransId="{774E58E0-5DCD-4397-8D82-E14431A12954}" sibTransId="{7641E501-0AA7-41F8-81E9-C275603D605B}"/>
    <dgm:cxn modelId="{995F5357-6F5B-4969-976D-0F0A32464AEC}" type="presOf" srcId="{9295ED8E-1B4A-4646-9456-E484EC669F58}" destId="{05CA0716-4E19-4CDF-A92C-C08FFBCD6C84}" srcOrd="0" destOrd="0" presId="urn:microsoft.com/office/officeart/2018/2/layout/IconLabelList"/>
    <dgm:cxn modelId="{C765BAA1-F5B1-494B-BDBC-70085202AB71}" type="presOf" srcId="{2745979B-6FD8-4E03-9868-F01DF53EC3C5}" destId="{EAA564E3-756E-4C5C-ADD1-65F766BCAF6B}" srcOrd="0" destOrd="0" presId="urn:microsoft.com/office/officeart/2018/2/layout/IconLabelList"/>
    <dgm:cxn modelId="{BBBC61AF-CFDA-43A2-BF36-22E672809750}" srcId="{2745979B-6FD8-4E03-9868-F01DF53EC3C5}" destId="{202FA019-B94C-4B1F-A13E-CD5987D36619}" srcOrd="2" destOrd="0" parTransId="{E7A9DC83-E565-46EE-A549-1E6D4CE8FA1E}" sibTransId="{1D6D0033-E39F-423D-A947-42F11C9B7776}"/>
    <dgm:cxn modelId="{7366FFCE-F001-4EBE-AF05-81D3026E4E07}" type="presOf" srcId="{23E8E240-4765-43B9-86D6-144D615EA145}" destId="{3D138E80-AD06-4E2A-A9E3-C68655F1093B}" srcOrd="0" destOrd="0" presId="urn:microsoft.com/office/officeart/2018/2/layout/IconLabelList"/>
    <dgm:cxn modelId="{10A1BEA3-3667-4FDA-B135-F6B59B1A34C3}" type="presParOf" srcId="{EAA564E3-756E-4C5C-ADD1-65F766BCAF6B}" destId="{1BC0C381-01F5-4B7D-B0C1-17DA1F949796}" srcOrd="0" destOrd="0" presId="urn:microsoft.com/office/officeart/2018/2/layout/IconLabelList"/>
    <dgm:cxn modelId="{3F90FB3C-E4B6-4C03-A3C4-0CEAB6F6C6B7}" type="presParOf" srcId="{1BC0C381-01F5-4B7D-B0C1-17DA1F949796}" destId="{E22874D6-1C3B-41CC-A732-B6B711D8C28C}" srcOrd="0" destOrd="0" presId="urn:microsoft.com/office/officeart/2018/2/layout/IconLabelList"/>
    <dgm:cxn modelId="{B74BC03F-69AA-4B72-8F89-74F45ECC59DF}" type="presParOf" srcId="{1BC0C381-01F5-4B7D-B0C1-17DA1F949796}" destId="{E1E01A0C-0387-4369-8B0B-3305B61C1BF5}" srcOrd="1" destOrd="0" presId="urn:microsoft.com/office/officeart/2018/2/layout/IconLabelList"/>
    <dgm:cxn modelId="{CDF8F4DF-7516-44C6-9CC9-514C70C5FCA9}" type="presParOf" srcId="{1BC0C381-01F5-4B7D-B0C1-17DA1F949796}" destId="{05CA0716-4E19-4CDF-A92C-C08FFBCD6C84}" srcOrd="2" destOrd="0" presId="urn:microsoft.com/office/officeart/2018/2/layout/IconLabelList"/>
    <dgm:cxn modelId="{47A68C0E-B2F9-4D7E-8C64-FDA23DB2CBCB}" type="presParOf" srcId="{EAA564E3-756E-4C5C-ADD1-65F766BCAF6B}" destId="{B5F12938-0FDE-4622-9555-2164ED43183E}" srcOrd="1" destOrd="0" presId="urn:microsoft.com/office/officeart/2018/2/layout/IconLabelList"/>
    <dgm:cxn modelId="{F49E6AFA-6D16-4AC4-B1E8-AFE836512C8A}" type="presParOf" srcId="{EAA564E3-756E-4C5C-ADD1-65F766BCAF6B}" destId="{323E9CF6-3AC4-4BE5-82A9-49112FAC0BB3}" srcOrd="2" destOrd="0" presId="urn:microsoft.com/office/officeart/2018/2/layout/IconLabelList"/>
    <dgm:cxn modelId="{BA9DBAE4-A917-4711-BA5D-C91C35BF17A0}" type="presParOf" srcId="{323E9CF6-3AC4-4BE5-82A9-49112FAC0BB3}" destId="{5F4E59B5-87D4-4A02-AA24-DE44C3382C41}" srcOrd="0" destOrd="0" presId="urn:microsoft.com/office/officeart/2018/2/layout/IconLabelList"/>
    <dgm:cxn modelId="{899BABE0-31E7-4D7E-ABD2-331E9C9FAB68}" type="presParOf" srcId="{323E9CF6-3AC4-4BE5-82A9-49112FAC0BB3}" destId="{A9B9BA91-F831-4513-AB8E-5EE1B67937AE}" srcOrd="1" destOrd="0" presId="urn:microsoft.com/office/officeart/2018/2/layout/IconLabelList"/>
    <dgm:cxn modelId="{97E9F1A5-F587-4819-8BFA-57210F9F5A0D}" type="presParOf" srcId="{323E9CF6-3AC4-4BE5-82A9-49112FAC0BB3}" destId="{3D138E80-AD06-4E2A-A9E3-C68655F1093B}" srcOrd="2" destOrd="0" presId="urn:microsoft.com/office/officeart/2018/2/layout/IconLabelList"/>
    <dgm:cxn modelId="{467B887E-8DAA-456F-BCA2-7C1D9E375823}" type="presParOf" srcId="{EAA564E3-756E-4C5C-ADD1-65F766BCAF6B}" destId="{71ADFCB3-13A1-439E-84D1-A86D2AC7EF60}" srcOrd="3" destOrd="0" presId="urn:microsoft.com/office/officeart/2018/2/layout/IconLabelList"/>
    <dgm:cxn modelId="{26191655-2F6B-4224-B9C4-02AB4A8F3DA9}" type="presParOf" srcId="{EAA564E3-756E-4C5C-ADD1-65F766BCAF6B}" destId="{C82F481D-33C8-47CA-84BD-AB9276FBFDC5}" srcOrd="4" destOrd="0" presId="urn:microsoft.com/office/officeart/2018/2/layout/IconLabelList"/>
    <dgm:cxn modelId="{FBD3C3C2-9D4E-4CB0-91FF-1F3D23E2E0CB}" type="presParOf" srcId="{C82F481D-33C8-47CA-84BD-AB9276FBFDC5}" destId="{557FB690-79B9-4AE6-A02F-58AB9FEDC43F}" srcOrd="0" destOrd="0" presId="urn:microsoft.com/office/officeart/2018/2/layout/IconLabelList"/>
    <dgm:cxn modelId="{4686FD64-632B-4B8A-86C9-C280A6F6A954}" type="presParOf" srcId="{C82F481D-33C8-47CA-84BD-AB9276FBFDC5}" destId="{DCE6E8DC-366A-4629-A272-CA34466AC396}" srcOrd="1" destOrd="0" presId="urn:microsoft.com/office/officeart/2018/2/layout/IconLabelList"/>
    <dgm:cxn modelId="{E803E3EA-31E0-4981-B932-E34AC0ECB4CE}" type="presParOf" srcId="{C82F481D-33C8-47CA-84BD-AB9276FBFDC5}" destId="{7CAF9210-C4A7-4FFD-94D9-219ED5B9D75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874D6-1C3B-41CC-A732-B6B711D8C28C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A0716-4E19-4CDF-A92C-C08FFBCD6C84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Topic classification</a:t>
          </a:r>
          <a:r>
            <a:rPr lang="en-GB" sz="1500" kern="1200"/>
            <a:t>: sorting text into predefined categories based on its content. </a:t>
          </a:r>
          <a:endParaRPr lang="en-US" sz="1500" kern="1200"/>
        </a:p>
      </dsp:txBody>
      <dsp:txXfrm>
        <a:off x="417971" y="2644140"/>
        <a:ext cx="2889450" cy="720000"/>
      </dsp:txXfrm>
    </dsp:sp>
    <dsp:sp modelId="{5F4E59B5-87D4-4A02-AA24-DE44C3382C41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38E80-AD06-4E2A-A9E3-C68655F1093B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Sentiment analysis</a:t>
          </a:r>
          <a:r>
            <a:rPr lang="en-GB" sz="1500" kern="1200"/>
            <a:t>: detecting positive, negative, or neutral emotions in a text to denote urgency. </a:t>
          </a:r>
          <a:endParaRPr lang="en-US" sz="1500" kern="1200"/>
        </a:p>
      </dsp:txBody>
      <dsp:txXfrm>
        <a:off x="3813075" y="2644140"/>
        <a:ext cx="2889450" cy="720000"/>
      </dsp:txXfrm>
    </dsp:sp>
    <dsp:sp modelId="{557FB690-79B9-4AE6-A02F-58AB9FEDC43F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F9210-C4A7-4FFD-94D9-219ED5B9D754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Intent classification</a:t>
          </a:r>
          <a:r>
            <a:rPr lang="en-GB" sz="1500" kern="1200"/>
            <a:t>: classifying text based on what you want to do next. </a:t>
          </a:r>
          <a:endParaRPr lang="en-US" sz="1500" kern="1200"/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56208-5530-46EB-87D9-81A4B67475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38BE3E-5037-4364-BF26-23234BF903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E8FAF-AEF4-40DC-A139-2EDE939ED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30C22-9408-423C-8792-98EBBAB8A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FB31D4-15C0-4237-8250-36B5ECFE74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016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E84F5-7F03-442F-83E6-E0F7A6709D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47CBD-712D-4B9C-A8CB-391CAD0CD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00581-F6F7-4A79-8A45-7FB3F6B71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4E9E55-7DF4-4E47-8A3D-94ACDF505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0EF2C-675B-4097-B6FC-43FE9E0A8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609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A3A94-1BEC-4826-B505-32E3996A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A70C5F-05F4-4F46-B38A-209B39E0A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4D2A8E-A30E-4385-8ECF-CBC77E5AE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04FF7C-9C95-4BA9-9398-B662D417E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BC8204-230D-4F13-83CC-23166945F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775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B956C-2E6A-448E-BD51-D0D6490D9A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4E445-59FF-414D-897E-76E0F63CF79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925B0E-31C3-4954-9A95-A7B19021F7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3AB3E3-3995-49E7-B322-BFB2FA234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388F4E-C895-428B-94EB-849B5DD0BE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AFC19F-886C-4236-9BBA-83C04069C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569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78B3C-7CBD-4DBE-8A45-E022B96BC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A681FA-A8CA-4D3F-BCEE-F10CB66D0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4D94FD-8491-4223-B63E-44716564B1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4F8417-875B-4D4B-ADE8-8EADED3005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F1FB51-1C10-4770-BBE4-896A8C0C43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218C7E-4E7E-4B10-A10D-9D5CE5173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485CC8-BD7F-42B7-9DF0-6DD0F8EC4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AD9AE3-BA95-412F-B9E0-C87E657B54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43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B12F4-11D9-4829-9873-6E2CCFE84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C08F7D-7BE5-48A2-9CDB-0F77F7E3C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888FFA-6219-4C94-95CE-97E1D895B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3503C-BADD-4B3A-A434-66628689A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9951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47B9CC-13D6-4BAB-A042-070D5FA87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8C2076-078A-4BAA-99C7-7EC5179CA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07A4A1-FABC-45E6-812F-F545BBB3E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023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66560-04E0-4147-8AF3-94986B94C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64C9F-274C-4EAF-9667-C37D2F626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3FD9E6-F66D-4AB1-B3C4-A86B9B6FE8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E1CA9F-D3B1-4D33-B5DE-E10032B7C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93CBE0-0908-4F22-A998-DEB3BDA7A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1C1F2F-A58D-484B-9084-91735EBF2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252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77311-9D46-47CC-8B32-36DDC4E771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68EA20-2407-4732-8DA5-208A9E96B4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6B668A-1FB9-4E33-B57F-11BF9F7B56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99706D-055D-46D4-99E7-C44B2BC2C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FE8907-4023-48A6-A8C5-783B47DDE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E1B1CE-5508-4AC7-9C43-7909D5321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4730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3B9BE-8759-4A62-A9FD-50ACF3B578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BAA3E4-3264-411B-A5F4-D7D721126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A20E0-F037-409A-8265-FEFF297B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DCB95-2C87-4D0C-8C23-C4D75662B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12DB0E-50CF-400E-9C4A-317EC1223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024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86B5F1-E30E-46F4-B995-A2826240F9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684A52-5AEA-4FAC-874B-40C171BFF3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9BF36C-E984-4758-90FC-FE6FBD189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E4B9B-E5F3-418C-ACDA-BF07CD3A4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CA821-6DB8-4AF0-A00E-49EDA39D82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55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3A5D54-C843-455B-BE51-506EBE4EE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7A6595-49B7-4E4E-A746-261396EFF2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0A4A4-C461-4253-9AB0-13106C51729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57111-7965-45D5-8273-841E3E096DBF}" type="datetimeFigureOut">
              <a:rPr lang="en-GB" smtClean="0"/>
              <a:t>11/04/2021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B6C5E-B7C7-4F68-B132-6BF5A47395A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03EA18-0834-42FB-85CB-79ED94245A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2CD1E-1871-4941-B5B5-7CC10CB27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868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3207CC6-EAA1-4BFF-A48A-DECAD89727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Freeform 3">
            <a:extLst>
              <a:ext uri="{FF2B5EF4-FFF2-40B4-BE49-F238E27FC236}">
                <a16:creationId xmlns:a16="http://schemas.microsoft.com/office/drawing/2014/main" id="{B234A3DD-923D-4166-8B19-7DD58990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925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CA0A05FF-4BA9-494B-9164-2AD5AB36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80"/>
            <a:ext cx="10086973" cy="6858958"/>
          </a:xfrm>
          <a:custGeom>
            <a:avLst/>
            <a:gdLst>
              <a:gd name="connsiteX0" fmla="*/ 2008921 w 10086973"/>
              <a:gd name="connsiteY0" fmla="*/ 0 h 6858958"/>
              <a:gd name="connsiteX1" fmla="*/ 5838793 w 10086973"/>
              <a:gd name="connsiteY1" fmla="*/ 0 h 6858958"/>
              <a:gd name="connsiteX2" fmla="*/ 6905021 w 10086973"/>
              <a:gd name="connsiteY2" fmla="*/ 0 h 6858958"/>
              <a:gd name="connsiteX3" fmla="*/ 6910598 w 10086973"/>
              <a:gd name="connsiteY3" fmla="*/ 0 h 6858958"/>
              <a:gd name="connsiteX4" fmla="*/ 10086973 w 10086973"/>
              <a:gd name="connsiteY4" fmla="*/ 6858478 h 6858958"/>
              <a:gd name="connsiteX5" fmla="*/ 9324755 w 10086973"/>
              <a:gd name="connsiteY5" fmla="*/ 6858478 h 6858958"/>
              <a:gd name="connsiteX6" fmla="*/ 9324977 w 10086973"/>
              <a:gd name="connsiteY6" fmla="*/ 6858957 h 6858958"/>
              <a:gd name="connsiteX7" fmla="*/ 3359025 w 10086973"/>
              <a:gd name="connsiteY7" fmla="*/ 6858957 h 6858958"/>
              <a:gd name="connsiteX8" fmla="*/ 3359025 w 10086973"/>
              <a:gd name="connsiteY8" fmla="*/ 6858958 h 6858958"/>
              <a:gd name="connsiteX9" fmla="*/ 0 w 10086973"/>
              <a:gd name="connsiteY9" fmla="*/ 6858958 h 6858958"/>
              <a:gd name="connsiteX10" fmla="*/ 0 w 10086973"/>
              <a:gd name="connsiteY10" fmla="*/ 958 h 6858958"/>
              <a:gd name="connsiteX11" fmla="*/ 761996 w 10086973"/>
              <a:gd name="connsiteY11" fmla="*/ 958 h 6858958"/>
              <a:gd name="connsiteX12" fmla="*/ 761996 w 10086973"/>
              <a:gd name="connsiteY12" fmla="*/ 479 h 6858958"/>
              <a:gd name="connsiteX13" fmla="*/ 1246925 w 10086973"/>
              <a:gd name="connsiteY13" fmla="*/ 479 h 6858958"/>
              <a:gd name="connsiteX14" fmla="*/ 2008921 w 10086973"/>
              <a:gd name="connsiteY14" fmla="*/ 479 h 685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0086973" h="6858958">
                <a:moveTo>
                  <a:pt x="2008921" y="0"/>
                </a:moveTo>
                <a:lnTo>
                  <a:pt x="5838793" y="0"/>
                </a:lnTo>
                <a:lnTo>
                  <a:pt x="6905021" y="0"/>
                </a:lnTo>
                <a:lnTo>
                  <a:pt x="6910598" y="0"/>
                </a:lnTo>
                <a:lnTo>
                  <a:pt x="10086973" y="6858478"/>
                </a:lnTo>
                <a:lnTo>
                  <a:pt x="9324755" y="6858478"/>
                </a:lnTo>
                <a:lnTo>
                  <a:pt x="9324977" y="6858957"/>
                </a:lnTo>
                <a:lnTo>
                  <a:pt x="3359025" y="6858957"/>
                </a:lnTo>
                <a:lnTo>
                  <a:pt x="3359025" y="6858958"/>
                </a:lnTo>
                <a:lnTo>
                  <a:pt x="0" y="6858958"/>
                </a:lnTo>
                <a:lnTo>
                  <a:pt x="0" y="958"/>
                </a:lnTo>
                <a:lnTo>
                  <a:pt x="761996" y="958"/>
                </a:lnTo>
                <a:lnTo>
                  <a:pt x="761996" y="479"/>
                </a:lnTo>
                <a:lnTo>
                  <a:pt x="1246925" y="479"/>
                </a:lnTo>
                <a:lnTo>
                  <a:pt x="2008921" y="479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03D5A2-218F-4D93-BFC1-9A52F4B821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1" y="2425109"/>
            <a:ext cx="6777229" cy="3307656"/>
          </a:xfrm>
        </p:spPr>
        <p:txBody>
          <a:bodyPr anchor="t">
            <a:normAutofit/>
          </a:bodyPr>
          <a:lstStyle/>
          <a:p>
            <a:pPr algn="l"/>
            <a:r>
              <a:rPr lang="en-GB" sz="7400"/>
              <a:t>Visual Textual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F69501-EF36-46FC-9424-DEDE98C38D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1125235"/>
            <a:ext cx="5596128" cy="1155525"/>
          </a:xfrm>
        </p:spPr>
        <p:txBody>
          <a:bodyPr anchor="b">
            <a:normAutofit/>
          </a:bodyPr>
          <a:lstStyle/>
          <a:p>
            <a:pPr algn="l"/>
            <a:r>
              <a:rPr lang="en-GB" sz="2800"/>
              <a:t>Seminar 8</a:t>
            </a:r>
          </a:p>
        </p:txBody>
      </p:sp>
    </p:spTree>
    <p:extLst>
      <p:ext uri="{BB962C8B-B14F-4D97-AF65-F5344CB8AC3E}">
        <p14:creationId xmlns:p14="http://schemas.microsoft.com/office/powerpoint/2010/main" val="3206367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04973-2E44-4A72-B3F2-C60644653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What is visual textual analysis?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2BEF6-7BA4-4A04-96F8-8F0D2ABC69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en-GB" sz="2400"/>
              <a:t>Semantic annotation, without the pointy brackets!</a:t>
            </a:r>
          </a:p>
          <a:p>
            <a:r>
              <a:rPr lang="en-GB" sz="2400"/>
              <a:t>Drawing meaning from text</a:t>
            </a:r>
          </a:p>
          <a:p>
            <a:r>
              <a:rPr lang="en-GB" sz="2400"/>
              <a:t>Allowing computers to understand and interpret</a:t>
            </a:r>
          </a:p>
          <a:p>
            <a:pPr lvl="1"/>
            <a:r>
              <a:rPr lang="en-GB" dirty="0"/>
              <a:t>Sentences</a:t>
            </a:r>
          </a:p>
          <a:p>
            <a:pPr lvl="1"/>
            <a:r>
              <a:rPr lang="en-GB" dirty="0"/>
              <a:t>Paragraphs</a:t>
            </a:r>
          </a:p>
          <a:p>
            <a:pPr lvl="1"/>
            <a:r>
              <a:rPr lang="en-GB" dirty="0"/>
              <a:t>Paratextual features</a:t>
            </a:r>
          </a:p>
          <a:p>
            <a:pPr lvl="1"/>
            <a:r>
              <a:rPr lang="en-GB" dirty="0"/>
              <a:t>Analysing grammar</a:t>
            </a:r>
          </a:p>
          <a:p>
            <a:pPr lvl="1"/>
            <a:r>
              <a:rPr lang="en-GB" dirty="0"/>
              <a:t>Relationships between words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987863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D7179B-FF7C-482F-B3D9-2BE9ED113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10300" cy="6858000"/>
          </a:xfrm>
          <a:custGeom>
            <a:avLst/>
            <a:gdLst>
              <a:gd name="connsiteX0" fmla="*/ 0 w 6210300"/>
              <a:gd name="connsiteY0" fmla="*/ 0 h 6858000"/>
              <a:gd name="connsiteX1" fmla="*/ 2628900 w 6210300"/>
              <a:gd name="connsiteY1" fmla="*/ 0 h 6858000"/>
              <a:gd name="connsiteX2" fmla="*/ 3034146 w 6210300"/>
              <a:gd name="connsiteY2" fmla="*/ 0 h 6858000"/>
              <a:gd name="connsiteX3" fmla="*/ 6210300 w 6210300"/>
              <a:gd name="connsiteY3" fmla="*/ 6858000 h 6858000"/>
              <a:gd name="connsiteX4" fmla="*/ 2628900 w 6210300"/>
              <a:gd name="connsiteY4" fmla="*/ 6858000 h 6858000"/>
              <a:gd name="connsiteX5" fmla="*/ 0 w 6210300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10300" h="6858000">
                <a:moveTo>
                  <a:pt x="0" y="0"/>
                </a:moveTo>
                <a:lnTo>
                  <a:pt x="2628900" y="0"/>
                </a:lnTo>
                <a:lnTo>
                  <a:pt x="3034146" y="0"/>
                </a:lnTo>
                <a:lnTo>
                  <a:pt x="6210300" y="6858000"/>
                </a:lnTo>
                <a:lnTo>
                  <a:pt x="26289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16CDA5-994A-4E10-B578-38D22AC7D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3973667" cy="58118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does it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C510D-E23C-49FB-A5B3-1EE0B6B08C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6927" y="365125"/>
            <a:ext cx="5996871" cy="5811837"/>
          </a:xfrm>
        </p:spPr>
        <p:txBody>
          <a:bodyPr anchor="ctr">
            <a:normAutofit/>
          </a:bodyPr>
          <a:lstStyle/>
          <a:p>
            <a:r>
              <a:rPr lang="en-GB" sz="2000" b="1">
                <a:solidFill>
                  <a:srgbClr val="FFFFFF"/>
                </a:solidFill>
              </a:rPr>
              <a:t>Hyponyms</a:t>
            </a:r>
            <a:r>
              <a:rPr lang="en-GB" sz="2000">
                <a:solidFill>
                  <a:srgbClr val="FFFFFF"/>
                </a:solidFill>
              </a:rPr>
              <a:t>: specific lexical items of a generic lexical item (hypernym) e.g. orange is a hyponym of fruit (hypernym).</a:t>
            </a:r>
          </a:p>
          <a:p>
            <a:r>
              <a:rPr lang="en-GB" sz="2000" b="1">
                <a:solidFill>
                  <a:srgbClr val="FFFFFF"/>
                </a:solidFill>
              </a:rPr>
              <a:t>Meronomy</a:t>
            </a:r>
            <a:r>
              <a:rPr lang="en-GB" sz="2000">
                <a:solidFill>
                  <a:srgbClr val="FFFFFF"/>
                </a:solidFill>
              </a:rPr>
              <a:t>: a logical arrangement of text and words that denotes a constituent part of or member of something e.g., a segment of an orange</a:t>
            </a:r>
          </a:p>
          <a:p>
            <a:r>
              <a:rPr lang="en-GB" sz="2000" b="1">
                <a:solidFill>
                  <a:srgbClr val="FFFFFF"/>
                </a:solidFill>
              </a:rPr>
              <a:t>Polysemy</a:t>
            </a:r>
            <a:r>
              <a:rPr lang="en-GB" sz="2000">
                <a:solidFill>
                  <a:srgbClr val="FFFFFF"/>
                </a:solidFill>
              </a:rPr>
              <a:t>: a relationship between the meanings of words or phrases, although slightly different, share a common core meaning e.g. I read a paper, and I wrote a paper)</a:t>
            </a:r>
          </a:p>
          <a:p>
            <a:r>
              <a:rPr lang="en-GB" sz="2000" b="1">
                <a:solidFill>
                  <a:srgbClr val="FFFFFF"/>
                </a:solidFill>
              </a:rPr>
              <a:t>Synonyms</a:t>
            </a:r>
            <a:r>
              <a:rPr lang="en-GB" sz="2000">
                <a:solidFill>
                  <a:srgbClr val="FFFFFF"/>
                </a:solidFill>
              </a:rPr>
              <a:t>: words that have the same sense or nearly the same meaning as another, e.g., happy, content, ecstatic, overjoyed</a:t>
            </a:r>
          </a:p>
          <a:p>
            <a:r>
              <a:rPr lang="en-GB" sz="2000" b="1">
                <a:solidFill>
                  <a:srgbClr val="FFFFFF"/>
                </a:solidFill>
              </a:rPr>
              <a:t>Antonyms</a:t>
            </a:r>
            <a:r>
              <a:rPr lang="en-GB" sz="2000">
                <a:solidFill>
                  <a:srgbClr val="FFFFFF"/>
                </a:solidFill>
              </a:rPr>
              <a:t>: words that have close to opposite meanings e.g., happy, sad</a:t>
            </a:r>
          </a:p>
          <a:p>
            <a:r>
              <a:rPr lang="en-GB" sz="2000" b="1">
                <a:solidFill>
                  <a:srgbClr val="FFFFFF"/>
                </a:solidFill>
              </a:rPr>
              <a:t>Homonyms</a:t>
            </a:r>
            <a:r>
              <a:rPr lang="en-GB" sz="2000">
                <a:solidFill>
                  <a:srgbClr val="FFFFFF"/>
                </a:solidFill>
              </a:rPr>
              <a:t>: two words that are sound the same and are spelled alike but have a different meaning e.g., orange (color), orange (fruit)</a:t>
            </a:r>
          </a:p>
        </p:txBody>
      </p:sp>
    </p:spTree>
    <p:extLst>
      <p:ext uri="{BB962C8B-B14F-4D97-AF65-F5344CB8AC3E}">
        <p14:creationId xmlns:p14="http://schemas.microsoft.com/office/powerpoint/2010/main" val="1105405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960028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FA64B84-CE2D-4179-B018-A71AC174C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59632" cy="6858000"/>
          </a:xfrm>
          <a:custGeom>
            <a:avLst/>
            <a:gdLst>
              <a:gd name="connsiteX0" fmla="*/ 0 w 3459632"/>
              <a:gd name="connsiteY0" fmla="*/ 0 h 6858000"/>
              <a:gd name="connsiteX1" fmla="*/ 283478 w 3459632"/>
              <a:gd name="connsiteY1" fmla="*/ 0 h 6858000"/>
              <a:gd name="connsiteX2" fmla="*/ 3459632 w 3459632"/>
              <a:gd name="connsiteY2" fmla="*/ 6858000 h 6858000"/>
              <a:gd name="connsiteX3" fmla="*/ 0 w 345963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59632" h="6858000">
                <a:moveTo>
                  <a:pt x="0" y="0"/>
                </a:moveTo>
                <a:lnTo>
                  <a:pt x="283478" y="0"/>
                </a:lnTo>
                <a:lnTo>
                  <a:pt x="3459632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2FDE50-220B-4B88-8129-119A4DDB5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1963" y="462230"/>
            <a:ext cx="5968074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Training computers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795A2E2-224B-4FA0-B323-9E61AD306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3002" y="1870075"/>
            <a:ext cx="9612178" cy="595651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15D22-8A79-4B2A-B94A-A6584223B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3411" y="2117929"/>
            <a:ext cx="5965178" cy="3967282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Automated semantic analysis works with the help of machine learning algorithms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r>
              <a:rPr lang="en-GB" sz="2000">
                <a:solidFill>
                  <a:srgbClr val="FFFFFF"/>
                </a:solidFill>
              </a:rPr>
              <a:t>By feeding semantically enhanced machine learning algorithms with samples of text, you can train machines to make accurate predictions based on past observations </a:t>
            </a:r>
          </a:p>
          <a:p>
            <a:r>
              <a:rPr lang="en-GB" sz="2000">
                <a:solidFill>
                  <a:srgbClr val="FFFFFF"/>
                </a:solidFill>
              </a:rPr>
              <a:t>There are various sub-tasks involved in a semantic-based approach for machine learning, including word sense disambiguation and relationship extraction</a:t>
            </a:r>
          </a:p>
        </p:txBody>
      </p:sp>
    </p:spTree>
    <p:extLst>
      <p:ext uri="{BB962C8B-B14F-4D97-AF65-F5344CB8AC3E}">
        <p14:creationId xmlns:p14="http://schemas.microsoft.com/office/powerpoint/2010/main" val="1878791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1CDCB-F4CD-4C2B-8A5E-0A58ECCB9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Word Sense Disambiguation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46659-0526-4A0E-8BF1-937B57E3CC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automated process of identifying in which sense is a word used according to its context. </a:t>
            </a:r>
          </a:p>
          <a:p>
            <a:endParaRPr lang="en-GB" dirty="0"/>
          </a:p>
          <a:p>
            <a:r>
              <a:rPr lang="en-GB" dirty="0"/>
              <a:t>Natural language is ambiguous and polysemic; sometimes, the same word can have different meanings depending on how it’s used. </a:t>
            </a:r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753F952-C8ED-4E15-B06B-863465794A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35230" y="-34539285"/>
            <a:ext cx="2064333" cy="8725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2B3E51"/>
                </a:solidFill>
                <a:effectLst/>
                <a:latin typeface="Open Sans"/>
              </a:rPr>
              <a:t>the word 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rgbClr val="2B3E51"/>
                </a:solidFill>
                <a:effectLst/>
                <a:latin typeface="Open Sans"/>
              </a:rPr>
              <a:t>“date,”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2B3E51"/>
                </a:solidFill>
                <a:effectLst/>
                <a:latin typeface="Open Sans"/>
              </a:rPr>
              <a:t> which can mean either a particular day of the month, a fruit, or a meeting.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2B3E51"/>
                </a:solidFill>
                <a:effectLst/>
                <a:latin typeface="Open Sans"/>
              </a:rPr>
              <a:t>  </a:t>
            </a:r>
            <a:r>
              <a:rPr kumimoji="0" lang="en-US" altLang="en-US" sz="36000" b="0" i="0" u="none" strike="noStrike" cap="none" normalizeH="0" baseline="0">
                <a:ln>
                  <a:noFill/>
                </a:ln>
                <a:solidFill>
                  <a:srgbClr val="2B3E51"/>
                </a:solidFill>
                <a:effectLst/>
                <a:latin typeface="Open Sans"/>
              </a:rPr>
              <a:t>              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2B3E51"/>
                </a:solidFill>
                <a:effectLst/>
                <a:latin typeface="Open Sans"/>
              </a:rPr>
              <a:t>In semantic analysis with machine learning, computers use word sense disambiguation to determine which meaning is correct in the given context. 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F998A4-C8E1-44E8-9515-610F0D7BE0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1971" y="4406218"/>
            <a:ext cx="6986622" cy="2182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8380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976647-DF5E-4BC2-BD53-057B20018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668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Relationship Extraction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0D60ECE-8986-45DC-B7FE-EC7699B46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438829" cy="5840278"/>
          </a:xfrm>
          <a:custGeom>
            <a:avLst/>
            <a:gdLst>
              <a:gd name="connsiteX0" fmla="*/ 0 w 5438829"/>
              <a:gd name="connsiteY0" fmla="*/ 0 h 5840278"/>
              <a:gd name="connsiteX1" fmla="*/ 4466700 w 5438829"/>
              <a:gd name="connsiteY1" fmla="*/ 0 h 5840278"/>
              <a:gd name="connsiteX2" fmla="*/ 4652178 w 5438829"/>
              <a:gd name="connsiteY2" fmla="*/ 204077 h 5840278"/>
              <a:gd name="connsiteX3" fmla="*/ 5438829 w 5438829"/>
              <a:gd name="connsiteY3" fmla="*/ 2395363 h 5840278"/>
              <a:gd name="connsiteX4" fmla="*/ 1993914 w 5438829"/>
              <a:gd name="connsiteY4" fmla="*/ 5840278 h 5840278"/>
              <a:gd name="connsiteX5" fmla="*/ 67829 w 5438829"/>
              <a:gd name="connsiteY5" fmla="*/ 5251941 h 5840278"/>
              <a:gd name="connsiteX6" fmla="*/ 0 w 5438829"/>
              <a:gd name="connsiteY6" fmla="*/ 5201220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38829" h="5840278">
                <a:moveTo>
                  <a:pt x="0" y="0"/>
                </a:moveTo>
                <a:lnTo>
                  <a:pt x="4466700" y="0"/>
                </a:lnTo>
                <a:lnTo>
                  <a:pt x="4652178" y="204077"/>
                </a:lnTo>
                <a:cubicBezTo>
                  <a:pt x="5143616" y="799562"/>
                  <a:pt x="5438829" y="1562987"/>
                  <a:pt x="5438829" y="2395363"/>
                </a:cubicBezTo>
                <a:cubicBezTo>
                  <a:pt x="5438829" y="4297937"/>
                  <a:pt x="3896488" y="5840278"/>
                  <a:pt x="1993914" y="5840278"/>
                </a:cubicBezTo>
                <a:cubicBezTo>
                  <a:pt x="1280449" y="5840278"/>
                  <a:pt x="617641" y="5623387"/>
                  <a:pt x="67829" y="5251941"/>
                </a:cubicBezTo>
                <a:lnTo>
                  <a:pt x="0" y="520122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6964194-5878-40D2-8EC0-DDC58387F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269134" cy="5654940"/>
          </a:xfrm>
          <a:custGeom>
            <a:avLst/>
            <a:gdLst>
              <a:gd name="connsiteX0" fmla="*/ 0 w 5269134"/>
              <a:gd name="connsiteY0" fmla="*/ 0 h 5654940"/>
              <a:gd name="connsiteX1" fmla="*/ 4227767 w 5269134"/>
              <a:gd name="connsiteY1" fmla="*/ 0 h 5654940"/>
              <a:gd name="connsiteX2" fmla="*/ 4312042 w 5269134"/>
              <a:gd name="connsiteY2" fmla="*/ 76595 h 5654940"/>
              <a:gd name="connsiteX3" fmla="*/ 5269134 w 5269134"/>
              <a:gd name="connsiteY3" fmla="*/ 2387221 h 5654940"/>
              <a:gd name="connsiteX4" fmla="*/ 2001415 w 5269134"/>
              <a:gd name="connsiteY4" fmla="*/ 5654940 h 5654940"/>
              <a:gd name="connsiteX5" fmla="*/ 198928 w 5269134"/>
              <a:gd name="connsiteY5" fmla="*/ 5113274 h 5654940"/>
              <a:gd name="connsiteX6" fmla="*/ 0 w 5269134"/>
              <a:gd name="connsiteY6" fmla="*/ 4969563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269134" h="5654940">
                <a:moveTo>
                  <a:pt x="0" y="0"/>
                </a:moveTo>
                <a:lnTo>
                  <a:pt x="4227767" y="0"/>
                </a:lnTo>
                <a:lnTo>
                  <a:pt x="4312042" y="76595"/>
                </a:lnTo>
                <a:cubicBezTo>
                  <a:pt x="4903383" y="667936"/>
                  <a:pt x="5269134" y="1484866"/>
                  <a:pt x="5269134" y="2387221"/>
                </a:cubicBezTo>
                <a:cubicBezTo>
                  <a:pt x="5269134" y="4191932"/>
                  <a:pt x="3806126" y="5654940"/>
                  <a:pt x="2001415" y="5654940"/>
                </a:cubicBezTo>
                <a:cubicBezTo>
                  <a:pt x="1335223" y="5654940"/>
                  <a:pt x="715593" y="5455584"/>
                  <a:pt x="198928" y="5113274"/>
                </a:cubicBezTo>
                <a:lnTo>
                  <a:pt x="0" y="496956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Subtitles">
            <a:extLst>
              <a:ext uri="{FF2B5EF4-FFF2-40B4-BE49-F238E27FC236}">
                <a16:creationId xmlns:a16="http://schemas.microsoft.com/office/drawing/2014/main" id="{26A59CED-508A-4BB1-9639-40C9AED1C9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21733" y="543135"/>
            <a:ext cx="3835488" cy="383548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71688-33BB-4AEF-8A07-04ED9C1C1F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3667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1800"/>
              <a:t>Detecting the semantic relationships present in a text</a:t>
            </a:r>
          </a:p>
          <a:p>
            <a:r>
              <a:rPr lang="en-GB" sz="1800"/>
              <a:t>Relationships usually involve two or more entities (which can be names of people, places, company names, etc.)</a:t>
            </a:r>
          </a:p>
          <a:p>
            <a:r>
              <a:rPr lang="en-GB" sz="1800"/>
              <a:t>These entities are connected through a semantic category, such as “works at,” “lives in,” “is the CEO of,” “headquartered at.”</a:t>
            </a:r>
          </a:p>
          <a:p>
            <a:r>
              <a:rPr lang="en-GB" sz="1800"/>
              <a:t>For example, the phrase “Steve Jobs is one of the founders of Apple, which is headquartered in California” contains two different relationships: </a:t>
            </a:r>
          </a:p>
          <a:p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9302217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62225A2-D3F0-45D1-9C47-B10375316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B9FBFA8-6AF4-4091-9C8B-DEC6D8933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9B4F3F-9A96-43A8-B8D6-08B9D12DB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5696" y="1178396"/>
            <a:ext cx="4614138" cy="139885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3D1FE38-667A-4F7C-99DE-B5707C4C64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81" y="2871982"/>
            <a:ext cx="5419168" cy="1429465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22E6E45-03AD-40A5-89CA-672390C767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073827" y="2871788"/>
            <a:ext cx="2729308" cy="3181350"/>
          </a:xfrm>
        </p:spPr>
      </p:pic>
    </p:spTree>
    <p:extLst>
      <p:ext uri="{BB962C8B-B14F-4D97-AF65-F5344CB8AC3E}">
        <p14:creationId xmlns:p14="http://schemas.microsoft.com/office/powerpoint/2010/main" val="1596538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1FFE0-49A7-4EB2-8274-B976749AC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Semantic Analysis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5FA71-2311-4303-BBAD-6850FE5BB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en-GB" sz="2400" dirty="0"/>
              <a:t>Depending on the type of information you’d like to obtain from data, you can use one of two semantic analysis techniques: 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text classification </a:t>
            </a:r>
            <a:r>
              <a:rPr lang="en-GB" dirty="0"/>
              <a:t>model (which assigns predefined categories to text) </a:t>
            </a:r>
          </a:p>
          <a:p>
            <a:pPr lvl="1"/>
            <a:r>
              <a:rPr lang="en-GB" dirty="0"/>
              <a:t>or a </a:t>
            </a:r>
            <a:r>
              <a:rPr lang="en-GB" b="1" dirty="0"/>
              <a:t>text extractor </a:t>
            </a:r>
            <a:r>
              <a:rPr lang="en-GB" dirty="0"/>
              <a:t>(which pulls out specific information from the text) </a:t>
            </a:r>
          </a:p>
        </p:txBody>
      </p:sp>
    </p:spTree>
    <p:extLst>
      <p:ext uri="{BB962C8B-B14F-4D97-AF65-F5344CB8AC3E}">
        <p14:creationId xmlns:p14="http://schemas.microsoft.com/office/powerpoint/2010/main" val="66778542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E38581-72AA-4F12-8D0F-61AEDD012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Semantic Classification Models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0A3275-F81B-42D0-B2BD-3C7FA3F7D1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38139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688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10D778-E245-4666-A8D5-FB51B1660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088"/>
            <a:ext cx="3529953" cy="2980944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Semantic Extraction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D9D0E-C23A-4BFE-8634-CFEE67021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2410" y="704088"/>
            <a:ext cx="5135293" cy="5248656"/>
          </a:xfrm>
        </p:spPr>
        <p:txBody>
          <a:bodyPr anchor="ctr">
            <a:noAutofit/>
          </a:bodyPr>
          <a:lstStyle/>
          <a:p>
            <a:r>
              <a:rPr lang="en-GB" sz="3200" b="1" dirty="0"/>
              <a:t>Keyword extraction</a:t>
            </a:r>
            <a:r>
              <a:rPr lang="en-GB" sz="3200" dirty="0"/>
              <a:t>: finding relevant words and expressions in a text. This technique is used alone or alongside one of the above methods to gain more granular insights. </a:t>
            </a:r>
          </a:p>
          <a:p>
            <a:r>
              <a:rPr lang="en-GB" sz="3200" b="1" dirty="0"/>
              <a:t>Entity extraction</a:t>
            </a:r>
            <a:r>
              <a:rPr lang="en-GB" sz="3200" dirty="0"/>
              <a:t>: identifying named entities in text, like names of people, companies, places, etc. </a:t>
            </a:r>
          </a:p>
        </p:txBody>
      </p:sp>
    </p:spTree>
    <p:extLst>
      <p:ext uri="{BB962C8B-B14F-4D97-AF65-F5344CB8AC3E}">
        <p14:creationId xmlns:p14="http://schemas.microsoft.com/office/powerpoint/2010/main" val="6729066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593</Words>
  <Application>Microsoft Office PowerPoint</Application>
  <PresentationFormat>Widescreen</PresentationFormat>
  <Paragraphs>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Open Sans</vt:lpstr>
      <vt:lpstr>Office Theme</vt:lpstr>
      <vt:lpstr>Visual Textual Analysis</vt:lpstr>
      <vt:lpstr>What is visual textual analysis?</vt:lpstr>
      <vt:lpstr>How does it work?</vt:lpstr>
      <vt:lpstr>Training computers</vt:lpstr>
      <vt:lpstr>Word Sense Disambiguation</vt:lpstr>
      <vt:lpstr>Relationship Extraction</vt:lpstr>
      <vt:lpstr>PowerPoint Presentation</vt:lpstr>
      <vt:lpstr>Semantic Analysis Techniques</vt:lpstr>
      <vt:lpstr>Semantic Classification Models </vt:lpstr>
      <vt:lpstr>Semantic Extraction Models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Textual Analysis</dc:title>
  <dc:creator>Harriett Webster</dc:creator>
  <cp:lastModifiedBy>Harriett Webster</cp:lastModifiedBy>
  <cp:revision>1</cp:revision>
  <dcterms:created xsi:type="dcterms:W3CDTF">2021-04-11T17:30:48Z</dcterms:created>
  <dcterms:modified xsi:type="dcterms:W3CDTF">2021-04-11T17:55:27Z</dcterms:modified>
</cp:coreProperties>
</file>