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842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542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184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991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104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7456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871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259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660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772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676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961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31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9326880" y="731520"/>
            <a:ext cx="1920240" cy="1920240"/>
          </a:xfrm>
          <a:prstGeom prst="ellipse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10332720" y="2194560"/>
            <a:ext cx="1097280" cy="1097280"/>
          </a:xfrm>
          <a:prstGeom prst="ellipse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8595360" y="3840480"/>
            <a:ext cx="2286000" cy="2286000"/>
          </a:xfrm>
          <a:prstGeom prst="ellipse">
            <a:avLst/>
          </a:prstGeom>
          <a:solidFill>
            <a:srgbClr val="2C48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417320"/>
            <a:ext cx="7955279" cy="15544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3400" b="1">
                <a:solidFill>
                  <a:srgbClr val="FFFFFF"/>
                </a:solidFill>
                <a:latin typeface="Aptos"/>
              </a:rPr>
              <a:t>ALDERFER’S ERG
THEORY OF MOTIVATION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3246120"/>
            <a:ext cx="7132320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000" b="0">
                <a:solidFill>
                  <a:srgbClr val="CFE1E8"/>
                </a:solidFill>
                <a:latin typeface="Aptos"/>
              </a:rPr>
              <a:t>Understanding human needs in health and social care</a:t>
            </a:r>
          </a:p>
        </p:txBody>
      </p:sp>
      <p:sp>
        <p:nvSpPr>
          <p:cNvPr id="7" name="Rectangle 6"/>
          <p:cNvSpPr/>
          <p:nvPr/>
        </p:nvSpPr>
        <p:spPr>
          <a:xfrm>
            <a:off x="822960" y="3977639"/>
            <a:ext cx="960120" cy="64008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22960" y="4279392"/>
            <a:ext cx="8138160" cy="128496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500" b="0" dirty="0">
                <a:solidFill>
                  <a:srgbClr val="FFFFFF"/>
                </a:solidFill>
                <a:latin typeface="Aptos"/>
              </a:rPr>
              <a:t>HSC • Partnership working • Person-centred care • Ethical decisions</a:t>
            </a:r>
            <a:endParaRPr lang="en-GB" sz="1500" b="0" dirty="0">
              <a:solidFill>
                <a:srgbClr val="FFFFFF"/>
              </a:solidFill>
              <a:latin typeface="Aptos"/>
            </a:endParaRPr>
          </a:p>
          <a:p>
            <a:pPr algn="l">
              <a:spcAft>
                <a:spcPts val="700"/>
              </a:spcAft>
            </a:pPr>
            <a:r>
              <a:rPr lang="en-GB" sz="1500" dirty="0">
                <a:solidFill>
                  <a:srgbClr val="FFFFFF"/>
                </a:solidFill>
                <a:latin typeface="Aptos"/>
              </a:rPr>
              <a:t>Mariyaa Iqbal </a:t>
            </a:r>
          </a:p>
          <a:p>
            <a:pPr algn="l">
              <a:spcAft>
                <a:spcPts val="700"/>
              </a:spcAft>
            </a:pPr>
            <a:r>
              <a:rPr lang="en-GB" sz="1500" dirty="0" err="1">
                <a:solidFill>
                  <a:srgbClr val="FFFFFF"/>
                </a:solidFill>
                <a:latin typeface="Aptos"/>
              </a:rPr>
              <a:t>Fatoumata</a:t>
            </a:r>
            <a:r>
              <a:rPr lang="en-GB" sz="1500" dirty="0">
                <a:solidFill>
                  <a:srgbClr val="FFFFFF"/>
                </a:solidFill>
                <a:latin typeface="Aptos"/>
              </a:rPr>
              <a:t> </a:t>
            </a:r>
            <a:r>
              <a:rPr lang="en-GB" sz="1500" dirty="0" err="1">
                <a:solidFill>
                  <a:srgbClr val="FFFFFF"/>
                </a:solidFill>
                <a:latin typeface="Aptos"/>
              </a:rPr>
              <a:t>diabate</a:t>
            </a:r>
            <a:endParaRPr lang="en-GB" sz="1500" dirty="0">
              <a:solidFill>
                <a:srgbClr val="FFFFFF"/>
              </a:solidFill>
              <a:latin typeface="Aptos"/>
            </a:endParaRPr>
          </a:p>
          <a:p>
            <a:pPr algn="l">
              <a:spcAft>
                <a:spcPts val="700"/>
              </a:spcAft>
            </a:pPr>
            <a:r>
              <a:rPr lang="en-GB" sz="1500" dirty="0">
                <a:solidFill>
                  <a:srgbClr val="FFFFFF"/>
                </a:solidFill>
                <a:latin typeface="Aptos"/>
              </a:rPr>
              <a:t> Maria </a:t>
            </a:r>
            <a:r>
              <a:rPr lang="en-GB" sz="1500" dirty="0" err="1">
                <a:solidFill>
                  <a:srgbClr val="FFFFFF"/>
                </a:solidFill>
                <a:latin typeface="Aptos"/>
              </a:rPr>
              <a:t>ajadalu</a:t>
            </a:r>
            <a:endParaRPr lang="en-GB" sz="1500" dirty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22960" y="6080760"/>
            <a:ext cx="2011680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100" b="1">
                <a:solidFill>
                  <a:srgbClr val="CFE1E8"/>
                </a:solidFill>
                <a:latin typeface="Aptos"/>
              </a:rPr>
              <a:t>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38912"/>
            <a:ext cx="1088136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900" b="1">
                <a:solidFill>
                  <a:srgbClr val="1A314D"/>
                </a:solidFill>
                <a:latin typeface="Aptos"/>
              </a:rPr>
              <a:t>What is ERG theory?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7512" y="182880"/>
            <a:ext cx="1060704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000" b="1">
                <a:solidFill>
                  <a:srgbClr val="218988"/>
                </a:solidFill>
                <a:latin typeface="Aptos"/>
              </a:rPr>
              <a:t>THE BIG IDEA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143000"/>
            <a:ext cx="777240" cy="5486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09960" y="6428232"/>
            <a:ext cx="45720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</a:pPr>
            <a:r>
              <a:rPr sz="1000" b="1">
                <a:solidFill>
                  <a:srgbClr val="5F6F7C"/>
                </a:solidFill>
                <a:latin typeface="Aptos"/>
              </a:rPr>
              <a:t>02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444752"/>
            <a:ext cx="10698480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100" b="0">
                <a:solidFill>
                  <a:srgbClr val="2A3642"/>
                </a:solidFill>
                <a:latin typeface="Aptos"/>
              </a:rPr>
              <a:t>Clayton Alderfer developed ERG theory as a way to explain what motivates people through three groups of needs.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2423160"/>
            <a:ext cx="342900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2532888"/>
            <a:ext cx="64008" cy="2112263"/>
          </a:xfrm>
          <a:prstGeom prst="rect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258775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E — EXISTENCE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990088"/>
            <a:ext cx="3044952" cy="164591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0" dirty="0">
                <a:solidFill>
                  <a:srgbClr val="2A3642"/>
                </a:solidFill>
                <a:latin typeface="Aptos"/>
              </a:rPr>
              <a:t>Basic physical and material needs: food, rest, safety, health and suitable living conditions.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2423160"/>
            <a:ext cx="342900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389120" y="2532888"/>
            <a:ext cx="64008" cy="2112263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90288" y="258775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R — RELATEDNESS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0288" y="2990088"/>
            <a:ext cx="3044952" cy="164591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0">
                <a:solidFill>
                  <a:srgbClr val="2A3642"/>
                </a:solidFill>
                <a:latin typeface="Aptos"/>
              </a:rPr>
              <a:t>Feeling connected: relationships, trust, belonging, communication and support from others.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2423160"/>
            <a:ext cx="342900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046720" y="2532888"/>
            <a:ext cx="64008" cy="2112263"/>
          </a:xfrm>
          <a:prstGeom prst="rect">
            <a:avLst/>
          </a:prstGeom>
          <a:solidFill>
            <a:srgbClr val="5B7FB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47888" y="258775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G — GROWTH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47888" y="2990088"/>
            <a:ext cx="3044952" cy="164591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0">
                <a:solidFill>
                  <a:srgbClr val="2A3642"/>
                </a:solidFill>
                <a:latin typeface="Aptos"/>
              </a:rPr>
              <a:t>Developing potential: learning, independence, achievement, confidence and personal goals.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38912"/>
            <a:ext cx="1088136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900" b="1">
                <a:solidFill>
                  <a:srgbClr val="1A314D"/>
                </a:solidFill>
                <a:latin typeface="Aptos"/>
              </a:rPr>
              <a:t>How does the theory work?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7512" y="182880"/>
            <a:ext cx="1060704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000" b="1">
                <a:solidFill>
                  <a:srgbClr val="218988"/>
                </a:solidFill>
                <a:latin typeface="Aptos"/>
              </a:rPr>
              <a:t>THREE CONNECTED NEEDS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143000"/>
            <a:ext cx="777240" cy="5486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09960" y="6428232"/>
            <a:ext cx="45720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</a:pPr>
            <a:r>
              <a:rPr sz="1000" b="1">
                <a:solidFill>
                  <a:srgbClr val="5F6F7C"/>
                </a:solidFill>
                <a:latin typeface="Aptos"/>
              </a:rPr>
              <a:t>03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508760"/>
            <a:ext cx="516636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31520" y="1618488"/>
            <a:ext cx="64008" cy="1197864"/>
          </a:xfrm>
          <a:prstGeom prst="rect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32688" y="1673351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1. Needs can overlap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32688" y="2075688"/>
            <a:ext cx="4782312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A person may want safety, supportive relationships and greater independence all at once.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63640" y="1508760"/>
            <a:ext cx="516636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63640" y="1618488"/>
            <a:ext cx="64008" cy="119786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64807" y="1673351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2. Needs are flexible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64807" y="2075688"/>
            <a:ext cx="4782312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Unlike a strict ladder, ERG does not require lower needs to be fully met before higher needs matter.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31520" y="3246120"/>
            <a:ext cx="516636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731520" y="3355848"/>
            <a:ext cx="64008" cy="1197864"/>
          </a:xfrm>
          <a:prstGeom prst="rect">
            <a:avLst/>
          </a:prstGeom>
          <a:solidFill>
            <a:srgbClr val="5B7FB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32688" y="3410712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3. Frustration–regression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32688" y="3813048"/>
            <a:ext cx="4782312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If growth is blocked, someone may focus more on relatedness or existence needs.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63640" y="3246120"/>
            <a:ext cx="516636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63640" y="3355848"/>
            <a:ext cx="64008" cy="1197864"/>
          </a:xfrm>
          <a:prstGeom prst="rect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64807" y="3410712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4. People differ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64807" y="3813048"/>
            <a:ext cx="4782312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What motivates one person may not motivate another; needs and priorities change over time.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38912"/>
            <a:ext cx="1088136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900" b="1">
                <a:solidFill>
                  <a:srgbClr val="1A314D"/>
                </a:solidFill>
                <a:latin typeface="Aptos"/>
              </a:rPr>
              <a:t>How does ERG relate to HSC?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7512" y="182880"/>
            <a:ext cx="1060704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000" b="1">
                <a:solidFill>
                  <a:srgbClr val="218988"/>
                </a:solidFill>
                <a:latin typeface="Aptos"/>
              </a:rPr>
              <a:t>HEALTH AND SOCIAL CARE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143000"/>
            <a:ext cx="777240" cy="5486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09960" y="6428232"/>
            <a:ext cx="45720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</a:pPr>
            <a:r>
              <a:rPr sz="1000" b="1">
                <a:solidFill>
                  <a:srgbClr val="5F6F7C"/>
                </a:solidFill>
                <a:latin typeface="Aptos"/>
              </a:rPr>
              <a:t>04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417320"/>
            <a:ext cx="10698480" cy="6858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000" b="0">
                <a:solidFill>
                  <a:srgbClr val="2A3642"/>
                </a:solidFill>
                <a:latin typeface="Aptos"/>
              </a:rPr>
              <a:t>In health and social care (HSC), ERG can help staff consider the whole person—not only a diagnosis or immediate task.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2331720"/>
            <a:ext cx="342900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2441448"/>
            <a:ext cx="64008" cy="2203704"/>
          </a:xfrm>
          <a:prstGeom prst="rect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249631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EXISTENCE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898648"/>
            <a:ext cx="3044952" cy="1737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• Safe care and environment
• Food, hydration and rest
• Pain relief and physical comfort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2331720"/>
            <a:ext cx="342900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389120" y="2441448"/>
            <a:ext cx="64008" cy="220370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90288" y="249631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RELATEDNESS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0288" y="2898648"/>
            <a:ext cx="3044952" cy="1737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• Listening and clear communication
• Family, friends and community
• Trusting relationships with staff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2331720"/>
            <a:ext cx="342900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046720" y="2441448"/>
            <a:ext cx="64008" cy="2203704"/>
          </a:xfrm>
          <a:prstGeom prst="rect">
            <a:avLst/>
          </a:prstGeom>
          <a:solidFill>
            <a:srgbClr val="5B7FB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47888" y="249631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GROWTH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47888" y="2898648"/>
            <a:ext cx="3044952" cy="1737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• Rehabilitation and skill-building
• Choice and independence
• Education and meaningful goals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38912"/>
            <a:ext cx="1088136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900" b="1">
                <a:solidFill>
                  <a:srgbClr val="1A314D"/>
                </a:solidFill>
                <a:latin typeface="Aptos"/>
              </a:rPr>
              <a:t>Linking ERG to partnership working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7512" y="182880"/>
            <a:ext cx="1060704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000" b="1">
                <a:solidFill>
                  <a:srgbClr val="218988"/>
                </a:solidFill>
                <a:latin typeface="Aptos"/>
              </a:rPr>
              <a:t>WORKING TOGETHER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143000"/>
            <a:ext cx="777240" cy="5486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09960" y="6428232"/>
            <a:ext cx="45720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</a:pPr>
            <a:r>
              <a:rPr sz="1000" b="1">
                <a:solidFill>
                  <a:srgbClr val="5F6F7C"/>
                </a:solidFill>
                <a:latin typeface="Aptos"/>
              </a:rPr>
              <a:t>05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417320"/>
            <a:ext cx="1069848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000" b="0">
                <a:solidFill>
                  <a:srgbClr val="2A3642"/>
                </a:solidFill>
                <a:latin typeface="Aptos"/>
              </a:rPr>
              <a:t>Partnership working means the person and relevant people or professionals collaborate towards shared outcomes.</a:t>
            </a:r>
          </a:p>
        </p:txBody>
      </p:sp>
      <p:sp>
        <p:nvSpPr>
          <p:cNvPr id="7" name="Oval 6"/>
          <p:cNvSpPr/>
          <p:nvPr/>
        </p:nvSpPr>
        <p:spPr>
          <a:xfrm>
            <a:off x="868680" y="2258568"/>
            <a:ext cx="438912" cy="438912"/>
          </a:xfrm>
          <a:prstGeom prst="ellipse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2295144"/>
            <a:ext cx="438912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</a:pPr>
            <a:r>
              <a:rPr sz="1400" b="1">
                <a:solidFill>
                  <a:srgbClr val="FFFFFF"/>
                </a:solidFill>
                <a:latin typeface="Aptos"/>
              </a:rPr>
              <a:t>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08760" y="2240280"/>
            <a:ext cx="1920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1">
                <a:solidFill>
                  <a:srgbClr val="1A314D"/>
                </a:solidFill>
                <a:latin typeface="Aptos"/>
              </a:rPr>
              <a:t>LISTEN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383280" y="2240280"/>
            <a:ext cx="7498079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Ask about needs, priorities, culture and preferences.</a:t>
            </a:r>
          </a:p>
        </p:txBody>
      </p:sp>
      <p:sp>
        <p:nvSpPr>
          <p:cNvPr id="11" name="Oval 10"/>
          <p:cNvSpPr/>
          <p:nvPr/>
        </p:nvSpPr>
        <p:spPr>
          <a:xfrm>
            <a:off x="868680" y="3081528"/>
            <a:ext cx="438912" cy="438912"/>
          </a:xfrm>
          <a:prstGeom prst="ellipse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8680" y="3118104"/>
            <a:ext cx="438912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</a:pPr>
            <a:r>
              <a:rPr sz="1400" b="1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08760" y="3063240"/>
            <a:ext cx="1920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1">
                <a:solidFill>
                  <a:srgbClr val="1A314D"/>
                </a:solidFill>
                <a:latin typeface="Aptos"/>
              </a:rPr>
              <a:t>PLAN TOGETHER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383280" y="3063240"/>
            <a:ext cx="7498079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Agree realistic goals with the person; involve family or carers if they wish.</a:t>
            </a:r>
          </a:p>
        </p:txBody>
      </p:sp>
      <p:sp>
        <p:nvSpPr>
          <p:cNvPr id="15" name="Oval 14"/>
          <p:cNvSpPr/>
          <p:nvPr/>
        </p:nvSpPr>
        <p:spPr>
          <a:xfrm>
            <a:off x="868680" y="3904487"/>
            <a:ext cx="438912" cy="438912"/>
          </a:xfrm>
          <a:prstGeom prst="ellipse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941063"/>
            <a:ext cx="438912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</a:pPr>
            <a:r>
              <a:rPr sz="1400" b="1">
                <a:solidFill>
                  <a:srgbClr val="FFFFFF"/>
                </a:solidFill>
                <a:latin typeface="Aptos"/>
              </a:rPr>
              <a:t>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508760" y="3886200"/>
            <a:ext cx="1920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1">
                <a:solidFill>
                  <a:srgbClr val="1A314D"/>
                </a:solidFill>
                <a:latin typeface="Aptos"/>
              </a:rPr>
              <a:t>COORDINATE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383280" y="3886200"/>
            <a:ext cx="7498079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Share relevant information appropriately across the care team.</a:t>
            </a:r>
          </a:p>
        </p:txBody>
      </p:sp>
      <p:sp>
        <p:nvSpPr>
          <p:cNvPr id="19" name="Oval 18"/>
          <p:cNvSpPr/>
          <p:nvPr/>
        </p:nvSpPr>
        <p:spPr>
          <a:xfrm>
            <a:off x="868680" y="4727448"/>
            <a:ext cx="438912" cy="438912"/>
          </a:xfrm>
          <a:prstGeom prst="ellipse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68680" y="4764024"/>
            <a:ext cx="438912" cy="274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</a:pPr>
            <a:r>
              <a:rPr sz="1400" b="1">
                <a:solidFill>
                  <a:srgbClr val="FFFFFF"/>
                </a:solidFill>
                <a:latin typeface="Aptos"/>
              </a:rPr>
              <a:t>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508760" y="4709160"/>
            <a:ext cx="1920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1">
                <a:solidFill>
                  <a:srgbClr val="1A314D"/>
                </a:solidFill>
                <a:latin typeface="Aptos"/>
              </a:rPr>
              <a:t>REVIEW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383280" y="4709160"/>
            <a:ext cx="7498079" cy="457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Check what is working and adapt the plan as needs change.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6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38912"/>
            <a:ext cx="1088136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900" b="1">
                <a:solidFill>
                  <a:srgbClr val="1A314D"/>
                </a:solidFill>
                <a:latin typeface="Aptos"/>
              </a:rPr>
              <a:t>Person-centred care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7512" y="182880"/>
            <a:ext cx="1060704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000" b="1">
                <a:solidFill>
                  <a:srgbClr val="218988"/>
                </a:solidFill>
                <a:latin typeface="Aptos"/>
              </a:rPr>
              <a:t>PUTTING THE INDIVIDUAL FIRST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143000"/>
            <a:ext cx="777240" cy="5486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09960" y="6428232"/>
            <a:ext cx="45720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</a:pPr>
            <a:r>
              <a:rPr sz="1000" b="1">
                <a:solidFill>
                  <a:srgbClr val="5F6F7C"/>
                </a:solidFill>
                <a:latin typeface="Aptos"/>
              </a:rPr>
              <a:t>06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417320"/>
            <a:ext cx="10698480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000" b="0">
                <a:solidFill>
                  <a:srgbClr val="2A3642"/>
                </a:solidFill>
                <a:latin typeface="Aptos"/>
              </a:rPr>
              <a:t>Person-centred care respects each person’s identity, choices, strengths, values and right to be involved.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2331720"/>
            <a:ext cx="342900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2441448"/>
            <a:ext cx="64008" cy="2066543"/>
          </a:xfrm>
          <a:prstGeom prst="rect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249631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ASK, DON’T ASSUME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898648"/>
            <a:ext cx="3044952" cy="1600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Find out what the person sees as most important and what support they want.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2331720"/>
            <a:ext cx="342900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389120" y="2441448"/>
            <a:ext cx="64008" cy="2066543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90288" y="249631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SUPPORT CHOICE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0288" y="2898648"/>
            <a:ext cx="3044952" cy="1600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Offer understandable options and encourage independence where possible.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2331720"/>
            <a:ext cx="342900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046720" y="2441448"/>
            <a:ext cx="64008" cy="2066543"/>
          </a:xfrm>
          <a:prstGeom prst="rect">
            <a:avLst/>
          </a:prstGeom>
          <a:solidFill>
            <a:srgbClr val="5B7FB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47888" y="249631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SEE THE WHOLE PERSON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47888" y="2898648"/>
            <a:ext cx="3044952" cy="16002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Consider physical comfort, relationships, identity and hopes for the future.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38912"/>
            <a:ext cx="1088136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900" b="1">
                <a:solidFill>
                  <a:srgbClr val="1A314D"/>
                </a:solidFill>
                <a:latin typeface="Aptos"/>
              </a:rPr>
              <a:t>ERG and ethical decision-making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7512" y="182880"/>
            <a:ext cx="1060704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000" b="1">
                <a:solidFill>
                  <a:srgbClr val="218988"/>
                </a:solidFill>
                <a:latin typeface="Aptos"/>
              </a:rPr>
              <a:t>BALANCING NEEDS AND RIGHTS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143000"/>
            <a:ext cx="777240" cy="5486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09960" y="6428232"/>
            <a:ext cx="45720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</a:pPr>
            <a:r>
              <a:rPr sz="1000" b="1">
                <a:solidFill>
                  <a:srgbClr val="5F6F7C"/>
                </a:solidFill>
                <a:latin typeface="Aptos"/>
              </a:rPr>
              <a:t>07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417320"/>
            <a:ext cx="10698480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900" b="0">
                <a:solidFill>
                  <a:srgbClr val="2A3642"/>
                </a:solidFill>
                <a:latin typeface="Aptos"/>
              </a:rPr>
              <a:t>Ethical decisions in care should be based on the person’s rights, wishes, safety and relevant professional guidance—not ERG theory alone.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2423160"/>
            <a:ext cx="51663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2532888"/>
            <a:ext cx="64008" cy="1106424"/>
          </a:xfrm>
          <a:prstGeom prst="rect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2587752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AUTONOMY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990088"/>
            <a:ext cx="4782312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Respect informed choices and involve the person in decisions.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263640" y="2423160"/>
            <a:ext cx="51663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263640" y="2532888"/>
            <a:ext cx="64008" cy="110642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64807" y="2587752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BENEFICENCE &amp; NON-MALEFICENCE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64807" y="2990088"/>
            <a:ext cx="4782312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500" b="0">
                <a:solidFill>
                  <a:srgbClr val="2A3642"/>
                </a:solidFill>
                <a:latin typeface="Aptos"/>
              </a:rPr>
              <a:t>Promote wellbeing and reduce avoidable harm.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1520" y="4023360"/>
            <a:ext cx="51663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731520" y="4133088"/>
            <a:ext cx="64008" cy="1106424"/>
          </a:xfrm>
          <a:prstGeom prst="rect">
            <a:avLst/>
          </a:prstGeom>
          <a:solidFill>
            <a:srgbClr val="5B7FB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32688" y="4187952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DIGNITY &amp; CONFIDENTIALITY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32688" y="4590288"/>
            <a:ext cx="4782312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500" b="0">
                <a:solidFill>
                  <a:srgbClr val="2A3642"/>
                </a:solidFill>
                <a:latin typeface="Aptos"/>
              </a:rPr>
              <a:t>Protect privacy, treat people respectfully and share information appropriately.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263640" y="4023360"/>
            <a:ext cx="5166360" cy="132588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6263640" y="4133088"/>
            <a:ext cx="64008" cy="1106424"/>
          </a:xfrm>
          <a:prstGeom prst="rect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464807" y="4187952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FAIRNESS &amp; SAFEGUARDING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64807" y="4590288"/>
            <a:ext cx="4782312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500" b="0">
                <a:solidFill>
                  <a:srgbClr val="2A3642"/>
                </a:solidFill>
                <a:latin typeface="Aptos"/>
              </a:rPr>
              <a:t>Consider equal access, capacity, risk and legal/professional duties.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38912"/>
            <a:ext cx="1088136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900" b="1">
                <a:solidFill>
                  <a:srgbClr val="1A314D"/>
                </a:solidFill>
                <a:latin typeface="Aptos"/>
              </a:rPr>
              <a:t>Applying ERG: a care example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7512" y="182880"/>
            <a:ext cx="1060704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000" b="1">
                <a:solidFill>
                  <a:srgbClr val="218988"/>
                </a:solidFill>
                <a:latin typeface="Aptos"/>
              </a:rPr>
              <a:t>FROM THEORY TO PRACTICE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143000"/>
            <a:ext cx="777240" cy="5486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09960" y="6428232"/>
            <a:ext cx="45720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</a:pPr>
            <a:r>
              <a:rPr sz="1000" b="1">
                <a:solidFill>
                  <a:srgbClr val="5F6F7C"/>
                </a:solidFill>
                <a:latin typeface="Aptos"/>
              </a:rPr>
              <a:t>08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417320"/>
            <a:ext cx="1069848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000" b="0">
                <a:solidFill>
                  <a:srgbClr val="2A3642"/>
                </a:solidFill>
                <a:latin typeface="Aptos"/>
              </a:rPr>
              <a:t>Scenario: An older adult is recovering after a fall and feels anxious about returning home.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2240280"/>
            <a:ext cx="342900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2350008"/>
            <a:ext cx="64008" cy="1929384"/>
          </a:xfrm>
          <a:prstGeom prst="rect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240487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EXISTENCE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807208"/>
            <a:ext cx="3044952" cy="1463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Assess pain, mobility, nutrition and home safety; agree a safe recovery plan.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2240280"/>
            <a:ext cx="342900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389120" y="2350008"/>
            <a:ext cx="64008" cy="192938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90288" y="240487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RELATEDNESS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0288" y="2807208"/>
            <a:ext cx="3044952" cy="1463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Listen to worries; with permission, involve chosen family or support people.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2240280"/>
            <a:ext cx="342900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046720" y="2350008"/>
            <a:ext cx="64008" cy="1929384"/>
          </a:xfrm>
          <a:prstGeom prst="rect">
            <a:avLst/>
          </a:prstGeom>
          <a:solidFill>
            <a:srgbClr val="5B7FB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47888" y="2404872"/>
            <a:ext cx="306324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GROWTH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47888" y="2807208"/>
            <a:ext cx="3044952" cy="1463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600" b="0">
                <a:solidFill>
                  <a:srgbClr val="2A3642"/>
                </a:solidFill>
                <a:latin typeface="Aptos"/>
              </a:rPr>
              <a:t>Set a personally meaningful goal, such as rebuilding confidence to make a meal independently.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2960" y="4800600"/>
            <a:ext cx="10515600" cy="6858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800" b="1">
                <a:solidFill>
                  <a:srgbClr val="1A314D"/>
                </a:solidFill>
                <a:latin typeface="Aptos"/>
              </a:rPr>
              <a:t>Partnership: the person, care staff and relevant professionals agree the plan and review progress together.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38912"/>
            <a:ext cx="10881360" cy="5943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2900" b="1">
                <a:solidFill>
                  <a:srgbClr val="1A314D"/>
                </a:solidFill>
                <a:latin typeface="Aptos"/>
              </a:rPr>
              <a:t>Strengths and limitations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7512" y="182880"/>
            <a:ext cx="10607040" cy="2286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000" b="1">
                <a:solidFill>
                  <a:srgbClr val="218988"/>
                </a:solidFill>
                <a:latin typeface="Aptos"/>
              </a:rPr>
              <a:t>USING THEORY THOUGHTFULLY</a:t>
            </a:r>
          </a:p>
        </p:txBody>
      </p:sp>
      <p:sp>
        <p:nvSpPr>
          <p:cNvPr id="4" name="Rectangle 3"/>
          <p:cNvSpPr/>
          <p:nvPr/>
        </p:nvSpPr>
        <p:spPr>
          <a:xfrm>
            <a:off x="658368" y="1143000"/>
            <a:ext cx="777240" cy="54864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109960" y="6428232"/>
            <a:ext cx="457200" cy="20116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</a:pPr>
            <a:r>
              <a:rPr sz="1000" b="1">
                <a:solidFill>
                  <a:srgbClr val="5F6F7C"/>
                </a:solidFill>
                <a:latin typeface="Aptos"/>
              </a:rPr>
              <a:t>09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600200"/>
            <a:ext cx="5166360" cy="324612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31520" y="1709928"/>
            <a:ext cx="64008" cy="3026663"/>
          </a:xfrm>
          <a:prstGeom prst="rect">
            <a:avLst/>
          </a:prstGeom>
          <a:solidFill>
            <a:srgbClr val="2189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32688" y="1764792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STRENGTHS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32688" y="2167128"/>
            <a:ext cx="4782312" cy="2560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0">
                <a:solidFill>
                  <a:srgbClr val="2A3642"/>
                </a:solidFill>
                <a:latin typeface="Aptos"/>
              </a:rPr>
              <a:t>• Simple framework for holistic care
• Recognises several needs at once
• Encourages individualised conversations
• Useful for planning and reviewing support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63640" y="1600200"/>
            <a:ext cx="5166360" cy="3246120"/>
          </a:xfrm>
          <a:prstGeom prst="roundRect">
            <a:avLst/>
          </a:prstGeom>
          <a:solidFill>
            <a:srgbClr val="FFFFFF"/>
          </a:solidFill>
          <a:ln>
            <a:solidFill>
              <a:srgbClr val="DA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63640" y="1709928"/>
            <a:ext cx="64008" cy="3026663"/>
          </a:xfrm>
          <a:prstGeom prst="rect">
            <a:avLst/>
          </a:prstGeom>
          <a:solidFill>
            <a:srgbClr val="E2AD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64807" y="1764792"/>
            <a:ext cx="48006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1">
                <a:solidFill>
                  <a:srgbClr val="1A314D"/>
                </a:solidFill>
                <a:latin typeface="Aptos"/>
              </a:rPr>
              <a:t>LIMITATIONS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64807" y="2167128"/>
            <a:ext cx="4782312" cy="25603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700" b="0">
                <a:solidFill>
                  <a:srgbClr val="2A3642"/>
                </a:solidFill>
                <a:latin typeface="Aptos"/>
              </a:rPr>
              <a:t>• Does not explain every human behaviour
• Needs are personal and can be hard to categorise
• Must not replace assessment or professional judgement
• Does not determine ethical or legal decisions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22960" y="502920"/>
            <a:ext cx="502920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500" b="1" dirty="0">
                <a:solidFill>
                  <a:srgbClr val="E2AD4D"/>
                </a:solidFill>
                <a:latin typeface="Aptos"/>
              </a:rPr>
              <a:t>References for further reading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60" y="1062990"/>
            <a:ext cx="10698480" cy="77970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>
              <a:spcAft>
                <a:spcPts val="700"/>
              </a:spcAft>
            </a:pPr>
            <a:r>
              <a:rPr sz="1100" b="0" dirty="0" err="1">
                <a:latin typeface="Aptos"/>
              </a:rPr>
              <a:t>Alderfer</a:t>
            </a:r>
            <a:r>
              <a:rPr sz="1100" b="0" dirty="0">
                <a:latin typeface="Aptos"/>
              </a:rPr>
              <a:t>, C. P. (1969). An empirical test of a new theory of human needs. Organizational Behavior and Human Performance, 4(2), 142–175.
NHS England. </a:t>
            </a:r>
            <a:r>
              <a:rPr sz="1100" b="0" dirty="0" err="1">
                <a:latin typeface="Aptos"/>
              </a:rPr>
              <a:t>Personalised</a:t>
            </a:r>
            <a:r>
              <a:rPr sz="1100" b="0" dirty="0">
                <a:latin typeface="Aptos"/>
              </a:rPr>
              <a:t> care and shared decision-making resources.
Skills for Care. Person-centred approaches and values-based practice resources.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Mariyaa Iqbal (2506503)</cp:lastModifiedBy>
  <cp:revision>3</cp:revision>
  <dcterms:created xsi:type="dcterms:W3CDTF">2013-01-27T09:14:16Z</dcterms:created>
  <dcterms:modified xsi:type="dcterms:W3CDTF">2026-10-09T09:27:47Z</dcterms:modified>
  <cp:category/>
</cp:coreProperties>
</file>