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7"/>
  </p:notesMasterIdLst>
  <p:sldIdLst>
    <p:sldId id="621" r:id="rId4"/>
    <p:sldId id="618" r:id="rId5"/>
    <p:sldId id="619" r:id="rId6"/>
    <p:sldId id="624" r:id="rId7"/>
    <p:sldId id="627" r:id="rId8"/>
    <p:sldId id="625" r:id="rId9"/>
    <p:sldId id="359" r:id="rId10"/>
    <p:sldId id="623" r:id="rId11"/>
    <p:sldId id="431" r:id="rId12"/>
    <p:sldId id="592" r:id="rId13"/>
    <p:sldId id="601" r:id="rId14"/>
    <p:sldId id="612" r:id="rId15"/>
    <p:sldId id="626" r:id="rId1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51332" autoAdjust="0"/>
  </p:normalViewPr>
  <p:slideViewPr>
    <p:cSldViewPr>
      <p:cViewPr varScale="1">
        <p:scale>
          <a:sx n="86" d="100"/>
          <a:sy n="86" d="100"/>
        </p:scale>
        <p:origin x="137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76305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09E87F9-8765-46C6-8985-8FCF401F1DB2}" type="slidenum">
              <a:rPr lang="en-GB" altLang="en-US" smtClean="0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7BAE96D-9D2D-47D9-B2A4-1467649F7858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12/06/2022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1760" y="548680"/>
            <a:ext cx="53260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b="1" dirty="0"/>
              <a:t>WELCOME!!!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496E4-3263-4B1E-8ED4-B1FA9DCEF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156" y="1822884"/>
            <a:ext cx="4825688" cy="3212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46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268413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Minimum required attendance is 70%, so the 30% is for unseen circumstances</a:t>
            </a: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908844"/>
            <a:ext cx="8569200" cy="5040312"/>
          </a:xfrm>
        </p:spPr>
        <p:txBody>
          <a:bodyPr/>
          <a:lstStyle/>
          <a:p>
            <a:r>
              <a:rPr lang="en-GB" altLang="en-US" sz="2800" dirty="0"/>
              <a:t>Respect the classroom environment</a:t>
            </a:r>
          </a:p>
          <a:p>
            <a:pPr lvl="1"/>
            <a:r>
              <a:rPr lang="en-GB" altLang="en-US" sz="2400" dirty="0"/>
              <a:t>Only one person speaking at a time (lecturer or student, unless it’s pair/group work) </a:t>
            </a:r>
          </a:p>
          <a:p>
            <a:pPr lvl="1"/>
            <a:r>
              <a:rPr lang="en-GB" altLang="en-US" sz="2400" dirty="0"/>
              <a:t>Do not eat in the classroom</a:t>
            </a:r>
          </a:p>
          <a:p>
            <a:pPr lvl="1"/>
            <a:r>
              <a:rPr lang="en-GB" altLang="en-US" sz="2400" dirty="0"/>
              <a:t>Do not leave any rubbish behind</a:t>
            </a:r>
          </a:p>
          <a:p>
            <a:pPr lvl="1"/>
            <a:r>
              <a:rPr lang="en-GB" altLang="en-US" sz="2400" dirty="0"/>
              <a:t>Mobile phone set to silent / switched-off </a:t>
            </a:r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908844"/>
            <a:ext cx="8229600" cy="5040312"/>
          </a:xfrm>
        </p:spPr>
        <p:txBody>
          <a:bodyPr/>
          <a:lstStyle/>
          <a:p>
            <a:r>
              <a:rPr lang="en-GB" altLang="en-US" sz="2800" dirty="0"/>
              <a:t>Come prepared</a:t>
            </a:r>
          </a:p>
          <a:p>
            <a:pPr lvl="1"/>
            <a:r>
              <a:rPr lang="en-GB" altLang="en-US" sz="2400" dirty="0"/>
              <a:t>Remember to have a pen and some paper to take notes; even though materials are available on Moodle, nothing beats the old-fashioned way of learning – by taking notes </a:t>
            </a:r>
          </a:p>
          <a:p>
            <a:pPr lvl="1"/>
            <a:r>
              <a:rPr lang="en-GB" altLang="en-US" sz="2400" dirty="0"/>
              <a:t>If you miss a class, make sure you find out what was covered and try to catch up</a:t>
            </a:r>
          </a:p>
          <a:p>
            <a:pPr lvl="1"/>
            <a:r>
              <a:rPr lang="en-GB" altLang="en-US" sz="2400" dirty="0"/>
              <a:t>Check the Weekly Schedule to have an idea of what topic(s) will be discussed in class and read a little about it online </a:t>
            </a:r>
          </a:p>
          <a:p>
            <a:pPr lvl="1"/>
            <a:endParaRPr lang="en-GB" altLang="en-US" sz="1800" dirty="0"/>
          </a:p>
          <a:p>
            <a:pPr lvl="1"/>
            <a:endParaRPr lang="en-GB" altLang="en-US" sz="1800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57204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LEARNING AND TEACHING STRATEGIES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2000" b="1" dirty="0"/>
              <a:t>Lectures</a:t>
            </a:r>
          </a:p>
          <a:p>
            <a:pPr lvl="1">
              <a:defRPr/>
            </a:pPr>
            <a:r>
              <a:rPr lang="en-GB" sz="2000" dirty="0"/>
              <a:t>For the explanation of key themes and concepts</a:t>
            </a:r>
          </a:p>
          <a:p>
            <a:pPr lvl="2">
              <a:defRPr/>
            </a:pPr>
            <a:r>
              <a:rPr lang="en-GB" sz="1600" dirty="0"/>
              <a:t>principally lecturer talking but feel free to ask questions</a:t>
            </a:r>
          </a:p>
          <a:p>
            <a:pPr>
              <a:defRPr/>
            </a:pPr>
            <a:r>
              <a:rPr lang="en-GB" sz="2000" b="1" dirty="0"/>
              <a:t>Workshops</a:t>
            </a:r>
          </a:p>
          <a:p>
            <a:pPr lvl="1">
              <a:defRPr/>
            </a:pPr>
            <a:r>
              <a:rPr lang="en-GB" sz="2000" dirty="0"/>
              <a:t>Various activities and cases</a:t>
            </a:r>
          </a:p>
          <a:p>
            <a:pPr>
              <a:defRPr/>
            </a:pPr>
            <a:r>
              <a:rPr lang="en-GB" sz="2000" b="1" dirty="0"/>
              <a:t>Moodle</a:t>
            </a:r>
          </a:p>
          <a:p>
            <a:pPr lvl="1">
              <a:defRPr/>
            </a:pPr>
            <a:r>
              <a:rPr lang="en-GB" sz="2000" dirty="0"/>
              <a:t>Pages devoted to the module</a:t>
            </a:r>
          </a:p>
          <a:p>
            <a:pPr lvl="1">
              <a:defRPr/>
            </a:pPr>
            <a:r>
              <a:rPr lang="en-GB" sz="2000" dirty="0"/>
              <a:t>Resources: slides, links, videos, etc. </a:t>
            </a:r>
          </a:p>
          <a:p>
            <a:pPr lvl="1">
              <a:defRPr/>
            </a:pPr>
            <a:r>
              <a:rPr lang="en-GB" sz="2000" dirty="0"/>
              <a:t>Communication</a:t>
            </a:r>
          </a:p>
          <a:p>
            <a:pPr>
              <a:defRPr/>
            </a:pPr>
            <a:r>
              <a:rPr lang="en-GB" sz="2000" b="1" dirty="0"/>
              <a:t>Reading/personal study </a:t>
            </a:r>
            <a:r>
              <a:rPr lang="en-GB" sz="2000" dirty="0"/>
              <a:t>– see Online Resources List on Moodle</a:t>
            </a:r>
          </a:p>
          <a:p>
            <a:pPr lvl="1">
              <a:defRPr/>
            </a:pPr>
            <a:r>
              <a:rPr lang="en-GB" sz="2000" dirty="0"/>
              <a:t>Most important of all!!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Mini presentations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21881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Please introduce yourself to the class.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Tell everyone your name and any of the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following: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1200" dirty="0"/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Age 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Profession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Background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Why you are on this programme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Your goals for work and study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Two interesting things about you</a:t>
            </a:r>
          </a:p>
          <a:p>
            <a:pPr>
              <a:spcAft>
                <a:spcPts val="0"/>
              </a:spcAft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55" y="1124744"/>
            <a:ext cx="2834930" cy="4258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53700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600" b="1" dirty="0"/>
              <a:t>Activity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30363"/>
            <a:ext cx="8229600" cy="43862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b="1" dirty="0"/>
              <a:t>Discuss the following in pairs/threes: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factors have influenced you in deciding to study the Certificate programme?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are the major challenges you will face and how will you overcome them?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dirty="0"/>
              <a:t>Now share with the rest of the class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6AC8A14-ACC9-4950-BA75-D32E0CADA2AF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40962" name="Title 1"/>
          <p:cNvSpPr>
            <a:spLocks noGrp="1"/>
          </p:cNvSpPr>
          <p:nvPr>
            <p:ph type="title" idx="4294967295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736599" y="1340768"/>
            <a:ext cx="7961313" cy="4033837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To learn study/research strategies and software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     skills to cope with effective study in Higher Education.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To learn to take responsibility for your own learning. 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To gain confidence and competence as effective employees by developing a range of employability skills such as reflection, time management and presentation skills.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1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F7CE8A-5A37-4E36-934B-9790F5F3E111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55CC579-750A-481E-B20A-B1592FE603F4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3686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4294967295"/>
          </p:nvPr>
        </p:nvSpPr>
        <p:spPr>
          <a:xfrm>
            <a:off x="575469" y="1590675"/>
            <a:ext cx="7993062" cy="3676650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400" b="1" dirty="0"/>
              <a:t>By the end of this module, students should be able to:</a:t>
            </a:r>
          </a:p>
          <a:p>
            <a:r>
              <a:rPr lang="en-GB" altLang="en-US" sz="2400" dirty="0"/>
              <a:t>analyse published literature relating to a specific topic or subject area and produce a fully referenced, appropriately structured academic report; </a:t>
            </a:r>
          </a:p>
          <a:p>
            <a:r>
              <a:rPr lang="en-GB" altLang="en-US" sz="2400" dirty="0"/>
              <a:t>reflect on their learning using recognised models of reflection; </a:t>
            </a:r>
          </a:p>
          <a:p>
            <a:r>
              <a:rPr lang="en-GB" altLang="en-US" sz="2400" dirty="0"/>
              <a:t>research and present their findings in a variety of formats on a range of employability skills and collect and analyse feedback on their delivery. 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89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96C05E-74E0-4DE5-BE2B-6A09392E9657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428590" y="73274"/>
            <a:ext cx="8229600" cy="1143000"/>
          </a:xfrm>
        </p:spPr>
        <p:txBody>
          <a:bodyPr/>
          <a:lstStyle/>
          <a:p>
            <a:r>
              <a:rPr lang="en-GB" altLang="en-US" sz="3600" b="1" dirty="0"/>
              <a:t>Module Content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471005" y="1124744"/>
            <a:ext cx="8229600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400" b="1" dirty="0"/>
              <a:t>Through task-based study, you will explore the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b="1" dirty="0"/>
              <a:t>following topics (to varying degrees): </a:t>
            </a:r>
          </a:p>
          <a:p>
            <a:r>
              <a:rPr lang="en-GB" altLang="en-US" sz="2400" dirty="0"/>
              <a:t>Organising study and gathering relevant information</a:t>
            </a:r>
          </a:p>
          <a:p>
            <a:r>
              <a:rPr lang="en-GB" altLang="en-US" sz="2400" dirty="0"/>
              <a:t>Identifying skills </a:t>
            </a:r>
          </a:p>
          <a:p>
            <a:r>
              <a:rPr lang="en-GB" altLang="en-US" sz="2400" dirty="0"/>
              <a:t>Communicating and presenting information</a:t>
            </a:r>
          </a:p>
          <a:p>
            <a:r>
              <a:rPr lang="en-GB" altLang="en-US" sz="2400" dirty="0"/>
              <a:t>Developing an appropriate writing style </a:t>
            </a:r>
          </a:p>
          <a:p>
            <a:r>
              <a:rPr lang="en-GB" altLang="en-US" sz="2400" dirty="0"/>
              <a:t>Understanding and applying a referencing convention</a:t>
            </a:r>
          </a:p>
          <a:p>
            <a:r>
              <a:rPr lang="en-GB" altLang="en-US" sz="2400" dirty="0"/>
              <a:t>Making use of digital technologies to support learning </a:t>
            </a:r>
          </a:p>
          <a:p>
            <a:r>
              <a:rPr lang="en-GB" altLang="en-US" sz="2400" dirty="0"/>
              <a:t>Analysing literature and researching and presenting findings. </a:t>
            </a:r>
          </a:p>
          <a:p>
            <a:endParaRPr lang="en-GB" altLang="en-US" sz="2000" dirty="0"/>
          </a:p>
          <a:p>
            <a:endParaRPr lang="en-GB" altLang="en-US" sz="2800" dirty="0"/>
          </a:p>
        </p:txBody>
      </p:sp>
      <p:sp>
        <p:nvSpPr>
          <p:cNvPr id="1843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849A8CA-2E65-42F0-A218-F0489CA062D2}" type="datetime1">
              <a:rPr lang="en-GB" smtClean="0"/>
              <a:pPr>
                <a:defRPr/>
              </a:pPr>
              <a:t>12/06/2022</a:t>
            </a:fld>
            <a:endParaRPr lang="en-GB"/>
          </a:p>
        </p:txBody>
      </p:sp>
      <p:sp>
        <p:nvSpPr>
          <p:cNvPr id="19459" name="Rectangle 2"/>
          <p:cNvSpPr>
            <a:spLocks noGrp="1"/>
          </p:cNvSpPr>
          <p:nvPr>
            <p:ph type="title"/>
          </p:nvPr>
        </p:nvSpPr>
        <p:spPr>
          <a:xfrm>
            <a:off x="424645" y="-23437"/>
            <a:ext cx="8229600" cy="1143000"/>
          </a:xfrm>
        </p:spPr>
        <p:txBody>
          <a:bodyPr/>
          <a:lstStyle/>
          <a:p>
            <a:r>
              <a:rPr lang="en-GB" altLang="en-US" sz="4000" b="1" dirty="0"/>
              <a:t>Assignments</a:t>
            </a:r>
          </a:p>
        </p:txBody>
      </p:sp>
      <p:sp>
        <p:nvSpPr>
          <p:cNvPr id="19460" name="Rectangle 3"/>
          <p:cNvSpPr>
            <a:spLocks noGrp="1"/>
          </p:cNvSpPr>
          <p:nvPr>
            <p:ph type="body" idx="1"/>
          </p:nvPr>
        </p:nvSpPr>
        <p:spPr>
          <a:xfrm>
            <a:off x="457200" y="1138545"/>
            <a:ext cx="8229600" cy="3916362"/>
          </a:xfrm>
        </p:spPr>
        <p:txBody>
          <a:bodyPr/>
          <a:lstStyle/>
          <a:p>
            <a:r>
              <a:rPr lang="en-GB" altLang="en-US" sz="2800" dirty="0"/>
              <a:t>One component made up of two tasks: </a:t>
            </a:r>
          </a:p>
          <a:p>
            <a:pPr lvl="1"/>
            <a:r>
              <a:rPr lang="en-GB" altLang="en-US" sz="2000" dirty="0"/>
              <a:t>An individual presentation (in week 9) </a:t>
            </a:r>
          </a:p>
          <a:p>
            <a:pPr lvl="1"/>
            <a:r>
              <a:rPr lang="en-GB" altLang="en-US" sz="2000" dirty="0"/>
              <a:t>A written reflective report (2000 words) – to be submitted during the assessment period (week 11 or 12) </a:t>
            </a:r>
          </a:p>
          <a:p>
            <a:r>
              <a:rPr lang="en-GB" altLang="en-US" sz="2800" dirty="0"/>
              <a:t>Details will be discussed in detail in week 3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007F42-C833-45A8-8A51-5CFA017C193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5724128" y="3284984"/>
            <a:ext cx="2732724" cy="217895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Hopefully this is you in a year’s time!</a:t>
            </a:r>
            <a:endParaRPr lang="en-GB" sz="3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12/06/2022</a:t>
            </a:fld>
            <a:endParaRPr lang="en-GB"/>
          </a:p>
        </p:txBody>
      </p:sp>
      <p:pic>
        <p:nvPicPr>
          <p:cNvPr id="5" name="Picture 2" descr="E:\WORK\01 - TSD\ads\photos of students\8616251744_1708243a8b_z.jpg">
            <a:extLst>
              <a:ext uri="{FF2B5EF4-FFF2-40B4-BE49-F238E27FC236}">
                <a16:creationId xmlns:a16="http://schemas.microsoft.com/office/drawing/2014/main" id="{AD46D274-CCB8-49C3-B534-345180045F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7638"/>
            <a:ext cx="5869958" cy="39163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4923</TotalTime>
  <Words>613</Words>
  <Application>Microsoft Office PowerPoint</Application>
  <PresentationFormat>On-screen Show (4:3)</PresentationFormat>
  <Paragraphs>104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Myriad Pro</vt:lpstr>
      <vt:lpstr>Wingdings</vt:lpstr>
      <vt:lpstr>1_20140311PresentationUWTSDTemplate</vt:lpstr>
      <vt:lpstr>20140311PresentationUWTSDTemplate</vt:lpstr>
      <vt:lpstr>2_20140311PresentationUWTSDTemplate</vt:lpstr>
      <vt:lpstr> BMSW4001 Academic and Employability Skills (ACE)  </vt:lpstr>
      <vt:lpstr>PowerPoint Presentation</vt:lpstr>
      <vt:lpstr>Punctuality and attendance</vt:lpstr>
      <vt:lpstr>Rules and General Housekeeping</vt:lpstr>
      <vt:lpstr>Rules and General Housekeeping</vt:lpstr>
      <vt:lpstr>LEARNING AND TEACHING STRATEGIES</vt:lpstr>
      <vt:lpstr>Mini presentations</vt:lpstr>
      <vt:lpstr>Activity</vt:lpstr>
      <vt:lpstr>Module Aims </vt:lpstr>
      <vt:lpstr>Learning Outcomes</vt:lpstr>
      <vt:lpstr>Module Content</vt:lpstr>
      <vt:lpstr>Assignments</vt:lpstr>
      <vt:lpstr>Hopefully this is you in a year’s time!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363</cp:revision>
  <dcterms:created xsi:type="dcterms:W3CDTF">2012-10-20T16:04:33Z</dcterms:created>
  <dcterms:modified xsi:type="dcterms:W3CDTF">2022-06-12T22:16:24Z</dcterms:modified>
</cp:coreProperties>
</file>