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sldIdLst>
    <p:sldId id="256"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D0D0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80" d="100"/>
          <a:sy n="80" d="100"/>
        </p:scale>
        <p:origin x="136" y="-3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21818-E75A-458F-AC5B-0E9A2C76B835}"/>
              </a:ext>
            </a:extLst>
          </p:cNvPr>
          <p:cNvSpPr>
            <a:spLocks noGrp="1"/>
          </p:cNvSpPr>
          <p:nvPr>
            <p:ph type="ctrTitle"/>
          </p:nvPr>
        </p:nvSpPr>
        <p:spPr>
          <a:xfrm>
            <a:off x="448056" y="448056"/>
            <a:ext cx="11292840" cy="3401568"/>
          </a:xfrm>
        </p:spPr>
        <p:txBody>
          <a:bodyPr anchor="b">
            <a:normAutofit/>
          </a:bodyPr>
          <a:lstStyle>
            <a:lvl1pPr algn="l">
              <a:defRPr sz="64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6EE64DE-978B-4F95-BB3C-D027D8008748}"/>
              </a:ext>
            </a:extLst>
          </p:cNvPr>
          <p:cNvSpPr>
            <a:spLocks noGrp="1"/>
          </p:cNvSpPr>
          <p:nvPr>
            <p:ph type="subTitle" idx="1"/>
          </p:nvPr>
        </p:nvSpPr>
        <p:spPr>
          <a:xfrm>
            <a:off x="448056" y="4471416"/>
            <a:ext cx="11292840" cy="1481328"/>
          </a:xfrm>
        </p:spPr>
        <p:txBody>
          <a:bodyPr/>
          <a:lstStyle>
            <a:lvl1pPr marL="0" indent="0" algn="l">
              <a:lnSpc>
                <a:spcPct val="120000"/>
              </a:lnSpc>
              <a:buNone/>
              <a:defRPr sz="2400">
                <a:solidFill>
                  <a:schemeClr val="tx2">
                    <a:alpha val="5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8" name="Straight Connector 7">
            <a:extLst>
              <a:ext uri="{FF2B5EF4-FFF2-40B4-BE49-F238E27FC236}">
                <a16:creationId xmlns:a16="http://schemas.microsoft.com/office/drawing/2014/main" id="{C66CC717-08C5-4F3E-B8AA-BA93C8755982}"/>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Footer Placeholder 4">
            <a:extLst>
              <a:ext uri="{FF2B5EF4-FFF2-40B4-BE49-F238E27FC236}">
                <a16:creationId xmlns:a16="http://schemas.microsoft.com/office/drawing/2014/main" id="{896B5700-AA45-4E20-8BE5-27620411303F}"/>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10" name="Slide Number Placeholder 5">
            <a:extLst>
              <a:ext uri="{FF2B5EF4-FFF2-40B4-BE49-F238E27FC236}">
                <a16:creationId xmlns:a16="http://schemas.microsoft.com/office/drawing/2014/main" id="{7C5B7199-CC00-4D38-8B48-F8A539112985}"/>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11" name="Date Placeholder 3">
            <a:extLst>
              <a:ext uri="{FF2B5EF4-FFF2-40B4-BE49-F238E27FC236}">
                <a16:creationId xmlns:a16="http://schemas.microsoft.com/office/drawing/2014/main" id="{16BC76EC-3453-4CE0-A71D-BD21940757B4}"/>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October 3, 2022</a:t>
            </a:fld>
            <a:endParaRPr lang="en-US" dirty="0"/>
          </a:p>
        </p:txBody>
      </p:sp>
    </p:spTree>
    <p:extLst>
      <p:ext uri="{BB962C8B-B14F-4D97-AF65-F5344CB8AC3E}">
        <p14:creationId xmlns:p14="http://schemas.microsoft.com/office/powerpoint/2010/main" val="2031258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B7685-BDD9-488F-B082-33592E0F1364}"/>
              </a:ext>
            </a:extLst>
          </p:cNvPr>
          <p:cNvSpPr>
            <a:spLocks noGrp="1"/>
          </p:cNvSpPr>
          <p:nvPr>
            <p:ph type="title"/>
          </p:nvPr>
        </p:nvSpPr>
        <p:spPr/>
        <p:txBody>
          <a:bodyPr wrap="square"/>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CB5FF-7FB5-4B8A-BF1C-48765D40B4C0}"/>
              </a:ext>
            </a:extLst>
          </p:cNvPr>
          <p:cNvSpPr>
            <a:spLocks noGrp="1"/>
          </p:cNvSpPr>
          <p:nvPr>
            <p:ph idx="1"/>
          </p:nvPr>
        </p:nvSpPr>
        <p:spPr>
          <a:xfrm>
            <a:off x="448056" y="1735200"/>
            <a:ext cx="11293200" cy="3783013"/>
          </a:xfrm>
        </p:spPr>
        <p:txBody>
          <a:bodyPr wrap="square"/>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a:extLst>
              <a:ext uri="{FF2B5EF4-FFF2-40B4-BE49-F238E27FC236}">
                <a16:creationId xmlns:a16="http://schemas.microsoft.com/office/drawing/2014/main" id="{BDA03860-F8F0-4186-B5D0-72C935B2C2A9}"/>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8" name="Slide Number Placeholder 5">
            <a:extLst>
              <a:ext uri="{FF2B5EF4-FFF2-40B4-BE49-F238E27FC236}">
                <a16:creationId xmlns:a16="http://schemas.microsoft.com/office/drawing/2014/main" id="{60B9D802-9E36-42DA-B6CA-6C937CBE8A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9" name="Date Placeholder 3">
            <a:extLst>
              <a:ext uri="{FF2B5EF4-FFF2-40B4-BE49-F238E27FC236}">
                <a16:creationId xmlns:a16="http://schemas.microsoft.com/office/drawing/2014/main" id="{C227B5A7-BF66-4C50-9DAD-A24070310B83}"/>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October 3, 2022</a:t>
            </a:fld>
            <a:endParaRPr lang="en-US" dirty="0"/>
          </a:p>
        </p:txBody>
      </p:sp>
    </p:spTree>
    <p:extLst>
      <p:ext uri="{BB962C8B-B14F-4D97-AF65-F5344CB8AC3E}">
        <p14:creationId xmlns:p14="http://schemas.microsoft.com/office/powerpoint/2010/main" val="90880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E2B8D-DB20-44D1-84BC-F76685913380}"/>
              </a:ext>
            </a:extLst>
          </p:cNvPr>
          <p:cNvSpPr>
            <a:spLocks noGrp="1"/>
          </p:cNvSpPr>
          <p:nvPr>
            <p:ph type="title"/>
          </p:nvPr>
        </p:nvSpPr>
        <p:spPr>
          <a:xfrm>
            <a:off x="448056" y="448056"/>
            <a:ext cx="11311128" cy="3401568"/>
          </a:xfrm>
        </p:spPr>
        <p:txBody>
          <a:bodyPr anchor="b">
            <a:normAutofit/>
          </a:bodyPr>
          <a:lstStyle>
            <a:lvl1pPr>
              <a:defRPr sz="6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594C298-618E-4642-8F2B-8DD253ED5C06}"/>
              </a:ext>
            </a:extLst>
          </p:cNvPr>
          <p:cNvSpPr>
            <a:spLocks noGrp="1"/>
          </p:cNvSpPr>
          <p:nvPr>
            <p:ph type="body" idx="1"/>
          </p:nvPr>
        </p:nvSpPr>
        <p:spPr>
          <a:xfrm>
            <a:off x="448056" y="4471416"/>
            <a:ext cx="11292840" cy="1481328"/>
          </a:xfrm>
        </p:spPr>
        <p:txBody>
          <a:bodyPr/>
          <a:lstStyle>
            <a:lvl1pPr marL="0" indent="0">
              <a:lnSpc>
                <a:spcPct val="120000"/>
              </a:lnSpc>
              <a:buNone/>
              <a:defRPr sz="2400">
                <a:solidFill>
                  <a:schemeClr val="tx2">
                    <a:alpha val="5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B3ECD5-2EEA-457B-9C93-36F8AF368EC7}"/>
              </a:ext>
            </a:extLst>
          </p:cNvPr>
          <p:cNvSpPr>
            <a:spLocks noGrp="1"/>
          </p:cNvSpPr>
          <p:nvPr>
            <p:ph type="dt" sz="half" idx="10"/>
          </p:nvPr>
        </p:nvSpPr>
        <p:spPr>
          <a:xfrm>
            <a:off x="438912" y="6153912"/>
            <a:ext cx="3456432" cy="502920"/>
          </a:xfrm>
          <a:prstGeom prst="rect">
            <a:avLst/>
          </a:prstGeom>
        </p:spPr>
        <p:txBody>
          <a:bodyPr/>
          <a:lstStyle/>
          <a:p>
            <a:fld id="{10EDCA73-0A86-4195-A787-75037827079D}" type="datetime2">
              <a:rPr lang="en-US" smtClean="0"/>
              <a:t>Monday, October 3, 2022</a:t>
            </a:fld>
            <a:endParaRPr lang="en-US"/>
          </a:p>
        </p:txBody>
      </p:sp>
      <p:sp>
        <p:nvSpPr>
          <p:cNvPr id="5" name="Footer Placeholder 4">
            <a:extLst>
              <a:ext uri="{FF2B5EF4-FFF2-40B4-BE49-F238E27FC236}">
                <a16:creationId xmlns:a16="http://schemas.microsoft.com/office/drawing/2014/main" id="{D79A15D4-F172-4025-9290-C8F5D419720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3926CD73-9984-4E1D-BD74-37115C1F4C57}"/>
              </a:ext>
            </a:extLst>
          </p:cNvPr>
          <p:cNvSpPr>
            <a:spLocks noGrp="1"/>
          </p:cNvSpPr>
          <p:nvPr>
            <p:ph type="sldNum" sz="quarter" idx="12"/>
          </p:nvPr>
        </p:nvSpPr>
        <p:spPr/>
        <p:txBody>
          <a:bodyPr rIns="219456"/>
          <a:lstStyle/>
          <a:p>
            <a:fld id="{0D309695-DEC3-40DA-9DF5-330280C9D0E8}" type="slidenum">
              <a:rPr lang="en-US" smtClean="0"/>
              <a:t>‹#›</a:t>
            </a:fld>
            <a:endParaRPr lang="en-US"/>
          </a:p>
        </p:txBody>
      </p:sp>
      <p:cxnSp>
        <p:nvCxnSpPr>
          <p:cNvPr id="8" name="Straight Connector 7">
            <a:extLst>
              <a:ext uri="{FF2B5EF4-FFF2-40B4-BE49-F238E27FC236}">
                <a16:creationId xmlns:a16="http://schemas.microsoft.com/office/drawing/2014/main" id="{E99FAD47-5E44-4EE5-A422-A77593F8F3A3}"/>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500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74E41-AB27-418C-AA9E-8F863DDE362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8B9E10A-E18D-4122-A71B-0A22F695E076}"/>
              </a:ext>
            </a:extLst>
          </p:cNvPr>
          <p:cNvSpPr>
            <a:spLocks noGrp="1"/>
          </p:cNvSpPr>
          <p:nvPr>
            <p:ph sz="half" idx="1"/>
          </p:nvPr>
        </p:nvSpPr>
        <p:spPr>
          <a:xfrm>
            <a:off x="448056" y="1735200"/>
            <a:ext cx="5431536" cy="4214750"/>
          </a:xfrm>
        </p:spPr>
        <p:txBody>
          <a:bodyPr/>
          <a:lstStyle>
            <a:lvl1pPr marL="450000">
              <a:defRPr/>
            </a:lvl1pPr>
            <a:lvl2pPr marL="900000">
              <a:defRPr/>
            </a:lvl2pPr>
            <a:lvl3pPr marL="1350000">
              <a:defRPr/>
            </a:lvl3pPr>
            <a:lvl4pPr marL="1800000">
              <a:defRPr/>
            </a:lvl4pPr>
            <a:lvl5pPr marL="225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90CB980D-2720-431B-88C8-4D837023BBFF}"/>
              </a:ext>
            </a:extLst>
          </p:cNvPr>
          <p:cNvSpPr>
            <a:spLocks noGrp="1"/>
          </p:cNvSpPr>
          <p:nvPr>
            <p:ph sz="half" idx="2"/>
          </p:nvPr>
        </p:nvSpPr>
        <p:spPr>
          <a:xfrm>
            <a:off x="6309360" y="1735200"/>
            <a:ext cx="5431536" cy="4214750"/>
          </a:xfrm>
        </p:spPr>
        <p:txBody>
          <a:bodyPr/>
          <a:lstStyle>
            <a:lvl2pPr marL="900000">
              <a:defRPr/>
            </a:lvl2pPr>
            <a:lvl3pPr marL="1350000">
              <a:defRPr/>
            </a:lvl3pPr>
            <a:lvl4pPr marL="1800000">
              <a:defRPr/>
            </a:lvl4pPr>
            <a:lvl5pPr marL="243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E8EB211-F6F7-4C53-B25F-F1EBF7A8BF4E}"/>
              </a:ext>
            </a:extLst>
          </p:cNvPr>
          <p:cNvSpPr>
            <a:spLocks noGrp="1"/>
          </p:cNvSpPr>
          <p:nvPr>
            <p:ph type="dt" sz="half" idx="10"/>
          </p:nvPr>
        </p:nvSpPr>
        <p:spPr>
          <a:xfrm>
            <a:off x="438912" y="6153912"/>
            <a:ext cx="3456432" cy="502920"/>
          </a:xfrm>
          <a:prstGeom prst="rect">
            <a:avLst/>
          </a:prstGeom>
        </p:spPr>
        <p:txBody>
          <a:bodyPr/>
          <a:lstStyle/>
          <a:p>
            <a:fld id="{83C75374-B296-498E-A935-80631EA9020D}" type="datetime2">
              <a:rPr lang="en-US" smtClean="0"/>
              <a:t>Monday, October 3, 2022</a:t>
            </a:fld>
            <a:endParaRPr lang="en-US"/>
          </a:p>
        </p:txBody>
      </p:sp>
      <p:sp>
        <p:nvSpPr>
          <p:cNvPr id="6" name="Footer Placeholder 5">
            <a:extLst>
              <a:ext uri="{FF2B5EF4-FFF2-40B4-BE49-F238E27FC236}">
                <a16:creationId xmlns:a16="http://schemas.microsoft.com/office/drawing/2014/main" id="{D0AA830D-482E-415E-B855-D561B94BDC2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2D7FB2AC-9F49-4D35-8C5E-ECECC6B13134}"/>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2654315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5D59-DC0A-4295-8714-902B54B983AF}"/>
              </a:ext>
            </a:extLst>
          </p:cNvPr>
          <p:cNvSpPr>
            <a:spLocks noGrp="1"/>
          </p:cNvSpPr>
          <p:nvPr>
            <p:ph type="title"/>
          </p:nvPr>
        </p:nvSpPr>
        <p:spPr>
          <a:xfrm>
            <a:off x="448056" y="388800"/>
            <a:ext cx="11311128" cy="114120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67A33E2-E7AE-4E37-9DF1-69697E45D2A7}"/>
              </a:ext>
            </a:extLst>
          </p:cNvPr>
          <p:cNvSpPr>
            <a:spLocks noGrp="1"/>
          </p:cNvSpPr>
          <p:nvPr>
            <p:ph type="body" idx="1"/>
          </p:nvPr>
        </p:nvSpPr>
        <p:spPr>
          <a:xfrm>
            <a:off x="448056"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2E79D5-E651-4B82-AFAA-DE6E16AC3EB8}"/>
              </a:ext>
            </a:extLst>
          </p:cNvPr>
          <p:cNvSpPr>
            <a:spLocks noGrp="1"/>
          </p:cNvSpPr>
          <p:nvPr>
            <p:ph sz="half" idx="2"/>
          </p:nvPr>
        </p:nvSpPr>
        <p:spPr>
          <a:xfrm>
            <a:off x="448056"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1A91196-F771-42C3-A726-A4ECF561FFF3}"/>
              </a:ext>
            </a:extLst>
          </p:cNvPr>
          <p:cNvSpPr>
            <a:spLocks noGrp="1"/>
          </p:cNvSpPr>
          <p:nvPr>
            <p:ph type="body" sz="quarter" idx="3"/>
          </p:nvPr>
        </p:nvSpPr>
        <p:spPr>
          <a:xfrm>
            <a:off x="6309360"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76BA18-D373-4B5F-B812-5D5E4C2378E7}"/>
              </a:ext>
            </a:extLst>
          </p:cNvPr>
          <p:cNvSpPr>
            <a:spLocks noGrp="1"/>
          </p:cNvSpPr>
          <p:nvPr>
            <p:ph sz="quarter" idx="4"/>
          </p:nvPr>
        </p:nvSpPr>
        <p:spPr>
          <a:xfrm>
            <a:off x="6309360"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F395D0EB-9F99-4C95-ADA6-AC6B493CCA9D}"/>
              </a:ext>
            </a:extLst>
          </p:cNvPr>
          <p:cNvSpPr>
            <a:spLocks noGrp="1"/>
          </p:cNvSpPr>
          <p:nvPr>
            <p:ph type="dt" sz="half" idx="10"/>
          </p:nvPr>
        </p:nvSpPr>
        <p:spPr>
          <a:xfrm>
            <a:off x="438912" y="6153912"/>
            <a:ext cx="3456432" cy="502920"/>
          </a:xfrm>
          <a:prstGeom prst="rect">
            <a:avLst/>
          </a:prstGeom>
        </p:spPr>
        <p:txBody>
          <a:bodyPr/>
          <a:lstStyle/>
          <a:p>
            <a:fld id="{B098B728-214A-4ABC-8432-5B3A5A66A987}" type="datetime2">
              <a:rPr lang="en-US" smtClean="0"/>
              <a:t>Monday, October 3, 2022</a:t>
            </a:fld>
            <a:endParaRPr lang="en-US" dirty="0"/>
          </a:p>
        </p:txBody>
      </p:sp>
      <p:sp>
        <p:nvSpPr>
          <p:cNvPr id="8" name="Footer Placeholder 7">
            <a:extLst>
              <a:ext uri="{FF2B5EF4-FFF2-40B4-BE49-F238E27FC236}">
                <a16:creationId xmlns:a16="http://schemas.microsoft.com/office/drawing/2014/main" id="{27EB69A9-1E48-4683-8873-D888C39E6EE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57E419C-3010-4562-BA4B-ECBC2DBE629E}"/>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1538310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58066-A255-4886-A4B0-2AC829A768F3}"/>
              </a:ext>
            </a:extLst>
          </p:cNvPr>
          <p:cNvSpPr>
            <a:spLocks noGrp="1"/>
          </p:cNvSpPr>
          <p:nvPr>
            <p:ph type="title"/>
          </p:nvPr>
        </p:nvSpPr>
        <p:spPr>
          <a:xfrm>
            <a:off x="448056" y="388800"/>
            <a:ext cx="11311128" cy="5559552"/>
          </a:xfrm>
        </p:spPr>
        <p:txBody>
          <a:bodyPr wrap="square"/>
          <a:lstStyle/>
          <a:p>
            <a:r>
              <a:rPr lang="en-US"/>
              <a:t>Click to edit Master title style</a:t>
            </a:r>
            <a:endParaRPr lang="en-US" dirty="0"/>
          </a:p>
        </p:txBody>
      </p:sp>
      <p:sp>
        <p:nvSpPr>
          <p:cNvPr id="3" name="Date Placeholder 2">
            <a:extLst>
              <a:ext uri="{FF2B5EF4-FFF2-40B4-BE49-F238E27FC236}">
                <a16:creationId xmlns:a16="http://schemas.microsoft.com/office/drawing/2014/main" id="{2068D80A-6560-46E3-AF30-9CEC54EA747C}"/>
              </a:ext>
            </a:extLst>
          </p:cNvPr>
          <p:cNvSpPr>
            <a:spLocks noGrp="1"/>
          </p:cNvSpPr>
          <p:nvPr>
            <p:ph type="dt" sz="half" idx="10"/>
          </p:nvPr>
        </p:nvSpPr>
        <p:spPr>
          <a:xfrm>
            <a:off x="438912" y="6153912"/>
            <a:ext cx="3456432" cy="502920"/>
          </a:xfrm>
          <a:prstGeom prst="rect">
            <a:avLst/>
          </a:prstGeom>
        </p:spPr>
        <p:txBody>
          <a:bodyPr/>
          <a:lstStyle/>
          <a:p>
            <a:fld id="{015F02D0-6806-43AF-9888-2359BF40C204}" type="datetime2">
              <a:rPr lang="en-US" smtClean="0"/>
              <a:t>Monday, October 3, 2022</a:t>
            </a:fld>
            <a:endParaRPr lang="en-US"/>
          </a:p>
        </p:txBody>
      </p:sp>
      <p:sp>
        <p:nvSpPr>
          <p:cNvPr id="4" name="Footer Placeholder 3">
            <a:extLst>
              <a:ext uri="{FF2B5EF4-FFF2-40B4-BE49-F238E27FC236}">
                <a16:creationId xmlns:a16="http://schemas.microsoft.com/office/drawing/2014/main" id="{4AB673C2-FB1E-46F5-8CFB-93B9DB807075}"/>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91E2120-410F-4382-81AB-37F161F72150}"/>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691838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802222-E41B-48E7-BF06-5C5509D621C0}"/>
              </a:ext>
            </a:extLst>
          </p:cNvPr>
          <p:cNvSpPr>
            <a:spLocks noGrp="1"/>
          </p:cNvSpPr>
          <p:nvPr>
            <p:ph type="dt" sz="half" idx="10"/>
          </p:nvPr>
        </p:nvSpPr>
        <p:spPr>
          <a:xfrm>
            <a:off x="438912" y="6153912"/>
            <a:ext cx="3456432" cy="502920"/>
          </a:xfrm>
          <a:prstGeom prst="rect">
            <a:avLst/>
          </a:prstGeom>
        </p:spPr>
        <p:txBody>
          <a:bodyPr/>
          <a:lstStyle/>
          <a:p>
            <a:fld id="{8EE14D2D-B1AF-4197-82D6-FC1F8BD05681}" type="datetime2">
              <a:rPr lang="en-US" smtClean="0"/>
              <a:t>Monday, October 3, 2022</a:t>
            </a:fld>
            <a:endParaRPr lang="en-US"/>
          </a:p>
        </p:txBody>
      </p:sp>
      <p:sp>
        <p:nvSpPr>
          <p:cNvPr id="3" name="Footer Placeholder 2">
            <a:extLst>
              <a:ext uri="{FF2B5EF4-FFF2-40B4-BE49-F238E27FC236}">
                <a16:creationId xmlns:a16="http://schemas.microsoft.com/office/drawing/2014/main" id="{17A636E3-B721-46E8-882F-C123530F0FE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4FC1178-3E0E-449A-B799-009C04C069AF}"/>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3120314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23392-4FF4-4922-A14E-8AA23A9BDD7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04FB38E-5055-4C9B-9A3B-A7B3A4887944}"/>
              </a:ext>
            </a:extLst>
          </p:cNvPr>
          <p:cNvSpPr>
            <a:spLocks noGrp="1"/>
          </p:cNvSpPr>
          <p:nvPr>
            <p:ph idx="1"/>
          </p:nvPr>
        </p:nvSpPr>
        <p:spPr>
          <a:xfrm>
            <a:off x="4370832" y="393192"/>
            <a:ext cx="7379208" cy="5559552"/>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E2EC2DB-2ED3-408C-BFF2-F413C9D8F91E}"/>
              </a:ext>
            </a:extLst>
          </p:cNvPr>
          <p:cNvSpPr>
            <a:spLocks noGrp="1"/>
          </p:cNvSpPr>
          <p:nvPr>
            <p:ph type="body" sz="half" idx="2"/>
          </p:nvPr>
        </p:nvSpPr>
        <p:spPr>
          <a:xfrm>
            <a:off x="448056" y="1733550"/>
            <a:ext cx="3447288" cy="421919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374FDF-3000-4B2C-AC88-8CE34D680596}"/>
              </a:ext>
            </a:extLst>
          </p:cNvPr>
          <p:cNvSpPr>
            <a:spLocks noGrp="1"/>
          </p:cNvSpPr>
          <p:nvPr>
            <p:ph type="dt" sz="half" idx="10"/>
          </p:nvPr>
        </p:nvSpPr>
        <p:spPr>
          <a:xfrm>
            <a:off x="438912" y="6153912"/>
            <a:ext cx="3456432" cy="502920"/>
          </a:xfrm>
          <a:prstGeom prst="rect">
            <a:avLst/>
          </a:prstGeom>
        </p:spPr>
        <p:txBody>
          <a:bodyPr/>
          <a:lstStyle/>
          <a:p>
            <a:fld id="{98771CEB-9838-4245-91B8-EFBAFE2D8B44}" type="datetime2">
              <a:rPr lang="en-US" smtClean="0"/>
              <a:t>Monday, October 3, 2022</a:t>
            </a:fld>
            <a:endParaRPr lang="en-US"/>
          </a:p>
        </p:txBody>
      </p:sp>
      <p:sp>
        <p:nvSpPr>
          <p:cNvPr id="6" name="Footer Placeholder 5">
            <a:extLst>
              <a:ext uri="{FF2B5EF4-FFF2-40B4-BE49-F238E27FC236}">
                <a16:creationId xmlns:a16="http://schemas.microsoft.com/office/drawing/2014/main" id="{0DA0B7F4-5B8C-49BD-9BDA-FCBD13E242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502BC00-0803-4A53-8657-91CE0DB80E54}"/>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588700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C2A98-C272-40D9-B75A-77A3D58678E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AD50DAC-9AC3-4A9A-91B7-6C95E4362561}"/>
              </a:ext>
            </a:extLst>
          </p:cNvPr>
          <p:cNvSpPr>
            <a:spLocks noGrp="1"/>
          </p:cNvSpPr>
          <p:nvPr>
            <p:ph type="pic" idx="1"/>
          </p:nvPr>
        </p:nvSpPr>
        <p:spPr>
          <a:xfrm>
            <a:off x="4370832" y="441324"/>
            <a:ext cx="7373112" cy="55114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3721B04-C243-49A9-B5D3-483379290943}"/>
              </a:ext>
            </a:extLst>
          </p:cNvPr>
          <p:cNvSpPr>
            <a:spLocks noGrp="1"/>
          </p:cNvSpPr>
          <p:nvPr>
            <p:ph type="body" sz="half" idx="2"/>
          </p:nvPr>
        </p:nvSpPr>
        <p:spPr>
          <a:xfrm>
            <a:off x="448056" y="1735200"/>
            <a:ext cx="3447288" cy="421475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8E949C-DD35-44F6-B45A-35134D7E1299}"/>
              </a:ext>
            </a:extLst>
          </p:cNvPr>
          <p:cNvSpPr>
            <a:spLocks noGrp="1"/>
          </p:cNvSpPr>
          <p:nvPr>
            <p:ph type="dt" sz="half" idx="10"/>
          </p:nvPr>
        </p:nvSpPr>
        <p:spPr>
          <a:xfrm>
            <a:off x="438912" y="6153912"/>
            <a:ext cx="3456432" cy="502920"/>
          </a:xfrm>
          <a:prstGeom prst="rect">
            <a:avLst/>
          </a:prstGeom>
        </p:spPr>
        <p:txBody>
          <a:bodyPr/>
          <a:lstStyle/>
          <a:p>
            <a:fld id="{51D3F6BF-A585-41F8-88DF-7E5D069F892A}" type="datetime2">
              <a:rPr lang="en-US" smtClean="0"/>
              <a:t>Monday, October 3, 2022</a:t>
            </a:fld>
            <a:endParaRPr lang="en-US"/>
          </a:p>
        </p:txBody>
      </p:sp>
      <p:sp>
        <p:nvSpPr>
          <p:cNvPr id="6" name="Footer Placeholder 5">
            <a:extLst>
              <a:ext uri="{FF2B5EF4-FFF2-40B4-BE49-F238E27FC236}">
                <a16:creationId xmlns:a16="http://schemas.microsoft.com/office/drawing/2014/main" id="{6BC70102-4B8E-4FEC-9BB7-97FDC1EABF8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86693AF-08A9-4388-A9B8-174D53955998}"/>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695648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733FC-38A1-463C-BF3D-0D99784E02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2AFD076A-A004-4560-A43B-028624E20D17}"/>
              </a:ext>
            </a:extLst>
          </p:cNvPr>
          <p:cNvSpPr>
            <a:spLocks noGrp="1"/>
          </p:cNvSpPr>
          <p:nvPr>
            <p:ph type="body" orient="vert" idx="1"/>
          </p:nvPr>
        </p:nvSpPr>
        <p:spPr>
          <a:xfrm>
            <a:off x="448056" y="1956816"/>
            <a:ext cx="11301984" cy="3995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FCFBA60-9309-4F2A-9FA9-305C4AFBECAF}"/>
              </a:ext>
            </a:extLst>
          </p:cNvPr>
          <p:cNvSpPr>
            <a:spLocks noGrp="1"/>
          </p:cNvSpPr>
          <p:nvPr>
            <p:ph type="dt" sz="half" idx="10"/>
          </p:nvPr>
        </p:nvSpPr>
        <p:spPr>
          <a:xfrm>
            <a:off x="438912" y="6153912"/>
            <a:ext cx="3456432" cy="502920"/>
          </a:xfrm>
          <a:prstGeom prst="rect">
            <a:avLst/>
          </a:prstGeom>
        </p:spPr>
        <p:txBody>
          <a:bodyPr/>
          <a:lstStyle/>
          <a:p>
            <a:fld id="{53CF612A-4CB0-4F57-9A87-F049CECB184D}" type="datetime2">
              <a:rPr lang="en-US" smtClean="0"/>
              <a:t>Monday, October 3, 2022</a:t>
            </a:fld>
            <a:endParaRPr lang="en-US"/>
          </a:p>
        </p:txBody>
      </p:sp>
      <p:sp>
        <p:nvSpPr>
          <p:cNvPr id="5" name="Footer Placeholder 4">
            <a:extLst>
              <a:ext uri="{FF2B5EF4-FFF2-40B4-BE49-F238E27FC236}">
                <a16:creationId xmlns:a16="http://schemas.microsoft.com/office/drawing/2014/main" id="{491BF451-928F-4E55-8A76-111D0E21121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B5EC161-BA80-4E93-AEB1-B61E38C098BB}"/>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3297975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44E3E-5EFE-4FCB-86A2-5E20CC6525EC}"/>
              </a:ext>
            </a:extLst>
          </p:cNvPr>
          <p:cNvSpPr>
            <a:spLocks noGrp="1"/>
          </p:cNvSpPr>
          <p:nvPr>
            <p:ph type="title" orient="vert"/>
          </p:nvPr>
        </p:nvSpPr>
        <p:spPr>
          <a:xfrm>
            <a:off x="10232136" y="448056"/>
            <a:ext cx="1581912" cy="550468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95005E-2E0C-4200-BF29-1135A35EE9B9}"/>
              </a:ext>
            </a:extLst>
          </p:cNvPr>
          <p:cNvSpPr>
            <a:spLocks noGrp="1"/>
          </p:cNvSpPr>
          <p:nvPr>
            <p:ph type="body" orient="vert" idx="1"/>
          </p:nvPr>
        </p:nvSpPr>
        <p:spPr>
          <a:xfrm>
            <a:off x="438912" y="438912"/>
            <a:ext cx="9436608" cy="55046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12BBBED-3B21-4271-BC0F-BBA258B59D48}"/>
              </a:ext>
            </a:extLst>
          </p:cNvPr>
          <p:cNvSpPr>
            <a:spLocks noGrp="1"/>
          </p:cNvSpPr>
          <p:nvPr>
            <p:ph type="dt" sz="half" idx="10"/>
          </p:nvPr>
        </p:nvSpPr>
        <p:spPr>
          <a:xfrm>
            <a:off x="438912" y="6153912"/>
            <a:ext cx="3456432" cy="502920"/>
          </a:xfrm>
          <a:prstGeom prst="rect">
            <a:avLst/>
          </a:prstGeom>
        </p:spPr>
        <p:txBody>
          <a:bodyPr/>
          <a:lstStyle/>
          <a:p>
            <a:fld id="{8F397F40-C8F7-4897-A6B8-241042F913A9}" type="datetime2">
              <a:rPr lang="en-US" smtClean="0"/>
              <a:t>Monday, October 3, 2022</a:t>
            </a:fld>
            <a:endParaRPr lang="en-US"/>
          </a:p>
        </p:txBody>
      </p:sp>
      <p:sp>
        <p:nvSpPr>
          <p:cNvPr id="5" name="Footer Placeholder 4">
            <a:extLst>
              <a:ext uri="{FF2B5EF4-FFF2-40B4-BE49-F238E27FC236}">
                <a16:creationId xmlns:a16="http://schemas.microsoft.com/office/drawing/2014/main" id="{2D89CED5-56F3-4943-8143-918F7A860CD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9C87180-7248-4741-8E3B-9AAFB414DD95}"/>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3961942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DBCE8-F60C-4E3A-83C0-BDE8DD2DE1FD}"/>
              </a:ext>
            </a:extLst>
          </p:cNvPr>
          <p:cNvSpPr>
            <a:spLocks noGrp="1"/>
          </p:cNvSpPr>
          <p:nvPr>
            <p:ph type="title"/>
          </p:nvPr>
        </p:nvSpPr>
        <p:spPr>
          <a:xfrm>
            <a:off x="448056" y="388800"/>
            <a:ext cx="11301984" cy="1141200"/>
          </a:xfrm>
          <a:prstGeom prst="rect">
            <a:avLst/>
          </a:prstGeom>
        </p:spPr>
        <p:txBody>
          <a:bodyPr vert="horz" lIns="0" tIns="0" rIns="0" bIns="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4BBC57F-72F2-48BC-B1EE-1F2C6155D72E}"/>
              </a:ext>
            </a:extLst>
          </p:cNvPr>
          <p:cNvSpPr>
            <a:spLocks noGrp="1"/>
          </p:cNvSpPr>
          <p:nvPr>
            <p:ph type="body" idx="1"/>
          </p:nvPr>
        </p:nvSpPr>
        <p:spPr>
          <a:xfrm>
            <a:off x="448056" y="1733550"/>
            <a:ext cx="11293200" cy="3783013"/>
          </a:xfrm>
          <a:prstGeom prst="rect">
            <a:avLst/>
          </a:prstGeom>
        </p:spPr>
        <p:txBody>
          <a:bodyPr vert="horz" lIns="0" tIns="0" rIns="9144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930FBC45-A4BC-4EE5-82B1-8BC79122559A}"/>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6" name="Slide Number Placeholder 5">
            <a:extLst>
              <a:ext uri="{FF2B5EF4-FFF2-40B4-BE49-F238E27FC236}">
                <a16:creationId xmlns:a16="http://schemas.microsoft.com/office/drawing/2014/main" id="{725E1300-1995-409E-B058-59180872B6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10" name="Date Placeholder 3">
            <a:extLst>
              <a:ext uri="{FF2B5EF4-FFF2-40B4-BE49-F238E27FC236}">
                <a16:creationId xmlns:a16="http://schemas.microsoft.com/office/drawing/2014/main" id="{639030E9-7F3B-403F-96B2-7C2C627C30A0}"/>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October 3, 2022</a:t>
            </a:fld>
            <a:endParaRPr lang="en-US" dirty="0"/>
          </a:p>
        </p:txBody>
      </p:sp>
    </p:spTree>
    <p:extLst>
      <p:ext uri="{BB962C8B-B14F-4D97-AF65-F5344CB8AC3E}">
        <p14:creationId xmlns:p14="http://schemas.microsoft.com/office/powerpoint/2010/main" val="635725847"/>
      </p:ext>
    </p:extLst>
  </p:cSld>
  <p:clrMap bg1="dk1" tx1="lt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sldNum="0" hdr="0" ftr="0" dt="0"/>
  <p:txStyles>
    <p:titleStyle>
      <a:lvl1pPr algn="l" defTabSz="914400" rtl="0" eaLnBrk="1" latinLnBrk="0" hangingPunct="1">
        <a:lnSpc>
          <a:spcPct val="90000"/>
        </a:lnSpc>
        <a:spcBef>
          <a:spcPct val="0"/>
        </a:spcBef>
        <a:buNone/>
        <a:defRPr sz="3200" i="1" kern="1200">
          <a:solidFill>
            <a:schemeClr val="tx2"/>
          </a:solidFill>
          <a:latin typeface="+mj-lt"/>
          <a:ea typeface="+mj-ea"/>
          <a:cs typeface="+mj-cs"/>
        </a:defRPr>
      </a:lvl1pPr>
    </p:titleStyle>
    <p:bodyStyle>
      <a:lvl1pPr marL="450000" indent="-448056" algn="l" defTabSz="914400" rtl="0" eaLnBrk="1" latinLnBrk="0" hangingPunct="1">
        <a:lnSpc>
          <a:spcPct val="120000"/>
        </a:lnSpc>
        <a:spcBef>
          <a:spcPts val="1000"/>
        </a:spcBef>
        <a:buFont typeface="Calibri Light" panose="020F0302020204030204" pitchFamily="34" charset="0"/>
        <a:buChar char="→"/>
        <a:defRPr sz="2200" kern="1200">
          <a:solidFill>
            <a:schemeClr val="tx2">
              <a:alpha val="55000"/>
            </a:schemeClr>
          </a:solidFill>
          <a:latin typeface="+mn-lt"/>
          <a:ea typeface="+mn-ea"/>
          <a:cs typeface="+mn-cs"/>
        </a:defRPr>
      </a:lvl1pPr>
      <a:lvl2pPr marL="90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2pPr>
      <a:lvl3pPr marL="135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3pPr>
      <a:lvl4pPr marL="180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4pPr>
      <a:lvl5pPr marL="225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C448D53-ACA1-4CA4-B08A-09FB0780C7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91140C-186A-B52B-A2D5-82753E6D75CB}"/>
              </a:ext>
            </a:extLst>
          </p:cNvPr>
          <p:cNvSpPr>
            <a:spLocks noGrp="1"/>
          </p:cNvSpPr>
          <p:nvPr>
            <p:ph type="ctrTitle"/>
          </p:nvPr>
        </p:nvSpPr>
        <p:spPr>
          <a:xfrm>
            <a:off x="6318321" y="273209"/>
            <a:ext cx="5447091" cy="3848788"/>
          </a:xfrm>
        </p:spPr>
        <p:txBody>
          <a:bodyPr>
            <a:normAutofit/>
          </a:bodyPr>
          <a:lstStyle/>
          <a:p>
            <a:pPr algn="ctr"/>
            <a:r>
              <a:rPr lang="en-GB" sz="4400" dirty="0"/>
              <a:t> Summary &amp; Evaluation  </a:t>
            </a:r>
            <a:br>
              <a:rPr lang="en-GB" sz="4400" dirty="0"/>
            </a:br>
            <a:r>
              <a:rPr lang="en-GB" sz="4400" dirty="0"/>
              <a:t>Chapter 3</a:t>
            </a:r>
            <a:br>
              <a:rPr lang="en-GB" sz="4400" dirty="0"/>
            </a:br>
            <a:br>
              <a:rPr lang="en-GB" sz="4400" dirty="0"/>
            </a:br>
            <a:r>
              <a:rPr lang="en-GB" sz="4400" dirty="0"/>
              <a:t>“</a:t>
            </a:r>
            <a:r>
              <a:rPr lang="en-GB" sz="4800" dirty="0"/>
              <a:t>The Druids Take Over”</a:t>
            </a:r>
          </a:p>
        </p:txBody>
      </p:sp>
      <p:sp>
        <p:nvSpPr>
          <p:cNvPr id="3" name="Subtitle 2">
            <a:extLst>
              <a:ext uri="{FF2B5EF4-FFF2-40B4-BE49-F238E27FC236}">
                <a16:creationId xmlns:a16="http://schemas.microsoft.com/office/drawing/2014/main" id="{BAE3E44C-CCCC-7FCD-3195-3361AC184574}"/>
              </a:ext>
            </a:extLst>
          </p:cNvPr>
          <p:cNvSpPr>
            <a:spLocks noGrp="1"/>
          </p:cNvSpPr>
          <p:nvPr>
            <p:ph type="subTitle" idx="1"/>
          </p:nvPr>
        </p:nvSpPr>
        <p:spPr>
          <a:xfrm>
            <a:off x="6503303" y="5786875"/>
            <a:ext cx="3008559" cy="1481328"/>
          </a:xfrm>
        </p:spPr>
        <p:txBody>
          <a:bodyPr>
            <a:normAutofit/>
          </a:bodyPr>
          <a:lstStyle/>
          <a:p>
            <a:r>
              <a:rPr lang="en-GB" dirty="0"/>
              <a:t>Natasha Joanne Davies</a:t>
            </a:r>
          </a:p>
          <a:p>
            <a:r>
              <a:rPr lang="en-GB" dirty="0"/>
              <a:t>October 2022</a:t>
            </a:r>
          </a:p>
        </p:txBody>
      </p:sp>
      <p:pic>
        <p:nvPicPr>
          <p:cNvPr id="5" name="Picture 4" descr="A person in a white dress&#10;&#10;Description automatically generated with medium confidence">
            <a:extLst>
              <a:ext uri="{FF2B5EF4-FFF2-40B4-BE49-F238E27FC236}">
                <a16:creationId xmlns:a16="http://schemas.microsoft.com/office/drawing/2014/main" id="{A588CB50-99B9-00BD-9CB8-B74F070AA0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212" y="476507"/>
            <a:ext cx="3853080" cy="5495034"/>
          </a:xfrm>
          <a:prstGeom prst="rect">
            <a:avLst/>
          </a:prstGeom>
        </p:spPr>
      </p:pic>
      <p:cxnSp>
        <p:nvCxnSpPr>
          <p:cNvPr id="12" name="Straight Connector 11">
            <a:extLst>
              <a:ext uri="{FF2B5EF4-FFF2-40B4-BE49-F238E27FC236}">
                <a16:creationId xmlns:a16="http://schemas.microsoft.com/office/drawing/2014/main" id="{3B5719CE-F76F-4313-9A48-ADF79E67BB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318321" y="4122000"/>
            <a:ext cx="5447091"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254BF21-FD0D-74A2-B5C5-421F8A78F267}"/>
              </a:ext>
            </a:extLst>
          </p:cNvPr>
          <p:cNvSpPr txBox="1"/>
          <p:nvPr/>
        </p:nvSpPr>
        <p:spPr>
          <a:xfrm>
            <a:off x="1055005" y="5786875"/>
            <a:ext cx="3955908" cy="369332"/>
          </a:xfrm>
          <a:prstGeom prst="rect">
            <a:avLst/>
          </a:prstGeom>
          <a:noFill/>
        </p:spPr>
        <p:txBody>
          <a:bodyPr wrap="square" rtlCol="0">
            <a:spAutoFit/>
          </a:bodyPr>
          <a:lstStyle/>
          <a:p>
            <a:r>
              <a:rPr lang="en-GB" i="1" dirty="0"/>
              <a:t>(Image 1)</a:t>
            </a:r>
          </a:p>
        </p:txBody>
      </p:sp>
    </p:spTree>
    <p:extLst>
      <p:ext uri="{BB962C8B-B14F-4D97-AF65-F5344CB8AC3E}">
        <p14:creationId xmlns:p14="http://schemas.microsoft.com/office/powerpoint/2010/main" val="1132530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wearing glasses and a suit">
            <a:extLst>
              <a:ext uri="{FF2B5EF4-FFF2-40B4-BE49-F238E27FC236}">
                <a16:creationId xmlns:a16="http://schemas.microsoft.com/office/drawing/2014/main" id="{3479F120-0B6B-E979-4304-487128FCCE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1277" y="0"/>
            <a:ext cx="1560723" cy="1560723"/>
          </a:xfrm>
          <a:prstGeom prst="rect">
            <a:avLst/>
          </a:prstGeom>
        </p:spPr>
      </p:pic>
      <p:sp>
        <p:nvSpPr>
          <p:cNvPr id="2" name="TextBox 1">
            <a:extLst>
              <a:ext uri="{FF2B5EF4-FFF2-40B4-BE49-F238E27FC236}">
                <a16:creationId xmlns:a16="http://schemas.microsoft.com/office/drawing/2014/main" id="{1DAEC3BE-1293-F07A-F55B-0B982F17CFC0}"/>
              </a:ext>
            </a:extLst>
          </p:cNvPr>
          <p:cNvSpPr txBox="1"/>
          <p:nvPr/>
        </p:nvSpPr>
        <p:spPr>
          <a:xfrm>
            <a:off x="116840" y="1313793"/>
            <a:ext cx="12075160" cy="6401753"/>
          </a:xfrm>
          <a:prstGeom prst="rect">
            <a:avLst/>
          </a:prstGeom>
          <a:noFill/>
        </p:spPr>
        <p:txBody>
          <a:bodyPr wrap="square" rtlCol="0">
            <a:spAutoFit/>
          </a:bodyPr>
          <a:lstStyle/>
          <a:p>
            <a:endParaRPr lang="en-GB" sz="2000" dirty="0"/>
          </a:p>
          <a:p>
            <a:pPr marL="342900" indent="-342900">
              <a:buFont typeface="Arial" panose="020B0604020202020204" pitchFamily="34" charset="0"/>
              <a:buChar char="•"/>
            </a:pPr>
            <a:r>
              <a:rPr lang="en-GB" sz="2200" dirty="0"/>
              <a:t>‘A leading authority on history of the British Isles in the sixteenth and seventeenth centuries, on ancient and medieval paganism and magic, and on the global context of witchcraft beliefs. Also the leading historian of the ritual year in Britain and of modern paganism. He is a member of the “Medieval and Early Modern Cluster” at Bristol’ (bristol.ac.uk)</a:t>
            </a:r>
          </a:p>
          <a:p>
            <a:pPr marL="457200" indent="-457200">
              <a:buFont typeface="Arial" panose="020B0604020202020204" pitchFamily="34" charset="0"/>
              <a:buChar char="•"/>
            </a:pPr>
            <a:r>
              <a:rPr lang="en-GB" sz="2200" dirty="0"/>
              <a:t>141 research outputs</a:t>
            </a:r>
          </a:p>
          <a:p>
            <a:pPr marL="457200" indent="-457200">
              <a:buFont typeface="Arial" panose="020B0604020202020204" pitchFamily="34" charset="0"/>
              <a:buChar char="•"/>
            </a:pPr>
            <a:r>
              <a:rPr lang="en-GB" sz="2200" dirty="0"/>
              <a:t>14 books</a:t>
            </a:r>
          </a:p>
          <a:p>
            <a:pPr marL="457200" indent="-457200">
              <a:buFont typeface="Arial" panose="020B0604020202020204" pitchFamily="34" charset="0"/>
              <a:buChar char="•"/>
            </a:pPr>
            <a:r>
              <a:rPr lang="en-GB" sz="2200" dirty="0"/>
              <a:t>Hutton's contribution to the field of historical academia is extensive, persuasive and formidable; he has introduced alternative ideas when considering history </a:t>
            </a:r>
          </a:p>
          <a:p>
            <a:pPr marL="457200" indent="-457200">
              <a:buFont typeface="Arial" panose="020B0604020202020204" pitchFamily="34" charset="0"/>
              <a:buChar char="•"/>
            </a:pPr>
            <a:r>
              <a:rPr lang="en-GB" sz="2200" dirty="0"/>
              <a:t>As well as the academic study and research ,Hutton has successfully reached out to the “lay person” with his books ,encouraging and sharing his passion of history to anyone who has an interest </a:t>
            </a:r>
          </a:p>
          <a:p>
            <a:pPr marL="457200" indent="-457200">
              <a:buFont typeface="Arial" panose="020B0604020202020204" pitchFamily="34" charset="0"/>
              <a:buChar char="•"/>
            </a:pPr>
            <a:r>
              <a:rPr lang="en-GB" sz="2200" dirty="0"/>
              <a:t>This book is the result of Hutton’s research over 7 years and the 2</a:t>
            </a:r>
            <a:r>
              <a:rPr lang="en-GB" sz="2200" baseline="30000" dirty="0"/>
              <a:t>nd</a:t>
            </a:r>
            <a:r>
              <a:rPr lang="en-GB" sz="2200" dirty="0"/>
              <a:t> outcome of his project-the 1</a:t>
            </a:r>
            <a:r>
              <a:rPr lang="en-GB" sz="2200" baseline="30000" dirty="0"/>
              <a:t>st</a:t>
            </a:r>
            <a:r>
              <a:rPr lang="en-GB" sz="2200" dirty="0"/>
              <a:t> outcome being his published book “The Druids” (Hutton,2011. </a:t>
            </a:r>
            <a:r>
              <a:rPr lang="en-GB" sz="2200" i="1" dirty="0"/>
              <a:t>Blood &amp; Mistletoe,</a:t>
            </a:r>
            <a:r>
              <a:rPr lang="en-GB" sz="2200" dirty="0"/>
              <a:t> </a:t>
            </a:r>
            <a:r>
              <a:rPr lang="en-GB" sz="2200" dirty="0" err="1"/>
              <a:t>p.xi</a:t>
            </a:r>
            <a:r>
              <a:rPr lang="en-GB" sz="2200" dirty="0"/>
              <a:t>)</a:t>
            </a:r>
          </a:p>
          <a:p>
            <a:pPr marL="457200" indent="-457200">
              <a:buFont typeface="Arial" panose="020B0604020202020204" pitchFamily="34" charset="0"/>
              <a:buChar char="•"/>
            </a:pPr>
            <a:r>
              <a:rPr lang="en-GB" sz="2200" dirty="0"/>
              <a:t>Hutton describes Blood &amp; Mistletoe ‘as the heavyweight of the two, and the main published outcome of the research project’ (ibid)</a:t>
            </a:r>
          </a:p>
          <a:p>
            <a:pPr marL="457200" indent="-457200">
              <a:buFont typeface="Arial" panose="020B0604020202020204" pitchFamily="34" charset="0"/>
              <a:buChar char="•"/>
            </a:pPr>
            <a:endParaRPr lang="en-GB" sz="2200" dirty="0"/>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endParaRPr lang="en-GB" sz="3200" dirty="0"/>
          </a:p>
        </p:txBody>
      </p:sp>
      <p:sp>
        <p:nvSpPr>
          <p:cNvPr id="4" name="TextBox 3">
            <a:extLst>
              <a:ext uri="{FF2B5EF4-FFF2-40B4-BE49-F238E27FC236}">
                <a16:creationId xmlns:a16="http://schemas.microsoft.com/office/drawing/2014/main" id="{6F17D54E-7258-ED10-AB38-2CFE83A30BEC}"/>
              </a:ext>
            </a:extLst>
          </p:cNvPr>
          <p:cNvSpPr txBox="1"/>
          <p:nvPr/>
        </p:nvSpPr>
        <p:spPr>
          <a:xfrm>
            <a:off x="2958662" y="170068"/>
            <a:ext cx="6127530"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Bell MT"/>
                <a:ea typeface="+mn-ea"/>
                <a:cs typeface="+mn-cs"/>
              </a:rPr>
              <a:t>RONALD HUTTON</a:t>
            </a:r>
            <a:endParaRPr kumimoji="0" lang="en-GB" sz="2000" b="0" i="0" u="none" strike="noStrike" kern="1200" cap="none" spc="0" normalizeH="0" baseline="0" noProof="0" dirty="0">
              <a:ln>
                <a:noFill/>
              </a:ln>
              <a:solidFill>
                <a:prstClr val="white"/>
              </a:solidFill>
              <a:effectLst/>
              <a:uLnTx/>
              <a:uFillTx/>
              <a:latin typeface="Bell MT"/>
              <a:ea typeface="+mn-ea"/>
              <a:cs typeface="+mn-cs"/>
            </a:endParaRPr>
          </a:p>
        </p:txBody>
      </p:sp>
      <p:sp>
        <p:nvSpPr>
          <p:cNvPr id="5" name="TextBox 4">
            <a:extLst>
              <a:ext uri="{FF2B5EF4-FFF2-40B4-BE49-F238E27FC236}">
                <a16:creationId xmlns:a16="http://schemas.microsoft.com/office/drawing/2014/main" id="{99618054-5B4B-1A5C-9F31-9063AFA9D864}"/>
              </a:ext>
            </a:extLst>
          </p:cNvPr>
          <p:cNvSpPr txBox="1"/>
          <p:nvPr/>
        </p:nvSpPr>
        <p:spPr>
          <a:xfrm>
            <a:off x="11411638" y="1347426"/>
            <a:ext cx="1166648" cy="276999"/>
          </a:xfrm>
          <a:prstGeom prst="rect">
            <a:avLst/>
          </a:prstGeom>
          <a:noFill/>
        </p:spPr>
        <p:txBody>
          <a:bodyPr wrap="square" rtlCol="0">
            <a:spAutoFit/>
          </a:bodyPr>
          <a:lstStyle/>
          <a:p>
            <a:r>
              <a:rPr lang="en-GB" sz="1200" dirty="0"/>
              <a:t>Image 2</a:t>
            </a:r>
          </a:p>
        </p:txBody>
      </p:sp>
    </p:spTree>
    <p:extLst>
      <p:ext uri="{BB962C8B-B14F-4D97-AF65-F5344CB8AC3E}">
        <p14:creationId xmlns:p14="http://schemas.microsoft.com/office/powerpoint/2010/main" val="113612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170D9B0-73BC-10D6-DEA7-409AFC1C4F4B}"/>
              </a:ext>
            </a:extLst>
          </p:cNvPr>
          <p:cNvSpPr txBox="1"/>
          <p:nvPr/>
        </p:nvSpPr>
        <p:spPr>
          <a:xfrm>
            <a:off x="2190007" y="491986"/>
            <a:ext cx="6506954" cy="1527237"/>
          </a:xfrm>
          <a:prstGeom prst="rect">
            <a:avLst/>
          </a:prstGeom>
        </p:spPr>
        <p:txBody>
          <a:bodyPr vert="horz" lIns="0" tIns="0" rIns="0" bIns="0" rtlCol="0" anchor="b">
            <a:normAutofit/>
          </a:bodyPr>
          <a:lstStyle/>
          <a:p>
            <a:pPr>
              <a:lnSpc>
                <a:spcPct val="90000"/>
              </a:lnSpc>
              <a:spcBef>
                <a:spcPct val="0"/>
              </a:spcBef>
              <a:spcAft>
                <a:spcPts val="600"/>
              </a:spcAft>
            </a:pPr>
            <a:r>
              <a:rPr lang="en-US" sz="4000" i="1" dirty="0">
                <a:solidFill>
                  <a:schemeClr val="tx2"/>
                </a:solidFill>
                <a:latin typeface="+mj-lt"/>
                <a:ea typeface="+mj-ea"/>
                <a:cs typeface="+mj-cs"/>
              </a:rPr>
              <a:t>CHAPTER 3</a:t>
            </a:r>
          </a:p>
          <a:p>
            <a:pPr>
              <a:lnSpc>
                <a:spcPct val="90000"/>
              </a:lnSpc>
              <a:spcBef>
                <a:spcPct val="0"/>
              </a:spcBef>
              <a:spcAft>
                <a:spcPts val="600"/>
              </a:spcAft>
            </a:pPr>
            <a:r>
              <a:rPr lang="en-US" sz="4000" i="1" dirty="0">
                <a:solidFill>
                  <a:schemeClr val="tx2"/>
                </a:solidFill>
                <a:latin typeface="+mj-lt"/>
                <a:ea typeface="+mj-ea"/>
                <a:cs typeface="+mj-cs"/>
              </a:rPr>
              <a:t>“THE DRUIDS TAKE OVER”</a:t>
            </a:r>
          </a:p>
          <a:p>
            <a:pPr>
              <a:lnSpc>
                <a:spcPct val="90000"/>
              </a:lnSpc>
              <a:spcBef>
                <a:spcPct val="0"/>
              </a:spcBef>
              <a:spcAft>
                <a:spcPts val="600"/>
              </a:spcAft>
            </a:pPr>
            <a:endParaRPr lang="en-US" sz="4500" i="1" dirty="0">
              <a:solidFill>
                <a:schemeClr val="tx2"/>
              </a:solidFill>
              <a:latin typeface="+mj-lt"/>
              <a:ea typeface="+mj-ea"/>
              <a:cs typeface="+mj-cs"/>
            </a:endParaRPr>
          </a:p>
        </p:txBody>
      </p:sp>
      <p:pic>
        <p:nvPicPr>
          <p:cNvPr id="7" name="Picture 6">
            <a:extLst>
              <a:ext uri="{FF2B5EF4-FFF2-40B4-BE49-F238E27FC236}">
                <a16:creationId xmlns:a16="http://schemas.microsoft.com/office/drawing/2014/main" id="{30DEC3EA-C19D-4D5E-E37A-CFD1B4FC0F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859280" cy="1645132"/>
          </a:xfrm>
          <a:prstGeom prst="rect">
            <a:avLst/>
          </a:prstGeom>
        </p:spPr>
      </p:pic>
      <p:sp>
        <p:nvSpPr>
          <p:cNvPr id="2" name="TextBox 1">
            <a:extLst>
              <a:ext uri="{FF2B5EF4-FFF2-40B4-BE49-F238E27FC236}">
                <a16:creationId xmlns:a16="http://schemas.microsoft.com/office/drawing/2014/main" id="{F2EC1049-955C-C9DA-F84D-0C3B64D817EC}"/>
              </a:ext>
            </a:extLst>
          </p:cNvPr>
          <p:cNvSpPr txBox="1"/>
          <p:nvPr/>
        </p:nvSpPr>
        <p:spPr>
          <a:xfrm>
            <a:off x="91440" y="2068223"/>
            <a:ext cx="11765280" cy="4955203"/>
          </a:xfrm>
          <a:prstGeom prst="rect">
            <a:avLst/>
          </a:prstGeom>
          <a:noFill/>
        </p:spPr>
        <p:txBody>
          <a:bodyPr wrap="square" rtlCol="0">
            <a:spAutoFit/>
          </a:bodyPr>
          <a:lstStyle/>
          <a:p>
            <a:pPr marL="457200" indent="-457200">
              <a:buFont typeface="Arial" panose="020B0604020202020204" pitchFamily="34" charset="0"/>
              <a:buChar char="•"/>
            </a:pPr>
            <a:r>
              <a:rPr lang="en-GB" sz="2400" dirty="0"/>
              <a:t>The preceding chapters explore and evaluate former representations of Iron Age druids and examines scholars interpretations and perceptions of who the druids were </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Chapter 3 focuses on history requiring the ‘right person’ to change the often predisposed national imagery of history in order to gain further insights into the past</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Within this chapter Hutton argues the person who made this change was William Stukeley (18</a:t>
            </a:r>
            <a:r>
              <a:rPr lang="en-GB" sz="2400" baseline="30000" dirty="0"/>
              <a:t>th</a:t>
            </a:r>
            <a:r>
              <a:rPr lang="en-GB" sz="2400" dirty="0"/>
              <a:t> century English antiquarian, physician and Anglican clergyman)</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Hutton incorporates vast quantities of scholarly  opinions and resources to validate his claims that Stukeley pioneered the Druids marginality within British and Welsh culture to that of a pronounced cult</a:t>
            </a:r>
          </a:p>
          <a:p>
            <a:endParaRPr lang="en-GB" sz="2800" dirty="0"/>
          </a:p>
        </p:txBody>
      </p:sp>
      <p:sp>
        <p:nvSpPr>
          <p:cNvPr id="3" name="TextBox 2">
            <a:extLst>
              <a:ext uri="{FF2B5EF4-FFF2-40B4-BE49-F238E27FC236}">
                <a16:creationId xmlns:a16="http://schemas.microsoft.com/office/drawing/2014/main" id="{44363B47-54C2-3C35-7DB4-0EB378CF7AFD}"/>
              </a:ext>
            </a:extLst>
          </p:cNvPr>
          <p:cNvSpPr txBox="1"/>
          <p:nvPr/>
        </p:nvSpPr>
        <p:spPr>
          <a:xfrm>
            <a:off x="-71120" y="1600892"/>
            <a:ext cx="2428240" cy="369332"/>
          </a:xfrm>
          <a:prstGeom prst="rect">
            <a:avLst/>
          </a:prstGeom>
          <a:noFill/>
        </p:spPr>
        <p:txBody>
          <a:bodyPr wrap="square" rtlCol="0">
            <a:spAutoFit/>
          </a:bodyPr>
          <a:lstStyle/>
          <a:p>
            <a:r>
              <a:rPr lang="en-GB" i="1" dirty="0"/>
              <a:t>Image 3</a:t>
            </a:r>
          </a:p>
        </p:txBody>
      </p:sp>
    </p:spTree>
    <p:extLst>
      <p:ext uri="{BB962C8B-B14F-4D97-AF65-F5344CB8AC3E}">
        <p14:creationId xmlns:p14="http://schemas.microsoft.com/office/powerpoint/2010/main" val="1750289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
            <a:extLst>
              <a:ext uri="{FF2B5EF4-FFF2-40B4-BE49-F238E27FC236}">
                <a16:creationId xmlns:a16="http://schemas.microsoft.com/office/drawing/2014/main" id="{B877C106-ABE2-6ECF-2D35-E61B9610D8B5}"/>
              </a:ext>
            </a:extLst>
          </p:cNvPr>
          <p:cNvPicPr>
            <a:picLocks noChangeAspect="1"/>
          </p:cNvPicPr>
          <p:nvPr/>
        </p:nvPicPr>
        <p:blipFill>
          <a:blip r:embed="rId2">
            <a:alphaModFix/>
            <a:duotone>
              <a:schemeClr val="accent3">
                <a:shade val="45000"/>
                <a:satMod val="135000"/>
              </a:schemeClr>
              <a:prstClr val="white"/>
            </a:duotone>
            <a:extLst>
              <a:ext uri="{BEBA8EAE-BF5A-486C-A8C5-ECC9F3942E4B}">
                <a14:imgProps xmlns:a14="http://schemas.microsoft.com/office/drawing/2010/main">
                  <a14:imgLayer r:embed="rId3">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rot="13330067">
            <a:off x="10417268" y="-410729"/>
            <a:ext cx="1936792" cy="1936792"/>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076DB7AE-C8C7-0F2D-73B7-E225742A6B9B}"/>
              </a:ext>
            </a:extLst>
          </p:cNvPr>
          <p:cNvSpPr txBox="1"/>
          <p:nvPr/>
        </p:nvSpPr>
        <p:spPr>
          <a:xfrm>
            <a:off x="2878247" y="0"/>
            <a:ext cx="5439454" cy="1323439"/>
          </a:xfrm>
          <a:prstGeom prst="rect">
            <a:avLst/>
          </a:prstGeom>
          <a:noFill/>
        </p:spPr>
        <p:txBody>
          <a:bodyPr wrap="square" rtlCol="0">
            <a:spAutoFit/>
          </a:bodyPr>
          <a:lstStyle/>
          <a:p>
            <a:pPr algn="ctr"/>
            <a:r>
              <a:rPr lang="en-GB" sz="2800" dirty="0"/>
              <a:t>KEY POINTS  CHAPTER 3</a:t>
            </a:r>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endParaRPr lang="en-GB" sz="2400" dirty="0"/>
          </a:p>
        </p:txBody>
      </p:sp>
      <p:sp>
        <p:nvSpPr>
          <p:cNvPr id="8" name="TextBox 7">
            <a:extLst>
              <a:ext uri="{FF2B5EF4-FFF2-40B4-BE49-F238E27FC236}">
                <a16:creationId xmlns:a16="http://schemas.microsoft.com/office/drawing/2014/main" id="{3D9F9DF6-46E4-693F-0E1C-0281C0A3E7A2}"/>
              </a:ext>
            </a:extLst>
          </p:cNvPr>
          <p:cNvSpPr txBox="1"/>
          <p:nvPr/>
        </p:nvSpPr>
        <p:spPr>
          <a:xfrm>
            <a:off x="352097" y="1115334"/>
            <a:ext cx="11487806" cy="6370975"/>
          </a:xfrm>
          <a:prstGeom prst="rect">
            <a:avLst/>
          </a:prstGeom>
          <a:noFill/>
        </p:spPr>
        <p:txBody>
          <a:bodyPr wrap="square" rtlCol="0">
            <a:spAutoFit/>
          </a:bodyPr>
          <a:lstStyle/>
          <a:p>
            <a:pPr marL="285750" indent="-285750">
              <a:buFont typeface="Arial" panose="020B0604020202020204" pitchFamily="34" charset="0"/>
              <a:buChar char="•"/>
            </a:pPr>
            <a:r>
              <a:rPr lang="en-GB" sz="2400" dirty="0"/>
              <a:t>Chapter 3 sits well within the framework of the whole book as a history of scholarship, rather than as  prose pertaining to Druid history</a:t>
            </a:r>
          </a:p>
          <a:p>
            <a:pPr marL="285750" indent="-285750">
              <a:buFont typeface="Arial" panose="020B0604020202020204" pitchFamily="34" charset="0"/>
              <a:buChar char="•"/>
            </a:pPr>
            <a:r>
              <a:rPr lang="en-GB" sz="2400" dirty="0"/>
              <a:t>William Stukeley was the forerunner of modern archaeology which augmented his  theory that  prehistoric sites such as Stonehenge and Avebury were temples built by the Druids (Hutton,2011., </a:t>
            </a:r>
            <a:r>
              <a:rPr lang="en-GB" sz="2400" i="1" dirty="0"/>
              <a:t>Blood &amp; Mistletoe, </a:t>
            </a:r>
            <a:r>
              <a:rPr lang="en-GB" sz="2400" dirty="0"/>
              <a:t>p86)</a:t>
            </a:r>
          </a:p>
          <a:p>
            <a:pPr marL="285750" indent="-285750">
              <a:buFont typeface="Arial" panose="020B0604020202020204" pitchFamily="34" charset="0"/>
              <a:buChar char="•"/>
            </a:pPr>
            <a:r>
              <a:rPr lang="en-GB" sz="2400" dirty="0"/>
              <a:t>Stukeley’s views of the ancient Druids as nature priests, inspired by ancient Egyptians and early Druids, promoted the cult to the public conscience as worthy ancestors devoted to God</a:t>
            </a:r>
          </a:p>
          <a:p>
            <a:pPr marL="285750" indent="-285750">
              <a:buFont typeface="Arial" panose="020B0604020202020204" pitchFamily="34" charset="0"/>
              <a:buChar char="•"/>
            </a:pPr>
            <a:r>
              <a:rPr lang="en-GB" sz="2400" dirty="0"/>
              <a:t>Through his work, Stukeley resurrected the Druids from a national imagined obscure, barbaric cult into a more civilised, intelligent comprehension </a:t>
            </a:r>
          </a:p>
          <a:p>
            <a:pPr marL="285750" indent="-285750">
              <a:buFont typeface="Arial" panose="020B0604020202020204" pitchFamily="34" charset="0"/>
              <a:buChar char="•"/>
            </a:pPr>
            <a:r>
              <a:rPr lang="en-GB" sz="2400" dirty="0"/>
              <a:t>Hutton reminds us that documented history is very often written with a bias towards the authors cultural standing and position within society</a:t>
            </a:r>
          </a:p>
          <a:p>
            <a:pPr marL="285750" indent="-285750">
              <a:buFont typeface="Arial" panose="020B0604020202020204" pitchFamily="34" charset="0"/>
              <a:buChar char="•"/>
            </a:pPr>
            <a:r>
              <a:rPr lang="en-GB" sz="2400" dirty="0"/>
              <a:t>Chapter 3 “The Druids Take Over” is pivotal in providing an understanding of how and when Druids began to secure their role in the British imagination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p:txBody>
      </p:sp>
      <p:pic>
        <p:nvPicPr>
          <p:cNvPr id="9" name="Picture 8">
            <a:extLst>
              <a:ext uri="{FF2B5EF4-FFF2-40B4-BE49-F238E27FC236}">
                <a16:creationId xmlns:a16="http://schemas.microsoft.com/office/drawing/2014/main" id="{DE47D244-1BF9-7F35-93E9-7B41924BAD3D}"/>
              </a:ext>
            </a:extLst>
          </p:cNvPr>
          <p:cNvPicPr>
            <a:picLocks noChangeAspect="1"/>
          </p:cNvPicPr>
          <p:nvPr/>
        </p:nvPicPr>
        <p:blipFill>
          <a:blip r:embed="rId4"/>
          <a:stretch>
            <a:fillRect/>
          </a:stretch>
        </p:blipFill>
        <p:spPr>
          <a:xfrm rot="9919414">
            <a:off x="-817062" y="-1229762"/>
            <a:ext cx="3328704" cy="3322608"/>
          </a:xfrm>
          <a:prstGeom prst="rect">
            <a:avLst/>
          </a:prstGeom>
        </p:spPr>
      </p:pic>
    </p:spTree>
    <p:extLst>
      <p:ext uri="{BB962C8B-B14F-4D97-AF65-F5344CB8AC3E}">
        <p14:creationId xmlns:p14="http://schemas.microsoft.com/office/powerpoint/2010/main" val="3436442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megalith, outdoor, building&#10;&#10;Description automatically generated">
            <a:extLst>
              <a:ext uri="{FF2B5EF4-FFF2-40B4-BE49-F238E27FC236}">
                <a16:creationId xmlns:a16="http://schemas.microsoft.com/office/drawing/2014/main" id="{43A2C76D-505B-D5B1-E039-A120B60791AA}"/>
              </a:ext>
            </a:extLst>
          </p:cNvPr>
          <p:cNvPicPr>
            <a:picLocks noChangeAspect="1"/>
          </p:cNvPicPr>
          <p:nvPr/>
        </p:nvPicPr>
        <p:blipFill>
          <a:blip r:embed="rId2">
            <a:lum bright="70000" contrast="-70000"/>
            <a:alphaModFix amt="61000"/>
            <a:extLst>
              <a:ext uri="{BEBA8EAE-BF5A-486C-A8C5-ECC9F3942E4B}">
                <a14:imgProps xmlns:a14="http://schemas.microsoft.com/office/drawing/2010/main">
                  <a14:imgLayer r:embed="rId3">
                    <a14:imgEffect>
                      <a14:artisticPaintStrokes/>
                    </a14:imgEffect>
                    <a14:imgEffect>
                      <a14:colorTemperature colorTemp="11470"/>
                    </a14:imgEffect>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948000"/>
          </a:xfrm>
          <a:prstGeom prst="rect">
            <a:avLst/>
          </a:prstGeom>
          <a:effectLst>
            <a:softEdge rad="12700"/>
          </a:effectLst>
        </p:spPr>
      </p:pic>
      <p:sp>
        <p:nvSpPr>
          <p:cNvPr id="6" name="TextBox 5">
            <a:extLst>
              <a:ext uri="{FF2B5EF4-FFF2-40B4-BE49-F238E27FC236}">
                <a16:creationId xmlns:a16="http://schemas.microsoft.com/office/drawing/2014/main" id="{7A323A3A-2C45-E5E7-19FD-E9230EF86869}"/>
              </a:ext>
            </a:extLst>
          </p:cNvPr>
          <p:cNvSpPr txBox="1"/>
          <p:nvPr/>
        </p:nvSpPr>
        <p:spPr>
          <a:xfrm>
            <a:off x="773772" y="816891"/>
            <a:ext cx="10566400" cy="5262979"/>
          </a:xfrm>
          <a:prstGeom prst="rect">
            <a:avLst/>
          </a:prstGeom>
          <a:noFill/>
        </p:spPr>
        <p:txBody>
          <a:bodyPr wrap="square" rtlCol="0">
            <a:spAutoFit/>
          </a:bodyPr>
          <a:lstStyle/>
          <a:p>
            <a:pPr algn="ctr"/>
            <a:r>
              <a:rPr lang="en-GB" sz="2400" b="1" dirty="0">
                <a:solidFill>
                  <a:schemeClr val="bg2"/>
                </a:solidFill>
              </a:rPr>
              <a:t>MY VIEWS</a:t>
            </a:r>
          </a:p>
          <a:p>
            <a:pPr algn="ctr"/>
            <a:endParaRPr lang="en-GB" sz="2400" b="1" dirty="0">
              <a:solidFill>
                <a:schemeClr val="bg2"/>
              </a:solidFill>
            </a:endParaRPr>
          </a:p>
          <a:p>
            <a:pPr marL="342900" indent="-342900">
              <a:buFont typeface="Arial" panose="020B0604020202020204" pitchFamily="34" charset="0"/>
              <a:buChar char="•"/>
            </a:pPr>
            <a:r>
              <a:rPr lang="en-GB" sz="2400" b="1" dirty="0">
                <a:solidFill>
                  <a:schemeClr val="bg2"/>
                </a:solidFill>
              </a:rPr>
              <a:t>Surprised at the difference between the title and content of the book</a:t>
            </a:r>
          </a:p>
          <a:p>
            <a:pPr marL="342900" indent="-342900">
              <a:buFont typeface="Arial" panose="020B0604020202020204" pitchFamily="34" charset="0"/>
              <a:buChar char="•"/>
            </a:pPr>
            <a:endParaRPr lang="en-GB" sz="2400" b="1" dirty="0">
              <a:solidFill>
                <a:schemeClr val="bg2"/>
              </a:solidFill>
            </a:endParaRPr>
          </a:p>
          <a:p>
            <a:pPr marL="342900" indent="-342900">
              <a:buFont typeface="Arial" panose="020B0604020202020204" pitchFamily="34" charset="0"/>
              <a:buChar char="•"/>
            </a:pPr>
            <a:r>
              <a:rPr lang="en-GB" sz="2400" b="1" dirty="0">
                <a:solidFill>
                  <a:schemeClr val="bg2"/>
                </a:solidFill>
              </a:rPr>
              <a:t>Sparing knowledge of Druidism made the work a little hard to comprehend as quite an academic piece of literature</a:t>
            </a:r>
          </a:p>
          <a:p>
            <a:pPr marL="342900" indent="-342900">
              <a:buFont typeface="Arial" panose="020B0604020202020204" pitchFamily="34" charset="0"/>
              <a:buChar char="•"/>
            </a:pPr>
            <a:endParaRPr lang="en-GB" sz="2400" b="1" dirty="0">
              <a:solidFill>
                <a:schemeClr val="bg2"/>
              </a:solidFill>
            </a:endParaRPr>
          </a:p>
          <a:p>
            <a:pPr marL="342900" indent="-342900">
              <a:buFont typeface="Arial" panose="020B0604020202020204" pitchFamily="34" charset="0"/>
              <a:buChar char="•"/>
            </a:pPr>
            <a:r>
              <a:rPr lang="en-GB" sz="2400" b="1" dirty="0">
                <a:solidFill>
                  <a:schemeClr val="bg2"/>
                </a:solidFill>
              </a:rPr>
              <a:t>Readers of history text, whether academic or lay person, would bode well to consider the reasons why the text was written, who for and when – ulterior motives are often applied!!</a:t>
            </a:r>
          </a:p>
          <a:p>
            <a:pPr marL="342900" indent="-342900">
              <a:buFont typeface="Arial" panose="020B0604020202020204" pitchFamily="34" charset="0"/>
              <a:buChar char="•"/>
            </a:pPr>
            <a:endParaRPr lang="en-GB" sz="2400" b="1" dirty="0">
              <a:solidFill>
                <a:schemeClr val="bg2"/>
              </a:solidFill>
            </a:endParaRPr>
          </a:p>
          <a:p>
            <a:pPr marL="342900" indent="-342900">
              <a:buFont typeface="Arial" panose="020B0604020202020204" pitchFamily="34" charset="0"/>
              <a:buChar char="•"/>
            </a:pPr>
            <a:r>
              <a:rPr lang="en-GB" sz="2400" b="1" dirty="0">
                <a:solidFill>
                  <a:schemeClr val="bg2"/>
                </a:solidFill>
              </a:rPr>
              <a:t>I found Chapter 3 fascinating in providing examples of it was, and why it is, we see the things the way we do. In this instance the “Taking Over by Druids” into the public conscience of the British public</a:t>
            </a:r>
          </a:p>
        </p:txBody>
      </p:sp>
      <p:pic>
        <p:nvPicPr>
          <p:cNvPr id="5" name="Picture 4" descr="Shape&#10;&#10;Description automatically generated with low confidence">
            <a:extLst>
              <a:ext uri="{FF2B5EF4-FFF2-40B4-BE49-F238E27FC236}">
                <a16:creationId xmlns:a16="http://schemas.microsoft.com/office/drawing/2014/main" id="{7CDDEE07-3E21-5E19-73DD-D87B4A0F33CF}"/>
              </a:ext>
            </a:extLst>
          </p:cNvPr>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15817928" flipH="1">
            <a:off x="-229322" y="177868"/>
            <a:ext cx="1819624" cy="1904664"/>
          </a:xfrm>
          <a:prstGeom prst="rect">
            <a:avLst/>
          </a:prstGeom>
        </p:spPr>
      </p:pic>
      <p:pic>
        <p:nvPicPr>
          <p:cNvPr id="8" name="Picture 7" descr="Shape&#10;&#10;Description automatically generated with low confidence">
            <a:extLst>
              <a:ext uri="{FF2B5EF4-FFF2-40B4-BE49-F238E27FC236}">
                <a16:creationId xmlns:a16="http://schemas.microsoft.com/office/drawing/2014/main" id="{26E2EAE1-A5CE-1589-3CDB-7964917A2E2B}"/>
              </a:ext>
            </a:extLst>
          </p:cNvPr>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1569893" flipH="1">
            <a:off x="10287755" y="108732"/>
            <a:ext cx="1940294" cy="2247598"/>
          </a:xfrm>
          <a:prstGeom prst="rect">
            <a:avLst/>
          </a:prstGeom>
        </p:spPr>
      </p:pic>
      <p:pic>
        <p:nvPicPr>
          <p:cNvPr id="2" name="Picture 1" descr="Shape&#10;&#10;Description automatically generated with low confidence">
            <a:extLst>
              <a:ext uri="{FF2B5EF4-FFF2-40B4-BE49-F238E27FC236}">
                <a16:creationId xmlns:a16="http://schemas.microsoft.com/office/drawing/2014/main" id="{F7964358-E8D5-251E-2380-D09506955B0F}"/>
              </a:ext>
            </a:extLst>
          </p:cNvPr>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9526291" flipH="1">
            <a:off x="-5044" y="5251599"/>
            <a:ext cx="1604162" cy="1904664"/>
          </a:xfrm>
          <a:prstGeom prst="rect">
            <a:avLst/>
          </a:prstGeom>
        </p:spPr>
      </p:pic>
      <p:pic>
        <p:nvPicPr>
          <p:cNvPr id="4" name="Picture 3" descr="Shape&#10;&#10;Description automatically generated with low confidence">
            <a:extLst>
              <a:ext uri="{FF2B5EF4-FFF2-40B4-BE49-F238E27FC236}">
                <a16:creationId xmlns:a16="http://schemas.microsoft.com/office/drawing/2014/main" id="{B99BAF76-8344-05C6-9778-9277929FCA39}"/>
              </a:ext>
            </a:extLst>
          </p:cNvPr>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4516487" flipH="1">
            <a:off x="10353811" y="4863220"/>
            <a:ext cx="1767375" cy="2047292"/>
          </a:xfrm>
          <a:prstGeom prst="rect">
            <a:avLst/>
          </a:prstGeom>
        </p:spPr>
      </p:pic>
    </p:spTree>
    <p:extLst>
      <p:ext uri="{BB962C8B-B14F-4D97-AF65-F5344CB8AC3E}">
        <p14:creationId xmlns:p14="http://schemas.microsoft.com/office/powerpoint/2010/main" val="732602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297AB9-33BA-84E9-72AB-8C4114C8180D}"/>
              </a:ext>
            </a:extLst>
          </p:cNvPr>
          <p:cNvSpPr txBox="1"/>
          <p:nvPr/>
        </p:nvSpPr>
        <p:spPr>
          <a:xfrm>
            <a:off x="304800" y="258296"/>
            <a:ext cx="11887200" cy="7540526"/>
          </a:xfrm>
          <a:prstGeom prst="rect">
            <a:avLst/>
          </a:prstGeom>
          <a:noFill/>
        </p:spPr>
        <p:txBody>
          <a:bodyPr wrap="square" rtlCol="0">
            <a:spAutoFit/>
          </a:bodyPr>
          <a:lstStyle/>
          <a:p>
            <a:r>
              <a:rPr lang="en-GB" sz="2400" dirty="0"/>
              <a:t>REFERENCES</a:t>
            </a:r>
          </a:p>
          <a:p>
            <a:pPr algn="ctr"/>
            <a:endParaRPr lang="en-GB" sz="2400" dirty="0"/>
          </a:p>
          <a:p>
            <a:r>
              <a:rPr lang="en-GB" sz="2000" dirty="0"/>
              <a:t>Hutton, R. (2011 ) </a:t>
            </a:r>
            <a:r>
              <a:rPr lang="en-GB" sz="2000" i="1" dirty="0"/>
              <a:t>Blood &amp; Mistletoe The History of The Druids in Britain. </a:t>
            </a:r>
            <a:r>
              <a:rPr lang="en-GB" sz="2000" dirty="0"/>
              <a:t>New Haven &amp; London: Yale University Press</a:t>
            </a:r>
          </a:p>
          <a:p>
            <a:endParaRPr lang="en-GB" sz="2000" dirty="0"/>
          </a:p>
          <a:p>
            <a:r>
              <a:rPr lang="en-GB" sz="2000" dirty="0"/>
              <a:t>BIBLIOGRAPHY</a:t>
            </a:r>
          </a:p>
          <a:p>
            <a:r>
              <a:rPr lang="en-GB" sz="2000" dirty="0" err="1"/>
              <a:t>Aldhouse</a:t>
            </a:r>
            <a:r>
              <a:rPr lang="en-GB" sz="2000" dirty="0"/>
              <a:t>-Green, M. (2010) ‘Ronald Hutton. Blood &amp; mistletoe: the history of the Druids in Britain. xiv+492 pages. 2009. London: Yale University Press;  Antiquity, 84(323), pp. 270–271. [Accessed online 28.9.2022]</a:t>
            </a:r>
          </a:p>
          <a:p>
            <a:r>
              <a:rPr lang="en-GB" sz="2000" dirty="0"/>
              <a:t>Carey, J. (2010) ‘Blood and Mistletoe: The History of the Druids in Britain’, American Historical Review. Oxford: University of Chicago Press, pp. 281–282. [Accessed online 28.9.2022]</a:t>
            </a:r>
          </a:p>
          <a:p>
            <a:r>
              <a:rPr lang="en-GB" sz="2000" dirty="0"/>
              <a:t>White, E. (2014) On New and Alternative Religions: An Interview with Professor Ronald Hutton [Accessed online 30.9.2022]</a:t>
            </a:r>
          </a:p>
          <a:p>
            <a:endParaRPr lang="en-GB" sz="2000" dirty="0"/>
          </a:p>
          <a:p>
            <a:endParaRPr lang="en-GB" sz="2000" dirty="0"/>
          </a:p>
          <a:p>
            <a:r>
              <a:rPr lang="en-GB" sz="2000" dirty="0"/>
              <a:t>ILLUSTRATIONS</a:t>
            </a:r>
          </a:p>
          <a:p>
            <a:r>
              <a:rPr lang="en-GB" sz="2000" dirty="0"/>
              <a:t>Image 1. Personal photo</a:t>
            </a:r>
          </a:p>
          <a:p>
            <a:r>
              <a:rPr lang="en-GB" sz="2000" dirty="0"/>
              <a:t>Image 2. Professor Ronald Sutton (https://www.bristol.ac.uk) [Accessed online 27.9.2022]</a:t>
            </a:r>
          </a:p>
          <a:p>
            <a:r>
              <a:rPr lang="en-GB" sz="2000" dirty="0"/>
              <a:t>Image 3. Imaginative illustration of “An Arch Druid in His Judicial Habit”., S R Meyrick &amp; C H Smith. ‘The Costume of the Original Inhabitants of the British Islands’. (1815). [ Accessed online at wikimedia.org 2022]</a:t>
            </a:r>
            <a:endParaRPr lang="en-GB" sz="2400" dirty="0"/>
          </a:p>
          <a:p>
            <a:endParaRPr lang="en-GB" sz="2400" dirty="0"/>
          </a:p>
          <a:p>
            <a:endParaRPr lang="en-GB" sz="2400" dirty="0"/>
          </a:p>
          <a:p>
            <a:endParaRPr lang="en-GB" sz="2400" dirty="0"/>
          </a:p>
          <a:p>
            <a:pPr algn="ctr"/>
            <a:endParaRPr lang="en-GB" sz="2400" dirty="0"/>
          </a:p>
        </p:txBody>
      </p:sp>
    </p:spTree>
    <p:extLst>
      <p:ext uri="{BB962C8B-B14F-4D97-AF65-F5344CB8AC3E}">
        <p14:creationId xmlns:p14="http://schemas.microsoft.com/office/powerpoint/2010/main" val="1537878151"/>
      </p:ext>
    </p:extLst>
  </p:cSld>
  <p:clrMapOvr>
    <a:masterClrMapping/>
  </p:clrMapOvr>
</p:sld>
</file>

<file path=ppt/theme/theme1.xml><?xml version="1.0" encoding="utf-8"?>
<a:theme xmlns:a="http://schemas.openxmlformats.org/drawingml/2006/main" name="ThinLineVTI">
  <a:themeElements>
    <a:clrScheme name="ThinLines Color Scheme">
      <a:dk1>
        <a:sysClr val="windowText" lastClr="000000"/>
      </a:dk1>
      <a:lt1>
        <a:sysClr val="window" lastClr="FFFFFF"/>
      </a:lt1>
      <a:dk2>
        <a:srgbClr val="000000"/>
      </a:dk2>
      <a:lt2>
        <a:srgbClr val="FFFFFF"/>
      </a:lt2>
      <a:accent1>
        <a:srgbClr val="00BAC8"/>
      </a:accent1>
      <a:accent2>
        <a:srgbClr val="794DFF"/>
      </a:accent2>
      <a:accent3>
        <a:srgbClr val="00D17D"/>
      </a:accent3>
      <a:accent4>
        <a:srgbClr val="404040"/>
      </a:accent4>
      <a:accent5>
        <a:srgbClr val="FE5D21"/>
      </a:accent5>
      <a:accent6>
        <a:srgbClr val="B3B3B3"/>
      </a:accent6>
      <a:hlink>
        <a:srgbClr val="3E8FF1"/>
      </a:hlink>
      <a:folHlink>
        <a:srgbClr val="939393"/>
      </a:folHlink>
    </a:clrScheme>
    <a:fontScheme name="Custom 3">
      <a:majorFont>
        <a:latin typeface="Bell MT"/>
        <a:ea typeface=""/>
        <a:cs typeface=""/>
      </a:majorFont>
      <a:minorFont>
        <a:latin typeface="Bell M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nLineVTI" id="{DA2A884B-D36C-4F63-9FE8-3C89F2B99A40}" vid="{62C1F77B-42AE-47B9-869B-5CE48C8ED84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033FA223336B44AB78A5EBBE6527CC3" ma:contentTypeVersion="14" ma:contentTypeDescription="Create a new document." ma:contentTypeScope="" ma:versionID="6fbdde8314f3313127e30a41db029b4a">
  <xsd:schema xmlns:xsd="http://www.w3.org/2001/XMLSchema" xmlns:xs="http://www.w3.org/2001/XMLSchema" xmlns:p="http://schemas.microsoft.com/office/2006/metadata/properties" xmlns:ns3="7b23fa32-4003-4364-bee1-595462966394" xmlns:ns4="f54e4810-f1f5-4bce-aa8e-e4722dc561be" targetNamespace="http://schemas.microsoft.com/office/2006/metadata/properties" ma:root="true" ma:fieldsID="7ad9eebf7e970601df822562a566845f" ns3:_="" ns4:_="">
    <xsd:import namespace="7b23fa32-4003-4364-bee1-595462966394"/>
    <xsd:import namespace="f54e4810-f1f5-4bce-aa8e-e4722dc561b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23fa32-4003-4364-bee1-5954629663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f54e4810-f1f5-4bce-aa8e-e4722dc561b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12BBB5-8C30-4B3C-B406-51C5737456F8}">
  <ds:schemaRefs>
    <ds:schemaRef ds:uri="http://purl.org/dc/dcmitype/"/>
    <ds:schemaRef ds:uri="http://www.w3.org/XML/1998/namespace"/>
    <ds:schemaRef ds:uri="http://schemas.microsoft.com/office/infopath/2007/PartnerControls"/>
    <ds:schemaRef ds:uri="http://purl.org/dc/elements/1.1/"/>
    <ds:schemaRef ds:uri="7b23fa32-4003-4364-bee1-595462966394"/>
    <ds:schemaRef ds:uri="http://schemas.microsoft.com/office/2006/documentManagement/types"/>
    <ds:schemaRef ds:uri="http://schemas.openxmlformats.org/package/2006/metadata/core-properties"/>
    <ds:schemaRef ds:uri="f54e4810-f1f5-4bce-aa8e-e4722dc561be"/>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905DB4F8-1DA7-41B5-B7BF-E63BBBC1CFD6}">
  <ds:schemaRefs>
    <ds:schemaRef ds:uri="http://schemas.microsoft.com/sharepoint/v3/contenttype/forms"/>
  </ds:schemaRefs>
</ds:datastoreItem>
</file>

<file path=customXml/itemProps3.xml><?xml version="1.0" encoding="utf-8"?>
<ds:datastoreItem xmlns:ds="http://schemas.openxmlformats.org/officeDocument/2006/customXml" ds:itemID="{66F4AD02-B2D4-4E2C-A20B-F939BA1145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23fa32-4003-4364-bee1-595462966394"/>
    <ds:schemaRef ds:uri="f54e4810-f1f5-4bce-aa8e-e4722dc561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1275</TotalTime>
  <Words>847</Words>
  <Application>Microsoft Office PowerPoint</Application>
  <PresentationFormat>Widescreen</PresentationFormat>
  <Paragraphs>58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Bell MT</vt:lpstr>
      <vt:lpstr>Calibri Light</vt:lpstr>
      <vt:lpstr>ThinLineVTI</vt:lpstr>
      <vt:lpstr> Summary &amp; Evaluation   Chapter 3  “The Druids Take Over”</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Summary &amp; Evaluation   Chapter 3  “The Druids Take Over”</dc:title>
  <dc:creator>Natasha Davies (28001865)</dc:creator>
  <cp:lastModifiedBy>Natasha Davies (28001865)</cp:lastModifiedBy>
  <cp:revision>27</cp:revision>
  <dcterms:created xsi:type="dcterms:W3CDTF">2022-09-25T11:58:20Z</dcterms:created>
  <dcterms:modified xsi:type="dcterms:W3CDTF">2022-10-03T16:18:12Z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0x0101000033FA223336B44AB78A5EBBE6527CC3</vt:lpwstr>
  </property>
</Properties>
</file>