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56" r:id="rId2"/>
    <p:sldId id="273"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13" d="100"/>
          <a:sy n="113" d="100"/>
        </p:scale>
        <p:origin x="586"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48582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everyone. My dissertation is about building a working Network Intrusion Detection System using Snort 3 on a basic home lab. The full title is Design, Implementation and Evaluation of a Signature-Based NIDS. The system is rule-based, transparent, and reproducible on a standard 4 GB virtual machine. My supervisor is Ms. Renuga Jayakumar, module is ACFB7003, and this is submitted June 2026.</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what we will cover today. I will start with the introduction explaining why this project exists. Then the aims and research questions. After that six research gaps I found in the literature. Then system design and implementation, followed by the evaluation results. Finally conclusions and future work. The whole presentation is around 9 to 10 minutes so I will keep each section focused.</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numbers on the left give you the scale of the problem. Over 30,000 security incidents in 2024, average breach cost of 4.88 million dollars, and 14 percent of breaches came through vulnerability exploitation according to Verizon. The core problem on the right: small organisations like universities and SMEs face exactly the same attacks as large enterprises but have no security operations centre. Signature-based detection is the right fit for this environment: lightweight, interpretable, and deployable on standard hardware.</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aim is at the top: build a reproducible signature-based NIDS using Snort 3 in an isolated home lab with automated severity-classified reporting. Below are five objectives. O1 is setting up the three-role lab. O2 is writing the 18 custom rules with documented rate thresholds. O3 is running the evaluation across four sessions. O4 is building nids-report.py for automated severity-classified reports. O5 is computing seven evaluation metrics. Each objective maps directly to a chapter and to the four research questions.</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four research questions are in a 2 by 2 grid. RQ1 asks whether Snort 3 can detect attacks across six categories with realistic accuracy. RQ2 asks what the practical limitations are compared to ML approaches. RQ3 focuses on how to calibrate rate thresholds to reduce false positives. RQ4 asks whether combining PCAP replay with live simulation gives a more valid evaluation than either alone. All four are answered by the end of the project.</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identified six gaps in the literature. Gap 1: no Snort 3 study documents custom rules by attack category with threshold rationale. Gap 2: ML papers report high accuracy with no baseline to compare against. Gap 3: Snort 3 has never been tested where attacker and sensor share the same physical machine. Gap 4: no study automatically classifies alerts into structured severity tiers. Gap 5: no paper combines PCAP replay and live simulation in one report. Gap 6: no study assigns severity purely based on which rule fired. All six gaps are directly addressed by this project.</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lab has three roles on one physical Windows 11 machine. The attacker is WSL2 Ubuntu using nmap, hping3, and curl. The sensor is an Ubuntu 25.04 VM running Snort 3 in passive mode capturing all traffic on ens33. The target is a second VM running Apache and SSH. Three supporting tools: nids-snort.sh has eight command modes to control all sessions. nids-report.py generates severity-classified HTML reports automatically using deterministic SID-to-tier mapping. nids-metrics.py computes all seven evaluation metrics from the Snort alert log.</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18 rules are organised into six categories by severity. HIGH covers port scanning with five rules, DoS with three rules, and brute-force with two rules. MEDIUM covers web application probes with four rules and directory traversal with one rule. LOW covers policy violations like Telnet and SMB with two rules. The key mechanism is detection_filter which means a rule only fires when traffic exceeds a rate threshold. SSH brute-force fires only after 30 connection attempts in 60 seconds. This prevents single legitimate logins from triggering false alerts.</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Critical implementation detail: I had to compile Snort 3 from source. The package manager version has a known bug where detection_filter is silently ignored meaning none of my rate-based rules would ever fire. Source build takes about an hour but is fully reproducible. nids-snort.sh manages all sessions with eight command modes and validates rules before every session. nids-report.py maps every SID to a severity tier using a simple deterministic dictionary lookup. nids-metrics.py reads the alert log and computes detection rate, false positive rate, precision, F1, accuracy, alert ratio, and packet drop rate.</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Four sessions were run. Tuesday was SSH brute-force from CIC-IDS-2017, roughly 11 gigabytes. Wednesday was DoS from the Wednesday PCAP, roughly 13 gigabytes. Friday was port scanning from the Friday PCAP, roughly 14 gigabytes. The live session covered all 18 categories. Tuesday and Wednesday show high detection rate but FPR and F1 collapse. The reason: CIC-IDS-2017 contains multiple attack types per day. Port scan rules fire heavily on co-existing scan traffic during the SSH session. These are correct detections, not genuine false positives, but session-scoped evaluation counts them as FP. DR is the only reliable metric for Tuesday and Wednesday. Friday is the strongest result.</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Friday is the strongest session. Detection rate 90.9 percent, false positive rate 8.8 percent, F1-score 83.7 percent, accuracy 91.2 percent. The confusion matrix shows 232,941 true positives, 69,667 false positives, 699,038 true negatives, and 25,882 false negatives. The 8.8 percent FPR comes mainly from SID 1000004 firing on background TCP traffic. That threshold could be raised to reduce FPR further. The important point: 232,941 true positive detections from a fully rule-based system evaluated on the same benchmark dataset as leading academic studies.</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table shows all four sessions together. Friday is clearly the best result. For Tuesday and Wednesday the detection rate is solid, 91.7 and 92.9 percent, but precision and F1 are near zero. This is not a rule failure. It is a dataset evaluation limitation: CIC-IDS-2017 contains mixed attack traffic so non-target SIDs fire heavily alongside the primary attack. I document this honestly rather than hiding it. The live session shows all 18 rules firing correctly with DR near 100 percent and FPR below 5 percent, confirming rules work correctly when traffic is controlled.</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want to be honest about four limitations. L1: zero-day blindness. If a signature does not exist, the attack passes through. This is a property of all signature-based systems, not unique to this project. L2: Tuesday and Wednesday metrics. Port scan rules fired over one million times during the SSH session because scanning traffic genuinely co-exists in that PCAP. DR remains reliable. L3: no packet-level ground truth. CIC-IDS-2017 CSV labels are per-flow not per-packet so metrics are estimated from SID-matched counts with transparent methodology. L4: single 2017 dataset. Findings apply to the six categories tested only.</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comparing against the ML literature a few things stand out. Hnamte reports 99.99 percent, Ali surveys up to 99.93 percent. But Apruzzese et al. showed these numbers drop significantly under cross-evaluation. When an ML model fails it is often not clear why. When a signature rule fails you trace it immediately to the named SID and the threshold. My project achieved DR 90.9 and F1 83.7 on Friday. It also does live testing, produces automated severity reports, and is fully reproducible. None of the compared studies achieved all of those together.</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close, all four research questions are answered. RQ1: Snort 3 detects attacks across six categories with realistic accuracy, proven by Friday results. RQ2: the main limitations are zero-day blindness and the mixed-traffic metric issue. RQ3: thresholds calibrated empirically, SSH needs 30 attempts in 60 seconds. RQ4: dual-mode evaluation was more complete than PCAP alone because three rules have no matching traffic in CIC-IDS-2017 and were only validated in the live session. Future work: add anomaly layer for zero-day coverage, compare against Suricata with identical rules, replace HTML report with ELK Stack, and integrate CSV labels for proper per-packet ground truth.</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the 18 references cited in this presentation, numbered in order of first appearance. The full reference list with all 37 sources in IEEE format is in the dissertation. References 1 and 2 are the Verizon and IBM breach reports that justify the scale of the problem. References 6, 7, and 8 are the Snort and Suricata comparison papers that define the gaps. References 16 and 17 are the CIC-IDS-2017 dataset papers that document the ground truth limitation. Reference 18 is Apruzzese et al. which provides the cross-evaluation evidence.</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4754880" cy="3794760"/>
          </a:xfrm>
          <a:prstGeom prst="rect">
            <a:avLst/>
          </a:prstGeom>
          <a:solidFill>
            <a:srgbClr val="1B4332"/>
          </a:solidFill>
          <a:ln w="12700">
            <a:solidFill>
              <a:srgbClr val="1B4332"/>
            </a:solidFill>
            <a:prstDash val="solid"/>
          </a:ln>
        </p:spPr>
        <p:txBody>
          <a:bodyPr/>
          <a:lstStyle/>
          <a:p>
            <a:endParaRPr/>
          </a:p>
        </p:txBody>
      </p:sp>
      <p:sp>
        <p:nvSpPr>
          <p:cNvPr id="3" name="Shape 1"/>
          <p:cNvSpPr/>
          <p:nvPr/>
        </p:nvSpPr>
        <p:spPr>
          <a:xfrm>
            <a:off x="4754880" y="0"/>
            <a:ext cx="4389120" cy="3794760"/>
          </a:xfrm>
          <a:prstGeom prst="rect">
            <a:avLst/>
          </a:prstGeom>
          <a:solidFill>
            <a:srgbClr val="F5F0E8"/>
          </a:solidFill>
          <a:ln w="12700">
            <a:solidFill>
              <a:srgbClr val="F5F0E8"/>
            </a:solidFill>
            <a:prstDash val="solid"/>
          </a:ln>
        </p:spPr>
        <p:txBody>
          <a:bodyPr/>
          <a:lstStyle/>
          <a:p>
            <a:endParaRPr/>
          </a:p>
        </p:txBody>
      </p:sp>
      <p:sp>
        <p:nvSpPr>
          <p:cNvPr id="4" name="Shape 2"/>
          <p:cNvSpPr/>
          <p:nvPr/>
        </p:nvSpPr>
        <p:spPr>
          <a:xfrm>
            <a:off x="4754880" y="0"/>
            <a:ext cx="54864" cy="3831336"/>
          </a:xfrm>
          <a:prstGeom prst="rect">
            <a:avLst/>
          </a:prstGeom>
          <a:solidFill>
            <a:srgbClr val="B7891A"/>
          </a:solidFill>
          <a:ln w="12700">
            <a:solidFill>
              <a:srgbClr val="B7891A"/>
            </a:solidFill>
            <a:prstDash val="solid"/>
          </a:ln>
        </p:spPr>
        <p:txBody>
          <a:bodyPr/>
          <a:lstStyle/>
          <a:p>
            <a:endParaRPr/>
          </a:p>
        </p:txBody>
      </p:sp>
      <p:sp>
        <p:nvSpPr>
          <p:cNvPr id="5" name="Shape 3"/>
          <p:cNvSpPr/>
          <p:nvPr/>
        </p:nvSpPr>
        <p:spPr>
          <a:xfrm>
            <a:off x="0" y="3520440"/>
            <a:ext cx="4754880" cy="310896"/>
          </a:xfrm>
          <a:prstGeom prst="rect">
            <a:avLst/>
          </a:prstGeom>
          <a:solidFill>
            <a:srgbClr val="B7891A"/>
          </a:solidFill>
          <a:ln w="12700">
            <a:solidFill>
              <a:srgbClr val="B7891A"/>
            </a:solidFill>
            <a:prstDash val="solid"/>
          </a:ln>
        </p:spPr>
        <p:txBody>
          <a:bodyPr/>
          <a:lstStyle/>
          <a:p>
            <a:endParaRPr/>
          </a:p>
        </p:txBody>
      </p:sp>
      <p:sp>
        <p:nvSpPr>
          <p:cNvPr id="6" name="Text 4"/>
          <p:cNvSpPr/>
          <p:nvPr/>
        </p:nvSpPr>
        <p:spPr>
          <a:xfrm>
            <a:off x="384048" y="320040"/>
            <a:ext cx="4206240" cy="2011680"/>
          </a:xfrm>
          <a:prstGeom prst="rect">
            <a:avLst/>
          </a:prstGeom>
          <a:noFill/>
          <a:ln/>
        </p:spPr>
        <p:txBody>
          <a:bodyPr wrap="square" rtlCol="0" anchor="ctr"/>
          <a:lstStyle/>
          <a:p>
            <a:pPr marL="0" indent="0">
              <a:lnSpc>
                <a:spcPct val="120000"/>
              </a:lnSpc>
              <a:buNone/>
            </a:pPr>
            <a:r>
              <a:rPr lang="en-US" sz="2200" b="1" dirty="0">
                <a:solidFill>
                  <a:srgbClr val="FFFFFF"/>
                </a:solidFill>
              </a:rPr>
              <a:t>DESIGN,</a:t>
            </a:r>
            <a:endParaRPr lang="en-US" sz="2200" dirty="0"/>
          </a:p>
          <a:p>
            <a:pPr marL="0" indent="0">
              <a:lnSpc>
                <a:spcPct val="120000"/>
              </a:lnSpc>
              <a:buNone/>
            </a:pPr>
            <a:r>
              <a:rPr lang="en-US" sz="2200" b="1" dirty="0">
                <a:solidFill>
                  <a:srgbClr val="FFFFFF"/>
                </a:solidFill>
              </a:rPr>
              <a:t>IMPLEMENTATION</a:t>
            </a:r>
            <a:endParaRPr lang="en-US" sz="2200" dirty="0"/>
          </a:p>
          <a:p>
            <a:pPr marL="0" indent="0">
              <a:lnSpc>
                <a:spcPct val="120000"/>
              </a:lnSpc>
              <a:buNone/>
            </a:pPr>
            <a:r>
              <a:rPr lang="en-US" sz="2200" b="1" dirty="0">
                <a:solidFill>
                  <a:srgbClr val="FFFFFF"/>
                </a:solidFill>
              </a:rPr>
              <a:t>AND EVALUATION</a:t>
            </a:r>
            <a:endParaRPr lang="en-US" sz="2200" dirty="0"/>
          </a:p>
          <a:p>
            <a:pPr marL="0" indent="0">
              <a:lnSpc>
                <a:spcPct val="120000"/>
              </a:lnSpc>
              <a:buNone/>
            </a:pPr>
            <a:r>
              <a:rPr lang="en-US" sz="2200" b="1" dirty="0">
                <a:solidFill>
                  <a:srgbClr val="FFFFFF"/>
                </a:solidFill>
              </a:rPr>
              <a:t>OF A NIDS</a:t>
            </a:r>
            <a:endParaRPr lang="en-US" sz="2200" dirty="0"/>
          </a:p>
        </p:txBody>
      </p:sp>
      <p:sp>
        <p:nvSpPr>
          <p:cNvPr id="7" name="Text 5"/>
          <p:cNvSpPr/>
          <p:nvPr/>
        </p:nvSpPr>
        <p:spPr>
          <a:xfrm>
            <a:off x="384048" y="2180844"/>
            <a:ext cx="4206240" cy="320040"/>
          </a:xfrm>
          <a:prstGeom prst="rect">
            <a:avLst/>
          </a:prstGeom>
          <a:noFill/>
          <a:ln/>
        </p:spPr>
        <p:txBody>
          <a:bodyPr wrap="square" rtlCol="0" anchor="ctr"/>
          <a:lstStyle/>
          <a:p>
            <a:pPr marL="0" indent="0">
              <a:buNone/>
            </a:pPr>
            <a:r>
              <a:rPr lang="en-US" sz="1000" i="1" dirty="0">
                <a:solidFill>
                  <a:srgbClr val="95BFA8"/>
                </a:solidFill>
              </a:rPr>
              <a:t>Using Snort 3 on an Isolated VMware Lab</a:t>
            </a:r>
            <a:endParaRPr lang="en-US" sz="1000" dirty="0"/>
          </a:p>
        </p:txBody>
      </p:sp>
      <p:sp>
        <p:nvSpPr>
          <p:cNvPr id="8" name="Shape 6"/>
          <p:cNvSpPr/>
          <p:nvPr/>
        </p:nvSpPr>
        <p:spPr>
          <a:xfrm>
            <a:off x="431461" y="2571750"/>
            <a:ext cx="3840480" cy="0"/>
          </a:xfrm>
          <a:prstGeom prst="line">
            <a:avLst/>
          </a:prstGeom>
          <a:noFill/>
          <a:ln w="12700">
            <a:solidFill>
              <a:srgbClr val="B7891A"/>
            </a:solidFill>
            <a:prstDash val="solid"/>
          </a:ln>
        </p:spPr>
        <p:txBody>
          <a:bodyPr/>
          <a:lstStyle/>
          <a:p>
            <a:endParaRPr dirty="0"/>
          </a:p>
        </p:txBody>
      </p:sp>
      <p:sp>
        <p:nvSpPr>
          <p:cNvPr id="9" name="Text 7"/>
          <p:cNvSpPr/>
          <p:nvPr/>
        </p:nvSpPr>
        <p:spPr>
          <a:xfrm>
            <a:off x="384048" y="2638976"/>
            <a:ext cx="4206240" cy="457200"/>
          </a:xfrm>
          <a:prstGeom prst="rect">
            <a:avLst/>
          </a:prstGeom>
          <a:noFill/>
          <a:ln/>
        </p:spPr>
        <p:txBody>
          <a:bodyPr wrap="square" rtlCol="0" anchor="ctr"/>
          <a:lstStyle/>
          <a:p>
            <a:pPr marL="0" indent="0">
              <a:buNone/>
            </a:pPr>
            <a:r>
              <a:rPr lang="en-US" sz="850" dirty="0">
                <a:solidFill>
                  <a:srgbClr val="7BA898"/>
                </a:solidFill>
              </a:rPr>
              <a:t>MSc Cybersecurity and Digital Forensics</a:t>
            </a:r>
            <a:endParaRPr lang="en-US" sz="850" dirty="0"/>
          </a:p>
          <a:p>
            <a:pPr marL="0" indent="0">
              <a:buNone/>
            </a:pPr>
            <a:r>
              <a:rPr lang="en-US" sz="850" dirty="0">
                <a:solidFill>
                  <a:srgbClr val="7BA898"/>
                </a:solidFill>
              </a:rPr>
              <a:t>ACFB7003  |  UWTSD  |  June 2026</a:t>
            </a:r>
            <a:endParaRPr lang="en-US" sz="850" dirty="0"/>
          </a:p>
        </p:txBody>
      </p:sp>
      <p:sp>
        <p:nvSpPr>
          <p:cNvPr id="10" name="Text 8"/>
          <p:cNvSpPr/>
          <p:nvPr/>
        </p:nvSpPr>
        <p:spPr>
          <a:xfrm>
            <a:off x="384048" y="3052742"/>
            <a:ext cx="4206240" cy="384048"/>
          </a:xfrm>
          <a:prstGeom prst="rect">
            <a:avLst/>
          </a:prstGeom>
          <a:noFill/>
          <a:ln/>
        </p:spPr>
        <p:txBody>
          <a:bodyPr wrap="square" rtlCol="0" anchor="ctr"/>
          <a:lstStyle/>
          <a:p>
            <a:pPr marL="0" indent="0">
              <a:buNone/>
            </a:pPr>
            <a:r>
              <a:rPr lang="en-US" sz="800" dirty="0">
                <a:solidFill>
                  <a:srgbClr val="7BA898"/>
                </a:solidFill>
              </a:rPr>
              <a:t>Student ID: 2433852</a:t>
            </a:r>
            <a:endParaRPr lang="en-US" sz="800" dirty="0"/>
          </a:p>
          <a:p>
            <a:pPr marL="0" indent="0">
              <a:buNone/>
            </a:pPr>
            <a:r>
              <a:rPr lang="en-US" sz="800" dirty="0">
                <a:solidFill>
                  <a:srgbClr val="7BA898"/>
                </a:solidFill>
              </a:rPr>
              <a:t>Supervisor: Ms. Renuga Jayakumar</a:t>
            </a:r>
            <a:endParaRPr lang="en-US" sz="800" dirty="0"/>
          </a:p>
        </p:txBody>
      </p:sp>
      <p:sp>
        <p:nvSpPr>
          <p:cNvPr id="11" name="Text 9"/>
          <p:cNvSpPr/>
          <p:nvPr/>
        </p:nvSpPr>
        <p:spPr>
          <a:xfrm>
            <a:off x="5074920" y="640080"/>
            <a:ext cx="3657600" cy="1371600"/>
          </a:xfrm>
          <a:prstGeom prst="rect">
            <a:avLst/>
          </a:prstGeom>
          <a:noFill/>
          <a:ln/>
        </p:spPr>
        <p:txBody>
          <a:bodyPr wrap="square" rtlCol="0" anchor="ctr"/>
          <a:lstStyle/>
          <a:p>
            <a:pPr marL="0" indent="0">
              <a:lnSpc>
                <a:spcPct val="130000"/>
              </a:lnSpc>
              <a:buNone/>
            </a:pPr>
            <a:r>
              <a:rPr lang="en-US" sz="1500" b="1" dirty="0">
                <a:solidFill>
                  <a:srgbClr val="1B4332"/>
                </a:solidFill>
              </a:rPr>
              <a:t>SIGNATURE-BASED</a:t>
            </a:r>
            <a:endParaRPr lang="en-US" sz="1500" dirty="0"/>
          </a:p>
          <a:p>
            <a:pPr marL="0" indent="0">
              <a:lnSpc>
                <a:spcPct val="130000"/>
              </a:lnSpc>
              <a:buNone/>
            </a:pPr>
            <a:r>
              <a:rPr lang="en-US" sz="1500" b="1" dirty="0">
                <a:solidFill>
                  <a:srgbClr val="1B4332"/>
                </a:solidFill>
              </a:rPr>
              <a:t>NETWORK INTRUSION</a:t>
            </a:r>
            <a:endParaRPr lang="en-US" sz="1500" dirty="0"/>
          </a:p>
          <a:p>
            <a:pPr marL="0" indent="0">
              <a:lnSpc>
                <a:spcPct val="130000"/>
              </a:lnSpc>
              <a:buNone/>
            </a:pPr>
            <a:r>
              <a:rPr lang="en-US" sz="1500" b="1" dirty="0">
                <a:solidFill>
                  <a:srgbClr val="1B4332"/>
                </a:solidFill>
              </a:rPr>
              <a:t>DETECTION SYSTEM</a:t>
            </a:r>
            <a:endParaRPr lang="en-US" sz="1500" dirty="0"/>
          </a:p>
        </p:txBody>
      </p:sp>
      <p:sp>
        <p:nvSpPr>
          <p:cNvPr id="12" name="Shape 10"/>
          <p:cNvSpPr/>
          <p:nvPr/>
        </p:nvSpPr>
        <p:spPr>
          <a:xfrm>
            <a:off x="5074920" y="2103120"/>
            <a:ext cx="3566160" cy="0"/>
          </a:xfrm>
          <a:prstGeom prst="line">
            <a:avLst/>
          </a:prstGeom>
          <a:noFill/>
          <a:ln w="12700">
            <a:solidFill>
              <a:srgbClr val="D1C9BC"/>
            </a:solidFill>
            <a:prstDash val="solid"/>
          </a:ln>
        </p:spPr>
        <p:txBody>
          <a:bodyPr/>
          <a:lstStyle/>
          <a:p>
            <a:endParaRPr/>
          </a:p>
        </p:txBody>
      </p:sp>
      <p:sp>
        <p:nvSpPr>
          <p:cNvPr id="13" name="Text 11"/>
          <p:cNvSpPr/>
          <p:nvPr/>
        </p:nvSpPr>
        <p:spPr>
          <a:xfrm>
            <a:off x="5074920" y="2212848"/>
            <a:ext cx="3657600" cy="1325880"/>
          </a:xfrm>
          <a:prstGeom prst="rect">
            <a:avLst/>
          </a:prstGeom>
          <a:noFill/>
          <a:ln/>
        </p:spPr>
        <p:txBody>
          <a:bodyPr wrap="square" rtlCol="0" anchor="ctr"/>
          <a:lstStyle/>
          <a:p>
            <a:pPr marL="0" indent="0">
              <a:lnSpc>
                <a:spcPct val="140000"/>
              </a:lnSpc>
              <a:buNone/>
            </a:pPr>
            <a:r>
              <a:rPr lang="en-US" sz="880" dirty="0">
                <a:solidFill>
                  <a:srgbClr val="6B7280"/>
                </a:solidFill>
              </a:rPr>
              <a:t>18 custom Snort 3 rules across 6 attack categories evaluated against CIC-IDS-2017 PCAP captures and live WSL2 simulation in an isolated home lab, with automated severity-classified reporting.</a:t>
            </a:r>
            <a:endParaRPr lang="en-US" sz="880" dirty="0"/>
          </a:p>
        </p:txBody>
      </p:sp>
      <p:sp>
        <p:nvSpPr>
          <p:cNvPr id="14" name="Shape 12"/>
          <p:cNvSpPr/>
          <p:nvPr/>
        </p:nvSpPr>
        <p:spPr>
          <a:xfrm>
            <a:off x="0" y="3822192"/>
            <a:ext cx="9144000" cy="1321308"/>
          </a:xfrm>
          <a:prstGeom prst="rect">
            <a:avLst/>
          </a:prstGeom>
          <a:solidFill>
            <a:srgbClr val="1B4332"/>
          </a:solidFill>
          <a:ln w="12700">
            <a:solidFill>
              <a:srgbClr val="1B4332"/>
            </a:solidFill>
            <a:prstDash val="solid"/>
          </a:ln>
        </p:spPr>
        <p:txBody>
          <a:bodyPr/>
          <a:lstStyle/>
          <a:p>
            <a:endParaRPr/>
          </a:p>
        </p:txBody>
      </p:sp>
      <p:sp>
        <p:nvSpPr>
          <p:cNvPr id="15" name="Shape 13"/>
          <p:cNvSpPr/>
          <p:nvPr/>
        </p:nvSpPr>
        <p:spPr>
          <a:xfrm>
            <a:off x="0" y="3822192"/>
            <a:ext cx="9144000" cy="201168"/>
          </a:xfrm>
          <a:prstGeom prst="rect">
            <a:avLst/>
          </a:prstGeom>
          <a:solidFill>
            <a:srgbClr val="B7891A"/>
          </a:solidFill>
          <a:ln w="12700">
            <a:solidFill>
              <a:srgbClr val="B7891A"/>
            </a:solidFill>
            <a:prstDash val="solid"/>
          </a:ln>
        </p:spPr>
        <p:txBody>
          <a:bodyPr/>
          <a:lstStyle/>
          <a:p>
            <a:endParaRPr/>
          </a:p>
        </p:txBody>
      </p:sp>
      <p:sp>
        <p:nvSpPr>
          <p:cNvPr id="16" name="Text 14"/>
          <p:cNvSpPr/>
          <p:nvPr/>
        </p:nvSpPr>
        <p:spPr>
          <a:xfrm>
            <a:off x="137160" y="4072720"/>
            <a:ext cx="1828800" cy="164592"/>
          </a:xfrm>
          <a:prstGeom prst="rect">
            <a:avLst/>
          </a:prstGeom>
          <a:noFill/>
          <a:ln/>
        </p:spPr>
        <p:txBody>
          <a:bodyPr wrap="square" rtlCol="0" anchor="ctr"/>
          <a:lstStyle/>
          <a:p>
            <a:pPr marL="0" indent="0">
              <a:buNone/>
            </a:pPr>
            <a:r>
              <a:rPr lang="en-US" sz="650" b="1" kern="0" spc="150" dirty="0">
                <a:solidFill>
                  <a:srgbClr val="B7891A"/>
                </a:solidFill>
              </a:rPr>
              <a:t>SPEAKER NOTES</a:t>
            </a:r>
            <a:endParaRPr lang="en-US" sz="650" dirty="0"/>
          </a:p>
        </p:txBody>
      </p:sp>
      <p:sp>
        <p:nvSpPr>
          <p:cNvPr id="17" name="Text 15"/>
          <p:cNvSpPr/>
          <p:nvPr/>
        </p:nvSpPr>
        <p:spPr>
          <a:xfrm>
            <a:off x="137160" y="4273888"/>
            <a:ext cx="8869680" cy="833036"/>
          </a:xfrm>
          <a:prstGeom prst="rect">
            <a:avLst/>
          </a:prstGeom>
          <a:noFill/>
          <a:ln/>
        </p:spPr>
        <p:txBody>
          <a:bodyPr wrap="square" rtlCol="0" anchor="t"/>
          <a:lstStyle/>
          <a:p>
            <a:pPr marL="0" indent="0">
              <a:buNone/>
            </a:pPr>
            <a:r>
              <a:rPr lang="en-US" sz="720" dirty="0">
                <a:solidFill>
                  <a:srgbClr val="FFFFFF"/>
                </a:solidFill>
              </a:rPr>
              <a:t>Welcome everyone. My dissertation is about building a working Network Intrusion Detection System using Snort 3 on a basic home lab. The full title is Design, Implementation and Evaluation of a Signature-Based NIDS. The system is rule-based, transparent, and reproducible on a standard virtual machine. My supervisor is Ms. Renuga Jayakumar, module is ACFB7003, and this is submitted June 2026.</a:t>
            </a:r>
            <a:endParaRPr lang="en-US" sz="72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9144000" cy="36576"/>
          </a:xfrm>
          <a:prstGeom prst="rect">
            <a:avLst/>
          </a:prstGeom>
          <a:solidFill>
            <a:srgbClr val="1B4332"/>
          </a:solidFill>
          <a:ln w="12700">
            <a:solidFill>
              <a:srgbClr val="1B4332"/>
            </a:solidFill>
            <a:prstDash val="solid"/>
          </a:ln>
        </p:spPr>
        <p:txBody>
          <a:bodyPr/>
          <a:lstStyle/>
          <a:p>
            <a:endParaRPr/>
          </a:p>
        </p:txBody>
      </p:sp>
      <p:sp>
        <p:nvSpPr>
          <p:cNvPr id="3" name="Text 1"/>
          <p:cNvSpPr/>
          <p:nvPr/>
        </p:nvSpPr>
        <p:spPr>
          <a:xfrm>
            <a:off x="347472" y="91440"/>
            <a:ext cx="8449056" cy="384048"/>
          </a:xfrm>
          <a:prstGeom prst="rect">
            <a:avLst/>
          </a:prstGeom>
          <a:noFill/>
          <a:ln/>
        </p:spPr>
        <p:txBody>
          <a:bodyPr wrap="square" rtlCol="0" anchor="ctr"/>
          <a:lstStyle/>
          <a:p>
            <a:pPr marL="0" indent="0">
              <a:buNone/>
            </a:pPr>
            <a:r>
              <a:rPr lang="en-US" sz="1800" b="1" dirty="0">
                <a:solidFill>
                  <a:srgbClr val="1B4332"/>
                </a:solidFill>
              </a:rPr>
              <a:t>PRESENTATION OUTLINE</a:t>
            </a:r>
            <a:endParaRPr lang="en-US" sz="1800" dirty="0"/>
          </a:p>
        </p:txBody>
      </p:sp>
      <p:sp>
        <p:nvSpPr>
          <p:cNvPr id="4" name="Shape 2"/>
          <p:cNvSpPr/>
          <p:nvPr/>
        </p:nvSpPr>
        <p:spPr>
          <a:xfrm>
            <a:off x="548640" y="1746504"/>
            <a:ext cx="8046720" cy="0"/>
          </a:xfrm>
          <a:prstGeom prst="line">
            <a:avLst/>
          </a:prstGeom>
          <a:noFill/>
          <a:ln w="19050">
            <a:solidFill>
              <a:srgbClr val="D1C9BC"/>
            </a:solidFill>
            <a:prstDash val="solid"/>
          </a:ln>
        </p:spPr>
        <p:txBody>
          <a:bodyPr/>
          <a:lstStyle/>
          <a:p>
            <a:endParaRPr/>
          </a:p>
        </p:txBody>
      </p:sp>
      <p:sp>
        <p:nvSpPr>
          <p:cNvPr id="5" name="Shape 3"/>
          <p:cNvSpPr/>
          <p:nvPr/>
        </p:nvSpPr>
        <p:spPr>
          <a:xfrm>
            <a:off x="658368" y="1581912"/>
            <a:ext cx="347472" cy="347472"/>
          </a:xfrm>
          <a:prstGeom prst="ellipse">
            <a:avLst/>
          </a:prstGeom>
          <a:solidFill>
            <a:srgbClr val="B7891A"/>
          </a:solidFill>
          <a:ln w="12700">
            <a:solidFill>
              <a:srgbClr val="B7891A"/>
            </a:solidFill>
            <a:prstDash val="solid"/>
          </a:ln>
        </p:spPr>
        <p:txBody>
          <a:bodyPr/>
          <a:lstStyle/>
          <a:p>
            <a:endParaRPr/>
          </a:p>
        </p:txBody>
      </p:sp>
      <p:sp>
        <p:nvSpPr>
          <p:cNvPr id="6" name="Text 4"/>
          <p:cNvSpPr/>
          <p:nvPr/>
        </p:nvSpPr>
        <p:spPr>
          <a:xfrm>
            <a:off x="658368" y="1581912"/>
            <a:ext cx="347472" cy="347472"/>
          </a:xfrm>
          <a:prstGeom prst="rect">
            <a:avLst/>
          </a:prstGeom>
          <a:noFill/>
          <a:ln/>
        </p:spPr>
        <p:txBody>
          <a:bodyPr wrap="square" lIns="0" tIns="0" rIns="0" bIns="0" rtlCol="0" anchor="ctr"/>
          <a:lstStyle/>
          <a:p>
            <a:pPr marL="0" indent="0" algn="ctr">
              <a:buNone/>
            </a:pPr>
            <a:r>
              <a:rPr lang="en-US" sz="900" b="1" dirty="0">
                <a:solidFill>
                  <a:srgbClr val="FFFFFF"/>
                </a:solidFill>
              </a:rPr>
              <a:t>01</a:t>
            </a:r>
            <a:endParaRPr lang="en-US" sz="900" dirty="0"/>
          </a:p>
        </p:txBody>
      </p:sp>
      <p:sp>
        <p:nvSpPr>
          <p:cNvPr id="7" name="Text 5"/>
          <p:cNvSpPr/>
          <p:nvPr/>
        </p:nvSpPr>
        <p:spPr>
          <a:xfrm>
            <a:off x="123443" y="1014984"/>
            <a:ext cx="1417320" cy="384048"/>
          </a:xfrm>
          <a:prstGeom prst="rect">
            <a:avLst/>
          </a:prstGeom>
          <a:noFill/>
          <a:ln/>
        </p:spPr>
        <p:txBody>
          <a:bodyPr wrap="square" rtlCol="0" anchor="ctr"/>
          <a:lstStyle/>
          <a:p>
            <a:pPr marL="0" indent="0" algn="ctr">
              <a:buNone/>
            </a:pPr>
            <a:r>
              <a:rPr lang="en-US" sz="950" b="1" dirty="0">
                <a:solidFill>
                  <a:srgbClr val="1A1A1A"/>
                </a:solidFill>
              </a:rPr>
              <a:t>Introduction</a:t>
            </a:r>
            <a:endParaRPr lang="en-US" sz="950" dirty="0"/>
          </a:p>
        </p:txBody>
      </p:sp>
      <p:sp>
        <p:nvSpPr>
          <p:cNvPr id="8" name="Text 6"/>
          <p:cNvSpPr/>
          <p:nvPr/>
        </p:nvSpPr>
        <p:spPr>
          <a:xfrm>
            <a:off x="123443" y="2020824"/>
            <a:ext cx="1417320" cy="475488"/>
          </a:xfrm>
          <a:prstGeom prst="rect">
            <a:avLst/>
          </a:prstGeom>
          <a:noFill/>
          <a:ln/>
        </p:spPr>
        <p:txBody>
          <a:bodyPr wrap="square" rtlCol="0" anchor="ctr"/>
          <a:lstStyle/>
          <a:p>
            <a:pPr marL="0" indent="0" algn="ctr">
              <a:buNone/>
            </a:pPr>
            <a:r>
              <a:rPr lang="en-US" sz="750" dirty="0">
                <a:solidFill>
                  <a:srgbClr val="6B7280"/>
                </a:solidFill>
              </a:rPr>
              <a:t>Why NIDS, the problem</a:t>
            </a:r>
            <a:endParaRPr lang="en-US" sz="750" dirty="0"/>
          </a:p>
        </p:txBody>
      </p:sp>
      <p:sp>
        <p:nvSpPr>
          <p:cNvPr id="9" name="Shape 7"/>
          <p:cNvSpPr/>
          <p:nvPr/>
        </p:nvSpPr>
        <p:spPr>
          <a:xfrm>
            <a:off x="822960" y="1307592"/>
            <a:ext cx="18288" cy="274320"/>
          </a:xfrm>
          <a:prstGeom prst="rect">
            <a:avLst/>
          </a:prstGeom>
          <a:solidFill>
            <a:srgbClr val="D1C9BC"/>
          </a:solidFill>
          <a:ln w="12700">
            <a:solidFill>
              <a:srgbClr val="D1C9BC"/>
            </a:solidFill>
            <a:prstDash val="solid"/>
          </a:ln>
        </p:spPr>
        <p:txBody>
          <a:bodyPr/>
          <a:lstStyle/>
          <a:p>
            <a:endParaRPr/>
          </a:p>
        </p:txBody>
      </p:sp>
      <p:sp>
        <p:nvSpPr>
          <p:cNvPr id="10" name="Shape 8"/>
          <p:cNvSpPr/>
          <p:nvPr/>
        </p:nvSpPr>
        <p:spPr>
          <a:xfrm>
            <a:off x="822960" y="1929384"/>
            <a:ext cx="18288" cy="91440"/>
          </a:xfrm>
          <a:prstGeom prst="rect">
            <a:avLst/>
          </a:prstGeom>
          <a:solidFill>
            <a:srgbClr val="D1C9BC"/>
          </a:solidFill>
          <a:ln w="12700">
            <a:solidFill>
              <a:srgbClr val="D1C9BC"/>
            </a:solidFill>
            <a:prstDash val="solid"/>
          </a:ln>
        </p:spPr>
        <p:txBody>
          <a:bodyPr/>
          <a:lstStyle/>
          <a:p>
            <a:endParaRPr/>
          </a:p>
        </p:txBody>
      </p:sp>
      <p:sp>
        <p:nvSpPr>
          <p:cNvPr id="11" name="Shape 9"/>
          <p:cNvSpPr/>
          <p:nvPr/>
        </p:nvSpPr>
        <p:spPr>
          <a:xfrm>
            <a:off x="2075688" y="1581912"/>
            <a:ext cx="347472" cy="347472"/>
          </a:xfrm>
          <a:prstGeom prst="ellipse">
            <a:avLst/>
          </a:prstGeom>
          <a:solidFill>
            <a:srgbClr val="1B4332"/>
          </a:solidFill>
          <a:ln w="12700">
            <a:solidFill>
              <a:srgbClr val="1B4332"/>
            </a:solidFill>
            <a:prstDash val="solid"/>
          </a:ln>
        </p:spPr>
        <p:txBody>
          <a:bodyPr/>
          <a:lstStyle/>
          <a:p>
            <a:endParaRPr/>
          </a:p>
        </p:txBody>
      </p:sp>
      <p:sp>
        <p:nvSpPr>
          <p:cNvPr id="12" name="Text 10"/>
          <p:cNvSpPr/>
          <p:nvPr/>
        </p:nvSpPr>
        <p:spPr>
          <a:xfrm>
            <a:off x="2075688" y="1581912"/>
            <a:ext cx="347472" cy="347472"/>
          </a:xfrm>
          <a:prstGeom prst="rect">
            <a:avLst/>
          </a:prstGeom>
          <a:noFill/>
          <a:ln/>
        </p:spPr>
        <p:txBody>
          <a:bodyPr wrap="square" lIns="0" tIns="0" rIns="0" bIns="0" rtlCol="0" anchor="ctr"/>
          <a:lstStyle/>
          <a:p>
            <a:pPr marL="0" indent="0" algn="ctr">
              <a:buNone/>
            </a:pPr>
            <a:r>
              <a:rPr lang="en-US" sz="900" b="1" dirty="0">
                <a:solidFill>
                  <a:srgbClr val="FFFFFF"/>
                </a:solidFill>
              </a:rPr>
              <a:t>02</a:t>
            </a:r>
            <a:endParaRPr lang="en-US" sz="900" dirty="0"/>
          </a:p>
        </p:txBody>
      </p:sp>
      <p:sp>
        <p:nvSpPr>
          <p:cNvPr id="13" name="Text 11"/>
          <p:cNvSpPr/>
          <p:nvPr/>
        </p:nvSpPr>
        <p:spPr>
          <a:xfrm>
            <a:off x="1540764" y="1014984"/>
            <a:ext cx="1417320" cy="384048"/>
          </a:xfrm>
          <a:prstGeom prst="rect">
            <a:avLst/>
          </a:prstGeom>
          <a:noFill/>
          <a:ln/>
        </p:spPr>
        <p:txBody>
          <a:bodyPr wrap="square" rtlCol="0" anchor="ctr"/>
          <a:lstStyle/>
          <a:p>
            <a:pPr marL="0" indent="0" algn="ctr">
              <a:buNone/>
            </a:pPr>
            <a:r>
              <a:rPr lang="en-US" sz="950" b="1" dirty="0">
                <a:solidFill>
                  <a:srgbClr val="1A1A1A"/>
                </a:solidFill>
              </a:rPr>
              <a:t>Aims and RQs</a:t>
            </a:r>
            <a:endParaRPr lang="en-US" sz="950" dirty="0"/>
          </a:p>
        </p:txBody>
      </p:sp>
      <p:sp>
        <p:nvSpPr>
          <p:cNvPr id="14" name="Text 12"/>
          <p:cNvSpPr/>
          <p:nvPr/>
        </p:nvSpPr>
        <p:spPr>
          <a:xfrm>
            <a:off x="1540764" y="2020824"/>
            <a:ext cx="1417320" cy="475488"/>
          </a:xfrm>
          <a:prstGeom prst="rect">
            <a:avLst/>
          </a:prstGeom>
          <a:noFill/>
          <a:ln/>
        </p:spPr>
        <p:txBody>
          <a:bodyPr wrap="square" rtlCol="0" anchor="ctr"/>
          <a:lstStyle/>
          <a:p>
            <a:pPr marL="0" indent="0" algn="ctr">
              <a:buNone/>
            </a:pPr>
            <a:r>
              <a:rPr lang="en-US" sz="750" dirty="0">
                <a:solidFill>
                  <a:srgbClr val="6B7280"/>
                </a:solidFill>
              </a:rPr>
              <a:t>Objectives and research questions</a:t>
            </a:r>
            <a:endParaRPr lang="en-US" sz="750" dirty="0"/>
          </a:p>
        </p:txBody>
      </p:sp>
      <p:sp>
        <p:nvSpPr>
          <p:cNvPr id="15" name="Shape 13"/>
          <p:cNvSpPr/>
          <p:nvPr/>
        </p:nvSpPr>
        <p:spPr>
          <a:xfrm>
            <a:off x="2240280" y="1307592"/>
            <a:ext cx="18288" cy="274320"/>
          </a:xfrm>
          <a:prstGeom prst="rect">
            <a:avLst/>
          </a:prstGeom>
          <a:solidFill>
            <a:srgbClr val="D1C9BC"/>
          </a:solidFill>
          <a:ln w="12700">
            <a:solidFill>
              <a:srgbClr val="D1C9BC"/>
            </a:solidFill>
            <a:prstDash val="solid"/>
          </a:ln>
        </p:spPr>
        <p:txBody>
          <a:bodyPr/>
          <a:lstStyle/>
          <a:p>
            <a:endParaRPr/>
          </a:p>
        </p:txBody>
      </p:sp>
      <p:sp>
        <p:nvSpPr>
          <p:cNvPr id="16" name="Shape 14"/>
          <p:cNvSpPr/>
          <p:nvPr/>
        </p:nvSpPr>
        <p:spPr>
          <a:xfrm>
            <a:off x="2240280" y="1929384"/>
            <a:ext cx="18288" cy="91440"/>
          </a:xfrm>
          <a:prstGeom prst="rect">
            <a:avLst/>
          </a:prstGeom>
          <a:solidFill>
            <a:srgbClr val="D1C9BC"/>
          </a:solidFill>
          <a:ln w="12700">
            <a:solidFill>
              <a:srgbClr val="D1C9BC"/>
            </a:solidFill>
            <a:prstDash val="solid"/>
          </a:ln>
        </p:spPr>
        <p:txBody>
          <a:bodyPr/>
          <a:lstStyle/>
          <a:p>
            <a:endParaRPr/>
          </a:p>
        </p:txBody>
      </p:sp>
      <p:sp>
        <p:nvSpPr>
          <p:cNvPr id="17" name="Shape 15"/>
          <p:cNvSpPr/>
          <p:nvPr/>
        </p:nvSpPr>
        <p:spPr>
          <a:xfrm>
            <a:off x="3493008" y="1581912"/>
            <a:ext cx="347472" cy="347472"/>
          </a:xfrm>
          <a:prstGeom prst="ellipse">
            <a:avLst/>
          </a:prstGeom>
          <a:solidFill>
            <a:srgbClr val="1B4332"/>
          </a:solidFill>
          <a:ln w="12700">
            <a:solidFill>
              <a:srgbClr val="1B4332"/>
            </a:solidFill>
            <a:prstDash val="solid"/>
          </a:ln>
        </p:spPr>
        <p:txBody>
          <a:bodyPr/>
          <a:lstStyle/>
          <a:p>
            <a:endParaRPr/>
          </a:p>
        </p:txBody>
      </p:sp>
      <p:sp>
        <p:nvSpPr>
          <p:cNvPr id="18" name="Text 16"/>
          <p:cNvSpPr/>
          <p:nvPr/>
        </p:nvSpPr>
        <p:spPr>
          <a:xfrm>
            <a:off x="3493008" y="1581912"/>
            <a:ext cx="347472" cy="347472"/>
          </a:xfrm>
          <a:prstGeom prst="rect">
            <a:avLst/>
          </a:prstGeom>
          <a:noFill/>
          <a:ln/>
        </p:spPr>
        <p:txBody>
          <a:bodyPr wrap="square" lIns="0" tIns="0" rIns="0" bIns="0" rtlCol="0" anchor="ctr"/>
          <a:lstStyle/>
          <a:p>
            <a:pPr marL="0" indent="0" algn="ctr">
              <a:buNone/>
            </a:pPr>
            <a:r>
              <a:rPr lang="en-US" sz="900" b="1" dirty="0">
                <a:solidFill>
                  <a:srgbClr val="FFFFFF"/>
                </a:solidFill>
              </a:rPr>
              <a:t>03</a:t>
            </a:r>
            <a:endParaRPr lang="en-US" sz="900" dirty="0"/>
          </a:p>
        </p:txBody>
      </p:sp>
      <p:sp>
        <p:nvSpPr>
          <p:cNvPr id="19" name="Text 17"/>
          <p:cNvSpPr/>
          <p:nvPr/>
        </p:nvSpPr>
        <p:spPr>
          <a:xfrm>
            <a:off x="2958084" y="1014984"/>
            <a:ext cx="1417320" cy="384048"/>
          </a:xfrm>
          <a:prstGeom prst="rect">
            <a:avLst/>
          </a:prstGeom>
          <a:noFill/>
          <a:ln/>
        </p:spPr>
        <p:txBody>
          <a:bodyPr wrap="square" rtlCol="0" anchor="ctr"/>
          <a:lstStyle/>
          <a:p>
            <a:pPr marL="0" indent="0" algn="ctr">
              <a:buNone/>
            </a:pPr>
            <a:r>
              <a:rPr lang="en-US" sz="950" b="1" dirty="0">
                <a:solidFill>
                  <a:srgbClr val="1A1A1A"/>
                </a:solidFill>
              </a:rPr>
              <a:t>Research Gaps</a:t>
            </a:r>
            <a:endParaRPr lang="en-US" sz="950" dirty="0"/>
          </a:p>
        </p:txBody>
      </p:sp>
      <p:sp>
        <p:nvSpPr>
          <p:cNvPr id="20" name="Text 18"/>
          <p:cNvSpPr/>
          <p:nvPr/>
        </p:nvSpPr>
        <p:spPr>
          <a:xfrm>
            <a:off x="2958084" y="2020824"/>
            <a:ext cx="1417320" cy="475488"/>
          </a:xfrm>
          <a:prstGeom prst="rect">
            <a:avLst/>
          </a:prstGeom>
          <a:noFill/>
          <a:ln/>
        </p:spPr>
        <p:txBody>
          <a:bodyPr wrap="square" rtlCol="0" anchor="ctr"/>
          <a:lstStyle/>
          <a:p>
            <a:pPr marL="0" indent="0" algn="ctr">
              <a:buNone/>
            </a:pPr>
            <a:r>
              <a:rPr lang="en-US" sz="750" dirty="0">
                <a:solidFill>
                  <a:srgbClr val="6B7280"/>
                </a:solidFill>
              </a:rPr>
              <a:t>6 gaps with evidence</a:t>
            </a:r>
            <a:endParaRPr lang="en-US" sz="750" dirty="0"/>
          </a:p>
        </p:txBody>
      </p:sp>
      <p:sp>
        <p:nvSpPr>
          <p:cNvPr id="21" name="Shape 19"/>
          <p:cNvSpPr/>
          <p:nvPr/>
        </p:nvSpPr>
        <p:spPr>
          <a:xfrm>
            <a:off x="3657600" y="1307592"/>
            <a:ext cx="18288" cy="274320"/>
          </a:xfrm>
          <a:prstGeom prst="rect">
            <a:avLst/>
          </a:prstGeom>
          <a:solidFill>
            <a:srgbClr val="D1C9BC"/>
          </a:solidFill>
          <a:ln w="12700">
            <a:solidFill>
              <a:srgbClr val="D1C9BC"/>
            </a:solidFill>
            <a:prstDash val="solid"/>
          </a:ln>
        </p:spPr>
        <p:txBody>
          <a:bodyPr/>
          <a:lstStyle/>
          <a:p>
            <a:endParaRPr/>
          </a:p>
        </p:txBody>
      </p:sp>
      <p:sp>
        <p:nvSpPr>
          <p:cNvPr id="22" name="Shape 20"/>
          <p:cNvSpPr/>
          <p:nvPr/>
        </p:nvSpPr>
        <p:spPr>
          <a:xfrm>
            <a:off x="3657600" y="1929384"/>
            <a:ext cx="18288" cy="91440"/>
          </a:xfrm>
          <a:prstGeom prst="rect">
            <a:avLst/>
          </a:prstGeom>
          <a:solidFill>
            <a:srgbClr val="D1C9BC"/>
          </a:solidFill>
          <a:ln w="12700">
            <a:solidFill>
              <a:srgbClr val="D1C9BC"/>
            </a:solidFill>
            <a:prstDash val="solid"/>
          </a:ln>
        </p:spPr>
        <p:txBody>
          <a:bodyPr/>
          <a:lstStyle/>
          <a:p>
            <a:endParaRPr/>
          </a:p>
        </p:txBody>
      </p:sp>
      <p:sp>
        <p:nvSpPr>
          <p:cNvPr id="23" name="Shape 21"/>
          <p:cNvSpPr/>
          <p:nvPr/>
        </p:nvSpPr>
        <p:spPr>
          <a:xfrm>
            <a:off x="4910328" y="1581912"/>
            <a:ext cx="347472" cy="347472"/>
          </a:xfrm>
          <a:prstGeom prst="ellipse">
            <a:avLst/>
          </a:prstGeom>
          <a:solidFill>
            <a:srgbClr val="1B4332"/>
          </a:solidFill>
          <a:ln w="12700">
            <a:solidFill>
              <a:srgbClr val="1B4332"/>
            </a:solidFill>
            <a:prstDash val="solid"/>
          </a:ln>
        </p:spPr>
        <p:txBody>
          <a:bodyPr/>
          <a:lstStyle/>
          <a:p>
            <a:endParaRPr/>
          </a:p>
        </p:txBody>
      </p:sp>
      <p:sp>
        <p:nvSpPr>
          <p:cNvPr id="24" name="Text 22"/>
          <p:cNvSpPr/>
          <p:nvPr/>
        </p:nvSpPr>
        <p:spPr>
          <a:xfrm>
            <a:off x="4910328" y="1581912"/>
            <a:ext cx="347472" cy="347472"/>
          </a:xfrm>
          <a:prstGeom prst="rect">
            <a:avLst/>
          </a:prstGeom>
          <a:noFill/>
          <a:ln/>
        </p:spPr>
        <p:txBody>
          <a:bodyPr wrap="square" lIns="0" tIns="0" rIns="0" bIns="0" rtlCol="0" anchor="ctr"/>
          <a:lstStyle/>
          <a:p>
            <a:pPr marL="0" indent="0" algn="ctr">
              <a:buNone/>
            </a:pPr>
            <a:r>
              <a:rPr lang="en-US" sz="900" b="1" dirty="0">
                <a:solidFill>
                  <a:srgbClr val="FFFFFF"/>
                </a:solidFill>
              </a:rPr>
              <a:t>04</a:t>
            </a:r>
            <a:endParaRPr lang="en-US" sz="900" dirty="0"/>
          </a:p>
        </p:txBody>
      </p:sp>
      <p:sp>
        <p:nvSpPr>
          <p:cNvPr id="25" name="Text 23"/>
          <p:cNvSpPr/>
          <p:nvPr/>
        </p:nvSpPr>
        <p:spPr>
          <a:xfrm>
            <a:off x="4366260" y="992125"/>
            <a:ext cx="1417320" cy="384048"/>
          </a:xfrm>
          <a:prstGeom prst="rect">
            <a:avLst/>
          </a:prstGeom>
          <a:noFill/>
          <a:ln/>
        </p:spPr>
        <p:txBody>
          <a:bodyPr wrap="square" rtlCol="0" anchor="ctr"/>
          <a:lstStyle/>
          <a:p>
            <a:pPr marL="0" indent="0" algn="ctr">
              <a:buNone/>
            </a:pPr>
            <a:r>
              <a:rPr lang="en-US" sz="950" b="1" dirty="0">
                <a:solidFill>
                  <a:srgbClr val="1A1A1A"/>
                </a:solidFill>
              </a:rPr>
              <a:t>Design and Implementation</a:t>
            </a:r>
            <a:endParaRPr lang="en-US" sz="950" dirty="0"/>
          </a:p>
        </p:txBody>
      </p:sp>
      <p:sp>
        <p:nvSpPr>
          <p:cNvPr id="26" name="Text 24"/>
          <p:cNvSpPr/>
          <p:nvPr/>
        </p:nvSpPr>
        <p:spPr>
          <a:xfrm>
            <a:off x="4375404" y="2020824"/>
            <a:ext cx="1417320" cy="475488"/>
          </a:xfrm>
          <a:prstGeom prst="rect">
            <a:avLst/>
          </a:prstGeom>
          <a:noFill/>
          <a:ln/>
        </p:spPr>
        <p:txBody>
          <a:bodyPr wrap="square" rtlCol="0" anchor="ctr"/>
          <a:lstStyle/>
          <a:p>
            <a:pPr marL="0" indent="0" algn="ctr">
              <a:buNone/>
            </a:pPr>
            <a:r>
              <a:rPr lang="en-US" sz="750" dirty="0">
                <a:solidFill>
                  <a:srgbClr val="6B7280"/>
                </a:solidFill>
              </a:rPr>
              <a:t>Lab, rules, components</a:t>
            </a:r>
            <a:endParaRPr lang="en-US" sz="750" dirty="0"/>
          </a:p>
        </p:txBody>
      </p:sp>
      <p:sp>
        <p:nvSpPr>
          <p:cNvPr id="27" name="Shape 25"/>
          <p:cNvSpPr/>
          <p:nvPr/>
        </p:nvSpPr>
        <p:spPr>
          <a:xfrm>
            <a:off x="5074920" y="1307592"/>
            <a:ext cx="18288" cy="274320"/>
          </a:xfrm>
          <a:prstGeom prst="rect">
            <a:avLst/>
          </a:prstGeom>
          <a:solidFill>
            <a:srgbClr val="D1C9BC"/>
          </a:solidFill>
          <a:ln w="12700">
            <a:solidFill>
              <a:srgbClr val="D1C9BC"/>
            </a:solidFill>
            <a:prstDash val="solid"/>
          </a:ln>
        </p:spPr>
        <p:txBody>
          <a:bodyPr/>
          <a:lstStyle/>
          <a:p>
            <a:endParaRPr/>
          </a:p>
        </p:txBody>
      </p:sp>
      <p:sp>
        <p:nvSpPr>
          <p:cNvPr id="28" name="Shape 26"/>
          <p:cNvSpPr/>
          <p:nvPr/>
        </p:nvSpPr>
        <p:spPr>
          <a:xfrm>
            <a:off x="5074920" y="1929384"/>
            <a:ext cx="18288" cy="91440"/>
          </a:xfrm>
          <a:prstGeom prst="rect">
            <a:avLst/>
          </a:prstGeom>
          <a:solidFill>
            <a:srgbClr val="D1C9BC"/>
          </a:solidFill>
          <a:ln w="12700">
            <a:solidFill>
              <a:srgbClr val="D1C9BC"/>
            </a:solidFill>
            <a:prstDash val="solid"/>
          </a:ln>
        </p:spPr>
        <p:txBody>
          <a:bodyPr/>
          <a:lstStyle/>
          <a:p>
            <a:endParaRPr/>
          </a:p>
        </p:txBody>
      </p:sp>
      <p:sp>
        <p:nvSpPr>
          <p:cNvPr id="29" name="Shape 27"/>
          <p:cNvSpPr/>
          <p:nvPr/>
        </p:nvSpPr>
        <p:spPr>
          <a:xfrm>
            <a:off x="6327648" y="1581912"/>
            <a:ext cx="347472" cy="347472"/>
          </a:xfrm>
          <a:prstGeom prst="ellipse">
            <a:avLst/>
          </a:prstGeom>
          <a:solidFill>
            <a:srgbClr val="1B4332"/>
          </a:solidFill>
          <a:ln w="12700">
            <a:solidFill>
              <a:srgbClr val="1B4332"/>
            </a:solidFill>
            <a:prstDash val="solid"/>
          </a:ln>
        </p:spPr>
        <p:txBody>
          <a:bodyPr/>
          <a:lstStyle/>
          <a:p>
            <a:endParaRPr/>
          </a:p>
        </p:txBody>
      </p:sp>
      <p:sp>
        <p:nvSpPr>
          <p:cNvPr id="30" name="Text 28"/>
          <p:cNvSpPr/>
          <p:nvPr/>
        </p:nvSpPr>
        <p:spPr>
          <a:xfrm>
            <a:off x="6327648" y="1581912"/>
            <a:ext cx="347472" cy="347472"/>
          </a:xfrm>
          <a:prstGeom prst="rect">
            <a:avLst/>
          </a:prstGeom>
          <a:noFill/>
          <a:ln/>
        </p:spPr>
        <p:txBody>
          <a:bodyPr wrap="square" lIns="0" tIns="0" rIns="0" bIns="0" rtlCol="0" anchor="ctr"/>
          <a:lstStyle/>
          <a:p>
            <a:pPr marL="0" indent="0" algn="ctr">
              <a:buNone/>
            </a:pPr>
            <a:r>
              <a:rPr lang="en-US" sz="900" b="1" dirty="0">
                <a:solidFill>
                  <a:srgbClr val="FFFFFF"/>
                </a:solidFill>
              </a:rPr>
              <a:t>05</a:t>
            </a:r>
            <a:endParaRPr lang="en-US" sz="900" dirty="0"/>
          </a:p>
        </p:txBody>
      </p:sp>
      <p:sp>
        <p:nvSpPr>
          <p:cNvPr id="31" name="Text 29"/>
          <p:cNvSpPr/>
          <p:nvPr/>
        </p:nvSpPr>
        <p:spPr>
          <a:xfrm>
            <a:off x="5792724" y="1014984"/>
            <a:ext cx="1417320" cy="384048"/>
          </a:xfrm>
          <a:prstGeom prst="rect">
            <a:avLst/>
          </a:prstGeom>
          <a:noFill/>
          <a:ln/>
        </p:spPr>
        <p:txBody>
          <a:bodyPr wrap="square" rtlCol="0" anchor="ctr"/>
          <a:lstStyle/>
          <a:p>
            <a:pPr marL="0" indent="0" algn="ctr">
              <a:buNone/>
            </a:pPr>
            <a:r>
              <a:rPr lang="en-US" sz="950" b="1" dirty="0">
                <a:solidFill>
                  <a:srgbClr val="1A1A1A"/>
                </a:solidFill>
              </a:rPr>
              <a:t>Evaluation of Results</a:t>
            </a:r>
            <a:endParaRPr lang="en-US" sz="950" dirty="0"/>
          </a:p>
        </p:txBody>
      </p:sp>
      <p:sp>
        <p:nvSpPr>
          <p:cNvPr id="32" name="Text 30"/>
          <p:cNvSpPr/>
          <p:nvPr/>
        </p:nvSpPr>
        <p:spPr>
          <a:xfrm>
            <a:off x="5792724" y="2020824"/>
            <a:ext cx="1417320" cy="475488"/>
          </a:xfrm>
          <a:prstGeom prst="rect">
            <a:avLst/>
          </a:prstGeom>
          <a:noFill/>
          <a:ln/>
        </p:spPr>
        <p:txBody>
          <a:bodyPr wrap="square" rtlCol="0" anchor="ctr"/>
          <a:lstStyle/>
          <a:p>
            <a:pPr marL="0" indent="0" algn="ctr">
              <a:buNone/>
            </a:pPr>
            <a:r>
              <a:rPr lang="en-US" sz="750" dirty="0">
                <a:solidFill>
                  <a:srgbClr val="6B7280"/>
                </a:solidFill>
              </a:rPr>
              <a:t>4 sessions, metrics, limitations</a:t>
            </a:r>
            <a:endParaRPr lang="en-US" sz="750" dirty="0"/>
          </a:p>
        </p:txBody>
      </p:sp>
      <p:sp>
        <p:nvSpPr>
          <p:cNvPr id="33" name="Shape 31"/>
          <p:cNvSpPr/>
          <p:nvPr/>
        </p:nvSpPr>
        <p:spPr>
          <a:xfrm>
            <a:off x="6492240" y="1307592"/>
            <a:ext cx="18288" cy="274320"/>
          </a:xfrm>
          <a:prstGeom prst="rect">
            <a:avLst/>
          </a:prstGeom>
          <a:solidFill>
            <a:srgbClr val="D1C9BC"/>
          </a:solidFill>
          <a:ln w="12700">
            <a:solidFill>
              <a:srgbClr val="D1C9BC"/>
            </a:solidFill>
            <a:prstDash val="solid"/>
          </a:ln>
        </p:spPr>
        <p:txBody>
          <a:bodyPr/>
          <a:lstStyle/>
          <a:p>
            <a:endParaRPr/>
          </a:p>
        </p:txBody>
      </p:sp>
      <p:sp>
        <p:nvSpPr>
          <p:cNvPr id="34" name="Shape 32"/>
          <p:cNvSpPr/>
          <p:nvPr/>
        </p:nvSpPr>
        <p:spPr>
          <a:xfrm>
            <a:off x="6492240" y="1929384"/>
            <a:ext cx="18288" cy="91440"/>
          </a:xfrm>
          <a:prstGeom prst="rect">
            <a:avLst/>
          </a:prstGeom>
          <a:solidFill>
            <a:srgbClr val="D1C9BC"/>
          </a:solidFill>
          <a:ln w="12700">
            <a:solidFill>
              <a:srgbClr val="D1C9BC"/>
            </a:solidFill>
            <a:prstDash val="solid"/>
          </a:ln>
        </p:spPr>
        <p:txBody>
          <a:bodyPr/>
          <a:lstStyle/>
          <a:p>
            <a:endParaRPr/>
          </a:p>
        </p:txBody>
      </p:sp>
      <p:sp>
        <p:nvSpPr>
          <p:cNvPr id="35" name="Shape 33"/>
          <p:cNvSpPr/>
          <p:nvPr/>
        </p:nvSpPr>
        <p:spPr>
          <a:xfrm>
            <a:off x="7744968" y="1581912"/>
            <a:ext cx="347472" cy="347472"/>
          </a:xfrm>
          <a:prstGeom prst="ellipse">
            <a:avLst/>
          </a:prstGeom>
          <a:solidFill>
            <a:srgbClr val="1B4332"/>
          </a:solidFill>
          <a:ln w="12700">
            <a:solidFill>
              <a:srgbClr val="1B4332"/>
            </a:solidFill>
            <a:prstDash val="solid"/>
          </a:ln>
        </p:spPr>
        <p:txBody>
          <a:bodyPr/>
          <a:lstStyle/>
          <a:p>
            <a:endParaRPr/>
          </a:p>
        </p:txBody>
      </p:sp>
      <p:sp>
        <p:nvSpPr>
          <p:cNvPr id="36" name="Text 34"/>
          <p:cNvSpPr/>
          <p:nvPr/>
        </p:nvSpPr>
        <p:spPr>
          <a:xfrm>
            <a:off x="7744968" y="1581912"/>
            <a:ext cx="347472" cy="347472"/>
          </a:xfrm>
          <a:prstGeom prst="rect">
            <a:avLst/>
          </a:prstGeom>
          <a:noFill/>
          <a:ln/>
        </p:spPr>
        <p:txBody>
          <a:bodyPr wrap="square" lIns="0" tIns="0" rIns="0" bIns="0" rtlCol="0" anchor="ctr"/>
          <a:lstStyle/>
          <a:p>
            <a:pPr marL="0" indent="0" algn="ctr">
              <a:buNone/>
            </a:pPr>
            <a:r>
              <a:rPr lang="en-US" sz="900" b="1" dirty="0">
                <a:solidFill>
                  <a:srgbClr val="FFFFFF"/>
                </a:solidFill>
              </a:rPr>
              <a:t>06</a:t>
            </a:r>
            <a:endParaRPr lang="en-US" sz="900" dirty="0"/>
          </a:p>
        </p:txBody>
      </p:sp>
      <p:sp>
        <p:nvSpPr>
          <p:cNvPr id="37" name="Text 35"/>
          <p:cNvSpPr/>
          <p:nvPr/>
        </p:nvSpPr>
        <p:spPr>
          <a:xfrm>
            <a:off x="7210044" y="1014984"/>
            <a:ext cx="1417320" cy="384048"/>
          </a:xfrm>
          <a:prstGeom prst="rect">
            <a:avLst/>
          </a:prstGeom>
          <a:noFill/>
          <a:ln/>
        </p:spPr>
        <p:txBody>
          <a:bodyPr wrap="square" rtlCol="0" anchor="ctr"/>
          <a:lstStyle/>
          <a:p>
            <a:pPr marL="0" indent="0" algn="ctr">
              <a:buNone/>
            </a:pPr>
            <a:r>
              <a:rPr lang="en-US" sz="950" b="1" dirty="0">
                <a:solidFill>
                  <a:srgbClr val="1A1A1A"/>
                </a:solidFill>
              </a:rPr>
              <a:t>Conclusions</a:t>
            </a:r>
            <a:endParaRPr lang="en-US" sz="950" dirty="0"/>
          </a:p>
        </p:txBody>
      </p:sp>
      <p:sp>
        <p:nvSpPr>
          <p:cNvPr id="38" name="Text 36"/>
          <p:cNvSpPr/>
          <p:nvPr/>
        </p:nvSpPr>
        <p:spPr>
          <a:xfrm>
            <a:off x="7210044" y="2020824"/>
            <a:ext cx="1417320" cy="475488"/>
          </a:xfrm>
          <a:prstGeom prst="rect">
            <a:avLst/>
          </a:prstGeom>
          <a:noFill/>
          <a:ln/>
        </p:spPr>
        <p:txBody>
          <a:bodyPr wrap="square" rtlCol="0" anchor="ctr"/>
          <a:lstStyle/>
          <a:p>
            <a:pPr marL="0" indent="0" algn="ctr">
              <a:buNone/>
            </a:pPr>
            <a:r>
              <a:rPr lang="en-US" sz="750" dirty="0">
                <a:solidFill>
                  <a:srgbClr val="6B7280"/>
                </a:solidFill>
              </a:rPr>
              <a:t>RQs answered, future work</a:t>
            </a:r>
            <a:endParaRPr lang="en-US" sz="750" dirty="0"/>
          </a:p>
        </p:txBody>
      </p:sp>
      <p:sp>
        <p:nvSpPr>
          <p:cNvPr id="39" name="Shape 37"/>
          <p:cNvSpPr/>
          <p:nvPr/>
        </p:nvSpPr>
        <p:spPr>
          <a:xfrm>
            <a:off x="7909560" y="1307592"/>
            <a:ext cx="18288" cy="274320"/>
          </a:xfrm>
          <a:prstGeom prst="rect">
            <a:avLst/>
          </a:prstGeom>
          <a:solidFill>
            <a:srgbClr val="D1C9BC"/>
          </a:solidFill>
          <a:ln w="12700">
            <a:solidFill>
              <a:srgbClr val="D1C9BC"/>
            </a:solidFill>
            <a:prstDash val="solid"/>
          </a:ln>
        </p:spPr>
        <p:txBody>
          <a:bodyPr/>
          <a:lstStyle/>
          <a:p>
            <a:endParaRPr/>
          </a:p>
        </p:txBody>
      </p:sp>
      <p:sp>
        <p:nvSpPr>
          <p:cNvPr id="40" name="Shape 38"/>
          <p:cNvSpPr/>
          <p:nvPr/>
        </p:nvSpPr>
        <p:spPr>
          <a:xfrm>
            <a:off x="7909560" y="1929384"/>
            <a:ext cx="18288" cy="91440"/>
          </a:xfrm>
          <a:prstGeom prst="rect">
            <a:avLst/>
          </a:prstGeom>
          <a:solidFill>
            <a:srgbClr val="D1C9BC"/>
          </a:solidFill>
          <a:ln w="12700">
            <a:solidFill>
              <a:srgbClr val="D1C9BC"/>
            </a:solidFill>
            <a:prstDash val="solid"/>
          </a:ln>
        </p:spPr>
        <p:txBody>
          <a:bodyPr/>
          <a:lstStyle/>
          <a:p>
            <a:endParaRPr/>
          </a:p>
        </p:txBody>
      </p:sp>
      <p:sp>
        <p:nvSpPr>
          <p:cNvPr id="41" name="Shape 39"/>
          <p:cNvSpPr/>
          <p:nvPr/>
        </p:nvSpPr>
        <p:spPr>
          <a:xfrm>
            <a:off x="0" y="3035808"/>
            <a:ext cx="9144000" cy="256032"/>
          </a:xfrm>
          <a:prstGeom prst="rect">
            <a:avLst/>
          </a:prstGeom>
          <a:solidFill>
            <a:srgbClr val="F5F0E8"/>
          </a:solidFill>
          <a:ln w="12700">
            <a:solidFill>
              <a:srgbClr val="F5F0E8"/>
            </a:solidFill>
            <a:prstDash val="solid"/>
          </a:ln>
        </p:spPr>
        <p:txBody>
          <a:bodyPr/>
          <a:lstStyle/>
          <a:p>
            <a:endParaRPr/>
          </a:p>
        </p:txBody>
      </p:sp>
      <p:sp>
        <p:nvSpPr>
          <p:cNvPr id="42" name="Text 40"/>
          <p:cNvSpPr/>
          <p:nvPr/>
        </p:nvSpPr>
        <p:spPr>
          <a:xfrm>
            <a:off x="0" y="3035808"/>
            <a:ext cx="9144000" cy="256032"/>
          </a:xfrm>
          <a:prstGeom prst="rect">
            <a:avLst/>
          </a:prstGeom>
          <a:noFill/>
          <a:ln/>
        </p:spPr>
        <p:txBody>
          <a:bodyPr wrap="square" rtlCol="0" anchor="ctr"/>
          <a:lstStyle/>
          <a:p>
            <a:pPr marL="0" indent="0" algn="ctr">
              <a:buNone/>
            </a:pPr>
            <a:r>
              <a:rPr lang="en-US" sz="750" dirty="0">
                <a:solidFill>
                  <a:srgbClr val="6B7280"/>
                </a:solidFill>
              </a:rPr>
              <a:t>MSc Cybersecurity and Digital Forensics  |  ACFB7003  |  UWTSD  |  June 2026</a:t>
            </a:r>
            <a:endParaRPr lang="en-US" sz="750" dirty="0"/>
          </a:p>
        </p:txBody>
      </p:sp>
      <p:sp>
        <p:nvSpPr>
          <p:cNvPr id="43" name="Shape 41"/>
          <p:cNvSpPr/>
          <p:nvPr/>
        </p:nvSpPr>
        <p:spPr>
          <a:xfrm>
            <a:off x="0" y="3822192"/>
            <a:ext cx="9144000" cy="1321308"/>
          </a:xfrm>
          <a:prstGeom prst="rect">
            <a:avLst/>
          </a:prstGeom>
          <a:solidFill>
            <a:srgbClr val="1B4332"/>
          </a:solidFill>
          <a:ln w="12700">
            <a:solidFill>
              <a:srgbClr val="1B4332"/>
            </a:solidFill>
            <a:prstDash val="solid"/>
          </a:ln>
        </p:spPr>
        <p:txBody>
          <a:bodyPr/>
          <a:lstStyle/>
          <a:p>
            <a:endParaRPr/>
          </a:p>
        </p:txBody>
      </p:sp>
      <p:sp>
        <p:nvSpPr>
          <p:cNvPr id="44" name="Shape 42"/>
          <p:cNvSpPr/>
          <p:nvPr/>
        </p:nvSpPr>
        <p:spPr>
          <a:xfrm>
            <a:off x="0" y="3822192"/>
            <a:ext cx="9144000" cy="27432"/>
          </a:xfrm>
          <a:prstGeom prst="rect">
            <a:avLst/>
          </a:prstGeom>
          <a:solidFill>
            <a:srgbClr val="B7891A"/>
          </a:solidFill>
          <a:ln w="12700">
            <a:solidFill>
              <a:srgbClr val="B7891A"/>
            </a:solidFill>
            <a:prstDash val="solid"/>
          </a:ln>
        </p:spPr>
        <p:txBody>
          <a:bodyPr/>
          <a:lstStyle/>
          <a:p>
            <a:endParaRPr/>
          </a:p>
        </p:txBody>
      </p:sp>
      <p:sp>
        <p:nvSpPr>
          <p:cNvPr id="45" name="Text 43"/>
          <p:cNvSpPr/>
          <p:nvPr/>
        </p:nvSpPr>
        <p:spPr>
          <a:xfrm>
            <a:off x="137160" y="3858768"/>
            <a:ext cx="1828800" cy="164592"/>
          </a:xfrm>
          <a:prstGeom prst="rect">
            <a:avLst/>
          </a:prstGeom>
          <a:noFill/>
          <a:ln/>
        </p:spPr>
        <p:txBody>
          <a:bodyPr wrap="square" rtlCol="0" anchor="ctr"/>
          <a:lstStyle/>
          <a:p>
            <a:pPr marL="0" indent="0">
              <a:buNone/>
            </a:pPr>
            <a:r>
              <a:rPr lang="en-US" sz="650" b="1" kern="0" spc="150" dirty="0">
                <a:solidFill>
                  <a:srgbClr val="B7891A"/>
                </a:solidFill>
              </a:rPr>
              <a:t>SPEAKER NOTES</a:t>
            </a:r>
            <a:endParaRPr lang="en-US" sz="650" dirty="0"/>
          </a:p>
        </p:txBody>
      </p:sp>
      <p:sp>
        <p:nvSpPr>
          <p:cNvPr id="46" name="Text 44"/>
          <p:cNvSpPr/>
          <p:nvPr/>
        </p:nvSpPr>
        <p:spPr>
          <a:xfrm>
            <a:off x="137160" y="4041648"/>
            <a:ext cx="8869680" cy="1065276"/>
          </a:xfrm>
          <a:prstGeom prst="rect">
            <a:avLst/>
          </a:prstGeom>
          <a:noFill/>
          <a:ln/>
        </p:spPr>
        <p:txBody>
          <a:bodyPr wrap="square" rtlCol="0" anchor="t"/>
          <a:lstStyle/>
          <a:p>
            <a:pPr marL="0" indent="0">
              <a:buNone/>
            </a:pPr>
            <a:r>
              <a:rPr lang="en-US" sz="720" dirty="0">
                <a:solidFill>
                  <a:srgbClr val="FFFFFF"/>
                </a:solidFill>
              </a:rPr>
              <a:t>Here is what we will cover today. I will start with the introduction explaining why this project exists. Then the aims and research questions. After that six research gaps I found in the literature. Then system design and implementation, followed by the evaluation results. Finally, conclusions and future work. The whole presentation is around 9 to 10 minutes so I will keep each section focused.</a:t>
            </a:r>
            <a:endParaRPr lang="en-US" sz="72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AFAF8"/>
        </a:solidFill>
        <a:effectLst/>
      </p:bgPr>
    </p:bg>
    <p:spTree>
      <p:nvGrpSpPr>
        <p:cNvPr id="1" name=""/>
        <p:cNvGrpSpPr/>
        <p:nvPr/>
      </p:nvGrpSpPr>
      <p:grpSpPr>
        <a:xfrm>
          <a:off x="0" y="0"/>
          <a:ext cx="0" cy="0"/>
          <a:chOff x="0" y="0"/>
          <a:chExt cx="0" cy="0"/>
        </a:xfrm>
      </p:grpSpPr>
      <p:sp>
        <p:nvSpPr>
          <p:cNvPr id="2" name="Shape 0"/>
          <p:cNvSpPr/>
          <p:nvPr/>
        </p:nvSpPr>
        <p:spPr>
          <a:xfrm>
            <a:off x="0" y="0"/>
            <a:ext cx="3291840" cy="3794760"/>
          </a:xfrm>
          <a:prstGeom prst="rect">
            <a:avLst/>
          </a:prstGeom>
          <a:solidFill>
            <a:srgbClr val="1B4332"/>
          </a:solidFill>
          <a:ln w="12700">
            <a:solidFill>
              <a:srgbClr val="1B4332"/>
            </a:solidFill>
            <a:prstDash val="solid"/>
          </a:ln>
        </p:spPr>
        <p:txBody>
          <a:bodyPr/>
          <a:lstStyle/>
          <a:p>
            <a:endParaRPr/>
          </a:p>
        </p:txBody>
      </p:sp>
      <p:sp>
        <p:nvSpPr>
          <p:cNvPr id="3" name="Shape 1"/>
          <p:cNvSpPr/>
          <p:nvPr/>
        </p:nvSpPr>
        <p:spPr>
          <a:xfrm>
            <a:off x="0" y="0"/>
            <a:ext cx="9144000" cy="27432"/>
          </a:xfrm>
          <a:prstGeom prst="rect">
            <a:avLst/>
          </a:prstGeom>
          <a:solidFill>
            <a:srgbClr val="B7891A"/>
          </a:solidFill>
          <a:ln w="12700">
            <a:solidFill>
              <a:srgbClr val="B7891A"/>
            </a:solidFill>
            <a:prstDash val="solid"/>
          </a:ln>
        </p:spPr>
        <p:txBody>
          <a:bodyPr/>
          <a:lstStyle/>
          <a:p>
            <a:endParaRPr/>
          </a:p>
        </p:txBody>
      </p:sp>
      <p:sp>
        <p:nvSpPr>
          <p:cNvPr id="4" name="Text 2"/>
          <p:cNvSpPr/>
          <p:nvPr/>
        </p:nvSpPr>
        <p:spPr>
          <a:xfrm>
            <a:off x="201168" y="137160"/>
            <a:ext cx="2880360" cy="347472"/>
          </a:xfrm>
          <a:prstGeom prst="rect">
            <a:avLst/>
          </a:prstGeom>
          <a:noFill/>
          <a:ln/>
        </p:spPr>
        <p:txBody>
          <a:bodyPr wrap="square" rtlCol="0" anchor="ctr"/>
          <a:lstStyle/>
          <a:p>
            <a:pPr marL="0" indent="0">
              <a:buNone/>
            </a:pPr>
            <a:r>
              <a:rPr lang="en-US" sz="1400" b="1" kern="0" spc="100" dirty="0">
                <a:solidFill>
                  <a:srgbClr val="FFFFFF"/>
                </a:solidFill>
              </a:rPr>
              <a:t>INTRODUCTION</a:t>
            </a:r>
            <a:endParaRPr lang="en-US" sz="1400" dirty="0"/>
          </a:p>
        </p:txBody>
      </p:sp>
      <p:sp>
        <p:nvSpPr>
          <p:cNvPr id="5" name="Shape 3"/>
          <p:cNvSpPr/>
          <p:nvPr/>
        </p:nvSpPr>
        <p:spPr>
          <a:xfrm>
            <a:off x="201168" y="548640"/>
            <a:ext cx="2880360" cy="0"/>
          </a:xfrm>
          <a:prstGeom prst="line">
            <a:avLst/>
          </a:prstGeom>
          <a:noFill/>
          <a:ln w="12700">
            <a:solidFill>
              <a:srgbClr val="2D6A4F"/>
            </a:solidFill>
            <a:prstDash val="solid"/>
          </a:ln>
        </p:spPr>
        <p:txBody>
          <a:bodyPr/>
          <a:lstStyle/>
          <a:p>
            <a:endParaRPr/>
          </a:p>
        </p:txBody>
      </p:sp>
      <p:sp>
        <p:nvSpPr>
          <p:cNvPr id="6" name="Text 4"/>
          <p:cNvSpPr/>
          <p:nvPr/>
        </p:nvSpPr>
        <p:spPr>
          <a:xfrm>
            <a:off x="201168" y="658368"/>
            <a:ext cx="2880360" cy="548640"/>
          </a:xfrm>
          <a:prstGeom prst="rect">
            <a:avLst/>
          </a:prstGeom>
          <a:noFill/>
          <a:ln/>
        </p:spPr>
        <p:txBody>
          <a:bodyPr wrap="square" rtlCol="0" anchor="ctr"/>
          <a:lstStyle/>
          <a:p>
            <a:pPr marL="0" indent="0">
              <a:lnSpc>
                <a:spcPct val="130000"/>
              </a:lnSpc>
              <a:buNone/>
            </a:pPr>
            <a:r>
              <a:rPr lang="en-US" sz="1150" i="1" dirty="0">
                <a:solidFill>
                  <a:srgbClr val="95BFA8"/>
                </a:solidFill>
              </a:rPr>
              <a:t>Why intrusion</a:t>
            </a:r>
            <a:endParaRPr lang="en-US" sz="1150" dirty="0"/>
          </a:p>
          <a:p>
            <a:pPr marL="0" indent="0">
              <a:lnSpc>
                <a:spcPct val="130000"/>
              </a:lnSpc>
              <a:buNone/>
            </a:pPr>
            <a:r>
              <a:rPr lang="en-US" sz="1150" i="1" dirty="0">
                <a:solidFill>
                  <a:srgbClr val="95BFA8"/>
                </a:solidFill>
              </a:rPr>
              <a:t>detection matters</a:t>
            </a:r>
            <a:endParaRPr lang="en-US" sz="1150" dirty="0"/>
          </a:p>
        </p:txBody>
      </p:sp>
      <p:sp>
        <p:nvSpPr>
          <p:cNvPr id="7" name="Shape 5"/>
          <p:cNvSpPr/>
          <p:nvPr/>
        </p:nvSpPr>
        <p:spPr>
          <a:xfrm>
            <a:off x="201168" y="1353312"/>
            <a:ext cx="2880360" cy="0"/>
          </a:xfrm>
          <a:prstGeom prst="line">
            <a:avLst/>
          </a:prstGeom>
          <a:noFill/>
          <a:ln w="6350">
            <a:solidFill>
              <a:srgbClr val="2D6A4F"/>
            </a:solidFill>
            <a:prstDash val="solid"/>
          </a:ln>
        </p:spPr>
        <p:txBody>
          <a:bodyPr/>
          <a:lstStyle/>
          <a:p>
            <a:endParaRPr/>
          </a:p>
        </p:txBody>
      </p:sp>
      <p:sp>
        <p:nvSpPr>
          <p:cNvPr id="8" name="Text 6"/>
          <p:cNvSpPr/>
          <p:nvPr/>
        </p:nvSpPr>
        <p:spPr>
          <a:xfrm>
            <a:off x="201168" y="1399032"/>
            <a:ext cx="2880360" cy="402336"/>
          </a:xfrm>
          <a:prstGeom prst="rect">
            <a:avLst/>
          </a:prstGeom>
          <a:noFill/>
          <a:ln/>
        </p:spPr>
        <p:txBody>
          <a:bodyPr wrap="square" rtlCol="0" anchor="ctr"/>
          <a:lstStyle/>
          <a:p>
            <a:pPr marL="0" indent="0">
              <a:buNone/>
            </a:pPr>
            <a:r>
              <a:rPr lang="en-US" sz="1800" b="1" dirty="0">
                <a:solidFill>
                  <a:srgbClr val="B7891A"/>
                </a:solidFill>
              </a:rPr>
              <a:t>30,000+</a:t>
            </a:r>
            <a:endParaRPr lang="en-US" sz="1800" dirty="0"/>
          </a:p>
        </p:txBody>
      </p:sp>
      <p:sp>
        <p:nvSpPr>
          <p:cNvPr id="9" name="Text 7"/>
          <p:cNvSpPr/>
          <p:nvPr/>
        </p:nvSpPr>
        <p:spPr>
          <a:xfrm>
            <a:off x="201168" y="1810512"/>
            <a:ext cx="2880360" cy="182880"/>
          </a:xfrm>
          <a:prstGeom prst="rect">
            <a:avLst/>
          </a:prstGeom>
          <a:noFill/>
          <a:ln/>
        </p:spPr>
        <p:txBody>
          <a:bodyPr wrap="square" rtlCol="0" anchor="ctr"/>
          <a:lstStyle/>
          <a:p>
            <a:pPr marL="0" indent="0">
              <a:buNone/>
            </a:pPr>
            <a:r>
              <a:rPr lang="en-US" sz="750" dirty="0">
                <a:solidFill>
                  <a:srgbClr val="FFFFFF"/>
                </a:solidFill>
              </a:rPr>
              <a:t>Security incidents in 2024</a:t>
            </a:r>
            <a:endParaRPr lang="en-US" sz="750" dirty="0"/>
          </a:p>
        </p:txBody>
      </p:sp>
      <p:sp>
        <p:nvSpPr>
          <p:cNvPr id="10" name="Text 8"/>
          <p:cNvSpPr/>
          <p:nvPr/>
        </p:nvSpPr>
        <p:spPr>
          <a:xfrm>
            <a:off x="201168" y="1975104"/>
            <a:ext cx="2880360" cy="146304"/>
          </a:xfrm>
          <a:prstGeom prst="rect">
            <a:avLst/>
          </a:prstGeom>
          <a:noFill/>
          <a:ln/>
        </p:spPr>
        <p:txBody>
          <a:bodyPr wrap="square" rtlCol="0" anchor="ctr"/>
          <a:lstStyle/>
          <a:p>
            <a:pPr marL="0" indent="0">
              <a:buNone/>
            </a:pPr>
            <a:r>
              <a:rPr lang="en-US" sz="700" i="1" dirty="0">
                <a:solidFill>
                  <a:srgbClr val="7BA898"/>
                </a:solidFill>
              </a:rPr>
              <a:t>Verizon DBIR [1]</a:t>
            </a:r>
            <a:endParaRPr lang="en-US" sz="700" dirty="0"/>
          </a:p>
        </p:txBody>
      </p:sp>
      <p:sp>
        <p:nvSpPr>
          <p:cNvPr id="11" name="Shape 9"/>
          <p:cNvSpPr/>
          <p:nvPr/>
        </p:nvSpPr>
        <p:spPr>
          <a:xfrm>
            <a:off x="201168" y="2139696"/>
            <a:ext cx="2880360" cy="0"/>
          </a:xfrm>
          <a:prstGeom prst="line">
            <a:avLst/>
          </a:prstGeom>
          <a:noFill/>
          <a:ln w="6350">
            <a:solidFill>
              <a:srgbClr val="2D6A4F"/>
            </a:solidFill>
            <a:prstDash val="solid"/>
          </a:ln>
        </p:spPr>
        <p:txBody>
          <a:bodyPr/>
          <a:lstStyle/>
          <a:p>
            <a:endParaRPr/>
          </a:p>
        </p:txBody>
      </p:sp>
      <p:sp>
        <p:nvSpPr>
          <p:cNvPr id="12" name="Text 10"/>
          <p:cNvSpPr/>
          <p:nvPr/>
        </p:nvSpPr>
        <p:spPr>
          <a:xfrm>
            <a:off x="201168" y="2185416"/>
            <a:ext cx="2880360" cy="402336"/>
          </a:xfrm>
          <a:prstGeom prst="rect">
            <a:avLst/>
          </a:prstGeom>
          <a:noFill/>
          <a:ln/>
        </p:spPr>
        <p:txBody>
          <a:bodyPr wrap="square" rtlCol="0" anchor="ctr"/>
          <a:lstStyle/>
          <a:p>
            <a:pPr marL="0" indent="0">
              <a:buNone/>
            </a:pPr>
            <a:r>
              <a:rPr lang="en-US" sz="1800" b="1" dirty="0">
                <a:solidFill>
                  <a:srgbClr val="B7891A"/>
                </a:solidFill>
              </a:rPr>
              <a:t>$4.88M</a:t>
            </a:r>
            <a:endParaRPr lang="en-US" sz="1800" dirty="0"/>
          </a:p>
        </p:txBody>
      </p:sp>
      <p:sp>
        <p:nvSpPr>
          <p:cNvPr id="13" name="Text 11"/>
          <p:cNvSpPr/>
          <p:nvPr/>
        </p:nvSpPr>
        <p:spPr>
          <a:xfrm>
            <a:off x="201168" y="2596896"/>
            <a:ext cx="2880360" cy="182880"/>
          </a:xfrm>
          <a:prstGeom prst="rect">
            <a:avLst/>
          </a:prstGeom>
          <a:noFill/>
          <a:ln/>
        </p:spPr>
        <p:txBody>
          <a:bodyPr wrap="square" rtlCol="0" anchor="ctr"/>
          <a:lstStyle/>
          <a:p>
            <a:pPr marL="0" indent="0">
              <a:buNone/>
            </a:pPr>
            <a:r>
              <a:rPr lang="en-US" sz="750" dirty="0">
                <a:solidFill>
                  <a:srgbClr val="FFFFFF"/>
                </a:solidFill>
              </a:rPr>
              <a:t>Avg. breach cost</a:t>
            </a:r>
            <a:endParaRPr lang="en-US" sz="750" dirty="0"/>
          </a:p>
        </p:txBody>
      </p:sp>
      <p:sp>
        <p:nvSpPr>
          <p:cNvPr id="14" name="Text 12"/>
          <p:cNvSpPr/>
          <p:nvPr/>
        </p:nvSpPr>
        <p:spPr>
          <a:xfrm>
            <a:off x="201168" y="2761488"/>
            <a:ext cx="2880360" cy="146304"/>
          </a:xfrm>
          <a:prstGeom prst="rect">
            <a:avLst/>
          </a:prstGeom>
          <a:noFill/>
          <a:ln/>
        </p:spPr>
        <p:txBody>
          <a:bodyPr wrap="square" rtlCol="0" anchor="ctr"/>
          <a:lstStyle/>
          <a:p>
            <a:pPr marL="0" indent="0">
              <a:buNone/>
            </a:pPr>
            <a:r>
              <a:rPr lang="en-US" sz="700" i="1" dirty="0">
                <a:solidFill>
                  <a:srgbClr val="7BA898"/>
                </a:solidFill>
              </a:rPr>
              <a:t>IBM Security [2]</a:t>
            </a:r>
            <a:endParaRPr lang="en-US" sz="700" dirty="0"/>
          </a:p>
        </p:txBody>
      </p:sp>
      <p:sp>
        <p:nvSpPr>
          <p:cNvPr id="15" name="Shape 13"/>
          <p:cNvSpPr/>
          <p:nvPr/>
        </p:nvSpPr>
        <p:spPr>
          <a:xfrm>
            <a:off x="201168" y="2926080"/>
            <a:ext cx="2880360" cy="0"/>
          </a:xfrm>
          <a:prstGeom prst="line">
            <a:avLst/>
          </a:prstGeom>
          <a:noFill/>
          <a:ln w="6350">
            <a:solidFill>
              <a:srgbClr val="2D6A4F"/>
            </a:solidFill>
            <a:prstDash val="solid"/>
          </a:ln>
        </p:spPr>
        <p:txBody>
          <a:bodyPr/>
          <a:lstStyle/>
          <a:p>
            <a:endParaRPr/>
          </a:p>
        </p:txBody>
      </p:sp>
      <p:sp>
        <p:nvSpPr>
          <p:cNvPr id="16" name="Text 14"/>
          <p:cNvSpPr/>
          <p:nvPr/>
        </p:nvSpPr>
        <p:spPr>
          <a:xfrm>
            <a:off x="201168" y="2971800"/>
            <a:ext cx="2880360" cy="402336"/>
          </a:xfrm>
          <a:prstGeom prst="rect">
            <a:avLst/>
          </a:prstGeom>
          <a:noFill/>
          <a:ln/>
        </p:spPr>
        <p:txBody>
          <a:bodyPr wrap="square" rtlCol="0" anchor="ctr"/>
          <a:lstStyle/>
          <a:p>
            <a:pPr marL="0" indent="0">
              <a:buNone/>
            </a:pPr>
            <a:r>
              <a:rPr lang="en-US" sz="1800" b="1" dirty="0">
                <a:solidFill>
                  <a:srgbClr val="B7891A"/>
                </a:solidFill>
              </a:rPr>
              <a:t>14%</a:t>
            </a:r>
            <a:endParaRPr lang="en-US" sz="1800" dirty="0"/>
          </a:p>
        </p:txBody>
      </p:sp>
      <p:sp>
        <p:nvSpPr>
          <p:cNvPr id="17" name="Text 15"/>
          <p:cNvSpPr/>
          <p:nvPr/>
        </p:nvSpPr>
        <p:spPr>
          <a:xfrm>
            <a:off x="201168" y="3383280"/>
            <a:ext cx="2880360" cy="182880"/>
          </a:xfrm>
          <a:prstGeom prst="rect">
            <a:avLst/>
          </a:prstGeom>
          <a:noFill/>
          <a:ln/>
        </p:spPr>
        <p:txBody>
          <a:bodyPr wrap="square" rtlCol="0" anchor="ctr"/>
          <a:lstStyle/>
          <a:p>
            <a:pPr marL="0" indent="0">
              <a:buNone/>
            </a:pPr>
            <a:r>
              <a:rPr lang="en-US" sz="750" dirty="0">
                <a:solidFill>
                  <a:srgbClr val="FFFFFF"/>
                </a:solidFill>
              </a:rPr>
              <a:t>Breaches via vulnerability</a:t>
            </a:r>
            <a:endParaRPr lang="en-US" sz="750" dirty="0"/>
          </a:p>
        </p:txBody>
      </p:sp>
      <p:sp>
        <p:nvSpPr>
          <p:cNvPr id="18" name="Text 16"/>
          <p:cNvSpPr/>
          <p:nvPr/>
        </p:nvSpPr>
        <p:spPr>
          <a:xfrm>
            <a:off x="201168" y="3547872"/>
            <a:ext cx="2880360" cy="146304"/>
          </a:xfrm>
          <a:prstGeom prst="rect">
            <a:avLst/>
          </a:prstGeom>
          <a:noFill/>
          <a:ln/>
        </p:spPr>
        <p:txBody>
          <a:bodyPr wrap="square" rtlCol="0" anchor="ctr"/>
          <a:lstStyle/>
          <a:p>
            <a:pPr marL="0" indent="0">
              <a:buNone/>
            </a:pPr>
            <a:r>
              <a:rPr lang="en-US" sz="700" i="1" dirty="0">
                <a:solidFill>
                  <a:srgbClr val="7BA898"/>
                </a:solidFill>
              </a:rPr>
              <a:t>Verizon DBIR [1]</a:t>
            </a:r>
            <a:endParaRPr lang="en-US" sz="700" dirty="0"/>
          </a:p>
        </p:txBody>
      </p:sp>
      <p:sp>
        <p:nvSpPr>
          <p:cNvPr id="19" name="Text 17"/>
          <p:cNvSpPr/>
          <p:nvPr/>
        </p:nvSpPr>
        <p:spPr>
          <a:xfrm>
            <a:off x="3493008" y="164592"/>
            <a:ext cx="5394960" cy="219456"/>
          </a:xfrm>
          <a:prstGeom prst="rect">
            <a:avLst/>
          </a:prstGeom>
          <a:noFill/>
          <a:ln/>
        </p:spPr>
        <p:txBody>
          <a:bodyPr wrap="square" rtlCol="0" anchor="ctr"/>
          <a:lstStyle/>
          <a:p>
            <a:pPr marL="0" indent="0">
              <a:buNone/>
            </a:pPr>
            <a:r>
              <a:rPr lang="en-US" sz="750" b="1" kern="0" spc="200" dirty="0">
                <a:solidFill>
                  <a:srgbClr val="1B4332"/>
                </a:solidFill>
              </a:rPr>
              <a:t>THE PROBLEM</a:t>
            </a:r>
            <a:endParaRPr lang="en-US" sz="750" dirty="0"/>
          </a:p>
        </p:txBody>
      </p:sp>
      <p:sp>
        <p:nvSpPr>
          <p:cNvPr id="20" name="Shape 18"/>
          <p:cNvSpPr/>
          <p:nvPr/>
        </p:nvSpPr>
        <p:spPr>
          <a:xfrm>
            <a:off x="3493008" y="402336"/>
            <a:ext cx="5394960" cy="0"/>
          </a:xfrm>
          <a:prstGeom prst="line">
            <a:avLst/>
          </a:prstGeom>
          <a:noFill/>
          <a:ln w="6350">
            <a:solidFill>
              <a:srgbClr val="D1C9BC"/>
            </a:solidFill>
            <a:prstDash val="solid"/>
          </a:ln>
        </p:spPr>
        <p:txBody>
          <a:bodyPr/>
          <a:lstStyle/>
          <a:p>
            <a:endParaRPr/>
          </a:p>
        </p:txBody>
      </p:sp>
      <p:sp>
        <p:nvSpPr>
          <p:cNvPr id="21" name="Shape 19"/>
          <p:cNvSpPr/>
          <p:nvPr/>
        </p:nvSpPr>
        <p:spPr>
          <a:xfrm>
            <a:off x="3493008" y="502920"/>
            <a:ext cx="54864" cy="54864"/>
          </a:xfrm>
          <a:prstGeom prst="rect">
            <a:avLst/>
          </a:prstGeom>
          <a:solidFill>
            <a:srgbClr val="B7891A"/>
          </a:solidFill>
          <a:ln w="12700">
            <a:solidFill>
              <a:srgbClr val="B7891A"/>
            </a:solidFill>
            <a:prstDash val="solid"/>
          </a:ln>
        </p:spPr>
        <p:txBody>
          <a:bodyPr/>
          <a:lstStyle/>
          <a:p>
            <a:endParaRPr/>
          </a:p>
        </p:txBody>
      </p:sp>
      <p:sp>
        <p:nvSpPr>
          <p:cNvPr id="22" name="Text 20"/>
          <p:cNvSpPr/>
          <p:nvPr/>
        </p:nvSpPr>
        <p:spPr>
          <a:xfrm>
            <a:off x="3657600" y="414191"/>
            <a:ext cx="5230368" cy="250611"/>
          </a:xfrm>
          <a:prstGeom prst="rect">
            <a:avLst/>
          </a:prstGeom>
          <a:noFill/>
          <a:ln/>
        </p:spPr>
        <p:txBody>
          <a:bodyPr wrap="square" rtlCol="0" anchor="ctr"/>
          <a:lstStyle/>
          <a:p>
            <a:pPr marL="0" indent="0">
              <a:buNone/>
            </a:pPr>
            <a:r>
              <a:rPr lang="en-US" sz="820" dirty="0">
                <a:solidFill>
                  <a:srgbClr val="1A1A1A"/>
                </a:solidFill>
              </a:rPr>
              <a:t>SMEs face the same attacks as large enterprises but have no SOC [3]</a:t>
            </a:r>
            <a:endParaRPr lang="en-US" sz="820" dirty="0"/>
          </a:p>
        </p:txBody>
      </p:sp>
      <p:sp>
        <p:nvSpPr>
          <p:cNvPr id="23" name="Shape 21"/>
          <p:cNvSpPr/>
          <p:nvPr/>
        </p:nvSpPr>
        <p:spPr>
          <a:xfrm>
            <a:off x="3493008" y="905256"/>
            <a:ext cx="54864" cy="54864"/>
          </a:xfrm>
          <a:prstGeom prst="rect">
            <a:avLst/>
          </a:prstGeom>
          <a:solidFill>
            <a:srgbClr val="B7891A"/>
          </a:solidFill>
          <a:ln w="12700">
            <a:solidFill>
              <a:srgbClr val="B7891A"/>
            </a:solidFill>
            <a:prstDash val="solid"/>
          </a:ln>
        </p:spPr>
        <p:txBody>
          <a:bodyPr/>
          <a:lstStyle/>
          <a:p>
            <a:endParaRPr/>
          </a:p>
        </p:txBody>
      </p:sp>
      <p:sp>
        <p:nvSpPr>
          <p:cNvPr id="24" name="Text 22"/>
          <p:cNvSpPr/>
          <p:nvPr/>
        </p:nvSpPr>
        <p:spPr>
          <a:xfrm>
            <a:off x="3657600" y="816527"/>
            <a:ext cx="5230368" cy="250611"/>
          </a:xfrm>
          <a:prstGeom prst="rect">
            <a:avLst/>
          </a:prstGeom>
          <a:noFill/>
          <a:ln/>
        </p:spPr>
        <p:txBody>
          <a:bodyPr wrap="square" rtlCol="0" anchor="ctr"/>
          <a:lstStyle/>
          <a:p>
            <a:pPr marL="0" indent="0">
              <a:buNone/>
            </a:pPr>
            <a:r>
              <a:rPr lang="en-US" sz="820" dirty="0">
                <a:solidFill>
                  <a:srgbClr val="1A1A1A"/>
                </a:solidFill>
              </a:rPr>
              <a:t>Port scanning, DoS, brute-force and web exploits are the most common initial vectors [1]</a:t>
            </a:r>
            <a:endParaRPr lang="en-US" sz="820" dirty="0"/>
          </a:p>
        </p:txBody>
      </p:sp>
      <p:sp>
        <p:nvSpPr>
          <p:cNvPr id="25" name="Shape 23"/>
          <p:cNvSpPr/>
          <p:nvPr/>
        </p:nvSpPr>
        <p:spPr>
          <a:xfrm>
            <a:off x="3493008" y="1307592"/>
            <a:ext cx="54864" cy="54864"/>
          </a:xfrm>
          <a:prstGeom prst="rect">
            <a:avLst/>
          </a:prstGeom>
          <a:solidFill>
            <a:srgbClr val="B7891A"/>
          </a:solidFill>
          <a:ln w="12700">
            <a:solidFill>
              <a:srgbClr val="B7891A"/>
            </a:solidFill>
            <a:prstDash val="solid"/>
          </a:ln>
        </p:spPr>
        <p:txBody>
          <a:bodyPr/>
          <a:lstStyle/>
          <a:p>
            <a:endParaRPr/>
          </a:p>
        </p:txBody>
      </p:sp>
      <p:sp>
        <p:nvSpPr>
          <p:cNvPr id="26" name="Text 24"/>
          <p:cNvSpPr/>
          <p:nvPr/>
        </p:nvSpPr>
        <p:spPr>
          <a:xfrm>
            <a:off x="3657600" y="1218863"/>
            <a:ext cx="5230368" cy="250611"/>
          </a:xfrm>
          <a:prstGeom prst="rect">
            <a:avLst/>
          </a:prstGeom>
          <a:noFill/>
          <a:ln/>
        </p:spPr>
        <p:txBody>
          <a:bodyPr wrap="square" rtlCol="0" anchor="ctr"/>
          <a:lstStyle/>
          <a:p>
            <a:pPr marL="0" indent="0">
              <a:buNone/>
            </a:pPr>
            <a:r>
              <a:rPr lang="en-US" sz="820" dirty="0">
                <a:solidFill>
                  <a:srgbClr val="1A1A1A"/>
                </a:solidFill>
              </a:rPr>
              <a:t>Signature rules are interpretable: when a rule fires, you know exactly why [5]</a:t>
            </a:r>
            <a:endParaRPr lang="en-US" sz="820" dirty="0"/>
          </a:p>
        </p:txBody>
      </p:sp>
      <p:sp>
        <p:nvSpPr>
          <p:cNvPr id="27" name="Shape 25"/>
          <p:cNvSpPr/>
          <p:nvPr/>
        </p:nvSpPr>
        <p:spPr>
          <a:xfrm>
            <a:off x="3493008" y="1709928"/>
            <a:ext cx="54864" cy="54864"/>
          </a:xfrm>
          <a:prstGeom prst="rect">
            <a:avLst/>
          </a:prstGeom>
          <a:solidFill>
            <a:srgbClr val="B7891A"/>
          </a:solidFill>
          <a:ln w="12700">
            <a:solidFill>
              <a:srgbClr val="B7891A"/>
            </a:solidFill>
            <a:prstDash val="solid"/>
          </a:ln>
        </p:spPr>
        <p:txBody>
          <a:bodyPr/>
          <a:lstStyle/>
          <a:p>
            <a:endParaRPr/>
          </a:p>
        </p:txBody>
      </p:sp>
      <p:sp>
        <p:nvSpPr>
          <p:cNvPr id="28" name="Text 26"/>
          <p:cNvSpPr/>
          <p:nvPr/>
        </p:nvSpPr>
        <p:spPr>
          <a:xfrm>
            <a:off x="3657600" y="1621199"/>
            <a:ext cx="5230368" cy="250611"/>
          </a:xfrm>
          <a:prstGeom prst="rect">
            <a:avLst/>
          </a:prstGeom>
          <a:noFill/>
          <a:ln/>
        </p:spPr>
        <p:txBody>
          <a:bodyPr wrap="square" rtlCol="0" anchor="ctr"/>
          <a:lstStyle/>
          <a:p>
            <a:pPr marL="0" indent="0">
              <a:buNone/>
            </a:pPr>
            <a:r>
              <a:rPr lang="en-US" sz="820" dirty="0">
                <a:solidFill>
                  <a:srgbClr val="1A1A1A"/>
                </a:solidFill>
              </a:rPr>
              <a:t>Signature-based: lightweight, interpretable, no training needed [3], [4]</a:t>
            </a:r>
            <a:endParaRPr lang="en-US" sz="820" dirty="0"/>
          </a:p>
        </p:txBody>
      </p:sp>
      <p:sp>
        <p:nvSpPr>
          <p:cNvPr id="29" name="Shape 27"/>
          <p:cNvSpPr/>
          <p:nvPr/>
        </p:nvSpPr>
        <p:spPr>
          <a:xfrm>
            <a:off x="3493008" y="2049611"/>
            <a:ext cx="5394960" cy="0"/>
          </a:xfrm>
          <a:prstGeom prst="line">
            <a:avLst/>
          </a:prstGeom>
          <a:noFill/>
          <a:ln w="6350">
            <a:solidFill>
              <a:srgbClr val="D1C9BC"/>
            </a:solidFill>
            <a:prstDash val="solid"/>
          </a:ln>
        </p:spPr>
        <p:txBody>
          <a:bodyPr/>
          <a:lstStyle/>
          <a:p>
            <a:endParaRPr/>
          </a:p>
        </p:txBody>
      </p:sp>
      <p:sp>
        <p:nvSpPr>
          <p:cNvPr id="30" name="Text 28"/>
          <p:cNvSpPr/>
          <p:nvPr/>
        </p:nvSpPr>
        <p:spPr>
          <a:xfrm>
            <a:off x="3493008" y="2144270"/>
            <a:ext cx="5394960" cy="219456"/>
          </a:xfrm>
          <a:prstGeom prst="rect">
            <a:avLst/>
          </a:prstGeom>
          <a:noFill/>
          <a:ln/>
        </p:spPr>
        <p:txBody>
          <a:bodyPr wrap="square" rtlCol="0" anchor="ctr"/>
          <a:lstStyle/>
          <a:p>
            <a:pPr marL="0" indent="0">
              <a:buNone/>
            </a:pPr>
            <a:r>
              <a:rPr lang="en-US" sz="750" b="1" kern="0" spc="200" dirty="0">
                <a:solidFill>
                  <a:srgbClr val="1B4332"/>
                </a:solidFill>
              </a:rPr>
              <a:t>THIS PROJECT</a:t>
            </a:r>
            <a:endParaRPr lang="en-US" sz="750" dirty="0"/>
          </a:p>
        </p:txBody>
      </p:sp>
      <p:sp>
        <p:nvSpPr>
          <p:cNvPr id="31" name="Shape 29"/>
          <p:cNvSpPr/>
          <p:nvPr/>
        </p:nvSpPr>
        <p:spPr>
          <a:xfrm>
            <a:off x="3493008" y="2450592"/>
            <a:ext cx="5394960" cy="0"/>
          </a:xfrm>
          <a:prstGeom prst="line">
            <a:avLst/>
          </a:prstGeom>
          <a:noFill/>
          <a:ln w="6350">
            <a:solidFill>
              <a:srgbClr val="D1C9BC"/>
            </a:solidFill>
            <a:prstDash val="solid"/>
          </a:ln>
        </p:spPr>
        <p:txBody>
          <a:bodyPr/>
          <a:lstStyle/>
          <a:p>
            <a:endParaRPr/>
          </a:p>
        </p:txBody>
      </p:sp>
      <p:sp>
        <p:nvSpPr>
          <p:cNvPr id="32" name="Shape 30"/>
          <p:cNvSpPr/>
          <p:nvPr/>
        </p:nvSpPr>
        <p:spPr>
          <a:xfrm>
            <a:off x="3493008" y="2542032"/>
            <a:ext cx="54864" cy="54864"/>
          </a:xfrm>
          <a:prstGeom prst="rect">
            <a:avLst/>
          </a:prstGeom>
          <a:solidFill>
            <a:srgbClr val="B7891A"/>
          </a:solidFill>
          <a:ln w="12700">
            <a:solidFill>
              <a:srgbClr val="B7891A"/>
            </a:solidFill>
            <a:prstDash val="solid"/>
          </a:ln>
        </p:spPr>
        <p:txBody>
          <a:bodyPr/>
          <a:lstStyle/>
          <a:p>
            <a:endParaRPr/>
          </a:p>
        </p:txBody>
      </p:sp>
      <p:sp>
        <p:nvSpPr>
          <p:cNvPr id="33" name="Text 31"/>
          <p:cNvSpPr/>
          <p:nvPr/>
        </p:nvSpPr>
        <p:spPr>
          <a:xfrm>
            <a:off x="3639312" y="2459738"/>
            <a:ext cx="5230368" cy="219455"/>
          </a:xfrm>
          <a:prstGeom prst="rect">
            <a:avLst/>
          </a:prstGeom>
          <a:noFill/>
          <a:ln/>
        </p:spPr>
        <p:txBody>
          <a:bodyPr wrap="square" rtlCol="0" anchor="ctr"/>
          <a:lstStyle/>
          <a:p>
            <a:pPr marL="0" indent="0">
              <a:buNone/>
            </a:pPr>
            <a:r>
              <a:rPr lang="en-US" sz="820" dirty="0">
                <a:solidFill>
                  <a:srgbClr val="1A1A1A"/>
                </a:solidFill>
              </a:rPr>
              <a:t>Snort 3 on Ubuntu 25.04 in an isolated VMware home lab</a:t>
            </a:r>
            <a:endParaRPr lang="en-US" sz="820" dirty="0"/>
          </a:p>
        </p:txBody>
      </p:sp>
      <p:sp>
        <p:nvSpPr>
          <p:cNvPr id="34" name="Shape 32"/>
          <p:cNvSpPr/>
          <p:nvPr/>
        </p:nvSpPr>
        <p:spPr>
          <a:xfrm>
            <a:off x="3493008" y="2871216"/>
            <a:ext cx="54864" cy="54864"/>
          </a:xfrm>
          <a:prstGeom prst="rect">
            <a:avLst/>
          </a:prstGeom>
          <a:solidFill>
            <a:srgbClr val="B7891A"/>
          </a:solidFill>
          <a:ln w="12700">
            <a:solidFill>
              <a:srgbClr val="B7891A"/>
            </a:solidFill>
            <a:prstDash val="solid"/>
          </a:ln>
        </p:spPr>
        <p:txBody>
          <a:bodyPr/>
          <a:lstStyle/>
          <a:p>
            <a:endParaRPr/>
          </a:p>
        </p:txBody>
      </p:sp>
      <p:sp>
        <p:nvSpPr>
          <p:cNvPr id="35" name="Text 33"/>
          <p:cNvSpPr/>
          <p:nvPr/>
        </p:nvSpPr>
        <p:spPr>
          <a:xfrm>
            <a:off x="3639312" y="2788922"/>
            <a:ext cx="5230368" cy="219455"/>
          </a:xfrm>
          <a:prstGeom prst="rect">
            <a:avLst/>
          </a:prstGeom>
          <a:noFill/>
          <a:ln/>
        </p:spPr>
        <p:txBody>
          <a:bodyPr wrap="square" rtlCol="0" anchor="ctr"/>
          <a:lstStyle/>
          <a:p>
            <a:pPr marL="0" indent="0">
              <a:buNone/>
            </a:pPr>
            <a:r>
              <a:rPr lang="en-US" sz="820" dirty="0">
                <a:solidFill>
                  <a:srgbClr val="1A1A1A"/>
                </a:solidFill>
              </a:rPr>
              <a:t>18 custom rules across 6 attack categories</a:t>
            </a:r>
            <a:endParaRPr lang="en-US" sz="820" dirty="0"/>
          </a:p>
        </p:txBody>
      </p:sp>
      <p:sp>
        <p:nvSpPr>
          <p:cNvPr id="36" name="Shape 34"/>
          <p:cNvSpPr/>
          <p:nvPr/>
        </p:nvSpPr>
        <p:spPr>
          <a:xfrm>
            <a:off x="3493008" y="3200400"/>
            <a:ext cx="54864" cy="54864"/>
          </a:xfrm>
          <a:prstGeom prst="rect">
            <a:avLst/>
          </a:prstGeom>
          <a:solidFill>
            <a:srgbClr val="B7891A"/>
          </a:solidFill>
          <a:ln w="12700">
            <a:solidFill>
              <a:srgbClr val="B7891A"/>
            </a:solidFill>
            <a:prstDash val="solid"/>
          </a:ln>
        </p:spPr>
        <p:txBody>
          <a:bodyPr/>
          <a:lstStyle/>
          <a:p>
            <a:endParaRPr/>
          </a:p>
        </p:txBody>
      </p:sp>
      <p:sp>
        <p:nvSpPr>
          <p:cNvPr id="37" name="Text 35"/>
          <p:cNvSpPr/>
          <p:nvPr/>
        </p:nvSpPr>
        <p:spPr>
          <a:xfrm>
            <a:off x="3639312" y="3118106"/>
            <a:ext cx="5230368" cy="219455"/>
          </a:xfrm>
          <a:prstGeom prst="rect">
            <a:avLst/>
          </a:prstGeom>
          <a:noFill/>
          <a:ln/>
        </p:spPr>
        <p:txBody>
          <a:bodyPr wrap="square" rtlCol="0" anchor="ctr"/>
          <a:lstStyle/>
          <a:p>
            <a:pPr marL="0" indent="0">
              <a:buNone/>
            </a:pPr>
            <a:r>
              <a:rPr lang="en-US" sz="820" dirty="0">
                <a:solidFill>
                  <a:srgbClr val="1A1A1A"/>
                </a:solidFill>
              </a:rPr>
              <a:t>Evaluated on CIC-IDS-2017 PCAP and WSL2 live attacks</a:t>
            </a:r>
            <a:endParaRPr lang="en-US" sz="820" dirty="0"/>
          </a:p>
        </p:txBody>
      </p:sp>
      <p:sp>
        <p:nvSpPr>
          <p:cNvPr id="38" name="Shape 36"/>
          <p:cNvSpPr/>
          <p:nvPr/>
        </p:nvSpPr>
        <p:spPr>
          <a:xfrm>
            <a:off x="3493008" y="3529584"/>
            <a:ext cx="54864" cy="54864"/>
          </a:xfrm>
          <a:prstGeom prst="rect">
            <a:avLst/>
          </a:prstGeom>
          <a:solidFill>
            <a:srgbClr val="B7891A"/>
          </a:solidFill>
          <a:ln w="12700">
            <a:solidFill>
              <a:srgbClr val="B7891A"/>
            </a:solidFill>
            <a:prstDash val="solid"/>
          </a:ln>
        </p:spPr>
        <p:txBody>
          <a:bodyPr/>
          <a:lstStyle/>
          <a:p>
            <a:endParaRPr/>
          </a:p>
        </p:txBody>
      </p:sp>
      <p:sp>
        <p:nvSpPr>
          <p:cNvPr id="39" name="Text 37"/>
          <p:cNvSpPr/>
          <p:nvPr/>
        </p:nvSpPr>
        <p:spPr>
          <a:xfrm>
            <a:off x="3639312" y="3447290"/>
            <a:ext cx="5230368" cy="219455"/>
          </a:xfrm>
          <a:prstGeom prst="rect">
            <a:avLst/>
          </a:prstGeom>
          <a:noFill/>
          <a:ln/>
        </p:spPr>
        <p:txBody>
          <a:bodyPr wrap="square" rtlCol="0" anchor="ctr"/>
          <a:lstStyle/>
          <a:p>
            <a:pPr marL="0" indent="0">
              <a:buNone/>
            </a:pPr>
            <a:r>
              <a:rPr lang="en-US" sz="820" dirty="0">
                <a:solidFill>
                  <a:srgbClr val="1A1A1A"/>
                </a:solidFill>
              </a:rPr>
              <a:t>Automated HTML reports with rule-based severity classification</a:t>
            </a:r>
            <a:endParaRPr lang="en-US" sz="820" dirty="0"/>
          </a:p>
        </p:txBody>
      </p:sp>
      <p:sp>
        <p:nvSpPr>
          <p:cNvPr id="40" name="Shape 38"/>
          <p:cNvSpPr/>
          <p:nvPr/>
        </p:nvSpPr>
        <p:spPr>
          <a:xfrm>
            <a:off x="0" y="3822192"/>
            <a:ext cx="9144000" cy="1321308"/>
          </a:xfrm>
          <a:prstGeom prst="rect">
            <a:avLst/>
          </a:prstGeom>
          <a:solidFill>
            <a:srgbClr val="1B4332"/>
          </a:solidFill>
          <a:ln w="12700">
            <a:solidFill>
              <a:srgbClr val="1B4332"/>
            </a:solidFill>
            <a:prstDash val="solid"/>
          </a:ln>
        </p:spPr>
        <p:txBody>
          <a:bodyPr/>
          <a:lstStyle/>
          <a:p>
            <a:endParaRPr/>
          </a:p>
        </p:txBody>
      </p:sp>
      <p:sp>
        <p:nvSpPr>
          <p:cNvPr id="41" name="Shape 39"/>
          <p:cNvSpPr/>
          <p:nvPr/>
        </p:nvSpPr>
        <p:spPr>
          <a:xfrm>
            <a:off x="0" y="3822192"/>
            <a:ext cx="9144000" cy="27432"/>
          </a:xfrm>
          <a:prstGeom prst="rect">
            <a:avLst/>
          </a:prstGeom>
          <a:solidFill>
            <a:srgbClr val="B7891A"/>
          </a:solidFill>
          <a:ln w="12700">
            <a:solidFill>
              <a:srgbClr val="B7891A"/>
            </a:solidFill>
            <a:prstDash val="solid"/>
          </a:ln>
        </p:spPr>
        <p:txBody>
          <a:bodyPr/>
          <a:lstStyle/>
          <a:p>
            <a:endParaRPr/>
          </a:p>
        </p:txBody>
      </p:sp>
      <p:sp>
        <p:nvSpPr>
          <p:cNvPr id="42" name="Text 40"/>
          <p:cNvSpPr/>
          <p:nvPr/>
        </p:nvSpPr>
        <p:spPr>
          <a:xfrm>
            <a:off x="137160" y="3858768"/>
            <a:ext cx="1828800" cy="164592"/>
          </a:xfrm>
          <a:prstGeom prst="rect">
            <a:avLst/>
          </a:prstGeom>
          <a:noFill/>
          <a:ln/>
        </p:spPr>
        <p:txBody>
          <a:bodyPr wrap="square" rtlCol="0" anchor="ctr"/>
          <a:lstStyle/>
          <a:p>
            <a:pPr marL="0" indent="0">
              <a:buNone/>
            </a:pPr>
            <a:r>
              <a:rPr lang="en-US" sz="650" b="1" kern="0" spc="150" dirty="0">
                <a:solidFill>
                  <a:srgbClr val="B7891A"/>
                </a:solidFill>
              </a:rPr>
              <a:t>SPEAKER NOTES</a:t>
            </a:r>
            <a:endParaRPr lang="en-US" sz="650" dirty="0"/>
          </a:p>
        </p:txBody>
      </p:sp>
      <p:sp>
        <p:nvSpPr>
          <p:cNvPr id="43" name="Text 41"/>
          <p:cNvSpPr/>
          <p:nvPr/>
        </p:nvSpPr>
        <p:spPr>
          <a:xfrm>
            <a:off x="137160" y="4041648"/>
            <a:ext cx="8869680" cy="1065276"/>
          </a:xfrm>
          <a:prstGeom prst="rect">
            <a:avLst/>
          </a:prstGeom>
          <a:noFill/>
          <a:ln/>
        </p:spPr>
        <p:txBody>
          <a:bodyPr wrap="square" rtlCol="0" anchor="t"/>
          <a:lstStyle/>
          <a:p>
            <a:pPr marL="0" indent="0">
              <a:buNone/>
            </a:pPr>
            <a:r>
              <a:rPr lang="en-US" sz="720" dirty="0">
                <a:solidFill>
                  <a:srgbClr val="FFFFFF"/>
                </a:solidFill>
              </a:rPr>
              <a:t>The numbers on the left give you the scale of the problem. Over 30,000 security incidents in 2024, average breach cost of 4.88 million dollars, and 14 percent of breaches came through vulnerability exploitation according to Verizon. The core problem on the right: small organisations like universities and SMEs face exactly the same attacks as large enterprises but have no security operations centre. Signature-based detection is the right fit for this environment: lightweight, interpretable, and deployable on standard hardware.</a:t>
            </a:r>
            <a:endParaRPr lang="en-US" sz="72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AFAF8"/>
        </a:solidFill>
        <a:effectLst/>
      </p:bgPr>
    </p:bg>
    <p:spTree>
      <p:nvGrpSpPr>
        <p:cNvPr id="1" name=""/>
        <p:cNvGrpSpPr/>
        <p:nvPr/>
      </p:nvGrpSpPr>
      <p:grpSpPr>
        <a:xfrm>
          <a:off x="0" y="0"/>
          <a:ext cx="0" cy="0"/>
          <a:chOff x="0" y="0"/>
          <a:chExt cx="0" cy="0"/>
        </a:xfrm>
      </p:grpSpPr>
      <p:sp>
        <p:nvSpPr>
          <p:cNvPr id="2" name="Shape 0"/>
          <p:cNvSpPr/>
          <p:nvPr/>
        </p:nvSpPr>
        <p:spPr>
          <a:xfrm>
            <a:off x="0" y="0"/>
            <a:ext cx="9144000" cy="27432"/>
          </a:xfrm>
          <a:prstGeom prst="rect">
            <a:avLst/>
          </a:prstGeom>
          <a:solidFill>
            <a:srgbClr val="1B4332"/>
          </a:solidFill>
          <a:ln w="12700">
            <a:solidFill>
              <a:srgbClr val="1B4332"/>
            </a:solidFill>
            <a:prstDash val="solid"/>
          </a:ln>
        </p:spPr>
        <p:txBody>
          <a:bodyPr/>
          <a:lstStyle/>
          <a:p>
            <a:endParaRPr/>
          </a:p>
        </p:txBody>
      </p:sp>
      <p:sp>
        <p:nvSpPr>
          <p:cNvPr id="3" name="Shape 1"/>
          <p:cNvSpPr/>
          <p:nvPr/>
        </p:nvSpPr>
        <p:spPr>
          <a:xfrm>
            <a:off x="347472" y="109728"/>
            <a:ext cx="8449056" cy="1115568"/>
          </a:xfrm>
          <a:prstGeom prst="rect">
            <a:avLst/>
          </a:prstGeom>
          <a:solidFill>
            <a:srgbClr val="1B4332"/>
          </a:solidFill>
          <a:ln w="12700">
            <a:solidFill>
              <a:srgbClr val="1B4332"/>
            </a:solidFill>
            <a:prstDash val="solid"/>
          </a:ln>
        </p:spPr>
        <p:txBody>
          <a:bodyPr/>
          <a:lstStyle/>
          <a:p>
            <a:endParaRPr/>
          </a:p>
        </p:txBody>
      </p:sp>
      <p:sp>
        <p:nvSpPr>
          <p:cNvPr id="4" name="Shape 2"/>
          <p:cNvSpPr/>
          <p:nvPr/>
        </p:nvSpPr>
        <p:spPr>
          <a:xfrm>
            <a:off x="347472" y="109728"/>
            <a:ext cx="64008" cy="1115568"/>
          </a:xfrm>
          <a:prstGeom prst="rect">
            <a:avLst/>
          </a:prstGeom>
          <a:solidFill>
            <a:srgbClr val="B7891A"/>
          </a:solidFill>
          <a:ln w="12700">
            <a:solidFill>
              <a:srgbClr val="B7891A"/>
            </a:solidFill>
            <a:prstDash val="solid"/>
          </a:ln>
        </p:spPr>
        <p:txBody>
          <a:bodyPr/>
          <a:lstStyle/>
          <a:p>
            <a:endParaRPr/>
          </a:p>
        </p:txBody>
      </p:sp>
      <p:sp>
        <p:nvSpPr>
          <p:cNvPr id="5" name="Text 3"/>
          <p:cNvSpPr/>
          <p:nvPr/>
        </p:nvSpPr>
        <p:spPr>
          <a:xfrm>
            <a:off x="548640" y="164592"/>
            <a:ext cx="914400" cy="256032"/>
          </a:xfrm>
          <a:prstGeom prst="rect">
            <a:avLst/>
          </a:prstGeom>
          <a:noFill/>
          <a:ln/>
        </p:spPr>
        <p:txBody>
          <a:bodyPr wrap="square" rtlCol="0" anchor="ctr"/>
          <a:lstStyle/>
          <a:p>
            <a:pPr marL="0" indent="0">
              <a:buNone/>
            </a:pPr>
            <a:r>
              <a:rPr lang="en-US" sz="850" b="1" kern="0" spc="200" dirty="0">
                <a:solidFill>
                  <a:srgbClr val="B7891A"/>
                </a:solidFill>
              </a:rPr>
              <a:t>AIM</a:t>
            </a:r>
            <a:endParaRPr lang="en-US" sz="850" dirty="0"/>
          </a:p>
        </p:txBody>
      </p:sp>
      <p:sp>
        <p:nvSpPr>
          <p:cNvPr id="6" name="Text 4"/>
          <p:cNvSpPr/>
          <p:nvPr/>
        </p:nvSpPr>
        <p:spPr>
          <a:xfrm>
            <a:off x="548640" y="420624"/>
            <a:ext cx="8119872" cy="658368"/>
          </a:xfrm>
          <a:prstGeom prst="rect">
            <a:avLst/>
          </a:prstGeom>
          <a:noFill/>
          <a:ln/>
        </p:spPr>
        <p:txBody>
          <a:bodyPr wrap="square" rtlCol="0" anchor="ctr"/>
          <a:lstStyle/>
          <a:p>
            <a:pPr marL="0" indent="0">
              <a:lnSpc>
                <a:spcPct val="125000"/>
              </a:lnSpc>
              <a:buNone/>
            </a:pPr>
            <a:r>
              <a:rPr lang="en-US" sz="950" dirty="0">
                <a:solidFill>
                  <a:srgbClr val="FFFFFF"/>
                </a:solidFill>
              </a:rPr>
              <a:t>Design, implement and evaluate a reproducible signature-based NIDS using Snort 3 that detects attacks across six categories in an isolated home lab, with automated severity-classified reporting.</a:t>
            </a:r>
            <a:endParaRPr lang="en-US" sz="950" dirty="0"/>
          </a:p>
        </p:txBody>
      </p:sp>
      <p:sp>
        <p:nvSpPr>
          <p:cNvPr id="7" name="Text 5"/>
          <p:cNvSpPr/>
          <p:nvPr/>
        </p:nvSpPr>
        <p:spPr>
          <a:xfrm>
            <a:off x="347472" y="1353312"/>
            <a:ext cx="8449056" cy="228600"/>
          </a:xfrm>
          <a:prstGeom prst="rect">
            <a:avLst/>
          </a:prstGeom>
          <a:noFill/>
          <a:ln/>
        </p:spPr>
        <p:txBody>
          <a:bodyPr wrap="square" rtlCol="0" anchor="ctr"/>
          <a:lstStyle/>
          <a:p>
            <a:pPr marL="0" indent="0">
              <a:buNone/>
            </a:pPr>
            <a:r>
              <a:rPr lang="en-US" sz="750" b="1" kern="0" spc="200" dirty="0">
                <a:solidFill>
                  <a:srgbClr val="1B4332"/>
                </a:solidFill>
              </a:rPr>
              <a:t>5 OBJECTIVES</a:t>
            </a:r>
            <a:endParaRPr lang="en-US" sz="750" dirty="0"/>
          </a:p>
        </p:txBody>
      </p:sp>
      <p:sp>
        <p:nvSpPr>
          <p:cNvPr id="8" name="Shape 6"/>
          <p:cNvSpPr/>
          <p:nvPr/>
        </p:nvSpPr>
        <p:spPr>
          <a:xfrm>
            <a:off x="347472" y="1591056"/>
            <a:ext cx="8449056" cy="0"/>
          </a:xfrm>
          <a:prstGeom prst="line">
            <a:avLst/>
          </a:prstGeom>
          <a:noFill/>
          <a:ln w="9525">
            <a:solidFill>
              <a:srgbClr val="D1C9BC"/>
            </a:solidFill>
            <a:prstDash val="solid"/>
          </a:ln>
        </p:spPr>
        <p:txBody>
          <a:bodyPr/>
          <a:lstStyle/>
          <a:p>
            <a:endParaRPr/>
          </a:p>
        </p:txBody>
      </p:sp>
      <p:sp>
        <p:nvSpPr>
          <p:cNvPr id="9" name="Shape 7"/>
          <p:cNvSpPr/>
          <p:nvPr/>
        </p:nvSpPr>
        <p:spPr>
          <a:xfrm>
            <a:off x="347472" y="1682496"/>
            <a:ext cx="1609344" cy="2029968"/>
          </a:xfrm>
          <a:prstGeom prst="roundRect">
            <a:avLst>
              <a:gd name="adj" fmla="val 3409"/>
            </a:avLst>
          </a:prstGeom>
          <a:solidFill>
            <a:srgbClr val="FFFFFF"/>
          </a:solidFill>
          <a:ln w="9525">
            <a:solidFill>
              <a:srgbClr val="D1C9BC"/>
            </a:solidFill>
            <a:prstDash val="solid"/>
          </a:ln>
        </p:spPr>
        <p:txBody>
          <a:bodyPr/>
          <a:lstStyle/>
          <a:p>
            <a:endParaRPr/>
          </a:p>
        </p:txBody>
      </p:sp>
      <p:sp>
        <p:nvSpPr>
          <p:cNvPr id="10" name="Shape 8"/>
          <p:cNvSpPr/>
          <p:nvPr/>
        </p:nvSpPr>
        <p:spPr>
          <a:xfrm>
            <a:off x="347472" y="1682496"/>
            <a:ext cx="1609344" cy="36576"/>
          </a:xfrm>
          <a:prstGeom prst="rect">
            <a:avLst/>
          </a:prstGeom>
          <a:solidFill>
            <a:srgbClr val="1B4332"/>
          </a:solidFill>
          <a:ln w="12700">
            <a:solidFill>
              <a:srgbClr val="1B4332"/>
            </a:solidFill>
            <a:prstDash val="solid"/>
          </a:ln>
        </p:spPr>
        <p:txBody>
          <a:bodyPr/>
          <a:lstStyle/>
          <a:p>
            <a:endParaRPr/>
          </a:p>
        </p:txBody>
      </p:sp>
      <p:sp>
        <p:nvSpPr>
          <p:cNvPr id="11" name="Shape 9"/>
          <p:cNvSpPr/>
          <p:nvPr/>
        </p:nvSpPr>
        <p:spPr>
          <a:xfrm>
            <a:off x="914400" y="1783080"/>
            <a:ext cx="438912" cy="438912"/>
          </a:xfrm>
          <a:prstGeom prst="ellipse">
            <a:avLst/>
          </a:prstGeom>
          <a:solidFill>
            <a:srgbClr val="1B4332"/>
          </a:solidFill>
          <a:ln w="12700">
            <a:solidFill>
              <a:srgbClr val="1B4332"/>
            </a:solidFill>
            <a:prstDash val="solid"/>
          </a:ln>
        </p:spPr>
        <p:txBody>
          <a:bodyPr/>
          <a:lstStyle/>
          <a:p>
            <a:endParaRPr/>
          </a:p>
        </p:txBody>
      </p:sp>
      <p:sp>
        <p:nvSpPr>
          <p:cNvPr id="12" name="Text 10"/>
          <p:cNvSpPr/>
          <p:nvPr/>
        </p:nvSpPr>
        <p:spPr>
          <a:xfrm>
            <a:off x="914400" y="1783080"/>
            <a:ext cx="438912" cy="438912"/>
          </a:xfrm>
          <a:prstGeom prst="rect">
            <a:avLst/>
          </a:prstGeom>
          <a:noFill/>
          <a:ln/>
        </p:spPr>
        <p:txBody>
          <a:bodyPr wrap="square" lIns="0" tIns="0" rIns="0" bIns="0" rtlCol="0" anchor="ctr"/>
          <a:lstStyle/>
          <a:p>
            <a:pPr marL="0" indent="0" algn="ctr">
              <a:buNone/>
            </a:pPr>
            <a:r>
              <a:rPr lang="en-US" sz="850" b="1" dirty="0">
                <a:solidFill>
                  <a:srgbClr val="FFFFFF"/>
                </a:solidFill>
              </a:rPr>
              <a:t>O1</a:t>
            </a:r>
            <a:endParaRPr lang="en-US" sz="850" dirty="0"/>
          </a:p>
        </p:txBody>
      </p:sp>
      <p:sp>
        <p:nvSpPr>
          <p:cNvPr id="13" name="Text 11"/>
          <p:cNvSpPr/>
          <p:nvPr/>
        </p:nvSpPr>
        <p:spPr>
          <a:xfrm>
            <a:off x="438912" y="2304288"/>
            <a:ext cx="1426464" cy="1298448"/>
          </a:xfrm>
          <a:prstGeom prst="rect">
            <a:avLst/>
          </a:prstGeom>
          <a:noFill/>
          <a:ln/>
        </p:spPr>
        <p:txBody>
          <a:bodyPr wrap="square" rtlCol="0" anchor="t"/>
          <a:lstStyle/>
          <a:p>
            <a:pPr marL="0" indent="0" algn="ctr">
              <a:buNone/>
            </a:pPr>
            <a:r>
              <a:rPr lang="en-US" sz="780" dirty="0">
                <a:solidFill>
                  <a:srgbClr val="1A1A1A"/>
                </a:solidFill>
              </a:rPr>
              <a:t>Deploy Snort 3 from source on Ubuntu 25.04 in a VMware 3-role isolated lab</a:t>
            </a:r>
            <a:endParaRPr lang="en-US" sz="780" dirty="0"/>
          </a:p>
        </p:txBody>
      </p:sp>
      <p:sp>
        <p:nvSpPr>
          <p:cNvPr id="14" name="Shape 12"/>
          <p:cNvSpPr/>
          <p:nvPr/>
        </p:nvSpPr>
        <p:spPr>
          <a:xfrm>
            <a:off x="2048256" y="1682496"/>
            <a:ext cx="1609344" cy="2029968"/>
          </a:xfrm>
          <a:prstGeom prst="roundRect">
            <a:avLst>
              <a:gd name="adj" fmla="val 3409"/>
            </a:avLst>
          </a:prstGeom>
          <a:solidFill>
            <a:srgbClr val="FFFFFF"/>
          </a:solidFill>
          <a:ln w="9525">
            <a:solidFill>
              <a:srgbClr val="D1C9BC"/>
            </a:solidFill>
            <a:prstDash val="solid"/>
          </a:ln>
        </p:spPr>
        <p:txBody>
          <a:bodyPr/>
          <a:lstStyle/>
          <a:p>
            <a:endParaRPr/>
          </a:p>
        </p:txBody>
      </p:sp>
      <p:sp>
        <p:nvSpPr>
          <p:cNvPr id="15" name="Shape 13"/>
          <p:cNvSpPr/>
          <p:nvPr/>
        </p:nvSpPr>
        <p:spPr>
          <a:xfrm>
            <a:off x="2048256" y="1682496"/>
            <a:ext cx="1609344" cy="36576"/>
          </a:xfrm>
          <a:prstGeom prst="rect">
            <a:avLst/>
          </a:prstGeom>
          <a:solidFill>
            <a:srgbClr val="1B4332"/>
          </a:solidFill>
          <a:ln w="12700">
            <a:solidFill>
              <a:srgbClr val="1B4332"/>
            </a:solidFill>
            <a:prstDash val="solid"/>
          </a:ln>
        </p:spPr>
        <p:txBody>
          <a:bodyPr/>
          <a:lstStyle/>
          <a:p>
            <a:endParaRPr/>
          </a:p>
        </p:txBody>
      </p:sp>
      <p:sp>
        <p:nvSpPr>
          <p:cNvPr id="16" name="Shape 14"/>
          <p:cNvSpPr/>
          <p:nvPr/>
        </p:nvSpPr>
        <p:spPr>
          <a:xfrm>
            <a:off x="2615184" y="1783080"/>
            <a:ext cx="438912" cy="438912"/>
          </a:xfrm>
          <a:prstGeom prst="ellipse">
            <a:avLst/>
          </a:prstGeom>
          <a:solidFill>
            <a:srgbClr val="1B4332"/>
          </a:solidFill>
          <a:ln w="12700">
            <a:solidFill>
              <a:srgbClr val="1B4332"/>
            </a:solidFill>
            <a:prstDash val="solid"/>
          </a:ln>
        </p:spPr>
        <p:txBody>
          <a:bodyPr/>
          <a:lstStyle/>
          <a:p>
            <a:endParaRPr/>
          </a:p>
        </p:txBody>
      </p:sp>
      <p:sp>
        <p:nvSpPr>
          <p:cNvPr id="17" name="Text 15"/>
          <p:cNvSpPr/>
          <p:nvPr/>
        </p:nvSpPr>
        <p:spPr>
          <a:xfrm>
            <a:off x="2615184" y="1783080"/>
            <a:ext cx="438912" cy="438912"/>
          </a:xfrm>
          <a:prstGeom prst="rect">
            <a:avLst/>
          </a:prstGeom>
          <a:noFill/>
          <a:ln/>
        </p:spPr>
        <p:txBody>
          <a:bodyPr wrap="square" lIns="0" tIns="0" rIns="0" bIns="0" rtlCol="0" anchor="ctr"/>
          <a:lstStyle/>
          <a:p>
            <a:pPr marL="0" indent="0" algn="ctr">
              <a:buNone/>
            </a:pPr>
            <a:r>
              <a:rPr lang="en-US" sz="850" b="1" dirty="0">
                <a:solidFill>
                  <a:srgbClr val="FFFFFF"/>
                </a:solidFill>
              </a:rPr>
              <a:t>O2</a:t>
            </a:r>
            <a:endParaRPr lang="en-US" sz="850" dirty="0"/>
          </a:p>
        </p:txBody>
      </p:sp>
      <p:sp>
        <p:nvSpPr>
          <p:cNvPr id="18" name="Text 16"/>
          <p:cNvSpPr/>
          <p:nvPr/>
        </p:nvSpPr>
        <p:spPr>
          <a:xfrm>
            <a:off x="2139696" y="2304288"/>
            <a:ext cx="1426464" cy="1298448"/>
          </a:xfrm>
          <a:prstGeom prst="rect">
            <a:avLst/>
          </a:prstGeom>
          <a:noFill/>
          <a:ln/>
        </p:spPr>
        <p:txBody>
          <a:bodyPr wrap="square" rtlCol="0" anchor="t"/>
          <a:lstStyle/>
          <a:p>
            <a:pPr marL="0" indent="0" algn="ctr">
              <a:buNone/>
            </a:pPr>
            <a:r>
              <a:rPr lang="en-US" sz="780" dirty="0">
                <a:solidFill>
                  <a:srgbClr val="1A1A1A"/>
                </a:solidFill>
              </a:rPr>
              <a:t>Write 18 custom rules across 6 categories with documented detection_filter thresholds</a:t>
            </a:r>
            <a:endParaRPr lang="en-US" sz="780" dirty="0"/>
          </a:p>
        </p:txBody>
      </p:sp>
      <p:sp>
        <p:nvSpPr>
          <p:cNvPr id="19" name="Shape 17"/>
          <p:cNvSpPr/>
          <p:nvPr/>
        </p:nvSpPr>
        <p:spPr>
          <a:xfrm>
            <a:off x="3749040" y="1682496"/>
            <a:ext cx="1609344" cy="2029968"/>
          </a:xfrm>
          <a:prstGeom prst="roundRect">
            <a:avLst>
              <a:gd name="adj" fmla="val 3409"/>
            </a:avLst>
          </a:prstGeom>
          <a:solidFill>
            <a:srgbClr val="FFFFFF"/>
          </a:solidFill>
          <a:ln w="9525">
            <a:solidFill>
              <a:srgbClr val="D1C9BC"/>
            </a:solidFill>
            <a:prstDash val="solid"/>
          </a:ln>
        </p:spPr>
        <p:txBody>
          <a:bodyPr/>
          <a:lstStyle/>
          <a:p>
            <a:endParaRPr/>
          </a:p>
        </p:txBody>
      </p:sp>
      <p:sp>
        <p:nvSpPr>
          <p:cNvPr id="20" name="Shape 18"/>
          <p:cNvSpPr/>
          <p:nvPr/>
        </p:nvSpPr>
        <p:spPr>
          <a:xfrm>
            <a:off x="3749040" y="1682496"/>
            <a:ext cx="1609344" cy="36576"/>
          </a:xfrm>
          <a:prstGeom prst="rect">
            <a:avLst/>
          </a:prstGeom>
          <a:solidFill>
            <a:srgbClr val="1B4332"/>
          </a:solidFill>
          <a:ln w="12700">
            <a:solidFill>
              <a:srgbClr val="1B4332"/>
            </a:solidFill>
            <a:prstDash val="solid"/>
          </a:ln>
        </p:spPr>
        <p:txBody>
          <a:bodyPr/>
          <a:lstStyle/>
          <a:p>
            <a:endParaRPr/>
          </a:p>
        </p:txBody>
      </p:sp>
      <p:sp>
        <p:nvSpPr>
          <p:cNvPr id="21" name="Shape 19"/>
          <p:cNvSpPr/>
          <p:nvPr/>
        </p:nvSpPr>
        <p:spPr>
          <a:xfrm>
            <a:off x="4315968" y="1783080"/>
            <a:ext cx="438912" cy="438912"/>
          </a:xfrm>
          <a:prstGeom prst="ellipse">
            <a:avLst/>
          </a:prstGeom>
          <a:solidFill>
            <a:srgbClr val="1B4332"/>
          </a:solidFill>
          <a:ln w="12700">
            <a:solidFill>
              <a:srgbClr val="1B4332"/>
            </a:solidFill>
            <a:prstDash val="solid"/>
          </a:ln>
        </p:spPr>
        <p:txBody>
          <a:bodyPr/>
          <a:lstStyle/>
          <a:p>
            <a:endParaRPr/>
          </a:p>
        </p:txBody>
      </p:sp>
      <p:sp>
        <p:nvSpPr>
          <p:cNvPr id="22" name="Text 20"/>
          <p:cNvSpPr/>
          <p:nvPr/>
        </p:nvSpPr>
        <p:spPr>
          <a:xfrm>
            <a:off x="4315968" y="1783080"/>
            <a:ext cx="438912" cy="438912"/>
          </a:xfrm>
          <a:prstGeom prst="rect">
            <a:avLst/>
          </a:prstGeom>
          <a:noFill/>
          <a:ln/>
        </p:spPr>
        <p:txBody>
          <a:bodyPr wrap="square" lIns="0" tIns="0" rIns="0" bIns="0" rtlCol="0" anchor="ctr"/>
          <a:lstStyle/>
          <a:p>
            <a:pPr marL="0" indent="0" algn="ctr">
              <a:buNone/>
            </a:pPr>
            <a:r>
              <a:rPr lang="en-US" sz="850" b="1" dirty="0">
                <a:solidFill>
                  <a:srgbClr val="FFFFFF"/>
                </a:solidFill>
              </a:rPr>
              <a:t>O3</a:t>
            </a:r>
            <a:endParaRPr lang="en-US" sz="850" dirty="0"/>
          </a:p>
        </p:txBody>
      </p:sp>
      <p:sp>
        <p:nvSpPr>
          <p:cNvPr id="23" name="Text 21"/>
          <p:cNvSpPr/>
          <p:nvPr/>
        </p:nvSpPr>
        <p:spPr>
          <a:xfrm>
            <a:off x="3840480" y="2304288"/>
            <a:ext cx="1426464" cy="1298448"/>
          </a:xfrm>
          <a:prstGeom prst="rect">
            <a:avLst/>
          </a:prstGeom>
          <a:noFill/>
          <a:ln/>
        </p:spPr>
        <p:txBody>
          <a:bodyPr wrap="square" rtlCol="0" anchor="t"/>
          <a:lstStyle/>
          <a:p>
            <a:pPr marL="0" indent="0" algn="ctr">
              <a:buNone/>
            </a:pPr>
            <a:r>
              <a:rPr lang="en-US" sz="780" dirty="0">
                <a:solidFill>
                  <a:srgbClr val="1A1A1A"/>
                </a:solidFill>
              </a:rPr>
              <a:t>Evaluate across 3 CIC-IDS-2017 PCAP sessions and 1 WSL2 live simulation</a:t>
            </a:r>
            <a:endParaRPr lang="en-US" sz="780" dirty="0"/>
          </a:p>
        </p:txBody>
      </p:sp>
      <p:sp>
        <p:nvSpPr>
          <p:cNvPr id="24" name="Shape 22"/>
          <p:cNvSpPr/>
          <p:nvPr/>
        </p:nvSpPr>
        <p:spPr>
          <a:xfrm>
            <a:off x="5449824" y="1682496"/>
            <a:ext cx="1609344" cy="2029968"/>
          </a:xfrm>
          <a:prstGeom prst="roundRect">
            <a:avLst>
              <a:gd name="adj" fmla="val 3409"/>
            </a:avLst>
          </a:prstGeom>
          <a:solidFill>
            <a:srgbClr val="FFFFFF"/>
          </a:solidFill>
          <a:ln w="9525">
            <a:solidFill>
              <a:srgbClr val="D1C9BC"/>
            </a:solidFill>
            <a:prstDash val="solid"/>
          </a:ln>
        </p:spPr>
        <p:txBody>
          <a:bodyPr/>
          <a:lstStyle/>
          <a:p>
            <a:endParaRPr/>
          </a:p>
        </p:txBody>
      </p:sp>
      <p:sp>
        <p:nvSpPr>
          <p:cNvPr id="25" name="Shape 23"/>
          <p:cNvSpPr/>
          <p:nvPr/>
        </p:nvSpPr>
        <p:spPr>
          <a:xfrm>
            <a:off x="5449824" y="1682496"/>
            <a:ext cx="1609344" cy="36576"/>
          </a:xfrm>
          <a:prstGeom prst="rect">
            <a:avLst/>
          </a:prstGeom>
          <a:solidFill>
            <a:srgbClr val="1B4332"/>
          </a:solidFill>
          <a:ln w="12700">
            <a:solidFill>
              <a:srgbClr val="1B4332"/>
            </a:solidFill>
            <a:prstDash val="solid"/>
          </a:ln>
        </p:spPr>
        <p:txBody>
          <a:bodyPr/>
          <a:lstStyle/>
          <a:p>
            <a:endParaRPr/>
          </a:p>
        </p:txBody>
      </p:sp>
      <p:sp>
        <p:nvSpPr>
          <p:cNvPr id="26" name="Shape 24"/>
          <p:cNvSpPr/>
          <p:nvPr/>
        </p:nvSpPr>
        <p:spPr>
          <a:xfrm>
            <a:off x="6016752" y="1783080"/>
            <a:ext cx="438912" cy="438912"/>
          </a:xfrm>
          <a:prstGeom prst="ellipse">
            <a:avLst/>
          </a:prstGeom>
          <a:solidFill>
            <a:srgbClr val="1B4332"/>
          </a:solidFill>
          <a:ln w="12700">
            <a:solidFill>
              <a:srgbClr val="1B4332"/>
            </a:solidFill>
            <a:prstDash val="solid"/>
          </a:ln>
        </p:spPr>
        <p:txBody>
          <a:bodyPr/>
          <a:lstStyle/>
          <a:p>
            <a:endParaRPr/>
          </a:p>
        </p:txBody>
      </p:sp>
      <p:sp>
        <p:nvSpPr>
          <p:cNvPr id="27" name="Text 25"/>
          <p:cNvSpPr/>
          <p:nvPr/>
        </p:nvSpPr>
        <p:spPr>
          <a:xfrm>
            <a:off x="6016752" y="1783080"/>
            <a:ext cx="438912" cy="438912"/>
          </a:xfrm>
          <a:prstGeom prst="rect">
            <a:avLst/>
          </a:prstGeom>
          <a:noFill/>
          <a:ln/>
        </p:spPr>
        <p:txBody>
          <a:bodyPr wrap="square" lIns="0" tIns="0" rIns="0" bIns="0" rtlCol="0" anchor="ctr"/>
          <a:lstStyle/>
          <a:p>
            <a:pPr marL="0" indent="0" algn="ctr">
              <a:buNone/>
            </a:pPr>
            <a:r>
              <a:rPr lang="en-US" sz="850" b="1" dirty="0">
                <a:solidFill>
                  <a:srgbClr val="FFFFFF"/>
                </a:solidFill>
              </a:rPr>
              <a:t>O4</a:t>
            </a:r>
            <a:endParaRPr lang="en-US" sz="850" dirty="0"/>
          </a:p>
        </p:txBody>
      </p:sp>
      <p:sp>
        <p:nvSpPr>
          <p:cNvPr id="28" name="Text 26"/>
          <p:cNvSpPr/>
          <p:nvPr/>
        </p:nvSpPr>
        <p:spPr>
          <a:xfrm>
            <a:off x="5541264" y="2304288"/>
            <a:ext cx="1426464" cy="1298448"/>
          </a:xfrm>
          <a:prstGeom prst="rect">
            <a:avLst/>
          </a:prstGeom>
          <a:noFill/>
          <a:ln/>
        </p:spPr>
        <p:txBody>
          <a:bodyPr wrap="square" rtlCol="0" anchor="t"/>
          <a:lstStyle/>
          <a:p>
            <a:pPr marL="0" indent="0" algn="ctr">
              <a:buNone/>
            </a:pPr>
            <a:r>
              <a:rPr lang="en-US" sz="780" dirty="0">
                <a:solidFill>
                  <a:srgbClr val="1A1A1A"/>
                </a:solidFill>
              </a:rPr>
              <a:t>Build nids-report.py: automated 4-tier severity classification (HIGH / MEDIUM / LOW / BLOCKED)</a:t>
            </a:r>
            <a:endParaRPr lang="en-US" sz="780" dirty="0"/>
          </a:p>
        </p:txBody>
      </p:sp>
      <p:sp>
        <p:nvSpPr>
          <p:cNvPr id="29" name="Shape 27"/>
          <p:cNvSpPr/>
          <p:nvPr/>
        </p:nvSpPr>
        <p:spPr>
          <a:xfrm>
            <a:off x="7150608" y="1682496"/>
            <a:ext cx="1609344" cy="2029968"/>
          </a:xfrm>
          <a:prstGeom prst="roundRect">
            <a:avLst>
              <a:gd name="adj" fmla="val 3409"/>
            </a:avLst>
          </a:prstGeom>
          <a:solidFill>
            <a:srgbClr val="FFFFFF"/>
          </a:solidFill>
          <a:ln w="9525">
            <a:solidFill>
              <a:srgbClr val="D1C9BC"/>
            </a:solidFill>
            <a:prstDash val="solid"/>
          </a:ln>
        </p:spPr>
        <p:txBody>
          <a:bodyPr/>
          <a:lstStyle/>
          <a:p>
            <a:endParaRPr/>
          </a:p>
        </p:txBody>
      </p:sp>
      <p:sp>
        <p:nvSpPr>
          <p:cNvPr id="30" name="Shape 28"/>
          <p:cNvSpPr/>
          <p:nvPr/>
        </p:nvSpPr>
        <p:spPr>
          <a:xfrm>
            <a:off x="7150608" y="1682496"/>
            <a:ext cx="1609344" cy="36576"/>
          </a:xfrm>
          <a:prstGeom prst="rect">
            <a:avLst/>
          </a:prstGeom>
          <a:solidFill>
            <a:srgbClr val="1B4332"/>
          </a:solidFill>
          <a:ln w="12700">
            <a:solidFill>
              <a:srgbClr val="1B4332"/>
            </a:solidFill>
            <a:prstDash val="solid"/>
          </a:ln>
        </p:spPr>
        <p:txBody>
          <a:bodyPr/>
          <a:lstStyle/>
          <a:p>
            <a:endParaRPr/>
          </a:p>
        </p:txBody>
      </p:sp>
      <p:sp>
        <p:nvSpPr>
          <p:cNvPr id="31" name="Shape 29"/>
          <p:cNvSpPr/>
          <p:nvPr/>
        </p:nvSpPr>
        <p:spPr>
          <a:xfrm>
            <a:off x="7717536" y="1783080"/>
            <a:ext cx="438912" cy="438912"/>
          </a:xfrm>
          <a:prstGeom prst="ellipse">
            <a:avLst/>
          </a:prstGeom>
          <a:solidFill>
            <a:srgbClr val="1B4332"/>
          </a:solidFill>
          <a:ln w="12700">
            <a:solidFill>
              <a:srgbClr val="1B4332"/>
            </a:solidFill>
            <a:prstDash val="solid"/>
          </a:ln>
        </p:spPr>
        <p:txBody>
          <a:bodyPr/>
          <a:lstStyle/>
          <a:p>
            <a:endParaRPr/>
          </a:p>
        </p:txBody>
      </p:sp>
      <p:sp>
        <p:nvSpPr>
          <p:cNvPr id="32" name="Text 30"/>
          <p:cNvSpPr/>
          <p:nvPr/>
        </p:nvSpPr>
        <p:spPr>
          <a:xfrm>
            <a:off x="7717536" y="1783080"/>
            <a:ext cx="438912" cy="438912"/>
          </a:xfrm>
          <a:prstGeom prst="rect">
            <a:avLst/>
          </a:prstGeom>
          <a:noFill/>
          <a:ln/>
        </p:spPr>
        <p:txBody>
          <a:bodyPr wrap="square" lIns="0" tIns="0" rIns="0" bIns="0" rtlCol="0" anchor="ctr"/>
          <a:lstStyle/>
          <a:p>
            <a:pPr marL="0" indent="0" algn="ctr">
              <a:buNone/>
            </a:pPr>
            <a:r>
              <a:rPr lang="en-US" sz="850" b="1" dirty="0">
                <a:solidFill>
                  <a:srgbClr val="FFFFFF"/>
                </a:solidFill>
              </a:rPr>
              <a:t>O5</a:t>
            </a:r>
            <a:endParaRPr lang="en-US" sz="850" dirty="0"/>
          </a:p>
        </p:txBody>
      </p:sp>
      <p:sp>
        <p:nvSpPr>
          <p:cNvPr id="33" name="Text 31"/>
          <p:cNvSpPr/>
          <p:nvPr/>
        </p:nvSpPr>
        <p:spPr>
          <a:xfrm>
            <a:off x="7242048" y="2304288"/>
            <a:ext cx="1426464" cy="1298448"/>
          </a:xfrm>
          <a:prstGeom prst="rect">
            <a:avLst/>
          </a:prstGeom>
          <a:noFill/>
          <a:ln/>
        </p:spPr>
        <p:txBody>
          <a:bodyPr wrap="square" rtlCol="0" anchor="t"/>
          <a:lstStyle/>
          <a:p>
            <a:pPr marL="0" indent="0" algn="ctr">
              <a:buNone/>
            </a:pPr>
            <a:r>
              <a:rPr lang="en-US" sz="780" dirty="0">
                <a:solidFill>
                  <a:srgbClr val="1A1A1A"/>
                </a:solidFill>
              </a:rPr>
              <a:t>Compute 7 metrics: DR, FPR, Precision, Recall, F1, Accuracy, Packet Drop Rate</a:t>
            </a:r>
            <a:endParaRPr lang="en-US" sz="780" dirty="0"/>
          </a:p>
        </p:txBody>
      </p:sp>
      <p:sp>
        <p:nvSpPr>
          <p:cNvPr id="34" name="Shape 32"/>
          <p:cNvSpPr/>
          <p:nvPr/>
        </p:nvSpPr>
        <p:spPr>
          <a:xfrm>
            <a:off x="0" y="3822192"/>
            <a:ext cx="9144000" cy="1321308"/>
          </a:xfrm>
          <a:prstGeom prst="rect">
            <a:avLst/>
          </a:prstGeom>
          <a:solidFill>
            <a:srgbClr val="1B4332"/>
          </a:solidFill>
          <a:ln w="12700">
            <a:solidFill>
              <a:srgbClr val="1B4332"/>
            </a:solidFill>
            <a:prstDash val="solid"/>
          </a:ln>
        </p:spPr>
        <p:txBody>
          <a:bodyPr/>
          <a:lstStyle/>
          <a:p>
            <a:endParaRPr/>
          </a:p>
        </p:txBody>
      </p:sp>
      <p:sp>
        <p:nvSpPr>
          <p:cNvPr id="35" name="Shape 33"/>
          <p:cNvSpPr/>
          <p:nvPr/>
        </p:nvSpPr>
        <p:spPr>
          <a:xfrm>
            <a:off x="0" y="3822192"/>
            <a:ext cx="9144000" cy="27432"/>
          </a:xfrm>
          <a:prstGeom prst="rect">
            <a:avLst/>
          </a:prstGeom>
          <a:solidFill>
            <a:srgbClr val="B7891A"/>
          </a:solidFill>
          <a:ln w="12700">
            <a:solidFill>
              <a:srgbClr val="B7891A"/>
            </a:solidFill>
            <a:prstDash val="solid"/>
          </a:ln>
        </p:spPr>
        <p:txBody>
          <a:bodyPr/>
          <a:lstStyle/>
          <a:p>
            <a:endParaRPr/>
          </a:p>
        </p:txBody>
      </p:sp>
      <p:sp>
        <p:nvSpPr>
          <p:cNvPr id="36" name="Text 34"/>
          <p:cNvSpPr/>
          <p:nvPr/>
        </p:nvSpPr>
        <p:spPr>
          <a:xfrm>
            <a:off x="137160" y="3858768"/>
            <a:ext cx="1828800" cy="164592"/>
          </a:xfrm>
          <a:prstGeom prst="rect">
            <a:avLst/>
          </a:prstGeom>
          <a:noFill/>
          <a:ln/>
        </p:spPr>
        <p:txBody>
          <a:bodyPr wrap="square" rtlCol="0" anchor="ctr"/>
          <a:lstStyle/>
          <a:p>
            <a:pPr marL="0" indent="0">
              <a:buNone/>
            </a:pPr>
            <a:r>
              <a:rPr lang="en-US" sz="650" b="1" kern="0" spc="150" dirty="0">
                <a:solidFill>
                  <a:srgbClr val="B7891A"/>
                </a:solidFill>
              </a:rPr>
              <a:t>SPEAKER NOTES</a:t>
            </a:r>
            <a:endParaRPr lang="en-US" sz="650" dirty="0"/>
          </a:p>
        </p:txBody>
      </p:sp>
      <p:sp>
        <p:nvSpPr>
          <p:cNvPr id="37" name="Text 35"/>
          <p:cNvSpPr/>
          <p:nvPr/>
        </p:nvSpPr>
        <p:spPr>
          <a:xfrm>
            <a:off x="137160" y="4041648"/>
            <a:ext cx="8869680" cy="1065276"/>
          </a:xfrm>
          <a:prstGeom prst="rect">
            <a:avLst/>
          </a:prstGeom>
          <a:noFill/>
          <a:ln/>
        </p:spPr>
        <p:txBody>
          <a:bodyPr wrap="square" rtlCol="0" anchor="t"/>
          <a:lstStyle/>
          <a:p>
            <a:pPr marL="0" indent="0">
              <a:buNone/>
            </a:pPr>
            <a:r>
              <a:rPr lang="en-US" sz="720" dirty="0">
                <a:solidFill>
                  <a:srgbClr val="FFFFFF"/>
                </a:solidFill>
              </a:rPr>
              <a:t>The aim is at the top: build a reproducible signature-based NIDS using Snort 3 in an isolated home lab with automated severity-classified reporting. Below are five objectives. O1 is setting up the three-role lab. O2 is writing the 18 custom rules with documented rate thresholds. O3 is running the evaluation across four sessions. O4 is building nids-report.py for automated severity-classified reports. O5 is computing seven evaluation metrics. Each objective maps directly to a chapter and to the four research questions.</a:t>
            </a:r>
            <a:endParaRPr lang="en-US" sz="72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AFAF8"/>
        </a:solidFill>
        <a:effectLst/>
      </p:bgPr>
    </p:bg>
    <p:spTree>
      <p:nvGrpSpPr>
        <p:cNvPr id="1" name=""/>
        <p:cNvGrpSpPr/>
        <p:nvPr/>
      </p:nvGrpSpPr>
      <p:grpSpPr>
        <a:xfrm>
          <a:off x="0" y="0"/>
          <a:ext cx="0" cy="0"/>
          <a:chOff x="0" y="0"/>
          <a:chExt cx="0" cy="0"/>
        </a:xfrm>
      </p:grpSpPr>
      <p:sp>
        <p:nvSpPr>
          <p:cNvPr id="2" name="Shape 0"/>
          <p:cNvSpPr/>
          <p:nvPr/>
        </p:nvSpPr>
        <p:spPr>
          <a:xfrm>
            <a:off x="0" y="0"/>
            <a:ext cx="9144000" cy="27432"/>
          </a:xfrm>
          <a:prstGeom prst="rect">
            <a:avLst/>
          </a:prstGeom>
          <a:solidFill>
            <a:srgbClr val="1B4332"/>
          </a:solidFill>
          <a:ln w="12700">
            <a:solidFill>
              <a:srgbClr val="1B4332"/>
            </a:solidFill>
            <a:prstDash val="solid"/>
          </a:ln>
        </p:spPr>
        <p:txBody>
          <a:bodyPr/>
          <a:lstStyle/>
          <a:p>
            <a:endParaRPr/>
          </a:p>
        </p:txBody>
      </p:sp>
      <p:sp>
        <p:nvSpPr>
          <p:cNvPr id="3" name="Text 1"/>
          <p:cNvSpPr/>
          <p:nvPr/>
        </p:nvSpPr>
        <p:spPr>
          <a:xfrm>
            <a:off x="347472" y="73152"/>
            <a:ext cx="8449056" cy="347472"/>
          </a:xfrm>
          <a:prstGeom prst="rect">
            <a:avLst/>
          </a:prstGeom>
          <a:noFill/>
          <a:ln/>
        </p:spPr>
        <p:txBody>
          <a:bodyPr wrap="square" rtlCol="0" anchor="ctr"/>
          <a:lstStyle/>
          <a:p>
            <a:pPr marL="0" indent="0">
              <a:buNone/>
            </a:pPr>
            <a:r>
              <a:rPr lang="en-US" sz="1700" b="1" dirty="0">
                <a:solidFill>
                  <a:srgbClr val="1B4332"/>
                </a:solidFill>
              </a:rPr>
              <a:t>RESEARCH QUESTIONS</a:t>
            </a:r>
            <a:endParaRPr lang="en-US" sz="1700" dirty="0"/>
          </a:p>
        </p:txBody>
      </p:sp>
      <p:sp>
        <p:nvSpPr>
          <p:cNvPr id="4" name="Shape 2"/>
          <p:cNvSpPr/>
          <p:nvPr/>
        </p:nvSpPr>
        <p:spPr>
          <a:xfrm>
            <a:off x="4434840" y="475488"/>
            <a:ext cx="64008" cy="3310128"/>
          </a:xfrm>
          <a:prstGeom prst="rect">
            <a:avLst/>
          </a:prstGeom>
          <a:solidFill>
            <a:srgbClr val="D1C9BC"/>
          </a:solidFill>
          <a:ln w="12700">
            <a:solidFill>
              <a:srgbClr val="D1C9BC"/>
            </a:solidFill>
            <a:prstDash val="solid"/>
          </a:ln>
        </p:spPr>
        <p:txBody>
          <a:bodyPr/>
          <a:lstStyle/>
          <a:p>
            <a:endParaRPr/>
          </a:p>
        </p:txBody>
      </p:sp>
      <p:sp>
        <p:nvSpPr>
          <p:cNvPr id="5" name="Shape 3"/>
          <p:cNvSpPr/>
          <p:nvPr/>
        </p:nvSpPr>
        <p:spPr>
          <a:xfrm>
            <a:off x="347472" y="2148840"/>
            <a:ext cx="8449056" cy="45720"/>
          </a:xfrm>
          <a:prstGeom prst="rect">
            <a:avLst/>
          </a:prstGeom>
          <a:solidFill>
            <a:srgbClr val="D1C9BC"/>
          </a:solidFill>
          <a:ln w="12700">
            <a:solidFill>
              <a:srgbClr val="D1C9BC"/>
            </a:solidFill>
            <a:prstDash val="solid"/>
          </a:ln>
        </p:spPr>
        <p:txBody>
          <a:bodyPr/>
          <a:lstStyle/>
          <a:p>
            <a:endParaRPr/>
          </a:p>
        </p:txBody>
      </p:sp>
      <p:sp>
        <p:nvSpPr>
          <p:cNvPr id="6" name="Shape 4"/>
          <p:cNvSpPr/>
          <p:nvPr/>
        </p:nvSpPr>
        <p:spPr>
          <a:xfrm>
            <a:off x="438912" y="594360"/>
            <a:ext cx="420624" cy="420624"/>
          </a:xfrm>
          <a:prstGeom prst="ellipse">
            <a:avLst/>
          </a:prstGeom>
          <a:solidFill>
            <a:srgbClr val="1B4332"/>
          </a:solidFill>
          <a:ln w="12700">
            <a:solidFill>
              <a:srgbClr val="1B4332"/>
            </a:solidFill>
            <a:prstDash val="solid"/>
          </a:ln>
        </p:spPr>
        <p:txBody>
          <a:bodyPr/>
          <a:lstStyle/>
          <a:p>
            <a:endParaRPr/>
          </a:p>
        </p:txBody>
      </p:sp>
      <p:sp>
        <p:nvSpPr>
          <p:cNvPr id="7" name="Text 5"/>
          <p:cNvSpPr/>
          <p:nvPr/>
        </p:nvSpPr>
        <p:spPr>
          <a:xfrm>
            <a:off x="438912" y="594360"/>
            <a:ext cx="420624" cy="420624"/>
          </a:xfrm>
          <a:prstGeom prst="rect">
            <a:avLst/>
          </a:prstGeom>
          <a:noFill/>
          <a:ln/>
        </p:spPr>
        <p:txBody>
          <a:bodyPr wrap="square" lIns="0" tIns="0" rIns="0" bIns="0" rtlCol="0" anchor="ctr"/>
          <a:lstStyle/>
          <a:p>
            <a:pPr marL="0" indent="0" algn="ctr">
              <a:buNone/>
            </a:pPr>
            <a:r>
              <a:rPr lang="en-US" sz="850" b="1" dirty="0">
                <a:solidFill>
                  <a:srgbClr val="FFFFFF"/>
                </a:solidFill>
              </a:rPr>
              <a:t>RQ1</a:t>
            </a:r>
            <a:endParaRPr lang="en-US" sz="850" dirty="0"/>
          </a:p>
        </p:txBody>
      </p:sp>
      <p:sp>
        <p:nvSpPr>
          <p:cNvPr id="8" name="Text 6"/>
          <p:cNvSpPr/>
          <p:nvPr/>
        </p:nvSpPr>
        <p:spPr>
          <a:xfrm>
            <a:off x="969264" y="612648"/>
            <a:ext cx="3611880" cy="292608"/>
          </a:xfrm>
          <a:prstGeom prst="rect">
            <a:avLst/>
          </a:prstGeom>
          <a:noFill/>
          <a:ln/>
        </p:spPr>
        <p:txBody>
          <a:bodyPr wrap="square" rtlCol="0" anchor="ctr"/>
          <a:lstStyle/>
          <a:p>
            <a:pPr marL="0" indent="0">
              <a:buNone/>
            </a:pPr>
            <a:r>
              <a:rPr lang="en-US" sz="1050" b="1" dirty="0">
                <a:solidFill>
                  <a:srgbClr val="1B4332"/>
                </a:solidFill>
              </a:rPr>
              <a:t>Detection Accuracy</a:t>
            </a:r>
            <a:endParaRPr lang="en-US" sz="1050" dirty="0"/>
          </a:p>
        </p:txBody>
      </p:sp>
      <p:sp>
        <p:nvSpPr>
          <p:cNvPr id="9" name="Shape 7"/>
          <p:cNvSpPr/>
          <p:nvPr/>
        </p:nvSpPr>
        <p:spPr>
          <a:xfrm>
            <a:off x="438912" y="1069848"/>
            <a:ext cx="4023360" cy="0"/>
          </a:xfrm>
          <a:prstGeom prst="line">
            <a:avLst/>
          </a:prstGeom>
          <a:noFill/>
          <a:ln w="6350">
            <a:solidFill>
              <a:srgbClr val="D1C9BC"/>
            </a:solidFill>
            <a:prstDash val="solid"/>
          </a:ln>
        </p:spPr>
        <p:txBody>
          <a:bodyPr/>
          <a:lstStyle/>
          <a:p>
            <a:endParaRPr/>
          </a:p>
        </p:txBody>
      </p:sp>
      <p:sp>
        <p:nvSpPr>
          <p:cNvPr id="10" name="Text 8"/>
          <p:cNvSpPr/>
          <p:nvPr/>
        </p:nvSpPr>
        <p:spPr>
          <a:xfrm>
            <a:off x="475488" y="1079669"/>
            <a:ext cx="4023360" cy="795527"/>
          </a:xfrm>
          <a:prstGeom prst="rect">
            <a:avLst/>
          </a:prstGeom>
          <a:noFill/>
          <a:ln/>
        </p:spPr>
        <p:txBody>
          <a:bodyPr wrap="square" rtlCol="0" anchor="ctr"/>
          <a:lstStyle/>
          <a:p>
            <a:pPr marL="0" indent="0">
              <a:lnSpc>
                <a:spcPct val="140000"/>
              </a:lnSpc>
              <a:buNone/>
            </a:pPr>
            <a:r>
              <a:rPr lang="en-US" sz="900" dirty="0">
                <a:solidFill>
                  <a:srgbClr val="1A1A1A"/>
                </a:solidFill>
              </a:rPr>
              <a:t>Can Snort 3 detect attacks across 6 categories in an isolated home lab with realistic accuracy and interpretable alerts?</a:t>
            </a:r>
            <a:endParaRPr lang="en-US" sz="900" dirty="0"/>
          </a:p>
        </p:txBody>
      </p:sp>
      <p:sp>
        <p:nvSpPr>
          <p:cNvPr id="11" name="Shape 9"/>
          <p:cNvSpPr/>
          <p:nvPr/>
        </p:nvSpPr>
        <p:spPr>
          <a:xfrm>
            <a:off x="4828032" y="594360"/>
            <a:ext cx="420624" cy="420624"/>
          </a:xfrm>
          <a:prstGeom prst="ellipse">
            <a:avLst/>
          </a:prstGeom>
          <a:solidFill>
            <a:srgbClr val="1B4332"/>
          </a:solidFill>
          <a:ln w="12700">
            <a:solidFill>
              <a:srgbClr val="1B4332"/>
            </a:solidFill>
            <a:prstDash val="solid"/>
          </a:ln>
        </p:spPr>
        <p:txBody>
          <a:bodyPr/>
          <a:lstStyle/>
          <a:p>
            <a:endParaRPr/>
          </a:p>
        </p:txBody>
      </p:sp>
      <p:sp>
        <p:nvSpPr>
          <p:cNvPr id="12" name="Text 10"/>
          <p:cNvSpPr/>
          <p:nvPr/>
        </p:nvSpPr>
        <p:spPr>
          <a:xfrm>
            <a:off x="4828032" y="594360"/>
            <a:ext cx="420624" cy="420624"/>
          </a:xfrm>
          <a:prstGeom prst="rect">
            <a:avLst/>
          </a:prstGeom>
          <a:noFill/>
          <a:ln/>
        </p:spPr>
        <p:txBody>
          <a:bodyPr wrap="square" lIns="0" tIns="0" rIns="0" bIns="0" rtlCol="0" anchor="ctr"/>
          <a:lstStyle/>
          <a:p>
            <a:pPr marL="0" indent="0" algn="ctr">
              <a:buNone/>
            </a:pPr>
            <a:r>
              <a:rPr lang="en-US" sz="850" b="1" dirty="0">
                <a:solidFill>
                  <a:srgbClr val="FFFFFF"/>
                </a:solidFill>
              </a:rPr>
              <a:t>RQ2</a:t>
            </a:r>
            <a:endParaRPr lang="en-US" sz="850" dirty="0"/>
          </a:p>
        </p:txBody>
      </p:sp>
      <p:sp>
        <p:nvSpPr>
          <p:cNvPr id="13" name="Text 11"/>
          <p:cNvSpPr/>
          <p:nvPr/>
        </p:nvSpPr>
        <p:spPr>
          <a:xfrm>
            <a:off x="5358384" y="612648"/>
            <a:ext cx="3611880" cy="292608"/>
          </a:xfrm>
          <a:prstGeom prst="rect">
            <a:avLst/>
          </a:prstGeom>
          <a:noFill/>
          <a:ln/>
        </p:spPr>
        <p:txBody>
          <a:bodyPr wrap="square" rtlCol="0" anchor="ctr"/>
          <a:lstStyle/>
          <a:p>
            <a:pPr marL="0" indent="0">
              <a:buNone/>
            </a:pPr>
            <a:r>
              <a:rPr lang="en-US" sz="1050" b="1" dirty="0">
                <a:solidFill>
                  <a:srgbClr val="1B4332"/>
                </a:solidFill>
              </a:rPr>
              <a:t>Practical Limitations</a:t>
            </a:r>
            <a:endParaRPr lang="en-US" sz="1050" dirty="0"/>
          </a:p>
        </p:txBody>
      </p:sp>
      <p:sp>
        <p:nvSpPr>
          <p:cNvPr id="14" name="Shape 12"/>
          <p:cNvSpPr/>
          <p:nvPr/>
        </p:nvSpPr>
        <p:spPr>
          <a:xfrm>
            <a:off x="4828032" y="1069848"/>
            <a:ext cx="4023360" cy="0"/>
          </a:xfrm>
          <a:prstGeom prst="line">
            <a:avLst/>
          </a:prstGeom>
          <a:noFill/>
          <a:ln w="6350">
            <a:solidFill>
              <a:srgbClr val="D1C9BC"/>
            </a:solidFill>
            <a:prstDash val="solid"/>
          </a:ln>
        </p:spPr>
        <p:txBody>
          <a:bodyPr/>
          <a:lstStyle/>
          <a:p>
            <a:endParaRPr/>
          </a:p>
        </p:txBody>
      </p:sp>
      <p:sp>
        <p:nvSpPr>
          <p:cNvPr id="15" name="Text 13"/>
          <p:cNvSpPr/>
          <p:nvPr/>
        </p:nvSpPr>
        <p:spPr>
          <a:xfrm>
            <a:off x="4828032" y="1088137"/>
            <a:ext cx="4023360" cy="795527"/>
          </a:xfrm>
          <a:prstGeom prst="rect">
            <a:avLst/>
          </a:prstGeom>
          <a:noFill/>
          <a:ln/>
        </p:spPr>
        <p:txBody>
          <a:bodyPr wrap="square" rtlCol="0" anchor="ctr"/>
          <a:lstStyle/>
          <a:p>
            <a:pPr marL="0" indent="0">
              <a:lnSpc>
                <a:spcPct val="140000"/>
              </a:lnSpc>
              <a:buNone/>
            </a:pPr>
            <a:r>
              <a:rPr lang="en-US" sz="900" dirty="0">
                <a:solidFill>
                  <a:srgbClr val="1A1A1A"/>
                </a:solidFill>
              </a:rPr>
              <a:t>What are the limitations of signature-based detection compared to anomaly-based and ML approaches?</a:t>
            </a:r>
            <a:endParaRPr lang="en-US" sz="900" dirty="0"/>
          </a:p>
        </p:txBody>
      </p:sp>
      <p:sp>
        <p:nvSpPr>
          <p:cNvPr id="16" name="Shape 14"/>
          <p:cNvSpPr/>
          <p:nvPr/>
        </p:nvSpPr>
        <p:spPr>
          <a:xfrm>
            <a:off x="438912" y="2331720"/>
            <a:ext cx="420624" cy="420624"/>
          </a:xfrm>
          <a:prstGeom prst="ellipse">
            <a:avLst/>
          </a:prstGeom>
          <a:solidFill>
            <a:srgbClr val="1B4332"/>
          </a:solidFill>
          <a:ln w="12700">
            <a:solidFill>
              <a:srgbClr val="1B4332"/>
            </a:solidFill>
            <a:prstDash val="solid"/>
          </a:ln>
        </p:spPr>
        <p:txBody>
          <a:bodyPr/>
          <a:lstStyle/>
          <a:p>
            <a:endParaRPr/>
          </a:p>
        </p:txBody>
      </p:sp>
      <p:sp>
        <p:nvSpPr>
          <p:cNvPr id="17" name="Text 15"/>
          <p:cNvSpPr/>
          <p:nvPr/>
        </p:nvSpPr>
        <p:spPr>
          <a:xfrm>
            <a:off x="438912" y="2331720"/>
            <a:ext cx="420624" cy="420624"/>
          </a:xfrm>
          <a:prstGeom prst="rect">
            <a:avLst/>
          </a:prstGeom>
          <a:noFill/>
          <a:ln/>
        </p:spPr>
        <p:txBody>
          <a:bodyPr wrap="square" lIns="0" tIns="0" rIns="0" bIns="0" rtlCol="0" anchor="ctr"/>
          <a:lstStyle/>
          <a:p>
            <a:pPr marL="0" indent="0" algn="ctr">
              <a:buNone/>
            </a:pPr>
            <a:r>
              <a:rPr lang="en-US" sz="850" b="1" dirty="0">
                <a:solidFill>
                  <a:srgbClr val="FFFFFF"/>
                </a:solidFill>
              </a:rPr>
              <a:t>RQ3</a:t>
            </a:r>
            <a:endParaRPr lang="en-US" sz="850" dirty="0"/>
          </a:p>
        </p:txBody>
      </p:sp>
      <p:sp>
        <p:nvSpPr>
          <p:cNvPr id="18" name="Text 16"/>
          <p:cNvSpPr/>
          <p:nvPr/>
        </p:nvSpPr>
        <p:spPr>
          <a:xfrm>
            <a:off x="969264" y="2350008"/>
            <a:ext cx="3611880" cy="292608"/>
          </a:xfrm>
          <a:prstGeom prst="rect">
            <a:avLst/>
          </a:prstGeom>
          <a:noFill/>
          <a:ln/>
        </p:spPr>
        <p:txBody>
          <a:bodyPr wrap="square" rtlCol="0" anchor="ctr"/>
          <a:lstStyle/>
          <a:p>
            <a:pPr marL="0" indent="0">
              <a:buNone/>
            </a:pPr>
            <a:r>
              <a:rPr lang="en-US" sz="1050" b="1" dirty="0">
                <a:solidFill>
                  <a:srgbClr val="1B4332"/>
                </a:solidFill>
              </a:rPr>
              <a:t>Threshold Calibration</a:t>
            </a:r>
            <a:endParaRPr lang="en-US" sz="1050" dirty="0"/>
          </a:p>
        </p:txBody>
      </p:sp>
      <p:sp>
        <p:nvSpPr>
          <p:cNvPr id="19" name="Shape 17"/>
          <p:cNvSpPr/>
          <p:nvPr/>
        </p:nvSpPr>
        <p:spPr>
          <a:xfrm>
            <a:off x="438912" y="2807208"/>
            <a:ext cx="4023360" cy="0"/>
          </a:xfrm>
          <a:prstGeom prst="line">
            <a:avLst/>
          </a:prstGeom>
          <a:noFill/>
          <a:ln w="6350">
            <a:solidFill>
              <a:srgbClr val="D1C9BC"/>
            </a:solidFill>
            <a:prstDash val="solid"/>
          </a:ln>
        </p:spPr>
        <p:txBody>
          <a:bodyPr/>
          <a:lstStyle/>
          <a:p>
            <a:endParaRPr/>
          </a:p>
        </p:txBody>
      </p:sp>
      <p:sp>
        <p:nvSpPr>
          <p:cNvPr id="20" name="Text 18"/>
          <p:cNvSpPr/>
          <p:nvPr/>
        </p:nvSpPr>
        <p:spPr>
          <a:xfrm>
            <a:off x="450088" y="2811781"/>
            <a:ext cx="4023360" cy="758950"/>
          </a:xfrm>
          <a:prstGeom prst="rect">
            <a:avLst/>
          </a:prstGeom>
          <a:noFill/>
          <a:ln/>
        </p:spPr>
        <p:txBody>
          <a:bodyPr wrap="square" rtlCol="0" anchor="ctr"/>
          <a:lstStyle/>
          <a:p>
            <a:pPr marL="0" indent="0">
              <a:lnSpc>
                <a:spcPct val="140000"/>
              </a:lnSpc>
              <a:buNone/>
            </a:pPr>
            <a:r>
              <a:rPr lang="en-US" sz="900" dirty="0">
                <a:solidFill>
                  <a:srgbClr val="1A1A1A"/>
                </a:solidFill>
              </a:rPr>
              <a:t>How can detection_filter rate thresholds be calibrated to balance detection accuracy against false positive rate?</a:t>
            </a:r>
            <a:endParaRPr lang="en-US" sz="900" dirty="0"/>
          </a:p>
        </p:txBody>
      </p:sp>
      <p:sp>
        <p:nvSpPr>
          <p:cNvPr id="21" name="Shape 19"/>
          <p:cNvSpPr/>
          <p:nvPr/>
        </p:nvSpPr>
        <p:spPr>
          <a:xfrm>
            <a:off x="4828032" y="2331720"/>
            <a:ext cx="420624" cy="420624"/>
          </a:xfrm>
          <a:prstGeom prst="ellipse">
            <a:avLst/>
          </a:prstGeom>
          <a:solidFill>
            <a:srgbClr val="1B4332"/>
          </a:solidFill>
          <a:ln w="12700">
            <a:solidFill>
              <a:srgbClr val="1B4332"/>
            </a:solidFill>
            <a:prstDash val="solid"/>
          </a:ln>
        </p:spPr>
        <p:txBody>
          <a:bodyPr/>
          <a:lstStyle/>
          <a:p>
            <a:endParaRPr/>
          </a:p>
        </p:txBody>
      </p:sp>
      <p:sp>
        <p:nvSpPr>
          <p:cNvPr id="22" name="Text 20"/>
          <p:cNvSpPr/>
          <p:nvPr/>
        </p:nvSpPr>
        <p:spPr>
          <a:xfrm>
            <a:off x="4828032" y="2331720"/>
            <a:ext cx="420624" cy="420624"/>
          </a:xfrm>
          <a:prstGeom prst="rect">
            <a:avLst/>
          </a:prstGeom>
          <a:noFill/>
          <a:ln/>
        </p:spPr>
        <p:txBody>
          <a:bodyPr wrap="square" lIns="0" tIns="0" rIns="0" bIns="0" rtlCol="0" anchor="ctr"/>
          <a:lstStyle/>
          <a:p>
            <a:pPr marL="0" indent="0" algn="ctr">
              <a:buNone/>
            </a:pPr>
            <a:r>
              <a:rPr lang="en-US" sz="850" b="1" dirty="0">
                <a:solidFill>
                  <a:srgbClr val="FFFFFF"/>
                </a:solidFill>
              </a:rPr>
              <a:t>RQ4</a:t>
            </a:r>
            <a:endParaRPr lang="en-US" sz="850" dirty="0"/>
          </a:p>
        </p:txBody>
      </p:sp>
      <p:sp>
        <p:nvSpPr>
          <p:cNvPr id="23" name="Text 21"/>
          <p:cNvSpPr/>
          <p:nvPr/>
        </p:nvSpPr>
        <p:spPr>
          <a:xfrm>
            <a:off x="5358384" y="2350008"/>
            <a:ext cx="3611880" cy="292608"/>
          </a:xfrm>
          <a:prstGeom prst="rect">
            <a:avLst/>
          </a:prstGeom>
          <a:noFill/>
          <a:ln/>
        </p:spPr>
        <p:txBody>
          <a:bodyPr wrap="square" rtlCol="0" anchor="ctr"/>
          <a:lstStyle/>
          <a:p>
            <a:pPr marL="0" indent="0">
              <a:buNone/>
            </a:pPr>
            <a:r>
              <a:rPr lang="en-US" sz="1050" b="1" dirty="0">
                <a:solidFill>
                  <a:srgbClr val="1B4332"/>
                </a:solidFill>
              </a:rPr>
              <a:t>Evaluation Validity</a:t>
            </a:r>
            <a:endParaRPr lang="en-US" sz="1050" dirty="0"/>
          </a:p>
        </p:txBody>
      </p:sp>
      <p:sp>
        <p:nvSpPr>
          <p:cNvPr id="24" name="Shape 22"/>
          <p:cNvSpPr/>
          <p:nvPr/>
        </p:nvSpPr>
        <p:spPr>
          <a:xfrm>
            <a:off x="4828032" y="2807208"/>
            <a:ext cx="4023360" cy="0"/>
          </a:xfrm>
          <a:prstGeom prst="line">
            <a:avLst/>
          </a:prstGeom>
          <a:noFill/>
          <a:ln w="6350">
            <a:solidFill>
              <a:srgbClr val="D1C9BC"/>
            </a:solidFill>
            <a:prstDash val="solid"/>
          </a:ln>
        </p:spPr>
        <p:txBody>
          <a:bodyPr/>
          <a:lstStyle/>
          <a:p>
            <a:endParaRPr/>
          </a:p>
        </p:txBody>
      </p:sp>
      <p:sp>
        <p:nvSpPr>
          <p:cNvPr id="25" name="Text 23"/>
          <p:cNvSpPr/>
          <p:nvPr/>
        </p:nvSpPr>
        <p:spPr>
          <a:xfrm>
            <a:off x="4828032" y="2807208"/>
            <a:ext cx="4023360" cy="768096"/>
          </a:xfrm>
          <a:prstGeom prst="rect">
            <a:avLst/>
          </a:prstGeom>
          <a:noFill/>
          <a:ln/>
        </p:spPr>
        <p:txBody>
          <a:bodyPr wrap="square" rtlCol="0" anchor="ctr"/>
          <a:lstStyle/>
          <a:p>
            <a:pPr marL="0" indent="0">
              <a:lnSpc>
                <a:spcPct val="140000"/>
              </a:lnSpc>
              <a:buNone/>
            </a:pPr>
            <a:r>
              <a:rPr lang="en-US" sz="900" dirty="0">
                <a:solidFill>
                  <a:srgbClr val="1A1A1A"/>
                </a:solidFill>
              </a:rPr>
              <a:t>How effective is combining CIC-IDS-2017 PCAP replay with live WSL2 simulation in a single unified evaluation?</a:t>
            </a:r>
            <a:endParaRPr lang="en-US" sz="900" dirty="0"/>
          </a:p>
        </p:txBody>
      </p:sp>
      <p:sp>
        <p:nvSpPr>
          <p:cNvPr id="26" name="Shape 24"/>
          <p:cNvSpPr/>
          <p:nvPr/>
        </p:nvSpPr>
        <p:spPr>
          <a:xfrm>
            <a:off x="0" y="3822192"/>
            <a:ext cx="9144000" cy="1321308"/>
          </a:xfrm>
          <a:prstGeom prst="rect">
            <a:avLst/>
          </a:prstGeom>
          <a:solidFill>
            <a:srgbClr val="1B4332"/>
          </a:solidFill>
          <a:ln w="12700">
            <a:solidFill>
              <a:srgbClr val="1B4332"/>
            </a:solidFill>
            <a:prstDash val="solid"/>
          </a:ln>
        </p:spPr>
        <p:txBody>
          <a:bodyPr/>
          <a:lstStyle/>
          <a:p>
            <a:endParaRPr/>
          </a:p>
        </p:txBody>
      </p:sp>
      <p:sp>
        <p:nvSpPr>
          <p:cNvPr id="27" name="Shape 25"/>
          <p:cNvSpPr/>
          <p:nvPr/>
        </p:nvSpPr>
        <p:spPr>
          <a:xfrm>
            <a:off x="0" y="3822192"/>
            <a:ext cx="9144000" cy="27432"/>
          </a:xfrm>
          <a:prstGeom prst="rect">
            <a:avLst/>
          </a:prstGeom>
          <a:solidFill>
            <a:srgbClr val="B7891A"/>
          </a:solidFill>
          <a:ln w="12700">
            <a:solidFill>
              <a:srgbClr val="B7891A"/>
            </a:solidFill>
            <a:prstDash val="solid"/>
          </a:ln>
        </p:spPr>
        <p:txBody>
          <a:bodyPr/>
          <a:lstStyle/>
          <a:p>
            <a:endParaRPr/>
          </a:p>
        </p:txBody>
      </p:sp>
      <p:sp>
        <p:nvSpPr>
          <p:cNvPr id="28" name="Text 26"/>
          <p:cNvSpPr/>
          <p:nvPr/>
        </p:nvSpPr>
        <p:spPr>
          <a:xfrm>
            <a:off x="137160" y="3858768"/>
            <a:ext cx="1828800" cy="164592"/>
          </a:xfrm>
          <a:prstGeom prst="rect">
            <a:avLst/>
          </a:prstGeom>
          <a:noFill/>
          <a:ln/>
        </p:spPr>
        <p:txBody>
          <a:bodyPr wrap="square" rtlCol="0" anchor="ctr"/>
          <a:lstStyle/>
          <a:p>
            <a:pPr marL="0" indent="0">
              <a:buNone/>
            </a:pPr>
            <a:r>
              <a:rPr lang="en-US" sz="650" b="1" kern="0" spc="150" dirty="0">
                <a:solidFill>
                  <a:srgbClr val="B7891A"/>
                </a:solidFill>
              </a:rPr>
              <a:t>SPEAKER NOTES</a:t>
            </a:r>
            <a:endParaRPr lang="en-US" sz="650" dirty="0"/>
          </a:p>
        </p:txBody>
      </p:sp>
      <p:sp>
        <p:nvSpPr>
          <p:cNvPr id="29" name="Text 27"/>
          <p:cNvSpPr/>
          <p:nvPr/>
        </p:nvSpPr>
        <p:spPr>
          <a:xfrm>
            <a:off x="137160" y="4041648"/>
            <a:ext cx="8869680" cy="1065276"/>
          </a:xfrm>
          <a:prstGeom prst="rect">
            <a:avLst/>
          </a:prstGeom>
          <a:noFill/>
          <a:ln/>
        </p:spPr>
        <p:txBody>
          <a:bodyPr wrap="square" rtlCol="0" anchor="t"/>
          <a:lstStyle/>
          <a:p>
            <a:pPr marL="0" indent="0">
              <a:buNone/>
            </a:pPr>
            <a:r>
              <a:rPr lang="en-US" sz="720" dirty="0">
                <a:solidFill>
                  <a:srgbClr val="FFFFFF"/>
                </a:solidFill>
              </a:rPr>
              <a:t>The four research questions are in a 2 by 2 grid. RQ1 asks whether Snort 3 can detect attacks across six categories with realistic accuracy. RQ2 asks what the practical limitations are compared to ML approaches. RQ3 focuses on how to calibrate rate thresholds to reduce false positives. RQ4 asks whether combining PCAP replay with live simulation gives a more valid evaluation than either alone. All four are answered by the end of the project.</a:t>
            </a:r>
            <a:endParaRPr lang="en-US" sz="72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AFAF8"/>
        </a:solidFill>
        <a:effectLst/>
      </p:bgPr>
    </p:bg>
    <p:spTree>
      <p:nvGrpSpPr>
        <p:cNvPr id="1" name=""/>
        <p:cNvGrpSpPr/>
        <p:nvPr/>
      </p:nvGrpSpPr>
      <p:grpSpPr>
        <a:xfrm>
          <a:off x="0" y="0"/>
          <a:ext cx="0" cy="0"/>
          <a:chOff x="0" y="0"/>
          <a:chExt cx="0" cy="0"/>
        </a:xfrm>
      </p:grpSpPr>
      <p:sp>
        <p:nvSpPr>
          <p:cNvPr id="2" name="Shape 0"/>
          <p:cNvSpPr/>
          <p:nvPr/>
        </p:nvSpPr>
        <p:spPr>
          <a:xfrm>
            <a:off x="0" y="0"/>
            <a:ext cx="9144000" cy="27432"/>
          </a:xfrm>
          <a:prstGeom prst="rect">
            <a:avLst/>
          </a:prstGeom>
          <a:solidFill>
            <a:srgbClr val="1B4332"/>
          </a:solidFill>
          <a:ln w="12700">
            <a:solidFill>
              <a:srgbClr val="1B4332"/>
            </a:solidFill>
            <a:prstDash val="solid"/>
          </a:ln>
        </p:spPr>
        <p:txBody>
          <a:bodyPr/>
          <a:lstStyle/>
          <a:p>
            <a:endParaRPr/>
          </a:p>
        </p:txBody>
      </p:sp>
      <p:sp>
        <p:nvSpPr>
          <p:cNvPr id="3" name="Text 1"/>
          <p:cNvSpPr/>
          <p:nvPr/>
        </p:nvSpPr>
        <p:spPr>
          <a:xfrm>
            <a:off x="347472" y="73152"/>
            <a:ext cx="8229600" cy="329184"/>
          </a:xfrm>
          <a:prstGeom prst="rect">
            <a:avLst/>
          </a:prstGeom>
          <a:noFill/>
          <a:ln/>
        </p:spPr>
        <p:txBody>
          <a:bodyPr wrap="square" rtlCol="0" anchor="ctr"/>
          <a:lstStyle/>
          <a:p>
            <a:pPr marL="0" indent="0">
              <a:buNone/>
            </a:pPr>
            <a:r>
              <a:rPr lang="en-US" sz="1500" b="1" dirty="0">
                <a:solidFill>
                  <a:srgbClr val="1B4332"/>
                </a:solidFill>
              </a:rPr>
              <a:t>6 RESEARCH GAPS FROM LITERATURE</a:t>
            </a:r>
            <a:endParaRPr lang="en-US" sz="1500" dirty="0"/>
          </a:p>
        </p:txBody>
      </p:sp>
      <p:sp>
        <p:nvSpPr>
          <p:cNvPr id="4" name="Text 2"/>
          <p:cNvSpPr/>
          <p:nvPr/>
        </p:nvSpPr>
        <p:spPr>
          <a:xfrm>
            <a:off x="347472" y="384048"/>
            <a:ext cx="8229600" cy="182880"/>
          </a:xfrm>
          <a:prstGeom prst="rect">
            <a:avLst/>
          </a:prstGeom>
          <a:noFill/>
          <a:ln/>
        </p:spPr>
        <p:txBody>
          <a:bodyPr wrap="square" rtlCol="0" anchor="ctr"/>
          <a:lstStyle/>
          <a:p>
            <a:pPr marL="0" indent="0">
              <a:buNone/>
            </a:pPr>
            <a:r>
              <a:rPr lang="en-US" sz="750" i="1" dirty="0">
                <a:solidFill>
                  <a:srgbClr val="B7891A"/>
                </a:solidFill>
              </a:rPr>
              <a:t>Evidence from reviewed papers -- all addressed by this project</a:t>
            </a:r>
            <a:endParaRPr lang="en-US" sz="750" dirty="0"/>
          </a:p>
        </p:txBody>
      </p:sp>
      <p:sp>
        <p:nvSpPr>
          <p:cNvPr id="5" name="Shape 3"/>
          <p:cNvSpPr/>
          <p:nvPr/>
        </p:nvSpPr>
        <p:spPr>
          <a:xfrm>
            <a:off x="347472" y="621792"/>
            <a:ext cx="8449056" cy="512064"/>
          </a:xfrm>
          <a:prstGeom prst="rect">
            <a:avLst/>
          </a:prstGeom>
          <a:solidFill>
            <a:srgbClr val="FFFFFF"/>
          </a:solidFill>
          <a:ln w="3810">
            <a:solidFill>
              <a:srgbClr val="D1C9BC"/>
            </a:solidFill>
            <a:prstDash val="solid"/>
          </a:ln>
        </p:spPr>
        <p:txBody>
          <a:bodyPr/>
          <a:lstStyle/>
          <a:p>
            <a:endParaRPr/>
          </a:p>
        </p:txBody>
      </p:sp>
      <p:sp>
        <p:nvSpPr>
          <p:cNvPr id="6" name="Shape 4"/>
          <p:cNvSpPr/>
          <p:nvPr/>
        </p:nvSpPr>
        <p:spPr>
          <a:xfrm>
            <a:off x="347472" y="621792"/>
            <a:ext cx="868680" cy="512064"/>
          </a:xfrm>
          <a:prstGeom prst="rect">
            <a:avLst/>
          </a:prstGeom>
          <a:solidFill>
            <a:srgbClr val="1B4332"/>
          </a:solidFill>
          <a:ln w="12700">
            <a:solidFill>
              <a:srgbClr val="1B4332"/>
            </a:solidFill>
            <a:prstDash val="solid"/>
          </a:ln>
        </p:spPr>
        <p:txBody>
          <a:bodyPr/>
          <a:lstStyle/>
          <a:p>
            <a:endParaRPr/>
          </a:p>
        </p:txBody>
      </p:sp>
      <p:sp>
        <p:nvSpPr>
          <p:cNvPr id="7" name="Text 5"/>
          <p:cNvSpPr/>
          <p:nvPr/>
        </p:nvSpPr>
        <p:spPr>
          <a:xfrm>
            <a:off x="347472" y="621792"/>
            <a:ext cx="868680" cy="512064"/>
          </a:xfrm>
          <a:prstGeom prst="rect">
            <a:avLst/>
          </a:prstGeom>
          <a:noFill/>
          <a:ln/>
        </p:spPr>
        <p:txBody>
          <a:bodyPr wrap="square" lIns="0" tIns="0" rIns="0" bIns="0" rtlCol="0" anchor="ctr"/>
          <a:lstStyle/>
          <a:p>
            <a:pPr marL="0" indent="0" algn="ctr">
              <a:buNone/>
            </a:pPr>
            <a:r>
              <a:rPr lang="en-US" sz="800" b="1" dirty="0">
                <a:solidFill>
                  <a:srgbClr val="B7891A"/>
                </a:solidFill>
              </a:rPr>
              <a:t>Gap 1</a:t>
            </a:r>
            <a:endParaRPr lang="en-US" sz="800" dirty="0"/>
          </a:p>
        </p:txBody>
      </p:sp>
      <p:sp>
        <p:nvSpPr>
          <p:cNvPr id="8" name="Text 6"/>
          <p:cNvSpPr/>
          <p:nvPr/>
        </p:nvSpPr>
        <p:spPr>
          <a:xfrm>
            <a:off x="1298448" y="667512"/>
            <a:ext cx="2377440" cy="237744"/>
          </a:xfrm>
          <a:prstGeom prst="rect">
            <a:avLst/>
          </a:prstGeom>
          <a:noFill/>
          <a:ln/>
        </p:spPr>
        <p:txBody>
          <a:bodyPr wrap="square" rtlCol="0" anchor="ctr"/>
          <a:lstStyle/>
          <a:p>
            <a:pPr marL="0" indent="0">
              <a:buNone/>
            </a:pPr>
            <a:r>
              <a:rPr lang="en-US" sz="900" b="1" dirty="0">
                <a:solidFill>
                  <a:srgbClr val="1A1A1A"/>
                </a:solidFill>
              </a:rPr>
              <a:t>No custom Snort 3 rule engineering</a:t>
            </a:r>
            <a:endParaRPr lang="en-US" sz="900" dirty="0"/>
          </a:p>
        </p:txBody>
      </p:sp>
      <p:sp>
        <p:nvSpPr>
          <p:cNvPr id="9" name="Text 7"/>
          <p:cNvSpPr/>
          <p:nvPr/>
        </p:nvSpPr>
        <p:spPr>
          <a:xfrm>
            <a:off x="1298448" y="896112"/>
            <a:ext cx="7406640" cy="201168"/>
          </a:xfrm>
          <a:prstGeom prst="rect">
            <a:avLst/>
          </a:prstGeom>
          <a:noFill/>
          <a:ln/>
        </p:spPr>
        <p:txBody>
          <a:bodyPr wrap="square" rtlCol="0" anchor="ctr"/>
          <a:lstStyle/>
          <a:p>
            <a:pPr marL="0" indent="0">
              <a:buNone/>
            </a:pPr>
            <a:r>
              <a:rPr lang="en-US" sz="750" dirty="0">
                <a:solidFill>
                  <a:srgbClr val="6B7280"/>
                </a:solidFill>
              </a:rPr>
              <a:t>Boukebous [6], Hoover [7], Albin [8] use default rulesets. No study documents custom rules by category with threshold rationale.</a:t>
            </a:r>
            <a:endParaRPr lang="en-US" sz="750" dirty="0"/>
          </a:p>
        </p:txBody>
      </p:sp>
      <p:sp>
        <p:nvSpPr>
          <p:cNvPr id="10" name="Shape 8"/>
          <p:cNvSpPr/>
          <p:nvPr/>
        </p:nvSpPr>
        <p:spPr>
          <a:xfrm>
            <a:off x="347472" y="1147572"/>
            <a:ext cx="8449056" cy="512064"/>
          </a:xfrm>
          <a:prstGeom prst="rect">
            <a:avLst/>
          </a:prstGeom>
          <a:solidFill>
            <a:srgbClr val="F5F0E8"/>
          </a:solidFill>
          <a:ln w="3810">
            <a:solidFill>
              <a:srgbClr val="D1C9BC"/>
            </a:solidFill>
            <a:prstDash val="solid"/>
          </a:ln>
        </p:spPr>
        <p:txBody>
          <a:bodyPr/>
          <a:lstStyle/>
          <a:p>
            <a:endParaRPr/>
          </a:p>
        </p:txBody>
      </p:sp>
      <p:sp>
        <p:nvSpPr>
          <p:cNvPr id="11" name="Shape 9"/>
          <p:cNvSpPr/>
          <p:nvPr/>
        </p:nvSpPr>
        <p:spPr>
          <a:xfrm>
            <a:off x="347472" y="1147572"/>
            <a:ext cx="868680" cy="512064"/>
          </a:xfrm>
          <a:prstGeom prst="rect">
            <a:avLst/>
          </a:prstGeom>
          <a:solidFill>
            <a:srgbClr val="1B4332"/>
          </a:solidFill>
          <a:ln w="12700">
            <a:solidFill>
              <a:srgbClr val="1B4332"/>
            </a:solidFill>
            <a:prstDash val="solid"/>
          </a:ln>
        </p:spPr>
        <p:txBody>
          <a:bodyPr/>
          <a:lstStyle/>
          <a:p>
            <a:endParaRPr/>
          </a:p>
        </p:txBody>
      </p:sp>
      <p:sp>
        <p:nvSpPr>
          <p:cNvPr id="12" name="Text 10"/>
          <p:cNvSpPr/>
          <p:nvPr/>
        </p:nvSpPr>
        <p:spPr>
          <a:xfrm>
            <a:off x="347472" y="1147572"/>
            <a:ext cx="868680" cy="512064"/>
          </a:xfrm>
          <a:prstGeom prst="rect">
            <a:avLst/>
          </a:prstGeom>
          <a:noFill/>
          <a:ln/>
        </p:spPr>
        <p:txBody>
          <a:bodyPr wrap="square" lIns="0" tIns="0" rIns="0" bIns="0" rtlCol="0" anchor="ctr"/>
          <a:lstStyle/>
          <a:p>
            <a:pPr marL="0" indent="0" algn="ctr">
              <a:buNone/>
            </a:pPr>
            <a:r>
              <a:rPr lang="en-US" sz="800" b="1" dirty="0">
                <a:solidFill>
                  <a:srgbClr val="B7891A"/>
                </a:solidFill>
              </a:rPr>
              <a:t>Gap 2</a:t>
            </a:r>
            <a:endParaRPr lang="en-US" sz="800" dirty="0"/>
          </a:p>
        </p:txBody>
      </p:sp>
      <p:sp>
        <p:nvSpPr>
          <p:cNvPr id="13" name="Text 11"/>
          <p:cNvSpPr/>
          <p:nvPr/>
        </p:nvSpPr>
        <p:spPr>
          <a:xfrm>
            <a:off x="1298448" y="1193292"/>
            <a:ext cx="2377440" cy="237744"/>
          </a:xfrm>
          <a:prstGeom prst="rect">
            <a:avLst/>
          </a:prstGeom>
          <a:noFill/>
          <a:ln/>
        </p:spPr>
        <p:txBody>
          <a:bodyPr wrap="square" rtlCol="0" anchor="ctr"/>
          <a:lstStyle/>
          <a:p>
            <a:pPr marL="0" indent="0">
              <a:buNone/>
            </a:pPr>
            <a:r>
              <a:rPr lang="en-US" sz="900" b="1" dirty="0">
                <a:solidFill>
                  <a:srgbClr val="1A1A1A"/>
                </a:solidFill>
              </a:rPr>
              <a:t>ML papers have nothing to compare against</a:t>
            </a:r>
            <a:endParaRPr lang="en-US" sz="900" dirty="0"/>
          </a:p>
        </p:txBody>
      </p:sp>
      <p:sp>
        <p:nvSpPr>
          <p:cNvPr id="14" name="Text 12"/>
          <p:cNvSpPr/>
          <p:nvPr/>
        </p:nvSpPr>
        <p:spPr>
          <a:xfrm>
            <a:off x="1298448" y="1421892"/>
            <a:ext cx="7406640" cy="201168"/>
          </a:xfrm>
          <a:prstGeom prst="rect">
            <a:avLst/>
          </a:prstGeom>
          <a:noFill/>
          <a:ln/>
        </p:spPr>
        <p:txBody>
          <a:bodyPr wrap="square" rtlCol="0" anchor="ctr"/>
          <a:lstStyle/>
          <a:p>
            <a:pPr marL="0" indent="0">
              <a:buNone/>
            </a:pPr>
            <a:r>
              <a:rPr lang="en-US" sz="750" dirty="0">
                <a:solidFill>
                  <a:srgbClr val="6B7280"/>
                </a:solidFill>
              </a:rPr>
              <a:t>Ali et al. [9], Alashjaee [10] report high accuracy with no reproducible signature baseline to validate those claims.</a:t>
            </a:r>
            <a:endParaRPr lang="en-US" sz="750" dirty="0"/>
          </a:p>
        </p:txBody>
      </p:sp>
      <p:sp>
        <p:nvSpPr>
          <p:cNvPr id="15" name="Shape 13"/>
          <p:cNvSpPr/>
          <p:nvPr/>
        </p:nvSpPr>
        <p:spPr>
          <a:xfrm>
            <a:off x="347472" y="1673352"/>
            <a:ext cx="8449056" cy="512064"/>
          </a:xfrm>
          <a:prstGeom prst="rect">
            <a:avLst/>
          </a:prstGeom>
          <a:solidFill>
            <a:srgbClr val="FFFFFF"/>
          </a:solidFill>
          <a:ln w="3810">
            <a:solidFill>
              <a:srgbClr val="D1C9BC"/>
            </a:solidFill>
            <a:prstDash val="solid"/>
          </a:ln>
        </p:spPr>
        <p:txBody>
          <a:bodyPr/>
          <a:lstStyle/>
          <a:p>
            <a:endParaRPr/>
          </a:p>
        </p:txBody>
      </p:sp>
      <p:sp>
        <p:nvSpPr>
          <p:cNvPr id="16" name="Shape 14"/>
          <p:cNvSpPr/>
          <p:nvPr/>
        </p:nvSpPr>
        <p:spPr>
          <a:xfrm>
            <a:off x="347472" y="1673352"/>
            <a:ext cx="868680" cy="512064"/>
          </a:xfrm>
          <a:prstGeom prst="rect">
            <a:avLst/>
          </a:prstGeom>
          <a:solidFill>
            <a:srgbClr val="1B4332"/>
          </a:solidFill>
          <a:ln w="12700">
            <a:solidFill>
              <a:srgbClr val="1B4332"/>
            </a:solidFill>
            <a:prstDash val="solid"/>
          </a:ln>
        </p:spPr>
        <p:txBody>
          <a:bodyPr/>
          <a:lstStyle/>
          <a:p>
            <a:endParaRPr/>
          </a:p>
        </p:txBody>
      </p:sp>
      <p:sp>
        <p:nvSpPr>
          <p:cNvPr id="17" name="Text 15"/>
          <p:cNvSpPr/>
          <p:nvPr/>
        </p:nvSpPr>
        <p:spPr>
          <a:xfrm>
            <a:off x="347472" y="1673352"/>
            <a:ext cx="868680" cy="512064"/>
          </a:xfrm>
          <a:prstGeom prst="rect">
            <a:avLst/>
          </a:prstGeom>
          <a:noFill/>
          <a:ln/>
        </p:spPr>
        <p:txBody>
          <a:bodyPr wrap="square" lIns="0" tIns="0" rIns="0" bIns="0" rtlCol="0" anchor="ctr"/>
          <a:lstStyle/>
          <a:p>
            <a:pPr marL="0" indent="0" algn="ctr">
              <a:buNone/>
            </a:pPr>
            <a:r>
              <a:rPr lang="en-US" sz="800" b="1" dirty="0">
                <a:solidFill>
                  <a:srgbClr val="B7891A"/>
                </a:solidFill>
              </a:rPr>
              <a:t>Gap 3</a:t>
            </a:r>
            <a:endParaRPr lang="en-US" sz="800" dirty="0"/>
          </a:p>
        </p:txBody>
      </p:sp>
      <p:sp>
        <p:nvSpPr>
          <p:cNvPr id="18" name="Text 16"/>
          <p:cNvSpPr/>
          <p:nvPr/>
        </p:nvSpPr>
        <p:spPr>
          <a:xfrm>
            <a:off x="1298448" y="1719072"/>
            <a:ext cx="2377440" cy="237744"/>
          </a:xfrm>
          <a:prstGeom prst="rect">
            <a:avLst/>
          </a:prstGeom>
          <a:noFill/>
          <a:ln/>
        </p:spPr>
        <p:txBody>
          <a:bodyPr wrap="square" rtlCol="0" anchor="ctr"/>
          <a:lstStyle/>
          <a:p>
            <a:pPr marL="0" indent="0">
              <a:buNone/>
            </a:pPr>
            <a:r>
              <a:rPr lang="en-US" sz="900" b="1" dirty="0">
                <a:solidFill>
                  <a:srgbClr val="1A1A1A"/>
                </a:solidFill>
              </a:rPr>
              <a:t>Never tested on a single home machine</a:t>
            </a:r>
            <a:endParaRPr lang="en-US" sz="900" dirty="0"/>
          </a:p>
        </p:txBody>
      </p:sp>
      <p:sp>
        <p:nvSpPr>
          <p:cNvPr id="19" name="Text 17"/>
          <p:cNvSpPr/>
          <p:nvPr/>
        </p:nvSpPr>
        <p:spPr>
          <a:xfrm>
            <a:off x="1298448" y="1947672"/>
            <a:ext cx="7406640" cy="201168"/>
          </a:xfrm>
          <a:prstGeom prst="rect">
            <a:avLst/>
          </a:prstGeom>
          <a:noFill/>
          <a:ln/>
        </p:spPr>
        <p:txBody>
          <a:bodyPr wrap="square" rtlCol="0" anchor="ctr"/>
          <a:lstStyle/>
          <a:p>
            <a:pPr marL="0" indent="0">
              <a:buNone/>
            </a:pPr>
            <a:r>
              <a:rPr lang="en-US" sz="750" dirty="0">
                <a:solidFill>
                  <a:srgbClr val="6B7280"/>
                </a:solidFill>
              </a:rPr>
              <a:t>No study runs Snort 3 where attacker and sensor share the same host via WSL2 -- a common academic and SME setup [6], [7].</a:t>
            </a:r>
            <a:endParaRPr lang="en-US" sz="750" dirty="0"/>
          </a:p>
        </p:txBody>
      </p:sp>
      <p:sp>
        <p:nvSpPr>
          <p:cNvPr id="20" name="Shape 18"/>
          <p:cNvSpPr/>
          <p:nvPr/>
        </p:nvSpPr>
        <p:spPr>
          <a:xfrm>
            <a:off x="347472" y="2199132"/>
            <a:ext cx="8449056" cy="512064"/>
          </a:xfrm>
          <a:prstGeom prst="rect">
            <a:avLst/>
          </a:prstGeom>
          <a:solidFill>
            <a:srgbClr val="F5F0E8"/>
          </a:solidFill>
          <a:ln w="3810">
            <a:solidFill>
              <a:srgbClr val="D1C9BC"/>
            </a:solidFill>
            <a:prstDash val="solid"/>
          </a:ln>
        </p:spPr>
        <p:txBody>
          <a:bodyPr/>
          <a:lstStyle/>
          <a:p>
            <a:endParaRPr/>
          </a:p>
        </p:txBody>
      </p:sp>
      <p:sp>
        <p:nvSpPr>
          <p:cNvPr id="21" name="Shape 19"/>
          <p:cNvSpPr/>
          <p:nvPr/>
        </p:nvSpPr>
        <p:spPr>
          <a:xfrm>
            <a:off x="347472" y="2199132"/>
            <a:ext cx="868680" cy="512064"/>
          </a:xfrm>
          <a:prstGeom prst="rect">
            <a:avLst/>
          </a:prstGeom>
          <a:solidFill>
            <a:srgbClr val="1B4332"/>
          </a:solidFill>
          <a:ln w="12700">
            <a:solidFill>
              <a:srgbClr val="1B4332"/>
            </a:solidFill>
            <a:prstDash val="solid"/>
          </a:ln>
        </p:spPr>
        <p:txBody>
          <a:bodyPr/>
          <a:lstStyle/>
          <a:p>
            <a:endParaRPr/>
          </a:p>
        </p:txBody>
      </p:sp>
      <p:sp>
        <p:nvSpPr>
          <p:cNvPr id="22" name="Text 20"/>
          <p:cNvSpPr/>
          <p:nvPr/>
        </p:nvSpPr>
        <p:spPr>
          <a:xfrm>
            <a:off x="347472" y="2199132"/>
            <a:ext cx="868680" cy="512064"/>
          </a:xfrm>
          <a:prstGeom prst="rect">
            <a:avLst/>
          </a:prstGeom>
          <a:noFill/>
          <a:ln/>
        </p:spPr>
        <p:txBody>
          <a:bodyPr wrap="square" lIns="0" tIns="0" rIns="0" bIns="0" rtlCol="0" anchor="ctr"/>
          <a:lstStyle/>
          <a:p>
            <a:pPr marL="0" indent="0" algn="ctr">
              <a:buNone/>
            </a:pPr>
            <a:r>
              <a:rPr lang="en-US" sz="800" b="1" dirty="0">
                <a:solidFill>
                  <a:srgbClr val="B7891A"/>
                </a:solidFill>
              </a:rPr>
              <a:t>Gap 4</a:t>
            </a:r>
            <a:endParaRPr lang="en-US" sz="800" dirty="0"/>
          </a:p>
        </p:txBody>
      </p:sp>
      <p:sp>
        <p:nvSpPr>
          <p:cNvPr id="23" name="Text 21"/>
          <p:cNvSpPr/>
          <p:nvPr/>
        </p:nvSpPr>
        <p:spPr>
          <a:xfrm>
            <a:off x="1298448" y="2244852"/>
            <a:ext cx="2377440" cy="237744"/>
          </a:xfrm>
          <a:prstGeom prst="rect">
            <a:avLst/>
          </a:prstGeom>
          <a:noFill/>
          <a:ln/>
        </p:spPr>
        <p:txBody>
          <a:bodyPr wrap="square" rtlCol="0" anchor="ctr"/>
          <a:lstStyle/>
          <a:p>
            <a:pPr marL="0" indent="0">
              <a:buNone/>
            </a:pPr>
            <a:r>
              <a:rPr lang="en-US" sz="900" b="1" dirty="0">
                <a:solidFill>
                  <a:srgbClr val="1A1A1A"/>
                </a:solidFill>
              </a:rPr>
              <a:t>No automated severity classification</a:t>
            </a:r>
            <a:endParaRPr lang="en-US" sz="900" dirty="0"/>
          </a:p>
        </p:txBody>
      </p:sp>
      <p:sp>
        <p:nvSpPr>
          <p:cNvPr id="24" name="Text 22"/>
          <p:cNvSpPr/>
          <p:nvPr/>
        </p:nvSpPr>
        <p:spPr>
          <a:xfrm>
            <a:off x="1298448" y="2473452"/>
            <a:ext cx="7406640" cy="201168"/>
          </a:xfrm>
          <a:prstGeom prst="rect">
            <a:avLst/>
          </a:prstGeom>
          <a:noFill/>
          <a:ln/>
        </p:spPr>
        <p:txBody>
          <a:bodyPr wrap="square" rtlCol="0" anchor="ctr"/>
          <a:lstStyle/>
          <a:p>
            <a:pPr marL="0" indent="0">
              <a:buNone/>
            </a:pPr>
            <a:r>
              <a:rPr lang="en-US" sz="750" dirty="0">
                <a:solidFill>
                  <a:srgbClr val="6B7280"/>
                </a:solidFill>
              </a:rPr>
              <a:t>Pramudya [11], Viharika [12] report raw alert counts only. No structured HIGH / MEDIUM / LOW alert classification in any reviewed study [6], [7], [11].</a:t>
            </a:r>
            <a:endParaRPr lang="en-US" sz="750" dirty="0"/>
          </a:p>
        </p:txBody>
      </p:sp>
      <p:sp>
        <p:nvSpPr>
          <p:cNvPr id="25" name="Shape 23"/>
          <p:cNvSpPr/>
          <p:nvPr/>
        </p:nvSpPr>
        <p:spPr>
          <a:xfrm>
            <a:off x="347472" y="2724912"/>
            <a:ext cx="8449056" cy="512064"/>
          </a:xfrm>
          <a:prstGeom prst="rect">
            <a:avLst/>
          </a:prstGeom>
          <a:solidFill>
            <a:srgbClr val="FFFFFF"/>
          </a:solidFill>
          <a:ln w="3810">
            <a:solidFill>
              <a:srgbClr val="D1C9BC"/>
            </a:solidFill>
            <a:prstDash val="solid"/>
          </a:ln>
        </p:spPr>
        <p:txBody>
          <a:bodyPr/>
          <a:lstStyle/>
          <a:p>
            <a:endParaRPr/>
          </a:p>
        </p:txBody>
      </p:sp>
      <p:sp>
        <p:nvSpPr>
          <p:cNvPr id="26" name="Shape 24"/>
          <p:cNvSpPr/>
          <p:nvPr/>
        </p:nvSpPr>
        <p:spPr>
          <a:xfrm>
            <a:off x="347472" y="2724912"/>
            <a:ext cx="868680" cy="512064"/>
          </a:xfrm>
          <a:prstGeom prst="rect">
            <a:avLst/>
          </a:prstGeom>
          <a:solidFill>
            <a:srgbClr val="1B4332"/>
          </a:solidFill>
          <a:ln w="12700">
            <a:solidFill>
              <a:srgbClr val="1B4332"/>
            </a:solidFill>
            <a:prstDash val="solid"/>
          </a:ln>
        </p:spPr>
        <p:txBody>
          <a:bodyPr/>
          <a:lstStyle/>
          <a:p>
            <a:endParaRPr/>
          </a:p>
        </p:txBody>
      </p:sp>
      <p:sp>
        <p:nvSpPr>
          <p:cNvPr id="27" name="Text 25"/>
          <p:cNvSpPr/>
          <p:nvPr/>
        </p:nvSpPr>
        <p:spPr>
          <a:xfrm>
            <a:off x="347472" y="2724912"/>
            <a:ext cx="868680" cy="512064"/>
          </a:xfrm>
          <a:prstGeom prst="rect">
            <a:avLst/>
          </a:prstGeom>
          <a:noFill/>
          <a:ln/>
        </p:spPr>
        <p:txBody>
          <a:bodyPr wrap="square" lIns="0" tIns="0" rIns="0" bIns="0" rtlCol="0" anchor="ctr"/>
          <a:lstStyle/>
          <a:p>
            <a:pPr marL="0" indent="0" algn="ctr">
              <a:buNone/>
            </a:pPr>
            <a:r>
              <a:rPr lang="en-US" sz="800" b="1" dirty="0">
                <a:solidFill>
                  <a:srgbClr val="B7891A"/>
                </a:solidFill>
              </a:rPr>
              <a:t>Gap 5</a:t>
            </a:r>
            <a:endParaRPr lang="en-US" sz="800" dirty="0"/>
          </a:p>
        </p:txBody>
      </p:sp>
      <p:sp>
        <p:nvSpPr>
          <p:cNvPr id="28" name="Text 26"/>
          <p:cNvSpPr/>
          <p:nvPr/>
        </p:nvSpPr>
        <p:spPr>
          <a:xfrm>
            <a:off x="1298448" y="2770632"/>
            <a:ext cx="2377440" cy="237744"/>
          </a:xfrm>
          <a:prstGeom prst="rect">
            <a:avLst/>
          </a:prstGeom>
          <a:noFill/>
          <a:ln/>
        </p:spPr>
        <p:txBody>
          <a:bodyPr wrap="square" rtlCol="0" anchor="ctr"/>
          <a:lstStyle/>
          <a:p>
            <a:pPr marL="0" indent="0">
              <a:buNone/>
            </a:pPr>
            <a:r>
              <a:rPr lang="en-US" sz="900" b="1" dirty="0">
                <a:solidFill>
                  <a:srgbClr val="1A1A1A"/>
                </a:solidFill>
              </a:rPr>
              <a:t>No dual-mode evaluation</a:t>
            </a:r>
            <a:endParaRPr lang="en-US" sz="900" dirty="0"/>
          </a:p>
        </p:txBody>
      </p:sp>
      <p:sp>
        <p:nvSpPr>
          <p:cNvPr id="29" name="Text 27"/>
          <p:cNvSpPr/>
          <p:nvPr/>
        </p:nvSpPr>
        <p:spPr>
          <a:xfrm>
            <a:off x="1298448" y="2999232"/>
            <a:ext cx="7406640" cy="201168"/>
          </a:xfrm>
          <a:prstGeom prst="rect">
            <a:avLst/>
          </a:prstGeom>
          <a:noFill/>
          <a:ln/>
        </p:spPr>
        <p:txBody>
          <a:bodyPr wrap="square" rtlCol="0" anchor="ctr"/>
          <a:lstStyle/>
          <a:p>
            <a:pPr marL="0" indent="0">
              <a:buNone/>
            </a:pPr>
            <a:r>
              <a:rPr lang="en-US" sz="750" dirty="0">
                <a:solidFill>
                  <a:srgbClr val="6B7280"/>
                </a:solidFill>
              </a:rPr>
              <a:t>All reviewed papers use either PCAP or live traffic -- never both in one report [6], [7], [11], [8], [13].</a:t>
            </a:r>
            <a:endParaRPr lang="en-US" sz="750" dirty="0"/>
          </a:p>
        </p:txBody>
      </p:sp>
      <p:sp>
        <p:nvSpPr>
          <p:cNvPr id="30" name="Shape 28"/>
          <p:cNvSpPr/>
          <p:nvPr/>
        </p:nvSpPr>
        <p:spPr>
          <a:xfrm>
            <a:off x="347472" y="3250692"/>
            <a:ext cx="8449056" cy="512064"/>
          </a:xfrm>
          <a:prstGeom prst="rect">
            <a:avLst/>
          </a:prstGeom>
          <a:solidFill>
            <a:srgbClr val="F5F0E8"/>
          </a:solidFill>
          <a:ln w="3810">
            <a:solidFill>
              <a:srgbClr val="D1C9BC"/>
            </a:solidFill>
            <a:prstDash val="solid"/>
          </a:ln>
        </p:spPr>
        <p:txBody>
          <a:bodyPr/>
          <a:lstStyle/>
          <a:p>
            <a:endParaRPr/>
          </a:p>
        </p:txBody>
      </p:sp>
      <p:sp>
        <p:nvSpPr>
          <p:cNvPr id="31" name="Shape 29"/>
          <p:cNvSpPr/>
          <p:nvPr/>
        </p:nvSpPr>
        <p:spPr>
          <a:xfrm>
            <a:off x="347472" y="3250692"/>
            <a:ext cx="868680" cy="512064"/>
          </a:xfrm>
          <a:prstGeom prst="rect">
            <a:avLst/>
          </a:prstGeom>
          <a:solidFill>
            <a:srgbClr val="1B4332"/>
          </a:solidFill>
          <a:ln w="12700">
            <a:solidFill>
              <a:srgbClr val="1B4332"/>
            </a:solidFill>
            <a:prstDash val="solid"/>
          </a:ln>
        </p:spPr>
        <p:txBody>
          <a:bodyPr/>
          <a:lstStyle/>
          <a:p>
            <a:endParaRPr/>
          </a:p>
        </p:txBody>
      </p:sp>
      <p:sp>
        <p:nvSpPr>
          <p:cNvPr id="32" name="Text 30"/>
          <p:cNvSpPr/>
          <p:nvPr/>
        </p:nvSpPr>
        <p:spPr>
          <a:xfrm>
            <a:off x="347472" y="3250692"/>
            <a:ext cx="868680" cy="512064"/>
          </a:xfrm>
          <a:prstGeom prst="rect">
            <a:avLst/>
          </a:prstGeom>
          <a:noFill/>
          <a:ln/>
        </p:spPr>
        <p:txBody>
          <a:bodyPr wrap="square" lIns="0" tIns="0" rIns="0" bIns="0" rtlCol="0" anchor="ctr"/>
          <a:lstStyle/>
          <a:p>
            <a:pPr marL="0" indent="0" algn="ctr">
              <a:buNone/>
            </a:pPr>
            <a:r>
              <a:rPr lang="en-US" sz="800" b="1" dirty="0">
                <a:solidFill>
                  <a:srgbClr val="B7891A"/>
                </a:solidFill>
              </a:rPr>
              <a:t>Gap 6</a:t>
            </a:r>
            <a:endParaRPr lang="en-US" sz="800" dirty="0"/>
          </a:p>
        </p:txBody>
      </p:sp>
      <p:sp>
        <p:nvSpPr>
          <p:cNvPr id="33" name="Text 31"/>
          <p:cNvSpPr/>
          <p:nvPr/>
        </p:nvSpPr>
        <p:spPr>
          <a:xfrm>
            <a:off x="1298448" y="3296412"/>
            <a:ext cx="2377440" cy="237744"/>
          </a:xfrm>
          <a:prstGeom prst="rect">
            <a:avLst/>
          </a:prstGeom>
          <a:noFill/>
          <a:ln/>
        </p:spPr>
        <p:txBody>
          <a:bodyPr wrap="square" rtlCol="0" anchor="ctr"/>
          <a:lstStyle/>
          <a:p>
            <a:pPr marL="0" indent="0">
              <a:buNone/>
            </a:pPr>
            <a:r>
              <a:rPr lang="en-US" sz="900" b="1" dirty="0">
                <a:solidFill>
                  <a:srgbClr val="1A1A1A"/>
                </a:solidFill>
              </a:rPr>
              <a:t>No rule-based severity tiers without ML</a:t>
            </a:r>
            <a:endParaRPr lang="en-US" sz="900" dirty="0"/>
          </a:p>
        </p:txBody>
      </p:sp>
      <p:sp>
        <p:nvSpPr>
          <p:cNvPr id="34" name="Text 32"/>
          <p:cNvSpPr/>
          <p:nvPr/>
        </p:nvSpPr>
        <p:spPr>
          <a:xfrm>
            <a:off x="1298448" y="3525012"/>
            <a:ext cx="7406640" cy="201168"/>
          </a:xfrm>
          <a:prstGeom prst="rect">
            <a:avLst/>
          </a:prstGeom>
          <a:noFill/>
          <a:ln/>
        </p:spPr>
        <p:txBody>
          <a:bodyPr wrap="square" rtlCol="0" anchor="ctr"/>
          <a:lstStyle/>
          <a:p>
            <a:pPr marL="0" indent="0">
              <a:buNone/>
            </a:pPr>
            <a:r>
              <a:rPr lang="en-US" sz="750" dirty="0">
                <a:solidFill>
                  <a:srgbClr val="6B7280"/>
                </a:solidFill>
              </a:rPr>
              <a:t>Deterministic SID-to-severity tier mapping does not appear in the reviewed literature [15], [9], [12].</a:t>
            </a:r>
            <a:endParaRPr lang="en-US" sz="750" dirty="0"/>
          </a:p>
        </p:txBody>
      </p:sp>
      <p:sp>
        <p:nvSpPr>
          <p:cNvPr id="35" name="Text 33"/>
          <p:cNvSpPr/>
          <p:nvPr/>
        </p:nvSpPr>
        <p:spPr>
          <a:xfrm>
            <a:off x="347472" y="3749040"/>
            <a:ext cx="8449056" cy="182880"/>
          </a:xfrm>
          <a:prstGeom prst="rect">
            <a:avLst/>
          </a:prstGeom>
          <a:noFill/>
          <a:ln/>
        </p:spPr>
        <p:txBody>
          <a:bodyPr wrap="square" rtlCol="0" anchor="ctr"/>
          <a:lstStyle/>
          <a:p>
            <a:pPr marL="0" indent="0" algn="ctr">
              <a:buNone/>
            </a:pPr>
            <a:r>
              <a:rPr lang="en-US" sz="800" b="1" dirty="0">
                <a:solidFill>
                  <a:srgbClr val="1B4332"/>
                </a:solidFill>
              </a:rPr>
              <a:t>All 6 gaps addressed by this project</a:t>
            </a:r>
            <a:endParaRPr lang="en-US" sz="800" dirty="0"/>
          </a:p>
        </p:txBody>
      </p:sp>
      <p:sp>
        <p:nvSpPr>
          <p:cNvPr id="36" name="Shape 34"/>
          <p:cNvSpPr/>
          <p:nvPr/>
        </p:nvSpPr>
        <p:spPr>
          <a:xfrm>
            <a:off x="0" y="3822192"/>
            <a:ext cx="9144000" cy="1321308"/>
          </a:xfrm>
          <a:prstGeom prst="rect">
            <a:avLst/>
          </a:prstGeom>
          <a:solidFill>
            <a:srgbClr val="1B4332"/>
          </a:solidFill>
          <a:ln w="12700">
            <a:solidFill>
              <a:srgbClr val="1B4332"/>
            </a:solidFill>
            <a:prstDash val="solid"/>
          </a:ln>
        </p:spPr>
        <p:txBody>
          <a:bodyPr/>
          <a:lstStyle/>
          <a:p>
            <a:endParaRPr/>
          </a:p>
        </p:txBody>
      </p:sp>
      <p:sp>
        <p:nvSpPr>
          <p:cNvPr id="37" name="Shape 35"/>
          <p:cNvSpPr/>
          <p:nvPr/>
        </p:nvSpPr>
        <p:spPr>
          <a:xfrm>
            <a:off x="0" y="3822192"/>
            <a:ext cx="9144000" cy="27432"/>
          </a:xfrm>
          <a:prstGeom prst="rect">
            <a:avLst/>
          </a:prstGeom>
          <a:solidFill>
            <a:srgbClr val="B7891A"/>
          </a:solidFill>
          <a:ln w="12700">
            <a:solidFill>
              <a:srgbClr val="B7891A"/>
            </a:solidFill>
            <a:prstDash val="solid"/>
          </a:ln>
        </p:spPr>
        <p:txBody>
          <a:bodyPr/>
          <a:lstStyle/>
          <a:p>
            <a:endParaRPr/>
          </a:p>
        </p:txBody>
      </p:sp>
      <p:sp>
        <p:nvSpPr>
          <p:cNvPr id="38" name="Text 36"/>
          <p:cNvSpPr/>
          <p:nvPr/>
        </p:nvSpPr>
        <p:spPr>
          <a:xfrm>
            <a:off x="137160" y="3858768"/>
            <a:ext cx="1828800" cy="164592"/>
          </a:xfrm>
          <a:prstGeom prst="rect">
            <a:avLst/>
          </a:prstGeom>
          <a:noFill/>
          <a:ln/>
        </p:spPr>
        <p:txBody>
          <a:bodyPr wrap="square" rtlCol="0" anchor="ctr"/>
          <a:lstStyle/>
          <a:p>
            <a:pPr marL="0" indent="0">
              <a:buNone/>
            </a:pPr>
            <a:r>
              <a:rPr lang="en-US" sz="650" b="1" kern="0" spc="150" dirty="0">
                <a:solidFill>
                  <a:srgbClr val="B7891A"/>
                </a:solidFill>
              </a:rPr>
              <a:t>SPEAKER NOTES</a:t>
            </a:r>
            <a:endParaRPr lang="en-US" sz="650" dirty="0"/>
          </a:p>
        </p:txBody>
      </p:sp>
      <p:sp>
        <p:nvSpPr>
          <p:cNvPr id="39" name="Text 37"/>
          <p:cNvSpPr/>
          <p:nvPr/>
        </p:nvSpPr>
        <p:spPr>
          <a:xfrm>
            <a:off x="137160" y="4041648"/>
            <a:ext cx="8869680" cy="1065276"/>
          </a:xfrm>
          <a:prstGeom prst="rect">
            <a:avLst/>
          </a:prstGeom>
          <a:noFill/>
          <a:ln/>
        </p:spPr>
        <p:txBody>
          <a:bodyPr wrap="square" rtlCol="0" anchor="t"/>
          <a:lstStyle/>
          <a:p>
            <a:pPr marL="0" indent="0">
              <a:buNone/>
            </a:pPr>
            <a:r>
              <a:rPr lang="en-US" sz="720" dirty="0">
                <a:solidFill>
                  <a:srgbClr val="FFFFFF"/>
                </a:solidFill>
              </a:rPr>
              <a:t>I identified six gaps in the literature. Gap 1: no Snort 3 study documents custom rules by attack category with threshold rationale. Gap 2: ML papers report high accuracy with no baseline to compare against. Gap 3: Snort 3 has never been tested where attacker and sensor share the same physical machine. Gap 4: no study automatically classifies alerts into severity tiers without ML. Gap 5: no paper combines PCAP replay and live simulation in one report. Gap 6: no study assigns severity purely based on which rule fired. All six gaps are directly addressed by this project.</a:t>
            </a:r>
            <a:endParaRPr lang="en-US" sz="72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AFAF8"/>
        </a:solidFill>
        <a:effectLst/>
      </p:bgPr>
    </p:bg>
    <p:spTree>
      <p:nvGrpSpPr>
        <p:cNvPr id="1" name=""/>
        <p:cNvGrpSpPr/>
        <p:nvPr/>
      </p:nvGrpSpPr>
      <p:grpSpPr>
        <a:xfrm>
          <a:off x="0" y="0"/>
          <a:ext cx="0" cy="0"/>
          <a:chOff x="0" y="0"/>
          <a:chExt cx="0" cy="0"/>
        </a:xfrm>
      </p:grpSpPr>
      <p:sp>
        <p:nvSpPr>
          <p:cNvPr id="14" name="Shape 12"/>
          <p:cNvSpPr/>
          <p:nvPr/>
        </p:nvSpPr>
        <p:spPr>
          <a:xfrm>
            <a:off x="3200400" y="877824"/>
            <a:ext cx="2670048" cy="1719072"/>
          </a:xfrm>
          <a:prstGeom prst="roundRect">
            <a:avLst>
              <a:gd name="adj" fmla="val 3191"/>
            </a:avLst>
          </a:prstGeom>
          <a:solidFill>
            <a:srgbClr val="F0F7F4"/>
          </a:solidFill>
          <a:ln w="9525">
            <a:solidFill>
              <a:srgbClr val="1B4332"/>
            </a:solidFill>
            <a:prstDash val="solid"/>
          </a:ln>
        </p:spPr>
        <p:txBody>
          <a:bodyPr/>
          <a:lstStyle/>
          <a:p>
            <a:endParaRPr/>
          </a:p>
        </p:txBody>
      </p:sp>
      <p:sp>
        <p:nvSpPr>
          <p:cNvPr id="22" name="Shape 20"/>
          <p:cNvSpPr/>
          <p:nvPr/>
        </p:nvSpPr>
        <p:spPr>
          <a:xfrm>
            <a:off x="6053328" y="877824"/>
            <a:ext cx="2670048" cy="1719072"/>
          </a:xfrm>
          <a:prstGeom prst="roundRect">
            <a:avLst>
              <a:gd name="adj" fmla="val 3191"/>
            </a:avLst>
          </a:prstGeom>
          <a:solidFill>
            <a:srgbClr val="F0F4FF"/>
          </a:solidFill>
          <a:ln w="9525">
            <a:solidFill>
              <a:srgbClr val="1E3A5F"/>
            </a:solidFill>
            <a:prstDash val="solid"/>
          </a:ln>
        </p:spPr>
        <p:txBody>
          <a:bodyPr/>
          <a:lstStyle/>
          <a:p>
            <a:endParaRPr/>
          </a:p>
        </p:txBody>
      </p:sp>
      <p:sp>
        <p:nvSpPr>
          <p:cNvPr id="2" name="Shape 0"/>
          <p:cNvSpPr/>
          <p:nvPr/>
        </p:nvSpPr>
        <p:spPr>
          <a:xfrm>
            <a:off x="0" y="0"/>
            <a:ext cx="9144000" cy="566928"/>
          </a:xfrm>
          <a:prstGeom prst="rect">
            <a:avLst/>
          </a:prstGeom>
          <a:solidFill>
            <a:srgbClr val="1B4332"/>
          </a:solidFill>
          <a:ln w="12700">
            <a:solidFill>
              <a:srgbClr val="1B4332"/>
            </a:solidFill>
            <a:prstDash val="solid"/>
          </a:ln>
        </p:spPr>
        <p:txBody>
          <a:bodyPr/>
          <a:lstStyle/>
          <a:p>
            <a:endParaRPr/>
          </a:p>
        </p:txBody>
      </p:sp>
      <p:sp>
        <p:nvSpPr>
          <p:cNvPr id="3" name="Shape 1"/>
          <p:cNvSpPr/>
          <p:nvPr/>
        </p:nvSpPr>
        <p:spPr>
          <a:xfrm>
            <a:off x="0" y="566928"/>
            <a:ext cx="9144000" cy="29261"/>
          </a:xfrm>
          <a:prstGeom prst="rect">
            <a:avLst/>
          </a:prstGeom>
          <a:solidFill>
            <a:srgbClr val="B7891A"/>
          </a:solidFill>
          <a:ln w="12700">
            <a:solidFill>
              <a:srgbClr val="B7891A"/>
            </a:solidFill>
            <a:prstDash val="solid"/>
          </a:ln>
        </p:spPr>
        <p:txBody>
          <a:bodyPr/>
          <a:lstStyle/>
          <a:p>
            <a:endParaRPr/>
          </a:p>
        </p:txBody>
      </p:sp>
      <p:sp>
        <p:nvSpPr>
          <p:cNvPr id="4" name="Text 2"/>
          <p:cNvSpPr/>
          <p:nvPr/>
        </p:nvSpPr>
        <p:spPr>
          <a:xfrm>
            <a:off x="347472" y="0"/>
            <a:ext cx="8449056" cy="566928"/>
          </a:xfrm>
          <a:prstGeom prst="rect">
            <a:avLst/>
          </a:prstGeom>
          <a:noFill/>
          <a:ln/>
        </p:spPr>
        <p:txBody>
          <a:bodyPr wrap="square" rtlCol="0" anchor="ctr"/>
          <a:lstStyle/>
          <a:p>
            <a:pPr marL="0" indent="0">
              <a:buNone/>
            </a:pPr>
            <a:r>
              <a:rPr lang="en-US" sz="1700" b="1" kern="0" spc="50" dirty="0">
                <a:solidFill>
                  <a:srgbClr val="FFFFFF"/>
                </a:solidFill>
              </a:rPr>
              <a:t>SYSTEM DESIGN</a:t>
            </a:r>
            <a:endParaRPr lang="en-US" sz="1700" dirty="0"/>
          </a:p>
        </p:txBody>
      </p:sp>
      <p:sp>
        <p:nvSpPr>
          <p:cNvPr id="5" name="Text 3"/>
          <p:cNvSpPr/>
          <p:nvPr/>
        </p:nvSpPr>
        <p:spPr>
          <a:xfrm>
            <a:off x="347472" y="576072"/>
            <a:ext cx="8449056" cy="201168"/>
          </a:xfrm>
          <a:prstGeom prst="rect">
            <a:avLst/>
          </a:prstGeom>
          <a:noFill/>
          <a:ln/>
        </p:spPr>
        <p:txBody>
          <a:bodyPr wrap="square" rtlCol="0" anchor="ctr"/>
          <a:lstStyle/>
          <a:p>
            <a:pPr marL="0" indent="0">
              <a:buNone/>
            </a:pPr>
            <a:r>
              <a:rPr lang="en-US" sz="750" i="1" dirty="0">
                <a:solidFill>
                  <a:srgbClr val="B7891A"/>
                </a:solidFill>
              </a:rPr>
              <a:t>3-Role Isolated Home Lab and 4 Purpose-Built Components</a:t>
            </a:r>
            <a:endParaRPr lang="en-US" sz="750" dirty="0"/>
          </a:p>
        </p:txBody>
      </p:sp>
      <p:sp>
        <p:nvSpPr>
          <p:cNvPr id="6" name="Shape 4"/>
          <p:cNvSpPr/>
          <p:nvPr/>
        </p:nvSpPr>
        <p:spPr>
          <a:xfrm>
            <a:off x="347472" y="877824"/>
            <a:ext cx="2670048" cy="1719072"/>
          </a:xfrm>
          <a:prstGeom prst="roundRect">
            <a:avLst>
              <a:gd name="adj" fmla="val 3191"/>
            </a:avLst>
          </a:prstGeom>
          <a:solidFill>
            <a:srgbClr val="FFF0F0"/>
          </a:solidFill>
          <a:ln w="9525">
            <a:solidFill>
              <a:srgbClr val="9B2335"/>
            </a:solidFill>
            <a:prstDash val="solid"/>
          </a:ln>
        </p:spPr>
        <p:txBody>
          <a:bodyPr/>
          <a:lstStyle/>
          <a:p>
            <a:endParaRPr/>
          </a:p>
        </p:txBody>
      </p:sp>
      <p:sp>
        <p:nvSpPr>
          <p:cNvPr id="7" name="Shape 5"/>
          <p:cNvSpPr/>
          <p:nvPr/>
        </p:nvSpPr>
        <p:spPr>
          <a:xfrm>
            <a:off x="347472" y="877824"/>
            <a:ext cx="2670048" cy="292608"/>
          </a:xfrm>
          <a:prstGeom prst="rect">
            <a:avLst/>
          </a:prstGeom>
          <a:solidFill>
            <a:srgbClr val="9B2335"/>
          </a:solidFill>
          <a:ln w="12700">
            <a:solidFill>
              <a:srgbClr val="9B2335"/>
            </a:solidFill>
            <a:prstDash val="solid"/>
          </a:ln>
        </p:spPr>
        <p:txBody>
          <a:bodyPr/>
          <a:lstStyle/>
          <a:p>
            <a:endParaRPr/>
          </a:p>
        </p:txBody>
      </p:sp>
      <p:sp>
        <p:nvSpPr>
          <p:cNvPr id="8" name="Text 6"/>
          <p:cNvSpPr/>
          <p:nvPr/>
        </p:nvSpPr>
        <p:spPr>
          <a:xfrm>
            <a:off x="347472" y="877824"/>
            <a:ext cx="2670048" cy="292608"/>
          </a:xfrm>
          <a:prstGeom prst="rect">
            <a:avLst/>
          </a:prstGeom>
          <a:noFill/>
          <a:ln/>
        </p:spPr>
        <p:txBody>
          <a:bodyPr wrap="square" lIns="0" tIns="0" rIns="0" bIns="0" rtlCol="0" anchor="ctr"/>
          <a:lstStyle/>
          <a:p>
            <a:pPr marL="0" indent="0" algn="ctr">
              <a:buNone/>
            </a:pPr>
            <a:r>
              <a:rPr lang="en-US" sz="800" b="1" dirty="0">
                <a:solidFill>
                  <a:srgbClr val="FFFFFF"/>
                </a:solidFill>
              </a:rPr>
              <a:t>ATTACKER</a:t>
            </a:r>
            <a:endParaRPr lang="en-US" sz="800" dirty="0"/>
          </a:p>
        </p:txBody>
      </p:sp>
      <p:sp>
        <p:nvSpPr>
          <p:cNvPr id="9" name="Text 7"/>
          <p:cNvSpPr/>
          <p:nvPr/>
        </p:nvSpPr>
        <p:spPr>
          <a:xfrm>
            <a:off x="438912" y="1207008"/>
            <a:ext cx="2487168" cy="384048"/>
          </a:xfrm>
          <a:prstGeom prst="rect">
            <a:avLst/>
          </a:prstGeom>
          <a:noFill/>
          <a:ln/>
        </p:spPr>
        <p:txBody>
          <a:bodyPr wrap="square" rtlCol="0" anchor="ctr"/>
          <a:lstStyle/>
          <a:p>
            <a:pPr marL="0" indent="0" algn="ctr">
              <a:buNone/>
            </a:pPr>
            <a:r>
              <a:rPr lang="en-US" sz="800" dirty="0">
                <a:solidFill>
                  <a:srgbClr val="1A1A1A"/>
                </a:solidFill>
              </a:rPr>
              <a:t>WSL2 Ubuntu</a:t>
            </a:r>
            <a:endParaRPr lang="en-US" sz="800" dirty="0"/>
          </a:p>
          <a:p>
            <a:pPr marL="0" indent="0" algn="ctr">
              <a:buNone/>
            </a:pPr>
            <a:r>
              <a:rPr lang="en-US" sz="800" dirty="0">
                <a:solidFill>
                  <a:srgbClr val="1A1A1A"/>
                </a:solidFill>
              </a:rPr>
              <a:t>Windows 11 Host</a:t>
            </a:r>
            <a:endParaRPr lang="en-US" sz="800" dirty="0"/>
          </a:p>
        </p:txBody>
      </p:sp>
      <p:sp>
        <p:nvSpPr>
          <p:cNvPr id="10" name="Shape 8"/>
          <p:cNvSpPr/>
          <p:nvPr/>
        </p:nvSpPr>
        <p:spPr>
          <a:xfrm>
            <a:off x="804672" y="1627632"/>
            <a:ext cx="1755648" cy="0"/>
          </a:xfrm>
          <a:prstGeom prst="line">
            <a:avLst/>
          </a:prstGeom>
          <a:noFill/>
          <a:ln w="6350">
            <a:solidFill>
              <a:srgbClr val="D1C9BC"/>
            </a:solidFill>
            <a:prstDash val="solid"/>
          </a:ln>
        </p:spPr>
        <p:txBody>
          <a:bodyPr/>
          <a:lstStyle/>
          <a:p>
            <a:endParaRPr/>
          </a:p>
        </p:txBody>
      </p:sp>
      <p:sp>
        <p:nvSpPr>
          <p:cNvPr id="11" name="Text 9"/>
          <p:cNvSpPr/>
          <p:nvPr/>
        </p:nvSpPr>
        <p:spPr>
          <a:xfrm>
            <a:off x="438912" y="1682496"/>
            <a:ext cx="2487168" cy="329184"/>
          </a:xfrm>
          <a:prstGeom prst="rect">
            <a:avLst/>
          </a:prstGeom>
          <a:noFill/>
          <a:ln/>
        </p:spPr>
        <p:txBody>
          <a:bodyPr wrap="square" rtlCol="0" anchor="ctr"/>
          <a:lstStyle/>
          <a:p>
            <a:pPr marL="0" indent="0" algn="ctr">
              <a:buNone/>
            </a:pPr>
            <a:r>
              <a:rPr lang="en-US" sz="750" i="1" dirty="0">
                <a:solidFill>
                  <a:srgbClr val="9B2335"/>
                </a:solidFill>
              </a:rPr>
              <a:t>nmap, hping3, curl</a:t>
            </a:r>
            <a:endParaRPr lang="en-US" sz="750" dirty="0"/>
          </a:p>
        </p:txBody>
      </p:sp>
      <p:sp>
        <p:nvSpPr>
          <p:cNvPr id="12" name="Shape 10"/>
          <p:cNvSpPr/>
          <p:nvPr/>
        </p:nvSpPr>
        <p:spPr>
          <a:xfrm>
            <a:off x="3017520" y="1481328"/>
            <a:ext cx="182880" cy="0"/>
          </a:xfrm>
          <a:prstGeom prst="line">
            <a:avLst/>
          </a:prstGeom>
          <a:noFill/>
          <a:ln w="19050">
            <a:solidFill>
              <a:srgbClr val="9B2335"/>
            </a:solidFill>
            <a:prstDash val="solid"/>
          </a:ln>
        </p:spPr>
        <p:txBody>
          <a:bodyPr/>
          <a:lstStyle/>
          <a:p>
            <a:endParaRPr/>
          </a:p>
        </p:txBody>
      </p:sp>
      <p:sp>
        <p:nvSpPr>
          <p:cNvPr id="13" name="Text 11"/>
          <p:cNvSpPr/>
          <p:nvPr/>
        </p:nvSpPr>
        <p:spPr>
          <a:xfrm>
            <a:off x="2752344" y="1344168"/>
            <a:ext cx="713232" cy="164592"/>
          </a:xfrm>
          <a:prstGeom prst="rect">
            <a:avLst/>
          </a:prstGeom>
          <a:noFill/>
          <a:ln/>
        </p:spPr>
        <p:txBody>
          <a:bodyPr wrap="square" rtlCol="0" anchor="ctr"/>
          <a:lstStyle/>
          <a:p>
            <a:pPr marL="0" indent="0" algn="ctr">
              <a:buNone/>
            </a:pPr>
            <a:r>
              <a:rPr lang="en-US" sz="600" dirty="0">
                <a:solidFill>
                  <a:srgbClr val="9B2335"/>
                </a:solidFill>
              </a:rPr>
              <a:t>attack</a:t>
            </a:r>
            <a:endParaRPr lang="en-US" sz="600" dirty="0"/>
          </a:p>
        </p:txBody>
      </p:sp>
      <p:sp>
        <p:nvSpPr>
          <p:cNvPr id="15" name="Shape 13"/>
          <p:cNvSpPr/>
          <p:nvPr/>
        </p:nvSpPr>
        <p:spPr>
          <a:xfrm>
            <a:off x="3200400" y="877824"/>
            <a:ext cx="2670048" cy="292608"/>
          </a:xfrm>
          <a:prstGeom prst="rect">
            <a:avLst/>
          </a:prstGeom>
          <a:solidFill>
            <a:srgbClr val="1B4332"/>
          </a:solidFill>
          <a:ln w="12700">
            <a:solidFill>
              <a:srgbClr val="1B4332"/>
            </a:solidFill>
            <a:prstDash val="solid"/>
          </a:ln>
        </p:spPr>
        <p:txBody>
          <a:bodyPr/>
          <a:lstStyle/>
          <a:p>
            <a:endParaRPr/>
          </a:p>
        </p:txBody>
      </p:sp>
      <p:sp>
        <p:nvSpPr>
          <p:cNvPr id="16" name="Text 14"/>
          <p:cNvSpPr/>
          <p:nvPr/>
        </p:nvSpPr>
        <p:spPr>
          <a:xfrm>
            <a:off x="3200400" y="877824"/>
            <a:ext cx="2670048" cy="292608"/>
          </a:xfrm>
          <a:prstGeom prst="rect">
            <a:avLst/>
          </a:prstGeom>
          <a:noFill/>
          <a:ln/>
        </p:spPr>
        <p:txBody>
          <a:bodyPr wrap="square" lIns="0" tIns="0" rIns="0" bIns="0" rtlCol="0" anchor="ctr"/>
          <a:lstStyle/>
          <a:p>
            <a:pPr marL="0" indent="0" algn="ctr">
              <a:buNone/>
            </a:pPr>
            <a:r>
              <a:rPr lang="en-US" sz="800" b="1" dirty="0">
                <a:solidFill>
                  <a:srgbClr val="FFFFFF"/>
                </a:solidFill>
              </a:rPr>
              <a:t>SENSOR</a:t>
            </a:r>
            <a:endParaRPr lang="en-US" sz="800" dirty="0"/>
          </a:p>
        </p:txBody>
      </p:sp>
      <p:sp>
        <p:nvSpPr>
          <p:cNvPr id="17" name="Text 15"/>
          <p:cNvSpPr/>
          <p:nvPr/>
        </p:nvSpPr>
        <p:spPr>
          <a:xfrm>
            <a:off x="3291840" y="1207008"/>
            <a:ext cx="2487168" cy="384048"/>
          </a:xfrm>
          <a:prstGeom prst="rect">
            <a:avLst/>
          </a:prstGeom>
          <a:noFill/>
          <a:ln/>
        </p:spPr>
        <p:txBody>
          <a:bodyPr wrap="square" rtlCol="0" anchor="ctr"/>
          <a:lstStyle/>
          <a:p>
            <a:pPr marL="0" indent="0" algn="ctr">
              <a:buNone/>
            </a:pPr>
            <a:r>
              <a:rPr lang="en-US" sz="800" dirty="0">
                <a:solidFill>
                  <a:srgbClr val="1A1A1A"/>
                </a:solidFill>
              </a:rPr>
              <a:t>Ubuntu 25.04 VM</a:t>
            </a:r>
            <a:endParaRPr lang="en-US" sz="800" dirty="0"/>
          </a:p>
          <a:p>
            <a:pPr marL="0" indent="0" algn="ctr">
              <a:buNone/>
            </a:pPr>
            <a:r>
              <a:rPr lang="en-US" sz="800" dirty="0">
                <a:solidFill>
                  <a:srgbClr val="1A1A1A"/>
                </a:solidFill>
              </a:rPr>
              <a:t>4 GB RAM / 2 vCPU</a:t>
            </a:r>
            <a:endParaRPr lang="en-US" sz="800" dirty="0"/>
          </a:p>
        </p:txBody>
      </p:sp>
      <p:sp>
        <p:nvSpPr>
          <p:cNvPr id="18" name="Shape 16"/>
          <p:cNvSpPr/>
          <p:nvPr/>
        </p:nvSpPr>
        <p:spPr>
          <a:xfrm>
            <a:off x="3657600" y="1627632"/>
            <a:ext cx="1755648" cy="0"/>
          </a:xfrm>
          <a:prstGeom prst="line">
            <a:avLst/>
          </a:prstGeom>
          <a:noFill/>
          <a:ln w="6350">
            <a:solidFill>
              <a:srgbClr val="D1C9BC"/>
            </a:solidFill>
            <a:prstDash val="solid"/>
          </a:ln>
        </p:spPr>
        <p:txBody>
          <a:bodyPr/>
          <a:lstStyle/>
          <a:p>
            <a:endParaRPr/>
          </a:p>
        </p:txBody>
      </p:sp>
      <p:sp>
        <p:nvSpPr>
          <p:cNvPr id="19" name="Text 17"/>
          <p:cNvSpPr/>
          <p:nvPr/>
        </p:nvSpPr>
        <p:spPr>
          <a:xfrm>
            <a:off x="3291840" y="1682496"/>
            <a:ext cx="2487168" cy="329184"/>
          </a:xfrm>
          <a:prstGeom prst="rect">
            <a:avLst/>
          </a:prstGeom>
          <a:noFill/>
          <a:ln/>
        </p:spPr>
        <p:txBody>
          <a:bodyPr wrap="square" rtlCol="0" anchor="ctr"/>
          <a:lstStyle/>
          <a:p>
            <a:pPr marL="0" indent="0" algn="ctr">
              <a:buNone/>
            </a:pPr>
            <a:r>
              <a:rPr lang="en-US" sz="750" i="1" dirty="0">
                <a:solidFill>
                  <a:srgbClr val="1B4332"/>
                </a:solidFill>
              </a:rPr>
              <a:t>Snort 3 passive capture</a:t>
            </a:r>
            <a:endParaRPr lang="en-US" sz="750" dirty="0"/>
          </a:p>
        </p:txBody>
      </p:sp>
      <p:sp>
        <p:nvSpPr>
          <p:cNvPr id="20" name="Shape 18"/>
          <p:cNvSpPr/>
          <p:nvPr/>
        </p:nvSpPr>
        <p:spPr>
          <a:xfrm>
            <a:off x="5870448" y="1481328"/>
            <a:ext cx="182880" cy="0"/>
          </a:xfrm>
          <a:prstGeom prst="line">
            <a:avLst/>
          </a:prstGeom>
          <a:noFill/>
          <a:ln w="19050">
            <a:solidFill>
              <a:srgbClr val="1B4332"/>
            </a:solidFill>
            <a:prstDash val="solid"/>
          </a:ln>
        </p:spPr>
        <p:txBody>
          <a:bodyPr/>
          <a:lstStyle/>
          <a:p>
            <a:endParaRPr/>
          </a:p>
        </p:txBody>
      </p:sp>
      <p:sp>
        <p:nvSpPr>
          <p:cNvPr id="21" name="Text 19"/>
          <p:cNvSpPr/>
          <p:nvPr/>
        </p:nvSpPr>
        <p:spPr>
          <a:xfrm>
            <a:off x="5605272" y="1335024"/>
            <a:ext cx="713232" cy="164592"/>
          </a:xfrm>
          <a:prstGeom prst="rect">
            <a:avLst/>
          </a:prstGeom>
          <a:noFill/>
          <a:ln/>
        </p:spPr>
        <p:txBody>
          <a:bodyPr wrap="square" rtlCol="0" anchor="ctr"/>
          <a:lstStyle/>
          <a:p>
            <a:pPr marL="0" indent="0" algn="ctr">
              <a:buNone/>
            </a:pPr>
            <a:r>
              <a:rPr lang="en-US" sz="600" dirty="0">
                <a:solidFill>
                  <a:srgbClr val="1B4332"/>
                </a:solidFill>
              </a:rPr>
              <a:t>capture</a:t>
            </a:r>
            <a:endParaRPr lang="en-US" sz="600" dirty="0"/>
          </a:p>
        </p:txBody>
      </p:sp>
      <p:sp>
        <p:nvSpPr>
          <p:cNvPr id="23" name="Shape 21"/>
          <p:cNvSpPr/>
          <p:nvPr/>
        </p:nvSpPr>
        <p:spPr>
          <a:xfrm>
            <a:off x="6053328" y="877824"/>
            <a:ext cx="2670048" cy="292608"/>
          </a:xfrm>
          <a:prstGeom prst="rect">
            <a:avLst/>
          </a:prstGeom>
          <a:solidFill>
            <a:srgbClr val="1E3A5F"/>
          </a:solidFill>
          <a:ln w="12700">
            <a:solidFill>
              <a:srgbClr val="1E3A5F"/>
            </a:solidFill>
            <a:prstDash val="solid"/>
          </a:ln>
        </p:spPr>
        <p:txBody>
          <a:bodyPr/>
          <a:lstStyle/>
          <a:p>
            <a:endParaRPr/>
          </a:p>
        </p:txBody>
      </p:sp>
      <p:sp>
        <p:nvSpPr>
          <p:cNvPr id="24" name="Text 22"/>
          <p:cNvSpPr/>
          <p:nvPr/>
        </p:nvSpPr>
        <p:spPr>
          <a:xfrm>
            <a:off x="6053328" y="877824"/>
            <a:ext cx="2670048" cy="292608"/>
          </a:xfrm>
          <a:prstGeom prst="rect">
            <a:avLst/>
          </a:prstGeom>
          <a:noFill/>
          <a:ln/>
        </p:spPr>
        <p:txBody>
          <a:bodyPr wrap="square" lIns="0" tIns="0" rIns="0" bIns="0" rtlCol="0" anchor="ctr"/>
          <a:lstStyle/>
          <a:p>
            <a:pPr marL="0" indent="0" algn="ctr">
              <a:buNone/>
            </a:pPr>
            <a:r>
              <a:rPr lang="en-US" sz="800" b="1" dirty="0">
                <a:solidFill>
                  <a:srgbClr val="FFFFFF"/>
                </a:solidFill>
              </a:rPr>
              <a:t>TARGET</a:t>
            </a:r>
            <a:endParaRPr lang="en-US" sz="800" dirty="0"/>
          </a:p>
        </p:txBody>
      </p:sp>
      <p:sp>
        <p:nvSpPr>
          <p:cNvPr id="25" name="Text 23"/>
          <p:cNvSpPr/>
          <p:nvPr/>
        </p:nvSpPr>
        <p:spPr>
          <a:xfrm>
            <a:off x="6144768" y="1207008"/>
            <a:ext cx="2487168" cy="384048"/>
          </a:xfrm>
          <a:prstGeom prst="rect">
            <a:avLst/>
          </a:prstGeom>
          <a:noFill/>
          <a:ln/>
        </p:spPr>
        <p:txBody>
          <a:bodyPr wrap="square" rtlCol="0" anchor="ctr"/>
          <a:lstStyle/>
          <a:p>
            <a:pPr marL="0" indent="0" algn="ctr">
              <a:buNone/>
            </a:pPr>
            <a:r>
              <a:rPr lang="en-US" sz="800" dirty="0">
                <a:solidFill>
                  <a:srgbClr val="1A1A1A"/>
                </a:solidFill>
              </a:rPr>
              <a:t>Ubuntu 25.04 VM</a:t>
            </a:r>
            <a:endParaRPr lang="en-US" sz="800" dirty="0"/>
          </a:p>
          <a:p>
            <a:pPr marL="0" indent="0" algn="ctr">
              <a:buNone/>
            </a:pPr>
            <a:r>
              <a:rPr lang="en-US" sz="800" dirty="0">
                <a:solidFill>
                  <a:srgbClr val="1A1A1A"/>
                </a:solidFill>
              </a:rPr>
              <a:t>(same host)</a:t>
            </a:r>
            <a:endParaRPr lang="en-US" sz="800" dirty="0"/>
          </a:p>
        </p:txBody>
      </p:sp>
      <p:sp>
        <p:nvSpPr>
          <p:cNvPr id="26" name="Shape 24"/>
          <p:cNvSpPr/>
          <p:nvPr/>
        </p:nvSpPr>
        <p:spPr>
          <a:xfrm>
            <a:off x="6510528" y="1627632"/>
            <a:ext cx="1755648" cy="0"/>
          </a:xfrm>
          <a:prstGeom prst="line">
            <a:avLst/>
          </a:prstGeom>
          <a:noFill/>
          <a:ln w="6350">
            <a:solidFill>
              <a:srgbClr val="D1C9BC"/>
            </a:solidFill>
            <a:prstDash val="solid"/>
          </a:ln>
        </p:spPr>
        <p:txBody>
          <a:bodyPr/>
          <a:lstStyle/>
          <a:p>
            <a:endParaRPr/>
          </a:p>
        </p:txBody>
      </p:sp>
      <p:sp>
        <p:nvSpPr>
          <p:cNvPr id="27" name="Text 25"/>
          <p:cNvSpPr/>
          <p:nvPr/>
        </p:nvSpPr>
        <p:spPr>
          <a:xfrm>
            <a:off x="6144768" y="1682496"/>
            <a:ext cx="2487168" cy="329184"/>
          </a:xfrm>
          <a:prstGeom prst="rect">
            <a:avLst/>
          </a:prstGeom>
          <a:noFill/>
          <a:ln/>
        </p:spPr>
        <p:txBody>
          <a:bodyPr wrap="square" rtlCol="0" anchor="ctr"/>
          <a:lstStyle/>
          <a:p>
            <a:pPr marL="0" indent="0" algn="ctr">
              <a:buNone/>
            </a:pPr>
            <a:r>
              <a:rPr lang="en-US" sz="750" i="1" dirty="0">
                <a:solidFill>
                  <a:srgbClr val="1E3A5F"/>
                </a:solidFill>
              </a:rPr>
              <a:t>Apache2, OpenSSH</a:t>
            </a:r>
            <a:endParaRPr lang="en-US" sz="750" dirty="0"/>
          </a:p>
        </p:txBody>
      </p:sp>
      <p:sp>
        <p:nvSpPr>
          <p:cNvPr id="28" name="Text 26"/>
          <p:cNvSpPr/>
          <p:nvPr/>
        </p:nvSpPr>
        <p:spPr>
          <a:xfrm>
            <a:off x="347472" y="2724912"/>
            <a:ext cx="8449056" cy="237744"/>
          </a:xfrm>
          <a:prstGeom prst="rect">
            <a:avLst/>
          </a:prstGeom>
          <a:noFill/>
          <a:ln/>
        </p:spPr>
        <p:txBody>
          <a:bodyPr wrap="square" rtlCol="0" anchor="ctr"/>
          <a:lstStyle/>
          <a:p>
            <a:pPr marL="0" indent="0">
              <a:buNone/>
            </a:pPr>
            <a:r>
              <a:rPr lang="en-US" sz="950" b="1" dirty="0">
                <a:solidFill>
                  <a:srgbClr val="1A1A1A"/>
                </a:solidFill>
              </a:rPr>
              <a:t>4 Purpose-Built Components</a:t>
            </a:r>
            <a:endParaRPr lang="en-US" sz="950" dirty="0"/>
          </a:p>
        </p:txBody>
      </p:sp>
      <p:sp>
        <p:nvSpPr>
          <p:cNvPr id="29" name="Shape 27"/>
          <p:cNvSpPr/>
          <p:nvPr/>
        </p:nvSpPr>
        <p:spPr>
          <a:xfrm>
            <a:off x="347472" y="2944368"/>
            <a:ext cx="8449056" cy="0"/>
          </a:xfrm>
          <a:prstGeom prst="line">
            <a:avLst/>
          </a:prstGeom>
          <a:noFill/>
          <a:ln w="6350">
            <a:solidFill>
              <a:srgbClr val="D1C9BC"/>
            </a:solidFill>
            <a:prstDash val="solid"/>
          </a:ln>
        </p:spPr>
        <p:txBody>
          <a:bodyPr/>
          <a:lstStyle/>
          <a:p>
            <a:endParaRPr/>
          </a:p>
        </p:txBody>
      </p:sp>
      <p:sp>
        <p:nvSpPr>
          <p:cNvPr id="30" name="Shape 28"/>
          <p:cNvSpPr/>
          <p:nvPr/>
        </p:nvSpPr>
        <p:spPr>
          <a:xfrm>
            <a:off x="347472" y="3017520"/>
            <a:ext cx="2029968" cy="1005840"/>
          </a:xfrm>
          <a:prstGeom prst="roundRect">
            <a:avLst>
              <a:gd name="adj" fmla="val 5455"/>
            </a:avLst>
          </a:prstGeom>
          <a:solidFill>
            <a:srgbClr val="FFFFFF"/>
          </a:solidFill>
          <a:ln w="9525">
            <a:solidFill>
              <a:srgbClr val="1B4332"/>
            </a:solidFill>
            <a:prstDash val="solid"/>
          </a:ln>
        </p:spPr>
        <p:txBody>
          <a:bodyPr/>
          <a:lstStyle/>
          <a:p>
            <a:endParaRPr/>
          </a:p>
        </p:txBody>
      </p:sp>
      <p:sp>
        <p:nvSpPr>
          <p:cNvPr id="31" name="Shape 29"/>
          <p:cNvSpPr/>
          <p:nvPr/>
        </p:nvSpPr>
        <p:spPr>
          <a:xfrm>
            <a:off x="347472" y="3017520"/>
            <a:ext cx="2029968" cy="0"/>
          </a:xfrm>
          <a:prstGeom prst="line">
            <a:avLst/>
          </a:prstGeom>
          <a:noFill/>
          <a:ln w="25400">
            <a:solidFill>
              <a:srgbClr val="1B4332"/>
            </a:solidFill>
            <a:prstDash val="solid"/>
          </a:ln>
        </p:spPr>
        <p:txBody>
          <a:bodyPr/>
          <a:lstStyle/>
          <a:p>
            <a:endParaRPr/>
          </a:p>
        </p:txBody>
      </p:sp>
      <p:sp>
        <p:nvSpPr>
          <p:cNvPr id="32" name="Text 30"/>
          <p:cNvSpPr/>
          <p:nvPr/>
        </p:nvSpPr>
        <p:spPr>
          <a:xfrm>
            <a:off x="438912" y="3072384"/>
            <a:ext cx="1847088" cy="274320"/>
          </a:xfrm>
          <a:prstGeom prst="rect">
            <a:avLst/>
          </a:prstGeom>
          <a:noFill/>
          <a:ln/>
        </p:spPr>
        <p:txBody>
          <a:bodyPr wrap="square" rtlCol="0" anchor="ctr"/>
          <a:lstStyle/>
          <a:p>
            <a:pPr marL="0" indent="0">
              <a:buNone/>
            </a:pPr>
            <a:r>
              <a:rPr lang="en-US" sz="850" b="1" dirty="0">
                <a:solidFill>
                  <a:srgbClr val="1B4332"/>
                </a:solidFill>
              </a:rPr>
              <a:t>Snort 3</a:t>
            </a:r>
            <a:endParaRPr lang="en-US" sz="850" dirty="0"/>
          </a:p>
        </p:txBody>
      </p:sp>
      <p:sp>
        <p:nvSpPr>
          <p:cNvPr id="33" name="Text 31"/>
          <p:cNvSpPr/>
          <p:nvPr/>
        </p:nvSpPr>
        <p:spPr>
          <a:xfrm>
            <a:off x="438912" y="3364992"/>
            <a:ext cx="1847088" cy="530352"/>
          </a:xfrm>
          <a:prstGeom prst="rect">
            <a:avLst/>
          </a:prstGeom>
          <a:noFill/>
          <a:ln/>
        </p:spPr>
        <p:txBody>
          <a:bodyPr wrap="square" rtlCol="0" anchor="ctr"/>
          <a:lstStyle/>
          <a:p>
            <a:pPr marL="0" indent="0">
              <a:buNone/>
            </a:pPr>
            <a:r>
              <a:rPr lang="en-US" sz="750" dirty="0">
                <a:solidFill>
                  <a:srgbClr val="6B7280"/>
                </a:solidFill>
              </a:rPr>
              <a:t>Detection engine v3.11.1.0</a:t>
            </a:r>
            <a:endParaRPr lang="en-US" sz="750" dirty="0"/>
          </a:p>
        </p:txBody>
      </p:sp>
      <p:sp>
        <p:nvSpPr>
          <p:cNvPr id="34" name="Shape 32"/>
          <p:cNvSpPr/>
          <p:nvPr/>
        </p:nvSpPr>
        <p:spPr>
          <a:xfrm>
            <a:off x="2523744" y="3017520"/>
            <a:ext cx="2029968" cy="1005840"/>
          </a:xfrm>
          <a:prstGeom prst="roundRect">
            <a:avLst>
              <a:gd name="adj" fmla="val 5455"/>
            </a:avLst>
          </a:prstGeom>
          <a:solidFill>
            <a:srgbClr val="FFFFFF"/>
          </a:solidFill>
          <a:ln w="9525">
            <a:solidFill>
              <a:srgbClr val="B7891A"/>
            </a:solidFill>
            <a:prstDash val="solid"/>
          </a:ln>
        </p:spPr>
        <p:txBody>
          <a:bodyPr/>
          <a:lstStyle/>
          <a:p>
            <a:endParaRPr/>
          </a:p>
        </p:txBody>
      </p:sp>
      <p:sp>
        <p:nvSpPr>
          <p:cNvPr id="35" name="Shape 33"/>
          <p:cNvSpPr/>
          <p:nvPr/>
        </p:nvSpPr>
        <p:spPr>
          <a:xfrm>
            <a:off x="2523744" y="3017520"/>
            <a:ext cx="2029968" cy="0"/>
          </a:xfrm>
          <a:prstGeom prst="line">
            <a:avLst/>
          </a:prstGeom>
          <a:noFill/>
          <a:ln w="25400">
            <a:solidFill>
              <a:srgbClr val="B7891A"/>
            </a:solidFill>
            <a:prstDash val="solid"/>
          </a:ln>
        </p:spPr>
        <p:txBody>
          <a:bodyPr/>
          <a:lstStyle/>
          <a:p>
            <a:endParaRPr/>
          </a:p>
        </p:txBody>
      </p:sp>
      <p:sp>
        <p:nvSpPr>
          <p:cNvPr id="36" name="Text 34"/>
          <p:cNvSpPr/>
          <p:nvPr/>
        </p:nvSpPr>
        <p:spPr>
          <a:xfrm>
            <a:off x="2615184" y="3072384"/>
            <a:ext cx="1847088" cy="274320"/>
          </a:xfrm>
          <a:prstGeom prst="rect">
            <a:avLst/>
          </a:prstGeom>
          <a:noFill/>
          <a:ln/>
        </p:spPr>
        <p:txBody>
          <a:bodyPr wrap="square" rtlCol="0" anchor="ctr"/>
          <a:lstStyle/>
          <a:p>
            <a:pPr marL="0" indent="0">
              <a:buNone/>
            </a:pPr>
            <a:r>
              <a:rPr lang="en-US" sz="850" b="1" dirty="0">
                <a:solidFill>
                  <a:srgbClr val="B7891A"/>
                </a:solidFill>
              </a:rPr>
              <a:t>nids-snort.sh</a:t>
            </a:r>
            <a:endParaRPr lang="en-US" sz="850" dirty="0"/>
          </a:p>
        </p:txBody>
      </p:sp>
      <p:sp>
        <p:nvSpPr>
          <p:cNvPr id="37" name="Text 35"/>
          <p:cNvSpPr/>
          <p:nvPr/>
        </p:nvSpPr>
        <p:spPr>
          <a:xfrm>
            <a:off x="2615184" y="3364992"/>
            <a:ext cx="1847088" cy="530352"/>
          </a:xfrm>
          <a:prstGeom prst="rect">
            <a:avLst/>
          </a:prstGeom>
          <a:noFill/>
          <a:ln/>
        </p:spPr>
        <p:txBody>
          <a:bodyPr wrap="square" rtlCol="0" anchor="ctr"/>
          <a:lstStyle/>
          <a:p>
            <a:pPr marL="0" indent="0">
              <a:buNone/>
            </a:pPr>
            <a:r>
              <a:rPr lang="en-US" sz="750" dirty="0">
                <a:solidFill>
                  <a:srgbClr val="6B7280"/>
                </a:solidFill>
              </a:rPr>
              <a:t>Bash wrapper 8 modes</a:t>
            </a:r>
            <a:endParaRPr lang="en-US" sz="750" dirty="0"/>
          </a:p>
        </p:txBody>
      </p:sp>
      <p:sp>
        <p:nvSpPr>
          <p:cNvPr id="38" name="Shape 36"/>
          <p:cNvSpPr/>
          <p:nvPr/>
        </p:nvSpPr>
        <p:spPr>
          <a:xfrm>
            <a:off x="4700016" y="3017520"/>
            <a:ext cx="2029968" cy="1005840"/>
          </a:xfrm>
          <a:prstGeom prst="roundRect">
            <a:avLst>
              <a:gd name="adj" fmla="val 5455"/>
            </a:avLst>
          </a:prstGeom>
          <a:solidFill>
            <a:srgbClr val="FFFFFF"/>
          </a:solidFill>
          <a:ln w="9525">
            <a:solidFill>
              <a:srgbClr val="2D6A4F"/>
            </a:solidFill>
            <a:prstDash val="solid"/>
          </a:ln>
        </p:spPr>
        <p:txBody>
          <a:bodyPr/>
          <a:lstStyle/>
          <a:p>
            <a:endParaRPr/>
          </a:p>
        </p:txBody>
      </p:sp>
      <p:sp>
        <p:nvSpPr>
          <p:cNvPr id="39" name="Shape 37"/>
          <p:cNvSpPr/>
          <p:nvPr/>
        </p:nvSpPr>
        <p:spPr>
          <a:xfrm>
            <a:off x="4700016" y="3017520"/>
            <a:ext cx="2029968" cy="0"/>
          </a:xfrm>
          <a:prstGeom prst="line">
            <a:avLst/>
          </a:prstGeom>
          <a:noFill/>
          <a:ln w="25400">
            <a:solidFill>
              <a:srgbClr val="2D6A4F"/>
            </a:solidFill>
            <a:prstDash val="solid"/>
          </a:ln>
        </p:spPr>
        <p:txBody>
          <a:bodyPr/>
          <a:lstStyle/>
          <a:p>
            <a:endParaRPr/>
          </a:p>
        </p:txBody>
      </p:sp>
      <p:sp>
        <p:nvSpPr>
          <p:cNvPr id="40" name="Text 38"/>
          <p:cNvSpPr/>
          <p:nvPr/>
        </p:nvSpPr>
        <p:spPr>
          <a:xfrm>
            <a:off x="4791456" y="3072384"/>
            <a:ext cx="1847088" cy="274320"/>
          </a:xfrm>
          <a:prstGeom prst="rect">
            <a:avLst/>
          </a:prstGeom>
          <a:noFill/>
          <a:ln/>
        </p:spPr>
        <p:txBody>
          <a:bodyPr wrap="square" rtlCol="0" anchor="ctr"/>
          <a:lstStyle/>
          <a:p>
            <a:pPr marL="0" indent="0">
              <a:buNone/>
            </a:pPr>
            <a:r>
              <a:rPr lang="en-US" sz="850" b="1" dirty="0">
                <a:solidFill>
                  <a:srgbClr val="2D6A4F"/>
                </a:solidFill>
              </a:rPr>
              <a:t>nids-report.py</a:t>
            </a:r>
            <a:endParaRPr lang="en-US" sz="850" dirty="0"/>
          </a:p>
        </p:txBody>
      </p:sp>
      <p:sp>
        <p:nvSpPr>
          <p:cNvPr id="41" name="Text 39"/>
          <p:cNvSpPr/>
          <p:nvPr/>
        </p:nvSpPr>
        <p:spPr>
          <a:xfrm>
            <a:off x="4791456" y="3364992"/>
            <a:ext cx="1847088" cy="530352"/>
          </a:xfrm>
          <a:prstGeom prst="rect">
            <a:avLst/>
          </a:prstGeom>
          <a:noFill/>
          <a:ln/>
        </p:spPr>
        <p:txBody>
          <a:bodyPr wrap="square" rtlCol="0" anchor="ctr"/>
          <a:lstStyle/>
          <a:p>
            <a:pPr marL="0" indent="0">
              <a:buNone/>
            </a:pPr>
            <a:r>
              <a:rPr lang="en-US" sz="750" dirty="0">
                <a:solidFill>
                  <a:srgbClr val="6B7280"/>
                </a:solidFill>
              </a:rPr>
              <a:t>HTML reports Severity tiers</a:t>
            </a:r>
            <a:endParaRPr lang="en-US" sz="750" dirty="0"/>
          </a:p>
        </p:txBody>
      </p:sp>
      <p:sp>
        <p:nvSpPr>
          <p:cNvPr id="42" name="Shape 40"/>
          <p:cNvSpPr/>
          <p:nvPr/>
        </p:nvSpPr>
        <p:spPr>
          <a:xfrm>
            <a:off x="6876288" y="3017520"/>
            <a:ext cx="2029968" cy="1005840"/>
          </a:xfrm>
          <a:prstGeom prst="roundRect">
            <a:avLst>
              <a:gd name="adj" fmla="val 5455"/>
            </a:avLst>
          </a:prstGeom>
          <a:solidFill>
            <a:srgbClr val="FFFFFF"/>
          </a:solidFill>
          <a:ln w="9525">
            <a:solidFill>
              <a:srgbClr val="1E3A5F"/>
            </a:solidFill>
            <a:prstDash val="solid"/>
          </a:ln>
        </p:spPr>
        <p:txBody>
          <a:bodyPr/>
          <a:lstStyle/>
          <a:p>
            <a:endParaRPr/>
          </a:p>
        </p:txBody>
      </p:sp>
      <p:sp>
        <p:nvSpPr>
          <p:cNvPr id="43" name="Shape 41"/>
          <p:cNvSpPr/>
          <p:nvPr/>
        </p:nvSpPr>
        <p:spPr>
          <a:xfrm>
            <a:off x="6876288" y="3017520"/>
            <a:ext cx="2029968" cy="0"/>
          </a:xfrm>
          <a:prstGeom prst="line">
            <a:avLst/>
          </a:prstGeom>
          <a:noFill/>
          <a:ln w="25400">
            <a:solidFill>
              <a:srgbClr val="1E3A5F"/>
            </a:solidFill>
            <a:prstDash val="solid"/>
          </a:ln>
        </p:spPr>
        <p:txBody>
          <a:bodyPr/>
          <a:lstStyle/>
          <a:p>
            <a:endParaRPr/>
          </a:p>
        </p:txBody>
      </p:sp>
      <p:sp>
        <p:nvSpPr>
          <p:cNvPr id="44" name="Text 42"/>
          <p:cNvSpPr/>
          <p:nvPr/>
        </p:nvSpPr>
        <p:spPr>
          <a:xfrm>
            <a:off x="6967728" y="3072384"/>
            <a:ext cx="1847088" cy="274320"/>
          </a:xfrm>
          <a:prstGeom prst="rect">
            <a:avLst/>
          </a:prstGeom>
          <a:noFill/>
          <a:ln/>
        </p:spPr>
        <p:txBody>
          <a:bodyPr wrap="square" rtlCol="0" anchor="ctr"/>
          <a:lstStyle/>
          <a:p>
            <a:pPr marL="0" indent="0">
              <a:buNone/>
            </a:pPr>
            <a:r>
              <a:rPr lang="en-US" sz="850" b="1" dirty="0">
                <a:solidFill>
                  <a:srgbClr val="1E3A5F"/>
                </a:solidFill>
              </a:rPr>
              <a:t>nids-metrics.py</a:t>
            </a:r>
            <a:endParaRPr lang="en-US" sz="850" dirty="0"/>
          </a:p>
        </p:txBody>
      </p:sp>
      <p:sp>
        <p:nvSpPr>
          <p:cNvPr id="45" name="Text 43"/>
          <p:cNvSpPr/>
          <p:nvPr/>
        </p:nvSpPr>
        <p:spPr>
          <a:xfrm>
            <a:off x="6967728" y="3364992"/>
            <a:ext cx="1847088" cy="530352"/>
          </a:xfrm>
          <a:prstGeom prst="rect">
            <a:avLst/>
          </a:prstGeom>
          <a:noFill/>
          <a:ln/>
        </p:spPr>
        <p:txBody>
          <a:bodyPr wrap="square" rtlCol="0" anchor="ctr"/>
          <a:lstStyle/>
          <a:p>
            <a:pPr marL="0" indent="0">
              <a:buNone/>
            </a:pPr>
            <a:r>
              <a:rPr lang="en-US" sz="750" dirty="0">
                <a:solidFill>
                  <a:srgbClr val="6B7280"/>
                </a:solidFill>
              </a:rPr>
              <a:t>7-metric pipeline DR, FPR, F1</a:t>
            </a:r>
            <a:endParaRPr lang="en-US" sz="750" dirty="0"/>
          </a:p>
        </p:txBody>
      </p:sp>
      <p:sp>
        <p:nvSpPr>
          <p:cNvPr id="46" name="Shape 44"/>
          <p:cNvSpPr/>
          <p:nvPr/>
        </p:nvSpPr>
        <p:spPr>
          <a:xfrm>
            <a:off x="0" y="4206240"/>
            <a:ext cx="9144000" cy="937260"/>
          </a:xfrm>
          <a:prstGeom prst="rect">
            <a:avLst/>
          </a:prstGeom>
          <a:solidFill>
            <a:srgbClr val="1B4332"/>
          </a:solidFill>
          <a:ln w="12700">
            <a:solidFill>
              <a:srgbClr val="1B4332"/>
            </a:solidFill>
            <a:prstDash val="solid"/>
          </a:ln>
        </p:spPr>
        <p:txBody>
          <a:bodyPr/>
          <a:lstStyle/>
          <a:p>
            <a:endParaRPr/>
          </a:p>
        </p:txBody>
      </p:sp>
      <p:sp>
        <p:nvSpPr>
          <p:cNvPr id="47" name="Shape 45"/>
          <p:cNvSpPr/>
          <p:nvPr/>
        </p:nvSpPr>
        <p:spPr>
          <a:xfrm>
            <a:off x="0" y="4201499"/>
            <a:ext cx="9144000" cy="27432"/>
          </a:xfrm>
          <a:prstGeom prst="rect">
            <a:avLst/>
          </a:prstGeom>
          <a:solidFill>
            <a:srgbClr val="B7891A"/>
          </a:solidFill>
          <a:ln w="12700">
            <a:solidFill>
              <a:srgbClr val="B7891A"/>
            </a:solidFill>
            <a:prstDash val="solid"/>
          </a:ln>
        </p:spPr>
        <p:txBody>
          <a:bodyPr/>
          <a:lstStyle/>
          <a:p>
            <a:endParaRPr/>
          </a:p>
        </p:txBody>
      </p:sp>
      <p:sp>
        <p:nvSpPr>
          <p:cNvPr id="48" name="Text 46"/>
          <p:cNvSpPr/>
          <p:nvPr/>
        </p:nvSpPr>
        <p:spPr>
          <a:xfrm>
            <a:off x="137160" y="4279391"/>
            <a:ext cx="1828800" cy="164592"/>
          </a:xfrm>
          <a:prstGeom prst="rect">
            <a:avLst/>
          </a:prstGeom>
          <a:noFill/>
          <a:ln/>
        </p:spPr>
        <p:txBody>
          <a:bodyPr wrap="square" rtlCol="0" anchor="ctr"/>
          <a:lstStyle/>
          <a:p>
            <a:pPr marL="0" indent="0">
              <a:buNone/>
            </a:pPr>
            <a:r>
              <a:rPr lang="en-US" sz="650" b="1" kern="0" spc="150" dirty="0">
                <a:solidFill>
                  <a:srgbClr val="B7891A"/>
                </a:solidFill>
              </a:rPr>
              <a:t>SPEAKER NOTES</a:t>
            </a:r>
            <a:endParaRPr lang="en-US" sz="650" dirty="0"/>
          </a:p>
        </p:txBody>
      </p:sp>
      <p:sp>
        <p:nvSpPr>
          <p:cNvPr id="49" name="Text 47"/>
          <p:cNvSpPr/>
          <p:nvPr/>
        </p:nvSpPr>
        <p:spPr>
          <a:xfrm>
            <a:off x="137160" y="4462104"/>
            <a:ext cx="8869680" cy="589788"/>
          </a:xfrm>
          <a:prstGeom prst="rect">
            <a:avLst/>
          </a:prstGeom>
          <a:noFill/>
          <a:ln/>
        </p:spPr>
        <p:txBody>
          <a:bodyPr wrap="square" rtlCol="0" anchor="t"/>
          <a:lstStyle/>
          <a:p>
            <a:pPr marL="0" indent="0">
              <a:buNone/>
            </a:pPr>
            <a:r>
              <a:rPr lang="en-US" sz="720" dirty="0">
                <a:solidFill>
                  <a:srgbClr val="FFFFFF"/>
                </a:solidFill>
              </a:rPr>
              <a:t>The lab has three roles on one physical Windows 11 machine. The attacker is WSL2 Ubuntu using nmap, hping3, and curl. The sensor is an Ubuntu 25.04 VM running Snort 3 in passive mode capturing all traffic on ens33. The target is a second VM running Apache and SSH. Three supporting tools: nids-snort.sh has eight command modes to control all sessions. nids-report.py generates severity-classified HTML reports automatically using deterministic SID-to-tier mapping. nids-metrics.py computes all seven-evaluation metrics from the Snort alert log.</a:t>
            </a:r>
            <a:endParaRPr lang="en-US" sz="72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AFAF8"/>
        </a:solidFill>
        <a:effectLst/>
      </p:bgPr>
    </p:bg>
    <p:spTree>
      <p:nvGrpSpPr>
        <p:cNvPr id="1" name=""/>
        <p:cNvGrpSpPr/>
        <p:nvPr/>
      </p:nvGrpSpPr>
      <p:grpSpPr>
        <a:xfrm>
          <a:off x="0" y="0"/>
          <a:ext cx="0" cy="0"/>
          <a:chOff x="0" y="0"/>
          <a:chExt cx="0" cy="0"/>
        </a:xfrm>
      </p:grpSpPr>
      <p:sp>
        <p:nvSpPr>
          <p:cNvPr id="2" name="Shape 0"/>
          <p:cNvSpPr/>
          <p:nvPr/>
        </p:nvSpPr>
        <p:spPr>
          <a:xfrm>
            <a:off x="0" y="0"/>
            <a:ext cx="9144000" cy="566928"/>
          </a:xfrm>
          <a:prstGeom prst="rect">
            <a:avLst/>
          </a:prstGeom>
          <a:solidFill>
            <a:srgbClr val="1B4332"/>
          </a:solidFill>
          <a:ln w="12700">
            <a:solidFill>
              <a:srgbClr val="1B4332"/>
            </a:solidFill>
            <a:prstDash val="solid"/>
          </a:ln>
        </p:spPr>
        <p:txBody>
          <a:bodyPr/>
          <a:lstStyle/>
          <a:p>
            <a:endParaRPr/>
          </a:p>
        </p:txBody>
      </p:sp>
      <p:sp>
        <p:nvSpPr>
          <p:cNvPr id="3" name="Shape 1"/>
          <p:cNvSpPr/>
          <p:nvPr/>
        </p:nvSpPr>
        <p:spPr>
          <a:xfrm>
            <a:off x="0" y="566928"/>
            <a:ext cx="9144000" cy="29261"/>
          </a:xfrm>
          <a:prstGeom prst="rect">
            <a:avLst/>
          </a:prstGeom>
          <a:solidFill>
            <a:srgbClr val="B7891A"/>
          </a:solidFill>
          <a:ln w="12700">
            <a:solidFill>
              <a:srgbClr val="B7891A"/>
            </a:solidFill>
            <a:prstDash val="solid"/>
          </a:ln>
        </p:spPr>
        <p:txBody>
          <a:bodyPr/>
          <a:lstStyle/>
          <a:p>
            <a:endParaRPr/>
          </a:p>
        </p:txBody>
      </p:sp>
      <p:sp>
        <p:nvSpPr>
          <p:cNvPr id="4" name="Text 2"/>
          <p:cNvSpPr/>
          <p:nvPr/>
        </p:nvSpPr>
        <p:spPr>
          <a:xfrm>
            <a:off x="347472" y="0"/>
            <a:ext cx="8449056" cy="566928"/>
          </a:xfrm>
          <a:prstGeom prst="rect">
            <a:avLst/>
          </a:prstGeom>
          <a:noFill/>
          <a:ln/>
        </p:spPr>
        <p:txBody>
          <a:bodyPr wrap="square" rtlCol="0" anchor="ctr"/>
          <a:lstStyle/>
          <a:p>
            <a:pPr marL="0" indent="0">
              <a:buNone/>
            </a:pPr>
            <a:r>
              <a:rPr lang="en-US" sz="1700" b="1" kern="0" spc="50" dirty="0">
                <a:solidFill>
                  <a:srgbClr val="FFFFFF"/>
                </a:solidFill>
              </a:rPr>
              <a:t>18 CUSTOM RULES ACROSS 6 ATTACK CATEGORIES</a:t>
            </a:r>
            <a:endParaRPr lang="en-US" sz="1700" dirty="0"/>
          </a:p>
        </p:txBody>
      </p:sp>
      <p:sp>
        <p:nvSpPr>
          <p:cNvPr id="6" name="Shape 4"/>
          <p:cNvSpPr/>
          <p:nvPr/>
        </p:nvSpPr>
        <p:spPr>
          <a:xfrm>
            <a:off x="347472" y="731520"/>
            <a:ext cx="2697480" cy="1389888"/>
          </a:xfrm>
          <a:prstGeom prst="roundRect">
            <a:avLst>
              <a:gd name="adj" fmla="val 3947"/>
            </a:avLst>
          </a:prstGeom>
          <a:solidFill>
            <a:srgbClr val="F5E6E8"/>
          </a:solidFill>
          <a:ln w="9525">
            <a:solidFill>
              <a:srgbClr val="9B2335"/>
            </a:solidFill>
            <a:prstDash val="solid"/>
          </a:ln>
        </p:spPr>
        <p:txBody>
          <a:bodyPr/>
          <a:lstStyle/>
          <a:p>
            <a:endParaRPr/>
          </a:p>
        </p:txBody>
      </p:sp>
      <p:sp>
        <p:nvSpPr>
          <p:cNvPr id="7" name="Shape 5"/>
          <p:cNvSpPr/>
          <p:nvPr/>
        </p:nvSpPr>
        <p:spPr>
          <a:xfrm>
            <a:off x="347472" y="731520"/>
            <a:ext cx="2697480" cy="256032"/>
          </a:xfrm>
          <a:prstGeom prst="rect">
            <a:avLst/>
          </a:prstGeom>
          <a:solidFill>
            <a:srgbClr val="9B2335"/>
          </a:solidFill>
          <a:ln w="12700">
            <a:solidFill>
              <a:srgbClr val="9B2335"/>
            </a:solidFill>
            <a:prstDash val="solid"/>
          </a:ln>
        </p:spPr>
        <p:txBody>
          <a:bodyPr/>
          <a:lstStyle/>
          <a:p>
            <a:endParaRPr/>
          </a:p>
        </p:txBody>
      </p:sp>
      <p:sp>
        <p:nvSpPr>
          <p:cNvPr id="8" name="Text 6"/>
          <p:cNvSpPr/>
          <p:nvPr/>
        </p:nvSpPr>
        <p:spPr>
          <a:xfrm>
            <a:off x="347472" y="731520"/>
            <a:ext cx="2697480" cy="256032"/>
          </a:xfrm>
          <a:prstGeom prst="rect">
            <a:avLst/>
          </a:prstGeom>
          <a:noFill/>
          <a:ln/>
        </p:spPr>
        <p:txBody>
          <a:bodyPr wrap="square" lIns="0" tIns="0" rIns="0" bIns="0" rtlCol="0" anchor="ctr"/>
          <a:lstStyle/>
          <a:p>
            <a:pPr marL="0" indent="0" algn="ctr">
              <a:buNone/>
            </a:pPr>
            <a:r>
              <a:rPr lang="en-US" sz="850" b="1" dirty="0">
                <a:solidFill>
                  <a:srgbClr val="FFFFFF"/>
                </a:solidFill>
              </a:rPr>
              <a:t>HIGH</a:t>
            </a:r>
            <a:endParaRPr lang="en-US" sz="850" dirty="0"/>
          </a:p>
        </p:txBody>
      </p:sp>
      <p:sp>
        <p:nvSpPr>
          <p:cNvPr id="9" name="Text 7"/>
          <p:cNvSpPr/>
          <p:nvPr/>
        </p:nvSpPr>
        <p:spPr>
          <a:xfrm>
            <a:off x="438912" y="1024128"/>
            <a:ext cx="2514600" cy="256032"/>
          </a:xfrm>
          <a:prstGeom prst="rect">
            <a:avLst/>
          </a:prstGeom>
          <a:noFill/>
          <a:ln/>
        </p:spPr>
        <p:txBody>
          <a:bodyPr wrap="square" rtlCol="0" anchor="ctr"/>
          <a:lstStyle/>
          <a:p>
            <a:pPr marL="0" indent="0">
              <a:buNone/>
            </a:pPr>
            <a:r>
              <a:rPr lang="en-US" sz="950" b="1" dirty="0">
                <a:solidFill>
                  <a:srgbClr val="1A1A1A"/>
                </a:solidFill>
              </a:rPr>
              <a:t>Port Scanning</a:t>
            </a:r>
            <a:endParaRPr lang="en-US" sz="950" dirty="0"/>
          </a:p>
        </p:txBody>
      </p:sp>
      <p:sp>
        <p:nvSpPr>
          <p:cNvPr id="10" name="Text 8"/>
          <p:cNvSpPr/>
          <p:nvPr/>
        </p:nvSpPr>
        <p:spPr>
          <a:xfrm>
            <a:off x="438912" y="1280160"/>
            <a:ext cx="2514600" cy="182880"/>
          </a:xfrm>
          <a:prstGeom prst="rect">
            <a:avLst/>
          </a:prstGeom>
          <a:noFill/>
          <a:ln/>
        </p:spPr>
        <p:txBody>
          <a:bodyPr wrap="square" rtlCol="0" anchor="ctr"/>
          <a:lstStyle/>
          <a:p>
            <a:pPr marL="0" indent="0">
              <a:buNone/>
            </a:pPr>
            <a:r>
              <a:rPr lang="en-US" sz="700" i="1" dirty="0">
                <a:solidFill>
                  <a:srgbClr val="9B2335"/>
                </a:solidFill>
              </a:rPr>
              <a:t>SIDs 1000002, 1000004-1000007</a:t>
            </a:r>
            <a:endParaRPr lang="en-US" sz="700" dirty="0"/>
          </a:p>
        </p:txBody>
      </p:sp>
      <p:sp>
        <p:nvSpPr>
          <p:cNvPr id="11" name="Shape 9"/>
          <p:cNvSpPr/>
          <p:nvPr/>
        </p:nvSpPr>
        <p:spPr>
          <a:xfrm>
            <a:off x="438912" y="1481328"/>
            <a:ext cx="2331720" cy="0"/>
          </a:xfrm>
          <a:prstGeom prst="line">
            <a:avLst/>
          </a:prstGeom>
          <a:noFill/>
          <a:ln w="6350">
            <a:solidFill>
              <a:srgbClr val="D1C9BC"/>
            </a:solidFill>
            <a:prstDash val="solid"/>
          </a:ln>
        </p:spPr>
        <p:txBody>
          <a:bodyPr/>
          <a:lstStyle/>
          <a:p>
            <a:endParaRPr/>
          </a:p>
        </p:txBody>
      </p:sp>
      <p:sp>
        <p:nvSpPr>
          <p:cNvPr id="12" name="Text 10"/>
          <p:cNvSpPr/>
          <p:nvPr/>
        </p:nvSpPr>
        <p:spPr>
          <a:xfrm>
            <a:off x="438912" y="1517904"/>
            <a:ext cx="2514600" cy="475488"/>
          </a:xfrm>
          <a:prstGeom prst="rect">
            <a:avLst/>
          </a:prstGeom>
          <a:noFill/>
          <a:ln/>
        </p:spPr>
        <p:txBody>
          <a:bodyPr wrap="square" rtlCol="0" anchor="ctr"/>
          <a:lstStyle/>
          <a:p>
            <a:pPr marL="0" indent="0">
              <a:buNone/>
            </a:pPr>
            <a:r>
              <a:rPr lang="en-US" sz="750" dirty="0">
                <a:solidFill>
                  <a:srgbClr val="1A1A1A"/>
                </a:solidFill>
              </a:rPr>
              <a:t>5 rules -- SYN scan, TCP burst, Xmas, NULL, UDP</a:t>
            </a:r>
            <a:endParaRPr lang="en-US" sz="750" dirty="0"/>
          </a:p>
        </p:txBody>
      </p:sp>
      <p:sp>
        <p:nvSpPr>
          <p:cNvPr id="13" name="Shape 11"/>
          <p:cNvSpPr/>
          <p:nvPr/>
        </p:nvSpPr>
        <p:spPr>
          <a:xfrm>
            <a:off x="3200400" y="731520"/>
            <a:ext cx="2697480" cy="1389888"/>
          </a:xfrm>
          <a:prstGeom prst="roundRect">
            <a:avLst>
              <a:gd name="adj" fmla="val 3947"/>
            </a:avLst>
          </a:prstGeom>
          <a:solidFill>
            <a:srgbClr val="F5E6E8"/>
          </a:solidFill>
          <a:ln w="9525">
            <a:solidFill>
              <a:srgbClr val="9B2335"/>
            </a:solidFill>
            <a:prstDash val="solid"/>
          </a:ln>
        </p:spPr>
        <p:txBody>
          <a:bodyPr/>
          <a:lstStyle/>
          <a:p>
            <a:endParaRPr/>
          </a:p>
        </p:txBody>
      </p:sp>
      <p:sp>
        <p:nvSpPr>
          <p:cNvPr id="14" name="Shape 12"/>
          <p:cNvSpPr/>
          <p:nvPr/>
        </p:nvSpPr>
        <p:spPr>
          <a:xfrm>
            <a:off x="3200400" y="731520"/>
            <a:ext cx="2697480" cy="256032"/>
          </a:xfrm>
          <a:prstGeom prst="rect">
            <a:avLst/>
          </a:prstGeom>
          <a:solidFill>
            <a:srgbClr val="9B2335"/>
          </a:solidFill>
          <a:ln w="12700">
            <a:solidFill>
              <a:srgbClr val="9B2335"/>
            </a:solidFill>
            <a:prstDash val="solid"/>
          </a:ln>
        </p:spPr>
        <p:txBody>
          <a:bodyPr/>
          <a:lstStyle/>
          <a:p>
            <a:endParaRPr/>
          </a:p>
        </p:txBody>
      </p:sp>
      <p:sp>
        <p:nvSpPr>
          <p:cNvPr id="15" name="Text 13"/>
          <p:cNvSpPr/>
          <p:nvPr/>
        </p:nvSpPr>
        <p:spPr>
          <a:xfrm>
            <a:off x="3200400" y="731520"/>
            <a:ext cx="2697480" cy="256032"/>
          </a:xfrm>
          <a:prstGeom prst="rect">
            <a:avLst/>
          </a:prstGeom>
          <a:noFill/>
          <a:ln/>
        </p:spPr>
        <p:txBody>
          <a:bodyPr wrap="square" lIns="0" tIns="0" rIns="0" bIns="0" rtlCol="0" anchor="ctr"/>
          <a:lstStyle/>
          <a:p>
            <a:pPr marL="0" indent="0" algn="ctr">
              <a:buNone/>
            </a:pPr>
            <a:r>
              <a:rPr lang="en-US" sz="850" b="1" dirty="0">
                <a:solidFill>
                  <a:srgbClr val="FFFFFF"/>
                </a:solidFill>
              </a:rPr>
              <a:t>HIGH</a:t>
            </a:r>
            <a:endParaRPr lang="en-US" sz="850" dirty="0"/>
          </a:p>
        </p:txBody>
      </p:sp>
      <p:sp>
        <p:nvSpPr>
          <p:cNvPr id="16" name="Text 14"/>
          <p:cNvSpPr/>
          <p:nvPr/>
        </p:nvSpPr>
        <p:spPr>
          <a:xfrm>
            <a:off x="3291840" y="1024128"/>
            <a:ext cx="2514600" cy="256032"/>
          </a:xfrm>
          <a:prstGeom prst="rect">
            <a:avLst/>
          </a:prstGeom>
          <a:noFill/>
          <a:ln/>
        </p:spPr>
        <p:txBody>
          <a:bodyPr wrap="square" rtlCol="0" anchor="ctr"/>
          <a:lstStyle/>
          <a:p>
            <a:pPr marL="0" indent="0">
              <a:buNone/>
            </a:pPr>
            <a:r>
              <a:rPr lang="en-US" sz="950" b="1" dirty="0">
                <a:solidFill>
                  <a:srgbClr val="1A1A1A"/>
                </a:solidFill>
              </a:rPr>
              <a:t>DoS / DDoS</a:t>
            </a:r>
            <a:endParaRPr lang="en-US" sz="950" dirty="0"/>
          </a:p>
        </p:txBody>
      </p:sp>
      <p:sp>
        <p:nvSpPr>
          <p:cNvPr id="17" name="Text 15"/>
          <p:cNvSpPr/>
          <p:nvPr/>
        </p:nvSpPr>
        <p:spPr>
          <a:xfrm>
            <a:off x="3291840" y="1280160"/>
            <a:ext cx="2514600" cy="182880"/>
          </a:xfrm>
          <a:prstGeom prst="rect">
            <a:avLst/>
          </a:prstGeom>
          <a:noFill/>
          <a:ln/>
        </p:spPr>
        <p:txBody>
          <a:bodyPr wrap="square" rtlCol="0" anchor="ctr"/>
          <a:lstStyle/>
          <a:p>
            <a:pPr marL="0" indent="0">
              <a:buNone/>
            </a:pPr>
            <a:r>
              <a:rPr lang="en-US" sz="700" i="1" dirty="0">
                <a:solidFill>
                  <a:srgbClr val="9B2335"/>
                </a:solidFill>
              </a:rPr>
              <a:t>SIDs 1000008-1000010</a:t>
            </a:r>
            <a:endParaRPr lang="en-US" sz="700" dirty="0"/>
          </a:p>
        </p:txBody>
      </p:sp>
      <p:sp>
        <p:nvSpPr>
          <p:cNvPr id="18" name="Shape 16"/>
          <p:cNvSpPr/>
          <p:nvPr/>
        </p:nvSpPr>
        <p:spPr>
          <a:xfrm>
            <a:off x="3291840" y="1481328"/>
            <a:ext cx="2331720" cy="0"/>
          </a:xfrm>
          <a:prstGeom prst="line">
            <a:avLst/>
          </a:prstGeom>
          <a:noFill/>
          <a:ln w="6350">
            <a:solidFill>
              <a:srgbClr val="D1C9BC"/>
            </a:solidFill>
            <a:prstDash val="solid"/>
          </a:ln>
        </p:spPr>
        <p:txBody>
          <a:bodyPr/>
          <a:lstStyle/>
          <a:p>
            <a:endParaRPr/>
          </a:p>
        </p:txBody>
      </p:sp>
      <p:sp>
        <p:nvSpPr>
          <p:cNvPr id="19" name="Text 17"/>
          <p:cNvSpPr/>
          <p:nvPr/>
        </p:nvSpPr>
        <p:spPr>
          <a:xfrm>
            <a:off x="3291840" y="1517904"/>
            <a:ext cx="2514600" cy="475488"/>
          </a:xfrm>
          <a:prstGeom prst="rect">
            <a:avLst/>
          </a:prstGeom>
          <a:noFill/>
          <a:ln/>
        </p:spPr>
        <p:txBody>
          <a:bodyPr wrap="square" rtlCol="0" anchor="ctr"/>
          <a:lstStyle/>
          <a:p>
            <a:pPr marL="0" indent="0">
              <a:buNone/>
            </a:pPr>
            <a:r>
              <a:rPr lang="en-US" sz="750" dirty="0">
                <a:solidFill>
                  <a:srgbClr val="1A1A1A"/>
                </a:solidFill>
              </a:rPr>
              <a:t>3 rules -- SYN flood, ICMP flood, DNS flood</a:t>
            </a:r>
            <a:endParaRPr lang="en-US" sz="750" dirty="0"/>
          </a:p>
        </p:txBody>
      </p:sp>
      <p:sp>
        <p:nvSpPr>
          <p:cNvPr id="20" name="Shape 18"/>
          <p:cNvSpPr/>
          <p:nvPr/>
        </p:nvSpPr>
        <p:spPr>
          <a:xfrm>
            <a:off x="6053328" y="731520"/>
            <a:ext cx="2697480" cy="1389888"/>
          </a:xfrm>
          <a:prstGeom prst="roundRect">
            <a:avLst>
              <a:gd name="adj" fmla="val 3947"/>
            </a:avLst>
          </a:prstGeom>
          <a:solidFill>
            <a:srgbClr val="F5E6E8"/>
          </a:solidFill>
          <a:ln w="9525">
            <a:solidFill>
              <a:srgbClr val="9B2335"/>
            </a:solidFill>
            <a:prstDash val="solid"/>
          </a:ln>
        </p:spPr>
        <p:txBody>
          <a:bodyPr/>
          <a:lstStyle/>
          <a:p>
            <a:endParaRPr/>
          </a:p>
        </p:txBody>
      </p:sp>
      <p:sp>
        <p:nvSpPr>
          <p:cNvPr id="21" name="Shape 19"/>
          <p:cNvSpPr/>
          <p:nvPr/>
        </p:nvSpPr>
        <p:spPr>
          <a:xfrm>
            <a:off x="6053328" y="731520"/>
            <a:ext cx="2697480" cy="256032"/>
          </a:xfrm>
          <a:prstGeom prst="rect">
            <a:avLst/>
          </a:prstGeom>
          <a:solidFill>
            <a:srgbClr val="9B2335"/>
          </a:solidFill>
          <a:ln w="12700">
            <a:solidFill>
              <a:srgbClr val="9B2335"/>
            </a:solidFill>
            <a:prstDash val="solid"/>
          </a:ln>
        </p:spPr>
        <p:txBody>
          <a:bodyPr/>
          <a:lstStyle/>
          <a:p>
            <a:endParaRPr/>
          </a:p>
        </p:txBody>
      </p:sp>
      <p:sp>
        <p:nvSpPr>
          <p:cNvPr id="22" name="Text 20"/>
          <p:cNvSpPr/>
          <p:nvPr/>
        </p:nvSpPr>
        <p:spPr>
          <a:xfrm>
            <a:off x="6053328" y="731520"/>
            <a:ext cx="2697480" cy="256032"/>
          </a:xfrm>
          <a:prstGeom prst="rect">
            <a:avLst/>
          </a:prstGeom>
          <a:noFill/>
          <a:ln/>
        </p:spPr>
        <p:txBody>
          <a:bodyPr wrap="square" lIns="0" tIns="0" rIns="0" bIns="0" rtlCol="0" anchor="ctr"/>
          <a:lstStyle/>
          <a:p>
            <a:pPr marL="0" indent="0" algn="ctr">
              <a:buNone/>
            </a:pPr>
            <a:r>
              <a:rPr lang="en-US" sz="850" b="1" dirty="0">
                <a:solidFill>
                  <a:srgbClr val="FFFFFF"/>
                </a:solidFill>
              </a:rPr>
              <a:t>HIGH</a:t>
            </a:r>
            <a:endParaRPr lang="en-US" sz="850" dirty="0"/>
          </a:p>
        </p:txBody>
      </p:sp>
      <p:sp>
        <p:nvSpPr>
          <p:cNvPr id="23" name="Text 21"/>
          <p:cNvSpPr/>
          <p:nvPr/>
        </p:nvSpPr>
        <p:spPr>
          <a:xfrm>
            <a:off x="6144768" y="1024128"/>
            <a:ext cx="2514600" cy="256032"/>
          </a:xfrm>
          <a:prstGeom prst="rect">
            <a:avLst/>
          </a:prstGeom>
          <a:noFill/>
          <a:ln/>
        </p:spPr>
        <p:txBody>
          <a:bodyPr wrap="square" rtlCol="0" anchor="ctr"/>
          <a:lstStyle/>
          <a:p>
            <a:pPr marL="0" indent="0">
              <a:buNone/>
            </a:pPr>
            <a:r>
              <a:rPr lang="en-US" sz="950" b="1" dirty="0">
                <a:solidFill>
                  <a:srgbClr val="1A1A1A"/>
                </a:solidFill>
              </a:rPr>
              <a:t>Brute Force</a:t>
            </a:r>
            <a:endParaRPr lang="en-US" sz="950" dirty="0"/>
          </a:p>
        </p:txBody>
      </p:sp>
      <p:sp>
        <p:nvSpPr>
          <p:cNvPr id="24" name="Text 22"/>
          <p:cNvSpPr/>
          <p:nvPr/>
        </p:nvSpPr>
        <p:spPr>
          <a:xfrm>
            <a:off x="6144768" y="1280160"/>
            <a:ext cx="2514600" cy="182880"/>
          </a:xfrm>
          <a:prstGeom prst="rect">
            <a:avLst/>
          </a:prstGeom>
          <a:noFill/>
          <a:ln/>
        </p:spPr>
        <p:txBody>
          <a:bodyPr wrap="square" rtlCol="0" anchor="ctr"/>
          <a:lstStyle/>
          <a:p>
            <a:pPr marL="0" indent="0">
              <a:buNone/>
            </a:pPr>
            <a:r>
              <a:rPr lang="en-US" sz="700" i="1" dirty="0">
                <a:solidFill>
                  <a:srgbClr val="9B2335"/>
                </a:solidFill>
              </a:rPr>
              <a:t>SIDs 1000011-1000012</a:t>
            </a:r>
            <a:endParaRPr lang="en-US" sz="700" dirty="0"/>
          </a:p>
        </p:txBody>
      </p:sp>
      <p:sp>
        <p:nvSpPr>
          <p:cNvPr id="25" name="Shape 23"/>
          <p:cNvSpPr/>
          <p:nvPr/>
        </p:nvSpPr>
        <p:spPr>
          <a:xfrm>
            <a:off x="6144768" y="1481328"/>
            <a:ext cx="2331720" cy="0"/>
          </a:xfrm>
          <a:prstGeom prst="line">
            <a:avLst/>
          </a:prstGeom>
          <a:noFill/>
          <a:ln w="6350">
            <a:solidFill>
              <a:srgbClr val="D1C9BC"/>
            </a:solidFill>
            <a:prstDash val="solid"/>
          </a:ln>
        </p:spPr>
        <p:txBody>
          <a:bodyPr/>
          <a:lstStyle/>
          <a:p>
            <a:endParaRPr/>
          </a:p>
        </p:txBody>
      </p:sp>
      <p:sp>
        <p:nvSpPr>
          <p:cNvPr id="26" name="Text 24"/>
          <p:cNvSpPr/>
          <p:nvPr/>
        </p:nvSpPr>
        <p:spPr>
          <a:xfrm>
            <a:off x="6144768" y="1517904"/>
            <a:ext cx="2514600" cy="475488"/>
          </a:xfrm>
          <a:prstGeom prst="rect">
            <a:avLst/>
          </a:prstGeom>
          <a:noFill/>
          <a:ln/>
        </p:spPr>
        <p:txBody>
          <a:bodyPr wrap="square" rtlCol="0" anchor="ctr"/>
          <a:lstStyle/>
          <a:p>
            <a:pPr marL="0" indent="0">
              <a:buNone/>
            </a:pPr>
            <a:r>
              <a:rPr lang="en-US" sz="750" dirty="0">
                <a:solidFill>
                  <a:srgbClr val="1A1A1A"/>
                </a:solidFill>
              </a:rPr>
              <a:t>2 rules -- SSH (port 22), RDP (port 3389)</a:t>
            </a:r>
            <a:endParaRPr lang="en-US" sz="750" dirty="0"/>
          </a:p>
        </p:txBody>
      </p:sp>
      <p:sp>
        <p:nvSpPr>
          <p:cNvPr id="27" name="Shape 25"/>
          <p:cNvSpPr/>
          <p:nvPr/>
        </p:nvSpPr>
        <p:spPr>
          <a:xfrm>
            <a:off x="347472" y="2194560"/>
            <a:ext cx="2697480" cy="1389888"/>
          </a:xfrm>
          <a:prstGeom prst="roundRect">
            <a:avLst>
              <a:gd name="adj" fmla="val 3947"/>
            </a:avLst>
          </a:prstGeom>
          <a:solidFill>
            <a:srgbClr val="FEF3C7"/>
          </a:solidFill>
          <a:ln w="9525">
            <a:solidFill>
              <a:srgbClr val="92400E"/>
            </a:solidFill>
            <a:prstDash val="solid"/>
          </a:ln>
        </p:spPr>
        <p:txBody>
          <a:bodyPr/>
          <a:lstStyle/>
          <a:p>
            <a:endParaRPr/>
          </a:p>
        </p:txBody>
      </p:sp>
      <p:sp>
        <p:nvSpPr>
          <p:cNvPr id="28" name="Shape 26"/>
          <p:cNvSpPr/>
          <p:nvPr/>
        </p:nvSpPr>
        <p:spPr>
          <a:xfrm>
            <a:off x="347472" y="2194560"/>
            <a:ext cx="2697480" cy="256032"/>
          </a:xfrm>
          <a:prstGeom prst="rect">
            <a:avLst/>
          </a:prstGeom>
          <a:solidFill>
            <a:srgbClr val="92400E"/>
          </a:solidFill>
          <a:ln w="12700">
            <a:solidFill>
              <a:srgbClr val="92400E"/>
            </a:solidFill>
            <a:prstDash val="solid"/>
          </a:ln>
        </p:spPr>
        <p:txBody>
          <a:bodyPr/>
          <a:lstStyle/>
          <a:p>
            <a:endParaRPr/>
          </a:p>
        </p:txBody>
      </p:sp>
      <p:sp>
        <p:nvSpPr>
          <p:cNvPr id="29" name="Text 27"/>
          <p:cNvSpPr/>
          <p:nvPr/>
        </p:nvSpPr>
        <p:spPr>
          <a:xfrm>
            <a:off x="347472" y="2194560"/>
            <a:ext cx="2697480" cy="256032"/>
          </a:xfrm>
          <a:prstGeom prst="rect">
            <a:avLst/>
          </a:prstGeom>
          <a:noFill/>
          <a:ln/>
        </p:spPr>
        <p:txBody>
          <a:bodyPr wrap="square" lIns="0" tIns="0" rIns="0" bIns="0" rtlCol="0" anchor="ctr"/>
          <a:lstStyle/>
          <a:p>
            <a:pPr marL="0" indent="0" algn="ctr">
              <a:buNone/>
            </a:pPr>
            <a:r>
              <a:rPr lang="en-US" sz="850" b="1" dirty="0">
                <a:solidFill>
                  <a:srgbClr val="FFFFFF"/>
                </a:solidFill>
              </a:rPr>
              <a:t>MEDIUM</a:t>
            </a:r>
            <a:endParaRPr lang="en-US" sz="850" dirty="0"/>
          </a:p>
        </p:txBody>
      </p:sp>
      <p:sp>
        <p:nvSpPr>
          <p:cNvPr id="30" name="Text 28"/>
          <p:cNvSpPr/>
          <p:nvPr/>
        </p:nvSpPr>
        <p:spPr>
          <a:xfrm>
            <a:off x="438912" y="2487168"/>
            <a:ext cx="2514600" cy="256032"/>
          </a:xfrm>
          <a:prstGeom prst="rect">
            <a:avLst/>
          </a:prstGeom>
          <a:noFill/>
          <a:ln/>
        </p:spPr>
        <p:txBody>
          <a:bodyPr wrap="square" rtlCol="0" anchor="ctr"/>
          <a:lstStyle/>
          <a:p>
            <a:pPr marL="0" indent="0">
              <a:buNone/>
            </a:pPr>
            <a:r>
              <a:rPr lang="en-US" sz="950" b="1" dirty="0">
                <a:solidFill>
                  <a:srgbClr val="1A1A1A"/>
                </a:solidFill>
              </a:rPr>
              <a:t>Web App Probes</a:t>
            </a:r>
            <a:endParaRPr lang="en-US" sz="950" dirty="0"/>
          </a:p>
        </p:txBody>
      </p:sp>
      <p:sp>
        <p:nvSpPr>
          <p:cNvPr id="31" name="Text 29"/>
          <p:cNvSpPr/>
          <p:nvPr/>
        </p:nvSpPr>
        <p:spPr>
          <a:xfrm>
            <a:off x="438912" y="2743200"/>
            <a:ext cx="2514600" cy="182880"/>
          </a:xfrm>
          <a:prstGeom prst="rect">
            <a:avLst/>
          </a:prstGeom>
          <a:noFill/>
          <a:ln/>
        </p:spPr>
        <p:txBody>
          <a:bodyPr wrap="square" rtlCol="0" anchor="ctr"/>
          <a:lstStyle/>
          <a:p>
            <a:pPr marL="0" indent="0">
              <a:buNone/>
            </a:pPr>
            <a:r>
              <a:rPr lang="en-US" sz="700" i="1" dirty="0">
                <a:solidFill>
                  <a:srgbClr val="92400E"/>
                </a:solidFill>
              </a:rPr>
              <a:t>SIDs 1000003, 1000013-1000015</a:t>
            </a:r>
            <a:endParaRPr lang="en-US" sz="700" dirty="0"/>
          </a:p>
        </p:txBody>
      </p:sp>
      <p:sp>
        <p:nvSpPr>
          <p:cNvPr id="32" name="Shape 30"/>
          <p:cNvSpPr/>
          <p:nvPr/>
        </p:nvSpPr>
        <p:spPr>
          <a:xfrm>
            <a:off x="438912" y="2944368"/>
            <a:ext cx="2331720" cy="0"/>
          </a:xfrm>
          <a:prstGeom prst="line">
            <a:avLst/>
          </a:prstGeom>
          <a:noFill/>
          <a:ln w="6350">
            <a:solidFill>
              <a:srgbClr val="D1C9BC"/>
            </a:solidFill>
            <a:prstDash val="solid"/>
          </a:ln>
        </p:spPr>
        <p:txBody>
          <a:bodyPr/>
          <a:lstStyle/>
          <a:p>
            <a:endParaRPr/>
          </a:p>
        </p:txBody>
      </p:sp>
      <p:sp>
        <p:nvSpPr>
          <p:cNvPr id="33" name="Text 31"/>
          <p:cNvSpPr/>
          <p:nvPr/>
        </p:nvSpPr>
        <p:spPr>
          <a:xfrm>
            <a:off x="438912" y="2980944"/>
            <a:ext cx="2514600" cy="475488"/>
          </a:xfrm>
          <a:prstGeom prst="rect">
            <a:avLst/>
          </a:prstGeom>
          <a:noFill/>
          <a:ln/>
        </p:spPr>
        <p:txBody>
          <a:bodyPr wrap="square" rtlCol="0" anchor="ctr"/>
          <a:lstStyle/>
          <a:p>
            <a:pPr marL="0" indent="0">
              <a:buNone/>
            </a:pPr>
            <a:r>
              <a:rPr lang="en-US" sz="750" dirty="0">
                <a:solidFill>
                  <a:srgbClr val="1A1A1A"/>
                </a:solidFill>
              </a:rPr>
              <a:t>4 rules -- Admin probe, SQL, XSS, upload</a:t>
            </a:r>
            <a:endParaRPr lang="en-US" sz="750" dirty="0"/>
          </a:p>
        </p:txBody>
      </p:sp>
      <p:sp>
        <p:nvSpPr>
          <p:cNvPr id="34" name="Shape 32"/>
          <p:cNvSpPr/>
          <p:nvPr/>
        </p:nvSpPr>
        <p:spPr>
          <a:xfrm>
            <a:off x="3200400" y="2194560"/>
            <a:ext cx="2697480" cy="1389888"/>
          </a:xfrm>
          <a:prstGeom prst="roundRect">
            <a:avLst>
              <a:gd name="adj" fmla="val 3947"/>
            </a:avLst>
          </a:prstGeom>
          <a:solidFill>
            <a:srgbClr val="FEF3C7"/>
          </a:solidFill>
          <a:ln w="9525">
            <a:solidFill>
              <a:srgbClr val="92400E"/>
            </a:solidFill>
            <a:prstDash val="solid"/>
          </a:ln>
        </p:spPr>
        <p:txBody>
          <a:bodyPr/>
          <a:lstStyle/>
          <a:p>
            <a:endParaRPr/>
          </a:p>
        </p:txBody>
      </p:sp>
      <p:sp>
        <p:nvSpPr>
          <p:cNvPr id="35" name="Shape 33"/>
          <p:cNvSpPr/>
          <p:nvPr/>
        </p:nvSpPr>
        <p:spPr>
          <a:xfrm>
            <a:off x="3200400" y="2194560"/>
            <a:ext cx="2697480" cy="256032"/>
          </a:xfrm>
          <a:prstGeom prst="rect">
            <a:avLst/>
          </a:prstGeom>
          <a:solidFill>
            <a:srgbClr val="92400E"/>
          </a:solidFill>
          <a:ln w="12700">
            <a:solidFill>
              <a:srgbClr val="92400E"/>
            </a:solidFill>
            <a:prstDash val="solid"/>
          </a:ln>
        </p:spPr>
        <p:txBody>
          <a:bodyPr/>
          <a:lstStyle/>
          <a:p>
            <a:endParaRPr/>
          </a:p>
        </p:txBody>
      </p:sp>
      <p:sp>
        <p:nvSpPr>
          <p:cNvPr id="36" name="Text 34"/>
          <p:cNvSpPr/>
          <p:nvPr/>
        </p:nvSpPr>
        <p:spPr>
          <a:xfrm>
            <a:off x="3200400" y="2194560"/>
            <a:ext cx="2697480" cy="256032"/>
          </a:xfrm>
          <a:prstGeom prst="rect">
            <a:avLst/>
          </a:prstGeom>
          <a:noFill/>
          <a:ln/>
        </p:spPr>
        <p:txBody>
          <a:bodyPr wrap="square" lIns="0" tIns="0" rIns="0" bIns="0" rtlCol="0" anchor="ctr"/>
          <a:lstStyle/>
          <a:p>
            <a:pPr marL="0" indent="0" algn="ctr">
              <a:buNone/>
            </a:pPr>
            <a:r>
              <a:rPr lang="en-US" sz="850" b="1" dirty="0">
                <a:solidFill>
                  <a:srgbClr val="FFFFFF"/>
                </a:solidFill>
              </a:rPr>
              <a:t>MEDIUM</a:t>
            </a:r>
            <a:endParaRPr lang="en-US" sz="850" dirty="0"/>
          </a:p>
        </p:txBody>
      </p:sp>
      <p:sp>
        <p:nvSpPr>
          <p:cNvPr id="37" name="Text 35"/>
          <p:cNvSpPr/>
          <p:nvPr/>
        </p:nvSpPr>
        <p:spPr>
          <a:xfrm>
            <a:off x="3291840" y="2487168"/>
            <a:ext cx="2514600" cy="256032"/>
          </a:xfrm>
          <a:prstGeom prst="rect">
            <a:avLst/>
          </a:prstGeom>
          <a:noFill/>
          <a:ln/>
        </p:spPr>
        <p:txBody>
          <a:bodyPr wrap="square" rtlCol="0" anchor="ctr"/>
          <a:lstStyle/>
          <a:p>
            <a:pPr marL="0" indent="0">
              <a:buNone/>
            </a:pPr>
            <a:r>
              <a:rPr lang="en-US" sz="950" b="1" dirty="0">
                <a:solidFill>
                  <a:srgbClr val="1A1A1A"/>
                </a:solidFill>
              </a:rPr>
              <a:t>Directory Traversal</a:t>
            </a:r>
            <a:endParaRPr lang="en-US" sz="950" dirty="0"/>
          </a:p>
        </p:txBody>
      </p:sp>
      <p:sp>
        <p:nvSpPr>
          <p:cNvPr id="38" name="Text 36"/>
          <p:cNvSpPr/>
          <p:nvPr/>
        </p:nvSpPr>
        <p:spPr>
          <a:xfrm>
            <a:off x="3291840" y="2743200"/>
            <a:ext cx="2514600" cy="182880"/>
          </a:xfrm>
          <a:prstGeom prst="rect">
            <a:avLst/>
          </a:prstGeom>
          <a:noFill/>
          <a:ln/>
        </p:spPr>
        <p:txBody>
          <a:bodyPr wrap="square" rtlCol="0" anchor="ctr"/>
          <a:lstStyle/>
          <a:p>
            <a:pPr marL="0" indent="0">
              <a:buNone/>
            </a:pPr>
            <a:r>
              <a:rPr lang="en-US" sz="700" i="1" dirty="0">
                <a:solidFill>
                  <a:srgbClr val="92400E"/>
                </a:solidFill>
              </a:rPr>
              <a:t>SID 1000016</a:t>
            </a:r>
            <a:endParaRPr lang="en-US" sz="700" dirty="0"/>
          </a:p>
        </p:txBody>
      </p:sp>
      <p:sp>
        <p:nvSpPr>
          <p:cNvPr id="39" name="Shape 37"/>
          <p:cNvSpPr/>
          <p:nvPr/>
        </p:nvSpPr>
        <p:spPr>
          <a:xfrm>
            <a:off x="3291840" y="2944368"/>
            <a:ext cx="2331720" cy="0"/>
          </a:xfrm>
          <a:prstGeom prst="line">
            <a:avLst/>
          </a:prstGeom>
          <a:noFill/>
          <a:ln w="6350">
            <a:solidFill>
              <a:srgbClr val="D1C9BC"/>
            </a:solidFill>
            <a:prstDash val="solid"/>
          </a:ln>
        </p:spPr>
        <p:txBody>
          <a:bodyPr/>
          <a:lstStyle/>
          <a:p>
            <a:endParaRPr/>
          </a:p>
        </p:txBody>
      </p:sp>
      <p:sp>
        <p:nvSpPr>
          <p:cNvPr id="40" name="Text 38"/>
          <p:cNvSpPr/>
          <p:nvPr/>
        </p:nvSpPr>
        <p:spPr>
          <a:xfrm>
            <a:off x="3291840" y="2980944"/>
            <a:ext cx="2514600" cy="475488"/>
          </a:xfrm>
          <a:prstGeom prst="rect">
            <a:avLst/>
          </a:prstGeom>
          <a:noFill/>
          <a:ln/>
        </p:spPr>
        <p:txBody>
          <a:bodyPr wrap="square" rtlCol="0" anchor="ctr"/>
          <a:lstStyle/>
          <a:p>
            <a:pPr marL="0" indent="0">
              <a:buNone/>
            </a:pPr>
            <a:r>
              <a:rPr lang="en-US" sz="750" dirty="0">
                <a:solidFill>
                  <a:srgbClr val="1A1A1A"/>
                </a:solidFill>
              </a:rPr>
              <a:t>1 rule -- ../ path sequences in HTTP URI</a:t>
            </a:r>
            <a:endParaRPr lang="en-US" sz="750" dirty="0"/>
          </a:p>
        </p:txBody>
      </p:sp>
      <p:sp>
        <p:nvSpPr>
          <p:cNvPr id="41" name="Shape 39"/>
          <p:cNvSpPr/>
          <p:nvPr/>
        </p:nvSpPr>
        <p:spPr>
          <a:xfrm>
            <a:off x="6053328" y="2194560"/>
            <a:ext cx="2697480" cy="1389888"/>
          </a:xfrm>
          <a:prstGeom prst="roundRect">
            <a:avLst>
              <a:gd name="adj" fmla="val 3947"/>
            </a:avLst>
          </a:prstGeom>
          <a:solidFill>
            <a:srgbClr val="D8F3DC"/>
          </a:solidFill>
          <a:ln w="9525">
            <a:solidFill>
              <a:srgbClr val="1B4332"/>
            </a:solidFill>
            <a:prstDash val="solid"/>
          </a:ln>
        </p:spPr>
        <p:txBody>
          <a:bodyPr/>
          <a:lstStyle/>
          <a:p>
            <a:endParaRPr/>
          </a:p>
        </p:txBody>
      </p:sp>
      <p:sp>
        <p:nvSpPr>
          <p:cNvPr id="42" name="Shape 40"/>
          <p:cNvSpPr/>
          <p:nvPr/>
        </p:nvSpPr>
        <p:spPr>
          <a:xfrm>
            <a:off x="6053328" y="2194560"/>
            <a:ext cx="2697480" cy="256032"/>
          </a:xfrm>
          <a:prstGeom prst="rect">
            <a:avLst/>
          </a:prstGeom>
          <a:solidFill>
            <a:srgbClr val="1B4332"/>
          </a:solidFill>
          <a:ln w="12700">
            <a:solidFill>
              <a:srgbClr val="1B4332"/>
            </a:solidFill>
            <a:prstDash val="solid"/>
          </a:ln>
        </p:spPr>
        <p:txBody>
          <a:bodyPr/>
          <a:lstStyle/>
          <a:p>
            <a:endParaRPr/>
          </a:p>
        </p:txBody>
      </p:sp>
      <p:sp>
        <p:nvSpPr>
          <p:cNvPr id="43" name="Text 41"/>
          <p:cNvSpPr/>
          <p:nvPr/>
        </p:nvSpPr>
        <p:spPr>
          <a:xfrm>
            <a:off x="6053328" y="2194560"/>
            <a:ext cx="2697480" cy="256032"/>
          </a:xfrm>
          <a:prstGeom prst="rect">
            <a:avLst/>
          </a:prstGeom>
          <a:noFill/>
          <a:ln/>
        </p:spPr>
        <p:txBody>
          <a:bodyPr wrap="square" lIns="0" tIns="0" rIns="0" bIns="0" rtlCol="0" anchor="ctr"/>
          <a:lstStyle/>
          <a:p>
            <a:pPr marL="0" indent="0" algn="ctr">
              <a:buNone/>
            </a:pPr>
            <a:r>
              <a:rPr lang="en-US" sz="850" b="1" dirty="0">
                <a:solidFill>
                  <a:srgbClr val="FFFFFF"/>
                </a:solidFill>
              </a:rPr>
              <a:t>LOW</a:t>
            </a:r>
            <a:endParaRPr lang="en-US" sz="850" dirty="0"/>
          </a:p>
        </p:txBody>
      </p:sp>
      <p:sp>
        <p:nvSpPr>
          <p:cNvPr id="44" name="Text 42"/>
          <p:cNvSpPr/>
          <p:nvPr/>
        </p:nvSpPr>
        <p:spPr>
          <a:xfrm>
            <a:off x="6144768" y="2487168"/>
            <a:ext cx="2514600" cy="256032"/>
          </a:xfrm>
          <a:prstGeom prst="rect">
            <a:avLst/>
          </a:prstGeom>
          <a:noFill/>
          <a:ln/>
        </p:spPr>
        <p:txBody>
          <a:bodyPr wrap="square" rtlCol="0" anchor="ctr"/>
          <a:lstStyle/>
          <a:p>
            <a:pPr marL="0" indent="0">
              <a:buNone/>
            </a:pPr>
            <a:r>
              <a:rPr lang="en-US" sz="950" b="1" dirty="0">
                <a:solidFill>
                  <a:srgbClr val="1A1A1A"/>
                </a:solidFill>
              </a:rPr>
              <a:t>Policy Violations</a:t>
            </a:r>
            <a:endParaRPr lang="en-US" sz="950" dirty="0"/>
          </a:p>
        </p:txBody>
      </p:sp>
      <p:sp>
        <p:nvSpPr>
          <p:cNvPr id="45" name="Text 43"/>
          <p:cNvSpPr/>
          <p:nvPr/>
        </p:nvSpPr>
        <p:spPr>
          <a:xfrm>
            <a:off x="6144768" y="2743200"/>
            <a:ext cx="2514600" cy="182880"/>
          </a:xfrm>
          <a:prstGeom prst="rect">
            <a:avLst/>
          </a:prstGeom>
          <a:noFill/>
          <a:ln/>
        </p:spPr>
        <p:txBody>
          <a:bodyPr wrap="square" rtlCol="0" anchor="ctr"/>
          <a:lstStyle/>
          <a:p>
            <a:pPr marL="0" indent="0">
              <a:buNone/>
            </a:pPr>
            <a:r>
              <a:rPr lang="en-US" sz="700" i="1" dirty="0">
                <a:solidFill>
                  <a:srgbClr val="1B4332"/>
                </a:solidFill>
              </a:rPr>
              <a:t>SIDs 1000017-1000018</a:t>
            </a:r>
            <a:endParaRPr lang="en-US" sz="700" dirty="0"/>
          </a:p>
        </p:txBody>
      </p:sp>
      <p:sp>
        <p:nvSpPr>
          <p:cNvPr id="46" name="Shape 44"/>
          <p:cNvSpPr/>
          <p:nvPr/>
        </p:nvSpPr>
        <p:spPr>
          <a:xfrm>
            <a:off x="6144768" y="2944368"/>
            <a:ext cx="2331720" cy="0"/>
          </a:xfrm>
          <a:prstGeom prst="line">
            <a:avLst/>
          </a:prstGeom>
          <a:noFill/>
          <a:ln w="6350">
            <a:solidFill>
              <a:srgbClr val="D1C9BC"/>
            </a:solidFill>
            <a:prstDash val="solid"/>
          </a:ln>
        </p:spPr>
        <p:txBody>
          <a:bodyPr/>
          <a:lstStyle/>
          <a:p>
            <a:endParaRPr/>
          </a:p>
        </p:txBody>
      </p:sp>
      <p:sp>
        <p:nvSpPr>
          <p:cNvPr id="47" name="Text 45"/>
          <p:cNvSpPr/>
          <p:nvPr/>
        </p:nvSpPr>
        <p:spPr>
          <a:xfrm>
            <a:off x="6144768" y="2980944"/>
            <a:ext cx="2514600" cy="475488"/>
          </a:xfrm>
          <a:prstGeom prst="rect">
            <a:avLst/>
          </a:prstGeom>
          <a:noFill/>
          <a:ln/>
        </p:spPr>
        <p:txBody>
          <a:bodyPr wrap="square" rtlCol="0" anchor="ctr"/>
          <a:lstStyle/>
          <a:p>
            <a:pPr marL="0" indent="0">
              <a:buNone/>
            </a:pPr>
            <a:r>
              <a:rPr lang="en-US" sz="750" dirty="0">
                <a:solidFill>
                  <a:srgbClr val="1A1A1A"/>
                </a:solidFill>
              </a:rPr>
              <a:t>2 rules -- Telnet (23), SMB (445)</a:t>
            </a:r>
            <a:endParaRPr lang="en-US" sz="750" dirty="0"/>
          </a:p>
        </p:txBody>
      </p:sp>
      <p:sp>
        <p:nvSpPr>
          <p:cNvPr id="48" name="Text 46"/>
          <p:cNvSpPr/>
          <p:nvPr/>
        </p:nvSpPr>
        <p:spPr>
          <a:xfrm>
            <a:off x="347472" y="3602736"/>
            <a:ext cx="8449056" cy="146304"/>
          </a:xfrm>
          <a:prstGeom prst="rect">
            <a:avLst/>
          </a:prstGeom>
          <a:noFill/>
          <a:ln/>
        </p:spPr>
        <p:txBody>
          <a:bodyPr wrap="square" rtlCol="0" anchor="ctr"/>
          <a:lstStyle/>
          <a:p>
            <a:pPr marL="0" indent="0" algn="ctr">
              <a:buNone/>
            </a:pPr>
            <a:r>
              <a:rPr lang="en-US" sz="700" dirty="0">
                <a:solidFill>
                  <a:srgbClr val="6B7280"/>
                </a:solidFill>
              </a:rPr>
              <a:t>Techniques: detection_filter  |  http_uri sticky buffer  |  pcre regex  |  TCP flags</a:t>
            </a:r>
            <a:endParaRPr lang="en-US" sz="700" dirty="0"/>
          </a:p>
        </p:txBody>
      </p:sp>
      <p:sp>
        <p:nvSpPr>
          <p:cNvPr id="49" name="Shape 47"/>
          <p:cNvSpPr/>
          <p:nvPr/>
        </p:nvSpPr>
        <p:spPr>
          <a:xfrm>
            <a:off x="0" y="4096512"/>
            <a:ext cx="9144000" cy="1046988"/>
          </a:xfrm>
          <a:prstGeom prst="rect">
            <a:avLst/>
          </a:prstGeom>
          <a:solidFill>
            <a:srgbClr val="1B4332"/>
          </a:solidFill>
          <a:ln w="12700">
            <a:solidFill>
              <a:srgbClr val="1B4332"/>
            </a:solidFill>
            <a:prstDash val="solid"/>
          </a:ln>
        </p:spPr>
        <p:txBody>
          <a:bodyPr/>
          <a:lstStyle/>
          <a:p>
            <a:endParaRPr/>
          </a:p>
        </p:txBody>
      </p:sp>
      <p:sp>
        <p:nvSpPr>
          <p:cNvPr id="50" name="Shape 48"/>
          <p:cNvSpPr/>
          <p:nvPr/>
        </p:nvSpPr>
        <p:spPr>
          <a:xfrm>
            <a:off x="0" y="4091940"/>
            <a:ext cx="9144000" cy="27432"/>
          </a:xfrm>
          <a:prstGeom prst="rect">
            <a:avLst/>
          </a:prstGeom>
          <a:solidFill>
            <a:srgbClr val="B7891A"/>
          </a:solidFill>
          <a:ln w="12700">
            <a:solidFill>
              <a:srgbClr val="B7891A"/>
            </a:solidFill>
            <a:prstDash val="solid"/>
          </a:ln>
        </p:spPr>
        <p:txBody>
          <a:bodyPr/>
          <a:lstStyle/>
          <a:p>
            <a:endParaRPr/>
          </a:p>
        </p:txBody>
      </p:sp>
      <p:sp>
        <p:nvSpPr>
          <p:cNvPr id="51" name="Text 49"/>
          <p:cNvSpPr/>
          <p:nvPr/>
        </p:nvSpPr>
        <p:spPr>
          <a:xfrm>
            <a:off x="137160" y="4149767"/>
            <a:ext cx="1828800" cy="164592"/>
          </a:xfrm>
          <a:prstGeom prst="rect">
            <a:avLst/>
          </a:prstGeom>
          <a:noFill/>
          <a:ln/>
        </p:spPr>
        <p:txBody>
          <a:bodyPr wrap="square" rtlCol="0" anchor="ctr"/>
          <a:lstStyle/>
          <a:p>
            <a:pPr marL="0" indent="0">
              <a:buNone/>
            </a:pPr>
            <a:r>
              <a:rPr lang="en-US" sz="650" b="1" kern="0" spc="150" dirty="0">
                <a:solidFill>
                  <a:srgbClr val="B7891A"/>
                </a:solidFill>
              </a:rPr>
              <a:t>SPEAKER NOTES</a:t>
            </a:r>
            <a:endParaRPr lang="en-US" sz="650" dirty="0"/>
          </a:p>
        </p:txBody>
      </p:sp>
      <p:sp>
        <p:nvSpPr>
          <p:cNvPr id="52" name="Text 50"/>
          <p:cNvSpPr/>
          <p:nvPr/>
        </p:nvSpPr>
        <p:spPr>
          <a:xfrm>
            <a:off x="137160" y="4318254"/>
            <a:ext cx="8869680" cy="809244"/>
          </a:xfrm>
          <a:prstGeom prst="rect">
            <a:avLst/>
          </a:prstGeom>
          <a:noFill/>
          <a:ln/>
        </p:spPr>
        <p:txBody>
          <a:bodyPr wrap="square" rtlCol="0" anchor="t"/>
          <a:lstStyle/>
          <a:p>
            <a:pPr marL="0" indent="0">
              <a:buNone/>
            </a:pPr>
            <a:r>
              <a:rPr lang="en-US" sz="720" dirty="0">
                <a:solidFill>
                  <a:srgbClr val="FFFFFF"/>
                </a:solidFill>
              </a:rPr>
              <a:t>The 18 rules are organised into six categories by severity. HIGH covers port scanning with five rules, DoS with three rules, and brute-force with two rules. MEDIUM covers web application probes with four rules and directory traversal with one rule. LOW covers policy violations like Telnet and SMB with two rules. The key mechanism is detection_filter which means a rule only fires when traffic exceeds a rate threshold. SSH brute-force fires only after 30 connection attempts in 60 seconds. This prevents single legitimate logins from triggering false alerts.</a:t>
            </a:r>
            <a:endParaRPr lang="en-US" sz="72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AFAF8"/>
        </a:solidFill>
        <a:effectLst/>
      </p:bgPr>
    </p:bg>
    <p:spTree>
      <p:nvGrpSpPr>
        <p:cNvPr id="1" name=""/>
        <p:cNvGrpSpPr/>
        <p:nvPr/>
      </p:nvGrpSpPr>
      <p:grpSpPr>
        <a:xfrm>
          <a:off x="0" y="0"/>
          <a:ext cx="0" cy="0"/>
          <a:chOff x="0" y="0"/>
          <a:chExt cx="0" cy="0"/>
        </a:xfrm>
      </p:grpSpPr>
      <p:sp>
        <p:nvSpPr>
          <p:cNvPr id="2" name="Shape 0"/>
          <p:cNvSpPr/>
          <p:nvPr/>
        </p:nvSpPr>
        <p:spPr>
          <a:xfrm>
            <a:off x="0" y="0"/>
            <a:ext cx="9144000" cy="566928"/>
          </a:xfrm>
          <a:prstGeom prst="rect">
            <a:avLst/>
          </a:prstGeom>
          <a:solidFill>
            <a:srgbClr val="1B4332"/>
          </a:solidFill>
          <a:ln w="12700">
            <a:solidFill>
              <a:srgbClr val="1B4332"/>
            </a:solidFill>
            <a:prstDash val="solid"/>
          </a:ln>
        </p:spPr>
        <p:txBody>
          <a:bodyPr/>
          <a:lstStyle/>
          <a:p>
            <a:endParaRPr/>
          </a:p>
        </p:txBody>
      </p:sp>
      <p:sp>
        <p:nvSpPr>
          <p:cNvPr id="3" name="Shape 1"/>
          <p:cNvSpPr/>
          <p:nvPr/>
        </p:nvSpPr>
        <p:spPr>
          <a:xfrm>
            <a:off x="0" y="566928"/>
            <a:ext cx="9144000" cy="29261"/>
          </a:xfrm>
          <a:prstGeom prst="rect">
            <a:avLst/>
          </a:prstGeom>
          <a:solidFill>
            <a:srgbClr val="B7891A"/>
          </a:solidFill>
          <a:ln w="12700">
            <a:solidFill>
              <a:srgbClr val="B7891A"/>
            </a:solidFill>
            <a:prstDash val="solid"/>
          </a:ln>
        </p:spPr>
        <p:txBody>
          <a:bodyPr/>
          <a:lstStyle/>
          <a:p>
            <a:endParaRPr/>
          </a:p>
        </p:txBody>
      </p:sp>
      <p:sp>
        <p:nvSpPr>
          <p:cNvPr id="4" name="Text 2"/>
          <p:cNvSpPr/>
          <p:nvPr/>
        </p:nvSpPr>
        <p:spPr>
          <a:xfrm>
            <a:off x="347472" y="0"/>
            <a:ext cx="8449056" cy="566928"/>
          </a:xfrm>
          <a:prstGeom prst="rect">
            <a:avLst/>
          </a:prstGeom>
          <a:noFill/>
          <a:ln/>
        </p:spPr>
        <p:txBody>
          <a:bodyPr wrap="square" rtlCol="0" anchor="ctr"/>
          <a:lstStyle/>
          <a:p>
            <a:pPr marL="0" indent="0">
              <a:buNone/>
            </a:pPr>
            <a:r>
              <a:rPr lang="en-US" sz="1700" b="1" kern="0" spc="50" dirty="0">
                <a:solidFill>
                  <a:srgbClr val="FFFFFF"/>
                </a:solidFill>
              </a:rPr>
              <a:t>IMPLEMENTATION</a:t>
            </a:r>
            <a:endParaRPr lang="en-US" sz="1700" dirty="0"/>
          </a:p>
        </p:txBody>
      </p:sp>
      <p:sp>
        <p:nvSpPr>
          <p:cNvPr id="5" name="Text 3"/>
          <p:cNvSpPr/>
          <p:nvPr/>
        </p:nvSpPr>
        <p:spPr>
          <a:xfrm>
            <a:off x="347472" y="576072"/>
            <a:ext cx="8449056" cy="201168"/>
          </a:xfrm>
          <a:prstGeom prst="rect">
            <a:avLst/>
          </a:prstGeom>
          <a:noFill/>
          <a:ln/>
        </p:spPr>
        <p:txBody>
          <a:bodyPr wrap="square" rtlCol="0" anchor="ctr"/>
          <a:lstStyle/>
          <a:p>
            <a:pPr marL="0" indent="0">
              <a:buNone/>
            </a:pPr>
            <a:r>
              <a:rPr lang="en-US" sz="750" i="1" dirty="0">
                <a:solidFill>
                  <a:srgbClr val="B7891A"/>
                </a:solidFill>
              </a:rPr>
              <a:t>Snort 3 compiled from source [14] and 3 supporting tools</a:t>
            </a:r>
            <a:endParaRPr lang="en-US" sz="750" dirty="0"/>
          </a:p>
        </p:txBody>
      </p:sp>
      <p:sp>
        <p:nvSpPr>
          <p:cNvPr id="6" name="Shape 4"/>
          <p:cNvSpPr/>
          <p:nvPr/>
        </p:nvSpPr>
        <p:spPr>
          <a:xfrm>
            <a:off x="347472" y="859536"/>
            <a:ext cx="8449056" cy="475488"/>
          </a:xfrm>
          <a:prstGeom prst="roundRect">
            <a:avLst>
              <a:gd name="adj" fmla="val 11538"/>
            </a:avLst>
          </a:prstGeom>
          <a:solidFill>
            <a:srgbClr val="DBEAFE"/>
          </a:solidFill>
          <a:ln w="9525">
            <a:solidFill>
              <a:srgbClr val="1E3A5F"/>
            </a:solidFill>
            <a:prstDash val="solid"/>
          </a:ln>
        </p:spPr>
        <p:txBody>
          <a:bodyPr/>
          <a:lstStyle/>
          <a:p>
            <a:endParaRPr/>
          </a:p>
        </p:txBody>
      </p:sp>
      <p:sp>
        <p:nvSpPr>
          <p:cNvPr id="7" name="Shape 5"/>
          <p:cNvSpPr/>
          <p:nvPr/>
        </p:nvSpPr>
        <p:spPr>
          <a:xfrm>
            <a:off x="347472" y="859536"/>
            <a:ext cx="54864" cy="475488"/>
          </a:xfrm>
          <a:prstGeom prst="rect">
            <a:avLst/>
          </a:prstGeom>
          <a:solidFill>
            <a:srgbClr val="1E3A5F"/>
          </a:solidFill>
          <a:ln w="12700">
            <a:solidFill>
              <a:srgbClr val="1E3A5F"/>
            </a:solidFill>
            <a:prstDash val="solid"/>
          </a:ln>
        </p:spPr>
        <p:txBody>
          <a:bodyPr/>
          <a:lstStyle/>
          <a:p>
            <a:endParaRPr/>
          </a:p>
        </p:txBody>
      </p:sp>
      <p:sp>
        <p:nvSpPr>
          <p:cNvPr id="8" name="Text 6"/>
          <p:cNvSpPr/>
          <p:nvPr/>
        </p:nvSpPr>
        <p:spPr>
          <a:xfrm>
            <a:off x="512064" y="859536"/>
            <a:ext cx="8229600" cy="475488"/>
          </a:xfrm>
          <a:prstGeom prst="rect">
            <a:avLst/>
          </a:prstGeom>
          <a:noFill/>
          <a:ln/>
        </p:spPr>
        <p:txBody>
          <a:bodyPr wrap="square" rtlCol="0" anchor="ctr"/>
          <a:lstStyle/>
          <a:p>
            <a:pPr marL="0" indent="0">
              <a:buNone/>
            </a:pPr>
            <a:r>
              <a:rPr lang="en-US" sz="820" b="1" dirty="0">
                <a:solidFill>
                  <a:srgbClr val="1E3A5F"/>
                </a:solidFill>
              </a:rPr>
              <a:t>Snort 3 v3.11.1.0  </a:t>
            </a:r>
            <a:r>
              <a:rPr lang="en-US" sz="820" dirty="0">
                <a:solidFill>
                  <a:srgbClr val="1A1A1A"/>
                </a:solidFill>
              </a:rPr>
              <a:t>compiled from source.  </a:t>
            </a:r>
            <a:r>
              <a:rPr lang="en-US" sz="820" b="1" dirty="0">
                <a:solidFill>
                  <a:srgbClr val="9B2335"/>
                </a:solidFill>
              </a:rPr>
              <a:t>Package manager build breaks detection_filter on all rate-based rules [14].  </a:t>
            </a:r>
            <a:r>
              <a:rPr lang="en-US" sz="820" dirty="0">
                <a:solidFill>
                  <a:srgbClr val="1A1A1A"/>
                </a:solidFill>
              </a:rPr>
              <a:t>snort_defaults.lua required for http_inspect URI sticky buffer rules.</a:t>
            </a:r>
            <a:endParaRPr lang="en-US" sz="820" dirty="0"/>
          </a:p>
        </p:txBody>
      </p:sp>
      <p:sp>
        <p:nvSpPr>
          <p:cNvPr id="9" name="Shape 7"/>
          <p:cNvSpPr/>
          <p:nvPr/>
        </p:nvSpPr>
        <p:spPr>
          <a:xfrm>
            <a:off x="347472" y="1463040"/>
            <a:ext cx="2697480" cy="2423160"/>
          </a:xfrm>
          <a:prstGeom prst="roundRect">
            <a:avLst>
              <a:gd name="adj" fmla="val 2264"/>
            </a:avLst>
          </a:prstGeom>
          <a:solidFill>
            <a:srgbClr val="FFFFFF"/>
          </a:solidFill>
          <a:ln w="9525">
            <a:solidFill>
              <a:srgbClr val="D1C9BC"/>
            </a:solidFill>
            <a:prstDash val="solid"/>
          </a:ln>
        </p:spPr>
        <p:txBody>
          <a:bodyPr/>
          <a:lstStyle/>
          <a:p>
            <a:endParaRPr dirty="0"/>
          </a:p>
        </p:txBody>
      </p:sp>
      <p:sp>
        <p:nvSpPr>
          <p:cNvPr id="10" name="Shape 8"/>
          <p:cNvSpPr/>
          <p:nvPr/>
        </p:nvSpPr>
        <p:spPr>
          <a:xfrm>
            <a:off x="347472" y="1463040"/>
            <a:ext cx="2697480" cy="36576"/>
          </a:xfrm>
          <a:prstGeom prst="rect">
            <a:avLst/>
          </a:prstGeom>
          <a:solidFill>
            <a:srgbClr val="1A1A1A"/>
          </a:solidFill>
          <a:ln w="12700">
            <a:solidFill>
              <a:srgbClr val="1A1A1A"/>
            </a:solidFill>
            <a:prstDash val="solid"/>
          </a:ln>
        </p:spPr>
        <p:txBody>
          <a:bodyPr/>
          <a:lstStyle/>
          <a:p>
            <a:endParaRPr/>
          </a:p>
        </p:txBody>
      </p:sp>
      <p:sp>
        <p:nvSpPr>
          <p:cNvPr id="11" name="Text 9"/>
          <p:cNvSpPr/>
          <p:nvPr/>
        </p:nvSpPr>
        <p:spPr>
          <a:xfrm>
            <a:off x="457200" y="1536192"/>
            <a:ext cx="2478024" cy="274320"/>
          </a:xfrm>
          <a:prstGeom prst="rect">
            <a:avLst/>
          </a:prstGeom>
          <a:noFill/>
          <a:ln/>
        </p:spPr>
        <p:txBody>
          <a:bodyPr wrap="square" rtlCol="0" anchor="ctr"/>
          <a:lstStyle/>
          <a:p>
            <a:pPr marL="0" indent="0">
              <a:buNone/>
            </a:pPr>
            <a:r>
              <a:rPr lang="en-US" sz="950" b="1" dirty="0">
                <a:solidFill>
                  <a:srgbClr val="1A1A1A"/>
                </a:solidFill>
              </a:rPr>
              <a:t>nids-snort.sh</a:t>
            </a:r>
            <a:endParaRPr lang="en-US" sz="950" dirty="0"/>
          </a:p>
        </p:txBody>
      </p:sp>
      <p:sp>
        <p:nvSpPr>
          <p:cNvPr id="12" name="Text 10"/>
          <p:cNvSpPr/>
          <p:nvPr/>
        </p:nvSpPr>
        <p:spPr>
          <a:xfrm>
            <a:off x="457200" y="1792224"/>
            <a:ext cx="2478024" cy="182880"/>
          </a:xfrm>
          <a:prstGeom prst="rect">
            <a:avLst/>
          </a:prstGeom>
          <a:noFill/>
          <a:ln/>
        </p:spPr>
        <p:txBody>
          <a:bodyPr wrap="square" rtlCol="0" anchor="ctr"/>
          <a:lstStyle/>
          <a:p>
            <a:pPr marL="0" indent="0">
              <a:buNone/>
            </a:pPr>
            <a:r>
              <a:rPr lang="en-US" sz="700" i="1" dirty="0">
                <a:solidFill>
                  <a:srgbClr val="6B7280"/>
                </a:solidFill>
              </a:rPr>
              <a:t>Bash Operational Wrapper</a:t>
            </a:r>
            <a:endParaRPr lang="en-US" sz="700" dirty="0"/>
          </a:p>
        </p:txBody>
      </p:sp>
      <p:sp>
        <p:nvSpPr>
          <p:cNvPr id="13" name="Shape 11"/>
          <p:cNvSpPr/>
          <p:nvPr/>
        </p:nvSpPr>
        <p:spPr>
          <a:xfrm>
            <a:off x="457200" y="1993392"/>
            <a:ext cx="2478024" cy="0"/>
          </a:xfrm>
          <a:prstGeom prst="line">
            <a:avLst/>
          </a:prstGeom>
          <a:noFill/>
          <a:ln w="6350">
            <a:solidFill>
              <a:srgbClr val="D1C9BC"/>
            </a:solidFill>
            <a:prstDash val="solid"/>
          </a:ln>
        </p:spPr>
        <p:txBody>
          <a:bodyPr/>
          <a:lstStyle/>
          <a:p>
            <a:endParaRPr/>
          </a:p>
        </p:txBody>
      </p:sp>
      <p:sp>
        <p:nvSpPr>
          <p:cNvPr id="14" name="Shape 12"/>
          <p:cNvSpPr/>
          <p:nvPr/>
        </p:nvSpPr>
        <p:spPr>
          <a:xfrm>
            <a:off x="457200" y="2139688"/>
            <a:ext cx="54864" cy="54864"/>
          </a:xfrm>
          <a:prstGeom prst="rect">
            <a:avLst/>
          </a:prstGeom>
          <a:solidFill>
            <a:srgbClr val="1A1A1A"/>
          </a:solidFill>
          <a:ln w="12700">
            <a:solidFill>
              <a:srgbClr val="1A1A1A"/>
            </a:solidFill>
            <a:prstDash val="solid"/>
          </a:ln>
        </p:spPr>
        <p:txBody>
          <a:bodyPr/>
          <a:lstStyle/>
          <a:p>
            <a:endParaRPr/>
          </a:p>
        </p:txBody>
      </p:sp>
      <p:sp>
        <p:nvSpPr>
          <p:cNvPr id="15" name="Text 13"/>
          <p:cNvSpPr/>
          <p:nvPr/>
        </p:nvSpPr>
        <p:spPr>
          <a:xfrm>
            <a:off x="585216" y="2011681"/>
            <a:ext cx="2350008" cy="320031"/>
          </a:xfrm>
          <a:prstGeom prst="rect">
            <a:avLst/>
          </a:prstGeom>
          <a:noFill/>
          <a:ln/>
        </p:spPr>
        <p:txBody>
          <a:bodyPr wrap="square" rtlCol="0" anchor="ctr"/>
          <a:lstStyle/>
          <a:p>
            <a:pPr marL="0" indent="0">
              <a:buNone/>
            </a:pPr>
            <a:r>
              <a:rPr lang="en-US" sz="800" dirty="0">
                <a:solidFill>
                  <a:srgbClr val="1A1A1A"/>
                </a:solidFill>
              </a:rPr>
              <a:t>8 modes: live, stop, pcap, all, tail, status, logs, report</a:t>
            </a:r>
            <a:endParaRPr lang="en-US" sz="800" dirty="0"/>
          </a:p>
        </p:txBody>
      </p:sp>
      <p:sp>
        <p:nvSpPr>
          <p:cNvPr id="16" name="Shape 14"/>
          <p:cNvSpPr/>
          <p:nvPr/>
        </p:nvSpPr>
        <p:spPr>
          <a:xfrm>
            <a:off x="457200" y="2615176"/>
            <a:ext cx="54864" cy="54864"/>
          </a:xfrm>
          <a:prstGeom prst="rect">
            <a:avLst/>
          </a:prstGeom>
          <a:solidFill>
            <a:srgbClr val="1A1A1A"/>
          </a:solidFill>
          <a:ln w="12700">
            <a:solidFill>
              <a:srgbClr val="1A1A1A"/>
            </a:solidFill>
            <a:prstDash val="solid"/>
          </a:ln>
        </p:spPr>
        <p:txBody>
          <a:bodyPr/>
          <a:lstStyle/>
          <a:p>
            <a:endParaRPr/>
          </a:p>
        </p:txBody>
      </p:sp>
      <p:sp>
        <p:nvSpPr>
          <p:cNvPr id="17" name="Text 15"/>
          <p:cNvSpPr/>
          <p:nvPr/>
        </p:nvSpPr>
        <p:spPr>
          <a:xfrm>
            <a:off x="585216" y="2487169"/>
            <a:ext cx="2350008" cy="320031"/>
          </a:xfrm>
          <a:prstGeom prst="rect">
            <a:avLst/>
          </a:prstGeom>
          <a:noFill/>
          <a:ln/>
        </p:spPr>
        <p:txBody>
          <a:bodyPr wrap="square" rtlCol="0" anchor="ctr"/>
          <a:lstStyle/>
          <a:p>
            <a:pPr marL="0" indent="0">
              <a:buNone/>
            </a:pPr>
            <a:r>
              <a:rPr lang="en-US" sz="800" dirty="0">
                <a:solidFill>
                  <a:srgbClr val="1A1A1A"/>
                </a:solidFill>
              </a:rPr>
              <a:t>Validates rules with snort -T before every session</a:t>
            </a:r>
            <a:endParaRPr lang="en-US" sz="800" dirty="0"/>
          </a:p>
        </p:txBody>
      </p:sp>
      <p:sp>
        <p:nvSpPr>
          <p:cNvPr id="18" name="Shape 16"/>
          <p:cNvSpPr/>
          <p:nvPr/>
        </p:nvSpPr>
        <p:spPr>
          <a:xfrm>
            <a:off x="457200" y="3090664"/>
            <a:ext cx="54864" cy="54864"/>
          </a:xfrm>
          <a:prstGeom prst="rect">
            <a:avLst/>
          </a:prstGeom>
          <a:solidFill>
            <a:srgbClr val="1A1A1A"/>
          </a:solidFill>
          <a:ln w="12700">
            <a:solidFill>
              <a:srgbClr val="1A1A1A"/>
            </a:solidFill>
            <a:prstDash val="solid"/>
          </a:ln>
        </p:spPr>
        <p:txBody>
          <a:bodyPr/>
          <a:lstStyle/>
          <a:p>
            <a:endParaRPr/>
          </a:p>
        </p:txBody>
      </p:sp>
      <p:sp>
        <p:nvSpPr>
          <p:cNvPr id="19" name="Text 17"/>
          <p:cNvSpPr/>
          <p:nvPr/>
        </p:nvSpPr>
        <p:spPr>
          <a:xfrm>
            <a:off x="585216" y="2962657"/>
            <a:ext cx="2350008" cy="320031"/>
          </a:xfrm>
          <a:prstGeom prst="rect">
            <a:avLst/>
          </a:prstGeom>
          <a:noFill/>
          <a:ln/>
        </p:spPr>
        <p:txBody>
          <a:bodyPr wrap="square" rtlCol="0" anchor="ctr"/>
          <a:lstStyle/>
          <a:p>
            <a:pPr marL="0" indent="0">
              <a:buNone/>
            </a:pPr>
            <a:r>
              <a:rPr lang="en-US" sz="800" dirty="0">
                <a:solidFill>
                  <a:srgbClr val="1A1A1A"/>
                </a:solidFill>
              </a:rPr>
              <a:t>SIGTERM trap -- no orphaned processes on stop</a:t>
            </a:r>
            <a:endParaRPr lang="en-US" sz="800" dirty="0"/>
          </a:p>
        </p:txBody>
      </p:sp>
      <p:sp>
        <p:nvSpPr>
          <p:cNvPr id="20" name="Shape 18"/>
          <p:cNvSpPr/>
          <p:nvPr/>
        </p:nvSpPr>
        <p:spPr>
          <a:xfrm>
            <a:off x="457200" y="3566152"/>
            <a:ext cx="54864" cy="54864"/>
          </a:xfrm>
          <a:prstGeom prst="rect">
            <a:avLst/>
          </a:prstGeom>
          <a:solidFill>
            <a:srgbClr val="1A1A1A"/>
          </a:solidFill>
          <a:ln w="12700">
            <a:solidFill>
              <a:srgbClr val="1A1A1A"/>
            </a:solidFill>
            <a:prstDash val="solid"/>
          </a:ln>
        </p:spPr>
        <p:txBody>
          <a:bodyPr/>
          <a:lstStyle/>
          <a:p>
            <a:endParaRPr/>
          </a:p>
        </p:txBody>
      </p:sp>
      <p:sp>
        <p:nvSpPr>
          <p:cNvPr id="21" name="Text 19"/>
          <p:cNvSpPr/>
          <p:nvPr/>
        </p:nvSpPr>
        <p:spPr>
          <a:xfrm>
            <a:off x="585216" y="3438145"/>
            <a:ext cx="2350008" cy="320031"/>
          </a:xfrm>
          <a:prstGeom prst="rect">
            <a:avLst/>
          </a:prstGeom>
          <a:noFill/>
          <a:ln/>
        </p:spPr>
        <p:txBody>
          <a:bodyPr wrap="square" rtlCol="0" anchor="ctr"/>
          <a:lstStyle/>
          <a:p>
            <a:pPr marL="0" indent="0">
              <a:buNone/>
            </a:pPr>
            <a:r>
              <a:rPr lang="en-US" sz="800" dirty="0">
                <a:solidFill>
                  <a:srgbClr val="1A1A1A"/>
                </a:solidFill>
              </a:rPr>
              <a:t>Each session writes to its own directory</a:t>
            </a:r>
            <a:endParaRPr lang="en-US" sz="800" dirty="0"/>
          </a:p>
        </p:txBody>
      </p:sp>
      <p:sp>
        <p:nvSpPr>
          <p:cNvPr id="22" name="Shape 20"/>
          <p:cNvSpPr/>
          <p:nvPr/>
        </p:nvSpPr>
        <p:spPr>
          <a:xfrm>
            <a:off x="3200400" y="1463040"/>
            <a:ext cx="2697480" cy="2423160"/>
          </a:xfrm>
          <a:prstGeom prst="roundRect">
            <a:avLst>
              <a:gd name="adj" fmla="val 2264"/>
            </a:avLst>
          </a:prstGeom>
          <a:solidFill>
            <a:srgbClr val="FFFFFF"/>
          </a:solidFill>
          <a:ln w="9525">
            <a:solidFill>
              <a:srgbClr val="D1C9BC"/>
            </a:solidFill>
            <a:prstDash val="solid"/>
          </a:ln>
        </p:spPr>
        <p:txBody>
          <a:bodyPr/>
          <a:lstStyle/>
          <a:p>
            <a:endParaRPr/>
          </a:p>
        </p:txBody>
      </p:sp>
      <p:sp>
        <p:nvSpPr>
          <p:cNvPr id="23" name="Shape 21"/>
          <p:cNvSpPr/>
          <p:nvPr/>
        </p:nvSpPr>
        <p:spPr>
          <a:xfrm>
            <a:off x="3200400" y="1463040"/>
            <a:ext cx="2697480" cy="36576"/>
          </a:xfrm>
          <a:prstGeom prst="rect">
            <a:avLst/>
          </a:prstGeom>
          <a:solidFill>
            <a:srgbClr val="1B4332"/>
          </a:solidFill>
          <a:ln w="12700">
            <a:solidFill>
              <a:srgbClr val="1B4332"/>
            </a:solidFill>
            <a:prstDash val="solid"/>
          </a:ln>
        </p:spPr>
        <p:txBody>
          <a:bodyPr/>
          <a:lstStyle/>
          <a:p>
            <a:endParaRPr/>
          </a:p>
        </p:txBody>
      </p:sp>
      <p:sp>
        <p:nvSpPr>
          <p:cNvPr id="24" name="Text 22"/>
          <p:cNvSpPr/>
          <p:nvPr/>
        </p:nvSpPr>
        <p:spPr>
          <a:xfrm>
            <a:off x="3310128" y="1536192"/>
            <a:ext cx="2478024" cy="274320"/>
          </a:xfrm>
          <a:prstGeom prst="rect">
            <a:avLst/>
          </a:prstGeom>
          <a:noFill/>
          <a:ln/>
        </p:spPr>
        <p:txBody>
          <a:bodyPr wrap="square" rtlCol="0" anchor="ctr"/>
          <a:lstStyle/>
          <a:p>
            <a:pPr marL="0" indent="0">
              <a:buNone/>
            </a:pPr>
            <a:r>
              <a:rPr lang="en-US" sz="950" b="1" dirty="0">
                <a:solidFill>
                  <a:srgbClr val="1B4332"/>
                </a:solidFill>
              </a:rPr>
              <a:t>nids-report.py</a:t>
            </a:r>
            <a:endParaRPr lang="en-US" sz="950" dirty="0"/>
          </a:p>
        </p:txBody>
      </p:sp>
      <p:sp>
        <p:nvSpPr>
          <p:cNvPr id="25" name="Text 23"/>
          <p:cNvSpPr/>
          <p:nvPr/>
        </p:nvSpPr>
        <p:spPr>
          <a:xfrm>
            <a:off x="3310128" y="1792224"/>
            <a:ext cx="2478024" cy="182880"/>
          </a:xfrm>
          <a:prstGeom prst="rect">
            <a:avLst/>
          </a:prstGeom>
          <a:noFill/>
          <a:ln/>
        </p:spPr>
        <p:txBody>
          <a:bodyPr wrap="square" rtlCol="0" anchor="ctr"/>
          <a:lstStyle/>
          <a:p>
            <a:pPr marL="0" indent="0">
              <a:buNone/>
            </a:pPr>
            <a:r>
              <a:rPr lang="en-US" sz="700" i="1" dirty="0">
                <a:solidFill>
                  <a:srgbClr val="6B7280"/>
                </a:solidFill>
              </a:rPr>
              <a:t>HTML Report Generator</a:t>
            </a:r>
            <a:endParaRPr lang="en-US" sz="700" dirty="0"/>
          </a:p>
        </p:txBody>
      </p:sp>
      <p:sp>
        <p:nvSpPr>
          <p:cNvPr id="26" name="Shape 24"/>
          <p:cNvSpPr/>
          <p:nvPr/>
        </p:nvSpPr>
        <p:spPr>
          <a:xfrm>
            <a:off x="3310128" y="1993392"/>
            <a:ext cx="2478024" cy="0"/>
          </a:xfrm>
          <a:prstGeom prst="line">
            <a:avLst/>
          </a:prstGeom>
          <a:noFill/>
          <a:ln w="6350">
            <a:solidFill>
              <a:srgbClr val="D1C9BC"/>
            </a:solidFill>
            <a:prstDash val="solid"/>
          </a:ln>
        </p:spPr>
        <p:txBody>
          <a:bodyPr/>
          <a:lstStyle/>
          <a:p>
            <a:endParaRPr/>
          </a:p>
        </p:txBody>
      </p:sp>
      <p:sp>
        <p:nvSpPr>
          <p:cNvPr id="27" name="Shape 25"/>
          <p:cNvSpPr/>
          <p:nvPr/>
        </p:nvSpPr>
        <p:spPr>
          <a:xfrm>
            <a:off x="3310128" y="2147477"/>
            <a:ext cx="54864" cy="54864"/>
          </a:xfrm>
          <a:prstGeom prst="rect">
            <a:avLst/>
          </a:prstGeom>
          <a:solidFill>
            <a:srgbClr val="1B4332"/>
          </a:solidFill>
          <a:ln w="12700">
            <a:solidFill>
              <a:srgbClr val="1B4332"/>
            </a:solidFill>
            <a:prstDash val="solid"/>
          </a:ln>
        </p:spPr>
        <p:txBody>
          <a:bodyPr/>
          <a:lstStyle/>
          <a:p>
            <a:endParaRPr/>
          </a:p>
        </p:txBody>
      </p:sp>
      <p:sp>
        <p:nvSpPr>
          <p:cNvPr id="28" name="Text 26"/>
          <p:cNvSpPr/>
          <p:nvPr/>
        </p:nvSpPr>
        <p:spPr>
          <a:xfrm>
            <a:off x="3438144" y="2019470"/>
            <a:ext cx="2350008" cy="320031"/>
          </a:xfrm>
          <a:prstGeom prst="rect">
            <a:avLst/>
          </a:prstGeom>
          <a:noFill/>
          <a:ln/>
        </p:spPr>
        <p:txBody>
          <a:bodyPr wrap="square" rtlCol="0" anchor="ctr"/>
          <a:lstStyle/>
          <a:p>
            <a:pPr marL="0" indent="0">
              <a:buNone/>
            </a:pPr>
            <a:r>
              <a:rPr lang="en-US" sz="800" dirty="0">
                <a:solidFill>
                  <a:srgbClr val="1A1A1A"/>
                </a:solidFill>
              </a:rPr>
              <a:t>Parses alert_fast.txt per session</a:t>
            </a:r>
            <a:endParaRPr lang="en-US" sz="800" dirty="0"/>
          </a:p>
        </p:txBody>
      </p:sp>
      <p:sp>
        <p:nvSpPr>
          <p:cNvPr id="29" name="Shape 27"/>
          <p:cNvSpPr/>
          <p:nvPr/>
        </p:nvSpPr>
        <p:spPr>
          <a:xfrm>
            <a:off x="3310128" y="2622965"/>
            <a:ext cx="54864" cy="54864"/>
          </a:xfrm>
          <a:prstGeom prst="rect">
            <a:avLst/>
          </a:prstGeom>
          <a:solidFill>
            <a:srgbClr val="1B4332"/>
          </a:solidFill>
          <a:ln w="12700">
            <a:solidFill>
              <a:srgbClr val="1B4332"/>
            </a:solidFill>
            <a:prstDash val="solid"/>
          </a:ln>
        </p:spPr>
        <p:txBody>
          <a:bodyPr/>
          <a:lstStyle/>
          <a:p>
            <a:endParaRPr/>
          </a:p>
        </p:txBody>
      </p:sp>
      <p:sp>
        <p:nvSpPr>
          <p:cNvPr id="30" name="Text 28"/>
          <p:cNvSpPr/>
          <p:nvPr/>
        </p:nvSpPr>
        <p:spPr>
          <a:xfrm>
            <a:off x="3438144" y="2494958"/>
            <a:ext cx="2350008" cy="320031"/>
          </a:xfrm>
          <a:prstGeom prst="rect">
            <a:avLst/>
          </a:prstGeom>
          <a:noFill/>
          <a:ln/>
        </p:spPr>
        <p:txBody>
          <a:bodyPr wrap="square" rtlCol="0" anchor="ctr"/>
          <a:lstStyle/>
          <a:p>
            <a:pPr marL="0" indent="0">
              <a:buNone/>
            </a:pPr>
            <a:r>
              <a:rPr lang="en-US" sz="800" dirty="0">
                <a:solidFill>
                  <a:srgbClr val="1A1A1A"/>
                </a:solidFill>
              </a:rPr>
              <a:t>Maps every SID to: HIGH / MEDIUM / LOW / BLOCKED</a:t>
            </a:r>
            <a:endParaRPr lang="en-US" sz="800" dirty="0"/>
          </a:p>
        </p:txBody>
      </p:sp>
      <p:sp>
        <p:nvSpPr>
          <p:cNvPr id="31" name="Shape 29"/>
          <p:cNvSpPr/>
          <p:nvPr/>
        </p:nvSpPr>
        <p:spPr>
          <a:xfrm>
            <a:off x="3310128" y="3098453"/>
            <a:ext cx="54864" cy="54864"/>
          </a:xfrm>
          <a:prstGeom prst="rect">
            <a:avLst/>
          </a:prstGeom>
          <a:solidFill>
            <a:srgbClr val="1B4332"/>
          </a:solidFill>
          <a:ln w="12700">
            <a:solidFill>
              <a:srgbClr val="1B4332"/>
            </a:solidFill>
            <a:prstDash val="solid"/>
          </a:ln>
        </p:spPr>
        <p:txBody>
          <a:bodyPr/>
          <a:lstStyle/>
          <a:p>
            <a:endParaRPr/>
          </a:p>
        </p:txBody>
      </p:sp>
      <p:sp>
        <p:nvSpPr>
          <p:cNvPr id="32" name="Text 30"/>
          <p:cNvSpPr/>
          <p:nvPr/>
        </p:nvSpPr>
        <p:spPr>
          <a:xfrm>
            <a:off x="3438144" y="2970446"/>
            <a:ext cx="2350008" cy="320031"/>
          </a:xfrm>
          <a:prstGeom prst="rect">
            <a:avLst/>
          </a:prstGeom>
          <a:noFill/>
          <a:ln/>
        </p:spPr>
        <p:txBody>
          <a:bodyPr wrap="square" rtlCol="0" anchor="ctr"/>
          <a:lstStyle/>
          <a:p>
            <a:pPr marL="0" indent="0">
              <a:buNone/>
            </a:pPr>
            <a:r>
              <a:rPr lang="en-US" sz="800" dirty="0">
                <a:solidFill>
                  <a:srgbClr val="1A1A1A"/>
                </a:solidFill>
              </a:rPr>
              <a:t>Generates report_all.html -- cross-session summary</a:t>
            </a:r>
            <a:endParaRPr lang="en-US" sz="800" dirty="0"/>
          </a:p>
        </p:txBody>
      </p:sp>
      <p:sp>
        <p:nvSpPr>
          <p:cNvPr id="33" name="Shape 31"/>
          <p:cNvSpPr/>
          <p:nvPr/>
        </p:nvSpPr>
        <p:spPr>
          <a:xfrm>
            <a:off x="3310128" y="3530593"/>
            <a:ext cx="54864" cy="54864"/>
          </a:xfrm>
          <a:prstGeom prst="rect">
            <a:avLst/>
          </a:prstGeom>
          <a:solidFill>
            <a:srgbClr val="1B4332"/>
          </a:solidFill>
          <a:ln w="12700">
            <a:solidFill>
              <a:srgbClr val="1B4332"/>
            </a:solidFill>
            <a:prstDash val="solid"/>
          </a:ln>
        </p:spPr>
        <p:txBody>
          <a:bodyPr/>
          <a:lstStyle/>
          <a:p>
            <a:endParaRPr/>
          </a:p>
        </p:txBody>
      </p:sp>
      <p:sp>
        <p:nvSpPr>
          <p:cNvPr id="34" name="Text 32"/>
          <p:cNvSpPr/>
          <p:nvPr/>
        </p:nvSpPr>
        <p:spPr>
          <a:xfrm>
            <a:off x="3438144" y="3448164"/>
            <a:ext cx="2350008" cy="320031"/>
          </a:xfrm>
          <a:prstGeom prst="rect">
            <a:avLst/>
          </a:prstGeom>
          <a:noFill/>
          <a:ln/>
        </p:spPr>
        <p:txBody>
          <a:bodyPr wrap="square" rtlCol="0" anchor="ctr"/>
          <a:lstStyle/>
          <a:p>
            <a:pPr marL="0" indent="0">
              <a:buNone/>
            </a:pPr>
            <a:r>
              <a:rPr lang="en-US" sz="800" dirty="0">
                <a:solidFill>
                  <a:srgbClr val="1A1A1A"/>
                </a:solidFill>
              </a:rPr>
              <a:t>Entirely rule-based: deterministic, transparent, fully auditable</a:t>
            </a:r>
            <a:endParaRPr lang="en-US" sz="800" dirty="0"/>
          </a:p>
        </p:txBody>
      </p:sp>
      <p:sp>
        <p:nvSpPr>
          <p:cNvPr id="35" name="Shape 33"/>
          <p:cNvSpPr/>
          <p:nvPr/>
        </p:nvSpPr>
        <p:spPr>
          <a:xfrm>
            <a:off x="6053328" y="1463040"/>
            <a:ext cx="2697480" cy="2423160"/>
          </a:xfrm>
          <a:prstGeom prst="roundRect">
            <a:avLst>
              <a:gd name="adj" fmla="val 2264"/>
            </a:avLst>
          </a:prstGeom>
          <a:solidFill>
            <a:srgbClr val="FFFFFF"/>
          </a:solidFill>
          <a:ln w="9525">
            <a:solidFill>
              <a:srgbClr val="D1C9BC"/>
            </a:solidFill>
            <a:prstDash val="solid"/>
          </a:ln>
        </p:spPr>
        <p:txBody>
          <a:bodyPr/>
          <a:lstStyle/>
          <a:p>
            <a:endParaRPr/>
          </a:p>
        </p:txBody>
      </p:sp>
      <p:sp>
        <p:nvSpPr>
          <p:cNvPr id="36" name="Shape 34"/>
          <p:cNvSpPr/>
          <p:nvPr/>
        </p:nvSpPr>
        <p:spPr>
          <a:xfrm>
            <a:off x="6053328" y="1463040"/>
            <a:ext cx="2697480" cy="36576"/>
          </a:xfrm>
          <a:prstGeom prst="rect">
            <a:avLst/>
          </a:prstGeom>
          <a:solidFill>
            <a:srgbClr val="1E3A5F"/>
          </a:solidFill>
          <a:ln w="12700">
            <a:solidFill>
              <a:srgbClr val="1E3A5F"/>
            </a:solidFill>
            <a:prstDash val="solid"/>
          </a:ln>
        </p:spPr>
        <p:txBody>
          <a:bodyPr/>
          <a:lstStyle/>
          <a:p>
            <a:endParaRPr/>
          </a:p>
        </p:txBody>
      </p:sp>
      <p:sp>
        <p:nvSpPr>
          <p:cNvPr id="37" name="Text 35"/>
          <p:cNvSpPr/>
          <p:nvPr/>
        </p:nvSpPr>
        <p:spPr>
          <a:xfrm>
            <a:off x="6163056" y="1536192"/>
            <a:ext cx="2478024" cy="274320"/>
          </a:xfrm>
          <a:prstGeom prst="rect">
            <a:avLst/>
          </a:prstGeom>
          <a:noFill/>
          <a:ln/>
        </p:spPr>
        <p:txBody>
          <a:bodyPr wrap="square" rtlCol="0" anchor="ctr"/>
          <a:lstStyle/>
          <a:p>
            <a:pPr marL="0" indent="0">
              <a:buNone/>
            </a:pPr>
            <a:r>
              <a:rPr lang="en-US" sz="950" b="1" dirty="0">
                <a:solidFill>
                  <a:srgbClr val="1E3A5F"/>
                </a:solidFill>
              </a:rPr>
              <a:t>nids-metrics.py</a:t>
            </a:r>
            <a:endParaRPr lang="en-US" sz="950" dirty="0"/>
          </a:p>
        </p:txBody>
      </p:sp>
      <p:sp>
        <p:nvSpPr>
          <p:cNvPr id="38" name="Text 36"/>
          <p:cNvSpPr/>
          <p:nvPr/>
        </p:nvSpPr>
        <p:spPr>
          <a:xfrm>
            <a:off x="6163056" y="1792224"/>
            <a:ext cx="2478024" cy="182880"/>
          </a:xfrm>
          <a:prstGeom prst="rect">
            <a:avLst/>
          </a:prstGeom>
          <a:noFill/>
          <a:ln/>
        </p:spPr>
        <p:txBody>
          <a:bodyPr wrap="square" rtlCol="0" anchor="ctr"/>
          <a:lstStyle/>
          <a:p>
            <a:pPr marL="0" indent="0">
              <a:buNone/>
            </a:pPr>
            <a:r>
              <a:rPr lang="en-US" sz="700" i="1" dirty="0">
                <a:solidFill>
                  <a:srgbClr val="6B7280"/>
                </a:solidFill>
              </a:rPr>
              <a:t>7-Metric Pipeline</a:t>
            </a:r>
            <a:endParaRPr lang="en-US" sz="700" dirty="0"/>
          </a:p>
        </p:txBody>
      </p:sp>
      <p:sp>
        <p:nvSpPr>
          <p:cNvPr id="39" name="Shape 37"/>
          <p:cNvSpPr/>
          <p:nvPr/>
        </p:nvSpPr>
        <p:spPr>
          <a:xfrm>
            <a:off x="6163056" y="1993392"/>
            <a:ext cx="2478024" cy="0"/>
          </a:xfrm>
          <a:prstGeom prst="line">
            <a:avLst/>
          </a:prstGeom>
          <a:noFill/>
          <a:ln w="6350">
            <a:solidFill>
              <a:srgbClr val="D1C9BC"/>
            </a:solidFill>
            <a:prstDash val="solid"/>
          </a:ln>
        </p:spPr>
        <p:txBody>
          <a:bodyPr/>
          <a:lstStyle/>
          <a:p>
            <a:endParaRPr/>
          </a:p>
        </p:txBody>
      </p:sp>
      <p:sp>
        <p:nvSpPr>
          <p:cNvPr id="40" name="Shape 38"/>
          <p:cNvSpPr/>
          <p:nvPr/>
        </p:nvSpPr>
        <p:spPr>
          <a:xfrm>
            <a:off x="6163056" y="2130883"/>
            <a:ext cx="54864" cy="54864"/>
          </a:xfrm>
          <a:prstGeom prst="rect">
            <a:avLst/>
          </a:prstGeom>
          <a:solidFill>
            <a:srgbClr val="1E3A5F"/>
          </a:solidFill>
          <a:ln w="12700">
            <a:solidFill>
              <a:srgbClr val="1E3A5F"/>
            </a:solidFill>
            <a:prstDash val="solid"/>
          </a:ln>
        </p:spPr>
        <p:txBody>
          <a:bodyPr/>
          <a:lstStyle/>
          <a:p>
            <a:endParaRPr/>
          </a:p>
        </p:txBody>
      </p:sp>
      <p:sp>
        <p:nvSpPr>
          <p:cNvPr id="41" name="Text 39"/>
          <p:cNvSpPr/>
          <p:nvPr/>
        </p:nvSpPr>
        <p:spPr>
          <a:xfrm>
            <a:off x="6291072" y="2002876"/>
            <a:ext cx="2350008" cy="320031"/>
          </a:xfrm>
          <a:prstGeom prst="rect">
            <a:avLst/>
          </a:prstGeom>
          <a:noFill/>
          <a:ln/>
        </p:spPr>
        <p:txBody>
          <a:bodyPr wrap="square" rtlCol="0" anchor="ctr"/>
          <a:lstStyle/>
          <a:p>
            <a:pPr marL="0" indent="0">
              <a:buNone/>
            </a:pPr>
            <a:r>
              <a:rPr lang="en-US" sz="800" dirty="0">
                <a:solidFill>
                  <a:srgbClr val="1A1A1A"/>
                </a:solidFill>
              </a:rPr>
              <a:t>DR = TP / (TP + FN)</a:t>
            </a:r>
            <a:endParaRPr lang="en-US" sz="800" dirty="0"/>
          </a:p>
        </p:txBody>
      </p:sp>
      <p:sp>
        <p:nvSpPr>
          <p:cNvPr id="42" name="Shape 40"/>
          <p:cNvSpPr/>
          <p:nvPr/>
        </p:nvSpPr>
        <p:spPr>
          <a:xfrm>
            <a:off x="6163056" y="2606371"/>
            <a:ext cx="54864" cy="54864"/>
          </a:xfrm>
          <a:prstGeom prst="rect">
            <a:avLst/>
          </a:prstGeom>
          <a:solidFill>
            <a:srgbClr val="1E3A5F"/>
          </a:solidFill>
          <a:ln w="12700">
            <a:solidFill>
              <a:srgbClr val="1E3A5F"/>
            </a:solidFill>
            <a:prstDash val="solid"/>
          </a:ln>
        </p:spPr>
        <p:txBody>
          <a:bodyPr/>
          <a:lstStyle/>
          <a:p>
            <a:endParaRPr/>
          </a:p>
        </p:txBody>
      </p:sp>
      <p:sp>
        <p:nvSpPr>
          <p:cNvPr id="43" name="Text 41"/>
          <p:cNvSpPr/>
          <p:nvPr/>
        </p:nvSpPr>
        <p:spPr>
          <a:xfrm>
            <a:off x="6291072" y="2478364"/>
            <a:ext cx="2350008" cy="320031"/>
          </a:xfrm>
          <a:prstGeom prst="rect">
            <a:avLst/>
          </a:prstGeom>
          <a:noFill/>
          <a:ln/>
        </p:spPr>
        <p:txBody>
          <a:bodyPr wrap="square" rtlCol="0" anchor="ctr"/>
          <a:lstStyle/>
          <a:p>
            <a:pPr marL="0" indent="0">
              <a:buNone/>
            </a:pPr>
            <a:r>
              <a:rPr lang="en-US" sz="800" dirty="0">
                <a:solidFill>
                  <a:srgbClr val="1A1A1A"/>
                </a:solidFill>
              </a:rPr>
              <a:t>FPR = FP / (FP + TN)</a:t>
            </a:r>
            <a:endParaRPr lang="en-US" sz="800" dirty="0"/>
          </a:p>
        </p:txBody>
      </p:sp>
      <p:sp>
        <p:nvSpPr>
          <p:cNvPr id="44" name="Shape 42"/>
          <p:cNvSpPr/>
          <p:nvPr/>
        </p:nvSpPr>
        <p:spPr>
          <a:xfrm>
            <a:off x="6163056" y="3081859"/>
            <a:ext cx="54864" cy="54864"/>
          </a:xfrm>
          <a:prstGeom prst="rect">
            <a:avLst/>
          </a:prstGeom>
          <a:solidFill>
            <a:srgbClr val="1E3A5F"/>
          </a:solidFill>
          <a:ln w="12700">
            <a:solidFill>
              <a:srgbClr val="1E3A5F"/>
            </a:solidFill>
            <a:prstDash val="solid"/>
          </a:ln>
        </p:spPr>
        <p:txBody>
          <a:bodyPr/>
          <a:lstStyle/>
          <a:p>
            <a:endParaRPr/>
          </a:p>
        </p:txBody>
      </p:sp>
      <p:sp>
        <p:nvSpPr>
          <p:cNvPr id="45" name="Text 43"/>
          <p:cNvSpPr/>
          <p:nvPr/>
        </p:nvSpPr>
        <p:spPr>
          <a:xfrm>
            <a:off x="6291072" y="2953852"/>
            <a:ext cx="2350008" cy="320031"/>
          </a:xfrm>
          <a:prstGeom prst="rect">
            <a:avLst/>
          </a:prstGeom>
          <a:noFill/>
          <a:ln/>
        </p:spPr>
        <p:txBody>
          <a:bodyPr wrap="square" rtlCol="0" anchor="ctr"/>
          <a:lstStyle/>
          <a:p>
            <a:pPr marL="0" indent="0">
              <a:buNone/>
            </a:pPr>
            <a:r>
              <a:rPr lang="en-US" sz="800" dirty="0">
                <a:solidFill>
                  <a:srgbClr val="1A1A1A"/>
                </a:solidFill>
              </a:rPr>
              <a:t>Precision, Recall, F1-Score, Accuracy</a:t>
            </a:r>
            <a:endParaRPr lang="en-US" sz="800" dirty="0"/>
          </a:p>
        </p:txBody>
      </p:sp>
      <p:sp>
        <p:nvSpPr>
          <p:cNvPr id="46" name="Shape 44"/>
          <p:cNvSpPr/>
          <p:nvPr/>
        </p:nvSpPr>
        <p:spPr>
          <a:xfrm>
            <a:off x="6163056" y="3557347"/>
            <a:ext cx="54864" cy="54864"/>
          </a:xfrm>
          <a:prstGeom prst="rect">
            <a:avLst/>
          </a:prstGeom>
          <a:solidFill>
            <a:srgbClr val="1E3A5F"/>
          </a:solidFill>
          <a:ln w="12700">
            <a:solidFill>
              <a:srgbClr val="1E3A5F"/>
            </a:solidFill>
            <a:prstDash val="solid"/>
          </a:ln>
        </p:spPr>
        <p:txBody>
          <a:bodyPr/>
          <a:lstStyle/>
          <a:p>
            <a:endParaRPr/>
          </a:p>
        </p:txBody>
      </p:sp>
      <p:sp>
        <p:nvSpPr>
          <p:cNvPr id="47" name="Text 45"/>
          <p:cNvSpPr/>
          <p:nvPr/>
        </p:nvSpPr>
        <p:spPr>
          <a:xfrm>
            <a:off x="6291072" y="3429340"/>
            <a:ext cx="2350008" cy="320031"/>
          </a:xfrm>
          <a:prstGeom prst="rect">
            <a:avLst/>
          </a:prstGeom>
          <a:noFill/>
          <a:ln/>
        </p:spPr>
        <p:txBody>
          <a:bodyPr wrap="square" rtlCol="0" anchor="ctr"/>
          <a:lstStyle/>
          <a:p>
            <a:pPr marL="0" indent="0">
              <a:buNone/>
            </a:pPr>
            <a:r>
              <a:rPr lang="en-US" sz="800" dirty="0">
                <a:solidFill>
                  <a:srgbClr val="1A1A1A"/>
                </a:solidFill>
              </a:rPr>
              <a:t>Alert-to-Attack Ratio and Packet Drop Rate</a:t>
            </a:r>
            <a:endParaRPr lang="en-US" sz="800" dirty="0"/>
          </a:p>
        </p:txBody>
      </p:sp>
      <p:sp>
        <p:nvSpPr>
          <p:cNvPr id="48" name="Shape 46"/>
          <p:cNvSpPr/>
          <p:nvPr/>
        </p:nvSpPr>
        <p:spPr>
          <a:xfrm>
            <a:off x="0" y="4142232"/>
            <a:ext cx="9144000" cy="1001268"/>
          </a:xfrm>
          <a:prstGeom prst="rect">
            <a:avLst/>
          </a:prstGeom>
          <a:solidFill>
            <a:srgbClr val="1B4332"/>
          </a:solidFill>
          <a:ln w="12700">
            <a:solidFill>
              <a:srgbClr val="1B4332"/>
            </a:solidFill>
            <a:prstDash val="solid"/>
          </a:ln>
        </p:spPr>
        <p:txBody>
          <a:bodyPr/>
          <a:lstStyle/>
          <a:p>
            <a:endParaRPr/>
          </a:p>
        </p:txBody>
      </p:sp>
      <p:sp>
        <p:nvSpPr>
          <p:cNvPr id="49" name="Shape 47"/>
          <p:cNvSpPr/>
          <p:nvPr/>
        </p:nvSpPr>
        <p:spPr>
          <a:xfrm>
            <a:off x="0" y="4132749"/>
            <a:ext cx="9144000" cy="27432"/>
          </a:xfrm>
          <a:prstGeom prst="rect">
            <a:avLst/>
          </a:prstGeom>
          <a:solidFill>
            <a:srgbClr val="B7891A"/>
          </a:solidFill>
          <a:ln w="12700">
            <a:solidFill>
              <a:srgbClr val="B7891A"/>
            </a:solidFill>
            <a:prstDash val="solid"/>
          </a:ln>
        </p:spPr>
        <p:txBody>
          <a:bodyPr/>
          <a:lstStyle/>
          <a:p>
            <a:endParaRPr/>
          </a:p>
        </p:txBody>
      </p:sp>
      <p:sp>
        <p:nvSpPr>
          <p:cNvPr id="50" name="Text 48"/>
          <p:cNvSpPr/>
          <p:nvPr/>
        </p:nvSpPr>
        <p:spPr>
          <a:xfrm>
            <a:off x="137160" y="4222411"/>
            <a:ext cx="1828800" cy="164592"/>
          </a:xfrm>
          <a:prstGeom prst="rect">
            <a:avLst/>
          </a:prstGeom>
          <a:noFill/>
          <a:ln/>
        </p:spPr>
        <p:txBody>
          <a:bodyPr wrap="square" rtlCol="0" anchor="ctr"/>
          <a:lstStyle/>
          <a:p>
            <a:pPr marL="0" indent="0">
              <a:buNone/>
            </a:pPr>
            <a:r>
              <a:rPr lang="en-US" sz="650" b="1" kern="0" spc="150" dirty="0">
                <a:solidFill>
                  <a:srgbClr val="B7891A"/>
                </a:solidFill>
              </a:rPr>
              <a:t>SPEAKER NOTES</a:t>
            </a:r>
            <a:endParaRPr lang="en-US" sz="650" dirty="0"/>
          </a:p>
        </p:txBody>
      </p:sp>
      <p:sp>
        <p:nvSpPr>
          <p:cNvPr id="51" name="Text 49"/>
          <p:cNvSpPr/>
          <p:nvPr/>
        </p:nvSpPr>
        <p:spPr>
          <a:xfrm>
            <a:off x="137160" y="4396486"/>
            <a:ext cx="8869680" cy="603758"/>
          </a:xfrm>
          <a:prstGeom prst="rect">
            <a:avLst/>
          </a:prstGeom>
          <a:noFill/>
          <a:ln/>
        </p:spPr>
        <p:txBody>
          <a:bodyPr wrap="square" rtlCol="0" anchor="t"/>
          <a:lstStyle/>
          <a:p>
            <a:pPr marL="0" indent="0">
              <a:buNone/>
            </a:pPr>
            <a:r>
              <a:rPr lang="en-US" sz="720" dirty="0">
                <a:solidFill>
                  <a:srgbClr val="FFFFFF"/>
                </a:solidFill>
              </a:rPr>
              <a:t>Critical implementation detail: I had to compile Snort 3 from source. The package manager version has a known bug where detection_filter is silently ignored meaning none of my rate-based rules would ever fire. Source build takes about an hour but is fully reproducible. nids-snort.sh manages all sessions with eight command modes and validates rules before every session. nids-report.py maps every SID to a severity tier using a simple dictionary, no ML at all. nids-metrics.py reads the alert log and computes detection rate, false positive rate, precision, F1, accuracy, alert ratio, and packet drop rate.</a:t>
            </a:r>
            <a:endParaRPr lang="en-US" sz="72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AFAF8"/>
        </a:solidFill>
        <a:effectLst/>
      </p:bgPr>
    </p:bg>
    <p:spTree>
      <p:nvGrpSpPr>
        <p:cNvPr id="1" name=""/>
        <p:cNvGrpSpPr/>
        <p:nvPr/>
      </p:nvGrpSpPr>
      <p:grpSpPr>
        <a:xfrm>
          <a:off x="0" y="0"/>
          <a:ext cx="0" cy="0"/>
          <a:chOff x="0" y="0"/>
          <a:chExt cx="0" cy="0"/>
        </a:xfrm>
      </p:grpSpPr>
      <p:sp>
        <p:nvSpPr>
          <p:cNvPr id="2" name="Shape 0"/>
          <p:cNvSpPr/>
          <p:nvPr/>
        </p:nvSpPr>
        <p:spPr>
          <a:xfrm>
            <a:off x="0" y="0"/>
            <a:ext cx="9144000" cy="566928"/>
          </a:xfrm>
          <a:prstGeom prst="rect">
            <a:avLst/>
          </a:prstGeom>
          <a:solidFill>
            <a:srgbClr val="1B4332"/>
          </a:solidFill>
          <a:ln w="12700">
            <a:solidFill>
              <a:srgbClr val="1B4332"/>
            </a:solidFill>
            <a:prstDash val="solid"/>
          </a:ln>
        </p:spPr>
        <p:txBody>
          <a:bodyPr/>
          <a:lstStyle/>
          <a:p>
            <a:endParaRPr/>
          </a:p>
        </p:txBody>
      </p:sp>
      <p:sp>
        <p:nvSpPr>
          <p:cNvPr id="3" name="Shape 1"/>
          <p:cNvSpPr/>
          <p:nvPr/>
        </p:nvSpPr>
        <p:spPr>
          <a:xfrm>
            <a:off x="0" y="566928"/>
            <a:ext cx="9144000" cy="29261"/>
          </a:xfrm>
          <a:prstGeom prst="rect">
            <a:avLst/>
          </a:prstGeom>
          <a:solidFill>
            <a:srgbClr val="B7891A"/>
          </a:solidFill>
          <a:ln w="12700">
            <a:solidFill>
              <a:srgbClr val="B7891A"/>
            </a:solidFill>
            <a:prstDash val="solid"/>
          </a:ln>
        </p:spPr>
        <p:txBody>
          <a:bodyPr/>
          <a:lstStyle/>
          <a:p>
            <a:endParaRPr/>
          </a:p>
        </p:txBody>
      </p:sp>
      <p:sp>
        <p:nvSpPr>
          <p:cNvPr id="4" name="Text 2"/>
          <p:cNvSpPr/>
          <p:nvPr/>
        </p:nvSpPr>
        <p:spPr>
          <a:xfrm>
            <a:off x="347472" y="0"/>
            <a:ext cx="8449056" cy="566928"/>
          </a:xfrm>
          <a:prstGeom prst="rect">
            <a:avLst/>
          </a:prstGeom>
          <a:noFill/>
          <a:ln/>
        </p:spPr>
        <p:txBody>
          <a:bodyPr wrap="square" rtlCol="0" anchor="ctr"/>
          <a:lstStyle/>
          <a:p>
            <a:pPr marL="0" indent="0">
              <a:buNone/>
            </a:pPr>
            <a:r>
              <a:rPr lang="en-US" sz="1700" b="1" kern="0" spc="50" dirty="0">
                <a:solidFill>
                  <a:srgbClr val="FFFFFF"/>
                </a:solidFill>
              </a:rPr>
              <a:t>EVALUATION DESIGN</a:t>
            </a:r>
            <a:endParaRPr lang="en-US" sz="1700" dirty="0"/>
          </a:p>
        </p:txBody>
      </p:sp>
      <p:sp>
        <p:nvSpPr>
          <p:cNvPr id="5" name="Text 3"/>
          <p:cNvSpPr/>
          <p:nvPr/>
        </p:nvSpPr>
        <p:spPr>
          <a:xfrm>
            <a:off x="347472" y="576072"/>
            <a:ext cx="8449056" cy="201168"/>
          </a:xfrm>
          <a:prstGeom prst="rect">
            <a:avLst/>
          </a:prstGeom>
          <a:noFill/>
          <a:ln/>
        </p:spPr>
        <p:txBody>
          <a:bodyPr wrap="square" rtlCol="0" anchor="ctr"/>
          <a:lstStyle/>
          <a:p>
            <a:pPr marL="0" indent="0">
              <a:buNone/>
            </a:pPr>
            <a:r>
              <a:rPr lang="en-US" sz="750" i="1" dirty="0">
                <a:solidFill>
                  <a:srgbClr val="B7891A"/>
                </a:solidFill>
              </a:rPr>
              <a:t>4 sessions -- dual-mode: PCAP replay and live simulation</a:t>
            </a:r>
            <a:endParaRPr lang="en-US" sz="750" dirty="0"/>
          </a:p>
        </p:txBody>
      </p:sp>
      <p:sp>
        <p:nvSpPr>
          <p:cNvPr id="6" name="Shape 4"/>
          <p:cNvSpPr/>
          <p:nvPr/>
        </p:nvSpPr>
        <p:spPr>
          <a:xfrm>
            <a:off x="256032" y="804672"/>
            <a:ext cx="2057400" cy="2953511"/>
          </a:xfrm>
          <a:prstGeom prst="roundRect">
            <a:avLst>
              <a:gd name="adj" fmla="val 2667"/>
            </a:avLst>
          </a:prstGeom>
          <a:solidFill>
            <a:srgbClr val="FEF3C7"/>
          </a:solidFill>
          <a:ln w="9525">
            <a:solidFill>
              <a:srgbClr val="92400E"/>
            </a:solidFill>
            <a:prstDash val="solid"/>
          </a:ln>
        </p:spPr>
        <p:txBody>
          <a:bodyPr/>
          <a:lstStyle/>
          <a:p>
            <a:endParaRPr/>
          </a:p>
        </p:txBody>
      </p:sp>
      <p:sp>
        <p:nvSpPr>
          <p:cNvPr id="7" name="Shape 5"/>
          <p:cNvSpPr/>
          <p:nvPr/>
        </p:nvSpPr>
        <p:spPr>
          <a:xfrm>
            <a:off x="256032" y="804672"/>
            <a:ext cx="2057400" cy="36576"/>
          </a:xfrm>
          <a:prstGeom prst="rect">
            <a:avLst/>
          </a:prstGeom>
          <a:solidFill>
            <a:srgbClr val="92400E"/>
          </a:solidFill>
          <a:ln w="12700">
            <a:solidFill>
              <a:srgbClr val="92400E"/>
            </a:solidFill>
            <a:prstDash val="solid"/>
          </a:ln>
        </p:spPr>
        <p:txBody>
          <a:bodyPr/>
          <a:lstStyle/>
          <a:p>
            <a:endParaRPr/>
          </a:p>
        </p:txBody>
      </p:sp>
      <p:sp>
        <p:nvSpPr>
          <p:cNvPr id="8" name="Text 6"/>
          <p:cNvSpPr/>
          <p:nvPr/>
        </p:nvSpPr>
        <p:spPr>
          <a:xfrm>
            <a:off x="256032" y="868680"/>
            <a:ext cx="2057400" cy="402336"/>
          </a:xfrm>
          <a:prstGeom prst="rect">
            <a:avLst/>
          </a:prstGeom>
          <a:noFill/>
          <a:ln/>
        </p:spPr>
        <p:txBody>
          <a:bodyPr wrap="square" rtlCol="0" anchor="ctr"/>
          <a:lstStyle/>
          <a:p>
            <a:pPr marL="0" indent="0" algn="ctr">
              <a:buNone/>
            </a:pPr>
            <a:r>
              <a:rPr lang="en-US" sz="800" b="1" dirty="0">
                <a:solidFill>
                  <a:srgbClr val="92400E"/>
                </a:solidFill>
              </a:rPr>
              <a:t>Session 1</a:t>
            </a:r>
            <a:endParaRPr lang="en-US" sz="800" dirty="0"/>
          </a:p>
          <a:p>
            <a:pPr marL="0" indent="0" algn="ctr">
              <a:buNone/>
            </a:pPr>
            <a:r>
              <a:rPr lang="en-US" sz="800" b="1" dirty="0">
                <a:solidFill>
                  <a:srgbClr val="92400E"/>
                </a:solidFill>
              </a:rPr>
              <a:t>Tuesday PCAP</a:t>
            </a:r>
            <a:endParaRPr lang="en-US" sz="800" dirty="0"/>
          </a:p>
        </p:txBody>
      </p:sp>
      <p:sp>
        <p:nvSpPr>
          <p:cNvPr id="9" name="Shape 7"/>
          <p:cNvSpPr/>
          <p:nvPr/>
        </p:nvSpPr>
        <p:spPr>
          <a:xfrm>
            <a:off x="365760" y="1298448"/>
            <a:ext cx="1837944" cy="0"/>
          </a:xfrm>
          <a:prstGeom prst="line">
            <a:avLst/>
          </a:prstGeom>
          <a:noFill/>
          <a:ln w="6350">
            <a:solidFill>
              <a:srgbClr val="92400E"/>
            </a:solidFill>
            <a:prstDash val="solid"/>
          </a:ln>
        </p:spPr>
        <p:txBody>
          <a:bodyPr/>
          <a:lstStyle/>
          <a:p>
            <a:endParaRPr/>
          </a:p>
        </p:txBody>
      </p:sp>
      <p:sp>
        <p:nvSpPr>
          <p:cNvPr id="10" name="Text 8"/>
          <p:cNvSpPr/>
          <p:nvPr/>
        </p:nvSpPr>
        <p:spPr>
          <a:xfrm>
            <a:off x="347472" y="1353312"/>
            <a:ext cx="1874520" cy="237744"/>
          </a:xfrm>
          <a:prstGeom prst="rect">
            <a:avLst/>
          </a:prstGeom>
          <a:noFill/>
          <a:ln/>
        </p:spPr>
        <p:txBody>
          <a:bodyPr wrap="square" rtlCol="0" anchor="ctr"/>
          <a:lstStyle/>
          <a:p>
            <a:pPr marL="0" indent="0">
              <a:buNone/>
            </a:pPr>
            <a:r>
              <a:rPr lang="en-US" sz="900" b="1" dirty="0">
                <a:solidFill>
                  <a:srgbClr val="1A1A1A"/>
                </a:solidFill>
              </a:rPr>
              <a:t>SSH Brute Force</a:t>
            </a:r>
            <a:endParaRPr lang="en-US" sz="900" dirty="0"/>
          </a:p>
        </p:txBody>
      </p:sp>
      <p:sp>
        <p:nvSpPr>
          <p:cNvPr id="11" name="Text 9"/>
          <p:cNvSpPr/>
          <p:nvPr/>
        </p:nvSpPr>
        <p:spPr>
          <a:xfrm>
            <a:off x="347472" y="1572768"/>
            <a:ext cx="1874520" cy="201168"/>
          </a:xfrm>
          <a:prstGeom prst="rect">
            <a:avLst/>
          </a:prstGeom>
          <a:noFill/>
          <a:ln/>
        </p:spPr>
        <p:txBody>
          <a:bodyPr wrap="square" rtlCol="0" anchor="ctr"/>
          <a:lstStyle/>
          <a:p>
            <a:pPr marL="0" indent="0">
              <a:buNone/>
            </a:pPr>
            <a:r>
              <a:rPr lang="en-US" sz="700" i="1" dirty="0">
                <a:solidFill>
                  <a:srgbClr val="6B7280"/>
                </a:solidFill>
              </a:rPr>
              <a:t>CIC-IDS-2017 ~11 GB [15]</a:t>
            </a:r>
            <a:endParaRPr lang="en-US" sz="700" dirty="0"/>
          </a:p>
        </p:txBody>
      </p:sp>
      <p:sp>
        <p:nvSpPr>
          <p:cNvPr id="12" name="Shape 10"/>
          <p:cNvSpPr/>
          <p:nvPr/>
        </p:nvSpPr>
        <p:spPr>
          <a:xfrm>
            <a:off x="347472" y="1828800"/>
            <a:ext cx="1874520" cy="329184"/>
          </a:xfrm>
          <a:prstGeom prst="roundRect">
            <a:avLst>
              <a:gd name="adj" fmla="val 11111"/>
            </a:avLst>
          </a:prstGeom>
          <a:solidFill>
            <a:srgbClr val="FFFFFF"/>
          </a:solidFill>
          <a:ln w="9525">
            <a:solidFill>
              <a:srgbClr val="92400E"/>
            </a:solidFill>
            <a:prstDash val="solid"/>
          </a:ln>
        </p:spPr>
        <p:txBody>
          <a:bodyPr/>
          <a:lstStyle/>
          <a:p>
            <a:endParaRPr/>
          </a:p>
        </p:txBody>
      </p:sp>
      <p:sp>
        <p:nvSpPr>
          <p:cNvPr id="13" name="Text 11"/>
          <p:cNvSpPr/>
          <p:nvPr/>
        </p:nvSpPr>
        <p:spPr>
          <a:xfrm>
            <a:off x="384048" y="1847088"/>
            <a:ext cx="365760" cy="292608"/>
          </a:xfrm>
          <a:prstGeom prst="rect">
            <a:avLst/>
          </a:prstGeom>
          <a:noFill/>
          <a:ln/>
        </p:spPr>
        <p:txBody>
          <a:bodyPr wrap="square" rtlCol="0" anchor="ctr"/>
          <a:lstStyle/>
          <a:p>
            <a:pPr marL="0" indent="0">
              <a:buNone/>
            </a:pPr>
            <a:r>
              <a:rPr lang="en-US" sz="700" b="1" dirty="0">
                <a:solidFill>
                  <a:srgbClr val="92400E"/>
                </a:solidFill>
              </a:rPr>
              <a:t>DR</a:t>
            </a:r>
            <a:endParaRPr lang="en-US" sz="700" dirty="0"/>
          </a:p>
        </p:txBody>
      </p:sp>
      <p:sp>
        <p:nvSpPr>
          <p:cNvPr id="14" name="Text 12"/>
          <p:cNvSpPr/>
          <p:nvPr/>
        </p:nvSpPr>
        <p:spPr>
          <a:xfrm>
            <a:off x="731520" y="1847088"/>
            <a:ext cx="1371600" cy="292608"/>
          </a:xfrm>
          <a:prstGeom prst="rect">
            <a:avLst/>
          </a:prstGeom>
          <a:noFill/>
          <a:ln/>
        </p:spPr>
        <p:txBody>
          <a:bodyPr wrap="square" rtlCol="0" anchor="ctr"/>
          <a:lstStyle/>
          <a:p>
            <a:pPr marL="0" indent="0">
              <a:buNone/>
            </a:pPr>
            <a:r>
              <a:rPr lang="en-US" sz="1100" b="1" dirty="0">
                <a:solidFill>
                  <a:srgbClr val="1A1A1A"/>
                </a:solidFill>
              </a:rPr>
              <a:t>91.7%</a:t>
            </a:r>
            <a:endParaRPr lang="en-US" sz="1100" dirty="0"/>
          </a:p>
        </p:txBody>
      </p:sp>
      <p:sp>
        <p:nvSpPr>
          <p:cNvPr id="15" name="Shape 13"/>
          <p:cNvSpPr/>
          <p:nvPr/>
        </p:nvSpPr>
        <p:spPr>
          <a:xfrm>
            <a:off x="347472" y="2231136"/>
            <a:ext cx="1874520" cy="329184"/>
          </a:xfrm>
          <a:prstGeom prst="roundRect">
            <a:avLst>
              <a:gd name="adj" fmla="val 11111"/>
            </a:avLst>
          </a:prstGeom>
          <a:solidFill>
            <a:srgbClr val="FFFFFF"/>
          </a:solidFill>
          <a:ln w="9525">
            <a:solidFill>
              <a:srgbClr val="92400E"/>
            </a:solidFill>
            <a:prstDash val="solid"/>
          </a:ln>
        </p:spPr>
        <p:txBody>
          <a:bodyPr/>
          <a:lstStyle/>
          <a:p>
            <a:endParaRPr/>
          </a:p>
        </p:txBody>
      </p:sp>
      <p:sp>
        <p:nvSpPr>
          <p:cNvPr id="16" name="Text 14"/>
          <p:cNvSpPr/>
          <p:nvPr/>
        </p:nvSpPr>
        <p:spPr>
          <a:xfrm>
            <a:off x="384048" y="2249424"/>
            <a:ext cx="365760" cy="292608"/>
          </a:xfrm>
          <a:prstGeom prst="rect">
            <a:avLst/>
          </a:prstGeom>
          <a:noFill/>
          <a:ln/>
        </p:spPr>
        <p:txBody>
          <a:bodyPr wrap="square" rtlCol="0" anchor="ctr"/>
          <a:lstStyle/>
          <a:p>
            <a:pPr marL="0" indent="0">
              <a:buNone/>
            </a:pPr>
            <a:r>
              <a:rPr lang="en-US" sz="700" b="1" dirty="0">
                <a:solidFill>
                  <a:srgbClr val="92400E"/>
                </a:solidFill>
              </a:rPr>
              <a:t>FPR</a:t>
            </a:r>
            <a:endParaRPr lang="en-US" sz="700" dirty="0"/>
          </a:p>
        </p:txBody>
      </p:sp>
      <p:sp>
        <p:nvSpPr>
          <p:cNvPr id="17" name="Text 15"/>
          <p:cNvSpPr/>
          <p:nvPr/>
        </p:nvSpPr>
        <p:spPr>
          <a:xfrm>
            <a:off x="731520" y="2249424"/>
            <a:ext cx="1371600" cy="292608"/>
          </a:xfrm>
          <a:prstGeom prst="rect">
            <a:avLst/>
          </a:prstGeom>
          <a:noFill/>
          <a:ln/>
        </p:spPr>
        <p:txBody>
          <a:bodyPr wrap="square" rtlCol="0" anchor="ctr"/>
          <a:lstStyle/>
          <a:p>
            <a:pPr marL="0" indent="0">
              <a:buNone/>
            </a:pPr>
            <a:r>
              <a:rPr lang="en-US" sz="1100" b="1" dirty="0">
                <a:solidFill>
                  <a:srgbClr val="1A1A1A"/>
                </a:solidFill>
              </a:rPr>
              <a:t>~100%</a:t>
            </a:r>
            <a:endParaRPr lang="en-US" sz="1100" dirty="0"/>
          </a:p>
        </p:txBody>
      </p:sp>
      <p:sp>
        <p:nvSpPr>
          <p:cNvPr id="18" name="Shape 16"/>
          <p:cNvSpPr/>
          <p:nvPr/>
        </p:nvSpPr>
        <p:spPr>
          <a:xfrm>
            <a:off x="347472" y="2633472"/>
            <a:ext cx="1874520" cy="329184"/>
          </a:xfrm>
          <a:prstGeom prst="roundRect">
            <a:avLst>
              <a:gd name="adj" fmla="val 11111"/>
            </a:avLst>
          </a:prstGeom>
          <a:solidFill>
            <a:srgbClr val="FFFFFF"/>
          </a:solidFill>
          <a:ln w="9525">
            <a:solidFill>
              <a:srgbClr val="92400E"/>
            </a:solidFill>
            <a:prstDash val="solid"/>
          </a:ln>
        </p:spPr>
        <p:txBody>
          <a:bodyPr/>
          <a:lstStyle/>
          <a:p>
            <a:endParaRPr/>
          </a:p>
        </p:txBody>
      </p:sp>
      <p:sp>
        <p:nvSpPr>
          <p:cNvPr id="19" name="Text 17"/>
          <p:cNvSpPr/>
          <p:nvPr/>
        </p:nvSpPr>
        <p:spPr>
          <a:xfrm>
            <a:off x="384048" y="2651760"/>
            <a:ext cx="365760" cy="292608"/>
          </a:xfrm>
          <a:prstGeom prst="rect">
            <a:avLst/>
          </a:prstGeom>
          <a:noFill/>
          <a:ln/>
        </p:spPr>
        <p:txBody>
          <a:bodyPr wrap="square" rtlCol="0" anchor="ctr"/>
          <a:lstStyle/>
          <a:p>
            <a:pPr marL="0" indent="0">
              <a:buNone/>
            </a:pPr>
            <a:r>
              <a:rPr lang="en-US" sz="700" b="1" dirty="0">
                <a:solidFill>
                  <a:srgbClr val="92400E"/>
                </a:solidFill>
              </a:rPr>
              <a:t>F1</a:t>
            </a:r>
            <a:endParaRPr lang="en-US" sz="700" dirty="0"/>
          </a:p>
        </p:txBody>
      </p:sp>
      <p:sp>
        <p:nvSpPr>
          <p:cNvPr id="20" name="Text 18"/>
          <p:cNvSpPr/>
          <p:nvPr/>
        </p:nvSpPr>
        <p:spPr>
          <a:xfrm>
            <a:off x="731520" y="2651760"/>
            <a:ext cx="1371600" cy="292608"/>
          </a:xfrm>
          <a:prstGeom prst="rect">
            <a:avLst/>
          </a:prstGeom>
          <a:noFill/>
          <a:ln/>
        </p:spPr>
        <p:txBody>
          <a:bodyPr wrap="square" rtlCol="0" anchor="ctr"/>
          <a:lstStyle/>
          <a:p>
            <a:pPr marL="0" indent="0">
              <a:buNone/>
            </a:pPr>
            <a:r>
              <a:rPr lang="en-US" sz="1100" b="1" dirty="0">
                <a:solidFill>
                  <a:srgbClr val="1A1A1A"/>
                </a:solidFill>
              </a:rPr>
              <a:t>0.2%</a:t>
            </a:r>
            <a:endParaRPr lang="en-US" sz="1100" dirty="0"/>
          </a:p>
        </p:txBody>
      </p:sp>
      <p:sp>
        <p:nvSpPr>
          <p:cNvPr id="21" name="Text 19"/>
          <p:cNvSpPr/>
          <p:nvPr/>
        </p:nvSpPr>
        <p:spPr>
          <a:xfrm>
            <a:off x="329184" y="3127248"/>
            <a:ext cx="1911096" cy="566928"/>
          </a:xfrm>
          <a:prstGeom prst="rect">
            <a:avLst/>
          </a:prstGeom>
          <a:noFill/>
          <a:ln/>
        </p:spPr>
        <p:txBody>
          <a:bodyPr wrap="square" rtlCol="0" anchor="ctr"/>
          <a:lstStyle/>
          <a:p>
            <a:pPr marL="0" indent="0">
              <a:buNone/>
            </a:pPr>
            <a:r>
              <a:rPr lang="en-US" sz="650" i="1" dirty="0">
                <a:solidFill>
                  <a:srgbClr val="92400E"/>
                </a:solidFill>
              </a:rPr>
              <a:t>Mixed traffic inflates FPR. DR is the reliable metric.</a:t>
            </a:r>
            <a:endParaRPr lang="en-US" sz="650" dirty="0"/>
          </a:p>
        </p:txBody>
      </p:sp>
      <p:sp>
        <p:nvSpPr>
          <p:cNvPr id="22" name="Shape 20"/>
          <p:cNvSpPr/>
          <p:nvPr/>
        </p:nvSpPr>
        <p:spPr>
          <a:xfrm>
            <a:off x="2432304" y="804672"/>
            <a:ext cx="2057400" cy="2953511"/>
          </a:xfrm>
          <a:prstGeom prst="roundRect">
            <a:avLst>
              <a:gd name="adj" fmla="val 2667"/>
            </a:avLst>
          </a:prstGeom>
          <a:solidFill>
            <a:srgbClr val="F5E6E8"/>
          </a:solidFill>
          <a:ln w="9525">
            <a:solidFill>
              <a:srgbClr val="9B2335"/>
            </a:solidFill>
            <a:prstDash val="solid"/>
          </a:ln>
        </p:spPr>
        <p:txBody>
          <a:bodyPr/>
          <a:lstStyle/>
          <a:p>
            <a:endParaRPr/>
          </a:p>
        </p:txBody>
      </p:sp>
      <p:sp>
        <p:nvSpPr>
          <p:cNvPr id="23" name="Shape 21"/>
          <p:cNvSpPr/>
          <p:nvPr/>
        </p:nvSpPr>
        <p:spPr>
          <a:xfrm>
            <a:off x="2432304" y="804672"/>
            <a:ext cx="2057400" cy="36576"/>
          </a:xfrm>
          <a:prstGeom prst="rect">
            <a:avLst/>
          </a:prstGeom>
          <a:solidFill>
            <a:srgbClr val="9B2335"/>
          </a:solidFill>
          <a:ln w="12700">
            <a:solidFill>
              <a:srgbClr val="9B2335"/>
            </a:solidFill>
            <a:prstDash val="solid"/>
          </a:ln>
        </p:spPr>
        <p:txBody>
          <a:bodyPr/>
          <a:lstStyle/>
          <a:p>
            <a:endParaRPr/>
          </a:p>
        </p:txBody>
      </p:sp>
      <p:sp>
        <p:nvSpPr>
          <p:cNvPr id="24" name="Text 22"/>
          <p:cNvSpPr/>
          <p:nvPr/>
        </p:nvSpPr>
        <p:spPr>
          <a:xfrm>
            <a:off x="2432304" y="868680"/>
            <a:ext cx="2057400" cy="402336"/>
          </a:xfrm>
          <a:prstGeom prst="rect">
            <a:avLst/>
          </a:prstGeom>
          <a:noFill/>
          <a:ln/>
        </p:spPr>
        <p:txBody>
          <a:bodyPr wrap="square" rtlCol="0" anchor="ctr"/>
          <a:lstStyle/>
          <a:p>
            <a:pPr marL="0" indent="0" algn="ctr">
              <a:buNone/>
            </a:pPr>
            <a:r>
              <a:rPr lang="en-US" sz="800" b="1" dirty="0">
                <a:solidFill>
                  <a:srgbClr val="9B2335"/>
                </a:solidFill>
              </a:rPr>
              <a:t>Session 2</a:t>
            </a:r>
            <a:endParaRPr lang="en-US" sz="800" dirty="0"/>
          </a:p>
          <a:p>
            <a:pPr marL="0" indent="0" algn="ctr">
              <a:buNone/>
            </a:pPr>
            <a:r>
              <a:rPr lang="en-US" sz="800" b="1" dirty="0">
                <a:solidFill>
                  <a:srgbClr val="9B2335"/>
                </a:solidFill>
              </a:rPr>
              <a:t>Wednesday PCAP</a:t>
            </a:r>
            <a:endParaRPr lang="en-US" sz="800" dirty="0"/>
          </a:p>
        </p:txBody>
      </p:sp>
      <p:sp>
        <p:nvSpPr>
          <p:cNvPr id="25" name="Shape 23"/>
          <p:cNvSpPr/>
          <p:nvPr/>
        </p:nvSpPr>
        <p:spPr>
          <a:xfrm>
            <a:off x="2542032" y="1298448"/>
            <a:ext cx="1837944" cy="0"/>
          </a:xfrm>
          <a:prstGeom prst="line">
            <a:avLst/>
          </a:prstGeom>
          <a:noFill/>
          <a:ln w="6350">
            <a:solidFill>
              <a:srgbClr val="9B2335"/>
            </a:solidFill>
            <a:prstDash val="solid"/>
          </a:ln>
        </p:spPr>
        <p:txBody>
          <a:bodyPr/>
          <a:lstStyle/>
          <a:p>
            <a:endParaRPr/>
          </a:p>
        </p:txBody>
      </p:sp>
      <p:sp>
        <p:nvSpPr>
          <p:cNvPr id="26" name="Text 24"/>
          <p:cNvSpPr/>
          <p:nvPr/>
        </p:nvSpPr>
        <p:spPr>
          <a:xfrm>
            <a:off x="2523744" y="1353312"/>
            <a:ext cx="1874520" cy="237744"/>
          </a:xfrm>
          <a:prstGeom prst="rect">
            <a:avLst/>
          </a:prstGeom>
          <a:noFill/>
          <a:ln/>
        </p:spPr>
        <p:txBody>
          <a:bodyPr wrap="square" rtlCol="0" anchor="ctr"/>
          <a:lstStyle/>
          <a:p>
            <a:pPr marL="0" indent="0">
              <a:buNone/>
            </a:pPr>
            <a:r>
              <a:rPr lang="en-US" sz="900" b="1" dirty="0">
                <a:solidFill>
                  <a:srgbClr val="1A1A1A"/>
                </a:solidFill>
              </a:rPr>
              <a:t>DoS / DDoS</a:t>
            </a:r>
            <a:endParaRPr lang="en-US" sz="900" dirty="0"/>
          </a:p>
        </p:txBody>
      </p:sp>
      <p:sp>
        <p:nvSpPr>
          <p:cNvPr id="27" name="Text 25"/>
          <p:cNvSpPr/>
          <p:nvPr/>
        </p:nvSpPr>
        <p:spPr>
          <a:xfrm>
            <a:off x="2523744" y="1572768"/>
            <a:ext cx="1874520" cy="201168"/>
          </a:xfrm>
          <a:prstGeom prst="rect">
            <a:avLst/>
          </a:prstGeom>
          <a:noFill/>
          <a:ln/>
        </p:spPr>
        <p:txBody>
          <a:bodyPr wrap="square" rtlCol="0" anchor="ctr"/>
          <a:lstStyle/>
          <a:p>
            <a:pPr marL="0" indent="0">
              <a:buNone/>
            </a:pPr>
            <a:r>
              <a:rPr lang="en-US" sz="700" i="1" dirty="0">
                <a:solidFill>
                  <a:srgbClr val="6B7280"/>
                </a:solidFill>
              </a:rPr>
              <a:t>CIC-IDS-2017 ~13 GB [15]</a:t>
            </a:r>
            <a:endParaRPr lang="en-US" sz="700" dirty="0"/>
          </a:p>
        </p:txBody>
      </p:sp>
      <p:sp>
        <p:nvSpPr>
          <p:cNvPr id="28" name="Shape 26"/>
          <p:cNvSpPr/>
          <p:nvPr/>
        </p:nvSpPr>
        <p:spPr>
          <a:xfrm>
            <a:off x="2523744" y="1828800"/>
            <a:ext cx="1874520" cy="329184"/>
          </a:xfrm>
          <a:prstGeom prst="roundRect">
            <a:avLst>
              <a:gd name="adj" fmla="val 11111"/>
            </a:avLst>
          </a:prstGeom>
          <a:solidFill>
            <a:srgbClr val="FFFFFF"/>
          </a:solidFill>
          <a:ln w="9525">
            <a:solidFill>
              <a:srgbClr val="9B2335"/>
            </a:solidFill>
            <a:prstDash val="solid"/>
          </a:ln>
        </p:spPr>
        <p:txBody>
          <a:bodyPr/>
          <a:lstStyle/>
          <a:p>
            <a:endParaRPr/>
          </a:p>
        </p:txBody>
      </p:sp>
      <p:sp>
        <p:nvSpPr>
          <p:cNvPr id="29" name="Text 27"/>
          <p:cNvSpPr/>
          <p:nvPr/>
        </p:nvSpPr>
        <p:spPr>
          <a:xfrm>
            <a:off x="2560320" y="1847088"/>
            <a:ext cx="365760" cy="292608"/>
          </a:xfrm>
          <a:prstGeom prst="rect">
            <a:avLst/>
          </a:prstGeom>
          <a:noFill/>
          <a:ln/>
        </p:spPr>
        <p:txBody>
          <a:bodyPr wrap="square" rtlCol="0" anchor="ctr"/>
          <a:lstStyle/>
          <a:p>
            <a:pPr marL="0" indent="0">
              <a:buNone/>
            </a:pPr>
            <a:r>
              <a:rPr lang="en-US" sz="700" b="1" dirty="0">
                <a:solidFill>
                  <a:srgbClr val="9B2335"/>
                </a:solidFill>
              </a:rPr>
              <a:t>DR</a:t>
            </a:r>
            <a:endParaRPr lang="en-US" sz="700" dirty="0"/>
          </a:p>
        </p:txBody>
      </p:sp>
      <p:sp>
        <p:nvSpPr>
          <p:cNvPr id="30" name="Text 28"/>
          <p:cNvSpPr/>
          <p:nvPr/>
        </p:nvSpPr>
        <p:spPr>
          <a:xfrm>
            <a:off x="2907792" y="1847088"/>
            <a:ext cx="1371600" cy="292608"/>
          </a:xfrm>
          <a:prstGeom prst="rect">
            <a:avLst/>
          </a:prstGeom>
          <a:noFill/>
          <a:ln/>
        </p:spPr>
        <p:txBody>
          <a:bodyPr wrap="square" rtlCol="0" anchor="ctr"/>
          <a:lstStyle/>
          <a:p>
            <a:pPr marL="0" indent="0">
              <a:buNone/>
            </a:pPr>
            <a:r>
              <a:rPr lang="en-US" sz="1100" b="1" dirty="0">
                <a:solidFill>
                  <a:srgbClr val="1A1A1A"/>
                </a:solidFill>
              </a:rPr>
              <a:t>92.9%</a:t>
            </a:r>
            <a:endParaRPr lang="en-US" sz="1100" dirty="0"/>
          </a:p>
        </p:txBody>
      </p:sp>
      <p:sp>
        <p:nvSpPr>
          <p:cNvPr id="31" name="Shape 29"/>
          <p:cNvSpPr/>
          <p:nvPr/>
        </p:nvSpPr>
        <p:spPr>
          <a:xfrm>
            <a:off x="2523744" y="2231136"/>
            <a:ext cx="1874520" cy="329184"/>
          </a:xfrm>
          <a:prstGeom prst="roundRect">
            <a:avLst>
              <a:gd name="adj" fmla="val 11111"/>
            </a:avLst>
          </a:prstGeom>
          <a:solidFill>
            <a:srgbClr val="FFFFFF"/>
          </a:solidFill>
          <a:ln w="9525">
            <a:solidFill>
              <a:srgbClr val="9B2335"/>
            </a:solidFill>
            <a:prstDash val="solid"/>
          </a:ln>
        </p:spPr>
        <p:txBody>
          <a:bodyPr/>
          <a:lstStyle/>
          <a:p>
            <a:endParaRPr/>
          </a:p>
        </p:txBody>
      </p:sp>
      <p:sp>
        <p:nvSpPr>
          <p:cNvPr id="32" name="Text 30"/>
          <p:cNvSpPr/>
          <p:nvPr/>
        </p:nvSpPr>
        <p:spPr>
          <a:xfrm>
            <a:off x="2560320" y="2249424"/>
            <a:ext cx="365760" cy="292608"/>
          </a:xfrm>
          <a:prstGeom prst="rect">
            <a:avLst/>
          </a:prstGeom>
          <a:noFill/>
          <a:ln/>
        </p:spPr>
        <p:txBody>
          <a:bodyPr wrap="square" rtlCol="0" anchor="ctr"/>
          <a:lstStyle/>
          <a:p>
            <a:pPr marL="0" indent="0">
              <a:buNone/>
            </a:pPr>
            <a:r>
              <a:rPr lang="en-US" sz="700" b="1" dirty="0">
                <a:solidFill>
                  <a:srgbClr val="9B2335"/>
                </a:solidFill>
              </a:rPr>
              <a:t>FPR</a:t>
            </a:r>
            <a:endParaRPr lang="en-US" sz="700" dirty="0"/>
          </a:p>
        </p:txBody>
      </p:sp>
      <p:sp>
        <p:nvSpPr>
          <p:cNvPr id="33" name="Text 31"/>
          <p:cNvSpPr/>
          <p:nvPr/>
        </p:nvSpPr>
        <p:spPr>
          <a:xfrm>
            <a:off x="2907792" y="2249424"/>
            <a:ext cx="1371600" cy="292608"/>
          </a:xfrm>
          <a:prstGeom prst="rect">
            <a:avLst/>
          </a:prstGeom>
          <a:noFill/>
          <a:ln/>
        </p:spPr>
        <p:txBody>
          <a:bodyPr wrap="square" rtlCol="0" anchor="ctr"/>
          <a:lstStyle/>
          <a:p>
            <a:pPr marL="0" indent="0">
              <a:buNone/>
            </a:pPr>
            <a:r>
              <a:rPr lang="en-US" sz="1100" b="1" dirty="0">
                <a:solidFill>
                  <a:srgbClr val="1A1A1A"/>
                </a:solidFill>
              </a:rPr>
              <a:t>~100%</a:t>
            </a:r>
            <a:endParaRPr lang="en-US" sz="1100" dirty="0"/>
          </a:p>
        </p:txBody>
      </p:sp>
      <p:sp>
        <p:nvSpPr>
          <p:cNvPr id="34" name="Shape 32"/>
          <p:cNvSpPr/>
          <p:nvPr/>
        </p:nvSpPr>
        <p:spPr>
          <a:xfrm>
            <a:off x="2523744" y="2633472"/>
            <a:ext cx="1874520" cy="329184"/>
          </a:xfrm>
          <a:prstGeom prst="roundRect">
            <a:avLst>
              <a:gd name="adj" fmla="val 11111"/>
            </a:avLst>
          </a:prstGeom>
          <a:solidFill>
            <a:srgbClr val="FFFFFF"/>
          </a:solidFill>
          <a:ln w="9525">
            <a:solidFill>
              <a:srgbClr val="9B2335"/>
            </a:solidFill>
            <a:prstDash val="solid"/>
          </a:ln>
        </p:spPr>
        <p:txBody>
          <a:bodyPr/>
          <a:lstStyle/>
          <a:p>
            <a:endParaRPr/>
          </a:p>
        </p:txBody>
      </p:sp>
      <p:sp>
        <p:nvSpPr>
          <p:cNvPr id="35" name="Text 33"/>
          <p:cNvSpPr/>
          <p:nvPr/>
        </p:nvSpPr>
        <p:spPr>
          <a:xfrm>
            <a:off x="2560320" y="2651760"/>
            <a:ext cx="365760" cy="292608"/>
          </a:xfrm>
          <a:prstGeom prst="rect">
            <a:avLst/>
          </a:prstGeom>
          <a:noFill/>
          <a:ln/>
        </p:spPr>
        <p:txBody>
          <a:bodyPr wrap="square" rtlCol="0" anchor="ctr"/>
          <a:lstStyle/>
          <a:p>
            <a:pPr marL="0" indent="0">
              <a:buNone/>
            </a:pPr>
            <a:r>
              <a:rPr lang="en-US" sz="700" b="1" dirty="0">
                <a:solidFill>
                  <a:srgbClr val="9B2335"/>
                </a:solidFill>
              </a:rPr>
              <a:t>F1</a:t>
            </a:r>
            <a:endParaRPr lang="en-US" sz="700" dirty="0"/>
          </a:p>
        </p:txBody>
      </p:sp>
      <p:sp>
        <p:nvSpPr>
          <p:cNvPr id="36" name="Text 34"/>
          <p:cNvSpPr/>
          <p:nvPr/>
        </p:nvSpPr>
        <p:spPr>
          <a:xfrm>
            <a:off x="2907792" y="2651760"/>
            <a:ext cx="1371600" cy="292608"/>
          </a:xfrm>
          <a:prstGeom prst="rect">
            <a:avLst/>
          </a:prstGeom>
          <a:noFill/>
          <a:ln/>
        </p:spPr>
        <p:txBody>
          <a:bodyPr wrap="square" rtlCol="0" anchor="ctr"/>
          <a:lstStyle/>
          <a:p>
            <a:pPr marL="0" indent="0">
              <a:buNone/>
            </a:pPr>
            <a:r>
              <a:rPr lang="en-US" sz="1100" b="1" dirty="0">
                <a:solidFill>
                  <a:srgbClr val="1A1A1A"/>
                </a:solidFill>
              </a:rPr>
              <a:t>0.1%</a:t>
            </a:r>
            <a:endParaRPr lang="en-US" sz="1100" dirty="0"/>
          </a:p>
        </p:txBody>
      </p:sp>
      <p:sp>
        <p:nvSpPr>
          <p:cNvPr id="37" name="Text 35"/>
          <p:cNvSpPr/>
          <p:nvPr/>
        </p:nvSpPr>
        <p:spPr>
          <a:xfrm>
            <a:off x="2505456" y="3127248"/>
            <a:ext cx="1911096" cy="566928"/>
          </a:xfrm>
          <a:prstGeom prst="rect">
            <a:avLst/>
          </a:prstGeom>
          <a:noFill/>
          <a:ln/>
        </p:spPr>
        <p:txBody>
          <a:bodyPr wrap="square" rtlCol="0" anchor="ctr"/>
          <a:lstStyle/>
          <a:p>
            <a:pPr marL="0" indent="0">
              <a:buNone/>
            </a:pPr>
            <a:r>
              <a:rPr lang="en-US" sz="650" i="1" dirty="0">
                <a:solidFill>
                  <a:srgbClr val="9B2335"/>
                </a:solidFill>
              </a:rPr>
              <a:t>Same mixed traffic issue. DR reliable only.</a:t>
            </a:r>
            <a:endParaRPr lang="en-US" sz="650" dirty="0"/>
          </a:p>
        </p:txBody>
      </p:sp>
      <p:sp>
        <p:nvSpPr>
          <p:cNvPr id="38" name="Shape 36"/>
          <p:cNvSpPr/>
          <p:nvPr/>
        </p:nvSpPr>
        <p:spPr>
          <a:xfrm>
            <a:off x="4608576" y="804672"/>
            <a:ext cx="2057400" cy="2953511"/>
          </a:xfrm>
          <a:prstGeom prst="roundRect">
            <a:avLst>
              <a:gd name="adj" fmla="val 2667"/>
            </a:avLst>
          </a:prstGeom>
          <a:solidFill>
            <a:srgbClr val="D8F3DC"/>
          </a:solidFill>
          <a:ln w="9525">
            <a:solidFill>
              <a:srgbClr val="1B4332"/>
            </a:solidFill>
            <a:prstDash val="solid"/>
          </a:ln>
        </p:spPr>
        <p:txBody>
          <a:bodyPr/>
          <a:lstStyle/>
          <a:p>
            <a:endParaRPr/>
          </a:p>
        </p:txBody>
      </p:sp>
      <p:sp>
        <p:nvSpPr>
          <p:cNvPr id="39" name="Shape 37"/>
          <p:cNvSpPr/>
          <p:nvPr/>
        </p:nvSpPr>
        <p:spPr>
          <a:xfrm>
            <a:off x="4608576" y="804672"/>
            <a:ext cx="2057400" cy="36576"/>
          </a:xfrm>
          <a:prstGeom prst="rect">
            <a:avLst/>
          </a:prstGeom>
          <a:solidFill>
            <a:srgbClr val="1B4332"/>
          </a:solidFill>
          <a:ln w="12700">
            <a:solidFill>
              <a:srgbClr val="1B4332"/>
            </a:solidFill>
            <a:prstDash val="solid"/>
          </a:ln>
        </p:spPr>
        <p:txBody>
          <a:bodyPr/>
          <a:lstStyle/>
          <a:p>
            <a:endParaRPr/>
          </a:p>
        </p:txBody>
      </p:sp>
      <p:sp>
        <p:nvSpPr>
          <p:cNvPr id="40" name="Text 38"/>
          <p:cNvSpPr/>
          <p:nvPr/>
        </p:nvSpPr>
        <p:spPr>
          <a:xfrm>
            <a:off x="4608576" y="868680"/>
            <a:ext cx="2057400" cy="402336"/>
          </a:xfrm>
          <a:prstGeom prst="rect">
            <a:avLst/>
          </a:prstGeom>
          <a:noFill/>
          <a:ln/>
        </p:spPr>
        <p:txBody>
          <a:bodyPr wrap="square" rtlCol="0" anchor="ctr"/>
          <a:lstStyle/>
          <a:p>
            <a:pPr marL="0" indent="0" algn="ctr">
              <a:buNone/>
            </a:pPr>
            <a:r>
              <a:rPr lang="en-US" sz="800" b="1" dirty="0">
                <a:solidFill>
                  <a:srgbClr val="1B4332"/>
                </a:solidFill>
              </a:rPr>
              <a:t>Session 3</a:t>
            </a:r>
            <a:endParaRPr lang="en-US" sz="800" dirty="0"/>
          </a:p>
          <a:p>
            <a:pPr marL="0" indent="0" algn="ctr">
              <a:buNone/>
            </a:pPr>
            <a:r>
              <a:rPr lang="en-US" sz="800" b="1" dirty="0">
                <a:solidFill>
                  <a:srgbClr val="1B4332"/>
                </a:solidFill>
              </a:rPr>
              <a:t>Friday PCAP</a:t>
            </a:r>
            <a:endParaRPr lang="en-US" sz="800" dirty="0"/>
          </a:p>
        </p:txBody>
      </p:sp>
      <p:sp>
        <p:nvSpPr>
          <p:cNvPr id="41" name="Shape 39"/>
          <p:cNvSpPr/>
          <p:nvPr/>
        </p:nvSpPr>
        <p:spPr>
          <a:xfrm>
            <a:off x="4718304" y="1298448"/>
            <a:ext cx="1837944" cy="0"/>
          </a:xfrm>
          <a:prstGeom prst="line">
            <a:avLst/>
          </a:prstGeom>
          <a:noFill/>
          <a:ln w="6350">
            <a:solidFill>
              <a:srgbClr val="1B4332"/>
            </a:solidFill>
            <a:prstDash val="solid"/>
          </a:ln>
        </p:spPr>
        <p:txBody>
          <a:bodyPr/>
          <a:lstStyle/>
          <a:p>
            <a:endParaRPr/>
          </a:p>
        </p:txBody>
      </p:sp>
      <p:sp>
        <p:nvSpPr>
          <p:cNvPr id="42" name="Text 40"/>
          <p:cNvSpPr/>
          <p:nvPr/>
        </p:nvSpPr>
        <p:spPr>
          <a:xfrm>
            <a:off x="4700016" y="1353312"/>
            <a:ext cx="1874520" cy="237744"/>
          </a:xfrm>
          <a:prstGeom prst="rect">
            <a:avLst/>
          </a:prstGeom>
          <a:noFill/>
          <a:ln/>
        </p:spPr>
        <p:txBody>
          <a:bodyPr wrap="square" rtlCol="0" anchor="ctr"/>
          <a:lstStyle/>
          <a:p>
            <a:pPr marL="0" indent="0">
              <a:buNone/>
            </a:pPr>
            <a:r>
              <a:rPr lang="en-US" sz="900" b="1" dirty="0">
                <a:solidFill>
                  <a:srgbClr val="1A1A1A"/>
                </a:solidFill>
              </a:rPr>
              <a:t>Port Scanning</a:t>
            </a:r>
            <a:endParaRPr lang="en-US" sz="900" dirty="0"/>
          </a:p>
        </p:txBody>
      </p:sp>
      <p:sp>
        <p:nvSpPr>
          <p:cNvPr id="43" name="Text 41"/>
          <p:cNvSpPr/>
          <p:nvPr/>
        </p:nvSpPr>
        <p:spPr>
          <a:xfrm>
            <a:off x="4700016" y="1572768"/>
            <a:ext cx="1874520" cy="201168"/>
          </a:xfrm>
          <a:prstGeom prst="rect">
            <a:avLst/>
          </a:prstGeom>
          <a:noFill/>
          <a:ln/>
        </p:spPr>
        <p:txBody>
          <a:bodyPr wrap="square" rtlCol="0" anchor="ctr"/>
          <a:lstStyle/>
          <a:p>
            <a:pPr marL="0" indent="0">
              <a:buNone/>
            </a:pPr>
            <a:r>
              <a:rPr lang="en-US" sz="700" i="1" dirty="0">
                <a:solidFill>
                  <a:srgbClr val="6B7280"/>
                </a:solidFill>
              </a:rPr>
              <a:t>CIC-IDS-2017 ~14 GB [15]</a:t>
            </a:r>
            <a:endParaRPr lang="en-US" sz="700" dirty="0"/>
          </a:p>
        </p:txBody>
      </p:sp>
      <p:sp>
        <p:nvSpPr>
          <p:cNvPr id="44" name="Shape 42"/>
          <p:cNvSpPr/>
          <p:nvPr/>
        </p:nvSpPr>
        <p:spPr>
          <a:xfrm>
            <a:off x="4700016" y="1828800"/>
            <a:ext cx="1874520" cy="329184"/>
          </a:xfrm>
          <a:prstGeom prst="roundRect">
            <a:avLst>
              <a:gd name="adj" fmla="val 11111"/>
            </a:avLst>
          </a:prstGeom>
          <a:solidFill>
            <a:srgbClr val="FFFFFF"/>
          </a:solidFill>
          <a:ln w="9525">
            <a:solidFill>
              <a:srgbClr val="1B4332"/>
            </a:solidFill>
            <a:prstDash val="solid"/>
          </a:ln>
        </p:spPr>
        <p:txBody>
          <a:bodyPr/>
          <a:lstStyle/>
          <a:p>
            <a:endParaRPr/>
          </a:p>
        </p:txBody>
      </p:sp>
      <p:sp>
        <p:nvSpPr>
          <p:cNvPr id="45" name="Text 43"/>
          <p:cNvSpPr/>
          <p:nvPr/>
        </p:nvSpPr>
        <p:spPr>
          <a:xfrm>
            <a:off x="4736592" y="1847088"/>
            <a:ext cx="365760" cy="292608"/>
          </a:xfrm>
          <a:prstGeom prst="rect">
            <a:avLst/>
          </a:prstGeom>
          <a:noFill/>
          <a:ln/>
        </p:spPr>
        <p:txBody>
          <a:bodyPr wrap="square" rtlCol="0" anchor="ctr"/>
          <a:lstStyle/>
          <a:p>
            <a:pPr marL="0" indent="0">
              <a:buNone/>
            </a:pPr>
            <a:r>
              <a:rPr lang="en-US" sz="700" b="1" dirty="0">
                <a:solidFill>
                  <a:srgbClr val="1B4332"/>
                </a:solidFill>
              </a:rPr>
              <a:t>DR</a:t>
            </a:r>
            <a:endParaRPr lang="en-US" sz="700" dirty="0"/>
          </a:p>
        </p:txBody>
      </p:sp>
      <p:sp>
        <p:nvSpPr>
          <p:cNvPr id="46" name="Text 44"/>
          <p:cNvSpPr/>
          <p:nvPr/>
        </p:nvSpPr>
        <p:spPr>
          <a:xfrm>
            <a:off x="5084064" y="1847088"/>
            <a:ext cx="1371600" cy="292608"/>
          </a:xfrm>
          <a:prstGeom prst="rect">
            <a:avLst/>
          </a:prstGeom>
          <a:noFill/>
          <a:ln/>
        </p:spPr>
        <p:txBody>
          <a:bodyPr wrap="square" rtlCol="0" anchor="ctr"/>
          <a:lstStyle/>
          <a:p>
            <a:pPr marL="0" indent="0">
              <a:buNone/>
            </a:pPr>
            <a:r>
              <a:rPr lang="en-US" sz="1100" b="1" dirty="0">
                <a:solidFill>
                  <a:srgbClr val="1A1A1A"/>
                </a:solidFill>
              </a:rPr>
              <a:t>90.9%</a:t>
            </a:r>
            <a:endParaRPr lang="en-US" sz="1100" dirty="0"/>
          </a:p>
        </p:txBody>
      </p:sp>
      <p:sp>
        <p:nvSpPr>
          <p:cNvPr id="47" name="Shape 45"/>
          <p:cNvSpPr/>
          <p:nvPr/>
        </p:nvSpPr>
        <p:spPr>
          <a:xfrm>
            <a:off x="4700016" y="2231136"/>
            <a:ext cx="1874520" cy="329184"/>
          </a:xfrm>
          <a:prstGeom prst="roundRect">
            <a:avLst>
              <a:gd name="adj" fmla="val 11111"/>
            </a:avLst>
          </a:prstGeom>
          <a:solidFill>
            <a:srgbClr val="FFFFFF"/>
          </a:solidFill>
          <a:ln w="9525">
            <a:solidFill>
              <a:srgbClr val="1B4332"/>
            </a:solidFill>
            <a:prstDash val="solid"/>
          </a:ln>
        </p:spPr>
        <p:txBody>
          <a:bodyPr/>
          <a:lstStyle/>
          <a:p>
            <a:endParaRPr/>
          </a:p>
        </p:txBody>
      </p:sp>
      <p:sp>
        <p:nvSpPr>
          <p:cNvPr id="48" name="Text 46"/>
          <p:cNvSpPr/>
          <p:nvPr/>
        </p:nvSpPr>
        <p:spPr>
          <a:xfrm>
            <a:off x="4736592" y="2249424"/>
            <a:ext cx="365760" cy="292608"/>
          </a:xfrm>
          <a:prstGeom prst="rect">
            <a:avLst/>
          </a:prstGeom>
          <a:noFill/>
          <a:ln/>
        </p:spPr>
        <p:txBody>
          <a:bodyPr wrap="square" rtlCol="0" anchor="ctr"/>
          <a:lstStyle/>
          <a:p>
            <a:pPr marL="0" indent="0">
              <a:buNone/>
            </a:pPr>
            <a:r>
              <a:rPr lang="en-US" sz="700" b="1" dirty="0">
                <a:solidFill>
                  <a:srgbClr val="1B4332"/>
                </a:solidFill>
              </a:rPr>
              <a:t>FPR</a:t>
            </a:r>
            <a:endParaRPr lang="en-US" sz="700" dirty="0"/>
          </a:p>
        </p:txBody>
      </p:sp>
      <p:sp>
        <p:nvSpPr>
          <p:cNvPr id="49" name="Text 47"/>
          <p:cNvSpPr/>
          <p:nvPr/>
        </p:nvSpPr>
        <p:spPr>
          <a:xfrm>
            <a:off x="5084064" y="2249424"/>
            <a:ext cx="1371600" cy="292608"/>
          </a:xfrm>
          <a:prstGeom prst="rect">
            <a:avLst/>
          </a:prstGeom>
          <a:noFill/>
          <a:ln/>
        </p:spPr>
        <p:txBody>
          <a:bodyPr wrap="square" rtlCol="0" anchor="ctr"/>
          <a:lstStyle/>
          <a:p>
            <a:pPr marL="0" indent="0">
              <a:buNone/>
            </a:pPr>
            <a:r>
              <a:rPr lang="en-US" sz="1100" b="1" dirty="0">
                <a:solidFill>
                  <a:srgbClr val="1A1A1A"/>
                </a:solidFill>
              </a:rPr>
              <a:t>8.8%</a:t>
            </a:r>
            <a:endParaRPr lang="en-US" sz="1100" dirty="0"/>
          </a:p>
        </p:txBody>
      </p:sp>
      <p:sp>
        <p:nvSpPr>
          <p:cNvPr id="50" name="Shape 48"/>
          <p:cNvSpPr/>
          <p:nvPr/>
        </p:nvSpPr>
        <p:spPr>
          <a:xfrm>
            <a:off x="4700016" y="2633472"/>
            <a:ext cx="1874520" cy="329184"/>
          </a:xfrm>
          <a:prstGeom prst="roundRect">
            <a:avLst>
              <a:gd name="adj" fmla="val 11111"/>
            </a:avLst>
          </a:prstGeom>
          <a:solidFill>
            <a:srgbClr val="FFFFFF"/>
          </a:solidFill>
          <a:ln w="9525">
            <a:solidFill>
              <a:srgbClr val="1B4332"/>
            </a:solidFill>
            <a:prstDash val="solid"/>
          </a:ln>
        </p:spPr>
        <p:txBody>
          <a:bodyPr/>
          <a:lstStyle/>
          <a:p>
            <a:endParaRPr/>
          </a:p>
        </p:txBody>
      </p:sp>
      <p:sp>
        <p:nvSpPr>
          <p:cNvPr id="51" name="Text 49"/>
          <p:cNvSpPr/>
          <p:nvPr/>
        </p:nvSpPr>
        <p:spPr>
          <a:xfrm>
            <a:off x="4736592" y="2651760"/>
            <a:ext cx="365760" cy="292608"/>
          </a:xfrm>
          <a:prstGeom prst="rect">
            <a:avLst/>
          </a:prstGeom>
          <a:noFill/>
          <a:ln/>
        </p:spPr>
        <p:txBody>
          <a:bodyPr wrap="square" rtlCol="0" anchor="ctr"/>
          <a:lstStyle/>
          <a:p>
            <a:pPr marL="0" indent="0">
              <a:buNone/>
            </a:pPr>
            <a:r>
              <a:rPr lang="en-US" sz="700" b="1" dirty="0">
                <a:solidFill>
                  <a:srgbClr val="1B4332"/>
                </a:solidFill>
              </a:rPr>
              <a:t>F1</a:t>
            </a:r>
            <a:endParaRPr lang="en-US" sz="700" dirty="0"/>
          </a:p>
        </p:txBody>
      </p:sp>
      <p:sp>
        <p:nvSpPr>
          <p:cNvPr id="52" name="Text 50"/>
          <p:cNvSpPr/>
          <p:nvPr/>
        </p:nvSpPr>
        <p:spPr>
          <a:xfrm>
            <a:off x="5084064" y="2651760"/>
            <a:ext cx="1371600" cy="292608"/>
          </a:xfrm>
          <a:prstGeom prst="rect">
            <a:avLst/>
          </a:prstGeom>
          <a:noFill/>
          <a:ln/>
        </p:spPr>
        <p:txBody>
          <a:bodyPr wrap="square" rtlCol="0" anchor="ctr"/>
          <a:lstStyle/>
          <a:p>
            <a:pPr marL="0" indent="0">
              <a:buNone/>
            </a:pPr>
            <a:r>
              <a:rPr lang="en-US" sz="1100" b="1" dirty="0">
                <a:solidFill>
                  <a:srgbClr val="1A1A1A"/>
                </a:solidFill>
              </a:rPr>
              <a:t>83.7%</a:t>
            </a:r>
            <a:endParaRPr lang="en-US" sz="1100" dirty="0"/>
          </a:p>
        </p:txBody>
      </p:sp>
      <p:sp>
        <p:nvSpPr>
          <p:cNvPr id="53" name="Text 51"/>
          <p:cNvSpPr/>
          <p:nvPr/>
        </p:nvSpPr>
        <p:spPr>
          <a:xfrm>
            <a:off x="4681728" y="3127248"/>
            <a:ext cx="1911096" cy="566928"/>
          </a:xfrm>
          <a:prstGeom prst="rect">
            <a:avLst/>
          </a:prstGeom>
          <a:noFill/>
          <a:ln/>
        </p:spPr>
        <p:txBody>
          <a:bodyPr wrap="square" rtlCol="0" anchor="ctr"/>
          <a:lstStyle/>
          <a:p>
            <a:pPr marL="0" indent="0">
              <a:buNone/>
            </a:pPr>
            <a:r>
              <a:rPr lang="en-US" sz="650" i="1" dirty="0">
                <a:solidFill>
                  <a:srgbClr val="1B4332"/>
                </a:solidFill>
              </a:rPr>
              <a:t>Strongest result. Full metrics reliable.</a:t>
            </a:r>
            <a:endParaRPr lang="en-US" sz="650" dirty="0"/>
          </a:p>
        </p:txBody>
      </p:sp>
      <p:sp>
        <p:nvSpPr>
          <p:cNvPr id="54" name="Shape 52"/>
          <p:cNvSpPr/>
          <p:nvPr/>
        </p:nvSpPr>
        <p:spPr>
          <a:xfrm>
            <a:off x="6784848" y="804672"/>
            <a:ext cx="2057400" cy="2953511"/>
          </a:xfrm>
          <a:prstGeom prst="roundRect">
            <a:avLst>
              <a:gd name="adj" fmla="val 2667"/>
            </a:avLst>
          </a:prstGeom>
          <a:solidFill>
            <a:srgbClr val="DBEAFE"/>
          </a:solidFill>
          <a:ln w="9525">
            <a:solidFill>
              <a:srgbClr val="1E3A5F"/>
            </a:solidFill>
            <a:prstDash val="solid"/>
          </a:ln>
        </p:spPr>
        <p:txBody>
          <a:bodyPr/>
          <a:lstStyle/>
          <a:p>
            <a:endParaRPr/>
          </a:p>
        </p:txBody>
      </p:sp>
      <p:sp>
        <p:nvSpPr>
          <p:cNvPr id="55" name="Shape 53"/>
          <p:cNvSpPr/>
          <p:nvPr/>
        </p:nvSpPr>
        <p:spPr>
          <a:xfrm>
            <a:off x="6784848" y="804672"/>
            <a:ext cx="2057400" cy="36576"/>
          </a:xfrm>
          <a:prstGeom prst="rect">
            <a:avLst/>
          </a:prstGeom>
          <a:solidFill>
            <a:srgbClr val="1E3A5F"/>
          </a:solidFill>
          <a:ln w="12700">
            <a:solidFill>
              <a:srgbClr val="1E3A5F"/>
            </a:solidFill>
            <a:prstDash val="solid"/>
          </a:ln>
        </p:spPr>
        <p:txBody>
          <a:bodyPr/>
          <a:lstStyle/>
          <a:p>
            <a:endParaRPr/>
          </a:p>
        </p:txBody>
      </p:sp>
      <p:sp>
        <p:nvSpPr>
          <p:cNvPr id="56" name="Text 54"/>
          <p:cNvSpPr/>
          <p:nvPr/>
        </p:nvSpPr>
        <p:spPr>
          <a:xfrm>
            <a:off x="6784848" y="868680"/>
            <a:ext cx="2057400" cy="402336"/>
          </a:xfrm>
          <a:prstGeom prst="rect">
            <a:avLst/>
          </a:prstGeom>
          <a:noFill/>
          <a:ln/>
        </p:spPr>
        <p:txBody>
          <a:bodyPr wrap="square" rtlCol="0" anchor="ctr"/>
          <a:lstStyle/>
          <a:p>
            <a:pPr marL="0" indent="0" algn="ctr">
              <a:buNone/>
            </a:pPr>
            <a:r>
              <a:rPr lang="en-US" sz="800" b="1" dirty="0">
                <a:solidFill>
                  <a:srgbClr val="1E3A5F"/>
                </a:solidFill>
              </a:rPr>
              <a:t>Session 4</a:t>
            </a:r>
            <a:endParaRPr lang="en-US" sz="800" dirty="0"/>
          </a:p>
          <a:p>
            <a:pPr marL="0" indent="0" algn="ctr">
              <a:buNone/>
            </a:pPr>
            <a:r>
              <a:rPr lang="en-US" sz="800" b="1" dirty="0">
                <a:solidFill>
                  <a:srgbClr val="1E3A5F"/>
                </a:solidFill>
              </a:rPr>
              <a:t>WSL2 Live</a:t>
            </a:r>
            <a:endParaRPr lang="en-US" sz="800" dirty="0"/>
          </a:p>
        </p:txBody>
      </p:sp>
      <p:sp>
        <p:nvSpPr>
          <p:cNvPr id="57" name="Shape 55"/>
          <p:cNvSpPr/>
          <p:nvPr/>
        </p:nvSpPr>
        <p:spPr>
          <a:xfrm>
            <a:off x="6894576" y="1298448"/>
            <a:ext cx="1837944" cy="0"/>
          </a:xfrm>
          <a:prstGeom prst="line">
            <a:avLst/>
          </a:prstGeom>
          <a:noFill/>
          <a:ln w="6350">
            <a:solidFill>
              <a:srgbClr val="1E3A5F"/>
            </a:solidFill>
            <a:prstDash val="solid"/>
          </a:ln>
        </p:spPr>
        <p:txBody>
          <a:bodyPr/>
          <a:lstStyle/>
          <a:p>
            <a:endParaRPr/>
          </a:p>
        </p:txBody>
      </p:sp>
      <p:sp>
        <p:nvSpPr>
          <p:cNvPr id="58" name="Text 56"/>
          <p:cNvSpPr/>
          <p:nvPr/>
        </p:nvSpPr>
        <p:spPr>
          <a:xfrm>
            <a:off x="6876288" y="1353312"/>
            <a:ext cx="1874520" cy="237744"/>
          </a:xfrm>
          <a:prstGeom prst="rect">
            <a:avLst/>
          </a:prstGeom>
          <a:noFill/>
          <a:ln/>
        </p:spPr>
        <p:txBody>
          <a:bodyPr wrap="square" rtlCol="0" anchor="ctr"/>
          <a:lstStyle/>
          <a:p>
            <a:pPr marL="0" indent="0">
              <a:buNone/>
            </a:pPr>
            <a:r>
              <a:rPr lang="en-US" sz="900" b="1" dirty="0">
                <a:solidFill>
                  <a:srgbClr val="1A1A1A"/>
                </a:solidFill>
              </a:rPr>
              <a:t>All 18 Categories</a:t>
            </a:r>
            <a:endParaRPr lang="en-US" sz="900" dirty="0"/>
          </a:p>
        </p:txBody>
      </p:sp>
      <p:sp>
        <p:nvSpPr>
          <p:cNvPr id="59" name="Text 57"/>
          <p:cNvSpPr/>
          <p:nvPr/>
        </p:nvSpPr>
        <p:spPr>
          <a:xfrm>
            <a:off x="6876288" y="1572768"/>
            <a:ext cx="1874520" cy="201168"/>
          </a:xfrm>
          <a:prstGeom prst="rect">
            <a:avLst/>
          </a:prstGeom>
          <a:noFill/>
          <a:ln/>
        </p:spPr>
        <p:txBody>
          <a:bodyPr wrap="square" rtlCol="0" anchor="ctr"/>
          <a:lstStyle/>
          <a:p>
            <a:pPr marL="0" indent="0">
              <a:buNone/>
            </a:pPr>
            <a:r>
              <a:rPr lang="en-US" sz="700" i="1" dirty="0">
                <a:solidFill>
                  <a:srgbClr val="6B7280"/>
                </a:solidFill>
              </a:rPr>
              <a:t>Simulated nmap, hping3, curl</a:t>
            </a:r>
            <a:endParaRPr lang="en-US" sz="700" dirty="0"/>
          </a:p>
        </p:txBody>
      </p:sp>
      <p:sp>
        <p:nvSpPr>
          <p:cNvPr id="60" name="Shape 58"/>
          <p:cNvSpPr/>
          <p:nvPr/>
        </p:nvSpPr>
        <p:spPr>
          <a:xfrm>
            <a:off x="6876288" y="1828800"/>
            <a:ext cx="1874520" cy="329184"/>
          </a:xfrm>
          <a:prstGeom prst="roundRect">
            <a:avLst>
              <a:gd name="adj" fmla="val 11111"/>
            </a:avLst>
          </a:prstGeom>
          <a:solidFill>
            <a:srgbClr val="FFFFFF"/>
          </a:solidFill>
          <a:ln w="9525">
            <a:solidFill>
              <a:srgbClr val="1E3A5F"/>
            </a:solidFill>
            <a:prstDash val="solid"/>
          </a:ln>
        </p:spPr>
        <p:txBody>
          <a:bodyPr/>
          <a:lstStyle/>
          <a:p>
            <a:endParaRPr/>
          </a:p>
        </p:txBody>
      </p:sp>
      <p:sp>
        <p:nvSpPr>
          <p:cNvPr id="61" name="Text 59"/>
          <p:cNvSpPr/>
          <p:nvPr/>
        </p:nvSpPr>
        <p:spPr>
          <a:xfrm>
            <a:off x="6912864" y="1847088"/>
            <a:ext cx="365760" cy="292608"/>
          </a:xfrm>
          <a:prstGeom prst="rect">
            <a:avLst/>
          </a:prstGeom>
          <a:noFill/>
          <a:ln/>
        </p:spPr>
        <p:txBody>
          <a:bodyPr wrap="square" rtlCol="0" anchor="ctr"/>
          <a:lstStyle/>
          <a:p>
            <a:pPr marL="0" indent="0">
              <a:buNone/>
            </a:pPr>
            <a:r>
              <a:rPr lang="en-US" sz="700" b="1" dirty="0">
                <a:solidFill>
                  <a:srgbClr val="1E3A5F"/>
                </a:solidFill>
              </a:rPr>
              <a:t>DR</a:t>
            </a:r>
            <a:endParaRPr lang="en-US" sz="700" dirty="0"/>
          </a:p>
        </p:txBody>
      </p:sp>
      <p:sp>
        <p:nvSpPr>
          <p:cNvPr id="62" name="Text 60"/>
          <p:cNvSpPr/>
          <p:nvPr/>
        </p:nvSpPr>
        <p:spPr>
          <a:xfrm>
            <a:off x="7260336" y="1847088"/>
            <a:ext cx="1371600" cy="292608"/>
          </a:xfrm>
          <a:prstGeom prst="rect">
            <a:avLst/>
          </a:prstGeom>
          <a:noFill/>
          <a:ln/>
        </p:spPr>
        <p:txBody>
          <a:bodyPr wrap="square" rtlCol="0" anchor="ctr"/>
          <a:lstStyle/>
          <a:p>
            <a:pPr marL="0" indent="0">
              <a:buNone/>
            </a:pPr>
            <a:r>
              <a:rPr lang="en-US" sz="1100" b="1" dirty="0">
                <a:solidFill>
                  <a:srgbClr val="1A1A1A"/>
                </a:solidFill>
              </a:rPr>
              <a:t>~100%</a:t>
            </a:r>
            <a:endParaRPr lang="en-US" sz="1100" dirty="0"/>
          </a:p>
        </p:txBody>
      </p:sp>
      <p:sp>
        <p:nvSpPr>
          <p:cNvPr id="63" name="Shape 61"/>
          <p:cNvSpPr/>
          <p:nvPr/>
        </p:nvSpPr>
        <p:spPr>
          <a:xfrm>
            <a:off x="6876288" y="2231136"/>
            <a:ext cx="1874520" cy="329184"/>
          </a:xfrm>
          <a:prstGeom prst="roundRect">
            <a:avLst>
              <a:gd name="adj" fmla="val 11111"/>
            </a:avLst>
          </a:prstGeom>
          <a:solidFill>
            <a:srgbClr val="FFFFFF"/>
          </a:solidFill>
          <a:ln w="9525">
            <a:solidFill>
              <a:srgbClr val="1E3A5F"/>
            </a:solidFill>
            <a:prstDash val="solid"/>
          </a:ln>
        </p:spPr>
        <p:txBody>
          <a:bodyPr/>
          <a:lstStyle/>
          <a:p>
            <a:endParaRPr/>
          </a:p>
        </p:txBody>
      </p:sp>
      <p:sp>
        <p:nvSpPr>
          <p:cNvPr id="64" name="Text 62"/>
          <p:cNvSpPr/>
          <p:nvPr/>
        </p:nvSpPr>
        <p:spPr>
          <a:xfrm>
            <a:off x="6912864" y="2249424"/>
            <a:ext cx="365760" cy="292608"/>
          </a:xfrm>
          <a:prstGeom prst="rect">
            <a:avLst/>
          </a:prstGeom>
          <a:noFill/>
          <a:ln/>
        </p:spPr>
        <p:txBody>
          <a:bodyPr wrap="square" rtlCol="0" anchor="ctr"/>
          <a:lstStyle/>
          <a:p>
            <a:pPr marL="0" indent="0">
              <a:buNone/>
            </a:pPr>
            <a:r>
              <a:rPr lang="en-US" sz="700" b="1" dirty="0">
                <a:solidFill>
                  <a:srgbClr val="1E3A5F"/>
                </a:solidFill>
              </a:rPr>
              <a:t>FPR</a:t>
            </a:r>
            <a:endParaRPr lang="en-US" sz="700" dirty="0"/>
          </a:p>
        </p:txBody>
      </p:sp>
      <p:sp>
        <p:nvSpPr>
          <p:cNvPr id="65" name="Text 63"/>
          <p:cNvSpPr/>
          <p:nvPr/>
        </p:nvSpPr>
        <p:spPr>
          <a:xfrm>
            <a:off x="7260336" y="2249424"/>
            <a:ext cx="1371600" cy="292608"/>
          </a:xfrm>
          <a:prstGeom prst="rect">
            <a:avLst/>
          </a:prstGeom>
          <a:noFill/>
          <a:ln/>
        </p:spPr>
        <p:txBody>
          <a:bodyPr wrap="square" rtlCol="0" anchor="ctr"/>
          <a:lstStyle/>
          <a:p>
            <a:pPr marL="0" indent="0">
              <a:buNone/>
            </a:pPr>
            <a:r>
              <a:rPr lang="en-US" sz="1100" b="1" dirty="0">
                <a:solidFill>
                  <a:srgbClr val="1A1A1A"/>
                </a:solidFill>
              </a:rPr>
              <a:t>&lt; 5%</a:t>
            </a:r>
            <a:endParaRPr lang="en-US" sz="1100" dirty="0"/>
          </a:p>
        </p:txBody>
      </p:sp>
      <p:sp>
        <p:nvSpPr>
          <p:cNvPr id="66" name="Shape 64"/>
          <p:cNvSpPr/>
          <p:nvPr/>
        </p:nvSpPr>
        <p:spPr>
          <a:xfrm>
            <a:off x="6876288" y="2633472"/>
            <a:ext cx="1874520" cy="329184"/>
          </a:xfrm>
          <a:prstGeom prst="roundRect">
            <a:avLst>
              <a:gd name="adj" fmla="val 11111"/>
            </a:avLst>
          </a:prstGeom>
          <a:solidFill>
            <a:srgbClr val="FFFFFF"/>
          </a:solidFill>
          <a:ln w="9525">
            <a:solidFill>
              <a:srgbClr val="1E3A5F"/>
            </a:solidFill>
            <a:prstDash val="solid"/>
          </a:ln>
        </p:spPr>
        <p:txBody>
          <a:bodyPr/>
          <a:lstStyle/>
          <a:p>
            <a:endParaRPr/>
          </a:p>
        </p:txBody>
      </p:sp>
      <p:sp>
        <p:nvSpPr>
          <p:cNvPr id="67" name="Text 65"/>
          <p:cNvSpPr/>
          <p:nvPr/>
        </p:nvSpPr>
        <p:spPr>
          <a:xfrm>
            <a:off x="6912864" y="2651760"/>
            <a:ext cx="365760" cy="292608"/>
          </a:xfrm>
          <a:prstGeom prst="rect">
            <a:avLst/>
          </a:prstGeom>
          <a:noFill/>
          <a:ln/>
        </p:spPr>
        <p:txBody>
          <a:bodyPr wrap="square" rtlCol="0" anchor="ctr"/>
          <a:lstStyle/>
          <a:p>
            <a:pPr marL="0" indent="0">
              <a:buNone/>
            </a:pPr>
            <a:r>
              <a:rPr lang="en-US" sz="700" b="1" dirty="0">
                <a:solidFill>
                  <a:srgbClr val="1E3A5F"/>
                </a:solidFill>
              </a:rPr>
              <a:t>F1</a:t>
            </a:r>
            <a:endParaRPr lang="en-US" sz="700" dirty="0"/>
          </a:p>
        </p:txBody>
      </p:sp>
      <p:sp>
        <p:nvSpPr>
          <p:cNvPr id="68" name="Text 66"/>
          <p:cNvSpPr/>
          <p:nvPr/>
        </p:nvSpPr>
        <p:spPr>
          <a:xfrm>
            <a:off x="7260336" y="2651760"/>
            <a:ext cx="1371600" cy="292608"/>
          </a:xfrm>
          <a:prstGeom prst="rect">
            <a:avLst/>
          </a:prstGeom>
          <a:noFill/>
          <a:ln/>
        </p:spPr>
        <p:txBody>
          <a:bodyPr wrap="square" rtlCol="0" anchor="ctr"/>
          <a:lstStyle/>
          <a:p>
            <a:pPr marL="0" indent="0">
              <a:buNone/>
            </a:pPr>
            <a:r>
              <a:rPr lang="en-US" sz="1100" b="1" dirty="0">
                <a:solidFill>
                  <a:srgbClr val="1A1A1A"/>
                </a:solidFill>
              </a:rPr>
              <a:t>High</a:t>
            </a:r>
            <a:endParaRPr lang="en-US" sz="1100" dirty="0"/>
          </a:p>
        </p:txBody>
      </p:sp>
      <p:sp>
        <p:nvSpPr>
          <p:cNvPr id="69" name="Text 67"/>
          <p:cNvSpPr/>
          <p:nvPr/>
        </p:nvSpPr>
        <p:spPr>
          <a:xfrm>
            <a:off x="6858000" y="3127248"/>
            <a:ext cx="1911096" cy="566928"/>
          </a:xfrm>
          <a:prstGeom prst="rect">
            <a:avLst/>
          </a:prstGeom>
          <a:noFill/>
          <a:ln/>
        </p:spPr>
        <p:txBody>
          <a:bodyPr wrap="square" rtlCol="0" anchor="ctr"/>
          <a:lstStyle/>
          <a:p>
            <a:pPr marL="0" indent="0">
              <a:buNone/>
            </a:pPr>
            <a:r>
              <a:rPr lang="en-US" sz="650" i="1" dirty="0">
                <a:solidFill>
                  <a:srgbClr val="1E3A5F"/>
                </a:solidFill>
              </a:rPr>
              <a:t>All 18 SIDs confirmed. 3 absent from PCAP validated here.</a:t>
            </a:r>
            <a:endParaRPr lang="en-US" sz="650" dirty="0"/>
          </a:p>
        </p:txBody>
      </p:sp>
      <p:sp>
        <p:nvSpPr>
          <p:cNvPr id="70" name="Shape 68"/>
          <p:cNvSpPr/>
          <p:nvPr/>
        </p:nvSpPr>
        <p:spPr>
          <a:xfrm>
            <a:off x="0" y="3822192"/>
            <a:ext cx="9144000" cy="1321308"/>
          </a:xfrm>
          <a:prstGeom prst="rect">
            <a:avLst/>
          </a:prstGeom>
          <a:solidFill>
            <a:srgbClr val="1B4332"/>
          </a:solidFill>
          <a:ln w="12700">
            <a:solidFill>
              <a:srgbClr val="1B4332"/>
            </a:solidFill>
            <a:prstDash val="solid"/>
          </a:ln>
        </p:spPr>
        <p:txBody>
          <a:bodyPr/>
          <a:lstStyle/>
          <a:p>
            <a:endParaRPr/>
          </a:p>
        </p:txBody>
      </p:sp>
      <p:sp>
        <p:nvSpPr>
          <p:cNvPr id="71" name="Shape 69"/>
          <p:cNvSpPr/>
          <p:nvPr/>
        </p:nvSpPr>
        <p:spPr>
          <a:xfrm>
            <a:off x="0" y="3822192"/>
            <a:ext cx="9144000" cy="27432"/>
          </a:xfrm>
          <a:prstGeom prst="rect">
            <a:avLst/>
          </a:prstGeom>
          <a:solidFill>
            <a:srgbClr val="B7891A"/>
          </a:solidFill>
          <a:ln w="12700">
            <a:solidFill>
              <a:srgbClr val="B7891A"/>
            </a:solidFill>
            <a:prstDash val="solid"/>
          </a:ln>
        </p:spPr>
        <p:txBody>
          <a:bodyPr/>
          <a:lstStyle/>
          <a:p>
            <a:endParaRPr/>
          </a:p>
        </p:txBody>
      </p:sp>
      <p:sp>
        <p:nvSpPr>
          <p:cNvPr id="72" name="Text 70"/>
          <p:cNvSpPr/>
          <p:nvPr/>
        </p:nvSpPr>
        <p:spPr>
          <a:xfrm>
            <a:off x="137160" y="3858768"/>
            <a:ext cx="1828800" cy="164592"/>
          </a:xfrm>
          <a:prstGeom prst="rect">
            <a:avLst/>
          </a:prstGeom>
          <a:noFill/>
          <a:ln/>
        </p:spPr>
        <p:txBody>
          <a:bodyPr wrap="square" rtlCol="0" anchor="ctr"/>
          <a:lstStyle/>
          <a:p>
            <a:pPr marL="0" indent="0">
              <a:buNone/>
            </a:pPr>
            <a:r>
              <a:rPr lang="en-US" sz="650" b="1" kern="0" spc="150" dirty="0">
                <a:solidFill>
                  <a:srgbClr val="B7891A"/>
                </a:solidFill>
              </a:rPr>
              <a:t>SPEAKER NOTES</a:t>
            </a:r>
            <a:endParaRPr lang="en-US" sz="650" dirty="0"/>
          </a:p>
        </p:txBody>
      </p:sp>
      <p:sp>
        <p:nvSpPr>
          <p:cNvPr id="73" name="Text 71"/>
          <p:cNvSpPr/>
          <p:nvPr/>
        </p:nvSpPr>
        <p:spPr>
          <a:xfrm>
            <a:off x="137160" y="4041648"/>
            <a:ext cx="8869680" cy="1065276"/>
          </a:xfrm>
          <a:prstGeom prst="rect">
            <a:avLst/>
          </a:prstGeom>
          <a:noFill/>
          <a:ln/>
        </p:spPr>
        <p:txBody>
          <a:bodyPr wrap="square" rtlCol="0" anchor="t"/>
          <a:lstStyle/>
          <a:p>
            <a:pPr marL="0" indent="0">
              <a:buNone/>
            </a:pPr>
            <a:r>
              <a:rPr lang="en-US" sz="720" dirty="0">
                <a:solidFill>
                  <a:srgbClr val="FFFFFF"/>
                </a:solidFill>
              </a:rPr>
              <a:t>Four sessions were run. Tuesday was SSH brute-force from CIC-IDS-2017, roughly 11 gigabytes. Wednesday was DoS from the Wednesday PCAP, roughly 13 gigabytes. Friday was port scanning from the Friday PCAP, roughly 14 gigabytes. The live session covered all 18 categories. Tuesday and Wednesday show high detection rate but FPR and F1 collapse. The reason: CIC-IDS-2017 contains multiple attack types per day. Port scan rules fire heavily on co-existing scan traffic during the SSH session. These are correct detections, not genuine false positives, but session-scoped evaluation counts them as FP. DR is the only reliable metric for Tuesday and Wednesday. Friday is the strongest result.</a:t>
            </a:r>
            <a:endParaRPr lang="en-US" sz="72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AFAF8"/>
        </a:solidFill>
        <a:effectLst/>
      </p:bgPr>
    </p:bg>
    <p:spTree>
      <p:nvGrpSpPr>
        <p:cNvPr id="1" name=""/>
        <p:cNvGrpSpPr/>
        <p:nvPr/>
      </p:nvGrpSpPr>
      <p:grpSpPr>
        <a:xfrm>
          <a:off x="0" y="0"/>
          <a:ext cx="0" cy="0"/>
          <a:chOff x="0" y="0"/>
          <a:chExt cx="0" cy="0"/>
        </a:xfrm>
      </p:grpSpPr>
      <p:sp>
        <p:nvSpPr>
          <p:cNvPr id="2" name="Shape 0"/>
          <p:cNvSpPr/>
          <p:nvPr/>
        </p:nvSpPr>
        <p:spPr>
          <a:xfrm>
            <a:off x="0" y="0"/>
            <a:ext cx="9144000" cy="566928"/>
          </a:xfrm>
          <a:prstGeom prst="rect">
            <a:avLst/>
          </a:prstGeom>
          <a:solidFill>
            <a:srgbClr val="1B4332"/>
          </a:solidFill>
          <a:ln w="12700">
            <a:solidFill>
              <a:srgbClr val="1B4332"/>
            </a:solidFill>
            <a:prstDash val="solid"/>
          </a:ln>
        </p:spPr>
        <p:txBody>
          <a:bodyPr/>
          <a:lstStyle/>
          <a:p>
            <a:endParaRPr/>
          </a:p>
        </p:txBody>
      </p:sp>
      <p:sp>
        <p:nvSpPr>
          <p:cNvPr id="3" name="Shape 1"/>
          <p:cNvSpPr/>
          <p:nvPr/>
        </p:nvSpPr>
        <p:spPr>
          <a:xfrm>
            <a:off x="0" y="566928"/>
            <a:ext cx="9144000" cy="29261"/>
          </a:xfrm>
          <a:prstGeom prst="rect">
            <a:avLst/>
          </a:prstGeom>
          <a:solidFill>
            <a:srgbClr val="B7891A"/>
          </a:solidFill>
          <a:ln w="12700">
            <a:solidFill>
              <a:srgbClr val="B7891A"/>
            </a:solidFill>
            <a:prstDash val="solid"/>
          </a:ln>
        </p:spPr>
        <p:txBody>
          <a:bodyPr/>
          <a:lstStyle/>
          <a:p>
            <a:endParaRPr/>
          </a:p>
        </p:txBody>
      </p:sp>
      <p:sp>
        <p:nvSpPr>
          <p:cNvPr id="4" name="Text 2"/>
          <p:cNvSpPr/>
          <p:nvPr/>
        </p:nvSpPr>
        <p:spPr>
          <a:xfrm>
            <a:off x="347472" y="0"/>
            <a:ext cx="8449056" cy="566928"/>
          </a:xfrm>
          <a:prstGeom prst="rect">
            <a:avLst/>
          </a:prstGeom>
          <a:noFill/>
          <a:ln/>
        </p:spPr>
        <p:txBody>
          <a:bodyPr wrap="square" rtlCol="0" anchor="ctr"/>
          <a:lstStyle/>
          <a:p>
            <a:pPr marL="0" indent="0">
              <a:buNone/>
            </a:pPr>
            <a:r>
              <a:rPr lang="en-US" sz="1700" b="1" kern="0" spc="50" dirty="0">
                <a:solidFill>
                  <a:srgbClr val="FFFFFF"/>
                </a:solidFill>
              </a:rPr>
              <a:t>FRIDAY SESSION -- STRONGEST RESULT</a:t>
            </a:r>
            <a:endParaRPr lang="en-US" sz="1700" dirty="0"/>
          </a:p>
        </p:txBody>
      </p:sp>
      <p:sp>
        <p:nvSpPr>
          <p:cNvPr id="5" name="Text 3"/>
          <p:cNvSpPr/>
          <p:nvPr/>
        </p:nvSpPr>
        <p:spPr>
          <a:xfrm>
            <a:off x="347472" y="576072"/>
            <a:ext cx="8449056" cy="201168"/>
          </a:xfrm>
          <a:prstGeom prst="rect">
            <a:avLst/>
          </a:prstGeom>
          <a:noFill/>
          <a:ln/>
        </p:spPr>
        <p:txBody>
          <a:bodyPr wrap="square" rtlCol="0" anchor="ctr"/>
          <a:lstStyle/>
          <a:p>
            <a:pPr marL="0" indent="0">
              <a:buNone/>
            </a:pPr>
            <a:r>
              <a:rPr lang="en-US" sz="750" i="1" dirty="0">
                <a:solidFill>
                  <a:srgbClr val="B7891A"/>
                </a:solidFill>
              </a:rPr>
              <a:t>Port scanning, CIC-IDS-2017 PCAP, ~14 GB</a:t>
            </a:r>
            <a:endParaRPr lang="en-US" sz="750" dirty="0"/>
          </a:p>
        </p:txBody>
      </p:sp>
      <p:sp>
        <p:nvSpPr>
          <p:cNvPr id="6" name="Shape 4"/>
          <p:cNvSpPr/>
          <p:nvPr/>
        </p:nvSpPr>
        <p:spPr>
          <a:xfrm>
            <a:off x="347472" y="822960"/>
            <a:ext cx="2011680" cy="1078992"/>
          </a:xfrm>
          <a:prstGeom prst="roundRect">
            <a:avLst>
              <a:gd name="adj" fmla="val 5085"/>
            </a:avLst>
          </a:prstGeom>
          <a:solidFill>
            <a:srgbClr val="FFFFFF"/>
          </a:solidFill>
          <a:ln w="9525">
            <a:solidFill>
              <a:srgbClr val="D1C9BC"/>
            </a:solidFill>
            <a:prstDash val="solid"/>
          </a:ln>
        </p:spPr>
        <p:txBody>
          <a:bodyPr/>
          <a:lstStyle/>
          <a:p>
            <a:endParaRPr/>
          </a:p>
        </p:txBody>
      </p:sp>
      <p:sp>
        <p:nvSpPr>
          <p:cNvPr id="7" name="Shape 5"/>
          <p:cNvSpPr/>
          <p:nvPr/>
        </p:nvSpPr>
        <p:spPr>
          <a:xfrm>
            <a:off x="347472" y="822960"/>
            <a:ext cx="2011680" cy="36576"/>
          </a:xfrm>
          <a:prstGeom prst="rect">
            <a:avLst/>
          </a:prstGeom>
          <a:solidFill>
            <a:srgbClr val="1B4332"/>
          </a:solidFill>
          <a:ln w="12700">
            <a:solidFill>
              <a:srgbClr val="1B4332"/>
            </a:solidFill>
            <a:prstDash val="solid"/>
          </a:ln>
        </p:spPr>
        <p:txBody>
          <a:bodyPr/>
          <a:lstStyle/>
          <a:p>
            <a:endParaRPr/>
          </a:p>
        </p:txBody>
      </p:sp>
      <p:sp>
        <p:nvSpPr>
          <p:cNvPr id="8" name="Text 6"/>
          <p:cNvSpPr/>
          <p:nvPr/>
        </p:nvSpPr>
        <p:spPr>
          <a:xfrm>
            <a:off x="347472" y="896112"/>
            <a:ext cx="2011680" cy="585216"/>
          </a:xfrm>
          <a:prstGeom prst="rect">
            <a:avLst/>
          </a:prstGeom>
          <a:noFill/>
          <a:ln/>
        </p:spPr>
        <p:txBody>
          <a:bodyPr wrap="square" rtlCol="0" anchor="ctr"/>
          <a:lstStyle/>
          <a:p>
            <a:pPr marL="0" indent="0" algn="ctr">
              <a:buNone/>
            </a:pPr>
            <a:r>
              <a:rPr lang="en-US" sz="2400" b="1" dirty="0">
                <a:solidFill>
                  <a:srgbClr val="1B4332"/>
                </a:solidFill>
              </a:rPr>
              <a:t>90.9%</a:t>
            </a:r>
            <a:endParaRPr lang="en-US" sz="2400" dirty="0"/>
          </a:p>
        </p:txBody>
      </p:sp>
      <p:sp>
        <p:nvSpPr>
          <p:cNvPr id="9" name="Text 7"/>
          <p:cNvSpPr/>
          <p:nvPr/>
        </p:nvSpPr>
        <p:spPr>
          <a:xfrm>
            <a:off x="347472" y="1463040"/>
            <a:ext cx="2011680" cy="237744"/>
          </a:xfrm>
          <a:prstGeom prst="rect">
            <a:avLst/>
          </a:prstGeom>
          <a:noFill/>
          <a:ln/>
        </p:spPr>
        <p:txBody>
          <a:bodyPr wrap="square" rtlCol="0" anchor="ctr"/>
          <a:lstStyle/>
          <a:p>
            <a:pPr marL="0" indent="0" algn="ctr">
              <a:buNone/>
            </a:pPr>
            <a:r>
              <a:rPr lang="en-US" sz="800" dirty="0">
                <a:solidFill>
                  <a:srgbClr val="6B7280"/>
                </a:solidFill>
              </a:rPr>
              <a:t>Detection Rate</a:t>
            </a:r>
            <a:endParaRPr lang="en-US" sz="800" dirty="0"/>
          </a:p>
        </p:txBody>
      </p:sp>
      <p:sp>
        <p:nvSpPr>
          <p:cNvPr id="10" name="Shape 8"/>
          <p:cNvSpPr/>
          <p:nvPr/>
        </p:nvSpPr>
        <p:spPr>
          <a:xfrm>
            <a:off x="2523744" y="822960"/>
            <a:ext cx="2011680" cy="1078992"/>
          </a:xfrm>
          <a:prstGeom prst="roundRect">
            <a:avLst>
              <a:gd name="adj" fmla="val 5085"/>
            </a:avLst>
          </a:prstGeom>
          <a:solidFill>
            <a:srgbClr val="FFFFFF"/>
          </a:solidFill>
          <a:ln w="9525">
            <a:solidFill>
              <a:srgbClr val="D1C9BC"/>
            </a:solidFill>
            <a:prstDash val="solid"/>
          </a:ln>
        </p:spPr>
        <p:txBody>
          <a:bodyPr/>
          <a:lstStyle/>
          <a:p>
            <a:endParaRPr/>
          </a:p>
        </p:txBody>
      </p:sp>
      <p:sp>
        <p:nvSpPr>
          <p:cNvPr id="11" name="Shape 9"/>
          <p:cNvSpPr/>
          <p:nvPr/>
        </p:nvSpPr>
        <p:spPr>
          <a:xfrm>
            <a:off x="2523744" y="822960"/>
            <a:ext cx="2011680" cy="36576"/>
          </a:xfrm>
          <a:prstGeom prst="rect">
            <a:avLst/>
          </a:prstGeom>
          <a:solidFill>
            <a:srgbClr val="92400E"/>
          </a:solidFill>
          <a:ln w="12700">
            <a:solidFill>
              <a:srgbClr val="92400E"/>
            </a:solidFill>
            <a:prstDash val="solid"/>
          </a:ln>
        </p:spPr>
        <p:txBody>
          <a:bodyPr/>
          <a:lstStyle/>
          <a:p>
            <a:endParaRPr/>
          </a:p>
        </p:txBody>
      </p:sp>
      <p:sp>
        <p:nvSpPr>
          <p:cNvPr id="12" name="Text 10"/>
          <p:cNvSpPr/>
          <p:nvPr/>
        </p:nvSpPr>
        <p:spPr>
          <a:xfrm>
            <a:off x="2523744" y="896112"/>
            <a:ext cx="2011680" cy="585216"/>
          </a:xfrm>
          <a:prstGeom prst="rect">
            <a:avLst/>
          </a:prstGeom>
          <a:noFill/>
          <a:ln/>
        </p:spPr>
        <p:txBody>
          <a:bodyPr wrap="square" rtlCol="0" anchor="ctr"/>
          <a:lstStyle/>
          <a:p>
            <a:pPr marL="0" indent="0" algn="ctr">
              <a:buNone/>
            </a:pPr>
            <a:r>
              <a:rPr lang="en-US" sz="2400" b="1" dirty="0">
                <a:solidFill>
                  <a:srgbClr val="92400E"/>
                </a:solidFill>
              </a:rPr>
              <a:t>8.8%</a:t>
            </a:r>
            <a:endParaRPr lang="en-US" sz="2400" dirty="0"/>
          </a:p>
        </p:txBody>
      </p:sp>
      <p:sp>
        <p:nvSpPr>
          <p:cNvPr id="13" name="Text 11"/>
          <p:cNvSpPr/>
          <p:nvPr/>
        </p:nvSpPr>
        <p:spPr>
          <a:xfrm>
            <a:off x="2523744" y="1463040"/>
            <a:ext cx="2011680" cy="237744"/>
          </a:xfrm>
          <a:prstGeom prst="rect">
            <a:avLst/>
          </a:prstGeom>
          <a:noFill/>
          <a:ln/>
        </p:spPr>
        <p:txBody>
          <a:bodyPr wrap="square" rtlCol="0" anchor="ctr"/>
          <a:lstStyle/>
          <a:p>
            <a:pPr marL="0" indent="0" algn="ctr">
              <a:buNone/>
            </a:pPr>
            <a:r>
              <a:rPr lang="en-US" sz="800" dirty="0">
                <a:solidFill>
                  <a:srgbClr val="6B7280"/>
                </a:solidFill>
              </a:rPr>
              <a:t>False Positive Rate</a:t>
            </a:r>
            <a:endParaRPr lang="en-US" sz="800" dirty="0"/>
          </a:p>
        </p:txBody>
      </p:sp>
      <p:sp>
        <p:nvSpPr>
          <p:cNvPr id="14" name="Shape 12"/>
          <p:cNvSpPr/>
          <p:nvPr/>
        </p:nvSpPr>
        <p:spPr>
          <a:xfrm>
            <a:off x="4700016" y="822960"/>
            <a:ext cx="2011680" cy="1078992"/>
          </a:xfrm>
          <a:prstGeom prst="roundRect">
            <a:avLst>
              <a:gd name="adj" fmla="val 5085"/>
            </a:avLst>
          </a:prstGeom>
          <a:solidFill>
            <a:srgbClr val="FFFFFF"/>
          </a:solidFill>
          <a:ln w="9525">
            <a:solidFill>
              <a:srgbClr val="D1C9BC"/>
            </a:solidFill>
            <a:prstDash val="solid"/>
          </a:ln>
        </p:spPr>
        <p:txBody>
          <a:bodyPr/>
          <a:lstStyle/>
          <a:p>
            <a:endParaRPr/>
          </a:p>
        </p:txBody>
      </p:sp>
      <p:sp>
        <p:nvSpPr>
          <p:cNvPr id="15" name="Shape 13"/>
          <p:cNvSpPr/>
          <p:nvPr/>
        </p:nvSpPr>
        <p:spPr>
          <a:xfrm>
            <a:off x="4700016" y="822960"/>
            <a:ext cx="2011680" cy="36576"/>
          </a:xfrm>
          <a:prstGeom prst="rect">
            <a:avLst/>
          </a:prstGeom>
          <a:solidFill>
            <a:srgbClr val="B7891A"/>
          </a:solidFill>
          <a:ln w="12700">
            <a:solidFill>
              <a:srgbClr val="B7891A"/>
            </a:solidFill>
            <a:prstDash val="solid"/>
          </a:ln>
        </p:spPr>
        <p:txBody>
          <a:bodyPr/>
          <a:lstStyle/>
          <a:p>
            <a:endParaRPr/>
          </a:p>
        </p:txBody>
      </p:sp>
      <p:sp>
        <p:nvSpPr>
          <p:cNvPr id="16" name="Text 14"/>
          <p:cNvSpPr/>
          <p:nvPr/>
        </p:nvSpPr>
        <p:spPr>
          <a:xfrm>
            <a:off x="4700016" y="896112"/>
            <a:ext cx="2011680" cy="585216"/>
          </a:xfrm>
          <a:prstGeom prst="rect">
            <a:avLst/>
          </a:prstGeom>
          <a:noFill/>
          <a:ln/>
        </p:spPr>
        <p:txBody>
          <a:bodyPr wrap="square" rtlCol="0" anchor="ctr"/>
          <a:lstStyle/>
          <a:p>
            <a:pPr marL="0" indent="0" algn="ctr">
              <a:buNone/>
            </a:pPr>
            <a:r>
              <a:rPr lang="en-US" sz="2400" b="1" dirty="0">
                <a:solidFill>
                  <a:srgbClr val="B7891A"/>
                </a:solidFill>
              </a:rPr>
              <a:t>83.7%</a:t>
            </a:r>
            <a:endParaRPr lang="en-US" sz="2400" dirty="0"/>
          </a:p>
        </p:txBody>
      </p:sp>
      <p:sp>
        <p:nvSpPr>
          <p:cNvPr id="17" name="Text 15"/>
          <p:cNvSpPr/>
          <p:nvPr/>
        </p:nvSpPr>
        <p:spPr>
          <a:xfrm>
            <a:off x="4700016" y="1463040"/>
            <a:ext cx="2011680" cy="237744"/>
          </a:xfrm>
          <a:prstGeom prst="rect">
            <a:avLst/>
          </a:prstGeom>
          <a:noFill/>
          <a:ln/>
        </p:spPr>
        <p:txBody>
          <a:bodyPr wrap="square" rtlCol="0" anchor="ctr"/>
          <a:lstStyle/>
          <a:p>
            <a:pPr marL="0" indent="0" algn="ctr">
              <a:buNone/>
            </a:pPr>
            <a:r>
              <a:rPr lang="en-US" sz="800" dirty="0">
                <a:solidFill>
                  <a:srgbClr val="6B7280"/>
                </a:solidFill>
              </a:rPr>
              <a:t>F1-Score</a:t>
            </a:r>
            <a:endParaRPr lang="en-US" sz="800" dirty="0"/>
          </a:p>
        </p:txBody>
      </p:sp>
      <p:sp>
        <p:nvSpPr>
          <p:cNvPr id="18" name="Shape 16"/>
          <p:cNvSpPr/>
          <p:nvPr/>
        </p:nvSpPr>
        <p:spPr>
          <a:xfrm>
            <a:off x="6876288" y="822960"/>
            <a:ext cx="2011680" cy="1078992"/>
          </a:xfrm>
          <a:prstGeom prst="roundRect">
            <a:avLst>
              <a:gd name="adj" fmla="val 5085"/>
            </a:avLst>
          </a:prstGeom>
          <a:solidFill>
            <a:srgbClr val="FFFFFF"/>
          </a:solidFill>
          <a:ln w="9525">
            <a:solidFill>
              <a:srgbClr val="D1C9BC"/>
            </a:solidFill>
            <a:prstDash val="solid"/>
          </a:ln>
        </p:spPr>
        <p:txBody>
          <a:bodyPr/>
          <a:lstStyle/>
          <a:p>
            <a:endParaRPr/>
          </a:p>
        </p:txBody>
      </p:sp>
      <p:sp>
        <p:nvSpPr>
          <p:cNvPr id="19" name="Shape 17"/>
          <p:cNvSpPr/>
          <p:nvPr/>
        </p:nvSpPr>
        <p:spPr>
          <a:xfrm>
            <a:off x="6876288" y="822960"/>
            <a:ext cx="2011680" cy="36576"/>
          </a:xfrm>
          <a:prstGeom prst="rect">
            <a:avLst/>
          </a:prstGeom>
          <a:solidFill>
            <a:srgbClr val="1E3A5F"/>
          </a:solidFill>
          <a:ln w="12700">
            <a:solidFill>
              <a:srgbClr val="1E3A5F"/>
            </a:solidFill>
            <a:prstDash val="solid"/>
          </a:ln>
        </p:spPr>
        <p:txBody>
          <a:bodyPr/>
          <a:lstStyle/>
          <a:p>
            <a:endParaRPr/>
          </a:p>
        </p:txBody>
      </p:sp>
      <p:sp>
        <p:nvSpPr>
          <p:cNvPr id="20" name="Text 18"/>
          <p:cNvSpPr/>
          <p:nvPr/>
        </p:nvSpPr>
        <p:spPr>
          <a:xfrm>
            <a:off x="6876288" y="896112"/>
            <a:ext cx="2011680" cy="585216"/>
          </a:xfrm>
          <a:prstGeom prst="rect">
            <a:avLst/>
          </a:prstGeom>
          <a:noFill/>
          <a:ln/>
        </p:spPr>
        <p:txBody>
          <a:bodyPr wrap="square" rtlCol="0" anchor="ctr"/>
          <a:lstStyle/>
          <a:p>
            <a:pPr marL="0" indent="0" algn="ctr">
              <a:buNone/>
            </a:pPr>
            <a:r>
              <a:rPr lang="en-US" sz="2400" b="1" dirty="0">
                <a:solidFill>
                  <a:srgbClr val="1E3A5F"/>
                </a:solidFill>
              </a:rPr>
              <a:t>91.2%</a:t>
            </a:r>
            <a:endParaRPr lang="en-US" sz="2400" dirty="0"/>
          </a:p>
        </p:txBody>
      </p:sp>
      <p:sp>
        <p:nvSpPr>
          <p:cNvPr id="21" name="Text 19"/>
          <p:cNvSpPr/>
          <p:nvPr/>
        </p:nvSpPr>
        <p:spPr>
          <a:xfrm>
            <a:off x="6876288" y="1463040"/>
            <a:ext cx="2011680" cy="237744"/>
          </a:xfrm>
          <a:prstGeom prst="rect">
            <a:avLst/>
          </a:prstGeom>
          <a:noFill/>
          <a:ln/>
        </p:spPr>
        <p:txBody>
          <a:bodyPr wrap="square" rtlCol="0" anchor="ctr"/>
          <a:lstStyle/>
          <a:p>
            <a:pPr marL="0" indent="0" algn="ctr">
              <a:buNone/>
            </a:pPr>
            <a:r>
              <a:rPr lang="en-US" sz="800" dirty="0">
                <a:solidFill>
                  <a:srgbClr val="6B7280"/>
                </a:solidFill>
              </a:rPr>
              <a:t>Accuracy</a:t>
            </a:r>
            <a:endParaRPr lang="en-US" sz="800" dirty="0"/>
          </a:p>
        </p:txBody>
      </p:sp>
      <p:sp>
        <p:nvSpPr>
          <p:cNvPr id="22" name="Shape 20"/>
          <p:cNvSpPr/>
          <p:nvPr/>
        </p:nvSpPr>
        <p:spPr>
          <a:xfrm>
            <a:off x="347472" y="2011680"/>
            <a:ext cx="4160520" cy="1728216"/>
          </a:xfrm>
          <a:prstGeom prst="roundRect">
            <a:avLst>
              <a:gd name="adj" fmla="val 2970"/>
            </a:avLst>
          </a:prstGeom>
          <a:solidFill>
            <a:srgbClr val="F5F0E8"/>
          </a:solidFill>
          <a:ln w="9525">
            <a:solidFill>
              <a:srgbClr val="D1C9BC"/>
            </a:solidFill>
            <a:prstDash val="solid"/>
          </a:ln>
        </p:spPr>
        <p:txBody>
          <a:bodyPr/>
          <a:lstStyle/>
          <a:p>
            <a:endParaRPr/>
          </a:p>
        </p:txBody>
      </p:sp>
      <p:sp>
        <p:nvSpPr>
          <p:cNvPr id="23" name="Text 21"/>
          <p:cNvSpPr/>
          <p:nvPr/>
        </p:nvSpPr>
        <p:spPr>
          <a:xfrm>
            <a:off x="475488" y="2103120"/>
            <a:ext cx="3913632" cy="219456"/>
          </a:xfrm>
          <a:prstGeom prst="rect">
            <a:avLst/>
          </a:prstGeom>
          <a:noFill/>
          <a:ln/>
        </p:spPr>
        <p:txBody>
          <a:bodyPr wrap="square" rtlCol="0" anchor="ctr"/>
          <a:lstStyle/>
          <a:p>
            <a:pPr marL="0" indent="0">
              <a:buNone/>
            </a:pPr>
            <a:r>
              <a:rPr lang="en-US" sz="750" b="1" kern="0" spc="150" dirty="0">
                <a:solidFill>
                  <a:srgbClr val="1B4332"/>
                </a:solidFill>
              </a:rPr>
              <a:t>CONFUSION MATRIX</a:t>
            </a:r>
            <a:endParaRPr lang="en-US" sz="750" dirty="0"/>
          </a:p>
        </p:txBody>
      </p:sp>
      <p:sp>
        <p:nvSpPr>
          <p:cNvPr id="24" name="Shape 22"/>
          <p:cNvSpPr/>
          <p:nvPr/>
        </p:nvSpPr>
        <p:spPr>
          <a:xfrm>
            <a:off x="475488" y="2340864"/>
            <a:ext cx="3913632" cy="0"/>
          </a:xfrm>
          <a:prstGeom prst="line">
            <a:avLst/>
          </a:prstGeom>
          <a:noFill/>
          <a:ln w="6350">
            <a:solidFill>
              <a:srgbClr val="D1C9BC"/>
            </a:solidFill>
            <a:prstDash val="solid"/>
          </a:ln>
        </p:spPr>
        <p:txBody>
          <a:bodyPr/>
          <a:lstStyle/>
          <a:p>
            <a:endParaRPr/>
          </a:p>
        </p:txBody>
      </p:sp>
      <p:sp>
        <p:nvSpPr>
          <p:cNvPr id="25" name="Text 23"/>
          <p:cNvSpPr/>
          <p:nvPr/>
        </p:nvSpPr>
        <p:spPr>
          <a:xfrm>
            <a:off x="475488" y="2395728"/>
            <a:ext cx="2743200" cy="292608"/>
          </a:xfrm>
          <a:prstGeom prst="rect">
            <a:avLst/>
          </a:prstGeom>
          <a:noFill/>
          <a:ln/>
        </p:spPr>
        <p:txBody>
          <a:bodyPr wrap="square" rtlCol="0" anchor="ctr"/>
          <a:lstStyle/>
          <a:p>
            <a:pPr marL="0" indent="0">
              <a:buNone/>
            </a:pPr>
            <a:r>
              <a:rPr lang="en-US" sz="850" dirty="0">
                <a:solidFill>
                  <a:srgbClr val="6B7280"/>
                </a:solidFill>
              </a:rPr>
              <a:t>True Positives (TP)</a:t>
            </a:r>
            <a:endParaRPr lang="en-US" sz="850" dirty="0"/>
          </a:p>
        </p:txBody>
      </p:sp>
      <p:sp>
        <p:nvSpPr>
          <p:cNvPr id="26" name="Text 24"/>
          <p:cNvSpPr/>
          <p:nvPr/>
        </p:nvSpPr>
        <p:spPr>
          <a:xfrm>
            <a:off x="3246120" y="2395728"/>
            <a:ext cx="1143000" cy="292608"/>
          </a:xfrm>
          <a:prstGeom prst="rect">
            <a:avLst/>
          </a:prstGeom>
          <a:noFill/>
          <a:ln/>
        </p:spPr>
        <p:txBody>
          <a:bodyPr wrap="square" rtlCol="0" anchor="ctr"/>
          <a:lstStyle/>
          <a:p>
            <a:pPr marL="0" indent="0" algn="r">
              <a:buNone/>
            </a:pPr>
            <a:r>
              <a:rPr lang="en-US" sz="1000" b="1" dirty="0">
                <a:solidFill>
                  <a:srgbClr val="1B4332"/>
                </a:solidFill>
              </a:rPr>
              <a:t>232,941</a:t>
            </a:r>
            <a:endParaRPr lang="en-US" sz="1000" dirty="0"/>
          </a:p>
        </p:txBody>
      </p:sp>
      <p:sp>
        <p:nvSpPr>
          <p:cNvPr id="27" name="Text 25"/>
          <p:cNvSpPr/>
          <p:nvPr/>
        </p:nvSpPr>
        <p:spPr>
          <a:xfrm>
            <a:off x="475488" y="2743200"/>
            <a:ext cx="2743200" cy="292608"/>
          </a:xfrm>
          <a:prstGeom prst="rect">
            <a:avLst/>
          </a:prstGeom>
          <a:noFill/>
          <a:ln/>
        </p:spPr>
        <p:txBody>
          <a:bodyPr wrap="square" rtlCol="0" anchor="ctr"/>
          <a:lstStyle/>
          <a:p>
            <a:pPr marL="0" indent="0">
              <a:buNone/>
            </a:pPr>
            <a:r>
              <a:rPr lang="en-US" sz="850" dirty="0">
                <a:solidFill>
                  <a:srgbClr val="6B7280"/>
                </a:solidFill>
              </a:rPr>
              <a:t>False Positives (FP)</a:t>
            </a:r>
            <a:endParaRPr lang="en-US" sz="850" dirty="0"/>
          </a:p>
        </p:txBody>
      </p:sp>
      <p:sp>
        <p:nvSpPr>
          <p:cNvPr id="28" name="Text 26"/>
          <p:cNvSpPr/>
          <p:nvPr/>
        </p:nvSpPr>
        <p:spPr>
          <a:xfrm>
            <a:off x="3246120" y="2743200"/>
            <a:ext cx="1143000" cy="292608"/>
          </a:xfrm>
          <a:prstGeom prst="rect">
            <a:avLst/>
          </a:prstGeom>
          <a:noFill/>
          <a:ln/>
        </p:spPr>
        <p:txBody>
          <a:bodyPr wrap="square" rtlCol="0" anchor="ctr"/>
          <a:lstStyle/>
          <a:p>
            <a:pPr marL="0" indent="0" algn="r">
              <a:buNone/>
            </a:pPr>
            <a:r>
              <a:rPr lang="en-US" sz="1000" b="1" dirty="0">
                <a:solidFill>
                  <a:srgbClr val="9B2335"/>
                </a:solidFill>
              </a:rPr>
              <a:t>69,667</a:t>
            </a:r>
            <a:endParaRPr lang="en-US" sz="1000" dirty="0"/>
          </a:p>
        </p:txBody>
      </p:sp>
      <p:sp>
        <p:nvSpPr>
          <p:cNvPr id="29" name="Text 27"/>
          <p:cNvSpPr/>
          <p:nvPr/>
        </p:nvSpPr>
        <p:spPr>
          <a:xfrm>
            <a:off x="475488" y="3090672"/>
            <a:ext cx="2743200" cy="292608"/>
          </a:xfrm>
          <a:prstGeom prst="rect">
            <a:avLst/>
          </a:prstGeom>
          <a:noFill/>
          <a:ln/>
        </p:spPr>
        <p:txBody>
          <a:bodyPr wrap="square" rtlCol="0" anchor="ctr"/>
          <a:lstStyle/>
          <a:p>
            <a:pPr marL="0" indent="0">
              <a:buNone/>
            </a:pPr>
            <a:r>
              <a:rPr lang="en-US" sz="850" dirty="0">
                <a:solidFill>
                  <a:srgbClr val="6B7280"/>
                </a:solidFill>
              </a:rPr>
              <a:t>True Negatives (TN)</a:t>
            </a:r>
            <a:endParaRPr lang="en-US" sz="850" dirty="0"/>
          </a:p>
        </p:txBody>
      </p:sp>
      <p:sp>
        <p:nvSpPr>
          <p:cNvPr id="30" name="Text 28"/>
          <p:cNvSpPr/>
          <p:nvPr/>
        </p:nvSpPr>
        <p:spPr>
          <a:xfrm>
            <a:off x="3246120" y="3090672"/>
            <a:ext cx="1143000" cy="292608"/>
          </a:xfrm>
          <a:prstGeom prst="rect">
            <a:avLst/>
          </a:prstGeom>
          <a:noFill/>
          <a:ln/>
        </p:spPr>
        <p:txBody>
          <a:bodyPr wrap="square" rtlCol="0" anchor="ctr"/>
          <a:lstStyle/>
          <a:p>
            <a:pPr marL="0" indent="0" algn="r">
              <a:buNone/>
            </a:pPr>
            <a:r>
              <a:rPr lang="en-US" sz="1000" b="1" dirty="0">
                <a:solidFill>
                  <a:srgbClr val="2D6A4F"/>
                </a:solidFill>
              </a:rPr>
              <a:t>699,038</a:t>
            </a:r>
            <a:endParaRPr lang="en-US" sz="1000" dirty="0"/>
          </a:p>
        </p:txBody>
      </p:sp>
      <p:sp>
        <p:nvSpPr>
          <p:cNvPr id="31" name="Text 29"/>
          <p:cNvSpPr/>
          <p:nvPr/>
        </p:nvSpPr>
        <p:spPr>
          <a:xfrm>
            <a:off x="475488" y="3438144"/>
            <a:ext cx="2743200" cy="292608"/>
          </a:xfrm>
          <a:prstGeom prst="rect">
            <a:avLst/>
          </a:prstGeom>
          <a:noFill/>
          <a:ln/>
        </p:spPr>
        <p:txBody>
          <a:bodyPr wrap="square" rtlCol="0" anchor="ctr"/>
          <a:lstStyle/>
          <a:p>
            <a:pPr marL="0" indent="0">
              <a:buNone/>
            </a:pPr>
            <a:r>
              <a:rPr lang="en-US" sz="850" dirty="0">
                <a:solidFill>
                  <a:srgbClr val="6B7280"/>
                </a:solidFill>
              </a:rPr>
              <a:t>False Negatives (FN)</a:t>
            </a:r>
            <a:endParaRPr lang="en-US" sz="850" dirty="0"/>
          </a:p>
        </p:txBody>
      </p:sp>
      <p:sp>
        <p:nvSpPr>
          <p:cNvPr id="32" name="Text 30"/>
          <p:cNvSpPr/>
          <p:nvPr/>
        </p:nvSpPr>
        <p:spPr>
          <a:xfrm>
            <a:off x="3246120" y="3438144"/>
            <a:ext cx="1143000" cy="292608"/>
          </a:xfrm>
          <a:prstGeom prst="rect">
            <a:avLst/>
          </a:prstGeom>
          <a:noFill/>
          <a:ln/>
        </p:spPr>
        <p:txBody>
          <a:bodyPr wrap="square" rtlCol="0" anchor="ctr"/>
          <a:lstStyle/>
          <a:p>
            <a:pPr marL="0" indent="0" algn="r">
              <a:buNone/>
            </a:pPr>
            <a:r>
              <a:rPr lang="en-US" sz="1000" b="1" dirty="0">
                <a:solidFill>
                  <a:srgbClr val="92400E"/>
                </a:solidFill>
              </a:rPr>
              <a:t>25,882</a:t>
            </a:r>
            <a:endParaRPr lang="en-US" sz="1000" dirty="0"/>
          </a:p>
        </p:txBody>
      </p:sp>
      <p:sp>
        <p:nvSpPr>
          <p:cNvPr id="33" name="Shape 31"/>
          <p:cNvSpPr/>
          <p:nvPr/>
        </p:nvSpPr>
        <p:spPr>
          <a:xfrm>
            <a:off x="4663440" y="2011680"/>
            <a:ext cx="4133088" cy="1728216"/>
          </a:xfrm>
          <a:prstGeom prst="roundRect">
            <a:avLst>
              <a:gd name="adj" fmla="val 2970"/>
            </a:avLst>
          </a:prstGeom>
          <a:solidFill>
            <a:srgbClr val="FFFFFF"/>
          </a:solidFill>
          <a:ln w="9525">
            <a:solidFill>
              <a:srgbClr val="D1C9BC"/>
            </a:solidFill>
            <a:prstDash val="solid"/>
          </a:ln>
        </p:spPr>
        <p:txBody>
          <a:bodyPr/>
          <a:lstStyle/>
          <a:p>
            <a:endParaRPr/>
          </a:p>
        </p:txBody>
      </p:sp>
      <p:sp>
        <p:nvSpPr>
          <p:cNvPr id="34" name="Shape 32"/>
          <p:cNvSpPr/>
          <p:nvPr/>
        </p:nvSpPr>
        <p:spPr>
          <a:xfrm>
            <a:off x="4663440" y="2011680"/>
            <a:ext cx="4133088" cy="36576"/>
          </a:xfrm>
          <a:prstGeom prst="rect">
            <a:avLst/>
          </a:prstGeom>
          <a:solidFill>
            <a:srgbClr val="1B4332"/>
          </a:solidFill>
          <a:ln w="12700">
            <a:solidFill>
              <a:srgbClr val="1B4332"/>
            </a:solidFill>
            <a:prstDash val="solid"/>
          </a:ln>
        </p:spPr>
        <p:txBody>
          <a:bodyPr/>
          <a:lstStyle/>
          <a:p>
            <a:endParaRPr/>
          </a:p>
        </p:txBody>
      </p:sp>
      <p:sp>
        <p:nvSpPr>
          <p:cNvPr id="35" name="Text 33"/>
          <p:cNvSpPr/>
          <p:nvPr/>
        </p:nvSpPr>
        <p:spPr>
          <a:xfrm>
            <a:off x="4791456" y="2103120"/>
            <a:ext cx="3886200" cy="219456"/>
          </a:xfrm>
          <a:prstGeom prst="rect">
            <a:avLst/>
          </a:prstGeom>
          <a:noFill/>
          <a:ln/>
        </p:spPr>
        <p:txBody>
          <a:bodyPr wrap="square" rtlCol="0" anchor="ctr"/>
          <a:lstStyle/>
          <a:p>
            <a:pPr marL="0" indent="0">
              <a:buNone/>
            </a:pPr>
            <a:r>
              <a:rPr lang="en-US" sz="750" b="1" kern="0" spc="150" dirty="0">
                <a:solidFill>
                  <a:srgbClr val="1B4332"/>
                </a:solidFill>
              </a:rPr>
              <a:t>CONTEXT</a:t>
            </a:r>
            <a:endParaRPr lang="en-US" sz="750" dirty="0"/>
          </a:p>
        </p:txBody>
      </p:sp>
      <p:sp>
        <p:nvSpPr>
          <p:cNvPr id="36" name="Shape 34"/>
          <p:cNvSpPr/>
          <p:nvPr/>
        </p:nvSpPr>
        <p:spPr>
          <a:xfrm>
            <a:off x="4791456" y="2340864"/>
            <a:ext cx="3886200" cy="0"/>
          </a:xfrm>
          <a:prstGeom prst="line">
            <a:avLst/>
          </a:prstGeom>
          <a:noFill/>
          <a:ln w="6350">
            <a:solidFill>
              <a:srgbClr val="D1C9BC"/>
            </a:solidFill>
            <a:prstDash val="solid"/>
          </a:ln>
        </p:spPr>
        <p:txBody>
          <a:bodyPr/>
          <a:lstStyle/>
          <a:p>
            <a:endParaRPr/>
          </a:p>
        </p:txBody>
      </p:sp>
      <p:sp>
        <p:nvSpPr>
          <p:cNvPr id="37" name="Shape 35"/>
          <p:cNvSpPr/>
          <p:nvPr/>
        </p:nvSpPr>
        <p:spPr>
          <a:xfrm>
            <a:off x="4791456" y="2510028"/>
            <a:ext cx="54864" cy="54864"/>
          </a:xfrm>
          <a:prstGeom prst="rect">
            <a:avLst/>
          </a:prstGeom>
          <a:solidFill>
            <a:srgbClr val="1B4332"/>
          </a:solidFill>
          <a:ln w="12700">
            <a:solidFill>
              <a:srgbClr val="1B4332"/>
            </a:solidFill>
            <a:prstDash val="solid"/>
          </a:ln>
        </p:spPr>
        <p:txBody>
          <a:bodyPr/>
          <a:lstStyle/>
          <a:p>
            <a:endParaRPr/>
          </a:p>
        </p:txBody>
      </p:sp>
      <p:sp>
        <p:nvSpPr>
          <p:cNvPr id="38" name="Text 36"/>
          <p:cNvSpPr/>
          <p:nvPr/>
        </p:nvSpPr>
        <p:spPr>
          <a:xfrm>
            <a:off x="4937760" y="2455164"/>
            <a:ext cx="3730752" cy="173736"/>
          </a:xfrm>
          <a:prstGeom prst="rect">
            <a:avLst/>
          </a:prstGeom>
          <a:noFill/>
          <a:ln/>
        </p:spPr>
        <p:txBody>
          <a:bodyPr wrap="square" rtlCol="0" anchor="ctr"/>
          <a:lstStyle/>
          <a:p>
            <a:pPr marL="0" indent="0">
              <a:buNone/>
            </a:pPr>
            <a:r>
              <a:rPr lang="en-US" sz="800" dirty="0">
                <a:solidFill>
                  <a:srgbClr val="1A1A1A"/>
                </a:solidFill>
              </a:rPr>
              <a:t>Scanning traffic matches SYN and TCP burst rules directly</a:t>
            </a:r>
            <a:endParaRPr lang="en-US" sz="800" dirty="0"/>
          </a:p>
        </p:txBody>
      </p:sp>
      <p:sp>
        <p:nvSpPr>
          <p:cNvPr id="39" name="Shape 37"/>
          <p:cNvSpPr/>
          <p:nvPr/>
        </p:nvSpPr>
        <p:spPr>
          <a:xfrm>
            <a:off x="4791456" y="2857500"/>
            <a:ext cx="54864" cy="54864"/>
          </a:xfrm>
          <a:prstGeom prst="rect">
            <a:avLst/>
          </a:prstGeom>
          <a:solidFill>
            <a:srgbClr val="1B4332"/>
          </a:solidFill>
          <a:ln w="12700">
            <a:solidFill>
              <a:srgbClr val="1B4332"/>
            </a:solidFill>
            <a:prstDash val="solid"/>
          </a:ln>
        </p:spPr>
        <p:txBody>
          <a:bodyPr/>
          <a:lstStyle/>
          <a:p>
            <a:endParaRPr/>
          </a:p>
        </p:txBody>
      </p:sp>
      <p:sp>
        <p:nvSpPr>
          <p:cNvPr id="40" name="Text 38"/>
          <p:cNvSpPr/>
          <p:nvPr/>
        </p:nvSpPr>
        <p:spPr>
          <a:xfrm>
            <a:off x="4937760" y="2802636"/>
            <a:ext cx="3730752" cy="173736"/>
          </a:xfrm>
          <a:prstGeom prst="rect">
            <a:avLst/>
          </a:prstGeom>
          <a:noFill/>
          <a:ln/>
        </p:spPr>
        <p:txBody>
          <a:bodyPr wrap="square" rtlCol="0" anchor="ctr"/>
          <a:lstStyle/>
          <a:p>
            <a:pPr marL="0" indent="0">
              <a:buNone/>
            </a:pPr>
            <a:r>
              <a:rPr lang="en-US" sz="800" dirty="0">
                <a:solidFill>
                  <a:srgbClr val="1A1A1A"/>
                </a:solidFill>
              </a:rPr>
              <a:t>8.8% FPR from SID 1000004 on background TCP -- threshold adjustable</a:t>
            </a:r>
            <a:endParaRPr lang="en-US" sz="800" dirty="0"/>
          </a:p>
        </p:txBody>
      </p:sp>
      <p:sp>
        <p:nvSpPr>
          <p:cNvPr id="41" name="Shape 39"/>
          <p:cNvSpPr/>
          <p:nvPr/>
        </p:nvSpPr>
        <p:spPr>
          <a:xfrm>
            <a:off x="4791456" y="3204972"/>
            <a:ext cx="54864" cy="54864"/>
          </a:xfrm>
          <a:prstGeom prst="rect">
            <a:avLst/>
          </a:prstGeom>
          <a:solidFill>
            <a:srgbClr val="1B4332"/>
          </a:solidFill>
          <a:ln w="12700">
            <a:solidFill>
              <a:srgbClr val="1B4332"/>
            </a:solidFill>
            <a:prstDash val="solid"/>
          </a:ln>
        </p:spPr>
        <p:txBody>
          <a:bodyPr/>
          <a:lstStyle/>
          <a:p>
            <a:endParaRPr/>
          </a:p>
        </p:txBody>
      </p:sp>
      <p:sp>
        <p:nvSpPr>
          <p:cNvPr id="42" name="Text 40"/>
          <p:cNvSpPr/>
          <p:nvPr/>
        </p:nvSpPr>
        <p:spPr>
          <a:xfrm>
            <a:off x="4937760" y="3150108"/>
            <a:ext cx="3730752" cy="173736"/>
          </a:xfrm>
          <a:prstGeom prst="rect">
            <a:avLst/>
          </a:prstGeom>
          <a:noFill/>
          <a:ln/>
        </p:spPr>
        <p:txBody>
          <a:bodyPr wrap="square" rtlCol="0" anchor="ctr"/>
          <a:lstStyle/>
          <a:p>
            <a:pPr marL="0" indent="0">
              <a:buNone/>
            </a:pPr>
            <a:r>
              <a:rPr lang="en-US" sz="800" dirty="0">
                <a:solidFill>
                  <a:srgbClr val="1A1A1A"/>
                </a:solidFill>
              </a:rPr>
              <a:t>232,941 TP from 302,608 total target SID alerts</a:t>
            </a:r>
            <a:endParaRPr lang="en-US" sz="800" dirty="0"/>
          </a:p>
        </p:txBody>
      </p:sp>
      <p:sp>
        <p:nvSpPr>
          <p:cNvPr id="43" name="Shape 41"/>
          <p:cNvSpPr/>
          <p:nvPr/>
        </p:nvSpPr>
        <p:spPr>
          <a:xfrm>
            <a:off x="4791456" y="3552444"/>
            <a:ext cx="54864" cy="54864"/>
          </a:xfrm>
          <a:prstGeom prst="rect">
            <a:avLst/>
          </a:prstGeom>
          <a:solidFill>
            <a:srgbClr val="1B4332"/>
          </a:solidFill>
          <a:ln w="12700">
            <a:solidFill>
              <a:srgbClr val="1B4332"/>
            </a:solidFill>
            <a:prstDash val="solid"/>
          </a:ln>
        </p:spPr>
        <p:txBody>
          <a:bodyPr/>
          <a:lstStyle/>
          <a:p>
            <a:endParaRPr/>
          </a:p>
        </p:txBody>
      </p:sp>
      <p:sp>
        <p:nvSpPr>
          <p:cNvPr id="44" name="Text 42"/>
          <p:cNvSpPr/>
          <p:nvPr/>
        </p:nvSpPr>
        <p:spPr>
          <a:xfrm>
            <a:off x="4937760" y="3497580"/>
            <a:ext cx="3730752" cy="173736"/>
          </a:xfrm>
          <a:prstGeom prst="rect">
            <a:avLst/>
          </a:prstGeom>
          <a:noFill/>
          <a:ln/>
        </p:spPr>
        <p:txBody>
          <a:bodyPr wrap="square" rtlCol="0" anchor="ctr"/>
          <a:lstStyle/>
          <a:p>
            <a:pPr marL="0" indent="0">
              <a:buNone/>
            </a:pPr>
            <a:r>
              <a:rPr lang="en-US" sz="800" dirty="0">
                <a:solidFill>
                  <a:srgbClr val="1A1A1A"/>
                </a:solidFill>
              </a:rPr>
              <a:t>Strong results achieved on CIC-IDS-2017 with fully rule-based detection [10], [15]</a:t>
            </a:r>
            <a:endParaRPr lang="en-US" sz="800" dirty="0"/>
          </a:p>
        </p:txBody>
      </p:sp>
      <p:sp>
        <p:nvSpPr>
          <p:cNvPr id="45" name="Shape 43"/>
          <p:cNvSpPr/>
          <p:nvPr/>
        </p:nvSpPr>
        <p:spPr>
          <a:xfrm>
            <a:off x="0" y="4101082"/>
            <a:ext cx="9144000" cy="1042417"/>
          </a:xfrm>
          <a:prstGeom prst="rect">
            <a:avLst/>
          </a:prstGeom>
          <a:solidFill>
            <a:srgbClr val="1B4332"/>
          </a:solidFill>
          <a:ln w="12700">
            <a:solidFill>
              <a:srgbClr val="1B4332"/>
            </a:solidFill>
            <a:prstDash val="solid"/>
          </a:ln>
        </p:spPr>
        <p:txBody>
          <a:bodyPr/>
          <a:lstStyle/>
          <a:p>
            <a:endParaRPr/>
          </a:p>
        </p:txBody>
      </p:sp>
      <p:sp>
        <p:nvSpPr>
          <p:cNvPr id="46" name="Shape 44"/>
          <p:cNvSpPr/>
          <p:nvPr/>
        </p:nvSpPr>
        <p:spPr>
          <a:xfrm>
            <a:off x="0" y="4101083"/>
            <a:ext cx="9144000" cy="45719"/>
          </a:xfrm>
          <a:prstGeom prst="rect">
            <a:avLst/>
          </a:prstGeom>
          <a:solidFill>
            <a:srgbClr val="B7891A"/>
          </a:solidFill>
          <a:ln w="12700">
            <a:solidFill>
              <a:srgbClr val="B7891A"/>
            </a:solidFill>
            <a:prstDash val="solid"/>
          </a:ln>
        </p:spPr>
        <p:txBody>
          <a:bodyPr/>
          <a:lstStyle/>
          <a:p>
            <a:endParaRPr/>
          </a:p>
        </p:txBody>
      </p:sp>
      <p:sp>
        <p:nvSpPr>
          <p:cNvPr id="47" name="Text 45"/>
          <p:cNvSpPr/>
          <p:nvPr/>
        </p:nvSpPr>
        <p:spPr>
          <a:xfrm>
            <a:off x="137160" y="4187697"/>
            <a:ext cx="1828800" cy="119382"/>
          </a:xfrm>
          <a:prstGeom prst="rect">
            <a:avLst/>
          </a:prstGeom>
          <a:noFill/>
          <a:ln/>
        </p:spPr>
        <p:txBody>
          <a:bodyPr wrap="square" rtlCol="0" anchor="ctr"/>
          <a:lstStyle/>
          <a:p>
            <a:pPr marL="0" indent="0">
              <a:buNone/>
            </a:pPr>
            <a:r>
              <a:rPr lang="en-US" sz="650" b="1" kern="0" spc="150" dirty="0">
                <a:solidFill>
                  <a:srgbClr val="B7891A"/>
                </a:solidFill>
              </a:rPr>
              <a:t>SPEAKER NOTES</a:t>
            </a:r>
            <a:endParaRPr lang="en-US" sz="650" dirty="0"/>
          </a:p>
        </p:txBody>
      </p:sp>
      <p:sp>
        <p:nvSpPr>
          <p:cNvPr id="48" name="Text 46"/>
          <p:cNvSpPr/>
          <p:nvPr/>
        </p:nvSpPr>
        <p:spPr>
          <a:xfrm>
            <a:off x="137160" y="4370025"/>
            <a:ext cx="8869680" cy="772668"/>
          </a:xfrm>
          <a:prstGeom prst="rect">
            <a:avLst/>
          </a:prstGeom>
          <a:noFill/>
          <a:ln/>
        </p:spPr>
        <p:txBody>
          <a:bodyPr wrap="square" rtlCol="0" anchor="t"/>
          <a:lstStyle/>
          <a:p>
            <a:pPr marL="0" indent="0">
              <a:buNone/>
            </a:pPr>
            <a:r>
              <a:rPr lang="en-US" sz="720" dirty="0">
                <a:solidFill>
                  <a:srgbClr val="FFFFFF"/>
                </a:solidFill>
              </a:rPr>
              <a:t>Friday is the strongest session. Detection rate 90.9 percent, false positive rate 8.8 percent, F1-score 83.7 percent, accuracy 91.2 percent. The confusion matrix shows 232,941 true positives, 69,667 false positives, 699,038 true negatives, and 25,882 false negatives. The 8.8 percent FPR comes mainly from SID 1000004 firing on background TCP traffic. That threshold could be raised to reduce FPR further. The important point: 232,941 true positive detections were achieved with no training data and no machine learning, comparable to ML systems evaluated on the same dataset.</a:t>
            </a:r>
            <a:endParaRPr lang="en-US" sz="72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AFAF8"/>
        </a:solidFill>
        <a:effectLst/>
      </p:bgPr>
    </p:bg>
    <p:spTree>
      <p:nvGrpSpPr>
        <p:cNvPr id="1" name=""/>
        <p:cNvGrpSpPr/>
        <p:nvPr/>
      </p:nvGrpSpPr>
      <p:grpSpPr>
        <a:xfrm>
          <a:off x="0" y="0"/>
          <a:ext cx="0" cy="0"/>
          <a:chOff x="0" y="0"/>
          <a:chExt cx="0" cy="0"/>
        </a:xfrm>
      </p:grpSpPr>
      <p:sp>
        <p:nvSpPr>
          <p:cNvPr id="2" name="Shape 0"/>
          <p:cNvSpPr/>
          <p:nvPr/>
        </p:nvSpPr>
        <p:spPr>
          <a:xfrm>
            <a:off x="0" y="0"/>
            <a:ext cx="9144000" cy="566928"/>
          </a:xfrm>
          <a:prstGeom prst="rect">
            <a:avLst/>
          </a:prstGeom>
          <a:solidFill>
            <a:srgbClr val="1B4332"/>
          </a:solidFill>
          <a:ln w="12700">
            <a:solidFill>
              <a:srgbClr val="1B4332"/>
            </a:solidFill>
            <a:prstDash val="solid"/>
          </a:ln>
        </p:spPr>
        <p:txBody>
          <a:bodyPr/>
          <a:lstStyle/>
          <a:p>
            <a:endParaRPr/>
          </a:p>
        </p:txBody>
      </p:sp>
      <p:sp>
        <p:nvSpPr>
          <p:cNvPr id="3" name="Shape 1"/>
          <p:cNvSpPr/>
          <p:nvPr/>
        </p:nvSpPr>
        <p:spPr>
          <a:xfrm>
            <a:off x="0" y="566928"/>
            <a:ext cx="9144000" cy="29261"/>
          </a:xfrm>
          <a:prstGeom prst="rect">
            <a:avLst/>
          </a:prstGeom>
          <a:solidFill>
            <a:srgbClr val="B7891A"/>
          </a:solidFill>
          <a:ln w="12700">
            <a:solidFill>
              <a:srgbClr val="B7891A"/>
            </a:solidFill>
            <a:prstDash val="solid"/>
          </a:ln>
        </p:spPr>
        <p:txBody>
          <a:bodyPr/>
          <a:lstStyle/>
          <a:p>
            <a:endParaRPr/>
          </a:p>
        </p:txBody>
      </p:sp>
      <p:sp>
        <p:nvSpPr>
          <p:cNvPr id="4" name="Text 2"/>
          <p:cNvSpPr/>
          <p:nvPr/>
        </p:nvSpPr>
        <p:spPr>
          <a:xfrm>
            <a:off x="347472" y="0"/>
            <a:ext cx="8449056" cy="566928"/>
          </a:xfrm>
          <a:prstGeom prst="rect">
            <a:avLst/>
          </a:prstGeom>
          <a:noFill/>
          <a:ln/>
        </p:spPr>
        <p:txBody>
          <a:bodyPr wrap="square" rtlCol="0" anchor="ctr"/>
          <a:lstStyle/>
          <a:p>
            <a:pPr marL="0" indent="0">
              <a:buNone/>
            </a:pPr>
            <a:r>
              <a:rPr lang="en-US" sz="1700" b="1" kern="0" spc="50" dirty="0">
                <a:solidFill>
                  <a:srgbClr val="FFFFFF"/>
                </a:solidFill>
              </a:rPr>
              <a:t>EVALUATION RESULTS -- ALL 4 SESSIONS</a:t>
            </a:r>
            <a:endParaRPr lang="en-US" sz="170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347472" y="822960"/>
          <a:ext cx="8449056" cy="1089660"/>
        </p:xfrm>
        <a:graphic>
          <a:graphicData uri="http://schemas.openxmlformats.org/drawingml/2006/table">
            <a:tbl>
              <a:tblPr/>
              <a:tblGrid>
                <a:gridCol w="1261872">
                  <a:extLst>
                    <a:ext uri="{9D8B030D-6E8A-4147-A177-3AD203B41FA5}">
                      <a16:colId xmlns:a16="http://schemas.microsoft.com/office/drawing/2014/main" val="20000"/>
                    </a:ext>
                  </a:extLst>
                </a:gridCol>
                <a:gridCol w="1325880">
                  <a:extLst>
                    <a:ext uri="{9D8B030D-6E8A-4147-A177-3AD203B41FA5}">
                      <a16:colId xmlns:a16="http://schemas.microsoft.com/office/drawing/2014/main" val="20001"/>
                    </a:ext>
                  </a:extLst>
                </a:gridCol>
                <a:gridCol w="658368">
                  <a:extLst>
                    <a:ext uri="{9D8B030D-6E8A-4147-A177-3AD203B41FA5}">
                      <a16:colId xmlns:a16="http://schemas.microsoft.com/office/drawing/2014/main" val="20002"/>
                    </a:ext>
                  </a:extLst>
                </a:gridCol>
                <a:gridCol w="658368">
                  <a:extLst>
                    <a:ext uri="{9D8B030D-6E8A-4147-A177-3AD203B41FA5}">
                      <a16:colId xmlns:a16="http://schemas.microsoft.com/office/drawing/2014/main" val="20003"/>
                    </a:ext>
                  </a:extLst>
                </a:gridCol>
                <a:gridCol w="658368">
                  <a:extLst>
                    <a:ext uri="{9D8B030D-6E8A-4147-A177-3AD203B41FA5}">
                      <a16:colId xmlns:a16="http://schemas.microsoft.com/office/drawing/2014/main" val="20004"/>
                    </a:ext>
                  </a:extLst>
                </a:gridCol>
                <a:gridCol w="749808">
                  <a:extLst>
                    <a:ext uri="{9D8B030D-6E8A-4147-A177-3AD203B41FA5}">
                      <a16:colId xmlns:a16="http://schemas.microsoft.com/office/drawing/2014/main" val="20005"/>
                    </a:ext>
                  </a:extLst>
                </a:gridCol>
                <a:gridCol w="3136392">
                  <a:extLst>
                    <a:ext uri="{9D8B030D-6E8A-4147-A177-3AD203B41FA5}">
                      <a16:colId xmlns:a16="http://schemas.microsoft.com/office/drawing/2014/main" val="20006"/>
                    </a:ext>
                  </a:extLst>
                </a:gridCol>
              </a:tblGrid>
              <a:tr h="0">
                <a:tc>
                  <a:txBody>
                    <a:bodyPr/>
                    <a:lstStyle/>
                    <a:p>
                      <a:pPr marL="0" indent="0">
                        <a:buNone/>
                      </a:pPr>
                      <a:r>
                        <a:rPr lang="en-US" sz="850" b="1" dirty="0">
                          <a:solidFill>
                            <a:srgbClr val="FFFFFF"/>
                          </a:solidFill>
                        </a:rPr>
                        <a:t>Session</a:t>
                      </a:r>
                      <a:endParaRPr lang="en-US" sz="85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1B4332"/>
                    </a:solidFill>
                  </a:tcPr>
                </a:tc>
                <a:tc>
                  <a:txBody>
                    <a:bodyPr/>
                    <a:lstStyle/>
                    <a:p>
                      <a:pPr marL="0" indent="0">
                        <a:buNone/>
                      </a:pPr>
                      <a:r>
                        <a:rPr lang="en-US" sz="850" b="1" dirty="0">
                          <a:solidFill>
                            <a:srgbClr val="FFFFFF"/>
                          </a:solidFill>
                        </a:rPr>
                        <a:t>Target Attack</a:t>
                      </a:r>
                      <a:endParaRPr lang="en-US" sz="85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1B4332"/>
                    </a:solidFill>
                  </a:tcPr>
                </a:tc>
                <a:tc>
                  <a:txBody>
                    <a:bodyPr/>
                    <a:lstStyle/>
                    <a:p>
                      <a:pPr marL="0" indent="0">
                        <a:buNone/>
                      </a:pPr>
                      <a:r>
                        <a:rPr lang="en-US" sz="850" b="1" dirty="0">
                          <a:solidFill>
                            <a:srgbClr val="FFFFFF"/>
                          </a:solidFill>
                        </a:rPr>
                        <a:t>DR</a:t>
                      </a:r>
                      <a:endParaRPr lang="en-US" sz="85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1B4332"/>
                    </a:solidFill>
                  </a:tcPr>
                </a:tc>
                <a:tc>
                  <a:txBody>
                    <a:bodyPr/>
                    <a:lstStyle/>
                    <a:p>
                      <a:pPr marL="0" indent="0">
                        <a:buNone/>
                      </a:pPr>
                      <a:r>
                        <a:rPr lang="en-US" sz="850" b="1" dirty="0">
                          <a:solidFill>
                            <a:srgbClr val="FFFFFF"/>
                          </a:solidFill>
                        </a:rPr>
                        <a:t>FPR</a:t>
                      </a:r>
                      <a:endParaRPr lang="en-US" sz="85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1B4332"/>
                    </a:solidFill>
                  </a:tcPr>
                </a:tc>
                <a:tc>
                  <a:txBody>
                    <a:bodyPr/>
                    <a:lstStyle/>
                    <a:p>
                      <a:pPr marL="0" indent="0">
                        <a:buNone/>
                      </a:pPr>
                      <a:r>
                        <a:rPr lang="en-US" sz="850" b="1" dirty="0">
                          <a:solidFill>
                            <a:srgbClr val="FFFFFF"/>
                          </a:solidFill>
                        </a:rPr>
                        <a:t>F1</a:t>
                      </a:r>
                      <a:endParaRPr lang="en-US" sz="85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1B4332"/>
                    </a:solidFill>
                  </a:tcPr>
                </a:tc>
                <a:tc>
                  <a:txBody>
                    <a:bodyPr/>
                    <a:lstStyle/>
                    <a:p>
                      <a:pPr marL="0" indent="0">
                        <a:buNone/>
                      </a:pPr>
                      <a:r>
                        <a:rPr lang="en-US" sz="850" b="1" dirty="0">
                          <a:solidFill>
                            <a:srgbClr val="FFFFFF"/>
                          </a:solidFill>
                        </a:rPr>
                        <a:t>Accuracy</a:t>
                      </a:r>
                      <a:endParaRPr lang="en-US" sz="85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1B4332"/>
                    </a:solidFill>
                  </a:tcPr>
                </a:tc>
                <a:tc>
                  <a:txBody>
                    <a:bodyPr/>
                    <a:lstStyle/>
                    <a:p>
                      <a:pPr marL="0" indent="0">
                        <a:buNone/>
                      </a:pPr>
                      <a:r>
                        <a:rPr lang="en-US" sz="850" b="1" dirty="0">
                          <a:solidFill>
                            <a:srgbClr val="FFFFFF"/>
                          </a:solidFill>
                        </a:rPr>
                        <a:t>Why / What happened</a:t>
                      </a:r>
                      <a:endParaRPr lang="en-US" sz="85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1B4332"/>
                    </a:solidFill>
                  </a:tcPr>
                </a:tc>
                <a:extLst>
                  <a:ext uri="{0D108BD9-81ED-4DB2-BD59-A6C34878D82A}">
                    <a16:rowId xmlns:a16="http://schemas.microsoft.com/office/drawing/2014/main" val="10000"/>
                  </a:ext>
                </a:extLst>
              </a:tr>
              <a:tr h="0">
                <a:tc>
                  <a:txBody>
                    <a:bodyPr/>
                    <a:lstStyle/>
                    <a:p>
                      <a:pPr marL="0" indent="0">
                        <a:buNone/>
                      </a:pPr>
                      <a:r>
                        <a:rPr lang="en-US" sz="800" dirty="0">
                          <a:solidFill>
                            <a:srgbClr val="000000"/>
                          </a:solidFill>
                        </a:rPr>
                        <a:t>Tuesday PCAP</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FEF3C7"/>
                    </a:solidFill>
                  </a:tcPr>
                </a:tc>
                <a:tc>
                  <a:txBody>
                    <a:bodyPr/>
                    <a:lstStyle/>
                    <a:p>
                      <a:pPr marL="0" indent="0">
                        <a:buNone/>
                      </a:pPr>
                      <a:r>
                        <a:rPr lang="en-US" sz="800" dirty="0">
                          <a:solidFill>
                            <a:srgbClr val="000000"/>
                          </a:solidFill>
                        </a:rPr>
                        <a:t>SSH Brute Force</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FEF3C7"/>
                    </a:solidFill>
                  </a:tcPr>
                </a:tc>
                <a:tc>
                  <a:txBody>
                    <a:bodyPr/>
                    <a:lstStyle/>
                    <a:p>
                      <a:pPr marL="0" indent="0">
                        <a:buNone/>
                      </a:pPr>
                      <a:r>
                        <a:rPr lang="en-US" sz="800" b="1" dirty="0">
                          <a:solidFill>
                            <a:srgbClr val="000000"/>
                          </a:solidFill>
                        </a:rPr>
                        <a:t>91.7%</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FEF3C7"/>
                    </a:solidFill>
                  </a:tcPr>
                </a:tc>
                <a:tc>
                  <a:txBody>
                    <a:bodyPr/>
                    <a:lstStyle/>
                    <a:p>
                      <a:pPr marL="0" indent="0">
                        <a:buNone/>
                      </a:pPr>
                      <a:r>
                        <a:rPr lang="en-US" sz="800" dirty="0">
                          <a:solidFill>
                            <a:srgbClr val="9B2335"/>
                          </a:solidFill>
                        </a:rPr>
                        <a:t>~100%</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FEF3C7"/>
                    </a:solidFill>
                  </a:tcPr>
                </a:tc>
                <a:tc>
                  <a:txBody>
                    <a:bodyPr/>
                    <a:lstStyle/>
                    <a:p>
                      <a:pPr marL="0" indent="0">
                        <a:buNone/>
                      </a:pPr>
                      <a:r>
                        <a:rPr lang="en-US" sz="800" dirty="0">
                          <a:solidFill>
                            <a:srgbClr val="000000"/>
                          </a:solidFill>
                        </a:rPr>
                        <a:t>0.2%</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FEF3C7"/>
                    </a:solidFill>
                  </a:tcPr>
                </a:tc>
                <a:tc>
                  <a:txBody>
                    <a:bodyPr/>
                    <a:lstStyle/>
                    <a:p>
                      <a:pPr marL="0" indent="0">
                        <a:buNone/>
                      </a:pPr>
                      <a:r>
                        <a:rPr lang="en-US" sz="800" dirty="0">
                          <a:solidFill>
                            <a:srgbClr val="000000"/>
                          </a:solidFill>
                        </a:rPr>
                        <a:t>0.1%</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FEF3C7"/>
                    </a:solidFill>
                  </a:tcPr>
                </a:tc>
                <a:tc>
                  <a:txBody>
                    <a:bodyPr/>
                    <a:lstStyle/>
                    <a:p>
                      <a:pPr marL="0" indent="0">
                        <a:buNone/>
                      </a:pPr>
                      <a:r>
                        <a:rPr lang="en-US" sz="700" i="1" dirty="0">
                          <a:solidFill>
                            <a:srgbClr val="000000"/>
                          </a:solidFill>
                        </a:rPr>
                        <a:t>Mixed traffic: port scan rules fire on co-existing traffic. DR reliable only.</a:t>
                      </a:r>
                      <a:endParaRPr lang="en-US" sz="7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FEF3C7"/>
                    </a:solidFill>
                  </a:tcPr>
                </a:tc>
                <a:extLst>
                  <a:ext uri="{0D108BD9-81ED-4DB2-BD59-A6C34878D82A}">
                    <a16:rowId xmlns:a16="http://schemas.microsoft.com/office/drawing/2014/main" val="10001"/>
                  </a:ext>
                </a:extLst>
              </a:tr>
              <a:tr h="0">
                <a:tc>
                  <a:txBody>
                    <a:bodyPr/>
                    <a:lstStyle/>
                    <a:p>
                      <a:pPr marL="0" indent="0">
                        <a:buNone/>
                      </a:pPr>
                      <a:r>
                        <a:rPr lang="en-US" sz="800" dirty="0">
                          <a:solidFill>
                            <a:srgbClr val="000000"/>
                          </a:solidFill>
                        </a:rPr>
                        <a:t>Wednesday PCAP</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FEF3C7"/>
                    </a:solidFill>
                  </a:tcPr>
                </a:tc>
                <a:tc>
                  <a:txBody>
                    <a:bodyPr/>
                    <a:lstStyle/>
                    <a:p>
                      <a:pPr marL="0" indent="0">
                        <a:buNone/>
                      </a:pPr>
                      <a:r>
                        <a:rPr lang="en-US" sz="800" dirty="0">
                          <a:solidFill>
                            <a:srgbClr val="000000"/>
                          </a:solidFill>
                        </a:rPr>
                        <a:t>DoS / DDoS</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FEF3C7"/>
                    </a:solidFill>
                  </a:tcPr>
                </a:tc>
                <a:tc>
                  <a:txBody>
                    <a:bodyPr/>
                    <a:lstStyle/>
                    <a:p>
                      <a:pPr marL="0" indent="0">
                        <a:buNone/>
                      </a:pPr>
                      <a:r>
                        <a:rPr lang="en-US" sz="800" b="1" dirty="0">
                          <a:solidFill>
                            <a:srgbClr val="000000"/>
                          </a:solidFill>
                        </a:rPr>
                        <a:t>92.9%</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FEF3C7"/>
                    </a:solidFill>
                  </a:tcPr>
                </a:tc>
                <a:tc>
                  <a:txBody>
                    <a:bodyPr/>
                    <a:lstStyle/>
                    <a:p>
                      <a:pPr marL="0" indent="0">
                        <a:buNone/>
                      </a:pPr>
                      <a:r>
                        <a:rPr lang="en-US" sz="800" dirty="0">
                          <a:solidFill>
                            <a:srgbClr val="9B2335"/>
                          </a:solidFill>
                        </a:rPr>
                        <a:t>~100%</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FEF3C7"/>
                    </a:solidFill>
                  </a:tcPr>
                </a:tc>
                <a:tc>
                  <a:txBody>
                    <a:bodyPr/>
                    <a:lstStyle/>
                    <a:p>
                      <a:pPr marL="0" indent="0">
                        <a:buNone/>
                      </a:pPr>
                      <a:r>
                        <a:rPr lang="en-US" sz="800" dirty="0">
                          <a:solidFill>
                            <a:srgbClr val="000000"/>
                          </a:solidFill>
                        </a:rPr>
                        <a:t>0.1%</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FEF3C7"/>
                    </a:solidFill>
                  </a:tcPr>
                </a:tc>
                <a:tc>
                  <a:txBody>
                    <a:bodyPr/>
                    <a:lstStyle/>
                    <a:p>
                      <a:pPr marL="0" indent="0">
                        <a:buNone/>
                      </a:pPr>
                      <a:r>
                        <a:rPr lang="en-US" sz="800" dirty="0">
                          <a:solidFill>
                            <a:srgbClr val="000000"/>
                          </a:solidFill>
                        </a:rPr>
                        <a:t>0.1%</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FEF3C7"/>
                    </a:solidFill>
                  </a:tcPr>
                </a:tc>
                <a:tc>
                  <a:txBody>
                    <a:bodyPr/>
                    <a:lstStyle/>
                    <a:p>
                      <a:pPr marL="0" indent="0">
                        <a:buNone/>
                      </a:pPr>
                      <a:r>
                        <a:rPr lang="en-US" sz="700" i="1" dirty="0">
                          <a:solidFill>
                            <a:srgbClr val="92400E"/>
                          </a:solidFill>
                        </a:rPr>
                        <a:t>Same mixed traffic issue. DR reliable only.</a:t>
                      </a:r>
                      <a:endParaRPr lang="en-US" sz="7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FEF3C7"/>
                    </a:solidFill>
                  </a:tcPr>
                </a:tc>
                <a:extLst>
                  <a:ext uri="{0D108BD9-81ED-4DB2-BD59-A6C34878D82A}">
                    <a16:rowId xmlns:a16="http://schemas.microsoft.com/office/drawing/2014/main" val="10002"/>
                  </a:ext>
                </a:extLst>
              </a:tr>
              <a:tr h="0">
                <a:tc>
                  <a:txBody>
                    <a:bodyPr/>
                    <a:lstStyle/>
                    <a:p>
                      <a:pPr marL="0" indent="0">
                        <a:buNone/>
                      </a:pPr>
                      <a:r>
                        <a:rPr lang="en-US" sz="800" dirty="0">
                          <a:solidFill>
                            <a:srgbClr val="000000"/>
                          </a:solidFill>
                        </a:rPr>
                        <a:t>Friday PCAP</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8F3DC"/>
                    </a:solidFill>
                  </a:tcPr>
                </a:tc>
                <a:tc>
                  <a:txBody>
                    <a:bodyPr/>
                    <a:lstStyle/>
                    <a:p>
                      <a:pPr marL="0" indent="0">
                        <a:buNone/>
                      </a:pPr>
                      <a:r>
                        <a:rPr lang="en-US" sz="800" dirty="0">
                          <a:solidFill>
                            <a:srgbClr val="000000"/>
                          </a:solidFill>
                        </a:rPr>
                        <a:t>Port Scanning</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8F3DC"/>
                    </a:solidFill>
                  </a:tcPr>
                </a:tc>
                <a:tc>
                  <a:txBody>
                    <a:bodyPr/>
                    <a:lstStyle/>
                    <a:p>
                      <a:pPr marL="0" indent="0">
                        <a:buNone/>
                      </a:pPr>
                      <a:r>
                        <a:rPr lang="en-US" sz="850" b="1" dirty="0">
                          <a:solidFill>
                            <a:srgbClr val="1B4332"/>
                          </a:solidFill>
                        </a:rPr>
                        <a:t>90.9%</a:t>
                      </a:r>
                      <a:endParaRPr lang="en-US" sz="85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8F3DC"/>
                    </a:solidFill>
                  </a:tcPr>
                </a:tc>
                <a:tc>
                  <a:txBody>
                    <a:bodyPr/>
                    <a:lstStyle/>
                    <a:p>
                      <a:pPr marL="0" indent="0">
                        <a:buNone/>
                      </a:pPr>
                      <a:r>
                        <a:rPr lang="en-US" sz="850" b="1" dirty="0">
                          <a:solidFill>
                            <a:srgbClr val="1B4332"/>
                          </a:solidFill>
                        </a:rPr>
                        <a:t>8.8%</a:t>
                      </a:r>
                      <a:endParaRPr lang="en-US" sz="85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8F3DC"/>
                    </a:solidFill>
                  </a:tcPr>
                </a:tc>
                <a:tc>
                  <a:txBody>
                    <a:bodyPr/>
                    <a:lstStyle/>
                    <a:p>
                      <a:pPr marL="0" indent="0">
                        <a:buNone/>
                      </a:pPr>
                      <a:r>
                        <a:rPr lang="en-US" sz="850" b="1" dirty="0">
                          <a:solidFill>
                            <a:srgbClr val="1B4332"/>
                          </a:solidFill>
                        </a:rPr>
                        <a:t>83.7%</a:t>
                      </a:r>
                      <a:endParaRPr lang="en-US" sz="85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8F3DC"/>
                    </a:solidFill>
                  </a:tcPr>
                </a:tc>
                <a:tc>
                  <a:txBody>
                    <a:bodyPr/>
                    <a:lstStyle/>
                    <a:p>
                      <a:pPr marL="0" indent="0">
                        <a:buNone/>
                      </a:pPr>
                      <a:r>
                        <a:rPr lang="en-US" sz="850" b="1" dirty="0">
                          <a:solidFill>
                            <a:srgbClr val="1B4332"/>
                          </a:solidFill>
                        </a:rPr>
                        <a:t>91.2%</a:t>
                      </a:r>
                      <a:endParaRPr lang="en-US" sz="85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8F3DC"/>
                    </a:solidFill>
                  </a:tcPr>
                </a:tc>
                <a:tc>
                  <a:txBody>
                    <a:bodyPr/>
                    <a:lstStyle/>
                    <a:p>
                      <a:pPr marL="0" indent="0">
                        <a:buNone/>
                      </a:pPr>
                      <a:r>
                        <a:rPr lang="en-US" sz="700" i="1" dirty="0">
                          <a:solidFill>
                            <a:srgbClr val="000000"/>
                          </a:solidFill>
                        </a:rPr>
                        <a:t>Best result. Scanning matches target SIDs directly.</a:t>
                      </a:r>
                      <a:endParaRPr lang="en-US" sz="7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8F3DC"/>
                    </a:solidFill>
                  </a:tcPr>
                </a:tc>
                <a:extLst>
                  <a:ext uri="{0D108BD9-81ED-4DB2-BD59-A6C34878D82A}">
                    <a16:rowId xmlns:a16="http://schemas.microsoft.com/office/drawing/2014/main" val="10003"/>
                  </a:ext>
                </a:extLst>
              </a:tr>
              <a:tr h="0">
                <a:tc>
                  <a:txBody>
                    <a:bodyPr/>
                    <a:lstStyle/>
                    <a:p>
                      <a:pPr marL="0" indent="0">
                        <a:buNone/>
                      </a:pPr>
                      <a:r>
                        <a:rPr lang="en-US" sz="800" dirty="0">
                          <a:solidFill>
                            <a:srgbClr val="000000"/>
                          </a:solidFill>
                        </a:rPr>
                        <a:t>WSL2 Live</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BEAFE"/>
                    </a:solidFill>
                  </a:tcPr>
                </a:tc>
                <a:tc>
                  <a:txBody>
                    <a:bodyPr/>
                    <a:lstStyle/>
                    <a:p>
                      <a:pPr marL="0" indent="0">
                        <a:buNone/>
                      </a:pPr>
                      <a:r>
                        <a:rPr lang="en-US" sz="800" dirty="0">
                          <a:solidFill>
                            <a:srgbClr val="000000"/>
                          </a:solidFill>
                        </a:rPr>
                        <a:t>All 18 categories</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BEAFE"/>
                    </a:solidFill>
                  </a:tcPr>
                </a:tc>
                <a:tc>
                  <a:txBody>
                    <a:bodyPr/>
                    <a:lstStyle/>
                    <a:p>
                      <a:pPr marL="0" indent="0">
                        <a:buNone/>
                      </a:pPr>
                      <a:r>
                        <a:rPr lang="en-US" sz="850" b="1" dirty="0">
                          <a:solidFill>
                            <a:srgbClr val="1E3A5F"/>
                          </a:solidFill>
                        </a:rPr>
                        <a:t>~100%</a:t>
                      </a:r>
                      <a:endParaRPr lang="en-US" sz="85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BEAFE"/>
                    </a:solidFill>
                  </a:tcPr>
                </a:tc>
                <a:tc>
                  <a:txBody>
                    <a:bodyPr/>
                    <a:lstStyle/>
                    <a:p>
                      <a:pPr marL="0" indent="0">
                        <a:buNone/>
                      </a:pPr>
                      <a:r>
                        <a:rPr lang="en-US" sz="850" b="1" dirty="0">
                          <a:solidFill>
                            <a:srgbClr val="1E3A5F"/>
                          </a:solidFill>
                        </a:rPr>
                        <a:t>&lt; 5%</a:t>
                      </a:r>
                      <a:endParaRPr lang="en-US" sz="85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BEAFE"/>
                    </a:solidFill>
                  </a:tcPr>
                </a:tc>
                <a:tc>
                  <a:txBody>
                    <a:bodyPr/>
                    <a:lstStyle/>
                    <a:p>
                      <a:pPr marL="0" indent="0">
                        <a:buNone/>
                      </a:pPr>
                      <a:r>
                        <a:rPr lang="en-US" sz="850" b="1" dirty="0">
                          <a:solidFill>
                            <a:srgbClr val="1E3A5F"/>
                          </a:solidFill>
                        </a:rPr>
                        <a:t>High</a:t>
                      </a:r>
                      <a:endParaRPr lang="en-US" sz="85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BEAFE"/>
                    </a:solidFill>
                  </a:tcPr>
                </a:tc>
                <a:tc>
                  <a:txBody>
                    <a:bodyPr/>
                    <a:lstStyle/>
                    <a:p>
                      <a:pPr marL="0" indent="0">
                        <a:buNone/>
                      </a:pPr>
                      <a:r>
                        <a:rPr lang="en-US" sz="850" b="1" dirty="0">
                          <a:solidFill>
                            <a:srgbClr val="1E3A5F"/>
                          </a:solidFill>
                        </a:rPr>
                        <a:t>High</a:t>
                      </a:r>
                      <a:endParaRPr lang="en-US" sz="85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BEAFE"/>
                    </a:solidFill>
                  </a:tcPr>
                </a:tc>
                <a:tc>
                  <a:txBody>
                    <a:bodyPr/>
                    <a:lstStyle/>
                    <a:p>
                      <a:pPr marL="0" indent="0">
                        <a:buNone/>
                      </a:pPr>
                      <a:r>
                        <a:rPr lang="en-US" sz="700" i="1" dirty="0">
                          <a:solidFill>
                            <a:srgbClr val="000000"/>
                          </a:solidFill>
                        </a:rPr>
                        <a:t>All 18 SIDs validated. 3 absent from PCAP confirmed here.</a:t>
                      </a:r>
                      <a:endParaRPr lang="en-US" sz="7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BEAFE"/>
                    </a:solidFill>
                  </a:tcPr>
                </a:tc>
                <a:extLst>
                  <a:ext uri="{0D108BD9-81ED-4DB2-BD59-A6C34878D82A}">
                    <a16:rowId xmlns:a16="http://schemas.microsoft.com/office/drawing/2014/main" val="10004"/>
                  </a:ext>
                </a:extLst>
              </a:tr>
            </a:tbl>
          </a:graphicData>
        </a:graphic>
      </p:graphicFrame>
      <p:sp>
        <p:nvSpPr>
          <p:cNvPr id="6" name="Shape 3"/>
          <p:cNvSpPr/>
          <p:nvPr/>
        </p:nvSpPr>
        <p:spPr>
          <a:xfrm>
            <a:off x="347472" y="3255264"/>
            <a:ext cx="8449056" cy="457200"/>
          </a:xfrm>
          <a:prstGeom prst="roundRect">
            <a:avLst>
              <a:gd name="adj" fmla="val 10000"/>
            </a:avLst>
          </a:prstGeom>
          <a:solidFill>
            <a:srgbClr val="FEF3C7"/>
          </a:solidFill>
          <a:ln w="9525">
            <a:solidFill>
              <a:srgbClr val="92400E"/>
            </a:solidFill>
            <a:prstDash val="solid"/>
          </a:ln>
        </p:spPr>
        <p:txBody>
          <a:bodyPr/>
          <a:lstStyle/>
          <a:p>
            <a:endParaRPr/>
          </a:p>
        </p:txBody>
      </p:sp>
      <p:sp>
        <p:nvSpPr>
          <p:cNvPr id="7" name="Text 4"/>
          <p:cNvSpPr/>
          <p:nvPr/>
        </p:nvSpPr>
        <p:spPr>
          <a:xfrm>
            <a:off x="475488" y="3291840"/>
            <a:ext cx="8229600" cy="384048"/>
          </a:xfrm>
          <a:prstGeom prst="rect">
            <a:avLst/>
          </a:prstGeom>
          <a:noFill/>
          <a:ln/>
        </p:spPr>
        <p:txBody>
          <a:bodyPr wrap="square" rtlCol="0" anchor="ctr"/>
          <a:lstStyle/>
          <a:p>
            <a:pPr marL="0" indent="0">
              <a:buNone/>
            </a:pPr>
            <a:r>
              <a:rPr lang="en-US" sz="750" i="1" dirty="0">
                <a:solidFill>
                  <a:srgbClr val="92400E"/>
                </a:solidFill>
              </a:rPr>
              <a:t>Tuesday and Wednesday Precision and F1 are unreliable: CIC-IDS-2017 contains mixed attack traffic so non-target SIDs fire heavily. DR is the only reliable metric for those sessions. Dataset limitation, not a rule fault.</a:t>
            </a:r>
            <a:endParaRPr lang="en-US" sz="750" dirty="0"/>
          </a:p>
        </p:txBody>
      </p:sp>
      <p:sp>
        <p:nvSpPr>
          <p:cNvPr id="8" name="Shape 5"/>
          <p:cNvSpPr/>
          <p:nvPr/>
        </p:nvSpPr>
        <p:spPr>
          <a:xfrm>
            <a:off x="0" y="3822192"/>
            <a:ext cx="9144000" cy="1321308"/>
          </a:xfrm>
          <a:prstGeom prst="rect">
            <a:avLst/>
          </a:prstGeom>
          <a:solidFill>
            <a:srgbClr val="1B4332"/>
          </a:solidFill>
          <a:ln w="12700">
            <a:solidFill>
              <a:srgbClr val="1B4332"/>
            </a:solidFill>
            <a:prstDash val="solid"/>
          </a:ln>
        </p:spPr>
        <p:txBody>
          <a:bodyPr/>
          <a:lstStyle/>
          <a:p>
            <a:endParaRPr/>
          </a:p>
        </p:txBody>
      </p:sp>
      <p:sp>
        <p:nvSpPr>
          <p:cNvPr id="9" name="Shape 6"/>
          <p:cNvSpPr/>
          <p:nvPr/>
        </p:nvSpPr>
        <p:spPr>
          <a:xfrm>
            <a:off x="0" y="3822192"/>
            <a:ext cx="9144000" cy="27432"/>
          </a:xfrm>
          <a:prstGeom prst="rect">
            <a:avLst/>
          </a:prstGeom>
          <a:solidFill>
            <a:srgbClr val="B7891A"/>
          </a:solidFill>
          <a:ln w="12700">
            <a:solidFill>
              <a:srgbClr val="B7891A"/>
            </a:solidFill>
            <a:prstDash val="solid"/>
          </a:ln>
        </p:spPr>
        <p:txBody>
          <a:bodyPr/>
          <a:lstStyle/>
          <a:p>
            <a:endParaRPr/>
          </a:p>
        </p:txBody>
      </p:sp>
      <p:sp>
        <p:nvSpPr>
          <p:cNvPr id="10" name="Text 7"/>
          <p:cNvSpPr/>
          <p:nvPr/>
        </p:nvSpPr>
        <p:spPr>
          <a:xfrm>
            <a:off x="137160" y="3858768"/>
            <a:ext cx="1828800" cy="164592"/>
          </a:xfrm>
          <a:prstGeom prst="rect">
            <a:avLst/>
          </a:prstGeom>
          <a:noFill/>
          <a:ln/>
        </p:spPr>
        <p:txBody>
          <a:bodyPr wrap="square" rtlCol="0" anchor="ctr"/>
          <a:lstStyle/>
          <a:p>
            <a:pPr marL="0" indent="0">
              <a:buNone/>
            </a:pPr>
            <a:r>
              <a:rPr lang="en-US" sz="650" b="1" kern="0" spc="150" dirty="0">
                <a:solidFill>
                  <a:srgbClr val="B7891A"/>
                </a:solidFill>
              </a:rPr>
              <a:t>SPEAKER NOTES</a:t>
            </a:r>
            <a:endParaRPr lang="en-US" sz="650" dirty="0"/>
          </a:p>
        </p:txBody>
      </p:sp>
      <p:sp>
        <p:nvSpPr>
          <p:cNvPr id="11" name="Text 8"/>
          <p:cNvSpPr/>
          <p:nvPr/>
        </p:nvSpPr>
        <p:spPr>
          <a:xfrm>
            <a:off x="137160" y="4041648"/>
            <a:ext cx="8869680" cy="1065276"/>
          </a:xfrm>
          <a:prstGeom prst="rect">
            <a:avLst/>
          </a:prstGeom>
          <a:noFill/>
          <a:ln/>
        </p:spPr>
        <p:txBody>
          <a:bodyPr wrap="square" rtlCol="0" anchor="t"/>
          <a:lstStyle/>
          <a:p>
            <a:pPr marL="0" indent="0">
              <a:buNone/>
            </a:pPr>
            <a:r>
              <a:rPr lang="en-US" sz="720" dirty="0">
                <a:solidFill>
                  <a:srgbClr val="FFFFFF"/>
                </a:solidFill>
              </a:rPr>
              <a:t>This table shows all four sessions together. Friday is clearly the best result. For Tuesday and Wednesday the detection rate is solid, 91.7 and 92.9 percent, but precision and F1 are near zero. This is not a rule failure. It is a dataset evaluation limitation: CIC-IDS-2017 contains mixed attack traffic so non-target SIDs fire heavily alongside the primary attack. I document this honestly rather than hiding it. The live session shows all 18 rules firing correctly with DR near 100 percent and FPR below 5 percent, confirming rules work correctly when traffic is controlled.</a:t>
            </a:r>
            <a:endParaRPr lang="en-US" sz="72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AFAF8"/>
        </a:solidFill>
        <a:effectLst/>
      </p:bgPr>
    </p:bg>
    <p:spTree>
      <p:nvGrpSpPr>
        <p:cNvPr id="1" name=""/>
        <p:cNvGrpSpPr/>
        <p:nvPr/>
      </p:nvGrpSpPr>
      <p:grpSpPr>
        <a:xfrm>
          <a:off x="0" y="0"/>
          <a:ext cx="0" cy="0"/>
          <a:chOff x="0" y="0"/>
          <a:chExt cx="0" cy="0"/>
        </a:xfrm>
      </p:grpSpPr>
      <p:sp>
        <p:nvSpPr>
          <p:cNvPr id="2" name="Shape 0"/>
          <p:cNvSpPr/>
          <p:nvPr/>
        </p:nvSpPr>
        <p:spPr>
          <a:xfrm>
            <a:off x="0" y="0"/>
            <a:ext cx="9144000" cy="566928"/>
          </a:xfrm>
          <a:prstGeom prst="rect">
            <a:avLst/>
          </a:prstGeom>
          <a:solidFill>
            <a:srgbClr val="1B4332"/>
          </a:solidFill>
          <a:ln w="12700">
            <a:solidFill>
              <a:srgbClr val="1B4332"/>
            </a:solidFill>
            <a:prstDash val="solid"/>
          </a:ln>
        </p:spPr>
        <p:txBody>
          <a:bodyPr/>
          <a:lstStyle/>
          <a:p>
            <a:endParaRPr/>
          </a:p>
        </p:txBody>
      </p:sp>
      <p:sp>
        <p:nvSpPr>
          <p:cNvPr id="3" name="Shape 1"/>
          <p:cNvSpPr/>
          <p:nvPr/>
        </p:nvSpPr>
        <p:spPr>
          <a:xfrm>
            <a:off x="0" y="566928"/>
            <a:ext cx="9144000" cy="29261"/>
          </a:xfrm>
          <a:prstGeom prst="rect">
            <a:avLst/>
          </a:prstGeom>
          <a:solidFill>
            <a:srgbClr val="B7891A"/>
          </a:solidFill>
          <a:ln w="12700">
            <a:solidFill>
              <a:srgbClr val="B7891A"/>
            </a:solidFill>
            <a:prstDash val="solid"/>
          </a:ln>
        </p:spPr>
        <p:txBody>
          <a:bodyPr/>
          <a:lstStyle/>
          <a:p>
            <a:endParaRPr/>
          </a:p>
        </p:txBody>
      </p:sp>
      <p:sp>
        <p:nvSpPr>
          <p:cNvPr id="4" name="Text 2"/>
          <p:cNvSpPr/>
          <p:nvPr/>
        </p:nvSpPr>
        <p:spPr>
          <a:xfrm>
            <a:off x="347472" y="0"/>
            <a:ext cx="8449056" cy="566928"/>
          </a:xfrm>
          <a:prstGeom prst="rect">
            <a:avLst/>
          </a:prstGeom>
          <a:noFill/>
          <a:ln/>
        </p:spPr>
        <p:txBody>
          <a:bodyPr wrap="square" rtlCol="0" anchor="ctr"/>
          <a:lstStyle/>
          <a:p>
            <a:pPr marL="0" indent="0">
              <a:buNone/>
            </a:pPr>
            <a:r>
              <a:rPr lang="en-US" sz="1700" b="1" kern="0" spc="50" dirty="0">
                <a:solidFill>
                  <a:srgbClr val="FFFFFF"/>
                </a:solidFill>
              </a:rPr>
              <a:t>LIMITATIONS</a:t>
            </a:r>
            <a:endParaRPr lang="en-US" sz="1700" dirty="0"/>
          </a:p>
        </p:txBody>
      </p:sp>
      <p:sp>
        <p:nvSpPr>
          <p:cNvPr id="5" name="Text 3"/>
          <p:cNvSpPr/>
          <p:nvPr/>
        </p:nvSpPr>
        <p:spPr>
          <a:xfrm>
            <a:off x="347472" y="576072"/>
            <a:ext cx="8449056" cy="201168"/>
          </a:xfrm>
          <a:prstGeom prst="rect">
            <a:avLst/>
          </a:prstGeom>
          <a:noFill/>
          <a:ln/>
        </p:spPr>
        <p:txBody>
          <a:bodyPr wrap="square" rtlCol="0" anchor="ctr"/>
          <a:lstStyle/>
          <a:p>
            <a:pPr marL="0" indent="0">
              <a:buNone/>
            </a:pPr>
            <a:r>
              <a:rPr lang="en-US" sz="750" i="1" dirty="0">
                <a:solidFill>
                  <a:srgbClr val="B7891A"/>
                </a:solidFill>
              </a:rPr>
              <a:t>Honest assessment documented throughout the project</a:t>
            </a:r>
            <a:endParaRPr lang="en-US" sz="750" dirty="0"/>
          </a:p>
        </p:txBody>
      </p:sp>
      <p:sp>
        <p:nvSpPr>
          <p:cNvPr id="6" name="Shape 4"/>
          <p:cNvSpPr/>
          <p:nvPr/>
        </p:nvSpPr>
        <p:spPr>
          <a:xfrm>
            <a:off x="347472" y="841248"/>
            <a:ext cx="4187952" cy="1444752"/>
          </a:xfrm>
          <a:prstGeom prst="roundRect">
            <a:avLst>
              <a:gd name="adj" fmla="val 3797"/>
            </a:avLst>
          </a:prstGeom>
          <a:solidFill>
            <a:srgbClr val="F5E6E8"/>
          </a:solidFill>
          <a:ln w="9525">
            <a:solidFill>
              <a:srgbClr val="9B2335"/>
            </a:solidFill>
            <a:prstDash val="solid"/>
          </a:ln>
        </p:spPr>
        <p:txBody>
          <a:bodyPr/>
          <a:lstStyle/>
          <a:p>
            <a:endParaRPr/>
          </a:p>
        </p:txBody>
      </p:sp>
      <p:sp>
        <p:nvSpPr>
          <p:cNvPr id="7" name="Shape 5"/>
          <p:cNvSpPr/>
          <p:nvPr/>
        </p:nvSpPr>
        <p:spPr>
          <a:xfrm>
            <a:off x="347472" y="841248"/>
            <a:ext cx="4187952" cy="36576"/>
          </a:xfrm>
          <a:prstGeom prst="rect">
            <a:avLst/>
          </a:prstGeom>
          <a:solidFill>
            <a:srgbClr val="9B2335"/>
          </a:solidFill>
          <a:ln w="12700">
            <a:solidFill>
              <a:srgbClr val="9B2335"/>
            </a:solidFill>
            <a:prstDash val="solid"/>
          </a:ln>
        </p:spPr>
        <p:txBody>
          <a:bodyPr/>
          <a:lstStyle/>
          <a:p>
            <a:endParaRPr/>
          </a:p>
        </p:txBody>
      </p:sp>
      <p:sp>
        <p:nvSpPr>
          <p:cNvPr id="8" name="Text 6"/>
          <p:cNvSpPr/>
          <p:nvPr/>
        </p:nvSpPr>
        <p:spPr>
          <a:xfrm>
            <a:off x="457200" y="914400"/>
            <a:ext cx="3931920" cy="256032"/>
          </a:xfrm>
          <a:prstGeom prst="rect">
            <a:avLst/>
          </a:prstGeom>
          <a:noFill/>
          <a:ln/>
        </p:spPr>
        <p:txBody>
          <a:bodyPr wrap="square" rtlCol="0" anchor="ctr"/>
          <a:lstStyle/>
          <a:p>
            <a:pPr marL="0" indent="0">
              <a:buNone/>
            </a:pPr>
            <a:r>
              <a:rPr lang="en-US" sz="950" b="1" dirty="0">
                <a:solidFill>
                  <a:srgbClr val="9B2335"/>
                </a:solidFill>
              </a:rPr>
              <a:t>L1  Zero-Day Blindness</a:t>
            </a:r>
            <a:endParaRPr lang="en-US" sz="950" dirty="0"/>
          </a:p>
        </p:txBody>
      </p:sp>
      <p:sp>
        <p:nvSpPr>
          <p:cNvPr id="9" name="Shape 7"/>
          <p:cNvSpPr/>
          <p:nvPr/>
        </p:nvSpPr>
        <p:spPr>
          <a:xfrm>
            <a:off x="457200" y="1188720"/>
            <a:ext cx="3931920" cy="0"/>
          </a:xfrm>
          <a:prstGeom prst="line">
            <a:avLst/>
          </a:prstGeom>
          <a:noFill/>
          <a:ln w="6350">
            <a:solidFill>
              <a:srgbClr val="9B2335"/>
            </a:solidFill>
            <a:prstDash val="solid"/>
          </a:ln>
        </p:spPr>
        <p:txBody>
          <a:bodyPr/>
          <a:lstStyle/>
          <a:p>
            <a:endParaRPr/>
          </a:p>
        </p:txBody>
      </p:sp>
      <p:sp>
        <p:nvSpPr>
          <p:cNvPr id="10" name="Shape 8"/>
          <p:cNvSpPr/>
          <p:nvPr/>
        </p:nvSpPr>
        <p:spPr>
          <a:xfrm>
            <a:off x="457200" y="1280160"/>
            <a:ext cx="45720" cy="45720"/>
          </a:xfrm>
          <a:prstGeom prst="rect">
            <a:avLst/>
          </a:prstGeom>
          <a:solidFill>
            <a:srgbClr val="9B2335"/>
          </a:solidFill>
          <a:ln w="12700">
            <a:solidFill>
              <a:srgbClr val="9B2335"/>
            </a:solidFill>
            <a:prstDash val="solid"/>
          </a:ln>
        </p:spPr>
        <p:txBody>
          <a:bodyPr/>
          <a:lstStyle/>
          <a:p>
            <a:endParaRPr/>
          </a:p>
        </p:txBody>
      </p:sp>
      <p:sp>
        <p:nvSpPr>
          <p:cNvPr id="11" name="Text 9"/>
          <p:cNvSpPr/>
          <p:nvPr/>
        </p:nvSpPr>
        <p:spPr>
          <a:xfrm>
            <a:off x="566928" y="1234440"/>
            <a:ext cx="3840480" cy="219456"/>
          </a:xfrm>
          <a:prstGeom prst="rect">
            <a:avLst/>
          </a:prstGeom>
          <a:noFill/>
          <a:ln/>
        </p:spPr>
        <p:txBody>
          <a:bodyPr wrap="square" rtlCol="0" anchor="ctr"/>
          <a:lstStyle/>
          <a:p>
            <a:pPr marL="0" indent="0">
              <a:buNone/>
            </a:pPr>
            <a:r>
              <a:rPr lang="en-US" sz="780" dirty="0">
                <a:solidFill>
                  <a:srgbClr val="1A1A1A"/>
                </a:solidFill>
              </a:rPr>
              <a:t>Signatures must exist before detection is possible</a:t>
            </a:r>
            <a:endParaRPr lang="en-US" sz="780" dirty="0"/>
          </a:p>
        </p:txBody>
      </p:sp>
      <p:sp>
        <p:nvSpPr>
          <p:cNvPr id="12" name="Shape 10"/>
          <p:cNvSpPr/>
          <p:nvPr/>
        </p:nvSpPr>
        <p:spPr>
          <a:xfrm>
            <a:off x="457200" y="1517904"/>
            <a:ext cx="45720" cy="45720"/>
          </a:xfrm>
          <a:prstGeom prst="rect">
            <a:avLst/>
          </a:prstGeom>
          <a:solidFill>
            <a:srgbClr val="9B2335"/>
          </a:solidFill>
          <a:ln w="12700">
            <a:solidFill>
              <a:srgbClr val="9B2335"/>
            </a:solidFill>
            <a:prstDash val="solid"/>
          </a:ln>
        </p:spPr>
        <p:txBody>
          <a:bodyPr/>
          <a:lstStyle/>
          <a:p>
            <a:endParaRPr/>
          </a:p>
        </p:txBody>
      </p:sp>
      <p:sp>
        <p:nvSpPr>
          <p:cNvPr id="13" name="Text 11"/>
          <p:cNvSpPr/>
          <p:nvPr/>
        </p:nvSpPr>
        <p:spPr>
          <a:xfrm>
            <a:off x="566928" y="1472184"/>
            <a:ext cx="3840480" cy="219456"/>
          </a:xfrm>
          <a:prstGeom prst="rect">
            <a:avLst/>
          </a:prstGeom>
          <a:noFill/>
          <a:ln/>
        </p:spPr>
        <p:txBody>
          <a:bodyPr wrap="square" rtlCol="0" anchor="ctr"/>
          <a:lstStyle/>
          <a:p>
            <a:pPr marL="0" indent="0">
              <a:buNone/>
            </a:pPr>
            <a:r>
              <a:rPr lang="en-US" sz="780" dirty="0">
                <a:solidFill>
                  <a:srgbClr val="1A1A1A"/>
                </a:solidFill>
              </a:rPr>
              <a:t>Unknown attacks will not be detected</a:t>
            </a:r>
            <a:endParaRPr lang="en-US" sz="780" dirty="0"/>
          </a:p>
        </p:txBody>
      </p:sp>
      <p:sp>
        <p:nvSpPr>
          <p:cNvPr id="14" name="Shape 12"/>
          <p:cNvSpPr/>
          <p:nvPr/>
        </p:nvSpPr>
        <p:spPr>
          <a:xfrm>
            <a:off x="457200" y="1755648"/>
            <a:ext cx="45720" cy="45720"/>
          </a:xfrm>
          <a:prstGeom prst="rect">
            <a:avLst/>
          </a:prstGeom>
          <a:solidFill>
            <a:srgbClr val="9B2335"/>
          </a:solidFill>
          <a:ln w="12700">
            <a:solidFill>
              <a:srgbClr val="9B2335"/>
            </a:solidFill>
            <a:prstDash val="solid"/>
          </a:ln>
        </p:spPr>
        <p:txBody>
          <a:bodyPr/>
          <a:lstStyle/>
          <a:p>
            <a:endParaRPr/>
          </a:p>
        </p:txBody>
      </p:sp>
      <p:sp>
        <p:nvSpPr>
          <p:cNvPr id="15" name="Text 13"/>
          <p:cNvSpPr/>
          <p:nvPr/>
        </p:nvSpPr>
        <p:spPr>
          <a:xfrm>
            <a:off x="566928" y="1709928"/>
            <a:ext cx="3840480" cy="219456"/>
          </a:xfrm>
          <a:prstGeom prst="rect">
            <a:avLst/>
          </a:prstGeom>
          <a:noFill/>
          <a:ln/>
        </p:spPr>
        <p:txBody>
          <a:bodyPr wrap="square" rtlCol="0" anchor="ctr"/>
          <a:lstStyle/>
          <a:p>
            <a:pPr marL="0" indent="0">
              <a:buNone/>
            </a:pPr>
            <a:r>
              <a:rPr lang="en-US" sz="780" dirty="0">
                <a:solidFill>
                  <a:srgbClr val="1A1A1A"/>
                </a:solidFill>
              </a:rPr>
              <a:t>Property of all signature-based systems, not a project flaw</a:t>
            </a:r>
            <a:endParaRPr lang="en-US" sz="780" dirty="0"/>
          </a:p>
        </p:txBody>
      </p:sp>
      <p:sp>
        <p:nvSpPr>
          <p:cNvPr id="16" name="Shape 14"/>
          <p:cNvSpPr/>
          <p:nvPr/>
        </p:nvSpPr>
        <p:spPr>
          <a:xfrm>
            <a:off x="457200" y="1993392"/>
            <a:ext cx="45720" cy="45720"/>
          </a:xfrm>
          <a:prstGeom prst="rect">
            <a:avLst/>
          </a:prstGeom>
          <a:solidFill>
            <a:srgbClr val="9B2335"/>
          </a:solidFill>
          <a:ln w="12700">
            <a:solidFill>
              <a:srgbClr val="9B2335"/>
            </a:solidFill>
            <a:prstDash val="solid"/>
          </a:ln>
        </p:spPr>
        <p:txBody>
          <a:bodyPr/>
          <a:lstStyle/>
          <a:p>
            <a:endParaRPr/>
          </a:p>
        </p:txBody>
      </p:sp>
      <p:sp>
        <p:nvSpPr>
          <p:cNvPr id="17" name="Text 15"/>
          <p:cNvSpPr/>
          <p:nvPr/>
        </p:nvSpPr>
        <p:spPr>
          <a:xfrm>
            <a:off x="566928" y="1947672"/>
            <a:ext cx="3840480" cy="219456"/>
          </a:xfrm>
          <a:prstGeom prst="rect">
            <a:avLst/>
          </a:prstGeom>
          <a:noFill/>
          <a:ln/>
        </p:spPr>
        <p:txBody>
          <a:bodyPr wrap="square" rtlCol="0" anchor="ctr"/>
          <a:lstStyle/>
          <a:p>
            <a:pPr marL="0" indent="0">
              <a:buNone/>
            </a:pPr>
            <a:r>
              <a:rPr lang="en-US" sz="780" dirty="0">
                <a:solidFill>
                  <a:srgbClr val="1A1A1A"/>
                </a:solidFill>
              </a:rPr>
              <a:t>All 18 rules cover known, well-documented attack patterns [3]</a:t>
            </a:r>
            <a:endParaRPr lang="en-US" sz="780" dirty="0"/>
          </a:p>
        </p:txBody>
      </p:sp>
      <p:sp>
        <p:nvSpPr>
          <p:cNvPr id="18" name="Shape 16"/>
          <p:cNvSpPr/>
          <p:nvPr/>
        </p:nvSpPr>
        <p:spPr>
          <a:xfrm>
            <a:off x="4681728" y="841248"/>
            <a:ext cx="4187952" cy="1444752"/>
          </a:xfrm>
          <a:prstGeom prst="roundRect">
            <a:avLst>
              <a:gd name="adj" fmla="val 3797"/>
            </a:avLst>
          </a:prstGeom>
          <a:solidFill>
            <a:srgbClr val="FEF3C7"/>
          </a:solidFill>
          <a:ln w="9525">
            <a:solidFill>
              <a:srgbClr val="92400E"/>
            </a:solidFill>
            <a:prstDash val="solid"/>
          </a:ln>
        </p:spPr>
        <p:txBody>
          <a:bodyPr/>
          <a:lstStyle/>
          <a:p>
            <a:endParaRPr/>
          </a:p>
        </p:txBody>
      </p:sp>
      <p:sp>
        <p:nvSpPr>
          <p:cNvPr id="19" name="Shape 17"/>
          <p:cNvSpPr/>
          <p:nvPr/>
        </p:nvSpPr>
        <p:spPr>
          <a:xfrm>
            <a:off x="4681728" y="841248"/>
            <a:ext cx="4187952" cy="36576"/>
          </a:xfrm>
          <a:prstGeom prst="rect">
            <a:avLst/>
          </a:prstGeom>
          <a:solidFill>
            <a:srgbClr val="92400E"/>
          </a:solidFill>
          <a:ln w="12700">
            <a:solidFill>
              <a:srgbClr val="92400E"/>
            </a:solidFill>
            <a:prstDash val="solid"/>
          </a:ln>
        </p:spPr>
        <p:txBody>
          <a:bodyPr/>
          <a:lstStyle/>
          <a:p>
            <a:endParaRPr/>
          </a:p>
        </p:txBody>
      </p:sp>
      <p:sp>
        <p:nvSpPr>
          <p:cNvPr id="20" name="Text 18"/>
          <p:cNvSpPr/>
          <p:nvPr/>
        </p:nvSpPr>
        <p:spPr>
          <a:xfrm>
            <a:off x="4791456" y="914400"/>
            <a:ext cx="3931920" cy="256032"/>
          </a:xfrm>
          <a:prstGeom prst="rect">
            <a:avLst/>
          </a:prstGeom>
          <a:noFill/>
          <a:ln/>
        </p:spPr>
        <p:txBody>
          <a:bodyPr wrap="square" rtlCol="0" anchor="ctr"/>
          <a:lstStyle/>
          <a:p>
            <a:pPr marL="0" indent="0">
              <a:buNone/>
            </a:pPr>
            <a:r>
              <a:rPr lang="en-US" sz="950" b="1" dirty="0">
                <a:solidFill>
                  <a:srgbClr val="92400E"/>
                </a:solidFill>
              </a:rPr>
              <a:t>L2  Tuesday and Wednesday: Mixed Traffic</a:t>
            </a:r>
            <a:endParaRPr lang="en-US" sz="950" dirty="0"/>
          </a:p>
        </p:txBody>
      </p:sp>
      <p:sp>
        <p:nvSpPr>
          <p:cNvPr id="21" name="Shape 19"/>
          <p:cNvSpPr/>
          <p:nvPr/>
        </p:nvSpPr>
        <p:spPr>
          <a:xfrm>
            <a:off x="4791456" y="1188720"/>
            <a:ext cx="3931920" cy="0"/>
          </a:xfrm>
          <a:prstGeom prst="line">
            <a:avLst/>
          </a:prstGeom>
          <a:noFill/>
          <a:ln w="6350">
            <a:solidFill>
              <a:srgbClr val="92400E"/>
            </a:solidFill>
            <a:prstDash val="solid"/>
          </a:ln>
        </p:spPr>
        <p:txBody>
          <a:bodyPr/>
          <a:lstStyle/>
          <a:p>
            <a:endParaRPr/>
          </a:p>
        </p:txBody>
      </p:sp>
      <p:sp>
        <p:nvSpPr>
          <p:cNvPr id="22" name="Shape 20"/>
          <p:cNvSpPr/>
          <p:nvPr/>
        </p:nvSpPr>
        <p:spPr>
          <a:xfrm>
            <a:off x="4791456" y="1280160"/>
            <a:ext cx="45720" cy="45720"/>
          </a:xfrm>
          <a:prstGeom prst="rect">
            <a:avLst/>
          </a:prstGeom>
          <a:solidFill>
            <a:srgbClr val="92400E"/>
          </a:solidFill>
          <a:ln w="12700">
            <a:solidFill>
              <a:srgbClr val="92400E"/>
            </a:solidFill>
            <a:prstDash val="solid"/>
          </a:ln>
        </p:spPr>
        <p:txBody>
          <a:bodyPr/>
          <a:lstStyle/>
          <a:p>
            <a:endParaRPr/>
          </a:p>
        </p:txBody>
      </p:sp>
      <p:sp>
        <p:nvSpPr>
          <p:cNvPr id="23" name="Text 21"/>
          <p:cNvSpPr/>
          <p:nvPr/>
        </p:nvSpPr>
        <p:spPr>
          <a:xfrm>
            <a:off x="4901184" y="1234440"/>
            <a:ext cx="3840480" cy="219456"/>
          </a:xfrm>
          <a:prstGeom prst="rect">
            <a:avLst/>
          </a:prstGeom>
          <a:noFill/>
          <a:ln/>
        </p:spPr>
        <p:txBody>
          <a:bodyPr wrap="square" rtlCol="0" anchor="ctr"/>
          <a:lstStyle/>
          <a:p>
            <a:pPr marL="0" indent="0">
              <a:buNone/>
            </a:pPr>
            <a:r>
              <a:rPr lang="en-US" sz="780" dirty="0">
                <a:solidFill>
                  <a:srgbClr val="1A1A1A"/>
                </a:solidFill>
              </a:rPr>
              <a:t>CIC-IDS-2017 PCAPs contain multiple attack types in one capture [15]</a:t>
            </a:r>
            <a:endParaRPr lang="en-US" sz="780" dirty="0"/>
          </a:p>
        </p:txBody>
      </p:sp>
      <p:sp>
        <p:nvSpPr>
          <p:cNvPr id="24" name="Shape 22"/>
          <p:cNvSpPr/>
          <p:nvPr/>
        </p:nvSpPr>
        <p:spPr>
          <a:xfrm>
            <a:off x="4791456" y="1517904"/>
            <a:ext cx="45720" cy="45720"/>
          </a:xfrm>
          <a:prstGeom prst="rect">
            <a:avLst/>
          </a:prstGeom>
          <a:solidFill>
            <a:srgbClr val="92400E"/>
          </a:solidFill>
          <a:ln w="12700">
            <a:solidFill>
              <a:srgbClr val="92400E"/>
            </a:solidFill>
            <a:prstDash val="solid"/>
          </a:ln>
        </p:spPr>
        <p:txBody>
          <a:bodyPr/>
          <a:lstStyle/>
          <a:p>
            <a:endParaRPr/>
          </a:p>
        </p:txBody>
      </p:sp>
      <p:sp>
        <p:nvSpPr>
          <p:cNvPr id="25" name="Text 23"/>
          <p:cNvSpPr/>
          <p:nvPr/>
        </p:nvSpPr>
        <p:spPr>
          <a:xfrm>
            <a:off x="4901184" y="1472184"/>
            <a:ext cx="3840480" cy="219456"/>
          </a:xfrm>
          <a:prstGeom prst="rect">
            <a:avLst/>
          </a:prstGeom>
          <a:noFill/>
          <a:ln/>
        </p:spPr>
        <p:txBody>
          <a:bodyPr wrap="square" rtlCol="0" anchor="ctr"/>
          <a:lstStyle/>
          <a:p>
            <a:pPr marL="0" indent="0">
              <a:buNone/>
            </a:pPr>
            <a:r>
              <a:rPr lang="en-US" sz="780" dirty="0">
                <a:solidFill>
                  <a:srgbClr val="1A1A1A"/>
                </a:solidFill>
              </a:rPr>
              <a:t>Port scan rules fire 1M+ times on co-existing scan traffic in SSH session</a:t>
            </a:r>
            <a:endParaRPr lang="en-US" sz="780" dirty="0"/>
          </a:p>
        </p:txBody>
      </p:sp>
      <p:sp>
        <p:nvSpPr>
          <p:cNvPr id="26" name="Shape 24"/>
          <p:cNvSpPr/>
          <p:nvPr/>
        </p:nvSpPr>
        <p:spPr>
          <a:xfrm>
            <a:off x="4791456" y="1755648"/>
            <a:ext cx="45720" cy="45720"/>
          </a:xfrm>
          <a:prstGeom prst="rect">
            <a:avLst/>
          </a:prstGeom>
          <a:solidFill>
            <a:srgbClr val="92400E"/>
          </a:solidFill>
          <a:ln w="12700">
            <a:solidFill>
              <a:srgbClr val="92400E"/>
            </a:solidFill>
            <a:prstDash val="solid"/>
          </a:ln>
        </p:spPr>
        <p:txBody>
          <a:bodyPr/>
          <a:lstStyle/>
          <a:p>
            <a:endParaRPr/>
          </a:p>
        </p:txBody>
      </p:sp>
      <p:sp>
        <p:nvSpPr>
          <p:cNvPr id="27" name="Text 25"/>
          <p:cNvSpPr/>
          <p:nvPr/>
        </p:nvSpPr>
        <p:spPr>
          <a:xfrm>
            <a:off x="4901184" y="1709928"/>
            <a:ext cx="3840480" cy="219456"/>
          </a:xfrm>
          <a:prstGeom prst="rect">
            <a:avLst/>
          </a:prstGeom>
          <a:noFill/>
          <a:ln/>
        </p:spPr>
        <p:txBody>
          <a:bodyPr wrap="square" rtlCol="0" anchor="ctr"/>
          <a:lstStyle/>
          <a:p>
            <a:pPr marL="0" indent="0">
              <a:buNone/>
            </a:pPr>
            <a:r>
              <a:rPr lang="en-US" sz="780" dirty="0">
                <a:solidFill>
                  <a:srgbClr val="1A1A1A"/>
                </a:solidFill>
              </a:rPr>
              <a:t>Session-scoped evaluation counts those as FP -- but they are correct detections</a:t>
            </a:r>
            <a:endParaRPr lang="en-US" sz="780" dirty="0"/>
          </a:p>
        </p:txBody>
      </p:sp>
      <p:sp>
        <p:nvSpPr>
          <p:cNvPr id="28" name="Shape 26"/>
          <p:cNvSpPr/>
          <p:nvPr/>
        </p:nvSpPr>
        <p:spPr>
          <a:xfrm>
            <a:off x="4791456" y="1993392"/>
            <a:ext cx="45720" cy="45720"/>
          </a:xfrm>
          <a:prstGeom prst="rect">
            <a:avLst/>
          </a:prstGeom>
          <a:solidFill>
            <a:srgbClr val="92400E"/>
          </a:solidFill>
          <a:ln w="12700">
            <a:solidFill>
              <a:srgbClr val="92400E"/>
            </a:solidFill>
            <a:prstDash val="solid"/>
          </a:ln>
        </p:spPr>
        <p:txBody>
          <a:bodyPr/>
          <a:lstStyle/>
          <a:p>
            <a:endParaRPr/>
          </a:p>
        </p:txBody>
      </p:sp>
      <p:sp>
        <p:nvSpPr>
          <p:cNvPr id="29" name="Text 27"/>
          <p:cNvSpPr/>
          <p:nvPr/>
        </p:nvSpPr>
        <p:spPr>
          <a:xfrm>
            <a:off x="4901184" y="1947672"/>
            <a:ext cx="3840480" cy="219456"/>
          </a:xfrm>
          <a:prstGeom prst="rect">
            <a:avLst/>
          </a:prstGeom>
          <a:noFill/>
          <a:ln/>
        </p:spPr>
        <p:txBody>
          <a:bodyPr wrap="square" rtlCol="0" anchor="ctr"/>
          <a:lstStyle/>
          <a:p>
            <a:pPr marL="0" indent="0">
              <a:buNone/>
            </a:pPr>
            <a:r>
              <a:rPr lang="en-US" sz="780" dirty="0">
                <a:solidFill>
                  <a:srgbClr val="1A1A1A"/>
                </a:solidFill>
              </a:rPr>
              <a:t>DR is the only reliable metric for these two sessions</a:t>
            </a:r>
            <a:endParaRPr lang="en-US" sz="780" dirty="0"/>
          </a:p>
        </p:txBody>
      </p:sp>
      <p:sp>
        <p:nvSpPr>
          <p:cNvPr id="30" name="Shape 28"/>
          <p:cNvSpPr/>
          <p:nvPr/>
        </p:nvSpPr>
        <p:spPr>
          <a:xfrm>
            <a:off x="347472" y="2350008"/>
            <a:ext cx="4187952" cy="1444752"/>
          </a:xfrm>
          <a:prstGeom prst="roundRect">
            <a:avLst>
              <a:gd name="adj" fmla="val 3797"/>
            </a:avLst>
          </a:prstGeom>
          <a:solidFill>
            <a:srgbClr val="DBEAFE"/>
          </a:solidFill>
          <a:ln w="9525">
            <a:solidFill>
              <a:srgbClr val="1E3A5F"/>
            </a:solidFill>
            <a:prstDash val="solid"/>
          </a:ln>
        </p:spPr>
        <p:txBody>
          <a:bodyPr/>
          <a:lstStyle/>
          <a:p>
            <a:endParaRPr/>
          </a:p>
        </p:txBody>
      </p:sp>
      <p:sp>
        <p:nvSpPr>
          <p:cNvPr id="31" name="Shape 29"/>
          <p:cNvSpPr/>
          <p:nvPr/>
        </p:nvSpPr>
        <p:spPr>
          <a:xfrm>
            <a:off x="347472" y="2350008"/>
            <a:ext cx="4187952" cy="36576"/>
          </a:xfrm>
          <a:prstGeom prst="rect">
            <a:avLst/>
          </a:prstGeom>
          <a:solidFill>
            <a:srgbClr val="1E3A5F"/>
          </a:solidFill>
          <a:ln w="12700">
            <a:solidFill>
              <a:srgbClr val="1E3A5F"/>
            </a:solidFill>
            <a:prstDash val="solid"/>
          </a:ln>
        </p:spPr>
        <p:txBody>
          <a:bodyPr/>
          <a:lstStyle/>
          <a:p>
            <a:endParaRPr/>
          </a:p>
        </p:txBody>
      </p:sp>
      <p:sp>
        <p:nvSpPr>
          <p:cNvPr id="32" name="Text 30"/>
          <p:cNvSpPr/>
          <p:nvPr/>
        </p:nvSpPr>
        <p:spPr>
          <a:xfrm>
            <a:off x="457200" y="2423160"/>
            <a:ext cx="3931920" cy="256032"/>
          </a:xfrm>
          <a:prstGeom prst="rect">
            <a:avLst/>
          </a:prstGeom>
          <a:noFill/>
          <a:ln/>
        </p:spPr>
        <p:txBody>
          <a:bodyPr wrap="square" rtlCol="0" anchor="ctr"/>
          <a:lstStyle/>
          <a:p>
            <a:pPr marL="0" indent="0">
              <a:buNone/>
            </a:pPr>
            <a:r>
              <a:rPr lang="en-US" sz="950" b="1" dirty="0">
                <a:solidFill>
                  <a:srgbClr val="1E3A5F"/>
                </a:solidFill>
              </a:rPr>
              <a:t>L3  No CSV Ground Truth</a:t>
            </a:r>
            <a:endParaRPr lang="en-US" sz="950" dirty="0"/>
          </a:p>
        </p:txBody>
      </p:sp>
      <p:sp>
        <p:nvSpPr>
          <p:cNvPr id="33" name="Shape 31"/>
          <p:cNvSpPr/>
          <p:nvPr/>
        </p:nvSpPr>
        <p:spPr>
          <a:xfrm>
            <a:off x="457200" y="2697480"/>
            <a:ext cx="3931920" cy="0"/>
          </a:xfrm>
          <a:prstGeom prst="line">
            <a:avLst/>
          </a:prstGeom>
          <a:noFill/>
          <a:ln w="6350">
            <a:solidFill>
              <a:srgbClr val="1E3A5F"/>
            </a:solidFill>
            <a:prstDash val="solid"/>
          </a:ln>
        </p:spPr>
        <p:txBody>
          <a:bodyPr/>
          <a:lstStyle/>
          <a:p>
            <a:endParaRPr/>
          </a:p>
        </p:txBody>
      </p:sp>
      <p:sp>
        <p:nvSpPr>
          <p:cNvPr id="34" name="Shape 32"/>
          <p:cNvSpPr/>
          <p:nvPr/>
        </p:nvSpPr>
        <p:spPr>
          <a:xfrm>
            <a:off x="457200" y="2788920"/>
            <a:ext cx="45720" cy="45720"/>
          </a:xfrm>
          <a:prstGeom prst="rect">
            <a:avLst/>
          </a:prstGeom>
          <a:solidFill>
            <a:srgbClr val="1E3A5F"/>
          </a:solidFill>
          <a:ln w="12700">
            <a:solidFill>
              <a:srgbClr val="1E3A5F"/>
            </a:solidFill>
            <a:prstDash val="solid"/>
          </a:ln>
        </p:spPr>
        <p:txBody>
          <a:bodyPr/>
          <a:lstStyle/>
          <a:p>
            <a:endParaRPr/>
          </a:p>
        </p:txBody>
      </p:sp>
      <p:sp>
        <p:nvSpPr>
          <p:cNvPr id="35" name="Text 33"/>
          <p:cNvSpPr/>
          <p:nvPr/>
        </p:nvSpPr>
        <p:spPr>
          <a:xfrm>
            <a:off x="566928" y="2743200"/>
            <a:ext cx="3840480" cy="219456"/>
          </a:xfrm>
          <a:prstGeom prst="rect">
            <a:avLst/>
          </a:prstGeom>
          <a:noFill/>
          <a:ln/>
        </p:spPr>
        <p:txBody>
          <a:bodyPr wrap="square" rtlCol="0" anchor="ctr"/>
          <a:lstStyle/>
          <a:p>
            <a:pPr marL="0" indent="0">
              <a:buNone/>
            </a:pPr>
            <a:r>
              <a:rPr lang="en-US" sz="780" dirty="0">
                <a:solidFill>
                  <a:srgbClr val="1A1A1A"/>
                </a:solidFill>
              </a:rPr>
              <a:t>CIC-IDS-2017 labels are flow-level CSV, not packet-level [15], [16], [17]</a:t>
            </a:r>
            <a:endParaRPr lang="en-US" sz="780" dirty="0"/>
          </a:p>
        </p:txBody>
      </p:sp>
      <p:sp>
        <p:nvSpPr>
          <p:cNvPr id="36" name="Shape 34"/>
          <p:cNvSpPr/>
          <p:nvPr/>
        </p:nvSpPr>
        <p:spPr>
          <a:xfrm>
            <a:off x="457200" y="3026664"/>
            <a:ext cx="45720" cy="45720"/>
          </a:xfrm>
          <a:prstGeom prst="rect">
            <a:avLst/>
          </a:prstGeom>
          <a:solidFill>
            <a:srgbClr val="1E3A5F"/>
          </a:solidFill>
          <a:ln w="12700">
            <a:solidFill>
              <a:srgbClr val="1E3A5F"/>
            </a:solidFill>
            <a:prstDash val="solid"/>
          </a:ln>
        </p:spPr>
        <p:txBody>
          <a:bodyPr/>
          <a:lstStyle/>
          <a:p>
            <a:endParaRPr/>
          </a:p>
        </p:txBody>
      </p:sp>
      <p:sp>
        <p:nvSpPr>
          <p:cNvPr id="37" name="Text 35"/>
          <p:cNvSpPr/>
          <p:nvPr/>
        </p:nvSpPr>
        <p:spPr>
          <a:xfrm>
            <a:off x="566928" y="2980944"/>
            <a:ext cx="3840480" cy="219456"/>
          </a:xfrm>
          <a:prstGeom prst="rect">
            <a:avLst/>
          </a:prstGeom>
          <a:noFill/>
          <a:ln/>
        </p:spPr>
        <p:txBody>
          <a:bodyPr wrap="square" rtlCol="0" anchor="ctr"/>
          <a:lstStyle/>
          <a:p>
            <a:pPr marL="0" indent="0">
              <a:buNone/>
            </a:pPr>
            <a:r>
              <a:rPr lang="en-US" sz="780" dirty="0">
                <a:solidFill>
                  <a:srgbClr val="1A1A1A"/>
                </a:solidFill>
              </a:rPr>
              <a:t>Cannot match CSV labels to Snort packet alerts without timestamp alignment</a:t>
            </a:r>
            <a:endParaRPr lang="en-US" sz="780" dirty="0"/>
          </a:p>
        </p:txBody>
      </p:sp>
      <p:sp>
        <p:nvSpPr>
          <p:cNvPr id="38" name="Shape 36"/>
          <p:cNvSpPr/>
          <p:nvPr/>
        </p:nvSpPr>
        <p:spPr>
          <a:xfrm>
            <a:off x="457200" y="3264408"/>
            <a:ext cx="45720" cy="45720"/>
          </a:xfrm>
          <a:prstGeom prst="rect">
            <a:avLst/>
          </a:prstGeom>
          <a:solidFill>
            <a:srgbClr val="1E3A5F"/>
          </a:solidFill>
          <a:ln w="12700">
            <a:solidFill>
              <a:srgbClr val="1E3A5F"/>
            </a:solidFill>
            <a:prstDash val="solid"/>
          </a:ln>
        </p:spPr>
        <p:txBody>
          <a:bodyPr/>
          <a:lstStyle/>
          <a:p>
            <a:endParaRPr/>
          </a:p>
        </p:txBody>
      </p:sp>
      <p:sp>
        <p:nvSpPr>
          <p:cNvPr id="39" name="Text 37"/>
          <p:cNvSpPr/>
          <p:nvPr/>
        </p:nvSpPr>
        <p:spPr>
          <a:xfrm>
            <a:off x="566928" y="3218688"/>
            <a:ext cx="3840480" cy="219456"/>
          </a:xfrm>
          <a:prstGeom prst="rect">
            <a:avLst/>
          </a:prstGeom>
          <a:noFill/>
          <a:ln/>
        </p:spPr>
        <p:txBody>
          <a:bodyPr wrap="square" rtlCol="0" anchor="ctr"/>
          <a:lstStyle/>
          <a:p>
            <a:pPr marL="0" indent="0">
              <a:buNone/>
            </a:pPr>
            <a:r>
              <a:rPr lang="en-US" sz="780" dirty="0">
                <a:solidFill>
                  <a:srgbClr val="1A1A1A"/>
                </a:solidFill>
              </a:rPr>
              <a:t>Metrics estimated from SID-matched alert counts with transparent methodology</a:t>
            </a:r>
            <a:endParaRPr lang="en-US" sz="780" dirty="0"/>
          </a:p>
        </p:txBody>
      </p:sp>
      <p:sp>
        <p:nvSpPr>
          <p:cNvPr id="40" name="Shape 38"/>
          <p:cNvSpPr/>
          <p:nvPr/>
        </p:nvSpPr>
        <p:spPr>
          <a:xfrm>
            <a:off x="457200" y="3502152"/>
            <a:ext cx="45720" cy="45720"/>
          </a:xfrm>
          <a:prstGeom prst="rect">
            <a:avLst/>
          </a:prstGeom>
          <a:solidFill>
            <a:srgbClr val="1E3A5F"/>
          </a:solidFill>
          <a:ln w="12700">
            <a:solidFill>
              <a:srgbClr val="1E3A5F"/>
            </a:solidFill>
            <a:prstDash val="solid"/>
          </a:ln>
        </p:spPr>
        <p:txBody>
          <a:bodyPr/>
          <a:lstStyle/>
          <a:p>
            <a:endParaRPr/>
          </a:p>
        </p:txBody>
      </p:sp>
      <p:sp>
        <p:nvSpPr>
          <p:cNvPr id="41" name="Text 39"/>
          <p:cNvSpPr/>
          <p:nvPr/>
        </p:nvSpPr>
        <p:spPr>
          <a:xfrm>
            <a:off x="566928" y="3456432"/>
            <a:ext cx="3840480" cy="219456"/>
          </a:xfrm>
          <a:prstGeom prst="rect">
            <a:avLst/>
          </a:prstGeom>
          <a:noFill/>
          <a:ln/>
        </p:spPr>
        <p:txBody>
          <a:bodyPr wrap="square" rtlCol="0" anchor="ctr"/>
          <a:lstStyle/>
          <a:p>
            <a:pPr marL="0" indent="0">
              <a:buNone/>
            </a:pPr>
            <a:r>
              <a:rPr lang="en-US" sz="780" dirty="0">
                <a:solidFill>
                  <a:srgbClr val="1A1A1A"/>
                </a:solidFill>
              </a:rPr>
              <a:t>Approximation documented in nids-metrics.py</a:t>
            </a:r>
            <a:endParaRPr lang="en-US" sz="780" dirty="0"/>
          </a:p>
        </p:txBody>
      </p:sp>
      <p:sp>
        <p:nvSpPr>
          <p:cNvPr id="42" name="Shape 40"/>
          <p:cNvSpPr/>
          <p:nvPr/>
        </p:nvSpPr>
        <p:spPr>
          <a:xfrm>
            <a:off x="4681728" y="2350008"/>
            <a:ext cx="4187952" cy="1444752"/>
          </a:xfrm>
          <a:prstGeom prst="roundRect">
            <a:avLst>
              <a:gd name="adj" fmla="val 3797"/>
            </a:avLst>
          </a:prstGeom>
          <a:solidFill>
            <a:srgbClr val="D8F3DC"/>
          </a:solidFill>
          <a:ln w="9525">
            <a:solidFill>
              <a:srgbClr val="1B4332"/>
            </a:solidFill>
            <a:prstDash val="solid"/>
          </a:ln>
        </p:spPr>
        <p:txBody>
          <a:bodyPr/>
          <a:lstStyle/>
          <a:p>
            <a:endParaRPr/>
          </a:p>
        </p:txBody>
      </p:sp>
      <p:sp>
        <p:nvSpPr>
          <p:cNvPr id="43" name="Shape 41"/>
          <p:cNvSpPr/>
          <p:nvPr/>
        </p:nvSpPr>
        <p:spPr>
          <a:xfrm>
            <a:off x="4681728" y="2350008"/>
            <a:ext cx="4187952" cy="36576"/>
          </a:xfrm>
          <a:prstGeom prst="rect">
            <a:avLst/>
          </a:prstGeom>
          <a:solidFill>
            <a:srgbClr val="1B4332"/>
          </a:solidFill>
          <a:ln w="12700">
            <a:solidFill>
              <a:srgbClr val="1B4332"/>
            </a:solidFill>
            <a:prstDash val="solid"/>
          </a:ln>
        </p:spPr>
        <p:txBody>
          <a:bodyPr/>
          <a:lstStyle/>
          <a:p>
            <a:endParaRPr/>
          </a:p>
        </p:txBody>
      </p:sp>
      <p:sp>
        <p:nvSpPr>
          <p:cNvPr id="44" name="Text 42"/>
          <p:cNvSpPr/>
          <p:nvPr/>
        </p:nvSpPr>
        <p:spPr>
          <a:xfrm>
            <a:off x="4791456" y="2423160"/>
            <a:ext cx="3931920" cy="256032"/>
          </a:xfrm>
          <a:prstGeom prst="rect">
            <a:avLst/>
          </a:prstGeom>
          <a:noFill/>
          <a:ln/>
        </p:spPr>
        <p:txBody>
          <a:bodyPr wrap="square" rtlCol="0" anchor="ctr"/>
          <a:lstStyle/>
          <a:p>
            <a:pPr marL="0" indent="0">
              <a:buNone/>
            </a:pPr>
            <a:r>
              <a:rPr lang="en-US" sz="950" b="1" dirty="0">
                <a:solidFill>
                  <a:srgbClr val="1B4332"/>
                </a:solidFill>
              </a:rPr>
              <a:t>L4  Single 2017 Dataset</a:t>
            </a:r>
            <a:endParaRPr lang="en-US" sz="950" dirty="0"/>
          </a:p>
        </p:txBody>
      </p:sp>
      <p:sp>
        <p:nvSpPr>
          <p:cNvPr id="45" name="Shape 43"/>
          <p:cNvSpPr/>
          <p:nvPr/>
        </p:nvSpPr>
        <p:spPr>
          <a:xfrm>
            <a:off x="4791456" y="2697480"/>
            <a:ext cx="3931920" cy="0"/>
          </a:xfrm>
          <a:prstGeom prst="line">
            <a:avLst/>
          </a:prstGeom>
          <a:noFill/>
          <a:ln w="6350">
            <a:solidFill>
              <a:srgbClr val="1B4332"/>
            </a:solidFill>
            <a:prstDash val="solid"/>
          </a:ln>
        </p:spPr>
        <p:txBody>
          <a:bodyPr/>
          <a:lstStyle/>
          <a:p>
            <a:endParaRPr/>
          </a:p>
        </p:txBody>
      </p:sp>
      <p:sp>
        <p:nvSpPr>
          <p:cNvPr id="46" name="Shape 44"/>
          <p:cNvSpPr/>
          <p:nvPr/>
        </p:nvSpPr>
        <p:spPr>
          <a:xfrm>
            <a:off x="4791456" y="2788920"/>
            <a:ext cx="45720" cy="45720"/>
          </a:xfrm>
          <a:prstGeom prst="rect">
            <a:avLst/>
          </a:prstGeom>
          <a:solidFill>
            <a:srgbClr val="1B4332"/>
          </a:solidFill>
          <a:ln w="12700">
            <a:solidFill>
              <a:srgbClr val="1B4332"/>
            </a:solidFill>
            <a:prstDash val="solid"/>
          </a:ln>
        </p:spPr>
        <p:txBody>
          <a:bodyPr/>
          <a:lstStyle/>
          <a:p>
            <a:endParaRPr/>
          </a:p>
        </p:txBody>
      </p:sp>
      <p:sp>
        <p:nvSpPr>
          <p:cNvPr id="47" name="Text 45"/>
          <p:cNvSpPr/>
          <p:nvPr/>
        </p:nvSpPr>
        <p:spPr>
          <a:xfrm>
            <a:off x="4901184" y="2743200"/>
            <a:ext cx="3840480" cy="219456"/>
          </a:xfrm>
          <a:prstGeom prst="rect">
            <a:avLst/>
          </a:prstGeom>
          <a:noFill/>
          <a:ln/>
        </p:spPr>
        <p:txBody>
          <a:bodyPr wrap="square" rtlCol="0" anchor="ctr"/>
          <a:lstStyle/>
          <a:p>
            <a:pPr marL="0" indent="0">
              <a:buNone/>
            </a:pPr>
            <a:r>
              <a:rPr lang="en-US" sz="780" dirty="0">
                <a:solidFill>
                  <a:srgbClr val="1A1A1A"/>
                </a:solidFill>
              </a:rPr>
              <a:t>CIC-IDS-2017 is 8 years old [16], [17]</a:t>
            </a:r>
            <a:endParaRPr lang="en-US" sz="780" dirty="0"/>
          </a:p>
        </p:txBody>
      </p:sp>
      <p:sp>
        <p:nvSpPr>
          <p:cNvPr id="48" name="Shape 46"/>
          <p:cNvSpPr/>
          <p:nvPr/>
        </p:nvSpPr>
        <p:spPr>
          <a:xfrm>
            <a:off x="4791456" y="3026664"/>
            <a:ext cx="45720" cy="45720"/>
          </a:xfrm>
          <a:prstGeom prst="rect">
            <a:avLst/>
          </a:prstGeom>
          <a:solidFill>
            <a:srgbClr val="1B4332"/>
          </a:solidFill>
          <a:ln w="12700">
            <a:solidFill>
              <a:srgbClr val="1B4332"/>
            </a:solidFill>
            <a:prstDash val="solid"/>
          </a:ln>
        </p:spPr>
        <p:txBody>
          <a:bodyPr/>
          <a:lstStyle/>
          <a:p>
            <a:endParaRPr/>
          </a:p>
        </p:txBody>
      </p:sp>
      <p:sp>
        <p:nvSpPr>
          <p:cNvPr id="49" name="Text 47"/>
          <p:cNvSpPr/>
          <p:nvPr/>
        </p:nvSpPr>
        <p:spPr>
          <a:xfrm>
            <a:off x="4901184" y="2980944"/>
            <a:ext cx="3840480" cy="219456"/>
          </a:xfrm>
          <a:prstGeom prst="rect">
            <a:avLst/>
          </a:prstGeom>
          <a:noFill/>
          <a:ln/>
        </p:spPr>
        <p:txBody>
          <a:bodyPr wrap="square" rtlCol="0" anchor="ctr"/>
          <a:lstStyle/>
          <a:p>
            <a:pPr marL="0" indent="0">
              <a:buNone/>
            </a:pPr>
            <a:r>
              <a:rPr lang="en-US" sz="780" dirty="0">
                <a:solidFill>
                  <a:srgbClr val="1A1A1A"/>
                </a:solidFill>
              </a:rPr>
              <a:t>Does not cover encrypted C2, API attacks or supply-chain threats</a:t>
            </a:r>
            <a:endParaRPr lang="en-US" sz="780" dirty="0"/>
          </a:p>
        </p:txBody>
      </p:sp>
      <p:sp>
        <p:nvSpPr>
          <p:cNvPr id="50" name="Shape 48"/>
          <p:cNvSpPr/>
          <p:nvPr/>
        </p:nvSpPr>
        <p:spPr>
          <a:xfrm>
            <a:off x="4791456" y="3264408"/>
            <a:ext cx="45720" cy="45720"/>
          </a:xfrm>
          <a:prstGeom prst="rect">
            <a:avLst/>
          </a:prstGeom>
          <a:solidFill>
            <a:srgbClr val="1B4332"/>
          </a:solidFill>
          <a:ln w="12700">
            <a:solidFill>
              <a:srgbClr val="1B4332"/>
            </a:solidFill>
            <a:prstDash val="solid"/>
          </a:ln>
        </p:spPr>
        <p:txBody>
          <a:bodyPr/>
          <a:lstStyle/>
          <a:p>
            <a:endParaRPr/>
          </a:p>
        </p:txBody>
      </p:sp>
      <p:sp>
        <p:nvSpPr>
          <p:cNvPr id="51" name="Text 49"/>
          <p:cNvSpPr/>
          <p:nvPr/>
        </p:nvSpPr>
        <p:spPr>
          <a:xfrm>
            <a:off x="4901184" y="3218688"/>
            <a:ext cx="3840480" cy="219456"/>
          </a:xfrm>
          <a:prstGeom prst="rect">
            <a:avLst/>
          </a:prstGeom>
          <a:noFill/>
          <a:ln/>
        </p:spPr>
        <p:txBody>
          <a:bodyPr wrap="square" rtlCol="0" anchor="ctr"/>
          <a:lstStyle/>
          <a:p>
            <a:pPr marL="0" indent="0">
              <a:buNone/>
            </a:pPr>
            <a:r>
              <a:rPr lang="en-US" sz="780" dirty="0">
                <a:solidFill>
                  <a:srgbClr val="1A1A1A"/>
                </a:solidFill>
              </a:rPr>
              <a:t>Findings valid for the 6 attack categories tested only</a:t>
            </a:r>
            <a:endParaRPr lang="en-US" sz="780" dirty="0"/>
          </a:p>
        </p:txBody>
      </p:sp>
      <p:sp>
        <p:nvSpPr>
          <p:cNvPr id="52" name="Shape 50"/>
          <p:cNvSpPr/>
          <p:nvPr/>
        </p:nvSpPr>
        <p:spPr>
          <a:xfrm>
            <a:off x="4791456" y="3502152"/>
            <a:ext cx="45720" cy="45720"/>
          </a:xfrm>
          <a:prstGeom prst="rect">
            <a:avLst/>
          </a:prstGeom>
          <a:solidFill>
            <a:srgbClr val="1B4332"/>
          </a:solidFill>
          <a:ln w="12700">
            <a:solidFill>
              <a:srgbClr val="1B4332"/>
            </a:solidFill>
            <a:prstDash val="solid"/>
          </a:ln>
        </p:spPr>
        <p:txBody>
          <a:bodyPr/>
          <a:lstStyle/>
          <a:p>
            <a:endParaRPr/>
          </a:p>
        </p:txBody>
      </p:sp>
      <p:sp>
        <p:nvSpPr>
          <p:cNvPr id="53" name="Text 51"/>
          <p:cNvSpPr/>
          <p:nvPr/>
        </p:nvSpPr>
        <p:spPr>
          <a:xfrm>
            <a:off x="4901184" y="3456432"/>
            <a:ext cx="3840480" cy="219456"/>
          </a:xfrm>
          <a:prstGeom prst="rect">
            <a:avLst/>
          </a:prstGeom>
          <a:noFill/>
          <a:ln/>
        </p:spPr>
        <p:txBody>
          <a:bodyPr wrap="square" rtlCol="0" anchor="ctr"/>
          <a:lstStyle/>
          <a:p>
            <a:pPr marL="0" indent="0">
              <a:buNone/>
            </a:pPr>
            <a:r>
              <a:rPr lang="en-US" sz="780" dirty="0">
                <a:solidFill>
                  <a:srgbClr val="1A1A1A"/>
                </a:solidFill>
              </a:rPr>
              <a:t>Real-world deployment needs updated rules and more recent datasets</a:t>
            </a:r>
            <a:endParaRPr lang="en-US" sz="780" dirty="0"/>
          </a:p>
        </p:txBody>
      </p:sp>
      <p:sp>
        <p:nvSpPr>
          <p:cNvPr id="54" name="Shape 52"/>
          <p:cNvSpPr/>
          <p:nvPr/>
        </p:nvSpPr>
        <p:spPr>
          <a:xfrm>
            <a:off x="0" y="3886198"/>
            <a:ext cx="9144000" cy="1257301"/>
          </a:xfrm>
          <a:prstGeom prst="rect">
            <a:avLst/>
          </a:prstGeom>
          <a:solidFill>
            <a:srgbClr val="1B4332"/>
          </a:solidFill>
          <a:ln w="12700">
            <a:solidFill>
              <a:srgbClr val="1B4332"/>
            </a:solidFill>
            <a:prstDash val="solid"/>
          </a:ln>
        </p:spPr>
        <p:txBody>
          <a:bodyPr/>
          <a:lstStyle/>
          <a:p>
            <a:endParaRPr/>
          </a:p>
        </p:txBody>
      </p:sp>
      <p:sp>
        <p:nvSpPr>
          <p:cNvPr id="55" name="Shape 53"/>
          <p:cNvSpPr/>
          <p:nvPr/>
        </p:nvSpPr>
        <p:spPr>
          <a:xfrm>
            <a:off x="0" y="3895344"/>
            <a:ext cx="9144000" cy="27432"/>
          </a:xfrm>
          <a:prstGeom prst="rect">
            <a:avLst/>
          </a:prstGeom>
          <a:solidFill>
            <a:srgbClr val="B7891A"/>
          </a:solidFill>
          <a:ln w="12700">
            <a:solidFill>
              <a:srgbClr val="B7891A"/>
            </a:solidFill>
            <a:prstDash val="solid"/>
          </a:ln>
        </p:spPr>
        <p:txBody>
          <a:bodyPr/>
          <a:lstStyle/>
          <a:p>
            <a:endParaRPr/>
          </a:p>
        </p:txBody>
      </p:sp>
      <p:sp>
        <p:nvSpPr>
          <p:cNvPr id="56" name="Text 54"/>
          <p:cNvSpPr/>
          <p:nvPr/>
        </p:nvSpPr>
        <p:spPr>
          <a:xfrm>
            <a:off x="137160" y="3931920"/>
            <a:ext cx="1828800" cy="164592"/>
          </a:xfrm>
          <a:prstGeom prst="rect">
            <a:avLst/>
          </a:prstGeom>
          <a:noFill/>
          <a:ln/>
        </p:spPr>
        <p:txBody>
          <a:bodyPr wrap="square" rtlCol="0" anchor="ctr"/>
          <a:lstStyle/>
          <a:p>
            <a:pPr marL="0" indent="0">
              <a:buNone/>
            </a:pPr>
            <a:r>
              <a:rPr lang="en-US" sz="650" b="1" kern="0" spc="150" dirty="0">
                <a:solidFill>
                  <a:srgbClr val="B7891A"/>
                </a:solidFill>
              </a:rPr>
              <a:t>SPEAKER NOTES</a:t>
            </a:r>
            <a:endParaRPr lang="en-US" sz="650" dirty="0"/>
          </a:p>
        </p:txBody>
      </p:sp>
      <p:sp>
        <p:nvSpPr>
          <p:cNvPr id="57" name="Text 55"/>
          <p:cNvSpPr/>
          <p:nvPr/>
        </p:nvSpPr>
        <p:spPr>
          <a:xfrm>
            <a:off x="137160" y="4114800"/>
            <a:ext cx="8869680" cy="969264"/>
          </a:xfrm>
          <a:prstGeom prst="rect">
            <a:avLst/>
          </a:prstGeom>
          <a:noFill/>
          <a:ln/>
        </p:spPr>
        <p:txBody>
          <a:bodyPr wrap="square" rtlCol="0" anchor="t"/>
          <a:lstStyle/>
          <a:p>
            <a:pPr marL="0" indent="0">
              <a:buNone/>
            </a:pPr>
            <a:r>
              <a:rPr lang="en-US" sz="720" dirty="0">
                <a:solidFill>
                  <a:srgbClr val="FFFFFF"/>
                </a:solidFill>
              </a:rPr>
              <a:t>I want to be honest about four limitations. L1: zero-day blindness. If a signature does not exist, the attack passes through. This is a property of all signature-based systems, not unique to this project. L2: Tuesday and Wednesday metrics. Port scan rules fired over one million times during the SSH session because scanning traffic genuinely co-exists in that PCAP. DR remains reliable. L3: no packet-level ground truth. CIC-IDS-2017 CSV labels are per-flow not per-packet so metrics are estimated from SID-matched counts with transparent methodology. L4: single 2017 dataset. Findings apply to the six categories tested only.</a:t>
            </a:r>
            <a:endParaRPr lang="en-US" sz="72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AFAF8"/>
        </a:solidFill>
        <a:effectLst/>
      </p:bgPr>
    </p:bg>
    <p:spTree>
      <p:nvGrpSpPr>
        <p:cNvPr id="1" name=""/>
        <p:cNvGrpSpPr/>
        <p:nvPr/>
      </p:nvGrpSpPr>
      <p:grpSpPr>
        <a:xfrm>
          <a:off x="0" y="0"/>
          <a:ext cx="0" cy="0"/>
          <a:chOff x="0" y="0"/>
          <a:chExt cx="0" cy="0"/>
        </a:xfrm>
      </p:grpSpPr>
      <p:sp>
        <p:nvSpPr>
          <p:cNvPr id="2" name="Shape 0"/>
          <p:cNvSpPr/>
          <p:nvPr/>
        </p:nvSpPr>
        <p:spPr>
          <a:xfrm>
            <a:off x="0" y="0"/>
            <a:ext cx="9144000" cy="566928"/>
          </a:xfrm>
          <a:prstGeom prst="rect">
            <a:avLst/>
          </a:prstGeom>
          <a:solidFill>
            <a:srgbClr val="1B4332"/>
          </a:solidFill>
          <a:ln w="12700">
            <a:solidFill>
              <a:srgbClr val="1B4332"/>
            </a:solidFill>
            <a:prstDash val="solid"/>
          </a:ln>
        </p:spPr>
        <p:txBody>
          <a:bodyPr/>
          <a:lstStyle/>
          <a:p>
            <a:endParaRPr/>
          </a:p>
        </p:txBody>
      </p:sp>
      <p:sp>
        <p:nvSpPr>
          <p:cNvPr id="3" name="Shape 1"/>
          <p:cNvSpPr/>
          <p:nvPr/>
        </p:nvSpPr>
        <p:spPr>
          <a:xfrm>
            <a:off x="0" y="566928"/>
            <a:ext cx="9144000" cy="29261"/>
          </a:xfrm>
          <a:prstGeom prst="rect">
            <a:avLst/>
          </a:prstGeom>
          <a:solidFill>
            <a:srgbClr val="B7891A"/>
          </a:solidFill>
          <a:ln w="12700">
            <a:solidFill>
              <a:srgbClr val="B7891A"/>
            </a:solidFill>
            <a:prstDash val="solid"/>
          </a:ln>
        </p:spPr>
        <p:txBody>
          <a:bodyPr/>
          <a:lstStyle/>
          <a:p>
            <a:endParaRPr/>
          </a:p>
        </p:txBody>
      </p:sp>
      <p:sp>
        <p:nvSpPr>
          <p:cNvPr id="4" name="Text 2"/>
          <p:cNvSpPr/>
          <p:nvPr/>
        </p:nvSpPr>
        <p:spPr>
          <a:xfrm>
            <a:off x="347472" y="0"/>
            <a:ext cx="8449056" cy="566928"/>
          </a:xfrm>
          <a:prstGeom prst="rect">
            <a:avLst/>
          </a:prstGeom>
          <a:noFill/>
          <a:ln/>
        </p:spPr>
        <p:txBody>
          <a:bodyPr wrap="square" rtlCol="0" anchor="ctr"/>
          <a:lstStyle/>
          <a:p>
            <a:pPr marL="0" indent="0">
              <a:buNone/>
            </a:pPr>
            <a:r>
              <a:rPr lang="en-US" sz="1700" b="1" kern="0" spc="50" dirty="0">
                <a:solidFill>
                  <a:srgbClr val="FFFFFF"/>
                </a:solidFill>
              </a:rPr>
              <a:t>LITERATURE COMPARISON</a:t>
            </a:r>
            <a:endParaRPr lang="en-US" sz="1700" dirty="0"/>
          </a:p>
        </p:txBody>
      </p:sp>
      <p:sp>
        <p:nvSpPr>
          <p:cNvPr id="5" name="Text 3"/>
          <p:cNvSpPr/>
          <p:nvPr/>
        </p:nvSpPr>
        <p:spPr>
          <a:xfrm>
            <a:off x="347472" y="576072"/>
            <a:ext cx="8449056" cy="201168"/>
          </a:xfrm>
          <a:prstGeom prst="rect">
            <a:avLst/>
          </a:prstGeom>
          <a:noFill/>
          <a:ln/>
        </p:spPr>
        <p:txBody>
          <a:bodyPr wrap="square" rtlCol="0" anchor="ctr"/>
          <a:lstStyle/>
          <a:p>
            <a:pPr marL="0" indent="0">
              <a:buNone/>
            </a:pPr>
            <a:r>
              <a:rPr lang="en-US" sz="750" i="1" dirty="0">
                <a:solidFill>
                  <a:srgbClr val="B7891A"/>
                </a:solidFill>
              </a:rPr>
              <a:t>Signature-based vs ML and DL approaches</a:t>
            </a:r>
            <a:endParaRPr lang="en-US" sz="750" dirty="0"/>
          </a:p>
        </p:txBody>
      </p:sp>
      <p:sp>
        <p:nvSpPr>
          <p:cNvPr id="6" name="Shape 4"/>
          <p:cNvSpPr/>
          <p:nvPr/>
        </p:nvSpPr>
        <p:spPr>
          <a:xfrm>
            <a:off x="347472" y="822960"/>
            <a:ext cx="8449056" cy="475488"/>
          </a:xfrm>
          <a:prstGeom prst="roundRect">
            <a:avLst>
              <a:gd name="adj" fmla="val 11538"/>
            </a:avLst>
          </a:prstGeom>
          <a:solidFill>
            <a:srgbClr val="F5E6E8"/>
          </a:solidFill>
          <a:ln w="9525">
            <a:solidFill>
              <a:srgbClr val="9B2335"/>
            </a:solidFill>
            <a:prstDash val="solid"/>
          </a:ln>
        </p:spPr>
        <p:txBody>
          <a:bodyPr/>
          <a:lstStyle/>
          <a:p>
            <a:endParaRPr/>
          </a:p>
        </p:txBody>
      </p:sp>
      <p:sp>
        <p:nvSpPr>
          <p:cNvPr id="7" name="Shape 5"/>
          <p:cNvSpPr/>
          <p:nvPr/>
        </p:nvSpPr>
        <p:spPr>
          <a:xfrm>
            <a:off x="347472" y="822960"/>
            <a:ext cx="54864" cy="475488"/>
          </a:xfrm>
          <a:prstGeom prst="rect">
            <a:avLst/>
          </a:prstGeom>
          <a:solidFill>
            <a:srgbClr val="9B2335"/>
          </a:solidFill>
          <a:ln w="12700">
            <a:solidFill>
              <a:srgbClr val="9B2335"/>
            </a:solidFill>
            <a:prstDash val="solid"/>
          </a:ln>
        </p:spPr>
        <p:txBody>
          <a:bodyPr/>
          <a:lstStyle/>
          <a:p>
            <a:endParaRPr/>
          </a:p>
        </p:txBody>
      </p:sp>
      <p:sp>
        <p:nvSpPr>
          <p:cNvPr id="8" name="Text 6"/>
          <p:cNvSpPr/>
          <p:nvPr/>
        </p:nvSpPr>
        <p:spPr>
          <a:xfrm>
            <a:off x="512064" y="841248"/>
            <a:ext cx="8193024" cy="438912"/>
          </a:xfrm>
          <a:prstGeom prst="rect">
            <a:avLst/>
          </a:prstGeom>
          <a:noFill/>
          <a:ln/>
        </p:spPr>
        <p:txBody>
          <a:bodyPr wrap="square" rtlCol="0" anchor="ctr"/>
          <a:lstStyle/>
          <a:p>
            <a:pPr marL="0" indent="0">
              <a:buNone/>
            </a:pPr>
            <a:r>
              <a:rPr lang="en-US" sz="820" b="1" dirty="0">
                <a:solidFill>
                  <a:srgbClr val="9B2335"/>
                </a:solidFill>
              </a:rPr>
              <a:t>Key finding [5], [18]:  </a:t>
            </a:r>
            <a:r>
              <a:rPr lang="en-US" sz="820" dirty="0">
                <a:solidFill>
                  <a:srgbClr val="1A1A1A"/>
                </a:solidFill>
              </a:rPr>
              <a:t>DL models report 94-100% benchmark accuracy but performance is dataset-specific. Cross-evaluation shows significant drops. Signature failures trace to a named SID. ML failures do not.</a:t>
            </a:r>
            <a:endParaRPr lang="en-US" sz="820" dirty="0"/>
          </a:p>
        </p:txBody>
      </p:sp>
      <p:graphicFrame>
        <p:nvGraphicFramePr>
          <p:cNvPr id="15" name="Table 0"/>
          <p:cNvGraphicFramePr>
            <a:graphicFrameLocks noGrp="1"/>
          </p:cNvGraphicFramePr>
          <p:nvPr>
            <p:extLst>
              <p:ext uri="{D42A27DB-BD31-4B8C-83A1-F6EECF244321}">
                <p14:modId xmlns:p14="http://schemas.microsoft.com/office/powerpoint/2010/main" val="1579011935"/>
              </p:ext>
            </p:extLst>
          </p:nvPr>
        </p:nvGraphicFramePr>
        <p:xfrm>
          <a:off x="347472" y="1408176"/>
          <a:ext cx="8449056" cy="1264920"/>
        </p:xfrm>
        <a:graphic>
          <a:graphicData uri="http://schemas.openxmlformats.org/drawingml/2006/table">
            <a:tbl>
              <a:tblPr/>
              <a:tblGrid>
                <a:gridCol w="1737360">
                  <a:extLst>
                    <a:ext uri="{9D8B030D-6E8A-4147-A177-3AD203B41FA5}">
                      <a16:colId xmlns:a16="http://schemas.microsoft.com/office/drawing/2014/main" val="20000"/>
                    </a:ext>
                  </a:extLst>
                </a:gridCol>
                <a:gridCol w="2194560">
                  <a:extLst>
                    <a:ext uri="{9D8B030D-6E8A-4147-A177-3AD203B41FA5}">
                      <a16:colId xmlns:a16="http://schemas.microsoft.com/office/drawing/2014/main" val="20001"/>
                    </a:ext>
                  </a:extLst>
                </a:gridCol>
                <a:gridCol w="960120">
                  <a:extLst>
                    <a:ext uri="{9D8B030D-6E8A-4147-A177-3AD203B41FA5}">
                      <a16:colId xmlns:a16="http://schemas.microsoft.com/office/drawing/2014/main" val="20002"/>
                    </a:ext>
                  </a:extLst>
                </a:gridCol>
                <a:gridCol w="1207008">
                  <a:extLst>
                    <a:ext uri="{9D8B030D-6E8A-4147-A177-3AD203B41FA5}">
                      <a16:colId xmlns:a16="http://schemas.microsoft.com/office/drawing/2014/main" val="20003"/>
                    </a:ext>
                  </a:extLst>
                </a:gridCol>
                <a:gridCol w="1115568">
                  <a:extLst>
                    <a:ext uri="{9D8B030D-6E8A-4147-A177-3AD203B41FA5}">
                      <a16:colId xmlns:a16="http://schemas.microsoft.com/office/drawing/2014/main" val="20004"/>
                    </a:ext>
                  </a:extLst>
                </a:gridCol>
                <a:gridCol w="1234440">
                  <a:extLst>
                    <a:ext uri="{9D8B030D-6E8A-4147-A177-3AD203B41FA5}">
                      <a16:colId xmlns:a16="http://schemas.microsoft.com/office/drawing/2014/main" val="20005"/>
                    </a:ext>
                  </a:extLst>
                </a:gridCol>
              </a:tblGrid>
              <a:tr h="0">
                <a:tc>
                  <a:txBody>
                    <a:bodyPr/>
                    <a:lstStyle/>
                    <a:p>
                      <a:pPr marL="0" indent="0">
                        <a:buNone/>
                      </a:pPr>
                      <a:r>
                        <a:rPr lang="en-US" sz="800" b="1" dirty="0">
                          <a:solidFill>
                            <a:srgbClr val="FFFFFF"/>
                          </a:solidFill>
                        </a:rPr>
                        <a:t>Approach</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1B4332"/>
                    </a:solidFill>
                  </a:tcPr>
                </a:tc>
                <a:tc>
                  <a:txBody>
                    <a:bodyPr/>
                    <a:lstStyle/>
                    <a:p>
                      <a:pPr marL="0" indent="0">
                        <a:buNone/>
                      </a:pPr>
                      <a:r>
                        <a:rPr lang="en-US" sz="800" b="1" dirty="0">
                          <a:solidFill>
                            <a:srgbClr val="FFFFFF"/>
                          </a:solidFill>
                        </a:rPr>
                        <a:t>Accuracy / Dataset</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1B4332"/>
                    </a:solidFill>
                  </a:tcPr>
                </a:tc>
                <a:tc>
                  <a:txBody>
                    <a:bodyPr/>
                    <a:lstStyle/>
                    <a:p>
                      <a:pPr marL="0" indent="0">
                        <a:buNone/>
                      </a:pPr>
                      <a:r>
                        <a:rPr lang="en-US" sz="800" b="1" dirty="0">
                          <a:solidFill>
                            <a:srgbClr val="FFFFFF"/>
                          </a:solidFill>
                        </a:rPr>
                        <a:t>Live Testing</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1B4332"/>
                    </a:solidFill>
                  </a:tcPr>
                </a:tc>
                <a:tc>
                  <a:txBody>
                    <a:bodyPr/>
                    <a:lstStyle/>
                    <a:p>
                      <a:pPr marL="0" indent="0">
                        <a:buNone/>
                      </a:pPr>
                      <a:r>
                        <a:rPr lang="en-US" sz="800" b="1" dirty="0">
                          <a:solidFill>
                            <a:srgbClr val="FFFFFF"/>
                          </a:solidFill>
                        </a:rPr>
                        <a:t>Severity Reports</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1B4332"/>
                    </a:solidFill>
                  </a:tcPr>
                </a:tc>
                <a:tc>
                  <a:txBody>
                    <a:bodyPr/>
                    <a:lstStyle/>
                    <a:p>
                      <a:pPr marL="0" indent="0">
                        <a:buNone/>
                      </a:pPr>
                      <a:r>
                        <a:rPr lang="en-US" sz="800" b="1" dirty="0">
                          <a:solidFill>
                            <a:srgbClr val="FFFFFF"/>
                          </a:solidFill>
                        </a:rPr>
                        <a:t>Training Data</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1B4332"/>
                    </a:solidFill>
                  </a:tcPr>
                </a:tc>
                <a:tc>
                  <a:txBody>
                    <a:bodyPr/>
                    <a:lstStyle/>
                    <a:p>
                      <a:pPr marL="0" indent="0">
                        <a:buNone/>
                      </a:pPr>
                      <a:r>
                        <a:rPr lang="en-US" sz="800" b="1" dirty="0">
                          <a:solidFill>
                            <a:srgbClr val="FFFFFF"/>
                          </a:solidFill>
                        </a:rPr>
                        <a:t>Reproducible</a:t>
                      </a:r>
                      <a:endParaRPr lang="en-US" sz="80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1B4332"/>
                    </a:solidFill>
                  </a:tcPr>
                </a:tc>
                <a:extLst>
                  <a:ext uri="{0D108BD9-81ED-4DB2-BD59-A6C34878D82A}">
                    <a16:rowId xmlns:a16="http://schemas.microsoft.com/office/drawing/2014/main" val="10000"/>
                  </a:ext>
                </a:extLst>
              </a:tr>
              <a:tr h="0">
                <a:tc>
                  <a:txBody>
                    <a:bodyPr/>
                    <a:lstStyle/>
                    <a:p>
                      <a:pPr marL="0" indent="0">
                        <a:buNone/>
                      </a:pPr>
                      <a:r>
                        <a:rPr lang="en-US" sz="780" dirty="0">
                          <a:solidFill>
                            <a:srgbClr val="000000"/>
                          </a:solidFill>
                        </a:rPr>
                        <a:t>Alashjaee [10] DL</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94.8-97.5% (NSL-KDD, Bot-IoT)</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No</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No</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Required</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No</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marL="0" indent="0">
                        <a:buNone/>
                      </a:pPr>
                      <a:r>
                        <a:rPr lang="en-US" sz="780" dirty="0">
                          <a:solidFill>
                            <a:srgbClr val="000000"/>
                          </a:solidFill>
                        </a:rPr>
                        <a:t>Hnamte [15] DL</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99.99% (CICIDS2017)</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No</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No</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Required</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No</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marL="0" indent="0">
                        <a:buNone/>
                      </a:pPr>
                      <a:r>
                        <a:rPr lang="en-US" sz="780" dirty="0">
                          <a:solidFill>
                            <a:srgbClr val="000000"/>
                          </a:solidFill>
                        </a:rPr>
                        <a:t>Ali et al. [9] Survey</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Up to 99.93% (surveyed)</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No</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No</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Required</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No</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extLst>
                  <a:ext uri="{0D108BD9-81ED-4DB2-BD59-A6C34878D82A}">
                    <a16:rowId xmlns:a16="http://schemas.microsoft.com/office/drawing/2014/main" val="10003"/>
                  </a:ext>
                </a:extLst>
              </a:tr>
              <a:tr h="0">
                <a:tc>
                  <a:txBody>
                    <a:bodyPr/>
                    <a:lstStyle/>
                    <a:p>
                      <a:pPr marL="0" indent="0">
                        <a:buNone/>
                      </a:pPr>
                      <a:r>
                        <a:rPr lang="en-US" sz="780" dirty="0">
                          <a:solidFill>
                            <a:srgbClr val="000000"/>
                          </a:solidFill>
                        </a:rPr>
                        <a:t>Viharika [12] Hybrid</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High (multiple datasets)</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No</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Partial</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Required</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tc>
                  <a:txBody>
                    <a:bodyPr/>
                    <a:lstStyle/>
                    <a:p>
                      <a:pPr marL="0" indent="0">
                        <a:buNone/>
                      </a:pPr>
                      <a:r>
                        <a:rPr lang="en-US" sz="780" dirty="0">
                          <a:solidFill>
                            <a:srgbClr val="000000"/>
                          </a:solidFill>
                        </a:rPr>
                        <a:t>No</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tcPr>
                </a:tc>
                <a:extLst>
                  <a:ext uri="{0D108BD9-81ED-4DB2-BD59-A6C34878D82A}">
                    <a16:rowId xmlns:a16="http://schemas.microsoft.com/office/drawing/2014/main" val="10004"/>
                  </a:ext>
                </a:extLst>
              </a:tr>
              <a:tr h="0">
                <a:tc>
                  <a:txBody>
                    <a:bodyPr/>
                    <a:lstStyle/>
                    <a:p>
                      <a:pPr marL="0" indent="0">
                        <a:buNone/>
                      </a:pPr>
                      <a:r>
                        <a:rPr lang="en-US" sz="780" b="1" dirty="0">
                          <a:solidFill>
                            <a:srgbClr val="000000"/>
                          </a:solidFill>
                        </a:rPr>
                        <a:t>This Project (Snort 3)</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8F3DC"/>
                    </a:solidFill>
                  </a:tcPr>
                </a:tc>
                <a:tc>
                  <a:txBody>
                    <a:bodyPr/>
                    <a:lstStyle/>
                    <a:p>
                      <a:pPr marL="0" indent="0">
                        <a:buNone/>
                      </a:pPr>
                      <a:r>
                        <a:rPr lang="en-US" sz="780" b="1" dirty="0">
                          <a:solidFill>
                            <a:srgbClr val="1B4332"/>
                          </a:solidFill>
                        </a:rPr>
                        <a:t>DR 90.9%, F1 83.7% (Friday)</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8F3DC"/>
                    </a:solidFill>
                  </a:tcPr>
                </a:tc>
                <a:tc>
                  <a:txBody>
                    <a:bodyPr/>
                    <a:lstStyle/>
                    <a:p>
                      <a:pPr marL="0" indent="0">
                        <a:buNone/>
                      </a:pPr>
                      <a:r>
                        <a:rPr lang="en-US" sz="780" b="1" dirty="0">
                          <a:solidFill>
                            <a:srgbClr val="1B4332"/>
                          </a:solidFill>
                        </a:rPr>
                        <a:t>Yes (WSL2)</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8F3DC"/>
                    </a:solidFill>
                  </a:tcPr>
                </a:tc>
                <a:tc>
                  <a:txBody>
                    <a:bodyPr/>
                    <a:lstStyle/>
                    <a:p>
                      <a:pPr marL="0" indent="0">
                        <a:buNone/>
                      </a:pPr>
                      <a:r>
                        <a:rPr lang="en-US" sz="780" b="1" dirty="0">
                          <a:solidFill>
                            <a:srgbClr val="1B4332"/>
                          </a:solidFill>
                        </a:rPr>
                        <a:t>Yes (automated)</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8F3DC"/>
                    </a:solidFill>
                  </a:tcPr>
                </a:tc>
                <a:tc>
                  <a:txBody>
                    <a:bodyPr/>
                    <a:lstStyle/>
                    <a:p>
                      <a:pPr marL="0" indent="0">
                        <a:buNone/>
                      </a:pPr>
                      <a:r>
                        <a:rPr lang="en-US" sz="780" b="1" dirty="0">
                          <a:solidFill>
                            <a:srgbClr val="1B4332"/>
                          </a:solidFill>
                        </a:rPr>
                        <a:t>None</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8F3DC"/>
                    </a:solidFill>
                  </a:tcPr>
                </a:tc>
                <a:tc>
                  <a:txBody>
                    <a:bodyPr/>
                    <a:lstStyle/>
                    <a:p>
                      <a:pPr marL="0" indent="0">
                        <a:buNone/>
                      </a:pPr>
                      <a:r>
                        <a:rPr lang="en-US" sz="780" b="1" dirty="0">
                          <a:solidFill>
                            <a:srgbClr val="1B4332"/>
                          </a:solidFill>
                        </a:rPr>
                        <a:t>Fully reproducible</a:t>
                      </a:r>
                      <a:endParaRPr lang="en-US" sz="780" dirty="0"/>
                    </a:p>
                  </a:txBody>
                  <a:tcPr>
                    <a:lnL w="6350" cap="flat" cmpd="sng" algn="ctr">
                      <a:solidFill>
                        <a:srgbClr val="D1C9BC"/>
                      </a:solidFill>
                      <a:prstDash val="solid"/>
                      <a:round/>
                      <a:headEnd type="none" w="med" len="med"/>
                      <a:tailEnd type="none" w="med" len="med"/>
                    </a:lnL>
                    <a:lnR w="6350" cap="flat" cmpd="sng" algn="ctr">
                      <a:solidFill>
                        <a:srgbClr val="D1C9BC"/>
                      </a:solidFill>
                      <a:prstDash val="solid"/>
                      <a:round/>
                      <a:headEnd type="none" w="med" len="med"/>
                      <a:tailEnd type="none" w="med" len="med"/>
                    </a:lnR>
                    <a:lnT w="6350" cap="flat" cmpd="sng" algn="ctr">
                      <a:solidFill>
                        <a:srgbClr val="D1C9BC"/>
                      </a:solidFill>
                      <a:prstDash val="solid"/>
                      <a:round/>
                      <a:headEnd type="none" w="med" len="med"/>
                      <a:tailEnd type="none" w="med" len="med"/>
                    </a:lnT>
                    <a:lnB w="6350" cap="flat" cmpd="sng" algn="ctr">
                      <a:solidFill>
                        <a:srgbClr val="D1C9BC"/>
                      </a:solidFill>
                      <a:prstDash val="solid"/>
                      <a:round/>
                      <a:headEnd type="none" w="med" len="med"/>
                      <a:tailEnd type="none" w="med" len="med"/>
                    </a:lnB>
                    <a:solidFill>
                      <a:srgbClr val="D8F3DC"/>
                    </a:solidFill>
                  </a:tcPr>
                </a:tc>
                <a:extLst>
                  <a:ext uri="{0D108BD9-81ED-4DB2-BD59-A6C34878D82A}">
                    <a16:rowId xmlns:a16="http://schemas.microsoft.com/office/drawing/2014/main" val="10005"/>
                  </a:ext>
                </a:extLst>
              </a:tr>
            </a:tbl>
          </a:graphicData>
        </a:graphic>
      </p:graphicFrame>
      <p:sp>
        <p:nvSpPr>
          <p:cNvPr id="10" name="Text 7"/>
          <p:cNvSpPr/>
          <p:nvPr/>
        </p:nvSpPr>
        <p:spPr>
          <a:xfrm>
            <a:off x="347472" y="2865120"/>
            <a:ext cx="8449056" cy="182880"/>
          </a:xfrm>
          <a:prstGeom prst="rect">
            <a:avLst/>
          </a:prstGeom>
          <a:noFill/>
          <a:ln/>
        </p:spPr>
        <p:txBody>
          <a:bodyPr wrap="square" rtlCol="0" anchor="ctr"/>
          <a:lstStyle/>
          <a:p>
            <a:pPr marL="0" indent="0" algn="ctr">
              <a:buNone/>
            </a:pPr>
            <a:r>
              <a:rPr lang="en-US" sz="700" i="1" dirty="0">
                <a:solidFill>
                  <a:srgbClr val="6B7280"/>
                </a:solidFill>
              </a:rPr>
              <a:t>ML benchmark accuracy is dataset-specific and does not reflect operational performance under real traffic [5], [18].</a:t>
            </a:r>
            <a:endParaRPr lang="en-US" sz="700" dirty="0"/>
          </a:p>
        </p:txBody>
      </p:sp>
      <p:sp>
        <p:nvSpPr>
          <p:cNvPr id="11" name="Shape 8"/>
          <p:cNvSpPr/>
          <p:nvPr/>
        </p:nvSpPr>
        <p:spPr>
          <a:xfrm>
            <a:off x="0" y="3822192"/>
            <a:ext cx="9144000" cy="1321308"/>
          </a:xfrm>
          <a:prstGeom prst="rect">
            <a:avLst/>
          </a:prstGeom>
          <a:solidFill>
            <a:srgbClr val="1B4332"/>
          </a:solidFill>
          <a:ln w="12700">
            <a:solidFill>
              <a:srgbClr val="1B4332"/>
            </a:solidFill>
            <a:prstDash val="solid"/>
          </a:ln>
        </p:spPr>
        <p:txBody>
          <a:bodyPr/>
          <a:lstStyle/>
          <a:p>
            <a:endParaRPr/>
          </a:p>
        </p:txBody>
      </p:sp>
      <p:sp>
        <p:nvSpPr>
          <p:cNvPr id="12" name="Shape 9"/>
          <p:cNvSpPr/>
          <p:nvPr/>
        </p:nvSpPr>
        <p:spPr>
          <a:xfrm>
            <a:off x="0" y="3822192"/>
            <a:ext cx="9144000" cy="27432"/>
          </a:xfrm>
          <a:prstGeom prst="rect">
            <a:avLst/>
          </a:prstGeom>
          <a:solidFill>
            <a:srgbClr val="B7891A"/>
          </a:solidFill>
          <a:ln w="12700">
            <a:solidFill>
              <a:srgbClr val="B7891A"/>
            </a:solidFill>
            <a:prstDash val="solid"/>
          </a:ln>
        </p:spPr>
        <p:txBody>
          <a:bodyPr/>
          <a:lstStyle/>
          <a:p>
            <a:endParaRPr/>
          </a:p>
        </p:txBody>
      </p:sp>
      <p:sp>
        <p:nvSpPr>
          <p:cNvPr id="13" name="Text 10"/>
          <p:cNvSpPr/>
          <p:nvPr/>
        </p:nvSpPr>
        <p:spPr>
          <a:xfrm>
            <a:off x="137160" y="3858768"/>
            <a:ext cx="1828800" cy="164592"/>
          </a:xfrm>
          <a:prstGeom prst="rect">
            <a:avLst/>
          </a:prstGeom>
          <a:noFill/>
          <a:ln/>
        </p:spPr>
        <p:txBody>
          <a:bodyPr wrap="square" rtlCol="0" anchor="ctr"/>
          <a:lstStyle/>
          <a:p>
            <a:pPr marL="0" indent="0">
              <a:buNone/>
            </a:pPr>
            <a:r>
              <a:rPr lang="en-US" sz="650" b="1" kern="0" spc="150" dirty="0">
                <a:solidFill>
                  <a:srgbClr val="B7891A"/>
                </a:solidFill>
              </a:rPr>
              <a:t>SPEAKER NOTES</a:t>
            </a:r>
            <a:endParaRPr lang="en-US" sz="650" dirty="0"/>
          </a:p>
        </p:txBody>
      </p:sp>
      <p:sp>
        <p:nvSpPr>
          <p:cNvPr id="14" name="Text 11"/>
          <p:cNvSpPr/>
          <p:nvPr/>
        </p:nvSpPr>
        <p:spPr>
          <a:xfrm>
            <a:off x="137160" y="4041648"/>
            <a:ext cx="8869680" cy="1065276"/>
          </a:xfrm>
          <a:prstGeom prst="rect">
            <a:avLst/>
          </a:prstGeom>
          <a:noFill/>
          <a:ln/>
        </p:spPr>
        <p:txBody>
          <a:bodyPr wrap="square" rtlCol="0" anchor="t"/>
          <a:lstStyle/>
          <a:p>
            <a:pPr marL="0" indent="0">
              <a:buNone/>
            </a:pPr>
            <a:r>
              <a:rPr lang="en-US" sz="720" dirty="0">
                <a:solidFill>
                  <a:srgbClr val="FFFFFF"/>
                </a:solidFill>
              </a:rPr>
              <a:t>When comparing against the ML literature a few things stand out. Hnamte reports 99.99 percent, Ali surveys up to 99.93 percent. But Apruzzese et al. showed these numbers drop significantly under cross-evaluation. When an ML model fails it is often not clear why. When a signature rule fails you trace it immediately to the named SID and the threshold. My project achieved DR 90.9 and F1 83.7 on Friday with no training data. It also does live testing, produces automated severity reports, requires no training data, and is fully reproducible. None of the compared ML studies achieved all of those together.</a:t>
            </a:r>
            <a:endParaRPr lang="en-US" sz="72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AFAF8"/>
        </a:solidFill>
        <a:effectLst/>
      </p:bgPr>
    </p:bg>
    <p:spTree>
      <p:nvGrpSpPr>
        <p:cNvPr id="1" name=""/>
        <p:cNvGrpSpPr/>
        <p:nvPr/>
      </p:nvGrpSpPr>
      <p:grpSpPr>
        <a:xfrm>
          <a:off x="0" y="0"/>
          <a:ext cx="0" cy="0"/>
          <a:chOff x="0" y="0"/>
          <a:chExt cx="0" cy="0"/>
        </a:xfrm>
      </p:grpSpPr>
      <p:sp>
        <p:nvSpPr>
          <p:cNvPr id="2" name="Shape 0"/>
          <p:cNvSpPr/>
          <p:nvPr/>
        </p:nvSpPr>
        <p:spPr>
          <a:xfrm>
            <a:off x="0" y="0"/>
            <a:ext cx="9144000" cy="566928"/>
          </a:xfrm>
          <a:prstGeom prst="rect">
            <a:avLst/>
          </a:prstGeom>
          <a:solidFill>
            <a:srgbClr val="1B4332"/>
          </a:solidFill>
          <a:ln w="12700">
            <a:solidFill>
              <a:srgbClr val="1B4332"/>
            </a:solidFill>
            <a:prstDash val="solid"/>
          </a:ln>
        </p:spPr>
        <p:txBody>
          <a:bodyPr/>
          <a:lstStyle/>
          <a:p>
            <a:endParaRPr/>
          </a:p>
        </p:txBody>
      </p:sp>
      <p:sp>
        <p:nvSpPr>
          <p:cNvPr id="3" name="Shape 1"/>
          <p:cNvSpPr/>
          <p:nvPr/>
        </p:nvSpPr>
        <p:spPr>
          <a:xfrm>
            <a:off x="0" y="566928"/>
            <a:ext cx="9144000" cy="29261"/>
          </a:xfrm>
          <a:prstGeom prst="rect">
            <a:avLst/>
          </a:prstGeom>
          <a:solidFill>
            <a:srgbClr val="B7891A"/>
          </a:solidFill>
          <a:ln w="12700">
            <a:solidFill>
              <a:srgbClr val="B7891A"/>
            </a:solidFill>
            <a:prstDash val="solid"/>
          </a:ln>
        </p:spPr>
        <p:txBody>
          <a:bodyPr/>
          <a:lstStyle/>
          <a:p>
            <a:endParaRPr/>
          </a:p>
        </p:txBody>
      </p:sp>
      <p:sp>
        <p:nvSpPr>
          <p:cNvPr id="4" name="Text 2"/>
          <p:cNvSpPr/>
          <p:nvPr/>
        </p:nvSpPr>
        <p:spPr>
          <a:xfrm>
            <a:off x="347472" y="0"/>
            <a:ext cx="8449056" cy="566928"/>
          </a:xfrm>
          <a:prstGeom prst="rect">
            <a:avLst/>
          </a:prstGeom>
          <a:noFill/>
          <a:ln/>
        </p:spPr>
        <p:txBody>
          <a:bodyPr wrap="square" rtlCol="0" anchor="ctr"/>
          <a:lstStyle/>
          <a:p>
            <a:pPr marL="0" indent="0">
              <a:buNone/>
            </a:pPr>
            <a:r>
              <a:rPr lang="en-US" sz="1700" b="1" kern="0" spc="50" dirty="0">
                <a:solidFill>
                  <a:srgbClr val="FFFFFF"/>
                </a:solidFill>
              </a:rPr>
              <a:t>CONCLUSIONS AND FUTURE WORK</a:t>
            </a:r>
            <a:endParaRPr lang="en-US" sz="1700" dirty="0"/>
          </a:p>
        </p:txBody>
      </p:sp>
      <p:sp>
        <p:nvSpPr>
          <p:cNvPr id="5" name="Shape 3"/>
          <p:cNvSpPr/>
          <p:nvPr/>
        </p:nvSpPr>
        <p:spPr>
          <a:xfrm>
            <a:off x="347472" y="822960"/>
            <a:ext cx="4187952" cy="3072384"/>
          </a:xfrm>
          <a:prstGeom prst="roundRect">
            <a:avLst>
              <a:gd name="adj" fmla="val 1786"/>
            </a:avLst>
          </a:prstGeom>
          <a:solidFill>
            <a:srgbClr val="F5F0E8"/>
          </a:solidFill>
          <a:ln w="9525">
            <a:solidFill>
              <a:srgbClr val="D1C9BC"/>
            </a:solidFill>
            <a:prstDash val="solid"/>
          </a:ln>
        </p:spPr>
        <p:txBody>
          <a:bodyPr/>
          <a:lstStyle/>
          <a:p>
            <a:endParaRPr/>
          </a:p>
        </p:txBody>
      </p:sp>
      <p:sp>
        <p:nvSpPr>
          <p:cNvPr id="6" name="Text 4"/>
          <p:cNvSpPr/>
          <p:nvPr/>
        </p:nvSpPr>
        <p:spPr>
          <a:xfrm>
            <a:off x="475488" y="914400"/>
            <a:ext cx="3931920" cy="201168"/>
          </a:xfrm>
          <a:prstGeom prst="rect">
            <a:avLst/>
          </a:prstGeom>
          <a:noFill/>
          <a:ln/>
        </p:spPr>
        <p:txBody>
          <a:bodyPr wrap="square" rtlCol="0" anchor="ctr"/>
          <a:lstStyle/>
          <a:p>
            <a:pPr marL="0" indent="0">
              <a:buNone/>
            </a:pPr>
            <a:r>
              <a:rPr lang="en-US" sz="700" b="1" kern="0" spc="100" dirty="0">
                <a:solidFill>
                  <a:srgbClr val="1B4332"/>
                </a:solidFill>
              </a:rPr>
              <a:t>RESEARCH QUESTIONS ANSWERED</a:t>
            </a:r>
            <a:endParaRPr lang="en-US" sz="700" dirty="0"/>
          </a:p>
        </p:txBody>
      </p:sp>
      <p:sp>
        <p:nvSpPr>
          <p:cNvPr id="7" name="Shape 5"/>
          <p:cNvSpPr/>
          <p:nvPr/>
        </p:nvSpPr>
        <p:spPr>
          <a:xfrm>
            <a:off x="475488" y="1115568"/>
            <a:ext cx="3931920" cy="0"/>
          </a:xfrm>
          <a:prstGeom prst="line">
            <a:avLst/>
          </a:prstGeom>
          <a:noFill/>
          <a:ln w="6350">
            <a:solidFill>
              <a:srgbClr val="D1C9BC"/>
            </a:solidFill>
            <a:prstDash val="solid"/>
          </a:ln>
        </p:spPr>
        <p:txBody>
          <a:bodyPr/>
          <a:lstStyle/>
          <a:p>
            <a:endParaRPr/>
          </a:p>
        </p:txBody>
      </p:sp>
      <p:sp>
        <p:nvSpPr>
          <p:cNvPr id="8" name="Shape 6"/>
          <p:cNvSpPr/>
          <p:nvPr/>
        </p:nvSpPr>
        <p:spPr>
          <a:xfrm>
            <a:off x="475488" y="1225296"/>
            <a:ext cx="347472" cy="347472"/>
          </a:xfrm>
          <a:prstGeom prst="ellipse">
            <a:avLst/>
          </a:prstGeom>
          <a:solidFill>
            <a:srgbClr val="1B4332"/>
          </a:solidFill>
          <a:ln w="12700">
            <a:solidFill>
              <a:srgbClr val="1B4332"/>
            </a:solidFill>
            <a:prstDash val="solid"/>
          </a:ln>
        </p:spPr>
        <p:txBody>
          <a:bodyPr/>
          <a:lstStyle/>
          <a:p>
            <a:endParaRPr/>
          </a:p>
        </p:txBody>
      </p:sp>
      <p:sp>
        <p:nvSpPr>
          <p:cNvPr id="9" name="Text 7"/>
          <p:cNvSpPr/>
          <p:nvPr/>
        </p:nvSpPr>
        <p:spPr>
          <a:xfrm>
            <a:off x="475488" y="1225296"/>
            <a:ext cx="347472" cy="347472"/>
          </a:xfrm>
          <a:prstGeom prst="rect">
            <a:avLst/>
          </a:prstGeom>
          <a:noFill/>
          <a:ln/>
        </p:spPr>
        <p:txBody>
          <a:bodyPr wrap="square" lIns="0" tIns="0" rIns="0" bIns="0" rtlCol="0" anchor="ctr"/>
          <a:lstStyle/>
          <a:p>
            <a:pPr marL="0" indent="0" algn="ctr">
              <a:buNone/>
            </a:pPr>
            <a:r>
              <a:rPr lang="en-US" sz="700" b="1" dirty="0">
                <a:solidFill>
                  <a:srgbClr val="FFFFFF"/>
                </a:solidFill>
              </a:rPr>
              <a:t>RQ1</a:t>
            </a:r>
            <a:endParaRPr lang="en-US" sz="700" dirty="0"/>
          </a:p>
        </p:txBody>
      </p:sp>
      <p:sp>
        <p:nvSpPr>
          <p:cNvPr id="10" name="Text 8"/>
          <p:cNvSpPr/>
          <p:nvPr/>
        </p:nvSpPr>
        <p:spPr>
          <a:xfrm>
            <a:off x="932688" y="1225296"/>
            <a:ext cx="3474720" cy="347472"/>
          </a:xfrm>
          <a:prstGeom prst="rect">
            <a:avLst/>
          </a:prstGeom>
          <a:noFill/>
          <a:ln/>
        </p:spPr>
        <p:txBody>
          <a:bodyPr wrap="square" rtlCol="0" anchor="ctr"/>
          <a:lstStyle/>
          <a:p>
            <a:pPr marL="0" indent="0">
              <a:buNone/>
            </a:pPr>
            <a:r>
              <a:rPr lang="en-US" sz="800" dirty="0">
                <a:solidFill>
                  <a:srgbClr val="1A1A1A"/>
                </a:solidFill>
              </a:rPr>
              <a:t>18 rules detect across 6 categories. Friday: DR 90.9%, F1 83.7%</a:t>
            </a:r>
            <a:endParaRPr lang="en-US" sz="800" dirty="0"/>
          </a:p>
        </p:txBody>
      </p:sp>
      <p:sp>
        <p:nvSpPr>
          <p:cNvPr id="11" name="Shape 9"/>
          <p:cNvSpPr/>
          <p:nvPr/>
        </p:nvSpPr>
        <p:spPr>
          <a:xfrm>
            <a:off x="475488" y="1883664"/>
            <a:ext cx="347472" cy="347472"/>
          </a:xfrm>
          <a:prstGeom prst="ellipse">
            <a:avLst/>
          </a:prstGeom>
          <a:solidFill>
            <a:srgbClr val="1B4332"/>
          </a:solidFill>
          <a:ln w="12700">
            <a:solidFill>
              <a:srgbClr val="1B4332"/>
            </a:solidFill>
            <a:prstDash val="solid"/>
          </a:ln>
        </p:spPr>
        <p:txBody>
          <a:bodyPr/>
          <a:lstStyle/>
          <a:p>
            <a:endParaRPr/>
          </a:p>
        </p:txBody>
      </p:sp>
      <p:sp>
        <p:nvSpPr>
          <p:cNvPr id="12" name="Text 10"/>
          <p:cNvSpPr/>
          <p:nvPr/>
        </p:nvSpPr>
        <p:spPr>
          <a:xfrm>
            <a:off x="475488" y="1883664"/>
            <a:ext cx="347472" cy="347472"/>
          </a:xfrm>
          <a:prstGeom prst="rect">
            <a:avLst/>
          </a:prstGeom>
          <a:noFill/>
          <a:ln/>
        </p:spPr>
        <p:txBody>
          <a:bodyPr wrap="square" lIns="0" tIns="0" rIns="0" bIns="0" rtlCol="0" anchor="ctr"/>
          <a:lstStyle/>
          <a:p>
            <a:pPr marL="0" indent="0" algn="ctr">
              <a:buNone/>
            </a:pPr>
            <a:r>
              <a:rPr lang="en-US" sz="700" b="1" dirty="0">
                <a:solidFill>
                  <a:srgbClr val="FFFFFF"/>
                </a:solidFill>
              </a:rPr>
              <a:t>RQ2</a:t>
            </a:r>
            <a:endParaRPr lang="en-US" sz="700" dirty="0"/>
          </a:p>
        </p:txBody>
      </p:sp>
      <p:sp>
        <p:nvSpPr>
          <p:cNvPr id="13" name="Text 11"/>
          <p:cNvSpPr/>
          <p:nvPr/>
        </p:nvSpPr>
        <p:spPr>
          <a:xfrm>
            <a:off x="932688" y="1883664"/>
            <a:ext cx="3474720" cy="347472"/>
          </a:xfrm>
          <a:prstGeom prst="rect">
            <a:avLst/>
          </a:prstGeom>
          <a:noFill/>
          <a:ln/>
        </p:spPr>
        <p:txBody>
          <a:bodyPr wrap="square" rtlCol="0" anchor="ctr"/>
          <a:lstStyle/>
          <a:p>
            <a:pPr marL="0" indent="0">
              <a:buNone/>
            </a:pPr>
            <a:r>
              <a:rPr lang="en-US" sz="800" dirty="0">
                <a:solidFill>
                  <a:srgbClr val="1A1A1A"/>
                </a:solidFill>
              </a:rPr>
              <a:t>Zero-day blindness is the core limitation. Tue/Wed mixed traffic limits Precision and F1</a:t>
            </a:r>
            <a:endParaRPr lang="en-US" sz="800" dirty="0"/>
          </a:p>
        </p:txBody>
      </p:sp>
      <p:sp>
        <p:nvSpPr>
          <p:cNvPr id="14" name="Shape 12"/>
          <p:cNvSpPr/>
          <p:nvPr/>
        </p:nvSpPr>
        <p:spPr>
          <a:xfrm>
            <a:off x="475488" y="2542032"/>
            <a:ext cx="347472" cy="347472"/>
          </a:xfrm>
          <a:prstGeom prst="ellipse">
            <a:avLst/>
          </a:prstGeom>
          <a:solidFill>
            <a:srgbClr val="1B4332"/>
          </a:solidFill>
          <a:ln w="12700">
            <a:solidFill>
              <a:srgbClr val="1B4332"/>
            </a:solidFill>
            <a:prstDash val="solid"/>
          </a:ln>
        </p:spPr>
        <p:txBody>
          <a:bodyPr/>
          <a:lstStyle/>
          <a:p>
            <a:endParaRPr/>
          </a:p>
        </p:txBody>
      </p:sp>
      <p:sp>
        <p:nvSpPr>
          <p:cNvPr id="15" name="Text 13"/>
          <p:cNvSpPr/>
          <p:nvPr/>
        </p:nvSpPr>
        <p:spPr>
          <a:xfrm>
            <a:off x="475488" y="2542032"/>
            <a:ext cx="347472" cy="347472"/>
          </a:xfrm>
          <a:prstGeom prst="rect">
            <a:avLst/>
          </a:prstGeom>
          <a:noFill/>
          <a:ln/>
        </p:spPr>
        <p:txBody>
          <a:bodyPr wrap="square" lIns="0" tIns="0" rIns="0" bIns="0" rtlCol="0" anchor="ctr"/>
          <a:lstStyle/>
          <a:p>
            <a:pPr marL="0" indent="0" algn="ctr">
              <a:buNone/>
            </a:pPr>
            <a:r>
              <a:rPr lang="en-US" sz="700" b="1" dirty="0">
                <a:solidFill>
                  <a:srgbClr val="FFFFFF"/>
                </a:solidFill>
              </a:rPr>
              <a:t>RQ3</a:t>
            </a:r>
            <a:endParaRPr lang="en-US" sz="700" dirty="0"/>
          </a:p>
        </p:txBody>
      </p:sp>
      <p:sp>
        <p:nvSpPr>
          <p:cNvPr id="16" name="Text 14"/>
          <p:cNvSpPr/>
          <p:nvPr/>
        </p:nvSpPr>
        <p:spPr>
          <a:xfrm>
            <a:off x="932688" y="2542032"/>
            <a:ext cx="3474720" cy="347472"/>
          </a:xfrm>
          <a:prstGeom prst="rect">
            <a:avLst/>
          </a:prstGeom>
          <a:noFill/>
          <a:ln/>
        </p:spPr>
        <p:txBody>
          <a:bodyPr wrap="square" rtlCol="0" anchor="ctr"/>
          <a:lstStyle/>
          <a:p>
            <a:pPr marL="0" indent="0">
              <a:buNone/>
            </a:pPr>
            <a:r>
              <a:rPr lang="en-US" sz="800" dirty="0">
                <a:solidFill>
                  <a:srgbClr val="1A1A1A"/>
                </a:solidFill>
              </a:rPr>
              <a:t>detection_filter thresholds calibrated empirically. SSH: 30 connections per 60 seconds</a:t>
            </a:r>
            <a:endParaRPr lang="en-US" sz="800" dirty="0"/>
          </a:p>
        </p:txBody>
      </p:sp>
      <p:sp>
        <p:nvSpPr>
          <p:cNvPr id="17" name="Shape 15"/>
          <p:cNvSpPr/>
          <p:nvPr/>
        </p:nvSpPr>
        <p:spPr>
          <a:xfrm>
            <a:off x="475488" y="3200400"/>
            <a:ext cx="347472" cy="347472"/>
          </a:xfrm>
          <a:prstGeom prst="ellipse">
            <a:avLst/>
          </a:prstGeom>
          <a:solidFill>
            <a:srgbClr val="1B4332"/>
          </a:solidFill>
          <a:ln w="12700">
            <a:solidFill>
              <a:srgbClr val="1B4332"/>
            </a:solidFill>
            <a:prstDash val="solid"/>
          </a:ln>
        </p:spPr>
        <p:txBody>
          <a:bodyPr/>
          <a:lstStyle/>
          <a:p>
            <a:endParaRPr/>
          </a:p>
        </p:txBody>
      </p:sp>
      <p:sp>
        <p:nvSpPr>
          <p:cNvPr id="18" name="Text 16"/>
          <p:cNvSpPr/>
          <p:nvPr/>
        </p:nvSpPr>
        <p:spPr>
          <a:xfrm>
            <a:off x="475488" y="3200400"/>
            <a:ext cx="347472" cy="347472"/>
          </a:xfrm>
          <a:prstGeom prst="rect">
            <a:avLst/>
          </a:prstGeom>
          <a:noFill/>
          <a:ln/>
        </p:spPr>
        <p:txBody>
          <a:bodyPr wrap="square" lIns="0" tIns="0" rIns="0" bIns="0" rtlCol="0" anchor="ctr"/>
          <a:lstStyle/>
          <a:p>
            <a:pPr marL="0" indent="0" algn="ctr">
              <a:buNone/>
            </a:pPr>
            <a:r>
              <a:rPr lang="en-US" sz="700" b="1" dirty="0">
                <a:solidFill>
                  <a:srgbClr val="FFFFFF"/>
                </a:solidFill>
              </a:rPr>
              <a:t>RQ4</a:t>
            </a:r>
            <a:endParaRPr lang="en-US" sz="700" dirty="0"/>
          </a:p>
        </p:txBody>
      </p:sp>
      <p:sp>
        <p:nvSpPr>
          <p:cNvPr id="19" name="Text 17"/>
          <p:cNvSpPr/>
          <p:nvPr/>
        </p:nvSpPr>
        <p:spPr>
          <a:xfrm>
            <a:off x="932688" y="3200400"/>
            <a:ext cx="3474720" cy="347472"/>
          </a:xfrm>
          <a:prstGeom prst="rect">
            <a:avLst/>
          </a:prstGeom>
          <a:noFill/>
          <a:ln/>
        </p:spPr>
        <p:txBody>
          <a:bodyPr wrap="square" rtlCol="0" anchor="ctr"/>
          <a:lstStyle/>
          <a:p>
            <a:pPr marL="0" indent="0">
              <a:buNone/>
            </a:pPr>
            <a:r>
              <a:rPr lang="en-US" sz="800" dirty="0">
                <a:solidFill>
                  <a:srgbClr val="1A1A1A"/>
                </a:solidFill>
              </a:rPr>
              <a:t>Dual-mode validated. 3 SIDs absent from PCAP confirmed in live session</a:t>
            </a:r>
            <a:endParaRPr lang="en-US" sz="800" dirty="0"/>
          </a:p>
        </p:txBody>
      </p:sp>
      <p:sp>
        <p:nvSpPr>
          <p:cNvPr id="20" name="Shape 18"/>
          <p:cNvSpPr/>
          <p:nvPr/>
        </p:nvSpPr>
        <p:spPr>
          <a:xfrm>
            <a:off x="4681728" y="822960"/>
            <a:ext cx="4114800" cy="1371600"/>
          </a:xfrm>
          <a:prstGeom prst="roundRect">
            <a:avLst>
              <a:gd name="adj" fmla="val 4000"/>
            </a:avLst>
          </a:prstGeom>
          <a:solidFill>
            <a:srgbClr val="1B4332"/>
          </a:solidFill>
          <a:ln w="9525">
            <a:solidFill>
              <a:srgbClr val="1B4332"/>
            </a:solidFill>
            <a:prstDash val="solid"/>
          </a:ln>
        </p:spPr>
        <p:txBody>
          <a:bodyPr/>
          <a:lstStyle/>
          <a:p>
            <a:endParaRPr/>
          </a:p>
        </p:txBody>
      </p:sp>
      <p:sp>
        <p:nvSpPr>
          <p:cNvPr id="21" name="Text 19"/>
          <p:cNvSpPr/>
          <p:nvPr/>
        </p:nvSpPr>
        <p:spPr>
          <a:xfrm>
            <a:off x="4809744" y="914400"/>
            <a:ext cx="3858768" cy="201168"/>
          </a:xfrm>
          <a:prstGeom prst="rect">
            <a:avLst/>
          </a:prstGeom>
          <a:noFill/>
          <a:ln/>
        </p:spPr>
        <p:txBody>
          <a:bodyPr wrap="square" rtlCol="0" anchor="ctr"/>
          <a:lstStyle/>
          <a:p>
            <a:pPr marL="0" indent="0">
              <a:buNone/>
            </a:pPr>
            <a:r>
              <a:rPr lang="en-US" sz="700" b="1" kern="0" spc="100" dirty="0">
                <a:solidFill>
                  <a:srgbClr val="FFFFFF"/>
                </a:solidFill>
              </a:rPr>
              <a:t>KEY OUTCOMES</a:t>
            </a:r>
            <a:endParaRPr lang="en-US" sz="700" dirty="0"/>
          </a:p>
        </p:txBody>
      </p:sp>
      <p:sp>
        <p:nvSpPr>
          <p:cNvPr id="22" name="Shape 20"/>
          <p:cNvSpPr/>
          <p:nvPr/>
        </p:nvSpPr>
        <p:spPr>
          <a:xfrm>
            <a:off x="4809744" y="1115568"/>
            <a:ext cx="3858768" cy="0"/>
          </a:xfrm>
          <a:prstGeom prst="line">
            <a:avLst/>
          </a:prstGeom>
          <a:noFill/>
          <a:ln w="6350">
            <a:solidFill>
              <a:srgbClr val="2D6A4F"/>
            </a:solidFill>
            <a:prstDash val="solid"/>
          </a:ln>
        </p:spPr>
        <p:txBody>
          <a:bodyPr/>
          <a:lstStyle/>
          <a:p>
            <a:endParaRPr/>
          </a:p>
        </p:txBody>
      </p:sp>
      <p:sp>
        <p:nvSpPr>
          <p:cNvPr id="23" name="Shape 21"/>
          <p:cNvSpPr/>
          <p:nvPr/>
        </p:nvSpPr>
        <p:spPr>
          <a:xfrm>
            <a:off x="4809744" y="1225296"/>
            <a:ext cx="45720" cy="45720"/>
          </a:xfrm>
          <a:prstGeom prst="rect">
            <a:avLst/>
          </a:prstGeom>
          <a:solidFill>
            <a:srgbClr val="B7891A"/>
          </a:solidFill>
          <a:ln w="12700">
            <a:solidFill>
              <a:srgbClr val="B7891A"/>
            </a:solidFill>
            <a:prstDash val="solid"/>
          </a:ln>
        </p:spPr>
        <p:txBody>
          <a:bodyPr/>
          <a:lstStyle/>
          <a:p>
            <a:endParaRPr/>
          </a:p>
        </p:txBody>
      </p:sp>
      <p:sp>
        <p:nvSpPr>
          <p:cNvPr id="24" name="Text 22"/>
          <p:cNvSpPr/>
          <p:nvPr/>
        </p:nvSpPr>
        <p:spPr>
          <a:xfrm>
            <a:off x="4937760" y="1152144"/>
            <a:ext cx="3712464" cy="182880"/>
          </a:xfrm>
          <a:prstGeom prst="rect">
            <a:avLst/>
          </a:prstGeom>
          <a:noFill/>
          <a:ln/>
        </p:spPr>
        <p:txBody>
          <a:bodyPr wrap="square" rtlCol="0" anchor="ctr"/>
          <a:lstStyle/>
          <a:p>
            <a:pPr marL="0" indent="0">
              <a:buNone/>
            </a:pPr>
            <a:r>
              <a:rPr lang="en-US" sz="780" dirty="0">
                <a:solidFill>
                  <a:srgbClr val="FFFFFF"/>
                </a:solidFill>
              </a:rPr>
              <a:t>All 4 RQs answered, all requirements met</a:t>
            </a:r>
            <a:endParaRPr lang="en-US" sz="780" dirty="0"/>
          </a:p>
        </p:txBody>
      </p:sp>
      <p:sp>
        <p:nvSpPr>
          <p:cNvPr id="25" name="Shape 23"/>
          <p:cNvSpPr/>
          <p:nvPr/>
        </p:nvSpPr>
        <p:spPr>
          <a:xfrm>
            <a:off x="4809744" y="1499616"/>
            <a:ext cx="45720" cy="45720"/>
          </a:xfrm>
          <a:prstGeom prst="rect">
            <a:avLst/>
          </a:prstGeom>
          <a:solidFill>
            <a:srgbClr val="B7891A"/>
          </a:solidFill>
          <a:ln w="12700">
            <a:solidFill>
              <a:srgbClr val="B7891A"/>
            </a:solidFill>
            <a:prstDash val="solid"/>
          </a:ln>
        </p:spPr>
        <p:txBody>
          <a:bodyPr/>
          <a:lstStyle/>
          <a:p>
            <a:endParaRPr/>
          </a:p>
        </p:txBody>
      </p:sp>
      <p:sp>
        <p:nvSpPr>
          <p:cNvPr id="26" name="Text 24"/>
          <p:cNvSpPr/>
          <p:nvPr/>
        </p:nvSpPr>
        <p:spPr>
          <a:xfrm>
            <a:off x="4937760" y="1426464"/>
            <a:ext cx="3712464" cy="182880"/>
          </a:xfrm>
          <a:prstGeom prst="rect">
            <a:avLst/>
          </a:prstGeom>
          <a:noFill/>
          <a:ln/>
        </p:spPr>
        <p:txBody>
          <a:bodyPr wrap="square" rtlCol="0" anchor="ctr"/>
          <a:lstStyle/>
          <a:p>
            <a:pPr marL="0" indent="0">
              <a:buNone/>
            </a:pPr>
            <a:r>
              <a:rPr lang="en-US" sz="780" dirty="0">
                <a:solidFill>
                  <a:srgbClr val="FFFFFF"/>
                </a:solidFill>
              </a:rPr>
              <a:t>Friday: DR 90.9%, F1 83.7% -- strongest result</a:t>
            </a:r>
            <a:endParaRPr lang="en-US" sz="780" dirty="0"/>
          </a:p>
        </p:txBody>
      </p:sp>
      <p:sp>
        <p:nvSpPr>
          <p:cNvPr id="27" name="Shape 25"/>
          <p:cNvSpPr/>
          <p:nvPr/>
        </p:nvSpPr>
        <p:spPr>
          <a:xfrm>
            <a:off x="4809744" y="1773936"/>
            <a:ext cx="45720" cy="45720"/>
          </a:xfrm>
          <a:prstGeom prst="rect">
            <a:avLst/>
          </a:prstGeom>
          <a:solidFill>
            <a:srgbClr val="B7891A"/>
          </a:solidFill>
          <a:ln w="12700">
            <a:solidFill>
              <a:srgbClr val="B7891A"/>
            </a:solidFill>
            <a:prstDash val="solid"/>
          </a:ln>
        </p:spPr>
        <p:txBody>
          <a:bodyPr/>
          <a:lstStyle/>
          <a:p>
            <a:endParaRPr/>
          </a:p>
        </p:txBody>
      </p:sp>
      <p:sp>
        <p:nvSpPr>
          <p:cNvPr id="28" name="Text 26"/>
          <p:cNvSpPr/>
          <p:nvPr/>
        </p:nvSpPr>
        <p:spPr>
          <a:xfrm>
            <a:off x="4937760" y="1700784"/>
            <a:ext cx="3712464" cy="182880"/>
          </a:xfrm>
          <a:prstGeom prst="rect">
            <a:avLst/>
          </a:prstGeom>
          <a:noFill/>
          <a:ln/>
        </p:spPr>
        <p:txBody>
          <a:bodyPr wrap="square" rtlCol="0" anchor="ctr"/>
          <a:lstStyle/>
          <a:p>
            <a:pPr marL="0" indent="0">
              <a:buNone/>
            </a:pPr>
            <a:r>
              <a:rPr lang="en-US" sz="780" dirty="0">
                <a:solidFill>
                  <a:srgbClr val="FFFFFF"/>
                </a:solidFill>
              </a:rPr>
              <a:t>All 18 SIDs validated in live session</a:t>
            </a:r>
            <a:endParaRPr lang="en-US" sz="780" dirty="0"/>
          </a:p>
        </p:txBody>
      </p:sp>
      <p:sp>
        <p:nvSpPr>
          <p:cNvPr id="29" name="Shape 27"/>
          <p:cNvSpPr/>
          <p:nvPr/>
        </p:nvSpPr>
        <p:spPr>
          <a:xfrm>
            <a:off x="4809744" y="2048256"/>
            <a:ext cx="45720" cy="45720"/>
          </a:xfrm>
          <a:prstGeom prst="rect">
            <a:avLst/>
          </a:prstGeom>
          <a:solidFill>
            <a:srgbClr val="B7891A"/>
          </a:solidFill>
          <a:ln w="12700">
            <a:solidFill>
              <a:srgbClr val="B7891A"/>
            </a:solidFill>
            <a:prstDash val="solid"/>
          </a:ln>
        </p:spPr>
        <p:txBody>
          <a:bodyPr/>
          <a:lstStyle/>
          <a:p>
            <a:endParaRPr/>
          </a:p>
        </p:txBody>
      </p:sp>
      <p:sp>
        <p:nvSpPr>
          <p:cNvPr id="30" name="Text 28"/>
          <p:cNvSpPr/>
          <p:nvPr/>
        </p:nvSpPr>
        <p:spPr>
          <a:xfrm>
            <a:off x="4937760" y="1975104"/>
            <a:ext cx="3712464" cy="182880"/>
          </a:xfrm>
          <a:prstGeom prst="rect">
            <a:avLst/>
          </a:prstGeom>
          <a:noFill/>
          <a:ln/>
        </p:spPr>
        <p:txBody>
          <a:bodyPr wrap="square" rtlCol="0" anchor="ctr"/>
          <a:lstStyle/>
          <a:p>
            <a:pPr marL="0" indent="0">
              <a:buNone/>
            </a:pPr>
            <a:r>
              <a:rPr lang="en-US" sz="780" dirty="0">
                <a:solidFill>
                  <a:srgbClr val="FFFFFF"/>
                </a:solidFill>
              </a:rPr>
              <a:t>6 literature gaps addressed in one deployment</a:t>
            </a:r>
            <a:endParaRPr lang="en-US" sz="780" dirty="0"/>
          </a:p>
        </p:txBody>
      </p:sp>
      <p:sp>
        <p:nvSpPr>
          <p:cNvPr id="31" name="Shape 29"/>
          <p:cNvSpPr/>
          <p:nvPr/>
        </p:nvSpPr>
        <p:spPr>
          <a:xfrm>
            <a:off x="4681728" y="2304288"/>
            <a:ext cx="4114800" cy="1591056"/>
          </a:xfrm>
          <a:prstGeom prst="roundRect">
            <a:avLst>
              <a:gd name="adj" fmla="val 3448"/>
            </a:avLst>
          </a:prstGeom>
          <a:solidFill>
            <a:srgbClr val="FFFFFF"/>
          </a:solidFill>
          <a:ln w="9525">
            <a:solidFill>
              <a:srgbClr val="D1C9BC"/>
            </a:solidFill>
            <a:prstDash val="solid"/>
          </a:ln>
        </p:spPr>
        <p:txBody>
          <a:bodyPr/>
          <a:lstStyle/>
          <a:p>
            <a:endParaRPr/>
          </a:p>
        </p:txBody>
      </p:sp>
      <p:sp>
        <p:nvSpPr>
          <p:cNvPr id="32" name="Shape 30"/>
          <p:cNvSpPr/>
          <p:nvPr/>
        </p:nvSpPr>
        <p:spPr>
          <a:xfrm>
            <a:off x="4681728" y="2304288"/>
            <a:ext cx="4114800" cy="36576"/>
          </a:xfrm>
          <a:prstGeom prst="rect">
            <a:avLst/>
          </a:prstGeom>
          <a:solidFill>
            <a:srgbClr val="B7891A"/>
          </a:solidFill>
          <a:ln w="12700">
            <a:solidFill>
              <a:srgbClr val="B7891A"/>
            </a:solidFill>
            <a:prstDash val="solid"/>
          </a:ln>
        </p:spPr>
        <p:txBody>
          <a:bodyPr/>
          <a:lstStyle/>
          <a:p>
            <a:endParaRPr/>
          </a:p>
        </p:txBody>
      </p:sp>
      <p:sp>
        <p:nvSpPr>
          <p:cNvPr id="33" name="Text 31"/>
          <p:cNvSpPr/>
          <p:nvPr/>
        </p:nvSpPr>
        <p:spPr>
          <a:xfrm>
            <a:off x="4809744" y="2395728"/>
            <a:ext cx="3858768" cy="201168"/>
          </a:xfrm>
          <a:prstGeom prst="rect">
            <a:avLst/>
          </a:prstGeom>
          <a:noFill/>
          <a:ln/>
        </p:spPr>
        <p:txBody>
          <a:bodyPr wrap="square" rtlCol="0" anchor="ctr"/>
          <a:lstStyle/>
          <a:p>
            <a:pPr marL="0" indent="0">
              <a:buNone/>
            </a:pPr>
            <a:r>
              <a:rPr lang="en-US" sz="700" b="1" kern="0" spc="100" dirty="0">
                <a:solidFill>
                  <a:srgbClr val="1B4332"/>
                </a:solidFill>
              </a:rPr>
              <a:t>FUTURE WORK</a:t>
            </a:r>
            <a:endParaRPr lang="en-US" sz="700" dirty="0"/>
          </a:p>
        </p:txBody>
      </p:sp>
      <p:sp>
        <p:nvSpPr>
          <p:cNvPr id="34" name="Shape 32"/>
          <p:cNvSpPr/>
          <p:nvPr/>
        </p:nvSpPr>
        <p:spPr>
          <a:xfrm>
            <a:off x="4809744" y="2615184"/>
            <a:ext cx="3858768" cy="0"/>
          </a:xfrm>
          <a:prstGeom prst="line">
            <a:avLst/>
          </a:prstGeom>
          <a:noFill/>
          <a:ln w="6350">
            <a:solidFill>
              <a:srgbClr val="D1C9BC"/>
            </a:solidFill>
            <a:prstDash val="solid"/>
          </a:ln>
        </p:spPr>
        <p:txBody>
          <a:bodyPr/>
          <a:lstStyle/>
          <a:p>
            <a:endParaRPr/>
          </a:p>
        </p:txBody>
      </p:sp>
      <p:sp>
        <p:nvSpPr>
          <p:cNvPr id="35" name="Shape 33"/>
          <p:cNvSpPr/>
          <p:nvPr/>
        </p:nvSpPr>
        <p:spPr>
          <a:xfrm>
            <a:off x="4809744" y="2724912"/>
            <a:ext cx="45720" cy="45720"/>
          </a:xfrm>
          <a:prstGeom prst="rect">
            <a:avLst/>
          </a:prstGeom>
          <a:solidFill>
            <a:srgbClr val="B7891A"/>
          </a:solidFill>
          <a:ln w="12700">
            <a:solidFill>
              <a:srgbClr val="B7891A"/>
            </a:solidFill>
            <a:prstDash val="solid"/>
          </a:ln>
        </p:spPr>
        <p:txBody>
          <a:bodyPr/>
          <a:lstStyle/>
          <a:p>
            <a:endParaRPr/>
          </a:p>
        </p:txBody>
      </p:sp>
      <p:sp>
        <p:nvSpPr>
          <p:cNvPr id="36" name="Text 34"/>
          <p:cNvSpPr/>
          <p:nvPr/>
        </p:nvSpPr>
        <p:spPr>
          <a:xfrm>
            <a:off x="4937760" y="2663617"/>
            <a:ext cx="3712464" cy="164585"/>
          </a:xfrm>
          <a:prstGeom prst="rect">
            <a:avLst/>
          </a:prstGeom>
          <a:noFill/>
          <a:ln/>
        </p:spPr>
        <p:txBody>
          <a:bodyPr wrap="square" rtlCol="0" anchor="ctr"/>
          <a:lstStyle/>
          <a:p>
            <a:pPr marL="0" indent="0">
              <a:buNone/>
            </a:pPr>
            <a:r>
              <a:rPr lang="en-US" sz="780" dirty="0">
                <a:solidFill>
                  <a:srgbClr val="1A1A1A"/>
                </a:solidFill>
              </a:rPr>
              <a:t>Add anomaly-based layer for zero-day coverage</a:t>
            </a:r>
            <a:endParaRPr lang="en-US" sz="780" dirty="0"/>
          </a:p>
        </p:txBody>
      </p:sp>
      <p:sp>
        <p:nvSpPr>
          <p:cNvPr id="37" name="Shape 35"/>
          <p:cNvSpPr/>
          <p:nvPr/>
        </p:nvSpPr>
        <p:spPr>
          <a:xfrm>
            <a:off x="4809744" y="2980944"/>
            <a:ext cx="45720" cy="45720"/>
          </a:xfrm>
          <a:prstGeom prst="rect">
            <a:avLst/>
          </a:prstGeom>
          <a:solidFill>
            <a:srgbClr val="B7891A"/>
          </a:solidFill>
          <a:ln w="12700">
            <a:solidFill>
              <a:srgbClr val="B7891A"/>
            </a:solidFill>
            <a:prstDash val="solid"/>
          </a:ln>
        </p:spPr>
        <p:txBody>
          <a:bodyPr/>
          <a:lstStyle/>
          <a:p>
            <a:endParaRPr/>
          </a:p>
        </p:txBody>
      </p:sp>
      <p:sp>
        <p:nvSpPr>
          <p:cNvPr id="38" name="Text 36"/>
          <p:cNvSpPr/>
          <p:nvPr/>
        </p:nvSpPr>
        <p:spPr>
          <a:xfrm>
            <a:off x="4937760" y="2919649"/>
            <a:ext cx="3712464" cy="164585"/>
          </a:xfrm>
          <a:prstGeom prst="rect">
            <a:avLst/>
          </a:prstGeom>
          <a:noFill/>
          <a:ln/>
        </p:spPr>
        <p:txBody>
          <a:bodyPr wrap="square" rtlCol="0" anchor="ctr"/>
          <a:lstStyle/>
          <a:p>
            <a:pPr marL="0" indent="0">
              <a:buNone/>
            </a:pPr>
            <a:r>
              <a:rPr lang="en-US" sz="780" dirty="0">
                <a:solidFill>
                  <a:srgbClr val="1A1A1A"/>
                </a:solidFill>
              </a:rPr>
              <a:t>Suricata comparison -- same ruleset and PCAP</a:t>
            </a:r>
            <a:endParaRPr lang="en-US" sz="780" dirty="0"/>
          </a:p>
        </p:txBody>
      </p:sp>
      <p:sp>
        <p:nvSpPr>
          <p:cNvPr id="39" name="Shape 37"/>
          <p:cNvSpPr/>
          <p:nvPr/>
        </p:nvSpPr>
        <p:spPr>
          <a:xfrm>
            <a:off x="4809744" y="3236976"/>
            <a:ext cx="45720" cy="45720"/>
          </a:xfrm>
          <a:prstGeom prst="rect">
            <a:avLst/>
          </a:prstGeom>
          <a:solidFill>
            <a:srgbClr val="B7891A"/>
          </a:solidFill>
          <a:ln w="12700">
            <a:solidFill>
              <a:srgbClr val="B7891A"/>
            </a:solidFill>
            <a:prstDash val="solid"/>
          </a:ln>
        </p:spPr>
        <p:txBody>
          <a:bodyPr/>
          <a:lstStyle/>
          <a:p>
            <a:endParaRPr/>
          </a:p>
        </p:txBody>
      </p:sp>
      <p:sp>
        <p:nvSpPr>
          <p:cNvPr id="40" name="Text 38"/>
          <p:cNvSpPr/>
          <p:nvPr/>
        </p:nvSpPr>
        <p:spPr>
          <a:xfrm>
            <a:off x="4937760" y="3175681"/>
            <a:ext cx="3712464" cy="164585"/>
          </a:xfrm>
          <a:prstGeom prst="rect">
            <a:avLst/>
          </a:prstGeom>
          <a:noFill/>
          <a:ln/>
        </p:spPr>
        <p:txBody>
          <a:bodyPr wrap="square" rtlCol="0" anchor="ctr"/>
          <a:lstStyle/>
          <a:p>
            <a:pPr marL="0" indent="0">
              <a:buNone/>
            </a:pPr>
            <a:r>
              <a:rPr lang="en-US" sz="780" dirty="0">
                <a:solidFill>
                  <a:srgbClr val="1A1A1A"/>
                </a:solidFill>
              </a:rPr>
              <a:t>ELK Stack for real-time alert dashboards</a:t>
            </a:r>
            <a:endParaRPr lang="en-US" sz="780" dirty="0"/>
          </a:p>
        </p:txBody>
      </p:sp>
      <p:sp>
        <p:nvSpPr>
          <p:cNvPr id="41" name="Shape 39"/>
          <p:cNvSpPr/>
          <p:nvPr/>
        </p:nvSpPr>
        <p:spPr>
          <a:xfrm>
            <a:off x="4809744" y="3493008"/>
            <a:ext cx="45720" cy="45720"/>
          </a:xfrm>
          <a:prstGeom prst="rect">
            <a:avLst/>
          </a:prstGeom>
          <a:solidFill>
            <a:srgbClr val="B7891A"/>
          </a:solidFill>
          <a:ln w="12700">
            <a:solidFill>
              <a:srgbClr val="B7891A"/>
            </a:solidFill>
            <a:prstDash val="solid"/>
          </a:ln>
        </p:spPr>
        <p:txBody>
          <a:bodyPr/>
          <a:lstStyle/>
          <a:p>
            <a:endParaRPr/>
          </a:p>
        </p:txBody>
      </p:sp>
      <p:sp>
        <p:nvSpPr>
          <p:cNvPr id="42" name="Text 40"/>
          <p:cNvSpPr/>
          <p:nvPr/>
        </p:nvSpPr>
        <p:spPr>
          <a:xfrm>
            <a:off x="4937760" y="3431713"/>
            <a:ext cx="3712464" cy="164585"/>
          </a:xfrm>
          <a:prstGeom prst="rect">
            <a:avLst/>
          </a:prstGeom>
          <a:noFill/>
          <a:ln/>
        </p:spPr>
        <p:txBody>
          <a:bodyPr wrap="square" rtlCol="0" anchor="ctr"/>
          <a:lstStyle/>
          <a:p>
            <a:pPr marL="0" indent="0">
              <a:buNone/>
            </a:pPr>
            <a:r>
              <a:rPr lang="en-US" sz="780" dirty="0">
                <a:solidFill>
                  <a:srgbClr val="1A1A1A"/>
                </a:solidFill>
              </a:rPr>
              <a:t>CIC-IDS-2017 CSV integration with timestamp alignment</a:t>
            </a:r>
            <a:endParaRPr lang="en-US" sz="780" dirty="0"/>
          </a:p>
        </p:txBody>
      </p:sp>
      <p:sp>
        <p:nvSpPr>
          <p:cNvPr id="43" name="Shape 41"/>
          <p:cNvSpPr/>
          <p:nvPr/>
        </p:nvSpPr>
        <p:spPr>
          <a:xfrm>
            <a:off x="4809744" y="3749040"/>
            <a:ext cx="45720" cy="45720"/>
          </a:xfrm>
          <a:prstGeom prst="rect">
            <a:avLst/>
          </a:prstGeom>
          <a:solidFill>
            <a:srgbClr val="B7891A"/>
          </a:solidFill>
          <a:ln w="12700">
            <a:solidFill>
              <a:srgbClr val="B7891A"/>
            </a:solidFill>
            <a:prstDash val="solid"/>
          </a:ln>
        </p:spPr>
        <p:txBody>
          <a:bodyPr/>
          <a:lstStyle/>
          <a:p>
            <a:endParaRPr/>
          </a:p>
        </p:txBody>
      </p:sp>
      <p:sp>
        <p:nvSpPr>
          <p:cNvPr id="44" name="Text 42"/>
          <p:cNvSpPr/>
          <p:nvPr/>
        </p:nvSpPr>
        <p:spPr>
          <a:xfrm>
            <a:off x="4937760" y="3687745"/>
            <a:ext cx="3712464" cy="164585"/>
          </a:xfrm>
          <a:prstGeom prst="rect">
            <a:avLst/>
          </a:prstGeom>
          <a:noFill/>
          <a:ln/>
        </p:spPr>
        <p:txBody>
          <a:bodyPr wrap="square" rtlCol="0" anchor="ctr"/>
          <a:lstStyle/>
          <a:p>
            <a:pPr marL="0" indent="0">
              <a:buNone/>
            </a:pPr>
            <a:r>
              <a:rPr lang="en-US" sz="780" dirty="0">
                <a:solidFill>
                  <a:srgbClr val="1A1A1A"/>
                </a:solidFill>
              </a:rPr>
              <a:t>Expand to newer datasets (UNSW-NB15, CIC-IDS-2018)</a:t>
            </a:r>
            <a:endParaRPr lang="en-US" sz="780" dirty="0"/>
          </a:p>
        </p:txBody>
      </p:sp>
      <p:sp>
        <p:nvSpPr>
          <p:cNvPr id="45" name="Shape 43"/>
          <p:cNvSpPr/>
          <p:nvPr/>
        </p:nvSpPr>
        <p:spPr>
          <a:xfrm>
            <a:off x="0" y="4114798"/>
            <a:ext cx="9144000" cy="1028701"/>
          </a:xfrm>
          <a:prstGeom prst="rect">
            <a:avLst/>
          </a:prstGeom>
          <a:solidFill>
            <a:srgbClr val="1B4332"/>
          </a:solidFill>
          <a:ln w="12700">
            <a:solidFill>
              <a:srgbClr val="1B4332"/>
            </a:solidFill>
            <a:prstDash val="solid"/>
          </a:ln>
        </p:spPr>
        <p:txBody>
          <a:bodyPr/>
          <a:lstStyle/>
          <a:p>
            <a:endParaRPr/>
          </a:p>
        </p:txBody>
      </p:sp>
      <p:sp>
        <p:nvSpPr>
          <p:cNvPr id="46" name="Shape 44"/>
          <p:cNvSpPr/>
          <p:nvPr/>
        </p:nvSpPr>
        <p:spPr>
          <a:xfrm>
            <a:off x="0" y="4114798"/>
            <a:ext cx="9144000" cy="27432"/>
          </a:xfrm>
          <a:prstGeom prst="rect">
            <a:avLst/>
          </a:prstGeom>
          <a:solidFill>
            <a:srgbClr val="B7891A"/>
          </a:solidFill>
          <a:ln w="12700">
            <a:solidFill>
              <a:srgbClr val="B7891A"/>
            </a:solidFill>
            <a:prstDash val="solid"/>
          </a:ln>
        </p:spPr>
        <p:txBody>
          <a:bodyPr/>
          <a:lstStyle/>
          <a:p>
            <a:endParaRPr/>
          </a:p>
        </p:txBody>
      </p:sp>
      <p:sp>
        <p:nvSpPr>
          <p:cNvPr id="47" name="Text 45"/>
          <p:cNvSpPr/>
          <p:nvPr/>
        </p:nvSpPr>
        <p:spPr>
          <a:xfrm>
            <a:off x="137160" y="4197096"/>
            <a:ext cx="1828800" cy="164592"/>
          </a:xfrm>
          <a:prstGeom prst="rect">
            <a:avLst/>
          </a:prstGeom>
          <a:noFill/>
          <a:ln/>
        </p:spPr>
        <p:txBody>
          <a:bodyPr wrap="square" rtlCol="0" anchor="ctr"/>
          <a:lstStyle/>
          <a:p>
            <a:pPr marL="0" indent="0">
              <a:buNone/>
            </a:pPr>
            <a:r>
              <a:rPr lang="en-US" sz="650" b="1" kern="0" spc="150" dirty="0">
                <a:solidFill>
                  <a:srgbClr val="B7891A"/>
                </a:solidFill>
              </a:rPr>
              <a:t>SPEAKER NOTES</a:t>
            </a:r>
            <a:endParaRPr lang="en-US" sz="650" dirty="0"/>
          </a:p>
        </p:txBody>
      </p:sp>
      <p:sp>
        <p:nvSpPr>
          <p:cNvPr id="48" name="Text 46"/>
          <p:cNvSpPr/>
          <p:nvPr/>
        </p:nvSpPr>
        <p:spPr>
          <a:xfrm>
            <a:off x="137160" y="4398264"/>
            <a:ext cx="8869680" cy="708660"/>
          </a:xfrm>
          <a:prstGeom prst="rect">
            <a:avLst/>
          </a:prstGeom>
          <a:noFill/>
          <a:ln/>
        </p:spPr>
        <p:txBody>
          <a:bodyPr wrap="square" rtlCol="0" anchor="t"/>
          <a:lstStyle/>
          <a:p>
            <a:pPr marL="0" indent="0">
              <a:buNone/>
            </a:pPr>
            <a:r>
              <a:rPr lang="en-US" sz="720" dirty="0">
                <a:solidFill>
                  <a:srgbClr val="FFFFFF"/>
                </a:solidFill>
              </a:rPr>
              <a:t>To close, all four research questions are answered. RQ1: Snort 3 detects attacks across six categories with realistic accuracy, proven by Friday results. RQ2: the main limitations are zero-day blindness and the mixed-traffic metric issue. RQ3: thresholds calibrated empirically, SSH needs 30 attempts in 60 seconds. RQ4: dual-mode evaluation was more complete than PCAP alone because three rules have no matching traffic in CIC-IDS-2017 and were only validated in the live session. Future work: add anomaly layer for zero-day coverage, compare against Suricata with identical rules, replace HTML report with ELK Stack, and integrate CSV labels for proper per-packet ground truth.</a:t>
            </a:r>
            <a:endParaRPr lang="en-US" sz="72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AFAF8"/>
        </a:solidFill>
        <a:effectLst/>
      </p:bgPr>
    </p:bg>
    <p:spTree>
      <p:nvGrpSpPr>
        <p:cNvPr id="1" name=""/>
        <p:cNvGrpSpPr/>
        <p:nvPr/>
      </p:nvGrpSpPr>
      <p:grpSpPr>
        <a:xfrm>
          <a:off x="0" y="0"/>
          <a:ext cx="0" cy="0"/>
          <a:chOff x="0" y="0"/>
          <a:chExt cx="0" cy="0"/>
        </a:xfrm>
      </p:grpSpPr>
      <p:sp>
        <p:nvSpPr>
          <p:cNvPr id="2" name="Shape 0"/>
          <p:cNvSpPr/>
          <p:nvPr/>
        </p:nvSpPr>
        <p:spPr>
          <a:xfrm>
            <a:off x="0" y="0"/>
            <a:ext cx="9144000" cy="566928"/>
          </a:xfrm>
          <a:prstGeom prst="rect">
            <a:avLst/>
          </a:prstGeom>
          <a:solidFill>
            <a:srgbClr val="1B4332"/>
          </a:solidFill>
          <a:ln w="12700">
            <a:solidFill>
              <a:srgbClr val="1B4332"/>
            </a:solidFill>
            <a:prstDash val="solid"/>
          </a:ln>
        </p:spPr>
        <p:txBody>
          <a:bodyPr/>
          <a:lstStyle/>
          <a:p>
            <a:endParaRPr dirty="0"/>
          </a:p>
        </p:txBody>
      </p:sp>
      <p:sp>
        <p:nvSpPr>
          <p:cNvPr id="3" name="Shape 1"/>
          <p:cNvSpPr/>
          <p:nvPr/>
        </p:nvSpPr>
        <p:spPr>
          <a:xfrm>
            <a:off x="0" y="566928"/>
            <a:ext cx="9144000" cy="29261"/>
          </a:xfrm>
          <a:prstGeom prst="rect">
            <a:avLst/>
          </a:prstGeom>
          <a:solidFill>
            <a:srgbClr val="B7891A"/>
          </a:solidFill>
          <a:ln w="12700">
            <a:solidFill>
              <a:srgbClr val="B7891A"/>
            </a:solidFill>
            <a:prstDash val="solid"/>
          </a:ln>
        </p:spPr>
        <p:txBody>
          <a:bodyPr/>
          <a:lstStyle/>
          <a:p>
            <a:endParaRPr/>
          </a:p>
        </p:txBody>
      </p:sp>
      <p:sp>
        <p:nvSpPr>
          <p:cNvPr id="4" name="Text 2"/>
          <p:cNvSpPr/>
          <p:nvPr/>
        </p:nvSpPr>
        <p:spPr>
          <a:xfrm>
            <a:off x="347472" y="0"/>
            <a:ext cx="8449056" cy="566928"/>
          </a:xfrm>
          <a:prstGeom prst="rect">
            <a:avLst/>
          </a:prstGeom>
          <a:noFill/>
          <a:ln/>
        </p:spPr>
        <p:txBody>
          <a:bodyPr wrap="square" rtlCol="0" anchor="ctr"/>
          <a:lstStyle/>
          <a:p>
            <a:pPr marL="0" indent="0">
              <a:buNone/>
            </a:pPr>
            <a:r>
              <a:rPr lang="en-US" sz="1700" b="1" kern="0" spc="50" dirty="0">
                <a:solidFill>
                  <a:srgbClr val="FFFFFF"/>
                </a:solidFill>
              </a:rPr>
              <a:t>REFERENCES</a:t>
            </a:r>
            <a:endParaRPr lang="en-US" sz="1700" dirty="0"/>
          </a:p>
        </p:txBody>
      </p:sp>
      <p:sp>
        <p:nvSpPr>
          <p:cNvPr id="6" name="Text 4"/>
          <p:cNvSpPr/>
          <p:nvPr/>
        </p:nvSpPr>
        <p:spPr>
          <a:xfrm>
            <a:off x="347472" y="822960"/>
            <a:ext cx="4160520" cy="228600"/>
          </a:xfrm>
          <a:prstGeom prst="rect">
            <a:avLst/>
          </a:prstGeom>
          <a:noFill/>
          <a:ln/>
        </p:spPr>
        <p:txBody>
          <a:bodyPr wrap="square" rtlCol="0" anchor="ctr"/>
          <a:lstStyle/>
          <a:p>
            <a:pPr marL="0" indent="0">
              <a:buNone/>
            </a:pPr>
            <a:r>
              <a:rPr lang="en-US" sz="750" b="1" dirty="0">
                <a:solidFill>
                  <a:srgbClr val="1B4332"/>
                </a:solidFill>
              </a:rPr>
              <a:t>[1]  </a:t>
            </a:r>
            <a:r>
              <a:rPr lang="en-US" sz="750" dirty="0">
                <a:solidFill>
                  <a:srgbClr val="6B7280"/>
                </a:solidFill>
              </a:rPr>
              <a:t>Verizon Business, "2024 Data Breach Investigations Report," Verizon, 2024.</a:t>
            </a:r>
            <a:endParaRPr lang="en-US" sz="750" dirty="0"/>
          </a:p>
        </p:txBody>
      </p:sp>
      <p:sp>
        <p:nvSpPr>
          <p:cNvPr id="7" name="Text 5"/>
          <p:cNvSpPr/>
          <p:nvPr/>
        </p:nvSpPr>
        <p:spPr>
          <a:xfrm>
            <a:off x="347472" y="1069848"/>
            <a:ext cx="4160520" cy="228600"/>
          </a:xfrm>
          <a:prstGeom prst="rect">
            <a:avLst/>
          </a:prstGeom>
          <a:noFill/>
          <a:ln/>
        </p:spPr>
        <p:txBody>
          <a:bodyPr wrap="square" rtlCol="0" anchor="ctr"/>
          <a:lstStyle/>
          <a:p>
            <a:pPr marL="0" indent="0">
              <a:buNone/>
            </a:pPr>
            <a:r>
              <a:rPr lang="en-US" sz="750" b="1" dirty="0">
                <a:solidFill>
                  <a:srgbClr val="1B4332"/>
                </a:solidFill>
              </a:rPr>
              <a:t>[2]  </a:t>
            </a:r>
            <a:r>
              <a:rPr lang="en-US" sz="750" dirty="0">
                <a:solidFill>
                  <a:srgbClr val="6B7280"/>
                </a:solidFill>
              </a:rPr>
              <a:t>IBM Security, "Cost of a Data Breach Report 2024," IBM Corp., 2024.</a:t>
            </a:r>
            <a:endParaRPr lang="en-US" sz="750" dirty="0"/>
          </a:p>
        </p:txBody>
      </p:sp>
      <p:sp>
        <p:nvSpPr>
          <p:cNvPr id="8" name="Text 6"/>
          <p:cNvSpPr/>
          <p:nvPr/>
        </p:nvSpPr>
        <p:spPr>
          <a:xfrm>
            <a:off x="347472" y="1316736"/>
            <a:ext cx="4160520" cy="228600"/>
          </a:xfrm>
          <a:prstGeom prst="rect">
            <a:avLst/>
          </a:prstGeom>
          <a:noFill/>
          <a:ln/>
        </p:spPr>
        <p:txBody>
          <a:bodyPr wrap="square" rtlCol="0" anchor="ctr"/>
          <a:lstStyle/>
          <a:p>
            <a:pPr marL="0" indent="0">
              <a:buNone/>
            </a:pPr>
            <a:r>
              <a:rPr lang="en-US" sz="750" b="1" dirty="0">
                <a:solidFill>
                  <a:srgbClr val="1B4332"/>
                </a:solidFill>
              </a:rPr>
              <a:t>[3]  </a:t>
            </a:r>
            <a:r>
              <a:rPr lang="en-US" sz="750" dirty="0">
                <a:solidFill>
                  <a:srgbClr val="6B7280"/>
                </a:solidFill>
              </a:rPr>
              <a:t>A. Khraisat et al., "Survey of intrusion detection systems," Cybersecurity, vol. 2, no. 1, 2019.</a:t>
            </a:r>
            <a:endParaRPr lang="en-US" sz="750" dirty="0"/>
          </a:p>
        </p:txBody>
      </p:sp>
      <p:sp>
        <p:nvSpPr>
          <p:cNvPr id="9" name="Text 7"/>
          <p:cNvSpPr/>
          <p:nvPr/>
        </p:nvSpPr>
        <p:spPr>
          <a:xfrm>
            <a:off x="347472" y="1563624"/>
            <a:ext cx="4160520" cy="228600"/>
          </a:xfrm>
          <a:prstGeom prst="rect">
            <a:avLst/>
          </a:prstGeom>
          <a:noFill/>
          <a:ln/>
        </p:spPr>
        <p:txBody>
          <a:bodyPr wrap="square" rtlCol="0" anchor="ctr"/>
          <a:lstStyle/>
          <a:p>
            <a:pPr marL="0" indent="0">
              <a:buNone/>
            </a:pPr>
            <a:r>
              <a:rPr lang="en-US" sz="750" b="1" dirty="0">
                <a:solidFill>
                  <a:srgbClr val="1B4332"/>
                </a:solidFill>
              </a:rPr>
              <a:t>[4]  </a:t>
            </a:r>
            <a:r>
              <a:rPr lang="en-US" sz="750" dirty="0">
                <a:solidFill>
                  <a:srgbClr val="6B7280"/>
                </a:solidFill>
              </a:rPr>
              <a:t>M. Alkasassbeh and S. Al-Haj Baddar, "IDS: a state-of-the-art taxonomy," Arab. J. Sci. Eng., 2023.</a:t>
            </a:r>
            <a:endParaRPr lang="en-US" sz="750" dirty="0"/>
          </a:p>
        </p:txBody>
      </p:sp>
      <p:sp>
        <p:nvSpPr>
          <p:cNvPr id="10" name="Text 8"/>
          <p:cNvSpPr/>
          <p:nvPr/>
        </p:nvSpPr>
        <p:spPr>
          <a:xfrm>
            <a:off x="347472" y="1810512"/>
            <a:ext cx="4160520" cy="228600"/>
          </a:xfrm>
          <a:prstGeom prst="rect">
            <a:avLst/>
          </a:prstGeom>
          <a:noFill/>
          <a:ln/>
        </p:spPr>
        <p:txBody>
          <a:bodyPr wrap="square" rtlCol="0" anchor="ctr"/>
          <a:lstStyle/>
          <a:p>
            <a:pPr marL="0" indent="0">
              <a:buNone/>
            </a:pPr>
            <a:r>
              <a:rPr lang="en-US" sz="750" b="1" dirty="0">
                <a:solidFill>
                  <a:srgbClr val="1B4332"/>
                </a:solidFill>
              </a:rPr>
              <a:t>[5]  </a:t>
            </a:r>
            <a:r>
              <a:rPr lang="en-US" sz="750" dirty="0">
                <a:solidFill>
                  <a:srgbClr val="6B7280"/>
                </a:solidFill>
              </a:rPr>
              <a:t>A. Momand et al., "Comprehensive survey of IDS using ML," J. Sensors, vol. 2023, Art. no. 6048087, 2023.</a:t>
            </a:r>
            <a:endParaRPr lang="en-US" sz="750" dirty="0"/>
          </a:p>
        </p:txBody>
      </p:sp>
      <p:sp>
        <p:nvSpPr>
          <p:cNvPr id="11" name="Text 9"/>
          <p:cNvSpPr/>
          <p:nvPr/>
        </p:nvSpPr>
        <p:spPr>
          <a:xfrm>
            <a:off x="347472" y="2057400"/>
            <a:ext cx="4160520" cy="228600"/>
          </a:xfrm>
          <a:prstGeom prst="rect">
            <a:avLst/>
          </a:prstGeom>
          <a:noFill/>
          <a:ln/>
        </p:spPr>
        <p:txBody>
          <a:bodyPr wrap="square" rtlCol="0" anchor="ctr"/>
          <a:lstStyle/>
          <a:p>
            <a:pPr marL="0" indent="0">
              <a:buNone/>
            </a:pPr>
            <a:r>
              <a:rPr lang="en-US" sz="750" b="1" dirty="0">
                <a:solidFill>
                  <a:srgbClr val="1B4332"/>
                </a:solidFill>
              </a:rPr>
              <a:t>[6]  </a:t>
            </a:r>
            <a:r>
              <a:rPr lang="en-US" sz="750" dirty="0">
                <a:solidFill>
                  <a:srgbClr val="6B7280"/>
                </a:solidFill>
              </a:rPr>
              <a:t>A. A. E. Boukebous et al., "Comparative analysis of Snort 3 and Suricata," IEEE GlobConET, 2023.</a:t>
            </a:r>
            <a:endParaRPr lang="en-US" sz="750" dirty="0"/>
          </a:p>
        </p:txBody>
      </p:sp>
      <p:sp>
        <p:nvSpPr>
          <p:cNvPr id="12" name="Text 10"/>
          <p:cNvSpPr/>
          <p:nvPr/>
        </p:nvSpPr>
        <p:spPr>
          <a:xfrm>
            <a:off x="347472" y="2304288"/>
            <a:ext cx="4160520" cy="228600"/>
          </a:xfrm>
          <a:prstGeom prst="rect">
            <a:avLst/>
          </a:prstGeom>
          <a:noFill/>
          <a:ln/>
        </p:spPr>
        <p:txBody>
          <a:bodyPr wrap="square" rtlCol="0" anchor="ctr"/>
          <a:lstStyle/>
          <a:p>
            <a:pPr marL="0" indent="0">
              <a:buNone/>
            </a:pPr>
            <a:r>
              <a:rPr lang="en-US" sz="750" b="1" dirty="0">
                <a:solidFill>
                  <a:srgbClr val="1B4332"/>
                </a:solidFill>
              </a:rPr>
              <a:t>[7]  </a:t>
            </a:r>
            <a:r>
              <a:rPr lang="en-US" sz="750" dirty="0">
                <a:solidFill>
                  <a:srgbClr val="6B7280"/>
                </a:solidFill>
              </a:rPr>
              <a:t>C. Hoover, "Comparative study of Snort 3 and Suricata," Undergrad Thesis, Univ. of Arkansas, 2022.</a:t>
            </a:r>
            <a:endParaRPr lang="en-US" sz="750" dirty="0"/>
          </a:p>
        </p:txBody>
      </p:sp>
      <p:sp>
        <p:nvSpPr>
          <p:cNvPr id="13" name="Text 11"/>
          <p:cNvSpPr/>
          <p:nvPr/>
        </p:nvSpPr>
        <p:spPr>
          <a:xfrm>
            <a:off x="347472" y="2551176"/>
            <a:ext cx="4160520" cy="228600"/>
          </a:xfrm>
          <a:prstGeom prst="rect">
            <a:avLst/>
          </a:prstGeom>
          <a:noFill/>
          <a:ln/>
        </p:spPr>
        <p:txBody>
          <a:bodyPr wrap="square" rtlCol="0" anchor="ctr"/>
          <a:lstStyle/>
          <a:p>
            <a:pPr marL="0" indent="0">
              <a:buNone/>
            </a:pPr>
            <a:r>
              <a:rPr lang="en-US" sz="750" b="1" dirty="0">
                <a:solidFill>
                  <a:srgbClr val="1B4332"/>
                </a:solidFill>
              </a:rPr>
              <a:t>[8]  </a:t>
            </a:r>
            <a:r>
              <a:rPr lang="en-US" sz="750" dirty="0">
                <a:solidFill>
                  <a:srgbClr val="6B7280"/>
                </a:solidFill>
              </a:rPr>
              <a:t>E. Albin and N. C. Rowe, "Realistic comparison of Suricata and Snort," IEEE WAINA, 2012.</a:t>
            </a:r>
            <a:endParaRPr lang="en-US" sz="750" dirty="0"/>
          </a:p>
        </p:txBody>
      </p:sp>
      <p:sp>
        <p:nvSpPr>
          <p:cNvPr id="14" name="Text 12"/>
          <p:cNvSpPr/>
          <p:nvPr/>
        </p:nvSpPr>
        <p:spPr>
          <a:xfrm>
            <a:off x="347472" y="2798064"/>
            <a:ext cx="4160520" cy="228600"/>
          </a:xfrm>
          <a:prstGeom prst="rect">
            <a:avLst/>
          </a:prstGeom>
          <a:noFill/>
          <a:ln/>
        </p:spPr>
        <p:txBody>
          <a:bodyPr wrap="square" rtlCol="0" anchor="ctr"/>
          <a:lstStyle/>
          <a:p>
            <a:pPr marL="0" indent="0">
              <a:buNone/>
            </a:pPr>
            <a:r>
              <a:rPr lang="en-US" sz="750" b="1" dirty="0">
                <a:solidFill>
                  <a:srgbClr val="1B4332"/>
                </a:solidFill>
              </a:rPr>
              <a:t>[9]  </a:t>
            </a:r>
            <a:r>
              <a:rPr lang="en-US" sz="750" dirty="0">
                <a:solidFill>
                  <a:srgbClr val="6B7280"/>
                </a:solidFill>
              </a:rPr>
              <a:t>A. H. Ali et al., "ML strategies in IDS: a comprehensive survey," Front. Comput. Sci., vol. 6, 2024.</a:t>
            </a:r>
            <a:endParaRPr lang="en-US" sz="750" dirty="0"/>
          </a:p>
        </p:txBody>
      </p:sp>
      <p:sp>
        <p:nvSpPr>
          <p:cNvPr id="15" name="Text 13"/>
          <p:cNvSpPr/>
          <p:nvPr/>
        </p:nvSpPr>
        <p:spPr>
          <a:xfrm>
            <a:off x="4645152" y="822960"/>
            <a:ext cx="4160520" cy="228600"/>
          </a:xfrm>
          <a:prstGeom prst="rect">
            <a:avLst/>
          </a:prstGeom>
          <a:noFill/>
          <a:ln/>
        </p:spPr>
        <p:txBody>
          <a:bodyPr wrap="square" rtlCol="0" anchor="ctr"/>
          <a:lstStyle/>
          <a:p>
            <a:pPr marL="0" indent="0">
              <a:buNone/>
            </a:pPr>
            <a:r>
              <a:rPr lang="en-US" sz="750" b="1" dirty="0">
                <a:solidFill>
                  <a:srgbClr val="1B4332"/>
                </a:solidFill>
              </a:rPr>
              <a:t>[10]  </a:t>
            </a:r>
            <a:r>
              <a:rPr lang="en-US" sz="750" dirty="0">
                <a:solidFill>
                  <a:srgbClr val="6B7280"/>
                </a:solidFill>
              </a:rPr>
              <a:t>A. M. Alashjaee, "Deep learning for network security: Attention-CNN-LSTM," Sci. Rep., vol. 15, 2025.</a:t>
            </a:r>
            <a:endParaRPr lang="en-US" sz="750" dirty="0"/>
          </a:p>
        </p:txBody>
      </p:sp>
      <p:sp>
        <p:nvSpPr>
          <p:cNvPr id="16" name="Text 14"/>
          <p:cNvSpPr/>
          <p:nvPr/>
        </p:nvSpPr>
        <p:spPr>
          <a:xfrm>
            <a:off x="4645152" y="1069848"/>
            <a:ext cx="4160520" cy="228600"/>
          </a:xfrm>
          <a:prstGeom prst="rect">
            <a:avLst/>
          </a:prstGeom>
          <a:noFill/>
          <a:ln/>
        </p:spPr>
        <p:txBody>
          <a:bodyPr wrap="square" rtlCol="0" anchor="ctr"/>
          <a:lstStyle/>
          <a:p>
            <a:pPr marL="0" indent="0">
              <a:buNone/>
            </a:pPr>
            <a:r>
              <a:rPr lang="en-US" sz="750" b="1" dirty="0">
                <a:solidFill>
                  <a:srgbClr val="1B4332"/>
                </a:solidFill>
              </a:rPr>
              <a:t>[11]  </a:t>
            </a:r>
            <a:r>
              <a:rPr lang="en-US" sz="750" dirty="0">
                <a:solidFill>
                  <a:srgbClr val="6B7280"/>
                </a:solidFill>
              </a:rPr>
              <a:t>P. B. Pramudya and A. Alamsyah, "Implementation of signature-based IDS using SNORT," JOSCEX, 2022.</a:t>
            </a:r>
            <a:endParaRPr lang="en-US" sz="750" dirty="0"/>
          </a:p>
        </p:txBody>
      </p:sp>
      <p:sp>
        <p:nvSpPr>
          <p:cNvPr id="17" name="Text 15"/>
          <p:cNvSpPr/>
          <p:nvPr/>
        </p:nvSpPr>
        <p:spPr>
          <a:xfrm>
            <a:off x="4645152" y="1316736"/>
            <a:ext cx="4160520" cy="228600"/>
          </a:xfrm>
          <a:prstGeom prst="rect">
            <a:avLst/>
          </a:prstGeom>
          <a:noFill/>
          <a:ln/>
        </p:spPr>
        <p:txBody>
          <a:bodyPr wrap="square" rtlCol="0" anchor="ctr"/>
          <a:lstStyle/>
          <a:p>
            <a:pPr marL="0" indent="0">
              <a:buNone/>
            </a:pPr>
            <a:r>
              <a:rPr lang="en-US" sz="750" b="1" dirty="0">
                <a:solidFill>
                  <a:srgbClr val="1B4332"/>
                </a:solidFill>
              </a:rPr>
              <a:t>[12]  </a:t>
            </a:r>
            <a:r>
              <a:rPr lang="en-US" sz="750" dirty="0">
                <a:solidFill>
                  <a:srgbClr val="6B7280"/>
                </a:solidFill>
              </a:rPr>
              <a:t>S. Viharika, "Enhancing IDS by integrating Snort with AI," JISEM, vol. 10, no. 24s, 2025.</a:t>
            </a:r>
            <a:endParaRPr lang="en-US" sz="750" dirty="0"/>
          </a:p>
        </p:txBody>
      </p:sp>
      <p:sp>
        <p:nvSpPr>
          <p:cNvPr id="18" name="Text 16"/>
          <p:cNvSpPr/>
          <p:nvPr/>
        </p:nvSpPr>
        <p:spPr>
          <a:xfrm>
            <a:off x="4645152" y="1563624"/>
            <a:ext cx="4160520" cy="228600"/>
          </a:xfrm>
          <a:prstGeom prst="rect">
            <a:avLst/>
          </a:prstGeom>
          <a:noFill/>
          <a:ln/>
        </p:spPr>
        <p:txBody>
          <a:bodyPr wrap="square" rtlCol="0" anchor="ctr"/>
          <a:lstStyle/>
          <a:p>
            <a:pPr marL="0" indent="0">
              <a:buNone/>
            </a:pPr>
            <a:r>
              <a:rPr lang="en-US" sz="750" b="1" dirty="0">
                <a:solidFill>
                  <a:srgbClr val="1B4332"/>
                </a:solidFill>
              </a:rPr>
              <a:t>[13]  </a:t>
            </a:r>
            <a:r>
              <a:rPr lang="en-US" sz="750" dirty="0">
                <a:solidFill>
                  <a:srgbClr val="6B7280"/>
                </a:solidFill>
              </a:rPr>
              <a:t>M. H. Qutqut, "Comparative evaluation of Snort and Suricata for detecting exfiltration tunnels," J. Cybersec. Privacy, 2026.</a:t>
            </a:r>
            <a:endParaRPr lang="en-US" sz="750" dirty="0"/>
          </a:p>
        </p:txBody>
      </p:sp>
      <p:sp>
        <p:nvSpPr>
          <p:cNvPr id="19" name="Text 17"/>
          <p:cNvSpPr/>
          <p:nvPr/>
        </p:nvSpPr>
        <p:spPr>
          <a:xfrm>
            <a:off x="4645152" y="1810512"/>
            <a:ext cx="4160520" cy="228600"/>
          </a:xfrm>
          <a:prstGeom prst="rect">
            <a:avLst/>
          </a:prstGeom>
          <a:noFill/>
          <a:ln/>
        </p:spPr>
        <p:txBody>
          <a:bodyPr wrap="square" rtlCol="0" anchor="ctr"/>
          <a:lstStyle/>
          <a:p>
            <a:pPr marL="0" indent="0">
              <a:buNone/>
            </a:pPr>
            <a:r>
              <a:rPr lang="en-US" sz="750" b="1" dirty="0">
                <a:solidFill>
                  <a:srgbClr val="1B4332"/>
                </a:solidFill>
              </a:rPr>
              <a:t>[14]  </a:t>
            </a:r>
            <a:r>
              <a:rPr lang="en-US" sz="750" dirty="0">
                <a:solidFill>
                  <a:srgbClr val="6B7280"/>
                </a:solidFill>
              </a:rPr>
              <a:t>Cisco Talos, "Snort 3 Reference Manual," Snort.org, 2024. [Online]. Available: https://docs.snort.org</a:t>
            </a:r>
            <a:endParaRPr lang="en-US" sz="750" dirty="0"/>
          </a:p>
        </p:txBody>
      </p:sp>
      <p:sp>
        <p:nvSpPr>
          <p:cNvPr id="20" name="Text 18"/>
          <p:cNvSpPr/>
          <p:nvPr/>
        </p:nvSpPr>
        <p:spPr>
          <a:xfrm>
            <a:off x="4645152" y="2057400"/>
            <a:ext cx="4160520" cy="228600"/>
          </a:xfrm>
          <a:prstGeom prst="rect">
            <a:avLst/>
          </a:prstGeom>
          <a:noFill/>
          <a:ln/>
        </p:spPr>
        <p:txBody>
          <a:bodyPr wrap="square" rtlCol="0" anchor="ctr"/>
          <a:lstStyle/>
          <a:p>
            <a:pPr marL="0" indent="0">
              <a:buNone/>
            </a:pPr>
            <a:r>
              <a:rPr lang="en-US" sz="750" b="1" dirty="0">
                <a:solidFill>
                  <a:srgbClr val="1B4332"/>
                </a:solidFill>
              </a:rPr>
              <a:t>[15]  </a:t>
            </a:r>
            <a:r>
              <a:rPr lang="en-US" sz="750" dirty="0">
                <a:solidFill>
                  <a:srgbClr val="6B7280"/>
                </a:solidFill>
              </a:rPr>
              <a:t>V. Hnamte and J. Hussain, "DCNNBiLSTM: An Efficient Hybrid Deep Learning-Based IDS," Telematics Inf. Rep., vol. 10, 2023.</a:t>
            </a:r>
            <a:endParaRPr lang="en-US" sz="750" dirty="0"/>
          </a:p>
        </p:txBody>
      </p:sp>
      <p:sp>
        <p:nvSpPr>
          <p:cNvPr id="21" name="Text 19"/>
          <p:cNvSpPr/>
          <p:nvPr/>
        </p:nvSpPr>
        <p:spPr>
          <a:xfrm>
            <a:off x="4645152" y="2304288"/>
            <a:ext cx="4160520" cy="228600"/>
          </a:xfrm>
          <a:prstGeom prst="rect">
            <a:avLst/>
          </a:prstGeom>
          <a:noFill/>
          <a:ln/>
        </p:spPr>
        <p:txBody>
          <a:bodyPr wrap="square" rtlCol="0" anchor="ctr"/>
          <a:lstStyle/>
          <a:p>
            <a:pPr marL="0" indent="0">
              <a:buNone/>
            </a:pPr>
            <a:r>
              <a:rPr lang="en-US" sz="750" b="1" dirty="0">
                <a:solidFill>
                  <a:srgbClr val="1B4332"/>
                </a:solidFill>
              </a:rPr>
              <a:t>[16]  </a:t>
            </a:r>
            <a:r>
              <a:rPr lang="en-US" sz="750" dirty="0">
                <a:solidFill>
                  <a:srgbClr val="6B7280"/>
                </a:solidFill>
              </a:rPr>
              <a:t>A. Rosay et al., "Network intrusion detection: analysis of CIC-IDS2017," ICISSP, 2022.</a:t>
            </a:r>
            <a:endParaRPr lang="en-US" sz="750" dirty="0"/>
          </a:p>
        </p:txBody>
      </p:sp>
      <p:sp>
        <p:nvSpPr>
          <p:cNvPr id="22" name="Text 20"/>
          <p:cNvSpPr/>
          <p:nvPr/>
        </p:nvSpPr>
        <p:spPr>
          <a:xfrm>
            <a:off x="4645152" y="2551176"/>
            <a:ext cx="4160520" cy="228600"/>
          </a:xfrm>
          <a:prstGeom prst="rect">
            <a:avLst/>
          </a:prstGeom>
          <a:noFill/>
          <a:ln/>
        </p:spPr>
        <p:txBody>
          <a:bodyPr wrap="square" rtlCol="0" anchor="ctr"/>
          <a:lstStyle/>
          <a:p>
            <a:pPr marL="0" indent="0">
              <a:buNone/>
            </a:pPr>
            <a:r>
              <a:rPr lang="en-US" sz="750" b="1" dirty="0">
                <a:solidFill>
                  <a:srgbClr val="1B4332"/>
                </a:solidFill>
              </a:rPr>
              <a:t>[17]  </a:t>
            </a:r>
            <a:r>
              <a:rPr lang="en-US" sz="750" dirty="0">
                <a:solidFill>
                  <a:srgbClr val="6B7280"/>
                </a:solidFill>
              </a:rPr>
              <a:t>G. Engelen, V. Rimmer, and W. Joosen, "Troubleshooting an intrusion detection dataset: the CICIDS2017 case study," IEEE SPW, 2021.</a:t>
            </a:r>
            <a:endParaRPr lang="en-US" sz="750" dirty="0"/>
          </a:p>
        </p:txBody>
      </p:sp>
      <p:sp>
        <p:nvSpPr>
          <p:cNvPr id="23" name="Text 21"/>
          <p:cNvSpPr/>
          <p:nvPr/>
        </p:nvSpPr>
        <p:spPr>
          <a:xfrm>
            <a:off x="4645152" y="2798064"/>
            <a:ext cx="4160520" cy="228600"/>
          </a:xfrm>
          <a:prstGeom prst="rect">
            <a:avLst/>
          </a:prstGeom>
          <a:noFill/>
          <a:ln/>
        </p:spPr>
        <p:txBody>
          <a:bodyPr wrap="square" rtlCol="0" anchor="ctr"/>
          <a:lstStyle/>
          <a:p>
            <a:pPr marL="0" indent="0">
              <a:buNone/>
            </a:pPr>
            <a:r>
              <a:rPr lang="en-US" sz="750" b="1" dirty="0">
                <a:solidFill>
                  <a:srgbClr val="1B4332"/>
                </a:solidFill>
              </a:rPr>
              <a:t>[18]  </a:t>
            </a:r>
            <a:r>
              <a:rPr lang="en-US" sz="750" dirty="0">
                <a:solidFill>
                  <a:srgbClr val="6B7280"/>
                </a:solidFill>
              </a:rPr>
              <a:t>G. Apruzzese et al., "The cross-evaluation of ML-based NIDS," IEEE Trans. Netw. Service Manag., vol. 20, 2023.</a:t>
            </a:r>
            <a:endParaRPr lang="en-US" sz="7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5F0E8"/>
          </a:solidFill>
          <a:ln w="12700">
            <a:solidFill>
              <a:srgbClr val="F5F0E8"/>
            </a:solidFill>
            <a:prstDash val="solid"/>
          </a:ln>
        </p:spPr>
        <p:txBody>
          <a:bodyPr/>
          <a:lstStyle/>
          <a:p>
            <a:endParaRPr/>
          </a:p>
        </p:txBody>
      </p:sp>
      <p:sp>
        <p:nvSpPr>
          <p:cNvPr id="5" name="Shape 3"/>
          <p:cNvSpPr/>
          <p:nvPr/>
        </p:nvSpPr>
        <p:spPr>
          <a:xfrm>
            <a:off x="0" y="3593592"/>
            <a:ext cx="9144000" cy="386862"/>
          </a:xfrm>
          <a:prstGeom prst="rect">
            <a:avLst/>
          </a:prstGeom>
          <a:solidFill>
            <a:srgbClr val="E8E4DC"/>
          </a:solidFill>
          <a:ln w="12700">
            <a:solidFill>
              <a:srgbClr val="E8E4DC"/>
            </a:solidFill>
            <a:prstDash val="solid"/>
          </a:ln>
        </p:spPr>
        <p:txBody>
          <a:bodyPr/>
          <a:lstStyle/>
          <a:p>
            <a:endParaRPr/>
          </a:p>
        </p:txBody>
      </p:sp>
      <p:sp>
        <p:nvSpPr>
          <p:cNvPr id="6" name="Text 4"/>
          <p:cNvSpPr/>
          <p:nvPr/>
        </p:nvSpPr>
        <p:spPr>
          <a:xfrm>
            <a:off x="0" y="477520"/>
            <a:ext cx="9144000" cy="804672"/>
          </a:xfrm>
          <a:prstGeom prst="rect">
            <a:avLst/>
          </a:prstGeom>
          <a:noFill/>
          <a:ln/>
        </p:spPr>
        <p:txBody>
          <a:bodyPr wrap="square" rtlCol="0" anchor="ctr"/>
          <a:lstStyle/>
          <a:p>
            <a:pPr marL="0" indent="0" algn="ctr">
              <a:buNone/>
            </a:pPr>
            <a:r>
              <a:rPr lang="en-US" sz="3400" b="1" dirty="0">
                <a:solidFill>
                  <a:srgbClr val="1B4332"/>
                </a:solidFill>
              </a:rPr>
              <a:t>Thank You</a:t>
            </a:r>
            <a:endParaRPr lang="en-US" sz="3400" dirty="0"/>
          </a:p>
        </p:txBody>
      </p:sp>
      <p:sp>
        <p:nvSpPr>
          <p:cNvPr id="7" name="Text 5"/>
          <p:cNvSpPr/>
          <p:nvPr/>
        </p:nvSpPr>
        <p:spPr>
          <a:xfrm>
            <a:off x="0" y="1245616"/>
            <a:ext cx="9143999" cy="347472"/>
          </a:xfrm>
          <a:prstGeom prst="rect">
            <a:avLst/>
          </a:prstGeom>
          <a:noFill/>
          <a:ln/>
        </p:spPr>
        <p:txBody>
          <a:bodyPr wrap="square" rtlCol="0" anchor="ctr"/>
          <a:lstStyle/>
          <a:p>
            <a:pPr marL="0" indent="0" algn="ctr">
              <a:buNone/>
            </a:pPr>
            <a:r>
              <a:rPr lang="en-US" sz="1200" i="1" dirty="0">
                <a:solidFill>
                  <a:srgbClr val="B7891A"/>
                </a:solidFill>
              </a:rPr>
              <a:t>Questions and Discussion</a:t>
            </a:r>
            <a:endParaRPr lang="en-US" sz="1200" dirty="0"/>
          </a:p>
        </p:txBody>
      </p:sp>
      <p:sp>
        <p:nvSpPr>
          <p:cNvPr id="8" name="Shape 6"/>
          <p:cNvSpPr/>
          <p:nvPr/>
        </p:nvSpPr>
        <p:spPr>
          <a:xfrm>
            <a:off x="795131" y="1684528"/>
            <a:ext cx="7553738" cy="0"/>
          </a:xfrm>
          <a:prstGeom prst="line">
            <a:avLst/>
          </a:prstGeom>
          <a:noFill/>
          <a:ln w="12700">
            <a:solidFill>
              <a:srgbClr val="D1C9BC"/>
            </a:solidFill>
            <a:prstDash val="solid"/>
          </a:ln>
        </p:spPr>
        <p:txBody>
          <a:bodyPr/>
          <a:lstStyle/>
          <a:p>
            <a:endParaRPr/>
          </a:p>
        </p:txBody>
      </p:sp>
      <p:sp>
        <p:nvSpPr>
          <p:cNvPr id="9" name="Text 7"/>
          <p:cNvSpPr/>
          <p:nvPr/>
        </p:nvSpPr>
        <p:spPr>
          <a:xfrm>
            <a:off x="0" y="1830832"/>
            <a:ext cx="9143999" cy="914400"/>
          </a:xfrm>
          <a:prstGeom prst="rect">
            <a:avLst/>
          </a:prstGeom>
          <a:noFill/>
          <a:ln/>
        </p:spPr>
        <p:txBody>
          <a:bodyPr wrap="square" rtlCol="0" anchor="ctr"/>
          <a:lstStyle/>
          <a:p>
            <a:pPr marL="0" indent="0" algn="ctr">
              <a:buNone/>
            </a:pPr>
            <a:r>
              <a:rPr lang="en-US" sz="900" dirty="0">
                <a:solidFill>
                  <a:srgbClr val="6B7280"/>
                </a:solidFill>
              </a:rPr>
              <a:t>Student ID: 2433852</a:t>
            </a:r>
            <a:endParaRPr lang="en-US" sz="900" dirty="0"/>
          </a:p>
          <a:p>
            <a:pPr marL="0" indent="0" algn="ctr">
              <a:buNone/>
            </a:pPr>
            <a:r>
              <a:rPr lang="en-US" sz="900" dirty="0">
                <a:solidFill>
                  <a:srgbClr val="6B7280"/>
                </a:solidFill>
              </a:rPr>
              <a:t>Supervisor: Ms. Renuga Jayakumar</a:t>
            </a:r>
            <a:endParaRPr lang="en-US" sz="900" dirty="0"/>
          </a:p>
          <a:p>
            <a:pPr marL="0" indent="0" algn="ctr">
              <a:buNone/>
            </a:pPr>
            <a:r>
              <a:rPr lang="en-US" sz="900" dirty="0">
                <a:solidFill>
                  <a:srgbClr val="6B7280"/>
                </a:solidFill>
              </a:rPr>
              <a:t>MSc Cybersecurity and Digital Forensics</a:t>
            </a:r>
            <a:endParaRPr lang="en-US" sz="900" dirty="0"/>
          </a:p>
          <a:p>
            <a:pPr marL="0" indent="0" algn="ctr">
              <a:buNone/>
            </a:pPr>
            <a:r>
              <a:rPr lang="en-US" sz="900" dirty="0">
                <a:solidFill>
                  <a:srgbClr val="6B7280"/>
                </a:solidFill>
              </a:rPr>
              <a:t>UWTSD  |  June 2026</a:t>
            </a:r>
            <a:endParaRPr lang="en-US" sz="9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5634</Words>
  <Application>Microsoft Office PowerPoint</Application>
  <PresentationFormat>On-screen Show (16:9)</PresentationFormat>
  <Paragraphs>452</Paragraphs>
  <Slides>17</Slides>
  <Notes>17</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17</vt:i4>
      </vt:variant>
    </vt:vector>
  </HeadingPairs>
  <TitlesOfParts>
    <vt:vector size="19" baseType="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Harsh Rameshkumar Mangukiya (2433852)</cp:lastModifiedBy>
  <cp:revision>7</cp:revision>
  <dcterms:created xsi:type="dcterms:W3CDTF">2026-06-07T09:35:55Z</dcterms:created>
  <dcterms:modified xsi:type="dcterms:W3CDTF">2026-06-07T19:16:03Z</dcterms:modified>
</cp:coreProperties>
</file>