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</p:sldMasterIdLst>
  <p:notesMasterIdLst>
    <p:notesMasterId r:id="rId15"/>
  </p:notesMasterIdLst>
  <p:sldIdLst>
    <p:sldId id="256" r:id="rId5"/>
    <p:sldId id="265" r:id="rId6"/>
    <p:sldId id="261" r:id="rId7"/>
    <p:sldId id="257" r:id="rId8"/>
    <p:sldId id="258" r:id="rId9"/>
    <p:sldId id="264" r:id="rId10"/>
    <p:sldId id="259" r:id="rId11"/>
    <p:sldId id="262" r:id="rId12"/>
    <p:sldId id="263" r:id="rId13"/>
    <p:sldId id="26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792" autoAdjust="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DD9D4C-4611-49F8-A78B-88898780E2A8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B6502E-D1E3-4FC8-871D-DDD6221568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54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https://www.britannica.com/place/Middle-East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B6502E-D1E3-4FC8-871D-DDD62215683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28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Wenner</a:t>
            </a:r>
            <a:r>
              <a:rPr lang="en-US" dirty="0"/>
              <a:t>, Manfred W. and </a:t>
            </a:r>
            <a:r>
              <a:rPr lang="en-US" dirty="0" err="1"/>
              <a:t>Burrowes</a:t>
            </a:r>
            <a:r>
              <a:rPr lang="en-US" dirty="0"/>
              <a:t>, Robert. "Yemen". Encyclopedia Britannica, 31 Oct. 2023, https://www.britannica.com/place/Yemen. Accessed 5 November 2023.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B6502E-D1E3-4FC8-871D-DDD62215683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714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3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85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7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974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054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025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364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567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190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05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924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9980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383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351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15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4597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373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02AC24A9-CCB6-4F8D-B8DB-C2F3692CFA5A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3443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annica.com/place/Middle-East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refugees.org/news/yemen-crisis-explained/" TargetMode="External"/><Relationship Id="rId3" Type="http://schemas.openxmlformats.org/officeDocument/2006/relationships/hyperlink" Target="https://www.britannica.com/place/Yemen.%20Accessed%205%20November%202023" TargetMode="External"/><Relationship Id="rId7" Type="http://schemas.openxmlformats.org/officeDocument/2006/relationships/hyperlink" Target="https://www.britannica.com/place/Middle-Eas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porting.unhcr.org/articles/needs-mount-conflict-yemen-rages" TargetMode="External"/><Relationship Id="rId5" Type="http://schemas.openxmlformats.org/officeDocument/2006/relationships/hyperlink" Target="https://www.statista.com/statistics/524134/gross-domestic-product-gdp-in-yemen/" TargetMode="External"/><Relationship Id="rId4" Type="http://schemas.openxmlformats.org/officeDocument/2006/relationships/hyperlink" Target="https://tradingeconomics.com/yemen/gdp-per-capita" TargetMode="External"/><Relationship Id="rId9" Type="http://schemas.openxmlformats.org/officeDocument/2006/relationships/hyperlink" Target="https://www.worldbank.org/en/country/yemen/overview#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78DB-9946-0137-F068-128355FA0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792" y="3598546"/>
            <a:ext cx="5806440" cy="2506972"/>
          </a:xfrm>
        </p:spPr>
        <p:txBody>
          <a:bodyPr wrap="square">
            <a:normAutofit/>
          </a:bodyPr>
          <a:lstStyle/>
          <a:p>
            <a:r>
              <a:rPr lang="en-US" sz="7200" dirty="0"/>
              <a:t>Humanitarian crisis: Yemen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C5C516-54AB-1981-B62F-E2D5677A76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792" y="2844521"/>
            <a:ext cx="5806440" cy="754025"/>
          </a:xfrm>
        </p:spPr>
        <p:txBody>
          <a:bodyPr>
            <a:normAutofit/>
          </a:bodyPr>
          <a:lstStyle/>
          <a:p>
            <a:r>
              <a:rPr lang="en-US" sz="2800"/>
              <a:t>Narantsatsralt Ganbaatar (2124049)</a:t>
            </a:r>
          </a:p>
        </p:txBody>
      </p:sp>
      <p:pic>
        <p:nvPicPr>
          <p:cNvPr id="17" name="Picture 16" descr="A blue abstract watercolor pattern on a white background">
            <a:extLst>
              <a:ext uri="{FF2B5EF4-FFF2-40B4-BE49-F238E27FC236}">
                <a16:creationId xmlns:a16="http://schemas.microsoft.com/office/drawing/2014/main" id="{6BEE505B-590D-D815-5114-E2493A2D76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6" r="11430" b="-1"/>
          <a:stretch/>
        </p:blipFill>
        <p:spPr>
          <a:xfrm>
            <a:off x="6912864" y="1292237"/>
            <a:ext cx="4608576" cy="3645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456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map of the world&#10;&#10;Description automatically generated">
            <a:extLst>
              <a:ext uri="{FF2B5EF4-FFF2-40B4-BE49-F238E27FC236}">
                <a16:creationId xmlns:a16="http://schemas.microsoft.com/office/drawing/2014/main" id="{6922F973-1EAB-C1EB-49C0-8CD7030A0B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93"/>
          <a:stretch/>
        </p:blipFill>
        <p:spPr>
          <a:xfrm>
            <a:off x="20" y="10"/>
            <a:ext cx="12191980" cy="62569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52C0F5-239E-45B8-C92E-19789CC43E52}"/>
              </a:ext>
            </a:extLst>
          </p:cNvPr>
          <p:cNvSpPr txBox="1"/>
          <p:nvPr/>
        </p:nvSpPr>
        <p:spPr>
          <a:xfrm>
            <a:off x="123290" y="6256962"/>
            <a:ext cx="12068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5"/>
              </a:rPr>
              <a:t>https://www.britannica.com/place/Middle-East</a:t>
            </a:r>
            <a:r>
              <a:rPr lang="en-US" dirty="0"/>
              <a:t> &lt;&lt;accessed 08/11/23&gt;&gt;</a:t>
            </a:r>
          </a:p>
        </p:txBody>
      </p:sp>
    </p:spTree>
    <p:extLst>
      <p:ext uri="{BB962C8B-B14F-4D97-AF65-F5344CB8AC3E}">
        <p14:creationId xmlns:p14="http://schemas.microsoft.com/office/powerpoint/2010/main" val="68618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map of the world&#10;&#10;Description automatically generated">
            <a:extLst>
              <a:ext uri="{FF2B5EF4-FFF2-40B4-BE49-F238E27FC236}">
                <a16:creationId xmlns:a16="http://schemas.microsoft.com/office/drawing/2014/main" id="{BECDF2A1-FB4B-FD59-3CF5-9363EE21EE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67" b="16086"/>
          <a:stretch/>
        </p:blipFill>
        <p:spPr>
          <a:xfrm>
            <a:off x="20" y="10"/>
            <a:ext cx="12191980" cy="62179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AA4C33-5726-4537-ECEB-AF442684C28E}"/>
              </a:ext>
            </a:extLst>
          </p:cNvPr>
          <p:cNvSpPr txBox="1"/>
          <p:nvPr/>
        </p:nvSpPr>
        <p:spPr>
          <a:xfrm>
            <a:off x="0" y="6211659"/>
            <a:ext cx="11653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Wenner</a:t>
            </a:r>
            <a:r>
              <a:rPr lang="en-US" dirty="0"/>
              <a:t>, Manfred W. and </a:t>
            </a:r>
            <a:r>
              <a:rPr lang="en-US" dirty="0" err="1"/>
              <a:t>Burrowes</a:t>
            </a:r>
            <a:r>
              <a:rPr lang="en-US" dirty="0"/>
              <a:t>, Robert. "Yemen". Encyclopedia Britannica, 31 Oct. 2023, https://www.britannica.com/place/Yemen. Accessed 5 November 2023.</a:t>
            </a:r>
          </a:p>
        </p:txBody>
      </p:sp>
    </p:spTree>
    <p:extLst>
      <p:ext uri="{BB962C8B-B14F-4D97-AF65-F5344CB8AC3E}">
        <p14:creationId xmlns:p14="http://schemas.microsoft.com/office/powerpoint/2010/main" val="111478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020E385-54F4-42F2-9A7E-7A8B8160E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A8115-495F-4757-0105-650DABD80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  <a:t>Brief Modern History of  Yemen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CDFA454-164C-6893-26C9-2ADC0AC01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6356856" cy="4351338"/>
          </a:xfrm>
        </p:spPr>
        <p:txBody>
          <a:bodyPr>
            <a:normAutofit/>
          </a:bodyPr>
          <a:lstStyle/>
          <a:p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Officially the Republic of Yemen</a:t>
            </a:r>
          </a:p>
          <a:p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During the 1800s the country was divided between the Ottoman and British empires.</a:t>
            </a:r>
          </a:p>
          <a:p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The </a:t>
            </a:r>
            <a:r>
              <a:rPr lang="en-US" dirty="0" err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Mutawakkilite</a:t>
            </a:r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 Kingdom of  Yemen in 1918</a:t>
            </a:r>
          </a:p>
          <a:p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Yemen Arab Republic in 1962</a:t>
            </a:r>
          </a:p>
          <a:p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South Yemen in 1967</a:t>
            </a:r>
          </a:p>
          <a:p>
            <a:r>
              <a:rPr lang="en-US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The two Yemen states united in 1990.</a:t>
            </a:r>
          </a:p>
        </p:txBody>
      </p:sp>
      <p:sp>
        <p:nvSpPr>
          <p:cNvPr id="17" name="Rounded Rectangle 17">
            <a:extLst>
              <a:ext uri="{FF2B5EF4-FFF2-40B4-BE49-F238E27FC236}">
                <a16:creationId xmlns:a16="http://schemas.microsoft.com/office/drawing/2014/main" id="{B1B60728-8C3E-4908-96B8-23E962259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852" y="1948070"/>
            <a:ext cx="3429886" cy="3896139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red white and black flag&#10;&#10;Description automatically generated">
            <a:extLst>
              <a:ext uri="{FF2B5EF4-FFF2-40B4-BE49-F238E27FC236}">
                <a16:creationId xmlns:a16="http://schemas.microsoft.com/office/drawing/2014/main" id="{0A9ED737-F6B5-C25A-4C4F-208BB9B05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6824" y="2950680"/>
            <a:ext cx="2843942" cy="189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5674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CB3F5-8263-0A04-57E6-7AF4D22C3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Crisis in Yemen: </a:t>
            </a:r>
            <a:br>
              <a:rPr lang="en-US" dirty="0"/>
            </a:br>
            <a:r>
              <a:rPr lang="en-US" dirty="0"/>
              <a:t>What is going on right now?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C0398-109B-8C7D-AD86-B6F37009E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Humanitarian crisis. Many people are internally displaced. The majority of the population needs aid for their survival. </a:t>
            </a:r>
          </a:p>
          <a:p>
            <a:r>
              <a:rPr lang="en-US" dirty="0"/>
              <a:t>The potential risks.</a:t>
            </a:r>
          </a:p>
          <a:p>
            <a:r>
              <a:rPr lang="en-US" dirty="0"/>
              <a:t> Yemen’s economic “INJURY”.</a:t>
            </a:r>
          </a:p>
          <a:p>
            <a:r>
              <a:rPr lang="en-US" dirty="0"/>
              <a:t>Involvement of  The UN High Commissioner for Refugees (UNHCR)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937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93A179E-9739-4A6A-BFC0-9792A47FF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139700" dist="508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77E8FE-3A83-72CE-3962-A8B703486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478160" cy="1325563"/>
          </a:xfrm>
        </p:spPr>
        <p:txBody>
          <a:bodyPr>
            <a:normAutofit/>
          </a:bodyPr>
          <a:lstStyle/>
          <a:p>
            <a:endParaRPr lang="en-US" sz="4400"/>
          </a:p>
        </p:txBody>
      </p:sp>
      <p:sp>
        <p:nvSpPr>
          <p:cNvPr id="33" name="Content Placeholder 12">
            <a:extLst>
              <a:ext uri="{FF2B5EF4-FFF2-40B4-BE49-F238E27FC236}">
                <a16:creationId xmlns:a16="http://schemas.microsoft.com/office/drawing/2014/main" id="{70F58DE4-4248-6932-6EBF-F08F25837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2" y="1825625"/>
            <a:ext cx="3478160" cy="4351338"/>
          </a:xfrm>
        </p:spPr>
        <p:txBody>
          <a:bodyPr>
            <a:normAutofit/>
          </a:bodyPr>
          <a:lstStyle/>
          <a:p>
            <a:r>
              <a:rPr lang="en-US" sz="1800" dirty="0"/>
              <a:t>Gross Domestic Product (GDP) per capita is dropping.</a:t>
            </a:r>
          </a:p>
          <a:p>
            <a:r>
              <a:rPr lang="en-US" sz="1800" dirty="0"/>
              <a:t>Internally Displaced Population is increasing.</a:t>
            </a:r>
          </a:p>
          <a:p>
            <a:endParaRPr lang="en-US" sz="1800" dirty="0"/>
          </a:p>
        </p:txBody>
      </p:sp>
      <p:sp>
        <p:nvSpPr>
          <p:cNvPr id="34" name="Rounded Rectangle 14">
            <a:extLst>
              <a:ext uri="{FF2B5EF4-FFF2-40B4-BE49-F238E27FC236}">
                <a16:creationId xmlns:a16="http://schemas.microsoft.com/office/drawing/2014/main" id="{64B5D730-0F03-4E18-B5E2-A3AFEE4CB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601" y="484632"/>
            <a:ext cx="3546267" cy="3525420"/>
          </a:xfrm>
          <a:prstGeom prst="roundRect">
            <a:avLst>
              <a:gd name="adj" fmla="val 2028"/>
            </a:avLst>
          </a:prstGeom>
          <a:solidFill>
            <a:schemeClr val="tx1"/>
          </a:solidFill>
          <a:ln>
            <a:solidFill>
              <a:schemeClr val="accent1">
                <a:shade val="50000"/>
              </a:schemeClr>
            </a:solidFill>
          </a:ln>
          <a:effectLst>
            <a:innerShdw blurRad="127000" dist="127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of a number of blue bars">
            <a:extLst>
              <a:ext uri="{FF2B5EF4-FFF2-40B4-BE49-F238E27FC236}">
                <a16:creationId xmlns:a16="http://schemas.microsoft.com/office/drawing/2014/main" id="{41C832DF-4654-FFFB-86EB-7969FEE99D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468" y="1237437"/>
            <a:ext cx="3231697" cy="201981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99BCAAE7-0794-4AF7-8A50-AB589BEC9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1263" y="484632"/>
            <a:ext cx="2876095" cy="2022476"/>
          </a:xfrm>
          <a:prstGeom prst="rect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9D3435D-9A48-4791-925E-91DC45F79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602" y="4164379"/>
            <a:ext cx="3546267" cy="2208989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ounded Rectangle 17">
            <a:extLst>
              <a:ext uri="{FF2B5EF4-FFF2-40B4-BE49-F238E27FC236}">
                <a16:creationId xmlns:a16="http://schemas.microsoft.com/office/drawing/2014/main" id="{D1D20898-4E05-4678-AF40-ADD3390C0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1263" y="2661434"/>
            <a:ext cx="2876095" cy="3694916"/>
          </a:xfrm>
          <a:prstGeom prst="roundRect">
            <a:avLst>
              <a:gd name="adj" fmla="val 2028"/>
            </a:avLst>
          </a:prstGeom>
          <a:solidFill>
            <a:schemeClr val="tx1"/>
          </a:solidFill>
          <a:ln>
            <a:solidFill>
              <a:schemeClr val="accent1">
                <a:shade val="50000"/>
              </a:schemeClr>
            </a:solidFill>
          </a:ln>
          <a:effectLst>
            <a:innerShdw blurRad="127000" dist="127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578892B-C3CA-70D9-732B-5AF848221E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92129" y="3588335"/>
            <a:ext cx="2554362" cy="184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012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2955C-9D4C-4F90-7878-E7D4A336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and when did it start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BA95D-3088-7A7A-7170-862874C11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Unification of North and South Yemen. </a:t>
            </a:r>
          </a:p>
          <a:p>
            <a:r>
              <a:rPr lang="en-US" dirty="0"/>
              <a:t>Political issues.</a:t>
            </a:r>
          </a:p>
          <a:p>
            <a:r>
              <a:rPr lang="en-US" dirty="0"/>
              <a:t>Former President Ali Abdullah Saleh’s plan. </a:t>
            </a:r>
          </a:p>
          <a:p>
            <a:r>
              <a:rPr lang="en-US" dirty="0"/>
              <a:t>Hussein al-Houthi and his clan’s empowering movement.</a:t>
            </a:r>
          </a:p>
        </p:txBody>
      </p:sp>
    </p:spTree>
    <p:extLst>
      <p:ext uri="{BB962C8B-B14F-4D97-AF65-F5344CB8AC3E}">
        <p14:creationId xmlns:p14="http://schemas.microsoft.com/office/powerpoint/2010/main" val="697948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5325879-C4B2-475E-B853-DC8F21A63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12C085F-3B19-420D-902A-B55695F50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8105" cy="6858000"/>
          </a:xfrm>
          <a:prstGeom prst="rect">
            <a:avLst/>
          </a:prstGeom>
          <a:blipFill>
            <a:blip r:embed="rId2"/>
            <a:stretch>
              <a:fillRect r="-164004"/>
            </a:stretch>
          </a:blipFill>
          <a:ln>
            <a:noFill/>
          </a:ln>
          <a:effectLst>
            <a:outerShdw blurRad="139700" dist="508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FCDD5-B81F-75E7-E85A-CABCF1C76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435625" cy="1325563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  <a:t>And then,?</a:t>
            </a:r>
            <a:br>
              <a:rPr lang="en-US" sz="4000" dirty="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</a:br>
            <a:r>
              <a:rPr lang="en-US" sz="4000" dirty="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</a:rPr>
              <a:t>Optimistic view on Yemen</a:t>
            </a:r>
          </a:p>
        </p:txBody>
      </p: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8455AABB-6CFA-4902-BD90-F5BBAEE46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974" y="1825625"/>
            <a:ext cx="3606853" cy="4351338"/>
          </a:xfrm>
        </p:spPr>
        <p:txBody>
          <a:bodyPr>
            <a:normAutofit/>
          </a:bodyPr>
          <a:lstStyle/>
          <a:p>
            <a:r>
              <a:rPr lang="en-US" sz="20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Yemen is considered rich in natural resources./gold, oil, gas, </a:t>
            </a:r>
            <a:r>
              <a:rPr lang="en-US" sz="2000" dirty="0" err="1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etc</a:t>
            </a:r>
            <a:r>
              <a:rPr lang="en-US" sz="20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/ </a:t>
            </a:r>
          </a:p>
          <a:p>
            <a:r>
              <a:rPr lang="en-US" sz="20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Economic projects supported by international organizations.</a:t>
            </a:r>
          </a:p>
        </p:txBody>
      </p:sp>
      <p:pic>
        <p:nvPicPr>
          <p:cNvPr id="5" name="Content Placeholder 4" descr="A graph showing the growth of the us dollar">
            <a:extLst>
              <a:ext uri="{FF2B5EF4-FFF2-40B4-BE49-F238E27FC236}">
                <a16:creationId xmlns:a16="http://schemas.microsoft.com/office/drawing/2014/main" id="{2F25C8B6-FCF6-9F13-7F75-B3A09560DE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4539" y="1084747"/>
            <a:ext cx="6314487" cy="46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87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2DC43-518A-082C-5BBE-81E569CE4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4BF0A-F54F-8404-2556-19CD0F7D4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4351338"/>
          </a:xfrm>
        </p:spPr>
        <p:txBody>
          <a:bodyPr/>
          <a:lstStyle/>
          <a:p>
            <a:r>
              <a:rPr lang="en-US" dirty="0"/>
              <a:t>Even if a country is falling apart, we shall not lose our faith as human beings.  </a:t>
            </a:r>
          </a:p>
          <a:p>
            <a:r>
              <a:rPr lang="en-US" dirty="0"/>
              <a:t>Attempts to resolve the issue between the government and the Houthi have been made several times. </a:t>
            </a:r>
          </a:p>
          <a:p>
            <a:r>
              <a:rPr lang="en-US" dirty="0"/>
              <a:t>Yemen’s </a:t>
            </a:r>
            <a:r>
              <a:rPr lang="en-US" dirty="0" err="1"/>
              <a:t>neighbours</a:t>
            </a:r>
            <a:r>
              <a:rPr lang="en-US" dirty="0"/>
              <a:t> have an interest in ending its crisis</a:t>
            </a:r>
          </a:p>
          <a:p>
            <a:r>
              <a:rPr lang="en-US" dirty="0"/>
              <a:t>Yemen’s humanitarian crisis reached its peak. </a:t>
            </a:r>
          </a:p>
        </p:txBody>
      </p:sp>
    </p:spTree>
    <p:extLst>
      <p:ext uri="{BB962C8B-B14F-4D97-AF65-F5344CB8AC3E}">
        <p14:creationId xmlns:p14="http://schemas.microsoft.com/office/powerpoint/2010/main" val="377609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8D665-8462-3CB6-D5D5-D7AA0D519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786"/>
            <a:ext cx="3473851" cy="4626428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US" sz="4000" dirty="0">
                <a:solidFill>
                  <a:schemeClr val="tx1">
                    <a:lumMod val="95000"/>
                  </a:schemeClr>
                </a:solidFill>
              </a:rPr>
              <a:t>References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67538-19E4-DD1C-0EA3-EEB5FE85A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543" y="1115786"/>
            <a:ext cx="5713790" cy="4626428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 err="1">
                <a:solidFill>
                  <a:schemeClr val="tx1">
                    <a:lumMod val="95000"/>
                  </a:schemeClr>
                </a:solidFill>
              </a:rPr>
              <a:t>Wenner</a:t>
            </a:r>
            <a:r>
              <a:rPr lang="en-US" sz="2000" dirty="0">
                <a:solidFill>
                  <a:schemeClr val="tx1">
                    <a:lumMod val="95000"/>
                  </a:schemeClr>
                </a:solidFill>
              </a:rPr>
              <a:t>, Manfred W. and </a:t>
            </a:r>
            <a:r>
              <a:rPr lang="en-US" sz="2000" dirty="0" err="1">
                <a:solidFill>
                  <a:schemeClr val="tx1">
                    <a:lumMod val="95000"/>
                  </a:schemeClr>
                </a:solidFill>
              </a:rPr>
              <a:t>Burrowes</a:t>
            </a:r>
            <a:r>
              <a:rPr lang="en-US" sz="2000" dirty="0">
                <a:solidFill>
                  <a:schemeClr val="tx1">
                    <a:lumMod val="95000"/>
                  </a:schemeClr>
                </a:solidFill>
              </a:rPr>
              <a:t>, Robert. "Yemen". Encyclopedia Britannica, 31 Oct. 2023, </a:t>
            </a:r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3"/>
              </a:rPr>
              <a:t>https://www.britannica.com/place/Yemen. Accessed 5 November 2023</a:t>
            </a:r>
            <a:r>
              <a:rPr lang="en-US" sz="2000" dirty="0">
                <a:solidFill>
                  <a:schemeClr val="tx1">
                    <a:lumMod val="95000"/>
                  </a:schemeClr>
                </a:solidFill>
              </a:rPr>
              <a:t>.</a:t>
            </a:r>
          </a:p>
          <a:p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4"/>
              </a:rPr>
              <a:t>https://tradingeconomics.com/yemen/gdp-per-capita</a:t>
            </a:r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5"/>
              </a:rPr>
              <a:t>https://www.statista.com/statistics/524134/gross-domestic-product-gdp-in-yemen/</a:t>
            </a:r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6"/>
              </a:rPr>
              <a:t>https://reporting.unhcr.org/articles/needs-mount-conflict-yemen-rages</a:t>
            </a:r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7"/>
              </a:rPr>
              <a:t>https://www.britannica.com/place/Middle-East</a:t>
            </a:r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8"/>
              </a:rPr>
              <a:t>https://www.unrefugees.org/news/yemen-crisis-explained/</a:t>
            </a:r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95000"/>
                  </a:schemeClr>
                </a:solidFill>
                <a:hlinkClick r:id="rId9"/>
              </a:rPr>
              <a:t>https://www.worldbank.org/en/country/yemen/overview#3</a:t>
            </a:r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  <a:p>
            <a:endParaRPr lang="en-US" sz="20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689140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8" ma:contentTypeDescription="Create a new document." ma:contentTypeScope="" ma:versionID="919515d84da216ed8f94d03a1db91f4f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9c91d80f315a5cc18ab3b16560fff701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A31D49-5C0E-4D4F-8B07-ACF2BC152D4E}">
  <ds:schemaRefs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www.w3.org/XML/1998/namespace"/>
    <ds:schemaRef ds:uri="d8e79d84-78fb-44a9-92e9-d04bdd8f0359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C7C48DB-9A2A-4B3E-85E1-B1D682C49A9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AEEAA2-B42C-4656-97F8-CE84646554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626</TotalTime>
  <Words>459</Words>
  <Application>Microsoft Office PowerPoint</Application>
  <PresentationFormat>Widescreen</PresentationFormat>
  <Paragraphs>43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Corbel</vt:lpstr>
      <vt:lpstr>Depth</vt:lpstr>
      <vt:lpstr>Humanitarian crisis: Yemen </vt:lpstr>
      <vt:lpstr>PowerPoint Presentation</vt:lpstr>
      <vt:lpstr>PowerPoint Presentation</vt:lpstr>
      <vt:lpstr>Brief Modern History of  Yemen</vt:lpstr>
      <vt:lpstr>Crisis in Yemen:  What is going on right now?  </vt:lpstr>
      <vt:lpstr>PowerPoint Presentation</vt:lpstr>
      <vt:lpstr>How and when did it start </vt:lpstr>
      <vt:lpstr>And then,? Optimistic view on Yemen</vt:lpstr>
      <vt:lpstr>Summary: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Humanitarian crisis: smoking</dc:title>
  <dc:creator>Narantsatsralt Ganbaatar (2124049)</dc:creator>
  <cp:lastModifiedBy>Narantsatsralt Ganbaatar (2124049)</cp:lastModifiedBy>
  <cp:revision>8</cp:revision>
  <dcterms:created xsi:type="dcterms:W3CDTF">2023-11-02T12:27:17Z</dcterms:created>
  <dcterms:modified xsi:type="dcterms:W3CDTF">2023-11-09T12:53:57Z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