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5"/>
  </p:notesMasterIdLst>
  <p:handoutMasterIdLst>
    <p:handoutMasterId r:id="rId56"/>
  </p:handoutMasterIdLst>
  <p:sldIdLst>
    <p:sldId id="260" r:id="rId5"/>
    <p:sldId id="325" r:id="rId6"/>
    <p:sldId id="334" r:id="rId7"/>
    <p:sldId id="335" r:id="rId8"/>
    <p:sldId id="384" r:id="rId9"/>
    <p:sldId id="385" r:id="rId10"/>
    <p:sldId id="339" r:id="rId11"/>
    <p:sldId id="338" r:id="rId12"/>
    <p:sldId id="340" r:id="rId13"/>
    <p:sldId id="341" r:id="rId14"/>
    <p:sldId id="342" r:id="rId15"/>
    <p:sldId id="343" r:id="rId16"/>
    <p:sldId id="388" r:id="rId17"/>
    <p:sldId id="344" r:id="rId18"/>
    <p:sldId id="345" r:id="rId19"/>
    <p:sldId id="346" r:id="rId20"/>
    <p:sldId id="347" r:id="rId21"/>
    <p:sldId id="349" r:id="rId22"/>
    <p:sldId id="350" r:id="rId23"/>
    <p:sldId id="351" r:id="rId24"/>
    <p:sldId id="353" r:id="rId25"/>
    <p:sldId id="354" r:id="rId26"/>
    <p:sldId id="386" r:id="rId27"/>
    <p:sldId id="355" r:id="rId28"/>
    <p:sldId id="387" r:id="rId29"/>
    <p:sldId id="356" r:id="rId30"/>
    <p:sldId id="357" r:id="rId31"/>
    <p:sldId id="358" r:id="rId32"/>
    <p:sldId id="359" r:id="rId33"/>
    <p:sldId id="360" r:id="rId34"/>
    <p:sldId id="361" r:id="rId35"/>
    <p:sldId id="389" r:id="rId36"/>
    <p:sldId id="362" r:id="rId37"/>
    <p:sldId id="363" r:id="rId38"/>
    <p:sldId id="364" r:id="rId39"/>
    <p:sldId id="365" r:id="rId40"/>
    <p:sldId id="366" r:id="rId41"/>
    <p:sldId id="368" r:id="rId42"/>
    <p:sldId id="374" r:id="rId43"/>
    <p:sldId id="375" r:id="rId44"/>
    <p:sldId id="376" r:id="rId45"/>
    <p:sldId id="377" r:id="rId46"/>
    <p:sldId id="370" r:id="rId47"/>
    <p:sldId id="371" r:id="rId48"/>
    <p:sldId id="372" r:id="rId49"/>
    <p:sldId id="379" r:id="rId50"/>
    <p:sldId id="380" r:id="rId51"/>
    <p:sldId id="381" r:id="rId52"/>
    <p:sldId id="383" r:id="rId53"/>
    <p:sldId id="382" r:id="rId5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55" autoAdjust="0"/>
    <p:restoredTop sz="94660"/>
  </p:normalViewPr>
  <p:slideViewPr>
    <p:cSldViewPr>
      <p:cViewPr varScale="1">
        <p:scale>
          <a:sx n="110" d="100"/>
          <a:sy n="110" d="100"/>
        </p:scale>
        <p:origin x="1536" y="108"/>
      </p:cViewPr>
      <p:guideLst>
        <p:guide orient="horz" pos="2160"/>
        <p:guide pos="2880"/>
      </p:guideLst>
    </p:cSldViewPr>
  </p:slideViewPr>
  <p:notesTextViewPr>
    <p:cViewPr>
      <p:scale>
        <a:sx n="1" d="1"/>
        <a:sy n="1" d="1"/>
      </p:scale>
      <p:origin x="0" y="0"/>
    </p:cViewPr>
  </p:notesTextViewPr>
  <p:sorterViewPr>
    <p:cViewPr>
      <p:scale>
        <a:sx n="100" d="100"/>
        <a:sy n="100" d="100"/>
      </p:scale>
      <p:origin x="0" y="-7458"/>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image" Target="../media/image1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2F0C1C-58A8-4A49-8566-712B0C5AC309}" type="doc">
      <dgm:prSet loTypeId="urn:microsoft.com/office/officeart/2011/layout/RadialPictureList" loCatId="officeonline" qsTypeId="urn:microsoft.com/office/officeart/2005/8/quickstyle/simple4" qsCatId="simple" csTypeId="urn:microsoft.com/office/officeart/2005/8/colors/accent1_2" csCatId="accent1" phldr="1"/>
      <dgm:spPr/>
      <dgm:t>
        <a:bodyPr/>
        <a:lstStyle/>
        <a:p>
          <a:endParaRPr lang="en-GB"/>
        </a:p>
      </dgm:t>
    </dgm:pt>
    <dgm:pt modelId="{2B79EA7C-90EB-4764-96B6-D1DF9679E647}">
      <dgm:prSet phldrT="[Text]"/>
      <dgm:spPr/>
      <dgm:t>
        <a:bodyPr/>
        <a:lstStyle/>
        <a:p>
          <a:r>
            <a:rPr lang="en-GB" dirty="0" smtClean="0"/>
            <a:t>Food</a:t>
          </a:r>
          <a:endParaRPr lang="en-GB" dirty="0"/>
        </a:p>
      </dgm:t>
    </dgm:pt>
    <dgm:pt modelId="{F6200C7C-5E0C-4A80-8C2F-107A4B6A7C6D}" type="parTrans" cxnId="{84212118-EC05-4661-8F68-D23F9FEC00B3}">
      <dgm:prSet/>
      <dgm:spPr/>
      <dgm:t>
        <a:bodyPr/>
        <a:lstStyle/>
        <a:p>
          <a:endParaRPr lang="en-GB"/>
        </a:p>
      </dgm:t>
    </dgm:pt>
    <dgm:pt modelId="{0DCC3641-9F00-4D33-B043-065C32915B9C}" type="sibTrans" cxnId="{84212118-EC05-4661-8F68-D23F9FEC00B3}">
      <dgm:prSet/>
      <dgm:spPr/>
      <dgm:t>
        <a:bodyPr/>
        <a:lstStyle/>
        <a:p>
          <a:endParaRPr lang="en-GB"/>
        </a:p>
      </dgm:t>
    </dgm:pt>
    <dgm:pt modelId="{A3E70DD3-C0B5-4260-820A-307095320456}">
      <dgm:prSet phldrT="[Text]"/>
      <dgm:spPr/>
      <dgm:t>
        <a:bodyPr/>
        <a:lstStyle/>
        <a:p>
          <a:r>
            <a:rPr lang="en-GB" dirty="0" smtClean="0"/>
            <a:t>Question 1</a:t>
          </a:r>
          <a:endParaRPr lang="en-GB" dirty="0"/>
        </a:p>
      </dgm:t>
    </dgm:pt>
    <dgm:pt modelId="{5877F6BC-1151-4F1F-8042-18818A1EB927}" type="parTrans" cxnId="{821B2E5E-7470-46D8-AE8B-17B807CC20F4}">
      <dgm:prSet/>
      <dgm:spPr/>
      <dgm:t>
        <a:bodyPr/>
        <a:lstStyle/>
        <a:p>
          <a:endParaRPr lang="en-GB"/>
        </a:p>
      </dgm:t>
    </dgm:pt>
    <dgm:pt modelId="{3A3BA0CF-79E1-4C3A-B6FB-F7275716448B}" type="sibTrans" cxnId="{821B2E5E-7470-46D8-AE8B-17B807CC20F4}">
      <dgm:prSet/>
      <dgm:spPr/>
      <dgm:t>
        <a:bodyPr/>
        <a:lstStyle/>
        <a:p>
          <a:endParaRPr lang="en-GB"/>
        </a:p>
      </dgm:t>
    </dgm:pt>
    <dgm:pt modelId="{3BC16606-6BAC-44D0-AD16-B6A2A9FB90EC}">
      <dgm:prSet phldrT="[Text]"/>
      <dgm:spPr/>
      <dgm:t>
        <a:bodyPr/>
        <a:lstStyle/>
        <a:p>
          <a:r>
            <a:rPr lang="en-GB" dirty="0" smtClean="0"/>
            <a:t>Question 2</a:t>
          </a:r>
          <a:endParaRPr lang="en-GB" dirty="0"/>
        </a:p>
      </dgm:t>
    </dgm:pt>
    <dgm:pt modelId="{3E5E4D46-5BD6-435E-813A-7307016BB126}" type="parTrans" cxnId="{0F71F9F4-C9B4-43EF-A96C-0082C7F9F381}">
      <dgm:prSet/>
      <dgm:spPr/>
      <dgm:t>
        <a:bodyPr/>
        <a:lstStyle/>
        <a:p>
          <a:endParaRPr lang="en-GB"/>
        </a:p>
      </dgm:t>
    </dgm:pt>
    <dgm:pt modelId="{69FA54B6-AEC7-48B5-8F7B-6C0FE79DBF9B}" type="sibTrans" cxnId="{0F71F9F4-C9B4-43EF-A96C-0082C7F9F381}">
      <dgm:prSet/>
      <dgm:spPr/>
      <dgm:t>
        <a:bodyPr/>
        <a:lstStyle/>
        <a:p>
          <a:endParaRPr lang="en-GB"/>
        </a:p>
      </dgm:t>
    </dgm:pt>
    <dgm:pt modelId="{F9AB5EBF-F488-4E55-85E3-B02DB3250C01}">
      <dgm:prSet phldrT="[Text]"/>
      <dgm:spPr/>
      <dgm:t>
        <a:bodyPr/>
        <a:lstStyle/>
        <a:p>
          <a:r>
            <a:rPr lang="en-GB" dirty="0" smtClean="0"/>
            <a:t>Question 3</a:t>
          </a:r>
          <a:endParaRPr lang="en-GB" dirty="0"/>
        </a:p>
      </dgm:t>
    </dgm:pt>
    <dgm:pt modelId="{3A18E485-6B11-4A65-AE5E-765D92DD3C84}" type="parTrans" cxnId="{641D5B70-E903-441C-8210-BCFB6CA54530}">
      <dgm:prSet/>
      <dgm:spPr/>
      <dgm:t>
        <a:bodyPr/>
        <a:lstStyle/>
        <a:p>
          <a:endParaRPr lang="en-GB"/>
        </a:p>
      </dgm:t>
    </dgm:pt>
    <dgm:pt modelId="{35C24508-3CE1-494C-9364-610A877821EB}" type="sibTrans" cxnId="{641D5B70-E903-441C-8210-BCFB6CA54530}">
      <dgm:prSet/>
      <dgm:spPr/>
      <dgm:t>
        <a:bodyPr/>
        <a:lstStyle/>
        <a:p>
          <a:endParaRPr lang="en-GB"/>
        </a:p>
      </dgm:t>
    </dgm:pt>
    <dgm:pt modelId="{7DF94C10-1505-4247-9D31-170CDF5FD171}" type="pres">
      <dgm:prSet presAssocID="{2C2F0C1C-58A8-4A49-8566-712B0C5AC309}" presName="Name0" presStyleCnt="0">
        <dgm:presLayoutVars>
          <dgm:chMax val="1"/>
          <dgm:chPref val="1"/>
          <dgm:dir/>
          <dgm:resizeHandles/>
        </dgm:presLayoutVars>
      </dgm:prSet>
      <dgm:spPr/>
      <dgm:t>
        <a:bodyPr/>
        <a:lstStyle/>
        <a:p>
          <a:endParaRPr lang="en-GB"/>
        </a:p>
      </dgm:t>
    </dgm:pt>
    <dgm:pt modelId="{4FC093FC-9B8D-4FA8-B33B-312896ADBDD6}" type="pres">
      <dgm:prSet presAssocID="{2B79EA7C-90EB-4764-96B6-D1DF9679E647}" presName="Parent" presStyleLbl="node1" presStyleIdx="0" presStyleCnt="2">
        <dgm:presLayoutVars>
          <dgm:chMax val="4"/>
          <dgm:chPref val="3"/>
        </dgm:presLayoutVars>
      </dgm:prSet>
      <dgm:spPr/>
      <dgm:t>
        <a:bodyPr/>
        <a:lstStyle/>
        <a:p>
          <a:endParaRPr lang="en-GB"/>
        </a:p>
      </dgm:t>
    </dgm:pt>
    <dgm:pt modelId="{5D465E7B-92D6-44F0-A93E-87D8437C66A5}" type="pres">
      <dgm:prSet presAssocID="{A3E70DD3-C0B5-4260-820A-307095320456}" presName="Accent" presStyleLbl="node1" presStyleIdx="1" presStyleCnt="2"/>
      <dgm:spPr/>
    </dgm:pt>
    <dgm:pt modelId="{AB4F3565-F906-432D-9426-054F369BD6A0}" type="pres">
      <dgm:prSet presAssocID="{A3E70DD3-C0B5-4260-820A-307095320456}" presName="Image1" presStyleLbl="fgImgPlac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dgm:spPr>
      <dgm:t>
        <a:bodyPr/>
        <a:lstStyle/>
        <a:p>
          <a:endParaRPr lang="en-GB"/>
        </a:p>
      </dgm:t>
    </dgm:pt>
    <dgm:pt modelId="{C3C2A401-A29E-4497-BA46-87F5FB99E3EA}" type="pres">
      <dgm:prSet presAssocID="{A3E70DD3-C0B5-4260-820A-307095320456}" presName="Child1" presStyleLbl="revTx" presStyleIdx="0" presStyleCnt="3" custScaleX="125985" custLinFactNeighborX="7505" custLinFactNeighborY="5135">
        <dgm:presLayoutVars>
          <dgm:chMax val="0"/>
          <dgm:chPref val="0"/>
          <dgm:bulletEnabled val="1"/>
        </dgm:presLayoutVars>
      </dgm:prSet>
      <dgm:spPr/>
      <dgm:t>
        <a:bodyPr/>
        <a:lstStyle/>
        <a:p>
          <a:endParaRPr lang="en-GB"/>
        </a:p>
      </dgm:t>
    </dgm:pt>
    <dgm:pt modelId="{7C75EA89-2A5C-488A-A7D9-277E3B800FED}" type="pres">
      <dgm:prSet presAssocID="{3BC16606-6BAC-44D0-AD16-B6A2A9FB90EC}" presName="Image2" presStyleCnt="0"/>
      <dgm:spPr/>
    </dgm:pt>
    <dgm:pt modelId="{7C1AD5A7-300D-48F1-9098-01BFA3EC38C6}" type="pres">
      <dgm:prSet presAssocID="{3BC16606-6BAC-44D0-AD16-B6A2A9FB90EC}" presName="Image" presStyleLbl="fgImgPlace1" presStyleIdx="1" presStyleCnt="3"/>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a:blipFill>
      </dgm:spPr>
      <dgm:t>
        <a:bodyPr/>
        <a:lstStyle/>
        <a:p>
          <a:endParaRPr lang="en-GB"/>
        </a:p>
      </dgm:t>
    </dgm:pt>
    <dgm:pt modelId="{C1FA5C74-7E01-41C4-B395-522E0A172FE4}" type="pres">
      <dgm:prSet presAssocID="{3BC16606-6BAC-44D0-AD16-B6A2A9FB90EC}" presName="Child2" presStyleLbl="revTx" presStyleIdx="1" presStyleCnt="3" custScaleX="126146" custLinFactNeighborX="7281" custLinFactNeighborY="7115">
        <dgm:presLayoutVars>
          <dgm:chMax val="0"/>
          <dgm:chPref val="0"/>
          <dgm:bulletEnabled val="1"/>
        </dgm:presLayoutVars>
      </dgm:prSet>
      <dgm:spPr/>
      <dgm:t>
        <a:bodyPr/>
        <a:lstStyle/>
        <a:p>
          <a:endParaRPr lang="en-GB"/>
        </a:p>
      </dgm:t>
    </dgm:pt>
    <dgm:pt modelId="{4C62BB8D-DB88-49FC-8FC8-5CC3C073E482}" type="pres">
      <dgm:prSet presAssocID="{F9AB5EBF-F488-4E55-85E3-B02DB3250C01}" presName="Image3" presStyleCnt="0"/>
      <dgm:spPr/>
    </dgm:pt>
    <dgm:pt modelId="{587D9721-3FEA-4367-BAF3-639C79316CC4}" type="pres">
      <dgm:prSet presAssocID="{F9AB5EBF-F488-4E55-85E3-B02DB3250C01}" presName="Image" presStyleLbl="fgImgPlace1" presStyleIdx="2" presStyleCnt="3"/>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a:stretch>
        </a:blipFill>
      </dgm:spPr>
      <dgm:t>
        <a:bodyPr/>
        <a:lstStyle/>
        <a:p>
          <a:endParaRPr lang="en-GB"/>
        </a:p>
      </dgm:t>
    </dgm:pt>
    <dgm:pt modelId="{4823014B-5BEB-486E-A067-A6F5CCF4A938}" type="pres">
      <dgm:prSet presAssocID="{F9AB5EBF-F488-4E55-85E3-B02DB3250C01}" presName="Child3" presStyleLbl="revTx" presStyleIdx="2" presStyleCnt="3" custScaleX="140051" custScaleY="90909" custLinFactNeighborX="14296" custLinFactNeighborY="-895">
        <dgm:presLayoutVars>
          <dgm:chMax val="0"/>
          <dgm:chPref val="0"/>
          <dgm:bulletEnabled val="1"/>
        </dgm:presLayoutVars>
      </dgm:prSet>
      <dgm:spPr/>
      <dgm:t>
        <a:bodyPr/>
        <a:lstStyle/>
        <a:p>
          <a:endParaRPr lang="en-GB"/>
        </a:p>
      </dgm:t>
    </dgm:pt>
  </dgm:ptLst>
  <dgm:cxnLst>
    <dgm:cxn modelId="{BFD8F1F3-DBDC-4549-9080-8B37E8F113F5}" type="presOf" srcId="{3BC16606-6BAC-44D0-AD16-B6A2A9FB90EC}" destId="{C1FA5C74-7E01-41C4-B395-522E0A172FE4}" srcOrd="0" destOrd="0" presId="urn:microsoft.com/office/officeart/2011/layout/RadialPictureList"/>
    <dgm:cxn modelId="{9BFE5463-1852-44E4-94E6-80243F9DBDE3}" type="presOf" srcId="{2C2F0C1C-58A8-4A49-8566-712B0C5AC309}" destId="{7DF94C10-1505-4247-9D31-170CDF5FD171}" srcOrd="0" destOrd="0" presId="urn:microsoft.com/office/officeart/2011/layout/RadialPictureList"/>
    <dgm:cxn modelId="{821B2E5E-7470-46D8-AE8B-17B807CC20F4}" srcId="{2B79EA7C-90EB-4764-96B6-D1DF9679E647}" destId="{A3E70DD3-C0B5-4260-820A-307095320456}" srcOrd="0" destOrd="0" parTransId="{5877F6BC-1151-4F1F-8042-18818A1EB927}" sibTransId="{3A3BA0CF-79E1-4C3A-B6FB-F7275716448B}"/>
    <dgm:cxn modelId="{641D5B70-E903-441C-8210-BCFB6CA54530}" srcId="{2B79EA7C-90EB-4764-96B6-D1DF9679E647}" destId="{F9AB5EBF-F488-4E55-85E3-B02DB3250C01}" srcOrd="2" destOrd="0" parTransId="{3A18E485-6B11-4A65-AE5E-765D92DD3C84}" sibTransId="{35C24508-3CE1-494C-9364-610A877821EB}"/>
    <dgm:cxn modelId="{84212118-EC05-4661-8F68-D23F9FEC00B3}" srcId="{2C2F0C1C-58A8-4A49-8566-712B0C5AC309}" destId="{2B79EA7C-90EB-4764-96B6-D1DF9679E647}" srcOrd="0" destOrd="0" parTransId="{F6200C7C-5E0C-4A80-8C2F-107A4B6A7C6D}" sibTransId="{0DCC3641-9F00-4D33-B043-065C32915B9C}"/>
    <dgm:cxn modelId="{7FEDCA1D-EDD5-45D2-89D5-9C1D5A5F6504}" type="presOf" srcId="{2B79EA7C-90EB-4764-96B6-D1DF9679E647}" destId="{4FC093FC-9B8D-4FA8-B33B-312896ADBDD6}" srcOrd="0" destOrd="0" presId="urn:microsoft.com/office/officeart/2011/layout/RadialPictureList"/>
    <dgm:cxn modelId="{11545327-60AF-4599-855F-825BD6E61E6B}" type="presOf" srcId="{F9AB5EBF-F488-4E55-85E3-B02DB3250C01}" destId="{4823014B-5BEB-486E-A067-A6F5CCF4A938}" srcOrd="0" destOrd="0" presId="urn:microsoft.com/office/officeart/2011/layout/RadialPictureList"/>
    <dgm:cxn modelId="{0F71F9F4-C9B4-43EF-A96C-0082C7F9F381}" srcId="{2B79EA7C-90EB-4764-96B6-D1DF9679E647}" destId="{3BC16606-6BAC-44D0-AD16-B6A2A9FB90EC}" srcOrd="1" destOrd="0" parTransId="{3E5E4D46-5BD6-435E-813A-7307016BB126}" sibTransId="{69FA54B6-AEC7-48B5-8F7B-6C0FE79DBF9B}"/>
    <dgm:cxn modelId="{21AC80FE-F805-445C-80C1-D825F73EF641}" type="presOf" srcId="{A3E70DD3-C0B5-4260-820A-307095320456}" destId="{C3C2A401-A29E-4497-BA46-87F5FB99E3EA}" srcOrd="0" destOrd="0" presId="urn:microsoft.com/office/officeart/2011/layout/RadialPictureList"/>
    <dgm:cxn modelId="{FA0350BF-61A8-46E7-95AC-622FBBCD5404}" type="presParOf" srcId="{7DF94C10-1505-4247-9D31-170CDF5FD171}" destId="{4FC093FC-9B8D-4FA8-B33B-312896ADBDD6}" srcOrd="0" destOrd="0" presId="urn:microsoft.com/office/officeart/2011/layout/RadialPictureList"/>
    <dgm:cxn modelId="{102551D8-3ACD-449E-9F64-6950F2391229}" type="presParOf" srcId="{7DF94C10-1505-4247-9D31-170CDF5FD171}" destId="{5D465E7B-92D6-44F0-A93E-87D8437C66A5}" srcOrd="1" destOrd="0" presId="urn:microsoft.com/office/officeart/2011/layout/RadialPictureList"/>
    <dgm:cxn modelId="{5F879196-B93F-4948-B3E8-C93A103D1498}" type="presParOf" srcId="{7DF94C10-1505-4247-9D31-170CDF5FD171}" destId="{AB4F3565-F906-432D-9426-054F369BD6A0}" srcOrd="2" destOrd="0" presId="urn:microsoft.com/office/officeart/2011/layout/RadialPictureList"/>
    <dgm:cxn modelId="{A3845589-20C9-4335-BDB8-B561094CCFD5}" type="presParOf" srcId="{7DF94C10-1505-4247-9D31-170CDF5FD171}" destId="{C3C2A401-A29E-4497-BA46-87F5FB99E3EA}" srcOrd="3" destOrd="0" presId="urn:microsoft.com/office/officeart/2011/layout/RadialPictureList"/>
    <dgm:cxn modelId="{C2304BFB-5056-4D1D-9EAC-063A42A285C5}" type="presParOf" srcId="{7DF94C10-1505-4247-9D31-170CDF5FD171}" destId="{7C75EA89-2A5C-488A-A7D9-277E3B800FED}" srcOrd="4" destOrd="0" presId="urn:microsoft.com/office/officeart/2011/layout/RadialPictureList"/>
    <dgm:cxn modelId="{36CD21D1-8B19-40F0-8F0E-AA8E82E6BF96}" type="presParOf" srcId="{7C75EA89-2A5C-488A-A7D9-277E3B800FED}" destId="{7C1AD5A7-300D-48F1-9098-01BFA3EC38C6}" srcOrd="0" destOrd="0" presId="urn:microsoft.com/office/officeart/2011/layout/RadialPictureList"/>
    <dgm:cxn modelId="{0C671E26-A98B-4C93-A8DF-2FCAF709C1AA}" type="presParOf" srcId="{7DF94C10-1505-4247-9D31-170CDF5FD171}" destId="{C1FA5C74-7E01-41C4-B395-522E0A172FE4}" srcOrd="5" destOrd="0" presId="urn:microsoft.com/office/officeart/2011/layout/RadialPictureList"/>
    <dgm:cxn modelId="{682A93D2-075A-4424-AED8-1D0211EB4597}" type="presParOf" srcId="{7DF94C10-1505-4247-9D31-170CDF5FD171}" destId="{4C62BB8D-DB88-49FC-8FC8-5CC3C073E482}" srcOrd="6" destOrd="0" presId="urn:microsoft.com/office/officeart/2011/layout/RadialPictureList"/>
    <dgm:cxn modelId="{AC1716C0-D640-4685-BBCD-FEC54AAA83AA}" type="presParOf" srcId="{4C62BB8D-DB88-49FC-8FC8-5CC3C073E482}" destId="{587D9721-3FEA-4367-BAF3-639C79316CC4}" srcOrd="0" destOrd="0" presId="urn:microsoft.com/office/officeart/2011/layout/RadialPictureList"/>
    <dgm:cxn modelId="{670EEB52-B8EF-4B95-B9AB-565E8FD3B6E4}" type="presParOf" srcId="{7DF94C10-1505-4247-9D31-170CDF5FD171}" destId="{4823014B-5BEB-486E-A067-A6F5CCF4A938}" srcOrd="7" destOrd="0" presId="urn:microsoft.com/office/officeart/2011/layout/RadialPicture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663534-A034-4B8E-97BD-5A30FE562433}" type="doc">
      <dgm:prSet loTypeId="urn:microsoft.com/office/officeart/2005/8/layout/hierarchy3" loCatId="hierarchy" qsTypeId="urn:microsoft.com/office/officeart/2005/8/quickstyle/3d6" qsCatId="3D" csTypeId="urn:microsoft.com/office/officeart/2005/8/colors/accent1_2" csCatId="accent1" phldr="1"/>
      <dgm:spPr/>
      <dgm:t>
        <a:bodyPr/>
        <a:lstStyle/>
        <a:p>
          <a:endParaRPr lang="en-GB"/>
        </a:p>
      </dgm:t>
    </dgm:pt>
    <dgm:pt modelId="{34E5E5ED-D2A2-47F5-A674-A994FB7294A3}">
      <dgm:prSet phldrT="[Text]"/>
      <dgm:spPr/>
      <dgm:t>
        <a:bodyPr/>
        <a:lstStyle/>
        <a:p>
          <a:r>
            <a:rPr lang="en-GB" dirty="0" smtClean="0"/>
            <a:t>Self-completed</a:t>
          </a:r>
          <a:endParaRPr lang="en-GB" dirty="0"/>
        </a:p>
      </dgm:t>
    </dgm:pt>
    <dgm:pt modelId="{CF4E4BB3-55DB-4362-AD7F-E0273C1F66E9}" type="parTrans" cxnId="{F9599475-9332-4357-99E6-AA8C6785A8C1}">
      <dgm:prSet/>
      <dgm:spPr/>
      <dgm:t>
        <a:bodyPr/>
        <a:lstStyle/>
        <a:p>
          <a:endParaRPr lang="en-GB"/>
        </a:p>
      </dgm:t>
    </dgm:pt>
    <dgm:pt modelId="{331BD2CC-0605-43D7-983C-A8D52F3ABAB0}" type="sibTrans" cxnId="{F9599475-9332-4357-99E6-AA8C6785A8C1}">
      <dgm:prSet/>
      <dgm:spPr/>
      <dgm:t>
        <a:bodyPr/>
        <a:lstStyle/>
        <a:p>
          <a:endParaRPr lang="en-GB"/>
        </a:p>
      </dgm:t>
    </dgm:pt>
    <dgm:pt modelId="{6B977093-4479-47A4-B9B4-1875F714900C}">
      <dgm:prSet phldrT="[Text]"/>
      <dgm:spPr/>
      <dgm:t>
        <a:bodyPr/>
        <a:lstStyle/>
        <a:p>
          <a:r>
            <a:rPr lang="en-GB" dirty="0" smtClean="0"/>
            <a:t>Postal</a:t>
          </a:r>
          <a:endParaRPr lang="en-GB" dirty="0"/>
        </a:p>
      </dgm:t>
    </dgm:pt>
    <dgm:pt modelId="{C0AF5016-40C9-46CC-9118-E6737E9BFE78}" type="parTrans" cxnId="{B0976584-0690-44FE-B761-A097B8798E38}">
      <dgm:prSet/>
      <dgm:spPr/>
      <dgm:t>
        <a:bodyPr/>
        <a:lstStyle/>
        <a:p>
          <a:endParaRPr lang="en-GB"/>
        </a:p>
      </dgm:t>
    </dgm:pt>
    <dgm:pt modelId="{96F8FA05-B0BB-4D70-9890-5875841535DC}" type="sibTrans" cxnId="{B0976584-0690-44FE-B761-A097B8798E38}">
      <dgm:prSet/>
      <dgm:spPr/>
      <dgm:t>
        <a:bodyPr/>
        <a:lstStyle/>
        <a:p>
          <a:endParaRPr lang="en-GB"/>
        </a:p>
      </dgm:t>
    </dgm:pt>
    <dgm:pt modelId="{688C7EA9-9B05-48D0-879C-010E9B6E0F6E}">
      <dgm:prSet phldrT="[Text]"/>
      <dgm:spPr/>
      <dgm:t>
        <a:bodyPr/>
        <a:lstStyle/>
        <a:p>
          <a:r>
            <a:rPr lang="en-GB" dirty="0" smtClean="0"/>
            <a:t>Electronic</a:t>
          </a:r>
          <a:endParaRPr lang="en-GB" dirty="0"/>
        </a:p>
      </dgm:t>
    </dgm:pt>
    <dgm:pt modelId="{96F37CF6-4588-4C81-AF78-46C92026FB3E}" type="parTrans" cxnId="{6EA77FF8-D550-469E-A9B9-D341AF84F70F}">
      <dgm:prSet/>
      <dgm:spPr/>
      <dgm:t>
        <a:bodyPr/>
        <a:lstStyle/>
        <a:p>
          <a:endParaRPr lang="en-GB"/>
        </a:p>
      </dgm:t>
    </dgm:pt>
    <dgm:pt modelId="{934FDD88-ECBE-4B85-A841-D778ACDD72BC}" type="sibTrans" cxnId="{6EA77FF8-D550-469E-A9B9-D341AF84F70F}">
      <dgm:prSet/>
      <dgm:spPr/>
      <dgm:t>
        <a:bodyPr/>
        <a:lstStyle/>
        <a:p>
          <a:endParaRPr lang="en-GB"/>
        </a:p>
      </dgm:t>
    </dgm:pt>
    <dgm:pt modelId="{42907B76-3E48-4701-8A6A-05F79DA3E5DF}">
      <dgm:prSet phldrT="[Text]"/>
      <dgm:spPr/>
      <dgm:t>
        <a:bodyPr/>
        <a:lstStyle/>
        <a:p>
          <a:r>
            <a:rPr lang="en-GB" dirty="0" smtClean="0"/>
            <a:t>Interviewer-led</a:t>
          </a:r>
          <a:endParaRPr lang="en-GB" dirty="0"/>
        </a:p>
      </dgm:t>
    </dgm:pt>
    <dgm:pt modelId="{8A57F225-ABC0-45A4-B0AF-B045FB677700}" type="parTrans" cxnId="{C273EFA0-4345-4221-9CC4-7B8969E442A9}">
      <dgm:prSet/>
      <dgm:spPr/>
      <dgm:t>
        <a:bodyPr/>
        <a:lstStyle/>
        <a:p>
          <a:endParaRPr lang="en-GB"/>
        </a:p>
      </dgm:t>
    </dgm:pt>
    <dgm:pt modelId="{7354ABB8-6287-4613-943A-647FEFE99957}" type="sibTrans" cxnId="{C273EFA0-4345-4221-9CC4-7B8969E442A9}">
      <dgm:prSet/>
      <dgm:spPr/>
      <dgm:t>
        <a:bodyPr/>
        <a:lstStyle/>
        <a:p>
          <a:endParaRPr lang="en-GB"/>
        </a:p>
      </dgm:t>
    </dgm:pt>
    <dgm:pt modelId="{92452415-47A7-4441-B209-67C219D66F1B}">
      <dgm:prSet phldrT="[Text]"/>
      <dgm:spPr/>
      <dgm:t>
        <a:bodyPr/>
        <a:lstStyle/>
        <a:p>
          <a:r>
            <a:rPr lang="en-GB" dirty="0" smtClean="0"/>
            <a:t>Face to face</a:t>
          </a:r>
          <a:endParaRPr lang="en-GB" dirty="0"/>
        </a:p>
      </dgm:t>
    </dgm:pt>
    <dgm:pt modelId="{3DD9C81B-8B3A-4723-9B76-7FC94F82A68D}" type="parTrans" cxnId="{5CB5BD3C-B8C2-46A9-AF55-AADBC5B8C601}">
      <dgm:prSet/>
      <dgm:spPr/>
      <dgm:t>
        <a:bodyPr/>
        <a:lstStyle/>
        <a:p>
          <a:endParaRPr lang="en-GB"/>
        </a:p>
      </dgm:t>
    </dgm:pt>
    <dgm:pt modelId="{0EA3597D-98A7-49F8-A0E0-AD13D77D263F}" type="sibTrans" cxnId="{5CB5BD3C-B8C2-46A9-AF55-AADBC5B8C601}">
      <dgm:prSet/>
      <dgm:spPr/>
      <dgm:t>
        <a:bodyPr/>
        <a:lstStyle/>
        <a:p>
          <a:endParaRPr lang="en-GB"/>
        </a:p>
      </dgm:t>
    </dgm:pt>
    <dgm:pt modelId="{56F856D9-F129-4CE9-ABDA-E28F66BF66D1}">
      <dgm:prSet phldrT="[Text]"/>
      <dgm:spPr/>
      <dgm:t>
        <a:bodyPr/>
        <a:lstStyle/>
        <a:p>
          <a:r>
            <a:rPr lang="en-GB" dirty="0" smtClean="0"/>
            <a:t>Telephone</a:t>
          </a:r>
          <a:endParaRPr lang="en-GB" dirty="0"/>
        </a:p>
      </dgm:t>
    </dgm:pt>
    <dgm:pt modelId="{D61DD2AF-65F3-45DD-B337-FDDCA629F06B}" type="parTrans" cxnId="{90BF4BAF-5791-4E0A-8B2B-C7B56FFA1C67}">
      <dgm:prSet/>
      <dgm:spPr/>
      <dgm:t>
        <a:bodyPr/>
        <a:lstStyle/>
        <a:p>
          <a:endParaRPr lang="en-GB"/>
        </a:p>
      </dgm:t>
    </dgm:pt>
    <dgm:pt modelId="{B99EA933-BF2D-4A23-9EFF-A97241365A7C}" type="sibTrans" cxnId="{90BF4BAF-5791-4E0A-8B2B-C7B56FFA1C67}">
      <dgm:prSet/>
      <dgm:spPr/>
      <dgm:t>
        <a:bodyPr/>
        <a:lstStyle/>
        <a:p>
          <a:endParaRPr lang="en-GB"/>
        </a:p>
      </dgm:t>
    </dgm:pt>
    <dgm:pt modelId="{B64689BD-518E-4364-971A-5FD25D7FB096}" type="pres">
      <dgm:prSet presAssocID="{73663534-A034-4B8E-97BD-5A30FE562433}" presName="diagram" presStyleCnt="0">
        <dgm:presLayoutVars>
          <dgm:chPref val="1"/>
          <dgm:dir/>
          <dgm:animOne val="branch"/>
          <dgm:animLvl val="lvl"/>
          <dgm:resizeHandles/>
        </dgm:presLayoutVars>
      </dgm:prSet>
      <dgm:spPr/>
      <dgm:t>
        <a:bodyPr/>
        <a:lstStyle/>
        <a:p>
          <a:endParaRPr lang="en-GB"/>
        </a:p>
      </dgm:t>
    </dgm:pt>
    <dgm:pt modelId="{35B8475D-3875-46EC-AA94-ECAD4AE9E816}" type="pres">
      <dgm:prSet presAssocID="{34E5E5ED-D2A2-47F5-A674-A994FB7294A3}" presName="root" presStyleCnt="0"/>
      <dgm:spPr/>
    </dgm:pt>
    <dgm:pt modelId="{3369EAD5-B7B4-4E9F-8CCC-254592DAF091}" type="pres">
      <dgm:prSet presAssocID="{34E5E5ED-D2A2-47F5-A674-A994FB7294A3}" presName="rootComposite" presStyleCnt="0"/>
      <dgm:spPr/>
    </dgm:pt>
    <dgm:pt modelId="{D50BF7B9-5379-42A6-B71B-5CBF0CD72235}" type="pres">
      <dgm:prSet presAssocID="{34E5E5ED-D2A2-47F5-A674-A994FB7294A3}" presName="rootText" presStyleLbl="node1" presStyleIdx="0" presStyleCnt="2"/>
      <dgm:spPr/>
      <dgm:t>
        <a:bodyPr/>
        <a:lstStyle/>
        <a:p>
          <a:endParaRPr lang="en-GB"/>
        </a:p>
      </dgm:t>
    </dgm:pt>
    <dgm:pt modelId="{40467CC1-E7ED-453C-A23B-8D23209BA90F}" type="pres">
      <dgm:prSet presAssocID="{34E5E5ED-D2A2-47F5-A674-A994FB7294A3}" presName="rootConnector" presStyleLbl="node1" presStyleIdx="0" presStyleCnt="2"/>
      <dgm:spPr/>
      <dgm:t>
        <a:bodyPr/>
        <a:lstStyle/>
        <a:p>
          <a:endParaRPr lang="en-GB"/>
        </a:p>
      </dgm:t>
    </dgm:pt>
    <dgm:pt modelId="{736DABC9-09E1-48A3-B68F-7B64867A5FCD}" type="pres">
      <dgm:prSet presAssocID="{34E5E5ED-D2A2-47F5-A674-A994FB7294A3}" presName="childShape" presStyleCnt="0"/>
      <dgm:spPr/>
    </dgm:pt>
    <dgm:pt modelId="{BBE1BF40-4B32-4CA2-9D62-4CE7C8EB8008}" type="pres">
      <dgm:prSet presAssocID="{C0AF5016-40C9-46CC-9118-E6737E9BFE78}" presName="Name13" presStyleLbl="parChTrans1D2" presStyleIdx="0" presStyleCnt="4"/>
      <dgm:spPr/>
      <dgm:t>
        <a:bodyPr/>
        <a:lstStyle/>
        <a:p>
          <a:endParaRPr lang="en-GB"/>
        </a:p>
      </dgm:t>
    </dgm:pt>
    <dgm:pt modelId="{F2C2174A-7CDC-4955-9E2C-F4389F70EF4A}" type="pres">
      <dgm:prSet presAssocID="{6B977093-4479-47A4-B9B4-1875F714900C}" presName="childText" presStyleLbl="bgAcc1" presStyleIdx="0" presStyleCnt="4">
        <dgm:presLayoutVars>
          <dgm:bulletEnabled val="1"/>
        </dgm:presLayoutVars>
      </dgm:prSet>
      <dgm:spPr/>
      <dgm:t>
        <a:bodyPr/>
        <a:lstStyle/>
        <a:p>
          <a:endParaRPr lang="en-GB"/>
        </a:p>
      </dgm:t>
    </dgm:pt>
    <dgm:pt modelId="{1AB357BF-808B-49B1-B3A6-D2F570F50485}" type="pres">
      <dgm:prSet presAssocID="{96F37CF6-4588-4C81-AF78-46C92026FB3E}" presName="Name13" presStyleLbl="parChTrans1D2" presStyleIdx="1" presStyleCnt="4"/>
      <dgm:spPr/>
      <dgm:t>
        <a:bodyPr/>
        <a:lstStyle/>
        <a:p>
          <a:endParaRPr lang="en-GB"/>
        </a:p>
      </dgm:t>
    </dgm:pt>
    <dgm:pt modelId="{82940C75-C701-4831-AE78-5BA3E55849D4}" type="pres">
      <dgm:prSet presAssocID="{688C7EA9-9B05-48D0-879C-010E9B6E0F6E}" presName="childText" presStyleLbl="bgAcc1" presStyleIdx="1" presStyleCnt="4">
        <dgm:presLayoutVars>
          <dgm:bulletEnabled val="1"/>
        </dgm:presLayoutVars>
      </dgm:prSet>
      <dgm:spPr/>
      <dgm:t>
        <a:bodyPr/>
        <a:lstStyle/>
        <a:p>
          <a:endParaRPr lang="en-GB"/>
        </a:p>
      </dgm:t>
    </dgm:pt>
    <dgm:pt modelId="{F80067C4-7DAE-488F-AB84-B97F10FBDC9C}" type="pres">
      <dgm:prSet presAssocID="{42907B76-3E48-4701-8A6A-05F79DA3E5DF}" presName="root" presStyleCnt="0"/>
      <dgm:spPr/>
    </dgm:pt>
    <dgm:pt modelId="{A873A119-2503-4C56-A946-FE9F39409977}" type="pres">
      <dgm:prSet presAssocID="{42907B76-3E48-4701-8A6A-05F79DA3E5DF}" presName="rootComposite" presStyleCnt="0"/>
      <dgm:spPr/>
    </dgm:pt>
    <dgm:pt modelId="{3208B6B8-3920-447C-884E-DB3664EA8329}" type="pres">
      <dgm:prSet presAssocID="{42907B76-3E48-4701-8A6A-05F79DA3E5DF}" presName="rootText" presStyleLbl="node1" presStyleIdx="1" presStyleCnt="2" custLinFactNeighborX="-1094" custLinFactNeighborY="-11540"/>
      <dgm:spPr/>
      <dgm:t>
        <a:bodyPr/>
        <a:lstStyle/>
        <a:p>
          <a:endParaRPr lang="en-GB"/>
        </a:p>
      </dgm:t>
    </dgm:pt>
    <dgm:pt modelId="{E10420C0-DB92-494A-9FDA-85B3C7157073}" type="pres">
      <dgm:prSet presAssocID="{42907B76-3E48-4701-8A6A-05F79DA3E5DF}" presName="rootConnector" presStyleLbl="node1" presStyleIdx="1" presStyleCnt="2"/>
      <dgm:spPr/>
      <dgm:t>
        <a:bodyPr/>
        <a:lstStyle/>
        <a:p>
          <a:endParaRPr lang="en-GB"/>
        </a:p>
      </dgm:t>
    </dgm:pt>
    <dgm:pt modelId="{CA6D7007-D82E-4455-BE46-ED0E2B7D3481}" type="pres">
      <dgm:prSet presAssocID="{42907B76-3E48-4701-8A6A-05F79DA3E5DF}" presName="childShape" presStyleCnt="0"/>
      <dgm:spPr/>
    </dgm:pt>
    <dgm:pt modelId="{B911A0C4-21C4-47FF-9A11-64D328E1F412}" type="pres">
      <dgm:prSet presAssocID="{3DD9C81B-8B3A-4723-9B76-7FC94F82A68D}" presName="Name13" presStyleLbl="parChTrans1D2" presStyleIdx="2" presStyleCnt="4"/>
      <dgm:spPr/>
      <dgm:t>
        <a:bodyPr/>
        <a:lstStyle/>
        <a:p>
          <a:endParaRPr lang="en-GB"/>
        </a:p>
      </dgm:t>
    </dgm:pt>
    <dgm:pt modelId="{6345150C-D702-42BD-8C04-D36CCBCEE155}" type="pres">
      <dgm:prSet presAssocID="{92452415-47A7-4441-B209-67C219D66F1B}" presName="childText" presStyleLbl="bgAcc1" presStyleIdx="2" presStyleCnt="4">
        <dgm:presLayoutVars>
          <dgm:bulletEnabled val="1"/>
        </dgm:presLayoutVars>
      </dgm:prSet>
      <dgm:spPr/>
      <dgm:t>
        <a:bodyPr/>
        <a:lstStyle/>
        <a:p>
          <a:endParaRPr lang="en-GB"/>
        </a:p>
      </dgm:t>
    </dgm:pt>
    <dgm:pt modelId="{68DC0D03-8F4E-4721-B896-BCCC2FDAFD3E}" type="pres">
      <dgm:prSet presAssocID="{D61DD2AF-65F3-45DD-B337-FDDCA629F06B}" presName="Name13" presStyleLbl="parChTrans1D2" presStyleIdx="3" presStyleCnt="4"/>
      <dgm:spPr/>
      <dgm:t>
        <a:bodyPr/>
        <a:lstStyle/>
        <a:p>
          <a:endParaRPr lang="en-GB"/>
        </a:p>
      </dgm:t>
    </dgm:pt>
    <dgm:pt modelId="{8826150F-18A5-497C-B5D2-E332F8F4F752}" type="pres">
      <dgm:prSet presAssocID="{56F856D9-F129-4CE9-ABDA-E28F66BF66D1}" presName="childText" presStyleLbl="bgAcc1" presStyleIdx="3" presStyleCnt="4">
        <dgm:presLayoutVars>
          <dgm:bulletEnabled val="1"/>
        </dgm:presLayoutVars>
      </dgm:prSet>
      <dgm:spPr/>
      <dgm:t>
        <a:bodyPr/>
        <a:lstStyle/>
        <a:p>
          <a:endParaRPr lang="en-GB"/>
        </a:p>
      </dgm:t>
    </dgm:pt>
  </dgm:ptLst>
  <dgm:cxnLst>
    <dgm:cxn modelId="{5CB5BD3C-B8C2-46A9-AF55-AADBC5B8C601}" srcId="{42907B76-3E48-4701-8A6A-05F79DA3E5DF}" destId="{92452415-47A7-4441-B209-67C219D66F1B}" srcOrd="0" destOrd="0" parTransId="{3DD9C81B-8B3A-4723-9B76-7FC94F82A68D}" sibTransId="{0EA3597D-98A7-49F8-A0E0-AD13D77D263F}"/>
    <dgm:cxn modelId="{7A8CF4B2-80E7-468F-9B43-A66FDD2B2E0F}" type="presOf" srcId="{42907B76-3E48-4701-8A6A-05F79DA3E5DF}" destId="{3208B6B8-3920-447C-884E-DB3664EA8329}" srcOrd="0" destOrd="0" presId="urn:microsoft.com/office/officeart/2005/8/layout/hierarchy3"/>
    <dgm:cxn modelId="{A739659B-AFCB-49FD-9398-5738DDC9A3B2}" type="presOf" srcId="{3DD9C81B-8B3A-4723-9B76-7FC94F82A68D}" destId="{B911A0C4-21C4-47FF-9A11-64D328E1F412}" srcOrd="0" destOrd="0" presId="urn:microsoft.com/office/officeart/2005/8/layout/hierarchy3"/>
    <dgm:cxn modelId="{A08D8F97-CABC-4849-8329-CB316EDB4CF6}" type="presOf" srcId="{D61DD2AF-65F3-45DD-B337-FDDCA629F06B}" destId="{68DC0D03-8F4E-4721-B896-BCCC2FDAFD3E}" srcOrd="0" destOrd="0" presId="urn:microsoft.com/office/officeart/2005/8/layout/hierarchy3"/>
    <dgm:cxn modelId="{6EA77FF8-D550-469E-A9B9-D341AF84F70F}" srcId="{34E5E5ED-D2A2-47F5-A674-A994FB7294A3}" destId="{688C7EA9-9B05-48D0-879C-010E9B6E0F6E}" srcOrd="1" destOrd="0" parTransId="{96F37CF6-4588-4C81-AF78-46C92026FB3E}" sibTransId="{934FDD88-ECBE-4B85-A841-D778ACDD72BC}"/>
    <dgm:cxn modelId="{6D686334-0DB7-4B0C-988B-D3242CD7C65E}" type="presOf" srcId="{73663534-A034-4B8E-97BD-5A30FE562433}" destId="{B64689BD-518E-4364-971A-5FD25D7FB096}" srcOrd="0" destOrd="0" presId="urn:microsoft.com/office/officeart/2005/8/layout/hierarchy3"/>
    <dgm:cxn modelId="{90BF4BAF-5791-4E0A-8B2B-C7B56FFA1C67}" srcId="{42907B76-3E48-4701-8A6A-05F79DA3E5DF}" destId="{56F856D9-F129-4CE9-ABDA-E28F66BF66D1}" srcOrd="1" destOrd="0" parTransId="{D61DD2AF-65F3-45DD-B337-FDDCA629F06B}" sibTransId="{B99EA933-BF2D-4A23-9EFF-A97241365A7C}"/>
    <dgm:cxn modelId="{589D7A1D-109A-4DE8-BC80-B3BE7B5289E0}" type="presOf" srcId="{96F37CF6-4588-4C81-AF78-46C92026FB3E}" destId="{1AB357BF-808B-49B1-B3A6-D2F570F50485}" srcOrd="0" destOrd="0" presId="urn:microsoft.com/office/officeart/2005/8/layout/hierarchy3"/>
    <dgm:cxn modelId="{C273EFA0-4345-4221-9CC4-7B8969E442A9}" srcId="{73663534-A034-4B8E-97BD-5A30FE562433}" destId="{42907B76-3E48-4701-8A6A-05F79DA3E5DF}" srcOrd="1" destOrd="0" parTransId="{8A57F225-ABC0-45A4-B0AF-B045FB677700}" sibTransId="{7354ABB8-6287-4613-943A-647FEFE99957}"/>
    <dgm:cxn modelId="{F9599475-9332-4357-99E6-AA8C6785A8C1}" srcId="{73663534-A034-4B8E-97BD-5A30FE562433}" destId="{34E5E5ED-D2A2-47F5-A674-A994FB7294A3}" srcOrd="0" destOrd="0" parTransId="{CF4E4BB3-55DB-4362-AD7F-E0273C1F66E9}" sibTransId="{331BD2CC-0605-43D7-983C-A8D52F3ABAB0}"/>
    <dgm:cxn modelId="{D409CB6A-CD59-47F8-9224-7CF0B40D80B7}" type="presOf" srcId="{688C7EA9-9B05-48D0-879C-010E9B6E0F6E}" destId="{82940C75-C701-4831-AE78-5BA3E55849D4}" srcOrd="0" destOrd="0" presId="urn:microsoft.com/office/officeart/2005/8/layout/hierarchy3"/>
    <dgm:cxn modelId="{D319346E-50D5-45CF-917B-CA635533A996}" type="presOf" srcId="{42907B76-3E48-4701-8A6A-05F79DA3E5DF}" destId="{E10420C0-DB92-494A-9FDA-85B3C7157073}" srcOrd="1" destOrd="0" presId="urn:microsoft.com/office/officeart/2005/8/layout/hierarchy3"/>
    <dgm:cxn modelId="{4EBB6313-03B9-4DE7-900D-96D338BEDE2D}" type="presOf" srcId="{34E5E5ED-D2A2-47F5-A674-A994FB7294A3}" destId="{40467CC1-E7ED-453C-A23B-8D23209BA90F}" srcOrd="1" destOrd="0" presId="urn:microsoft.com/office/officeart/2005/8/layout/hierarchy3"/>
    <dgm:cxn modelId="{7E50AA81-C865-4FBD-805D-99343E10FB12}" type="presOf" srcId="{92452415-47A7-4441-B209-67C219D66F1B}" destId="{6345150C-D702-42BD-8C04-D36CCBCEE155}" srcOrd="0" destOrd="0" presId="urn:microsoft.com/office/officeart/2005/8/layout/hierarchy3"/>
    <dgm:cxn modelId="{1A8A7A71-BFEA-42F5-B99B-5E21EE917C1F}" type="presOf" srcId="{C0AF5016-40C9-46CC-9118-E6737E9BFE78}" destId="{BBE1BF40-4B32-4CA2-9D62-4CE7C8EB8008}" srcOrd="0" destOrd="0" presId="urn:microsoft.com/office/officeart/2005/8/layout/hierarchy3"/>
    <dgm:cxn modelId="{B0976584-0690-44FE-B761-A097B8798E38}" srcId="{34E5E5ED-D2A2-47F5-A674-A994FB7294A3}" destId="{6B977093-4479-47A4-B9B4-1875F714900C}" srcOrd="0" destOrd="0" parTransId="{C0AF5016-40C9-46CC-9118-E6737E9BFE78}" sibTransId="{96F8FA05-B0BB-4D70-9890-5875841535DC}"/>
    <dgm:cxn modelId="{FB9795C2-A689-46E3-A29F-475FCAAC93E6}" type="presOf" srcId="{6B977093-4479-47A4-B9B4-1875F714900C}" destId="{F2C2174A-7CDC-4955-9E2C-F4389F70EF4A}" srcOrd="0" destOrd="0" presId="urn:microsoft.com/office/officeart/2005/8/layout/hierarchy3"/>
    <dgm:cxn modelId="{082E3163-9C4C-47C0-A038-6A6E0A2A834E}" type="presOf" srcId="{34E5E5ED-D2A2-47F5-A674-A994FB7294A3}" destId="{D50BF7B9-5379-42A6-B71B-5CBF0CD72235}" srcOrd="0" destOrd="0" presId="urn:microsoft.com/office/officeart/2005/8/layout/hierarchy3"/>
    <dgm:cxn modelId="{718CC186-F282-417B-BD94-4049A451AAAE}" type="presOf" srcId="{56F856D9-F129-4CE9-ABDA-E28F66BF66D1}" destId="{8826150F-18A5-497C-B5D2-E332F8F4F752}" srcOrd="0" destOrd="0" presId="urn:microsoft.com/office/officeart/2005/8/layout/hierarchy3"/>
    <dgm:cxn modelId="{2EB87796-94D9-408C-B57B-37CD86391B21}" type="presParOf" srcId="{B64689BD-518E-4364-971A-5FD25D7FB096}" destId="{35B8475D-3875-46EC-AA94-ECAD4AE9E816}" srcOrd="0" destOrd="0" presId="urn:microsoft.com/office/officeart/2005/8/layout/hierarchy3"/>
    <dgm:cxn modelId="{4323BB36-63C2-43A7-8F38-2A875E2884C7}" type="presParOf" srcId="{35B8475D-3875-46EC-AA94-ECAD4AE9E816}" destId="{3369EAD5-B7B4-4E9F-8CCC-254592DAF091}" srcOrd="0" destOrd="0" presId="urn:microsoft.com/office/officeart/2005/8/layout/hierarchy3"/>
    <dgm:cxn modelId="{05487B42-DEFE-48EE-ACEC-FF29579395BF}" type="presParOf" srcId="{3369EAD5-B7B4-4E9F-8CCC-254592DAF091}" destId="{D50BF7B9-5379-42A6-B71B-5CBF0CD72235}" srcOrd="0" destOrd="0" presId="urn:microsoft.com/office/officeart/2005/8/layout/hierarchy3"/>
    <dgm:cxn modelId="{C51B1665-F7AA-4F6B-844D-BA1E056F9B72}" type="presParOf" srcId="{3369EAD5-B7B4-4E9F-8CCC-254592DAF091}" destId="{40467CC1-E7ED-453C-A23B-8D23209BA90F}" srcOrd="1" destOrd="0" presId="urn:microsoft.com/office/officeart/2005/8/layout/hierarchy3"/>
    <dgm:cxn modelId="{8A896F6F-6012-4E73-B9AF-2DADCB928689}" type="presParOf" srcId="{35B8475D-3875-46EC-AA94-ECAD4AE9E816}" destId="{736DABC9-09E1-48A3-B68F-7B64867A5FCD}" srcOrd="1" destOrd="0" presId="urn:microsoft.com/office/officeart/2005/8/layout/hierarchy3"/>
    <dgm:cxn modelId="{6D5E4EC4-E196-44B3-B1DB-475A26A1B270}" type="presParOf" srcId="{736DABC9-09E1-48A3-B68F-7B64867A5FCD}" destId="{BBE1BF40-4B32-4CA2-9D62-4CE7C8EB8008}" srcOrd="0" destOrd="0" presId="urn:microsoft.com/office/officeart/2005/8/layout/hierarchy3"/>
    <dgm:cxn modelId="{F5E6B2B8-96B7-4F91-B7E6-E6984A16F398}" type="presParOf" srcId="{736DABC9-09E1-48A3-B68F-7B64867A5FCD}" destId="{F2C2174A-7CDC-4955-9E2C-F4389F70EF4A}" srcOrd="1" destOrd="0" presId="urn:microsoft.com/office/officeart/2005/8/layout/hierarchy3"/>
    <dgm:cxn modelId="{999521D3-3263-4FEC-B194-9C9FC1F1E100}" type="presParOf" srcId="{736DABC9-09E1-48A3-B68F-7B64867A5FCD}" destId="{1AB357BF-808B-49B1-B3A6-D2F570F50485}" srcOrd="2" destOrd="0" presId="urn:microsoft.com/office/officeart/2005/8/layout/hierarchy3"/>
    <dgm:cxn modelId="{5BA814F7-6314-449B-B061-92BBC65716CE}" type="presParOf" srcId="{736DABC9-09E1-48A3-B68F-7B64867A5FCD}" destId="{82940C75-C701-4831-AE78-5BA3E55849D4}" srcOrd="3" destOrd="0" presId="urn:microsoft.com/office/officeart/2005/8/layout/hierarchy3"/>
    <dgm:cxn modelId="{3C2E2F07-2537-40E2-B315-A491A24E2CB1}" type="presParOf" srcId="{B64689BD-518E-4364-971A-5FD25D7FB096}" destId="{F80067C4-7DAE-488F-AB84-B97F10FBDC9C}" srcOrd="1" destOrd="0" presId="urn:microsoft.com/office/officeart/2005/8/layout/hierarchy3"/>
    <dgm:cxn modelId="{3616D1AC-661F-4AE0-8D6C-8767D6B8E52A}" type="presParOf" srcId="{F80067C4-7DAE-488F-AB84-B97F10FBDC9C}" destId="{A873A119-2503-4C56-A946-FE9F39409977}" srcOrd="0" destOrd="0" presId="urn:microsoft.com/office/officeart/2005/8/layout/hierarchy3"/>
    <dgm:cxn modelId="{E7C27DED-E222-4648-A181-B3856F337C94}" type="presParOf" srcId="{A873A119-2503-4C56-A946-FE9F39409977}" destId="{3208B6B8-3920-447C-884E-DB3664EA8329}" srcOrd="0" destOrd="0" presId="urn:microsoft.com/office/officeart/2005/8/layout/hierarchy3"/>
    <dgm:cxn modelId="{D185E99C-C656-492C-9770-27D0E5FA5FB8}" type="presParOf" srcId="{A873A119-2503-4C56-A946-FE9F39409977}" destId="{E10420C0-DB92-494A-9FDA-85B3C7157073}" srcOrd="1" destOrd="0" presId="urn:microsoft.com/office/officeart/2005/8/layout/hierarchy3"/>
    <dgm:cxn modelId="{7723E7C4-3243-4A70-87C8-A1454288D737}" type="presParOf" srcId="{F80067C4-7DAE-488F-AB84-B97F10FBDC9C}" destId="{CA6D7007-D82E-4455-BE46-ED0E2B7D3481}" srcOrd="1" destOrd="0" presId="urn:microsoft.com/office/officeart/2005/8/layout/hierarchy3"/>
    <dgm:cxn modelId="{4C52F429-6031-4FE9-AC93-AF03D5B4F73A}" type="presParOf" srcId="{CA6D7007-D82E-4455-BE46-ED0E2B7D3481}" destId="{B911A0C4-21C4-47FF-9A11-64D328E1F412}" srcOrd="0" destOrd="0" presId="urn:microsoft.com/office/officeart/2005/8/layout/hierarchy3"/>
    <dgm:cxn modelId="{F598EF3F-31F1-46B2-BFA2-C836C7205C63}" type="presParOf" srcId="{CA6D7007-D82E-4455-BE46-ED0E2B7D3481}" destId="{6345150C-D702-42BD-8C04-D36CCBCEE155}" srcOrd="1" destOrd="0" presId="urn:microsoft.com/office/officeart/2005/8/layout/hierarchy3"/>
    <dgm:cxn modelId="{95FD7507-5ED6-4C22-ABE6-4FF15CEEF183}" type="presParOf" srcId="{CA6D7007-D82E-4455-BE46-ED0E2B7D3481}" destId="{68DC0D03-8F4E-4721-B896-BCCC2FDAFD3E}" srcOrd="2" destOrd="0" presId="urn:microsoft.com/office/officeart/2005/8/layout/hierarchy3"/>
    <dgm:cxn modelId="{DCDAFE46-BB06-4F4C-9EB8-E5B6C67CE064}" type="presParOf" srcId="{CA6D7007-D82E-4455-BE46-ED0E2B7D3481}" destId="{8826150F-18A5-497C-B5D2-E332F8F4F752}"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C093FC-9B8D-4FA8-B33B-312896ADBDD6}">
      <dsp:nvSpPr>
        <dsp:cNvPr id="0" name=""/>
        <dsp:cNvSpPr/>
      </dsp:nvSpPr>
      <dsp:spPr>
        <a:xfrm>
          <a:off x="483682" y="398968"/>
          <a:ext cx="717535" cy="717571"/>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t>Food</a:t>
          </a:r>
          <a:endParaRPr lang="en-GB" sz="1600" kern="1200" dirty="0"/>
        </a:p>
      </dsp:txBody>
      <dsp:txXfrm>
        <a:off x="588763" y="504054"/>
        <a:ext cx="507373" cy="507399"/>
      </dsp:txXfrm>
    </dsp:sp>
    <dsp:sp modelId="{5D465E7B-92D6-44F0-A93E-87D8437C66A5}">
      <dsp:nvSpPr>
        <dsp:cNvPr id="0" name=""/>
        <dsp:cNvSpPr/>
      </dsp:nvSpPr>
      <dsp:spPr>
        <a:xfrm>
          <a:off x="113660" y="0"/>
          <a:ext cx="1446433" cy="1507819"/>
        </a:xfrm>
        <a:prstGeom prst="blockArc">
          <a:avLst>
            <a:gd name="adj1" fmla="val 17527788"/>
            <a:gd name="adj2" fmla="val 4119114"/>
            <a:gd name="adj3" fmla="val 575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B4F3565-F906-432D-9426-054F369BD6A0}">
      <dsp:nvSpPr>
        <dsp:cNvPr id="0" name=""/>
        <dsp:cNvSpPr/>
      </dsp:nvSpPr>
      <dsp:spPr>
        <a:xfrm>
          <a:off x="1178708" y="127109"/>
          <a:ext cx="384386" cy="384493"/>
        </a:xfrm>
        <a:prstGeom prst="ellipse">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C3C2A401-A29E-4497-BA46-87F5FB99E3EA}">
      <dsp:nvSpPr>
        <dsp:cNvPr id="0" name=""/>
        <dsp:cNvSpPr/>
      </dsp:nvSpPr>
      <dsp:spPr>
        <a:xfrm>
          <a:off x="1564016" y="152400"/>
          <a:ext cx="648213" cy="372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lvl="0" algn="l" defTabSz="444500">
            <a:lnSpc>
              <a:spcPct val="90000"/>
            </a:lnSpc>
            <a:spcBef>
              <a:spcPct val="0"/>
            </a:spcBef>
            <a:spcAft>
              <a:spcPct val="10000"/>
            </a:spcAft>
          </a:pPr>
          <a:r>
            <a:rPr lang="en-GB" sz="1000" kern="1200" dirty="0" smtClean="0"/>
            <a:t>Question 1</a:t>
          </a:r>
          <a:endParaRPr lang="en-GB" sz="1000" kern="1200" dirty="0"/>
        </a:p>
      </dsp:txBody>
      <dsp:txXfrm>
        <a:off x="1564016" y="152400"/>
        <a:ext cx="648213" cy="372129"/>
      </dsp:txXfrm>
    </dsp:sp>
    <dsp:sp modelId="{7C1AD5A7-300D-48F1-9098-01BFA3EC38C6}">
      <dsp:nvSpPr>
        <dsp:cNvPr id="0" name=""/>
        <dsp:cNvSpPr/>
      </dsp:nvSpPr>
      <dsp:spPr>
        <a:xfrm>
          <a:off x="1327274" y="564527"/>
          <a:ext cx="384386" cy="384493"/>
        </a:xfrm>
        <a:prstGeom prst="ellipse">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C1FA5C74-7E01-41C4-B395-522E0A172FE4}">
      <dsp:nvSpPr>
        <dsp:cNvPr id="0" name=""/>
        <dsp:cNvSpPr/>
      </dsp:nvSpPr>
      <dsp:spPr>
        <a:xfrm>
          <a:off x="1713160" y="596432"/>
          <a:ext cx="649041" cy="372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lvl="0" algn="l" defTabSz="400050">
            <a:lnSpc>
              <a:spcPct val="90000"/>
            </a:lnSpc>
            <a:spcBef>
              <a:spcPct val="0"/>
            </a:spcBef>
            <a:spcAft>
              <a:spcPct val="10000"/>
            </a:spcAft>
          </a:pPr>
          <a:r>
            <a:rPr lang="en-GB" sz="900" kern="1200" dirty="0" smtClean="0"/>
            <a:t>Question 2</a:t>
          </a:r>
          <a:endParaRPr lang="en-GB" sz="900" kern="1200" dirty="0"/>
        </a:p>
      </dsp:txBody>
      <dsp:txXfrm>
        <a:off x="1713160" y="596432"/>
        <a:ext cx="649041" cy="372129"/>
      </dsp:txXfrm>
    </dsp:sp>
    <dsp:sp modelId="{587D9721-3FEA-4367-BAF3-639C79316CC4}">
      <dsp:nvSpPr>
        <dsp:cNvPr id="0" name=""/>
        <dsp:cNvSpPr/>
      </dsp:nvSpPr>
      <dsp:spPr>
        <a:xfrm>
          <a:off x="1178708" y="1008127"/>
          <a:ext cx="384386" cy="384493"/>
        </a:xfrm>
        <a:prstGeom prst="ellipse">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4823014B-5BEB-486E-A067-A6F5CCF4A938}">
      <dsp:nvSpPr>
        <dsp:cNvPr id="0" name=""/>
        <dsp:cNvSpPr/>
      </dsp:nvSpPr>
      <dsp:spPr>
        <a:xfrm>
          <a:off x="1562771" y="1029553"/>
          <a:ext cx="720584" cy="338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lvl="0" algn="l" defTabSz="400050">
            <a:lnSpc>
              <a:spcPct val="90000"/>
            </a:lnSpc>
            <a:spcBef>
              <a:spcPct val="0"/>
            </a:spcBef>
            <a:spcAft>
              <a:spcPct val="10000"/>
            </a:spcAft>
          </a:pPr>
          <a:r>
            <a:rPr lang="en-GB" sz="900" kern="1200" dirty="0" smtClean="0"/>
            <a:t>Question 3</a:t>
          </a:r>
          <a:endParaRPr lang="en-GB" sz="900" kern="1200" dirty="0"/>
        </a:p>
      </dsp:txBody>
      <dsp:txXfrm>
        <a:off x="1562771" y="1029553"/>
        <a:ext cx="720584" cy="3382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0BF7B9-5379-42A6-B71B-5CBF0CD72235}">
      <dsp:nvSpPr>
        <dsp:cNvPr id="0" name=""/>
        <dsp:cNvSpPr/>
      </dsp:nvSpPr>
      <dsp:spPr>
        <a:xfrm>
          <a:off x="1108564" y="1792"/>
          <a:ext cx="2672208" cy="1336104"/>
        </a:xfrm>
        <a:prstGeom prst="roundRect">
          <a:avLst>
            <a:gd name="adj" fmla="val 1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68580" tIns="45720" rIns="68580" bIns="45720" numCol="1" spcCol="1270" anchor="ctr" anchorCtr="0">
          <a:noAutofit/>
        </a:bodyPr>
        <a:lstStyle/>
        <a:p>
          <a:pPr lvl="0" algn="ctr" defTabSz="1600200">
            <a:lnSpc>
              <a:spcPct val="90000"/>
            </a:lnSpc>
            <a:spcBef>
              <a:spcPct val="0"/>
            </a:spcBef>
            <a:spcAft>
              <a:spcPct val="35000"/>
            </a:spcAft>
          </a:pPr>
          <a:r>
            <a:rPr lang="en-GB" sz="3600" kern="1200" dirty="0" smtClean="0"/>
            <a:t>Self-completed</a:t>
          </a:r>
          <a:endParaRPr lang="en-GB" sz="3600" kern="1200" dirty="0"/>
        </a:p>
      </dsp:txBody>
      <dsp:txXfrm>
        <a:off x="1147697" y="40925"/>
        <a:ext cx="2593942" cy="1257838"/>
      </dsp:txXfrm>
    </dsp:sp>
    <dsp:sp modelId="{BBE1BF40-4B32-4CA2-9D62-4CE7C8EB8008}">
      <dsp:nvSpPr>
        <dsp:cNvPr id="0" name=""/>
        <dsp:cNvSpPr/>
      </dsp:nvSpPr>
      <dsp:spPr>
        <a:xfrm>
          <a:off x="1375785" y="1337896"/>
          <a:ext cx="267220" cy="1002078"/>
        </a:xfrm>
        <a:custGeom>
          <a:avLst/>
          <a:gdLst/>
          <a:ahLst/>
          <a:cxnLst/>
          <a:rect l="0" t="0" r="0" b="0"/>
          <a:pathLst>
            <a:path>
              <a:moveTo>
                <a:pt x="0" y="0"/>
              </a:moveTo>
              <a:lnTo>
                <a:pt x="0" y="1002078"/>
              </a:lnTo>
              <a:lnTo>
                <a:pt x="267220" y="1002078"/>
              </a:lnTo>
            </a:path>
          </a:pathLst>
        </a:custGeom>
        <a:noFill/>
        <a:ln w="25400" cap="flat" cmpd="sng" algn="ctr">
          <a:solidFill>
            <a:schemeClr val="accent1">
              <a:shade val="60000"/>
              <a:hueOff val="0"/>
              <a:satOff val="0"/>
              <a:lumOff val="0"/>
              <a:alphaOff val="0"/>
            </a:schemeClr>
          </a:solidFill>
          <a:prstDash val="solid"/>
        </a:ln>
        <a:effectLst/>
        <a:sp3d z="-25400" prstMaterial="plastic"/>
      </dsp:spPr>
      <dsp:style>
        <a:lnRef idx="2">
          <a:scrgbClr r="0" g="0" b="0"/>
        </a:lnRef>
        <a:fillRef idx="0">
          <a:scrgbClr r="0" g="0" b="0"/>
        </a:fillRef>
        <a:effectRef idx="0">
          <a:scrgbClr r="0" g="0" b="0"/>
        </a:effectRef>
        <a:fontRef idx="minor">
          <a:schemeClr val="tx1"/>
        </a:fontRef>
      </dsp:style>
    </dsp:sp>
    <dsp:sp modelId="{F2C2174A-7CDC-4955-9E2C-F4389F70EF4A}">
      <dsp:nvSpPr>
        <dsp:cNvPr id="0" name=""/>
        <dsp:cNvSpPr/>
      </dsp:nvSpPr>
      <dsp:spPr>
        <a:xfrm>
          <a:off x="1643006" y="1671922"/>
          <a:ext cx="2137767" cy="133610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p3d z="-152400" prstMaterial="plastic">
          <a:bevelT w="25400" h="25400"/>
          <a:bevelB w="25400" h="25400"/>
        </a:sp3d>
      </dsp:spPr>
      <dsp:style>
        <a:lnRef idx="1">
          <a:scrgbClr r="0" g="0" b="0"/>
        </a:lnRef>
        <a:fillRef idx="1">
          <a:scrgbClr r="0" g="0" b="0"/>
        </a:fillRef>
        <a:effectRef idx="2">
          <a:scrgbClr r="0" g="0" b="0"/>
        </a:effectRef>
        <a:fontRef idx="minor"/>
      </dsp:style>
      <dsp:txBody>
        <a:bodyPr spcFirstLastPara="0" vert="horz" wrap="square" lIns="60960" tIns="40640" rIns="60960" bIns="40640" numCol="1" spcCol="1270" anchor="ctr" anchorCtr="0">
          <a:noAutofit/>
        </a:bodyPr>
        <a:lstStyle/>
        <a:p>
          <a:pPr lvl="0" algn="ctr" defTabSz="1422400">
            <a:lnSpc>
              <a:spcPct val="90000"/>
            </a:lnSpc>
            <a:spcBef>
              <a:spcPct val="0"/>
            </a:spcBef>
            <a:spcAft>
              <a:spcPct val="35000"/>
            </a:spcAft>
          </a:pPr>
          <a:r>
            <a:rPr lang="en-GB" sz="3200" kern="1200" dirty="0" smtClean="0"/>
            <a:t>Postal</a:t>
          </a:r>
          <a:endParaRPr lang="en-GB" sz="3200" kern="1200" dirty="0"/>
        </a:p>
      </dsp:txBody>
      <dsp:txXfrm>
        <a:off x="1682139" y="1711055"/>
        <a:ext cx="2059501" cy="1257838"/>
      </dsp:txXfrm>
    </dsp:sp>
    <dsp:sp modelId="{1AB357BF-808B-49B1-B3A6-D2F570F50485}">
      <dsp:nvSpPr>
        <dsp:cNvPr id="0" name=""/>
        <dsp:cNvSpPr/>
      </dsp:nvSpPr>
      <dsp:spPr>
        <a:xfrm>
          <a:off x="1375785" y="1337896"/>
          <a:ext cx="267220" cy="2672208"/>
        </a:xfrm>
        <a:custGeom>
          <a:avLst/>
          <a:gdLst/>
          <a:ahLst/>
          <a:cxnLst/>
          <a:rect l="0" t="0" r="0" b="0"/>
          <a:pathLst>
            <a:path>
              <a:moveTo>
                <a:pt x="0" y="0"/>
              </a:moveTo>
              <a:lnTo>
                <a:pt x="0" y="2672208"/>
              </a:lnTo>
              <a:lnTo>
                <a:pt x="267220" y="2672208"/>
              </a:lnTo>
            </a:path>
          </a:pathLst>
        </a:custGeom>
        <a:noFill/>
        <a:ln w="25400" cap="flat" cmpd="sng" algn="ctr">
          <a:solidFill>
            <a:schemeClr val="accent1">
              <a:shade val="60000"/>
              <a:hueOff val="0"/>
              <a:satOff val="0"/>
              <a:lumOff val="0"/>
              <a:alphaOff val="0"/>
            </a:schemeClr>
          </a:solidFill>
          <a:prstDash val="solid"/>
        </a:ln>
        <a:effectLst/>
        <a:sp3d z="-25400" prstMaterial="plastic"/>
      </dsp:spPr>
      <dsp:style>
        <a:lnRef idx="2">
          <a:scrgbClr r="0" g="0" b="0"/>
        </a:lnRef>
        <a:fillRef idx="0">
          <a:scrgbClr r="0" g="0" b="0"/>
        </a:fillRef>
        <a:effectRef idx="0">
          <a:scrgbClr r="0" g="0" b="0"/>
        </a:effectRef>
        <a:fontRef idx="minor">
          <a:schemeClr val="tx1"/>
        </a:fontRef>
      </dsp:style>
    </dsp:sp>
    <dsp:sp modelId="{82940C75-C701-4831-AE78-5BA3E55849D4}">
      <dsp:nvSpPr>
        <dsp:cNvPr id="0" name=""/>
        <dsp:cNvSpPr/>
      </dsp:nvSpPr>
      <dsp:spPr>
        <a:xfrm>
          <a:off x="1643006" y="3342053"/>
          <a:ext cx="2137767" cy="133610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p3d z="-152400" prstMaterial="plastic">
          <a:bevelT w="25400" h="25400"/>
          <a:bevelB w="25400" h="25400"/>
        </a:sp3d>
      </dsp:spPr>
      <dsp:style>
        <a:lnRef idx="1">
          <a:scrgbClr r="0" g="0" b="0"/>
        </a:lnRef>
        <a:fillRef idx="1">
          <a:scrgbClr r="0" g="0" b="0"/>
        </a:fillRef>
        <a:effectRef idx="2">
          <a:scrgbClr r="0" g="0" b="0"/>
        </a:effectRef>
        <a:fontRef idx="minor"/>
      </dsp:style>
      <dsp:txBody>
        <a:bodyPr spcFirstLastPara="0" vert="horz" wrap="square" lIns="60960" tIns="40640" rIns="60960" bIns="40640" numCol="1" spcCol="1270" anchor="ctr" anchorCtr="0">
          <a:noAutofit/>
        </a:bodyPr>
        <a:lstStyle/>
        <a:p>
          <a:pPr lvl="0" algn="ctr" defTabSz="1422400">
            <a:lnSpc>
              <a:spcPct val="90000"/>
            </a:lnSpc>
            <a:spcBef>
              <a:spcPct val="0"/>
            </a:spcBef>
            <a:spcAft>
              <a:spcPct val="35000"/>
            </a:spcAft>
          </a:pPr>
          <a:r>
            <a:rPr lang="en-GB" sz="3200" kern="1200" dirty="0" smtClean="0"/>
            <a:t>Electronic</a:t>
          </a:r>
          <a:endParaRPr lang="en-GB" sz="3200" kern="1200" dirty="0"/>
        </a:p>
      </dsp:txBody>
      <dsp:txXfrm>
        <a:off x="1682139" y="3381186"/>
        <a:ext cx="2059501" cy="1257838"/>
      </dsp:txXfrm>
    </dsp:sp>
    <dsp:sp modelId="{3208B6B8-3920-447C-884E-DB3664EA8329}">
      <dsp:nvSpPr>
        <dsp:cNvPr id="0" name=""/>
        <dsp:cNvSpPr/>
      </dsp:nvSpPr>
      <dsp:spPr>
        <a:xfrm>
          <a:off x="4419592" y="0"/>
          <a:ext cx="2672208" cy="1336104"/>
        </a:xfrm>
        <a:prstGeom prst="roundRect">
          <a:avLst>
            <a:gd name="adj" fmla="val 1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68580" tIns="45720" rIns="68580" bIns="45720" numCol="1" spcCol="1270" anchor="ctr" anchorCtr="0">
          <a:noAutofit/>
        </a:bodyPr>
        <a:lstStyle/>
        <a:p>
          <a:pPr lvl="0" algn="ctr" defTabSz="1600200">
            <a:lnSpc>
              <a:spcPct val="90000"/>
            </a:lnSpc>
            <a:spcBef>
              <a:spcPct val="0"/>
            </a:spcBef>
            <a:spcAft>
              <a:spcPct val="35000"/>
            </a:spcAft>
          </a:pPr>
          <a:r>
            <a:rPr lang="en-GB" sz="3600" kern="1200" dirty="0" smtClean="0"/>
            <a:t>Interviewer-led</a:t>
          </a:r>
          <a:endParaRPr lang="en-GB" sz="3600" kern="1200" dirty="0"/>
        </a:p>
      </dsp:txBody>
      <dsp:txXfrm>
        <a:off x="4458725" y="39133"/>
        <a:ext cx="2593942" cy="1257838"/>
      </dsp:txXfrm>
    </dsp:sp>
    <dsp:sp modelId="{B911A0C4-21C4-47FF-9A11-64D328E1F412}">
      <dsp:nvSpPr>
        <dsp:cNvPr id="0" name=""/>
        <dsp:cNvSpPr/>
      </dsp:nvSpPr>
      <dsp:spPr>
        <a:xfrm>
          <a:off x="4686813" y="1336104"/>
          <a:ext cx="296454" cy="1003870"/>
        </a:xfrm>
        <a:custGeom>
          <a:avLst/>
          <a:gdLst/>
          <a:ahLst/>
          <a:cxnLst/>
          <a:rect l="0" t="0" r="0" b="0"/>
          <a:pathLst>
            <a:path>
              <a:moveTo>
                <a:pt x="0" y="0"/>
              </a:moveTo>
              <a:lnTo>
                <a:pt x="0" y="1003870"/>
              </a:lnTo>
              <a:lnTo>
                <a:pt x="296454" y="1003870"/>
              </a:lnTo>
            </a:path>
          </a:pathLst>
        </a:custGeom>
        <a:noFill/>
        <a:ln w="25400" cap="flat" cmpd="sng" algn="ctr">
          <a:solidFill>
            <a:schemeClr val="accent1">
              <a:shade val="60000"/>
              <a:hueOff val="0"/>
              <a:satOff val="0"/>
              <a:lumOff val="0"/>
              <a:alphaOff val="0"/>
            </a:schemeClr>
          </a:solidFill>
          <a:prstDash val="solid"/>
        </a:ln>
        <a:effectLst/>
        <a:sp3d z="-25400" prstMaterial="plastic"/>
      </dsp:spPr>
      <dsp:style>
        <a:lnRef idx="2">
          <a:scrgbClr r="0" g="0" b="0"/>
        </a:lnRef>
        <a:fillRef idx="0">
          <a:scrgbClr r="0" g="0" b="0"/>
        </a:fillRef>
        <a:effectRef idx="0">
          <a:scrgbClr r="0" g="0" b="0"/>
        </a:effectRef>
        <a:fontRef idx="minor">
          <a:schemeClr val="tx1"/>
        </a:fontRef>
      </dsp:style>
    </dsp:sp>
    <dsp:sp modelId="{6345150C-D702-42BD-8C04-D36CCBCEE155}">
      <dsp:nvSpPr>
        <dsp:cNvPr id="0" name=""/>
        <dsp:cNvSpPr/>
      </dsp:nvSpPr>
      <dsp:spPr>
        <a:xfrm>
          <a:off x="4983267" y="1671922"/>
          <a:ext cx="2137767" cy="133610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p3d z="-152400" prstMaterial="plastic">
          <a:bevelT w="25400" h="25400"/>
          <a:bevelB w="25400" h="25400"/>
        </a:sp3d>
      </dsp:spPr>
      <dsp:style>
        <a:lnRef idx="1">
          <a:scrgbClr r="0" g="0" b="0"/>
        </a:lnRef>
        <a:fillRef idx="1">
          <a:scrgbClr r="0" g="0" b="0"/>
        </a:fillRef>
        <a:effectRef idx="2">
          <a:scrgbClr r="0" g="0" b="0"/>
        </a:effectRef>
        <a:fontRef idx="minor"/>
      </dsp:style>
      <dsp:txBody>
        <a:bodyPr spcFirstLastPara="0" vert="horz" wrap="square" lIns="60960" tIns="40640" rIns="60960" bIns="40640" numCol="1" spcCol="1270" anchor="ctr" anchorCtr="0">
          <a:noAutofit/>
        </a:bodyPr>
        <a:lstStyle/>
        <a:p>
          <a:pPr lvl="0" algn="ctr" defTabSz="1422400">
            <a:lnSpc>
              <a:spcPct val="90000"/>
            </a:lnSpc>
            <a:spcBef>
              <a:spcPct val="0"/>
            </a:spcBef>
            <a:spcAft>
              <a:spcPct val="35000"/>
            </a:spcAft>
          </a:pPr>
          <a:r>
            <a:rPr lang="en-GB" sz="3200" kern="1200" dirty="0" smtClean="0"/>
            <a:t>Face to face</a:t>
          </a:r>
          <a:endParaRPr lang="en-GB" sz="3200" kern="1200" dirty="0"/>
        </a:p>
      </dsp:txBody>
      <dsp:txXfrm>
        <a:off x="5022400" y="1711055"/>
        <a:ext cx="2059501" cy="1257838"/>
      </dsp:txXfrm>
    </dsp:sp>
    <dsp:sp modelId="{68DC0D03-8F4E-4721-B896-BCCC2FDAFD3E}">
      <dsp:nvSpPr>
        <dsp:cNvPr id="0" name=""/>
        <dsp:cNvSpPr/>
      </dsp:nvSpPr>
      <dsp:spPr>
        <a:xfrm>
          <a:off x="4686813" y="1336104"/>
          <a:ext cx="296454" cy="2674001"/>
        </a:xfrm>
        <a:custGeom>
          <a:avLst/>
          <a:gdLst/>
          <a:ahLst/>
          <a:cxnLst/>
          <a:rect l="0" t="0" r="0" b="0"/>
          <a:pathLst>
            <a:path>
              <a:moveTo>
                <a:pt x="0" y="0"/>
              </a:moveTo>
              <a:lnTo>
                <a:pt x="0" y="2674001"/>
              </a:lnTo>
              <a:lnTo>
                <a:pt x="296454" y="2674001"/>
              </a:lnTo>
            </a:path>
          </a:pathLst>
        </a:custGeom>
        <a:noFill/>
        <a:ln w="25400" cap="flat" cmpd="sng" algn="ctr">
          <a:solidFill>
            <a:schemeClr val="accent1">
              <a:shade val="60000"/>
              <a:hueOff val="0"/>
              <a:satOff val="0"/>
              <a:lumOff val="0"/>
              <a:alphaOff val="0"/>
            </a:schemeClr>
          </a:solidFill>
          <a:prstDash val="solid"/>
        </a:ln>
        <a:effectLst/>
        <a:sp3d z="-25400" prstMaterial="plastic"/>
      </dsp:spPr>
      <dsp:style>
        <a:lnRef idx="2">
          <a:scrgbClr r="0" g="0" b="0"/>
        </a:lnRef>
        <a:fillRef idx="0">
          <a:scrgbClr r="0" g="0" b="0"/>
        </a:fillRef>
        <a:effectRef idx="0">
          <a:scrgbClr r="0" g="0" b="0"/>
        </a:effectRef>
        <a:fontRef idx="minor">
          <a:schemeClr val="tx1"/>
        </a:fontRef>
      </dsp:style>
    </dsp:sp>
    <dsp:sp modelId="{8826150F-18A5-497C-B5D2-E332F8F4F752}">
      <dsp:nvSpPr>
        <dsp:cNvPr id="0" name=""/>
        <dsp:cNvSpPr/>
      </dsp:nvSpPr>
      <dsp:spPr>
        <a:xfrm>
          <a:off x="4983267" y="3342053"/>
          <a:ext cx="2137767" cy="133610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p3d z="-152400" prstMaterial="plastic">
          <a:bevelT w="25400" h="25400"/>
          <a:bevelB w="25400" h="25400"/>
        </a:sp3d>
      </dsp:spPr>
      <dsp:style>
        <a:lnRef idx="1">
          <a:scrgbClr r="0" g="0" b="0"/>
        </a:lnRef>
        <a:fillRef idx="1">
          <a:scrgbClr r="0" g="0" b="0"/>
        </a:fillRef>
        <a:effectRef idx="2">
          <a:scrgbClr r="0" g="0" b="0"/>
        </a:effectRef>
        <a:fontRef idx="minor"/>
      </dsp:style>
      <dsp:txBody>
        <a:bodyPr spcFirstLastPara="0" vert="horz" wrap="square" lIns="60960" tIns="40640" rIns="60960" bIns="40640" numCol="1" spcCol="1270" anchor="ctr" anchorCtr="0">
          <a:noAutofit/>
        </a:bodyPr>
        <a:lstStyle/>
        <a:p>
          <a:pPr lvl="0" algn="ctr" defTabSz="1422400">
            <a:lnSpc>
              <a:spcPct val="90000"/>
            </a:lnSpc>
            <a:spcBef>
              <a:spcPct val="0"/>
            </a:spcBef>
            <a:spcAft>
              <a:spcPct val="35000"/>
            </a:spcAft>
          </a:pPr>
          <a:r>
            <a:rPr lang="en-GB" sz="3200" kern="1200" dirty="0" smtClean="0"/>
            <a:t>Telephone</a:t>
          </a:r>
          <a:endParaRPr lang="en-GB" sz="3200" kern="1200" dirty="0"/>
        </a:p>
      </dsp:txBody>
      <dsp:txXfrm>
        <a:off x="5022400" y="3381186"/>
        <a:ext cx="2059501" cy="1257838"/>
      </dsp:txXfrm>
    </dsp:sp>
  </dsp:spTree>
</dsp:drawing>
</file>

<file path=ppt/diagrams/layout1.xml><?xml version="1.0" encoding="utf-8"?>
<dgm:layoutDef xmlns:dgm="http://schemas.openxmlformats.org/drawingml/2006/diagram" xmlns:a="http://schemas.openxmlformats.org/drawingml/2006/main" uniqueId="urn:microsoft.com/office/officeart/2011/layout/RadialPictureList">
  <dgm:title val="Radial Picture List"/>
  <dgm:desc val="Use to show relationships to a central idea. The Level 1 shape contains text and all Level 2 shapes contain a picture with corresponding text. Limited to four Level 2 pictures.  Unused pictures do not appear, but remain available if you switch layouts. Works best with a small amount of Level 2 text."/>
  <dgm:catLst>
    <dgm:cat type="picture" pri="2500"/>
    <dgm:cat type="officeonline" pri="25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Lst>
      <dgm:cxnLst>
        <dgm:cxn modelId="1" srcId="0" destId="10" srcOrd="0" destOrd="0"/>
        <dgm:cxn modelId="2" srcId="10" destId="11" srcOrd="0" destOrd="0"/>
        <dgm:cxn modelId="3" srcId="10" destId="12" srcOrd="1"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Lst>
      <dgm:cxnLst>
        <dgm:cxn modelId="1" srcId="0" destId="10" srcOrd="0" destOrd="0"/>
        <dgm:cxn modelId="2" srcId="10" destId="11" srcOrd="0" destOrd="0"/>
        <dgm:cxn modelId="3" srcId="10" destId="12" srcOrd="1" destOrd="0"/>
        <dgm:cxn modelId="4" srcId="10" destId="13" srcOrd="2" destOrd="0"/>
        <dgm:cxn modelId="5" srcId="10" destId="14" srcOrd="3" destOrd="0"/>
      </dgm:cxnLst>
      <dgm:bg/>
      <dgm:whole/>
    </dgm:dataModel>
  </dgm:clrData>
  <dgm:layoutNode name="Name0">
    <dgm:varLst>
      <dgm:chMax val="1"/>
      <dgm:chPref val="1"/>
      <dgm:dir/>
      <dgm:resizeHandles/>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l" for="ch" forName="Accent" refType="w" fact="0"/>
              <dgm:constr type="t" for="ch" forName="Accent" refType="h" fact="0"/>
              <dgm:constr type="w" for="ch" forName="Accent" refType="w" fact="0.6747"/>
              <dgm:constr type="h" for="ch" forName="Accent" refType="h"/>
              <dgm:constr type="l" for="ch" forName="Child1" refType="w" fact="0.76"/>
              <dgm:constr type="t" for="ch" forName="Child1" refType="h" fact="0.3739"/>
              <dgm:constr type="w" for="ch" forName="Child1" refType="w" fact="0.24"/>
              <dgm:constr type="h" for="ch" forName="Child1" refType="h" fact="0.255"/>
              <dgm:constr type="l" for="ch" forName="Parent" refType="w" fact="0.1726"/>
              <dgm:constr type="t" for="ch" forName="Parent" refType="h" fact="0.2646"/>
              <dgm:constr type="w" for="ch" forName="Parent" refType="w" fact="0.3347"/>
              <dgm:constr type="h" for="ch" forName="Parent" refType="h" fact="0.4759"/>
              <dgm:constr type="l" for="ch" forName="Image1" refType="w" fact="0.5661"/>
              <dgm:constr type="t" for="ch" forName="Image1" refType="h" fact="0.3744"/>
              <dgm:constr type="w" for="ch" forName="Image1" refType="w" fact="0.1793"/>
              <dgm:constr type="h" for="ch" forName="Image1" refType="h" fact="0.255"/>
            </dgm:constrLst>
          </dgm:if>
          <dgm:if name="Name6"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 refType="w" fact="0"/>
              <dgm:constr type="t" for="ch" forName="Accent" refType="h" fact="0"/>
              <dgm:constr type="w" for="ch" forName="Accent" refType="w" fact="0.6946"/>
              <dgm:constr type="h" for="ch" forName="Accent" refType="h"/>
              <dgm:constr type="l" for="ch" forName="Parent" refType="w" fact="0.1777"/>
              <dgm:constr type="t" for="ch" forName="Parent" refType="h" fact="0.2646"/>
              <dgm:constr type="w" for="ch" forName="Parent" refType="w" fact="0.3446"/>
              <dgm:constr type="h" for="ch" forName="Parent" refType="h" fact="0.4759"/>
              <dgm:constr type="l" for="ch" forName="Image1" refType="w" fact="0.5531"/>
              <dgm:constr type="t" for="ch" forName="Image1" refType="h" fact="0.1585"/>
              <dgm:constr type="w" for="ch" forName="Image1" refType="w" fact="0.1846"/>
              <dgm:constr type="h" for="ch" forName="Image1" refType="h" fact="0.255"/>
              <dgm:constr type="l" for="ch" forName="Image2" refType="w" fact="0.5531"/>
              <dgm:constr type="t" for="ch" forName="Image2" refType="h" fact="0.5624"/>
              <dgm:constr type="w" for="ch" forName="Image2" refType="w" fact="0.1846"/>
              <dgm:constr type="h" for="ch" forName="Image2" refType="h" fact="0.255"/>
              <dgm:constr type="l" for="ch" forName="Child1" refType="w" fact="0.7529"/>
              <dgm:constr type="t" for="ch" forName="Child1" refType="h" fact="0.1618"/>
              <dgm:constr type="w" for="ch" forName="Child1" refType="w" fact="0.2471"/>
              <dgm:constr type="h" for="ch" forName="Child1" refType="h" fact="0.2468"/>
              <dgm:constr type="l" for="ch" forName="Child2" refType="w" fact="0.7529"/>
              <dgm:constr type="t" for="ch" forName="Child2" refType="h" fact="0.5657"/>
              <dgm:constr type="w" for="ch" forName="Child2" refType="w" fact="0.2471"/>
              <dgm:constr type="h" for="ch" forName="Child2" refType="h" fact="0.2468"/>
            </dgm:constrLst>
          </dgm:if>
          <dgm:if name="Name7"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 refType="w" fact="0"/>
              <dgm:constr type="t" for="ch" forName="Accent" refType="h" fact="0"/>
              <dgm:constr type="w" for="ch" forName="Accent" refType="w" fact="0.6747"/>
              <dgm:constr type="h" for="ch" forName="Accent" refType="h"/>
              <dgm:constr type="l" for="ch" forName="Parent" refType="w" fact="0.1726"/>
              <dgm:constr type="t" for="ch" forName="Parent" refType="h" fact="0.2646"/>
              <dgm:constr type="w" for="ch" forName="Parent" refType="w" fact="0.3347"/>
              <dgm:constr type="h" for="ch" forName="Parent" refType="h" fact="0.4759"/>
              <dgm:constr type="l" for="ch" forName="Image1" refType="w" fact="0.4968"/>
              <dgm:constr type="t" for="ch" forName="Image1" refType="h" fact="0.0843"/>
              <dgm:constr type="w" for="ch" forName="Image1" refType="w" fact="0.1793"/>
              <dgm:constr type="h" for="ch" forName="Image1" refType="h" fact="0.255"/>
              <dgm:constr type="l" for="ch" forName="Image2" refType="w" fact="0.5661"/>
              <dgm:constr type="t" for="ch" forName="Image2" refType="h" fact="0.3744"/>
              <dgm:constr type="w" for="ch" forName="Image2" refType="w" fact="0.1793"/>
              <dgm:constr type="h" for="ch" forName="Image2" refType="h" fact="0.255"/>
              <dgm:constr type="l" for="ch" forName="Image3" refType="w" fact="0.4968"/>
              <dgm:constr type="t" for="ch" forName="Image3" refType="h" fact="0.6686"/>
              <dgm:constr type="w" for="ch" forName="Image3" refType="w" fact="0.1793"/>
              <dgm:constr type="h" for="ch" forName="Image3" refType="h" fact="0.255"/>
              <dgm:constr type="l" for="ch" forName="Child1" refType="w" fact="0.6897"/>
              <dgm:constr type="t" for="ch" forName="Child1" refType="h" fact="0.0884"/>
              <dgm:constr type="w" for="ch" forName="Child1" refType="w" fact="0.24"/>
              <dgm:constr type="h" for="ch" forName="Child1" refType="h" fact="0.2468"/>
              <dgm:constr type="l" for="ch" forName="Child2" refType="w" fact="0.76"/>
              <dgm:constr type="t" for="ch" forName="Child2" refType="h" fact="0.378"/>
              <dgm:constr type="w" for="ch" forName="Child2" refType="w" fact="0.24"/>
              <dgm:constr type="h" for="ch" forName="Child2" refType="h" fact="0.2468"/>
              <dgm:constr type="l" for="ch" forName="Child3" refType="w" fact="0.6897"/>
              <dgm:constr type="t" for="ch" forName="Child3" refType="h" fact="0.6738"/>
              <dgm:constr type="w" for="ch" forName="Child3" refType="w" fact="0.24"/>
              <dgm:constr type="h" for="ch" forName="Child3" refType="h" fact="0.2468"/>
            </dgm:constrLst>
          </dgm:if>
          <dgm:else name="Name8">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 refType="w" fact="0"/>
              <dgm:constr type="t" for="ch" forName="Accent" refType="h" fact="0.0361"/>
              <dgm:constr type="w" for="ch" forName="Accent" refType="w" fact="0.6865"/>
              <dgm:constr type="h" for="ch" forName="Accent" refType="h" fact="0.9197"/>
              <dgm:constr type="l" for="ch" forName="Parent" refType="w" fact="0.1756"/>
              <dgm:constr type="t" for="ch" forName="Parent" refType="h" fact="0.2795"/>
              <dgm:constr type="w" for="ch" forName="Parent" refType="w" fact="0.3406"/>
              <dgm:constr type="h" for="ch" forName="Parent" refType="h" fact="0.4377"/>
              <dgm:constr type="l" for="ch" forName="Image1" refType="w" fact="0.425"/>
              <dgm:constr type="t" for="ch" forName="Image1" refType="h" fact="0"/>
              <dgm:constr type="w" for="ch" forName="Image1" refType="w" fact="0.1825"/>
              <dgm:constr type="h" for="ch" forName="Image1" refType="h" fact="0.2345"/>
              <dgm:constr type="l" for="ch" forName="Image2" refType="w" fact="0.5598"/>
              <dgm:constr type="t" for="ch" forName="Image2" refType="h" fact="0.2184"/>
              <dgm:constr type="w" for="ch" forName="Image2" refType="w" fact="0.1825"/>
              <dgm:constr type="h" for="ch" forName="Image2" refType="h" fact="0.2345"/>
              <dgm:constr type="l" for="ch" forName="Image3" refType="w" fact="0.5591"/>
              <dgm:constr type="t" for="ch" forName="Image3" refType="h" fact="0.5395"/>
              <dgm:constr type="w" for="ch" forName="Image3" refType="w" fact="0.1825"/>
              <dgm:constr type="h" for="ch" forName="Image3" refType="h" fact="0.2345"/>
              <dgm:constr type="l" for="ch" forName="Image4" refType="w" fact="0.425"/>
              <dgm:constr type="t" for="ch" forName="Image4" refType="h" fact="0.7655"/>
              <dgm:constr type="w" for="ch" forName="Image4" refType="w" fact="0.1825"/>
              <dgm:constr type="h" for="ch" forName="Image4" refType="h" fact="0.2345"/>
              <dgm:constr type="l" for="ch" forName="Child1" refType="w" fact="0.6214"/>
              <dgm:constr type="t" for="ch" forName="Child1" refType="h" fact="0.003"/>
              <dgm:constr type="w" for="ch" forName="Child1" refType="w" fact="0.2443"/>
              <dgm:constr type="h" for="ch" forName="Child1" refType="h" fact="0.227"/>
              <dgm:constr type="l" for="ch" forName="Child2" refType="w" fact="0.7557"/>
              <dgm:constr type="t" for="ch" forName="Child2" refType="h" fact="0.2225"/>
              <dgm:constr type="w" for="ch" forName="Child2" refType="w" fact="0.2443"/>
              <dgm:constr type="h" for="ch" forName="Child2" refType="h" fact="0.227"/>
              <dgm:constr type="l" for="ch" forName="Child3" refType="w" fact="0.7557"/>
              <dgm:constr type="t" for="ch" forName="Child3" refType="h" fact="0.5433"/>
              <dgm:constr type="w" for="ch" forName="Child3" refType="w" fact="0.2443"/>
              <dgm:constr type="h" for="ch" forName="Child3" refType="h" fact="0.227"/>
              <dgm:constr type="l" for="ch" forName="Child4" refType="w" fact="0.6214"/>
              <dgm:constr type="t" for="ch" forName="Child4" refType="h" fact="0.7703"/>
              <dgm:constr type="w" for="ch" forName="Child4" refType="w" fact="0.2443"/>
              <dgm:constr type="h" for="ch" forName="Child4" refType="h" fact="0.227"/>
            </dgm:constrLst>
          </dgm:else>
        </dgm:choose>
      </dgm:if>
      <dgm:else name="Name9">
        <dgm:choose name="Name10">
          <dgm:if name="Name11"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2"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r" for="ch" forName="Accent" refType="w"/>
              <dgm:constr type="t" for="ch" forName="Accent" refType="h" fact="0"/>
              <dgm:constr type="w" for="ch" forName="Accent" refType="w" fact="0.6747"/>
              <dgm:constr type="h" for="ch" forName="Accent" refType="h"/>
              <dgm:constr type="r" for="ch" forName="Child1" refType="w" fact="0.24"/>
              <dgm:constr type="t" for="ch" forName="Child1" refType="h" fact="0.3739"/>
              <dgm:constr type="w" for="ch" forName="Child1" refType="w" fact="0.24"/>
              <dgm:constr type="h" for="ch" forName="Child1" refType="h" fact="0.255"/>
              <dgm:constr type="r" for="ch" forName="Parent" refType="w" fact="0.8274"/>
              <dgm:constr type="t" for="ch" forName="Parent" refType="h" fact="0.2646"/>
              <dgm:constr type="w" for="ch" forName="Parent" refType="w" fact="0.3347"/>
              <dgm:constr type="h" for="ch" forName="Parent" refType="h" fact="0.4759"/>
              <dgm:constr type="r" for="ch" forName="Image1" refType="w" fact="0.4339"/>
              <dgm:constr type="t" for="ch" forName="Image1" refType="h" fact="0.3744"/>
              <dgm:constr type="w" for="ch" forName="Image1" refType="w" fact="0.1793"/>
              <dgm:constr type="h" for="ch" forName="Image1" refType="h" fact="0.255"/>
            </dgm:constrLst>
          </dgm:if>
          <dgm:if name="Name13"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 refType="w"/>
              <dgm:constr type="t" for="ch" forName="Accent" refType="h" fact="0"/>
              <dgm:constr type="w" for="ch" forName="Accent" refType="w" fact="0.6946"/>
              <dgm:constr type="h" for="ch" forName="Accent" refType="h"/>
              <dgm:constr type="r" for="ch" forName="Parent" refType="w" fact="0.8223"/>
              <dgm:constr type="t" for="ch" forName="Parent" refType="h" fact="0.2646"/>
              <dgm:constr type="w" for="ch" forName="Parent" refType="w" fact="0.3446"/>
              <dgm:constr type="h" for="ch" forName="Parent" refType="h" fact="0.4759"/>
              <dgm:constr type="r" for="ch" forName="Image1" refType="w" fact="0.4469"/>
              <dgm:constr type="t" for="ch" forName="Image1" refType="h" fact="0.1585"/>
              <dgm:constr type="w" for="ch" forName="Image1" refType="w" fact="0.1846"/>
              <dgm:constr type="h" for="ch" forName="Image1" refType="h" fact="0.255"/>
              <dgm:constr type="r" for="ch" forName="Image2" refType="w" fact="0.4469"/>
              <dgm:constr type="t" for="ch" forName="Image2" refType="h" fact="0.5624"/>
              <dgm:constr type="w" for="ch" forName="Image2" refType="w" fact="0.1846"/>
              <dgm:constr type="h" for="ch" forName="Image2" refType="h" fact="0.255"/>
              <dgm:constr type="r" for="ch" forName="Child1" refType="w" fact="0.2471"/>
              <dgm:constr type="t" for="ch" forName="Child1" refType="h" fact="0.1618"/>
              <dgm:constr type="w" for="ch" forName="Child1" refType="w" fact="0.2471"/>
              <dgm:constr type="h" for="ch" forName="Child1" refType="h" fact="0.2468"/>
              <dgm:constr type="r" for="ch" forName="Child2" refType="w" fact="0.2471"/>
              <dgm:constr type="t" for="ch" forName="Child2" refType="h" fact="0.5657"/>
              <dgm:constr type="w" for="ch" forName="Child2" refType="w" fact="0.2471"/>
              <dgm:constr type="h" for="ch" forName="Child2" refType="h" fact="0.2468"/>
            </dgm:constrLst>
          </dgm:if>
          <dgm:if name="Name14"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 refType="w"/>
              <dgm:constr type="t" for="ch" forName="Accent" refType="h" fact="0"/>
              <dgm:constr type="w" for="ch" forName="Accent" refType="w" fact="0.6747"/>
              <dgm:constr type="h" for="ch" forName="Accent" refType="h"/>
              <dgm:constr type="r" for="ch" forName="Parent" refType="w" fact="0.8274"/>
              <dgm:constr type="t" for="ch" forName="Parent" refType="h" fact="0.2646"/>
              <dgm:constr type="w" for="ch" forName="Parent" refType="w" fact="0.3347"/>
              <dgm:constr type="h" for="ch" forName="Parent" refType="h" fact="0.4759"/>
              <dgm:constr type="r" for="ch" forName="Image1" refType="w" fact="0.5032"/>
              <dgm:constr type="t" for="ch" forName="Image1" refType="h" fact="0.0843"/>
              <dgm:constr type="w" for="ch" forName="Image1" refType="w" fact="0.1793"/>
              <dgm:constr type="h" for="ch" forName="Image1" refType="h" fact="0.255"/>
              <dgm:constr type="r" for="ch" forName="Image2" refType="w" fact="0.4339"/>
              <dgm:constr type="t" for="ch" forName="Image2" refType="h" fact="0.3744"/>
              <dgm:constr type="w" for="ch" forName="Image2" refType="w" fact="0.1793"/>
              <dgm:constr type="h" for="ch" forName="Image2" refType="h" fact="0.255"/>
              <dgm:constr type="r" for="ch" forName="Image3" refType="w" fact="0.5032"/>
              <dgm:constr type="t" for="ch" forName="Image3" refType="h" fact="0.6686"/>
              <dgm:constr type="w" for="ch" forName="Image3" refType="w" fact="0.1793"/>
              <dgm:constr type="h" for="ch" forName="Image3" refType="h" fact="0.255"/>
              <dgm:constr type="r" for="ch" forName="Child1" refType="w" fact="0.3103"/>
              <dgm:constr type="t" for="ch" forName="Child1" refType="h" fact="0.0884"/>
              <dgm:constr type="w" for="ch" forName="Child1" refType="w" fact="0.24"/>
              <dgm:constr type="h" for="ch" forName="Child1" refType="h" fact="0.2468"/>
              <dgm:constr type="r" for="ch" forName="Child2" refType="w" fact="0.24"/>
              <dgm:constr type="t" for="ch" forName="Child2" refType="h" fact="0.378"/>
              <dgm:constr type="w" for="ch" forName="Child2" refType="w" fact="0.24"/>
              <dgm:constr type="h" for="ch" forName="Child2" refType="h" fact="0.2468"/>
              <dgm:constr type="r" for="ch" forName="Child3" refType="w" fact="0.3103"/>
              <dgm:constr type="t" for="ch" forName="Child3" refType="h" fact="0.6738"/>
              <dgm:constr type="w" for="ch" forName="Child3" refType="w" fact="0.24"/>
              <dgm:constr type="h" for="ch" forName="Child3" refType="h" fact="0.2468"/>
            </dgm:constrLst>
          </dgm:if>
          <dgm:else name="Name15">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 refType="w"/>
              <dgm:constr type="t" for="ch" forName="Accent" refType="h" fact="0.0361"/>
              <dgm:constr type="w" for="ch" forName="Accent" refType="w" fact="0.6865"/>
              <dgm:constr type="h" for="ch" forName="Accent" refType="h" fact="0.9197"/>
              <dgm:constr type="r" for="ch" forName="Parent" refType="w" fact="0.8244"/>
              <dgm:constr type="t" for="ch" forName="Parent" refType="h" fact="0.2795"/>
              <dgm:constr type="w" for="ch" forName="Parent" refType="w" fact="0.3406"/>
              <dgm:constr type="h" for="ch" forName="Parent" refType="h" fact="0.4377"/>
              <dgm:constr type="r" for="ch" forName="Image1" refType="w" fact="0.575"/>
              <dgm:constr type="t" for="ch" forName="Image1" refType="h" fact="0"/>
              <dgm:constr type="w" for="ch" forName="Image1" refType="w" fact="0.1825"/>
              <dgm:constr type="h" for="ch" forName="Image1" refType="h" fact="0.2345"/>
              <dgm:constr type="r" for="ch" forName="Image2" refType="w" fact="0.4402"/>
              <dgm:constr type="t" for="ch" forName="Image2" refType="h" fact="0.2184"/>
              <dgm:constr type="w" for="ch" forName="Image2" refType="w" fact="0.1825"/>
              <dgm:constr type="h" for="ch" forName="Image2" refType="h" fact="0.2345"/>
              <dgm:constr type="r" for="ch" forName="Image3" refType="w" fact="0.4409"/>
              <dgm:constr type="t" for="ch" forName="Image3" refType="h" fact="0.5395"/>
              <dgm:constr type="w" for="ch" forName="Image3" refType="w" fact="0.1825"/>
              <dgm:constr type="h" for="ch" forName="Image3" refType="h" fact="0.2345"/>
              <dgm:constr type="r" for="ch" forName="Image4" refType="w" fact="0.575"/>
              <dgm:constr type="t" for="ch" forName="Image4" refType="h" fact="0.7655"/>
              <dgm:constr type="w" for="ch" forName="Image4" refType="w" fact="0.1825"/>
              <dgm:constr type="h" for="ch" forName="Image4" refType="h" fact="0.2345"/>
              <dgm:constr type="r" for="ch" forName="Child1" refType="w" fact="0.3786"/>
              <dgm:constr type="t" for="ch" forName="Child1" refType="h" fact="0.003"/>
              <dgm:constr type="w" for="ch" forName="Child1" refType="w" fact="0.2443"/>
              <dgm:constr type="h" for="ch" forName="Child1" refType="h" fact="0.227"/>
              <dgm:constr type="r" for="ch" forName="Child2" refType="w" fact="0.2443"/>
              <dgm:constr type="t" for="ch" forName="Child2" refType="h" fact="0.2225"/>
              <dgm:constr type="w" for="ch" forName="Child2" refType="w" fact="0.2443"/>
              <dgm:constr type="h" for="ch" forName="Child2" refType="h" fact="0.227"/>
              <dgm:constr type="r" for="ch" forName="Child3" refType="w" fact="0.2443"/>
              <dgm:constr type="t" for="ch" forName="Child3" refType="h" fact="0.5433"/>
              <dgm:constr type="w" for="ch" forName="Child3" refType="w" fact="0.2443"/>
              <dgm:constr type="h" for="ch" forName="Child3" refType="h" fact="0.227"/>
              <dgm:constr type="r" for="ch" forName="Child4" refType="w" fact="0.3786"/>
              <dgm:constr type="t" for="ch" forName="Child4" refType="h" fact="0.7703"/>
              <dgm:constr type="w" for="ch" forName="Child4" refType="w" fact="0.2443"/>
              <dgm:constr type="h" for="ch" forName="Child4" refType="h" fact="0.227"/>
            </dgm:constrLst>
          </dgm:else>
        </dgm:choose>
      </dgm:else>
    </dgm:choose>
    <dgm:forEach name="wrapper" axis="self" ptType="parTrans">
      <dgm:forEach name="ImageRepeat" axis="self">
        <dgm:layoutNode name="Image" styleLbl="fgImgPlace1">
          <dgm:alg type="sp"/>
          <dgm:shape xmlns:r="http://schemas.openxmlformats.org/officeDocument/2006/relationships" type="ellipse" r:blip="" blipPhldr="1">
            <dgm:adjLst/>
          </dgm:shape>
          <dgm:presOf/>
        </dgm:layoutNode>
      </dgm:forEach>
    </dgm:forEach>
    <dgm:forEach name="Name16" axis="ch" ptType="node" cnt="1">
      <dgm:layoutNode name="Parent" styleLbl="node1">
        <dgm:varLst>
          <dgm:chMax val="4"/>
          <dgm:chPref val="3"/>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7" axis="ch ch" ptType="node node" st="1 1" cnt="1 1">
      <dgm:layoutNode name="Accent" styleLbl="node1">
        <dgm:alg type="sp"/>
        <dgm:choose name="Name18">
          <dgm:if name="Name19" func="var" arg="dir" op="equ" val="norm">
            <dgm:choose name="Name20">
              <dgm:if name="Name21" axis="followSib" ptType="node" func="cnt" op="equ" val="0">
                <dgm:shape xmlns:r="http://schemas.openxmlformats.org/officeDocument/2006/relationships" type="blockArc" r:blip="">
                  <dgm:adjLst>
                    <dgm:adj idx="1" val="-49.0368"/>
                    <dgm:adj idx="2" val="49.4265"/>
                    <dgm:adj idx="3" val="0.0564"/>
                  </dgm:adjLst>
                </dgm:shape>
              </dgm:if>
              <dgm:if name="Name22" axis="followSib" ptType="node" func="cnt" op="equ" val="1">
                <dgm:shape xmlns:r="http://schemas.openxmlformats.org/officeDocument/2006/relationships" type="blockArc" r:blip="">
                  <dgm:adjLst>
                    <dgm:adj idx="1" val="-64.2028"/>
                    <dgm:adj idx="2" val="64.5456"/>
                    <dgm:adj idx="3" val="0.0558"/>
                  </dgm:adjLst>
                </dgm:shape>
              </dgm:if>
              <dgm:if name="Name23" axis="followSib" ptType="node" func="cnt" op="equ" val="2">
                <dgm:shape xmlns:r="http://schemas.openxmlformats.org/officeDocument/2006/relationships" type="blockArc" r:blip="">
                  <dgm:adjLst>
                    <dgm:adj idx="1" val="-67.8702"/>
                    <dgm:adj idx="2" val="68.6519"/>
                    <dgm:adj idx="3" val="0.0575"/>
                  </dgm:adjLst>
                </dgm:shape>
              </dgm:if>
              <dgm:else name="Name24">
                <dgm:shape xmlns:r="http://schemas.openxmlformats.org/officeDocument/2006/relationships" type="blockArc" r:blip="">
                  <dgm:adjLst>
                    <dgm:adj idx="1" val="-84.8426"/>
                    <dgm:adj idx="2" val="84.8009"/>
                    <dgm:adj idx="3" val="0.0524"/>
                  </dgm:adjLst>
                </dgm:shape>
              </dgm:else>
            </dgm:choose>
          </dgm:if>
          <dgm:else name="Name25">
            <dgm:choose name="Name26">
              <dgm:if name="Name27" axis="followSib" ptType="node" func="cnt" op="equ" val="0">
                <dgm:shape xmlns:r="http://schemas.openxmlformats.org/officeDocument/2006/relationships" rot="180" type="blockArc" r:blip="">
                  <dgm:adjLst>
                    <dgm:adj idx="1" val="-49.0368"/>
                    <dgm:adj idx="2" val="49.4265"/>
                    <dgm:adj idx="3" val="0.0564"/>
                  </dgm:adjLst>
                </dgm:shape>
              </dgm:if>
              <dgm:if name="Name28" axis="followSib" ptType="node" func="cnt" op="equ" val="1">
                <dgm:shape xmlns:r="http://schemas.openxmlformats.org/officeDocument/2006/relationships" rot="180" type="blockArc" r:blip="">
                  <dgm:adjLst>
                    <dgm:adj idx="1" val="-64.2028"/>
                    <dgm:adj idx="2" val="64.5456"/>
                    <dgm:adj idx="3" val="0.0558"/>
                  </dgm:adjLst>
                </dgm:shape>
              </dgm:if>
              <dgm:if name="Name29" axis="followSib" ptType="node" func="cnt" op="equ" val="2">
                <dgm:shape xmlns:r="http://schemas.openxmlformats.org/officeDocument/2006/relationships" rot="180" type="blockArc" r:blip="">
                  <dgm:adjLst>
                    <dgm:adj idx="1" val="-67.8702"/>
                    <dgm:adj idx="2" val="68.6519"/>
                    <dgm:adj idx="3" val="0.0575"/>
                  </dgm:adjLst>
                </dgm:shape>
              </dgm:if>
              <dgm:else name="Name30">
                <dgm:shape xmlns:r="http://schemas.openxmlformats.org/officeDocument/2006/relationships" rot="180" type="blockArc" r:blip="">
                  <dgm:adjLst>
                    <dgm:adj idx="1" val="-84.8426"/>
                    <dgm:adj idx="2" val="84.8009"/>
                    <dgm:adj idx="3" val="0.0524"/>
                  </dgm:adjLst>
                </dgm:shape>
              </dgm:else>
            </dgm:choose>
          </dgm:else>
        </dgm:choose>
        <dgm:presOf/>
      </dgm:layoutNode>
      <dgm:layoutNode name="Image1" styleLbl="fgImgPlace1">
        <dgm:alg type="sp"/>
        <dgm:shape xmlns:r="http://schemas.openxmlformats.org/officeDocument/2006/relationships" type="ellipse" r:blip="" blipPhldr="1">
          <dgm:adjLst/>
        </dgm:shape>
        <dgm:presOf/>
      </dgm:layoutNode>
      <dgm:layoutNode name="Child1" styleLbl="revTx">
        <dgm:varLst>
          <dgm:chMax val="0"/>
          <dgm:chPref val="0"/>
          <dgm:bulletEnabled val="1"/>
        </dgm:varLst>
        <dgm:choose name="Name31">
          <dgm:if name="Name32" func="var" arg="dir" op="equ" val="norm">
            <dgm:alg type="tx">
              <dgm:param type="parTxLTRAlign" val="l"/>
              <dgm:param type="shpTxLTRAlignCh" val="l"/>
              <dgm:param type="parTxRTLAlign" val="l"/>
              <dgm:param type="shpTxRTLAlignCh" val="l"/>
              <dgm:param type="lnSpAfParP" val="10"/>
            </dgm:alg>
          </dgm:if>
          <dgm:else name="Name3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4" axis="ch ch" ptType="node node" st="1 2" cnt="1 1">
      <dgm:layoutNode name="Image2">
        <dgm:alg type="sp"/>
        <dgm:shape xmlns:r="http://schemas.openxmlformats.org/officeDocument/2006/relationships" r:blip="">
          <dgm:adjLst/>
        </dgm:shape>
        <dgm:presOf/>
        <dgm:constrLst/>
        <dgm:forEach name="Name35" ref="ImageRepeat"/>
      </dgm:layoutNode>
      <dgm:layoutNode name="Child2" styleLbl="revTx">
        <dgm:varLst>
          <dgm:chMax val="0"/>
          <dgm:chPref val="0"/>
          <dgm:bulletEnabled val="1"/>
        </dgm:varLst>
        <dgm:choose name="Name36">
          <dgm:if name="Name37" func="var" arg="dir" op="equ" val="norm">
            <dgm:alg type="tx">
              <dgm:param type="parTxLTRAlign" val="l"/>
              <dgm:param type="shpTxLTRAlignCh" val="l"/>
              <dgm:param type="parTxRTLAlign" val="l"/>
              <dgm:param type="shpTxRTLAlignCh" val="l"/>
              <dgm:param type="lnSpAfParP" val="10"/>
            </dgm:alg>
          </dgm:if>
          <dgm:else name="Name3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9" axis="ch ch" ptType="node node" st="1 3" cnt="1 1">
      <dgm:layoutNode name="Image3">
        <dgm:alg type="sp"/>
        <dgm:shape xmlns:r="http://schemas.openxmlformats.org/officeDocument/2006/relationships" r:blip="">
          <dgm:adjLst/>
        </dgm:shape>
        <dgm:presOf/>
        <dgm:constrLst/>
        <dgm:forEach name="Name40" ref="ImageRepeat"/>
      </dgm:layoutNode>
      <dgm:layoutNode name="Child3" styleLbl="revTx">
        <dgm:varLst>
          <dgm:chMax val="0"/>
          <dgm:chPref val="0"/>
          <dgm:bulletEnabled val="1"/>
        </dgm:varLst>
        <dgm:choose name="Name41">
          <dgm:if name="Name42" func="var" arg="dir" op="equ" val="norm">
            <dgm:alg type="tx">
              <dgm:param type="parTxLTRAlign" val="l"/>
              <dgm:param type="shpTxLTRAlignCh" val="l"/>
              <dgm:param type="parTxRTLAlign" val="l"/>
              <dgm:param type="shpTxRTLAlignCh" val="l"/>
              <dgm:param type="lnSpAfParP" val="10"/>
            </dgm:alg>
          </dgm:if>
          <dgm:else name="Name4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4" axis="ch ch" ptType="node node" st="1 4" cnt="1 1">
      <dgm:layoutNode name="Image4">
        <dgm:alg type="sp"/>
        <dgm:shape xmlns:r="http://schemas.openxmlformats.org/officeDocument/2006/relationships" r:blip="">
          <dgm:adjLst/>
        </dgm:shape>
        <dgm:presOf/>
        <dgm:constrLst/>
        <dgm:forEach name="Name45" ref="ImageRepeat"/>
      </dgm:layoutNode>
      <dgm:layoutNode name="Child4" styleLbl="revTx">
        <dgm:varLst>
          <dgm:chMax val="0"/>
          <dgm:chPref val="0"/>
          <dgm:bulletEnabled val="1"/>
        </dgm:varLst>
        <dgm:choose name="Name46">
          <dgm:if name="Name47" func="var" arg="dir" op="equ" val="norm">
            <dgm:alg type="tx">
              <dgm:param type="parTxLTRAlign" val="l"/>
              <dgm:param type="shpTxLTRAlignCh" val="l"/>
              <dgm:param type="parTxRTLAlign" val="l"/>
              <dgm:param type="shpTxRTLAlignCh" val="l"/>
              <dgm:param type="lnSpAfParP" val="10"/>
            </dgm:alg>
          </dgm:if>
          <dgm:else name="Name4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t>07/04/2019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D86FF1C4-32A3-451B-9EDB-8C4F4649BC1E}" type="datetimeFigureOut">
              <a:rPr lang="en-GB" smtClean="0"/>
              <a:t>07/04/2019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47524CF5-0988-4E1B-906A-7AB2F202BAC1}" type="slidenum">
              <a:rPr lang="en-GB" smtClean="0"/>
              <a:t>‹#›</a:t>
            </a:fld>
            <a:endParaRPr lang="en-GB"/>
          </a:p>
        </p:txBody>
      </p:sp>
    </p:spTree>
    <p:extLst>
      <p:ext uri="{BB962C8B-B14F-4D97-AF65-F5344CB8AC3E}">
        <p14:creationId xmlns:p14="http://schemas.microsoft.com/office/powerpoint/2010/main" val="15709195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5"/>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defTabSz="457200" eaLnBrk="0" fontAlgn="base" hangingPunct="0">
              <a:spcBef>
                <a:spcPct val="30000"/>
              </a:spcBef>
              <a:spcAft>
                <a:spcPct val="0"/>
              </a:spcAft>
              <a:defRPr sz="1200">
                <a:solidFill>
                  <a:schemeClr val="tx1"/>
                </a:solidFill>
                <a:latin typeface="Calibri" panose="020F0502020204030204" pitchFamily="34" charset="0"/>
              </a:defRPr>
            </a:lvl6pPr>
            <a:lvl7pPr marL="2933700" indent="-223838" defTabSz="457200" eaLnBrk="0" fontAlgn="base" hangingPunct="0">
              <a:spcBef>
                <a:spcPct val="30000"/>
              </a:spcBef>
              <a:spcAft>
                <a:spcPct val="0"/>
              </a:spcAft>
              <a:defRPr sz="1200">
                <a:solidFill>
                  <a:schemeClr val="tx1"/>
                </a:solidFill>
                <a:latin typeface="Calibri" panose="020F0502020204030204" pitchFamily="34" charset="0"/>
              </a:defRPr>
            </a:lvl7pPr>
            <a:lvl8pPr marL="3390900" indent="-223838" defTabSz="457200" eaLnBrk="0" fontAlgn="base" hangingPunct="0">
              <a:spcBef>
                <a:spcPct val="30000"/>
              </a:spcBef>
              <a:spcAft>
                <a:spcPct val="0"/>
              </a:spcAft>
              <a:defRPr sz="1200">
                <a:solidFill>
                  <a:schemeClr val="tx1"/>
                </a:solidFill>
                <a:latin typeface="Calibri" panose="020F0502020204030204" pitchFamily="34" charset="0"/>
              </a:defRPr>
            </a:lvl8pPr>
            <a:lvl9pPr marL="3848100" indent="-223838"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9025FBBB-FB48-4B13-9487-D13992A246BA}" type="slidenum">
              <a:rPr lang="en-US" altLang="en-US" smtClean="0">
                <a:solidFill>
                  <a:srgbClr val="000000"/>
                </a:solidFill>
              </a:rPr>
              <a:pPr fontAlgn="base">
                <a:spcBef>
                  <a:spcPct val="0"/>
                </a:spcBef>
                <a:spcAft>
                  <a:spcPct val="0"/>
                </a:spcAft>
              </a:pPr>
              <a:t>4</a:t>
            </a:fld>
            <a:endParaRPr lang="en-US" altLang="en-US" smtClean="0">
              <a:solidFill>
                <a:srgbClr val="000000"/>
              </a:solidFill>
            </a:endParaRPr>
          </a:p>
        </p:txBody>
      </p:sp>
      <p:sp>
        <p:nvSpPr>
          <p:cNvPr id="33795" name="Rectangle 2"/>
          <p:cNvSpPr>
            <a:spLocks noGrp="1" noRot="1" noChangeAspect="1" noChangeArrowheads="1" noTextEdit="1"/>
          </p:cNvSpPr>
          <p:nvPr>
            <p:ph type="sldImg"/>
          </p:nvPr>
        </p:nvSpPr>
        <p:spPr bwMode="auto">
          <a:xfrm>
            <a:off x="879475" y="733425"/>
            <a:ext cx="4910138" cy="36830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33796" name="Rectangle 3"/>
          <p:cNvSpPr>
            <a:spLocks noGrp="1" noChangeArrowheads="1"/>
          </p:cNvSpPr>
          <p:nvPr>
            <p:ph type="body" idx="1"/>
          </p:nvPr>
        </p:nvSpPr>
        <p:spPr bwMode="auto">
          <a:xfrm>
            <a:off x="919163" y="4649788"/>
            <a:ext cx="4829175" cy="43735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9920" tIns="44960" rIns="89920" bIns="44960" numCol="1" anchor="t" anchorCtr="0" compatLnSpc="1">
            <a:prstTxWarp prst="textNoShape">
              <a:avLst/>
            </a:prstTxWarp>
          </a:bodyPr>
          <a:lstStyle/>
          <a:p>
            <a:pPr eaLnBrk="1" hangingPunct="1">
              <a:spcBef>
                <a:spcPct val="0"/>
              </a:spcBef>
            </a:pPr>
            <a:r>
              <a:rPr lang="en-GB" altLang="en-US" smtClean="0"/>
              <a:t>Overall research objectives</a:t>
            </a:r>
          </a:p>
        </p:txBody>
      </p:sp>
    </p:spTree>
    <p:extLst>
      <p:ext uri="{BB962C8B-B14F-4D97-AF65-F5344CB8AC3E}">
        <p14:creationId xmlns:p14="http://schemas.microsoft.com/office/powerpoint/2010/main" val="37259904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Dian kuvan paikkamerkki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Huomautusten paikkamerkki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i-FI" altLang="en-US" smtClean="0"/>
          </a:p>
        </p:txBody>
      </p:sp>
    </p:spTree>
    <p:extLst>
      <p:ext uri="{BB962C8B-B14F-4D97-AF65-F5344CB8AC3E}">
        <p14:creationId xmlns:p14="http://schemas.microsoft.com/office/powerpoint/2010/main" val="18571561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5"/>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defTabSz="457200" eaLnBrk="0" fontAlgn="base" hangingPunct="0">
              <a:spcBef>
                <a:spcPct val="30000"/>
              </a:spcBef>
              <a:spcAft>
                <a:spcPct val="0"/>
              </a:spcAft>
              <a:defRPr sz="1200">
                <a:solidFill>
                  <a:schemeClr val="tx1"/>
                </a:solidFill>
                <a:latin typeface="Calibri" panose="020F0502020204030204" pitchFamily="34" charset="0"/>
              </a:defRPr>
            </a:lvl6pPr>
            <a:lvl7pPr marL="2933700" indent="-223838" defTabSz="457200" eaLnBrk="0" fontAlgn="base" hangingPunct="0">
              <a:spcBef>
                <a:spcPct val="30000"/>
              </a:spcBef>
              <a:spcAft>
                <a:spcPct val="0"/>
              </a:spcAft>
              <a:defRPr sz="1200">
                <a:solidFill>
                  <a:schemeClr val="tx1"/>
                </a:solidFill>
                <a:latin typeface="Calibri" panose="020F0502020204030204" pitchFamily="34" charset="0"/>
              </a:defRPr>
            </a:lvl7pPr>
            <a:lvl8pPr marL="3390900" indent="-223838" defTabSz="457200" eaLnBrk="0" fontAlgn="base" hangingPunct="0">
              <a:spcBef>
                <a:spcPct val="30000"/>
              </a:spcBef>
              <a:spcAft>
                <a:spcPct val="0"/>
              </a:spcAft>
              <a:defRPr sz="1200">
                <a:solidFill>
                  <a:schemeClr val="tx1"/>
                </a:solidFill>
                <a:latin typeface="Calibri" panose="020F0502020204030204" pitchFamily="34" charset="0"/>
              </a:defRPr>
            </a:lvl8pPr>
            <a:lvl9pPr marL="3848100" indent="-223838"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C59452B0-C90C-4CB4-B221-A7EE958B3CEA}" type="slidenum">
              <a:rPr lang="en-US" altLang="en-US" smtClean="0">
                <a:solidFill>
                  <a:srgbClr val="000000"/>
                </a:solidFill>
              </a:rPr>
              <a:pPr fontAlgn="base">
                <a:spcBef>
                  <a:spcPct val="0"/>
                </a:spcBef>
                <a:spcAft>
                  <a:spcPct val="0"/>
                </a:spcAft>
              </a:pPr>
              <a:t>15</a:t>
            </a:fld>
            <a:endParaRPr lang="en-US" altLang="en-US" smtClean="0">
              <a:solidFill>
                <a:srgbClr val="000000"/>
              </a:solidFill>
            </a:endParaRPr>
          </a:p>
        </p:txBody>
      </p:sp>
      <p:sp>
        <p:nvSpPr>
          <p:cNvPr id="46083" name="Rectangle 2"/>
          <p:cNvSpPr>
            <a:spLocks noGrp="1" noRot="1" noChangeAspect="1" noChangeArrowheads="1" noTextEdit="1"/>
          </p:cNvSpPr>
          <p:nvPr>
            <p:ph type="sldImg"/>
          </p:nvPr>
        </p:nvSpPr>
        <p:spPr bwMode="auto">
          <a:xfrm>
            <a:off x="904875" y="738188"/>
            <a:ext cx="4859338" cy="3644900"/>
          </a:xfrm>
          <a:solidFill>
            <a:srgbClr val="FFFFFF"/>
          </a:solidFill>
          <a:ln>
            <a:solidFill>
              <a:srgbClr val="000000"/>
            </a:solidFill>
            <a:miter lim="800000"/>
            <a:headEnd/>
            <a:tailEnd/>
          </a:ln>
        </p:spPr>
      </p:sp>
      <p:sp>
        <p:nvSpPr>
          <p:cNvPr id="46084" name="Rectangle 3"/>
          <p:cNvSpPr>
            <a:spLocks noGrp="1" noChangeArrowheads="1"/>
          </p:cNvSpPr>
          <p:nvPr>
            <p:ph type="body" idx="1"/>
          </p:nvPr>
        </p:nvSpPr>
        <p:spPr bwMode="auto">
          <a:xfrm>
            <a:off x="889000" y="4632325"/>
            <a:ext cx="4743450" cy="4878388"/>
          </a:xfrm>
          <a:solidFill>
            <a:srgbClr val="FFFFFF"/>
          </a:solidFill>
          <a:ln>
            <a:solidFill>
              <a:srgbClr val="000000"/>
            </a:solidFill>
            <a:miter lim="800000"/>
            <a:headEnd/>
            <a:tailEnd/>
          </a:ln>
        </p:spPr>
        <p:txBody>
          <a:bodyPr wrap="square" lIns="88555" tIns="44278" rIns="88555" bIns="44278" numCol="1" anchor="t" anchorCtr="0" compatLnSpc="1">
            <a:prstTxWarp prst="textNoShape">
              <a:avLst/>
            </a:prstTxWarp>
          </a:bodyPr>
          <a:lstStyle/>
          <a:p>
            <a:pPr eaLnBrk="1" hangingPunct="1">
              <a:spcBef>
                <a:spcPct val="0"/>
              </a:spcBef>
            </a:pPr>
            <a:r>
              <a:rPr lang="en-GB" altLang="en-US" sz="1400" smtClean="0"/>
              <a:t>Personal interviews</a:t>
            </a:r>
          </a:p>
          <a:p>
            <a:pPr eaLnBrk="1" hangingPunct="1">
              <a:spcBef>
                <a:spcPct val="0"/>
              </a:spcBef>
              <a:buFontTx/>
              <a:buChar char="•"/>
            </a:pPr>
            <a:r>
              <a:rPr lang="en-GB" altLang="en-US" sz="1400" smtClean="0"/>
              <a:t>Best known type of interview</a:t>
            </a:r>
          </a:p>
          <a:p>
            <a:pPr eaLnBrk="1" hangingPunct="1">
              <a:spcBef>
                <a:spcPct val="0"/>
              </a:spcBef>
              <a:buFontTx/>
              <a:buChar char="•"/>
            </a:pPr>
            <a:r>
              <a:rPr lang="en-GB" altLang="en-US" sz="1400" smtClean="0"/>
              <a:t>Advantages:</a:t>
            </a:r>
          </a:p>
          <a:p>
            <a:pPr eaLnBrk="1" hangingPunct="1">
              <a:spcBef>
                <a:spcPct val="0"/>
              </a:spcBef>
              <a:buFontTx/>
              <a:buChar char="•"/>
            </a:pPr>
            <a:r>
              <a:rPr lang="en-GB" altLang="en-US" sz="1400" smtClean="0"/>
              <a:t>A rapport between interviewer and interviewee can develop, which facilitates understanding</a:t>
            </a:r>
          </a:p>
          <a:p>
            <a:pPr eaLnBrk="1" hangingPunct="1">
              <a:spcBef>
                <a:spcPct val="0"/>
              </a:spcBef>
              <a:buFontTx/>
              <a:buChar char="•"/>
            </a:pPr>
            <a:endParaRPr lang="en-GB" altLang="en-US" sz="1400" smtClean="0"/>
          </a:p>
          <a:p>
            <a:pPr eaLnBrk="1" hangingPunct="1">
              <a:spcBef>
                <a:spcPct val="0"/>
              </a:spcBef>
              <a:buFontTx/>
              <a:buChar char="•"/>
            </a:pPr>
            <a:r>
              <a:rPr lang="en-GB" altLang="en-US" sz="1400" smtClean="0"/>
              <a:t>The interviewer can observe body language - dishonesty or discrepancies can be detected</a:t>
            </a:r>
          </a:p>
          <a:p>
            <a:pPr eaLnBrk="1" hangingPunct="1">
              <a:spcBef>
                <a:spcPct val="0"/>
              </a:spcBef>
              <a:buFontTx/>
              <a:buChar char="•"/>
            </a:pPr>
            <a:endParaRPr lang="en-GB" altLang="en-US" sz="1400" smtClean="0"/>
          </a:p>
          <a:p>
            <a:pPr eaLnBrk="1" hangingPunct="1">
              <a:spcBef>
                <a:spcPct val="0"/>
              </a:spcBef>
              <a:buFontTx/>
              <a:buChar char="•"/>
            </a:pPr>
            <a:r>
              <a:rPr lang="en-GB" altLang="en-US" sz="1400" smtClean="0"/>
              <a:t>Informal chats can offer valuable additional information - sometimes more important than the interview itself</a:t>
            </a:r>
          </a:p>
          <a:p>
            <a:pPr eaLnBrk="1" hangingPunct="1">
              <a:spcBef>
                <a:spcPct val="0"/>
              </a:spcBef>
              <a:buFontTx/>
              <a:buChar char="•"/>
            </a:pPr>
            <a:endParaRPr lang="en-GB" altLang="en-US" sz="1400" smtClean="0"/>
          </a:p>
          <a:p>
            <a:pPr eaLnBrk="1" hangingPunct="1">
              <a:spcBef>
                <a:spcPct val="0"/>
              </a:spcBef>
              <a:buFontTx/>
              <a:buChar char="•"/>
            </a:pPr>
            <a:r>
              <a:rPr lang="en-GB" altLang="en-US" sz="1400" smtClean="0"/>
              <a:t>But: expensive in cost and time</a:t>
            </a:r>
          </a:p>
          <a:p>
            <a:pPr eaLnBrk="1" hangingPunct="1">
              <a:spcBef>
                <a:spcPct val="0"/>
              </a:spcBef>
              <a:buFontTx/>
              <a:buChar char="•"/>
            </a:pPr>
            <a:endParaRPr lang="en-GB" altLang="en-US" sz="1400" smtClean="0"/>
          </a:p>
          <a:p>
            <a:pPr eaLnBrk="1" hangingPunct="1">
              <a:spcBef>
                <a:spcPct val="0"/>
              </a:spcBef>
              <a:buFontTx/>
              <a:buChar char="•"/>
            </a:pPr>
            <a:r>
              <a:rPr lang="en-GB" altLang="en-US" sz="1400" smtClean="0"/>
              <a:t>The role of the interviewer introduces a bias:, i.e. conscious or unconscious reaction of the interviewee to the the age, race, appearance, manner of speaking or similar factors of the interviewer --&gt; women into engineering</a:t>
            </a:r>
            <a:endParaRPr lang="en-GB" altLang="en-US" smtClean="0"/>
          </a:p>
        </p:txBody>
      </p:sp>
    </p:spTree>
    <p:extLst>
      <p:ext uri="{BB962C8B-B14F-4D97-AF65-F5344CB8AC3E}">
        <p14:creationId xmlns:p14="http://schemas.microsoft.com/office/powerpoint/2010/main" val="4435228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5"/>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defTabSz="457200" eaLnBrk="0" fontAlgn="base" hangingPunct="0">
              <a:spcBef>
                <a:spcPct val="30000"/>
              </a:spcBef>
              <a:spcAft>
                <a:spcPct val="0"/>
              </a:spcAft>
              <a:defRPr sz="1200">
                <a:solidFill>
                  <a:schemeClr val="tx1"/>
                </a:solidFill>
                <a:latin typeface="Calibri" panose="020F0502020204030204" pitchFamily="34" charset="0"/>
              </a:defRPr>
            </a:lvl6pPr>
            <a:lvl7pPr marL="2933700" indent="-223838" defTabSz="457200" eaLnBrk="0" fontAlgn="base" hangingPunct="0">
              <a:spcBef>
                <a:spcPct val="30000"/>
              </a:spcBef>
              <a:spcAft>
                <a:spcPct val="0"/>
              </a:spcAft>
              <a:defRPr sz="1200">
                <a:solidFill>
                  <a:schemeClr val="tx1"/>
                </a:solidFill>
                <a:latin typeface="Calibri" panose="020F0502020204030204" pitchFamily="34" charset="0"/>
              </a:defRPr>
            </a:lvl7pPr>
            <a:lvl8pPr marL="3390900" indent="-223838" defTabSz="457200" eaLnBrk="0" fontAlgn="base" hangingPunct="0">
              <a:spcBef>
                <a:spcPct val="30000"/>
              </a:spcBef>
              <a:spcAft>
                <a:spcPct val="0"/>
              </a:spcAft>
              <a:defRPr sz="1200">
                <a:solidFill>
                  <a:schemeClr val="tx1"/>
                </a:solidFill>
                <a:latin typeface="Calibri" panose="020F0502020204030204" pitchFamily="34" charset="0"/>
              </a:defRPr>
            </a:lvl8pPr>
            <a:lvl9pPr marL="3848100" indent="-223838"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D815B2E8-A440-4EC3-A482-E25CAA810832}" type="slidenum">
              <a:rPr lang="en-US" altLang="en-US" smtClean="0">
                <a:solidFill>
                  <a:srgbClr val="000000"/>
                </a:solidFill>
              </a:rPr>
              <a:pPr fontAlgn="base">
                <a:spcBef>
                  <a:spcPct val="0"/>
                </a:spcBef>
                <a:spcAft>
                  <a:spcPct val="0"/>
                </a:spcAft>
              </a:pPr>
              <a:t>16</a:t>
            </a:fld>
            <a:endParaRPr lang="en-US" altLang="en-US" smtClean="0">
              <a:solidFill>
                <a:srgbClr val="000000"/>
              </a:solidFill>
            </a:endParaRPr>
          </a:p>
        </p:txBody>
      </p:sp>
      <p:sp>
        <p:nvSpPr>
          <p:cNvPr id="48131" name="Rectangle 2"/>
          <p:cNvSpPr>
            <a:spLocks noGrp="1" noRot="1" noChangeAspect="1" noChangeArrowheads="1" noTextEdit="1"/>
          </p:cNvSpPr>
          <p:nvPr>
            <p:ph type="sldImg"/>
          </p:nvPr>
        </p:nvSpPr>
        <p:spPr bwMode="auto">
          <a:xfrm>
            <a:off x="904875" y="738188"/>
            <a:ext cx="4859338" cy="3644900"/>
          </a:xfrm>
          <a:solidFill>
            <a:srgbClr val="FFFFFF"/>
          </a:solidFill>
          <a:ln>
            <a:solidFill>
              <a:srgbClr val="000000"/>
            </a:solidFill>
            <a:miter lim="800000"/>
            <a:headEnd/>
            <a:tailEnd/>
          </a:ln>
        </p:spPr>
      </p:sp>
      <p:sp>
        <p:nvSpPr>
          <p:cNvPr id="48132" name="Rectangle 3"/>
          <p:cNvSpPr>
            <a:spLocks noGrp="1" noChangeArrowheads="1"/>
          </p:cNvSpPr>
          <p:nvPr>
            <p:ph type="body" idx="1"/>
          </p:nvPr>
        </p:nvSpPr>
        <p:spPr bwMode="auto">
          <a:xfrm>
            <a:off x="889000" y="4632325"/>
            <a:ext cx="4891088" cy="4389438"/>
          </a:xfrm>
          <a:solidFill>
            <a:srgbClr val="FFFFFF"/>
          </a:solidFill>
          <a:ln>
            <a:solidFill>
              <a:srgbClr val="000000"/>
            </a:solidFill>
            <a:miter lim="800000"/>
            <a:headEnd/>
            <a:tailEnd/>
          </a:ln>
        </p:spPr>
        <p:txBody>
          <a:bodyPr wrap="square" lIns="88555" tIns="44278" rIns="88555" bIns="44278" numCol="1" anchor="t" anchorCtr="0" compatLnSpc="1">
            <a:prstTxWarp prst="textNoShape">
              <a:avLst/>
            </a:prstTxWarp>
          </a:bodyPr>
          <a:lstStyle/>
          <a:p>
            <a:pPr eaLnBrk="1" hangingPunct="1">
              <a:spcBef>
                <a:spcPct val="0"/>
              </a:spcBef>
            </a:pPr>
            <a:r>
              <a:rPr lang="en-GB" altLang="en-US" sz="1400" smtClean="0"/>
              <a:t>Telephone interviews</a:t>
            </a:r>
          </a:p>
          <a:p>
            <a:pPr eaLnBrk="1" hangingPunct="1">
              <a:spcBef>
                <a:spcPct val="0"/>
              </a:spcBef>
              <a:buFontTx/>
              <a:buChar char="•"/>
            </a:pPr>
            <a:r>
              <a:rPr lang="en-GB" altLang="en-US" sz="1400" smtClean="0"/>
              <a:t>Save travel time</a:t>
            </a:r>
          </a:p>
          <a:p>
            <a:pPr eaLnBrk="1" hangingPunct="1">
              <a:spcBef>
                <a:spcPct val="0"/>
              </a:spcBef>
            </a:pPr>
            <a:endParaRPr lang="en-GB" altLang="en-US" sz="1400" smtClean="0"/>
          </a:p>
          <a:p>
            <a:pPr eaLnBrk="1" hangingPunct="1">
              <a:spcBef>
                <a:spcPct val="0"/>
              </a:spcBef>
              <a:buFontTx/>
              <a:buChar char="•"/>
            </a:pPr>
            <a:r>
              <a:rPr lang="en-GB" altLang="en-US" sz="1400" smtClean="0"/>
              <a:t>Introduce less of an interview bias</a:t>
            </a:r>
          </a:p>
          <a:p>
            <a:pPr eaLnBrk="1" hangingPunct="1">
              <a:spcBef>
                <a:spcPct val="0"/>
              </a:spcBef>
              <a:buFontTx/>
              <a:buChar char="•"/>
            </a:pPr>
            <a:endParaRPr lang="en-GB" altLang="en-US" sz="1400" smtClean="0"/>
          </a:p>
          <a:p>
            <a:pPr eaLnBrk="1" hangingPunct="1">
              <a:spcBef>
                <a:spcPct val="0"/>
              </a:spcBef>
              <a:buFontTx/>
              <a:buChar char="•"/>
            </a:pPr>
            <a:r>
              <a:rPr lang="en-GB" altLang="en-US" sz="1400" smtClean="0"/>
              <a:t>but also result in less personal rapport and therefore potentially less in-depth information</a:t>
            </a:r>
          </a:p>
          <a:p>
            <a:pPr eaLnBrk="1" hangingPunct="1">
              <a:spcBef>
                <a:spcPct val="0"/>
              </a:spcBef>
              <a:buFontTx/>
              <a:buChar char="•"/>
            </a:pPr>
            <a:r>
              <a:rPr lang="en-GB" altLang="en-US" sz="1400" smtClean="0"/>
              <a:t>Body language cannot be observed</a:t>
            </a:r>
          </a:p>
          <a:p>
            <a:pPr eaLnBrk="1" hangingPunct="1">
              <a:spcBef>
                <a:spcPct val="0"/>
              </a:spcBef>
              <a:buFontTx/>
              <a:buChar char="•"/>
            </a:pPr>
            <a:endParaRPr lang="en-GB" altLang="en-US" sz="1400" smtClean="0"/>
          </a:p>
          <a:p>
            <a:pPr eaLnBrk="1" hangingPunct="1">
              <a:spcBef>
                <a:spcPct val="0"/>
              </a:spcBef>
              <a:buFontTx/>
              <a:buChar char="•"/>
            </a:pPr>
            <a:r>
              <a:rPr lang="en-GB" altLang="en-US" sz="1400" smtClean="0"/>
              <a:t>They require even better listening skills than personal interviews</a:t>
            </a:r>
          </a:p>
          <a:p>
            <a:pPr eaLnBrk="1" hangingPunct="1">
              <a:spcBef>
                <a:spcPct val="0"/>
              </a:spcBef>
              <a:buFontTx/>
              <a:buChar char="•"/>
            </a:pPr>
            <a:endParaRPr lang="en-GB" altLang="en-US" sz="1400" smtClean="0"/>
          </a:p>
          <a:p>
            <a:pPr eaLnBrk="1" hangingPunct="1">
              <a:spcBef>
                <a:spcPct val="0"/>
              </a:spcBef>
              <a:buFontTx/>
              <a:buChar char="•"/>
            </a:pPr>
            <a:r>
              <a:rPr lang="en-GB" altLang="en-US" sz="1400" smtClean="0"/>
              <a:t>They can become a confessional, i.e. need a skilled and experienced interviewer</a:t>
            </a:r>
          </a:p>
          <a:p>
            <a:pPr eaLnBrk="1" hangingPunct="1">
              <a:spcBef>
                <a:spcPct val="0"/>
              </a:spcBef>
              <a:buFontTx/>
              <a:buChar char="•"/>
            </a:pPr>
            <a:endParaRPr lang="en-GB" altLang="en-US" sz="1400" smtClean="0"/>
          </a:p>
          <a:p>
            <a:pPr eaLnBrk="1" hangingPunct="1">
              <a:spcBef>
                <a:spcPct val="0"/>
              </a:spcBef>
            </a:pPr>
            <a:r>
              <a:rPr lang="en-GB" altLang="en-US" sz="1400" smtClean="0"/>
              <a:t>And on this, I will close. In the next session we will look at group interviews, interview structure, types of questions, ways of probing for information and recording techniques.</a:t>
            </a:r>
          </a:p>
          <a:p>
            <a:pPr eaLnBrk="1" hangingPunct="1">
              <a:spcBef>
                <a:spcPct val="0"/>
              </a:spcBef>
              <a:buFontTx/>
              <a:buChar char="•"/>
            </a:pPr>
            <a:endParaRPr lang="en-GB" altLang="en-US" sz="1400" smtClean="0"/>
          </a:p>
        </p:txBody>
      </p:sp>
    </p:spTree>
    <p:extLst>
      <p:ext uri="{BB962C8B-B14F-4D97-AF65-F5344CB8AC3E}">
        <p14:creationId xmlns:p14="http://schemas.microsoft.com/office/powerpoint/2010/main" val="26274070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5"/>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defTabSz="457200" eaLnBrk="0" fontAlgn="base" hangingPunct="0">
              <a:spcBef>
                <a:spcPct val="30000"/>
              </a:spcBef>
              <a:spcAft>
                <a:spcPct val="0"/>
              </a:spcAft>
              <a:defRPr sz="1200">
                <a:solidFill>
                  <a:schemeClr val="tx1"/>
                </a:solidFill>
                <a:latin typeface="Calibri" panose="020F0502020204030204" pitchFamily="34" charset="0"/>
              </a:defRPr>
            </a:lvl6pPr>
            <a:lvl7pPr marL="2933700" indent="-223838" defTabSz="457200" eaLnBrk="0" fontAlgn="base" hangingPunct="0">
              <a:spcBef>
                <a:spcPct val="30000"/>
              </a:spcBef>
              <a:spcAft>
                <a:spcPct val="0"/>
              </a:spcAft>
              <a:defRPr sz="1200">
                <a:solidFill>
                  <a:schemeClr val="tx1"/>
                </a:solidFill>
                <a:latin typeface="Calibri" panose="020F0502020204030204" pitchFamily="34" charset="0"/>
              </a:defRPr>
            </a:lvl7pPr>
            <a:lvl8pPr marL="3390900" indent="-223838" defTabSz="457200" eaLnBrk="0" fontAlgn="base" hangingPunct="0">
              <a:spcBef>
                <a:spcPct val="30000"/>
              </a:spcBef>
              <a:spcAft>
                <a:spcPct val="0"/>
              </a:spcAft>
              <a:defRPr sz="1200">
                <a:solidFill>
                  <a:schemeClr val="tx1"/>
                </a:solidFill>
                <a:latin typeface="Calibri" panose="020F0502020204030204" pitchFamily="34" charset="0"/>
              </a:defRPr>
            </a:lvl8pPr>
            <a:lvl9pPr marL="3848100" indent="-223838"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112BBF7A-19F4-4EDC-8640-5A8922C3EF5C}" type="slidenum">
              <a:rPr lang="en-US" altLang="en-US" smtClean="0">
                <a:solidFill>
                  <a:srgbClr val="000000"/>
                </a:solidFill>
              </a:rPr>
              <a:pPr fontAlgn="base">
                <a:spcBef>
                  <a:spcPct val="0"/>
                </a:spcBef>
                <a:spcAft>
                  <a:spcPct val="0"/>
                </a:spcAft>
              </a:pPr>
              <a:t>17</a:t>
            </a:fld>
            <a:endParaRPr lang="en-US" altLang="en-US" smtClean="0">
              <a:solidFill>
                <a:srgbClr val="000000"/>
              </a:solidFill>
            </a:endParaRPr>
          </a:p>
        </p:txBody>
      </p:sp>
      <p:sp>
        <p:nvSpPr>
          <p:cNvPr id="50179" name="Rectangle 2"/>
          <p:cNvSpPr>
            <a:spLocks noChangeArrowheads="1"/>
          </p:cNvSpPr>
          <p:nvPr/>
        </p:nvSpPr>
        <p:spPr bwMode="auto">
          <a:xfrm>
            <a:off x="377825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endParaRPr lang="en-GB" altLang="en-US" sz="2400" b="1">
              <a:solidFill>
                <a:srgbClr val="000000"/>
              </a:solidFill>
              <a:latin typeface="Times New Roman" panose="02020603050405020304" pitchFamily="18" charset="0"/>
            </a:endParaRPr>
          </a:p>
        </p:txBody>
      </p:sp>
      <p:sp>
        <p:nvSpPr>
          <p:cNvPr id="50180" name="Rectangle 3"/>
          <p:cNvSpPr>
            <a:spLocks noChangeArrowheads="1"/>
          </p:cNvSpPr>
          <p:nvPr/>
        </p:nvSpPr>
        <p:spPr bwMode="auto">
          <a:xfrm>
            <a:off x="3778250" y="926465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8449" tIns="0" rIns="18449" bIns="0" anchor="b"/>
          <a:lstStyle>
            <a:lvl1pPr defTabSz="901700">
              <a:spcBef>
                <a:spcPct val="30000"/>
              </a:spcBef>
              <a:defRPr sz="1200">
                <a:solidFill>
                  <a:schemeClr val="tx1"/>
                </a:solidFill>
                <a:latin typeface="Calibri" panose="020F0502020204030204" pitchFamily="34" charset="0"/>
              </a:defRPr>
            </a:lvl1pPr>
            <a:lvl2pPr marL="742950" indent="-285750" defTabSz="901700">
              <a:spcBef>
                <a:spcPct val="30000"/>
              </a:spcBef>
              <a:defRPr sz="1200">
                <a:solidFill>
                  <a:schemeClr val="tx1"/>
                </a:solidFill>
                <a:latin typeface="Calibri" panose="020F0502020204030204" pitchFamily="34" charset="0"/>
              </a:defRPr>
            </a:lvl2pPr>
            <a:lvl3pPr marL="1143000" indent="-228600" defTabSz="901700">
              <a:spcBef>
                <a:spcPct val="30000"/>
              </a:spcBef>
              <a:defRPr sz="1200">
                <a:solidFill>
                  <a:schemeClr val="tx1"/>
                </a:solidFill>
                <a:latin typeface="Calibri" panose="020F0502020204030204" pitchFamily="34" charset="0"/>
              </a:defRPr>
            </a:lvl3pPr>
            <a:lvl4pPr marL="1600200" indent="-228600" defTabSz="901700">
              <a:spcBef>
                <a:spcPct val="30000"/>
              </a:spcBef>
              <a:defRPr sz="1200">
                <a:solidFill>
                  <a:schemeClr val="tx1"/>
                </a:solidFill>
                <a:latin typeface="Calibri" panose="020F0502020204030204" pitchFamily="34" charset="0"/>
              </a:defRPr>
            </a:lvl4pPr>
            <a:lvl5pPr marL="2057400" indent="-228600" defTabSz="901700">
              <a:spcBef>
                <a:spcPct val="30000"/>
              </a:spcBef>
              <a:defRPr sz="1200">
                <a:solidFill>
                  <a:schemeClr val="tx1"/>
                </a:solidFill>
                <a:latin typeface="Calibri" panose="020F0502020204030204" pitchFamily="34" charset="0"/>
              </a:defRPr>
            </a:lvl5pPr>
            <a:lvl6pPr marL="2514600" indent="-228600" defTabSz="9017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017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017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01700" eaLnBrk="0" fontAlgn="base" hangingPunct="0">
              <a:spcBef>
                <a:spcPct val="30000"/>
              </a:spcBef>
              <a:spcAft>
                <a:spcPct val="0"/>
              </a:spcAft>
              <a:defRPr sz="1200">
                <a:solidFill>
                  <a:schemeClr val="tx1"/>
                </a:solidFill>
                <a:latin typeface="Calibri" panose="020F0502020204030204" pitchFamily="34" charset="0"/>
              </a:defRPr>
            </a:lvl9pPr>
          </a:lstStyle>
          <a:p>
            <a:pPr algn="r">
              <a:spcBef>
                <a:spcPct val="0"/>
              </a:spcBef>
            </a:pPr>
            <a:r>
              <a:rPr lang="en-GB" altLang="en-US" sz="1000" b="1" i="1">
                <a:solidFill>
                  <a:srgbClr val="000000"/>
                </a:solidFill>
                <a:latin typeface="Times New Roman" panose="02020603050405020304" pitchFamily="18" charset="0"/>
              </a:rPr>
              <a:t>12</a:t>
            </a:r>
          </a:p>
        </p:txBody>
      </p:sp>
      <p:sp>
        <p:nvSpPr>
          <p:cNvPr id="50181" name="Rectangle 4"/>
          <p:cNvSpPr>
            <a:spLocks noChangeArrowheads="1"/>
          </p:cNvSpPr>
          <p:nvPr/>
        </p:nvSpPr>
        <p:spPr bwMode="auto">
          <a:xfrm>
            <a:off x="0" y="926465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endParaRPr lang="en-GB" altLang="en-US" sz="2400" b="1">
              <a:solidFill>
                <a:srgbClr val="000000"/>
              </a:solidFill>
              <a:latin typeface="Times New Roman" panose="02020603050405020304" pitchFamily="18" charset="0"/>
            </a:endParaRPr>
          </a:p>
        </p:txBody>
      </p:sp>
      <p:sp>
        <p:nvSpPr>
          <p:cNvPr id="50182" name="Rectangle 5"/>
          <p:cNvSpPr>
            <a:spLocks noChangeArrowheads="1"/>
          </p:cNvSpPr>
          <p:nvPr/>
        </p:nvSpPr>
        <p:spPr bwMode="auto">
          <a:xfrm>
            <a:off x="0" y="0"/>
            <a:ext cx="2890838"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endParaRPr lang="en-GB" altLang="en-US" sz="2400" b="1">
              <a:solidFill>
                <a:srgbClr val="000000"/>
              </a:solidFill>
              <a:latin typeface="Times New Roman" panose="02020603050405020304" pitchFamily="18" charset="0"/>
            </a:endParaRPr>
          </a:p>
        </p:txBody>
      </p:sp>
      <p:sp>
        <p:nvSpPr>
          <p:cNvPr id="50183" name="Rectangle 6"/>
          <p:cNvSpPr>
            <a:spLocks noGrp="1" noRot="1" noChangeAspect="1" noChangeArrowheads="1" noTextEdit="1"/>
          </p:cNvSpPr>
          <p:nvPr>
            <p:ph type="sldImg"/>
          </p:nvPr>
        </p:nvSpPr>
        <p:spPr bwMode="auto">
          <a:xfrm>
            <a:off x="2690813" y="738188"/>
            <a:ext cx="2914650" cy="2187575"/>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50184" name="Rectangle 7"/>
          <p:cNvSpPr>
            <a:spLocks noGrp="1" noChangeArrowheads="1"/>
          </p:cNvSpPr>
          <p:nvPr>
            <p:ph type="body" idx="1"/>
          </p:nvPr>
        </p:nvSpPr>
        <p:spPr bwMode="auto">
          <a:xfrm>
            <a:off x="889000" y="3170238"/>
            <a:ext cx="5410200" cy="58515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7633" tIns="43047" rIns="87633" bIns="43047" numCol="1" anchor="t" anchorCtr="0" compatLnSpc="1">
            <a:prstTxWarp prst="textNoShape">
              <a:avLst/>
            </a:prstTxWarp>
          </a:bodyPr>
          <a:lstStyle/>
          <a:p>
            <a:pPr eaLnBrk="1" hangingPunct="1">
              <a:spcBef>
                <a:spcPct val="0"/>
              </a:spcBef>
            </a:pPr>
            <a:endParaRPr lang="en-GB" altLang="en-US" smtClean="0"/>
          </a:p>
        </p:txBody>
      </p:sp>
    </p:spTree>
    <p:extLst>
      <p:ext uri="{BB962C8B-B14F-4D97-AF65-F5344CB8AC3E}">
        <p14:creationId xmlns:p14="http://schemas.microsoft.com/office/powerpoint/2010/main" val="40574151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5"/>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defTabSz="457200" eaLnBrk="0" fontAlgn="base" hangingPunct="0">
              <a:spcBef>
                <a:spcPct val="30000"/>
              </a:spcBef>
              <a:spcAft>
                <a:spcPct val="0"/>
              </a:spcAft>
              <a:defRPr sz="1200">
                <a:solidFill>
                  <a:schemeClr val="tx1"/>
                </a:solidFill>
                <a:latin typeface="Calibri" panose="020F0502020204030204" pitchFamily="34" charset="0"/>
              </a:defRPr>
            </a:lvl6pPr>
            <a:lvl7pPr marL="2933700" indent="-223838" defTabSz="457200" eaLnBrk="0" fontAlgn="base" hangingPunct="0">
              <a:spcBef>
                <a:spcPct val="30000"/>
              </a:spcBef>
              <a:spcAft>
                <a:spcPct val="0"/>
              </a:spcAft>
              <a:defRPr sz="1200">
                <a:solidFill>
                  <a:schemeClr val="tx1"/>
                </a:solidFill>
                <a:latin typeface="Calibri" panose="020F0502020204030204" pitchFamily="34" charset="0"/>
              </a:defRPr>
            </a:lvl7pPr>
            <a:lvl8pPr marL="3390900" indent="-223838" defTabSz="457200" eaLnBrk="0" fontAlgn="base" hangingPunct="0">
              <a:spcBef>
                <a:spcPct val="30000"/>
              </a:spcBef>
              <a:spcAft>
                <a:spcPct val="0"/>
              </a:spcAft>
              <a:defRPr sz="1200">
                <a:solidFill>
                  <a:schemeClr val="tx1"/>
                </a:solidFill>
                <a:latin typeface="Calibri" panose="020F0502020204030204" pitchFamily="34" charset="0"/>
              </a:defRPr>
            </a:lvl8pPr>
            <a:lvl9pPr marL="3848100" indent="-223838"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5C1D7663-0457-4D36-8911-5F6C6208B29F}" type="slidenum">
              <a:rPr lang="en-US" altLang="en-US" smtClean="0">
                <a:solidFill>
                  <a:srgbClr val="000000"/>
                </a:solidFill>
              </a:rPr>
              <a:pPr fontAlgn="base">
                <a:spcBef>
                  <a:spcPct val="0"/>
                </a:spcBef>
                <a:spcAft>
                  <a:spcPct val="0"/>
                </a:spcAft>
              </a:pPr>
              <a:t>18</a:t>
            </a:fld>
            <a:endParaRPr lang="en-US" altLang="en-US" smtClean="0">
              <a:solidFill>
                <a:srgbClr val="000000"/>
              </a:solidFill>
            </a:endParaRPr>
          </a:p>
        </p:txBody>
      </p:sp>
      <p:sp>
        <p:nvSpPr>
          <p:cNvPr id="54275" name="Rectangle 2"/>
          <p:cNvSpPr>
            <a:spLocks noChangeArrowheads="1"/>
          </p:cNvSpPr>
          <p:nvPr/>
        </p:nvSpPr>
        <p:spPr bwMode="auto">
          <a:xfrm>
            <a:off x="3767138" y="0"/>
            <a:ext cx="2871787" cy="49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2400" b="1">
              <a:solidFill>
                <a:srgbClr val="000000"/>
              </a:solidFill>
              <a:latin typeface="Times New Roman" panose="02020603050405020304" pitchFamily="18" charset="0"/>
            </a:endParaRPr>
          </a:p>
        </p:txBody>
      </p:sp>
      <p:sp>
        <p:nvSpPr>
          <p:cNvPr id="54276" name="Rectangle 3"/>
          <p:cNvSpPr>
            <a:spLocks noChangeArrowheads="1"/>
          </p:cNvSpPr>
          <p:nvPr/>
        </p:nvSpPr>
        <p:spPr bwMode="auto">
          <a:xfrm>
            <a:off x="3767138" y="9253538"/>
            <a:ext cx="2871787" cy="500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8449" tIns="0" rIns="18449" bIns="0" anchor="b"/>
          <a:lstStyle>
            <a:lvl1pPr defTabSz="901700">
              <a:spcBef>
                <a:spcPct val="30000"/>
              </a:spcBef>
              <a:defRPr sz="1200">
                <a:solidFill>
                  <a:schemeClr val="tx1"/>
                </a:solidFill>
                <a:latin typeface="Calibri" panose="020F0502020204030204" pitchFamily="34" charset="0"/>
              </a:defRPr>
            </a:lvl1pPr>
            <a:lvl2pPr marL="742950" indent="-285750" defTabSz="901700">
              <a:spcBef>
                <a:spcPct val="30000"/>
              </a:spcBef>
              <a:defRPr sz="1200">
                <a:solidFill>
                  <a:schemeClr val="tx1"/>
                </a:solidFill>
                <a:latin typeface="Calibri" panose="020F0502020204030204" pitchFamily="34" charset="0"/>
              </a:defRPr>
            </a:lvl2pPr>
            <a:lvl3pPr marL="1143000" indent="-228600" defTabSz="901700">
              <a:spcBef>
                <a:spcPct val="30000"/>
              </a:spcBef>
              <a:defRPr sz="1200">
                <a:solidFill>
                  <a:schemeClr val="tx1"/>
                </a:solidFill>
                <a:latin typeface="Calibri" panose="020F0502020204030204" pitchFamily="34" charset="0"/>
              </a:defRPr>
            </a:lvl3pPr>
            <a:lvl4pPr marL="1600200" indent="-228600" defTabSz="901700">
              <a:spcBef>
                <a:spcPct val="30000"/>
              </a:spcBef>
              <a:defRPr sz="1200">
                <a:solidFill>
                  <a:schemeClr val="tx1"/>
                </a:solidFill>
                <a:latin typeface="Calibri" panose="020F0502020204030204" pitchFamily="34" charset="0"/>
              </a:defRPr>
            </a:lvl4pPr>
            <a:lvl5pPr marL="2057400" indent="-228600" defTabSz="901700">
              <a:spcBef>
                <a:spcPct val="30000"/>
              </a:spcBef>
              <a:defRPr sz="1200">
                <a:solidFill>
                  <a:schemeClr val="tx1"/>
                </a:solidFill>
                <a:latin typeface="Calibri" panose="020F0502020204030204" pitchFamily="34" charset="0"/>
              </a:defRPr>
            </a:lvl5pPr>
            <a:lvl6pPr marL="2514600" indent="-228600" defTabSz="9017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017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017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017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GB" altLang="en-US" sz="1000" b="1" i="1">
                <a:solidFill>
                  <a:srgbClr val="000000"/>
                </a:solidFill>
                <a:latin typeface="Times New Roman" panose="02020603050405020304" pitchFamily="18" charset="0"/>
              </a:rPr>
              <a:t>7</a:t>
            </a:r>
          </a:p>
        </p:txBody>
      </p:sp>
      <p:sp>
        <p:nvSpPr>
          <p:cNvPr id="54277" name="Rectangle 4"/>
          <p:cNvSpPr>
            <a:spLocks noChangeArrowheads="1"/>
          </p:cNvSpPr>
          <p:nvPr/>
        </p:nvSpPr>
        <p:spPr bwMode="auto">
          <a:xfrm>
            <a:off x="-26988" y="9253538"/>
            <a:ext cx="2925763" cy="500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2400" b="1">
              <a:solidFill>
                <a:srgbClr val="000000"/>
              </a:solidFill>
              <a:latin typeface="Times New Roman" panose="02020603050405020304" pitchFamily="18" charset="0"/>
            </a:endParaRPr>
          </a:p>
        </p:txBody>
      </p:sp>
      <p:sp>
        <p:nvSpPr>
          <p:cNvPr id="54278" name="Rectangle 5"/>
          <p:cNvSpPr>
            <a:spLocks noChangeArrowheads="1"/>
          </p:cNvSpPr>
          <p:nvPr/>
        </p:nvSpPr>
        <p:spPr bwMode="auto">
          <a:xfrm>
            <a:off x="-26988" y="0"/>
            <a:ext cx="2925763" cy="49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2400" b="1">
              <a:solidFill>
                <a:srgbClr val="000000"/>
              </a:solidFill>
              <a:latin typeface="Times New Roman" panose="02020603050405020304" pitchFamily="18" charset="0"/>
            </a:endParaRPr>
          </a:p>
        </p:txBody>
      </p:sp>
      <p:sp>
        <p:nvSpPr>
          <p:cNvPr id="54279" name="Rectangle 6"/>
          <p:cNvSpPr>
            <a:spLocks noGrp="1" noRot="1" noChangeAspect="1" noChangeArrowheads="1" noTextEdit="1"/>
          </p:cNvSpPr>
          <p:nvPr>
            <p:ph type="sldImg"/>
          </p:nvPr>
        </p:nvSpPr>
        <p:spPr bwMode="auto">
          <a:xfrm>
            <a:off x="2690813" y="738188"/>
            <a:ext cx="2914650" cy="2187575"/>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54280" name="Rectangle 7"/>
          <p:cNvSpPr>
            <a:spLocks noGrp="1" noChangeArrowheads="1"/>
          </p:cNvSpPr>
          <p:nvPr>
            <p:ph type="body" idx="1"/>
          </p:nvPr>
        </p:nvSpPr>
        <p:spPr bwMode="auto">
          <a:xfrm>
            <a:off x="889000" y="3170238"/>
            <a:ext cx="5410200" cy="58515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7633" tIns="43047" rIns="87633" bIns="43047" numCol="1" anchor="t" anchorCtr="0" compatLnSpc="1">
            <a:prstTxWarp prst="textNoShape">
              <a:avLst/>
            </a:prstTxWarp>
          </a:bodyPr>
          <a:lstStyle/>
          <a:p>
            <a:pPr eaLnBrk="1" hangingPunct="1">
              <a:spcBef>
                <a:spcPct val="0"/>
              </a:spcBef>
            </a:pPr>
            <a:r>
              <a:rPr lang="en-GB" altLang="en-US" sz="1400" b="1" smtClean="0"/>
              <a:t>1. Intensive investigation of an individual unit of analysis</a:t>
            </a:r>
          </a:p>
          <a:p>
            <a:pPr lvl="1" eaLnBrk="1" hangingPunct="1">
              <a:spcBef>
                <a:spcPct val="0"/>
              </a:spcBef>
              <a:buFontTx/>
              <a:buChar char="•"/>
            </a:pPr>
            <a:r>
              <a:rPr lang="en-GB" altLang="en-US" sz="1600" smtClean="0"/>
              <a:t>Person or Group</a:t>
            </a:r>
          </a:p>
          <a:p>
            <a:pPr lvl="1" eaLnBrk="1" hangingPunct="1">
              <a:spcBef>
                <a:spcPct val="0"/>
              </a:spcBef>
              <a:buFontTx/>
              <a:buChar char="•"/>
            </a:pPr>
            <a:r>
              <a:rPr lang="en-GB" altLang="en-US" sz="1600" smtClean="0"/>
              <a:t>Situation	</a:t>
            </a:r>
          </a:p>
          <a:p>
            <a:pPr lvl="1" eaLnBrk="1" hangingPunct="1">
              <a:spcBef>
                <a:spcPct val="0"/>
              </a:spcBef>
              <a:buFontTx/>
              <a:buChar char="•"/>
            </a:pPr>
            <a:r>
              <a:rPr lang="en-GB" altLang="en-US" sz="1600" smtClean="0"/>
              <a:t>Occasion</a:t>
            </a:r>
            <a:r>
              <a:rPr lang="en-GB" altLang="en-US" sz="1600" b="1" smtClean="0"/>
              <a:t>	</a:t>
            </a:r>
            <a:endParaRPr lang="en-GB" altLang="en-US" sz="1400" b="1" smtClean="0"/>
          </a:p>
          <a:p>
            <a:pPr eaLnBrk="1" hangingPunct="1">
              <a:spcBef>
                <a:spcPct val="0"/>
              </a:spcBef>
            </a:pPr>
            <a:endParaRPr lang="en-GB" altLang="en-US" sz="1400" b="1" smtClean="0"/>
          </a:p>
          <a:p>
            <a:pPr eaLnBrk="1" hangingPunct="1">
              <a:spcBef>
                <a:spcPct val="0"/>
              </a:spcBef>
            </a:pPr>
            <a:r>
              <a:rPr lang="en-GB" altLang="en-US" sz="1400" b="1" smtClean="0"/>
              <a:t>2. Reliance on anecdotal evidence</a:t>
            </a:r>
          </a:p>
          <a:p>
            <a:pPr lvl="1" eaLnBrk="1" hangingPunct="1">
              <a:spcBef>
                <a:spcPct val="0"/>
              </a:spcBef>
            </a:pPr>
            <a:endParaRPr lang="en-GB" altLang="en-US" sz="1600" b="1" smtClean="0"/>
          </a:p>
          <a:p>
            <a:pPr eaLnBrk="1" hangingPunct="1">
              <a:spcBef>
                <a:spcPct val="0"/>
              </a:spcBef>
            </a:pPr>
            <a:r>
              <a:rPr lang="en-GB" altLang="en-US" sz="1400" b="1" smtClean="0"/>
              <a:t>3. Absence of controls</a:t>
            </a:r>
          </a:p>
          <a:p>
            <a:pPr lvl="4" eaLnBrk="1" hangingPunct="1">
              <a:spcBef>
                <a:spcPct val="0"/>
              </a:spcBef>
              <a:buFontTx/>
              <a:buChar char="•"/>
            </a:pPr>
            <a:r>
              <a:rPr lang="en-GB" altLang="en-US" sz="1600" smtClean="0"/>
              <a:t>Vary to extent to which valid conclusions can be drawn</a:t>
            </a:r>
          </a:p>
          <a:p>
            <a:pPr eaLnBrk="1" hangingPunct="1">
              <a:spcBef>
                <a:spcPct val="0"/>
              </a:spcBef>
            </a:pPr>
            <a:endParaRPr lang="en-GB" altLang="en-US" smtClean="0"/>
          </a:p>
        </p:txBody>
      </p:sp>
    </p:spTree>
    <p:extLst>
      <p:ext uri="{BB962C8B-B14F-4D97-AF65-F5344CB8AC3E}">
        <p14:creationId xmlns:p14="http://schemas.microsoft.com/office/powerpoint/2010/main" val="19328613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5"/>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defTabSz="457200" eaLnBrk="0" fontAlgn="base" hangingPunct="0">
              <a:spcBef>
                <a:spcPct val="30000"/>
              </a:spcBef>
              <a:spcAft>
                <a:spcPct val="0"/>
              </a:spcAft>
              <a:defRPr sz="1200">
                <a:solidFill>
                  <a:schemeClr val="tx1"/>
                </a:solidFill>
                <a:latin typeface="Calibri" panose="020F0502020204030204" pitchFamily="34" charset="0"/>
              </a:defRPr>
            </a:lvl6pPr>
            <a:lvl7pPr marL="2933700" indent="-223838" defTabSz="457200" eaLnBrk="0" fontAlgn="base" hangingPunct="0">
              <a:spcBef>
                <a:spcPct val="30000"/>
              </a:spcBef>
              <a:spcAft>
                <a:spcPct val="0"/>
              </a:spcAft>
              <a:defRPr sz="1200">
                <a:solidFill>
                  <a:schemeClr val="tx1"/>
                </a:solidFill>
                <a:latin typeface="Calibri" panose="020F0502020204030204" pitchFamily="34" charset="0"/>
              </a:defRPr>
            </a:lvl7pPr>
            <a:lvl8pPr marL="3390900" indent="-223838" defTabSz="457200" eaLnBrk="0" fontAlgn="base" hangingPunct="0">
              <a:spcBef>
                <a:spcPct val="30000"/>
              </a:spcBef>
              <a:spcAft>
                <a:spcPct val="0"/>
              </a:spcAft>
              <a:defRPr sz="1200">
                <a:solidFill>
                  <a:schemeClr val="tx1"/>
                </a:solidFill>
                <a:latin typeface="Calibri" panose="020F0502020204030204" pitchFamily="34" charset="0"/>
              </a:defRPr>
            </a:lvl8pPr>
            <a:lvl9pPr marL="3848100" indent="-223838"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31CF32FF-1E2D-48C9-9691-95D4F38FF82C}" type="slidenum">
              <a:rPr lang="en-US" altLang="en-US" smtClean="0">
                <a:solidFill>
                  <a:srgbClr val="000000"/>
                </a:solidFill>
              </a:rPr>
              <a:pPr fontAlgn="base">
                <a:spcBef>
                  <a:spcPct val="0"/>
                </a:spcBef>
                <a:spcAft>
                  <a:spcPct val="0"/>
                </a:spcAft>
              </a:pPr>
              <a:t>19</a:t>
            </a:fld>
            <a:endParaRPr lang="en-US" altLang="en-US" smtClean="0">
              <a:solidFill>
                <a:srgbClr val="000000"/>
              </a:solidFill>
            </a:endParaRPr>
          </a:p>
        </p:txBody>
      </p:sp>
      <p:sp>
        <p:nvSpPr>
          <p:cNvPr id="56323" name="Rectangle 1026"/>
          <p:cNvSpPr>
            <a:spLocks noChangeArrowheads="1"/>
          </p:cNvSpPr>
          <p:nvPr/>
        </p:nvSpPr>
        <p:spPr bwMode="auto">
          <a:xfrm>
            <a:off x="3767138" y="0"/>
            <a:ext cx="2871787" cy="49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2400" b="1">
              <a:solidFill>
                <a:srgbClr val="000000"/>
              </a:solidFill>
              <a:latin typeface="Times New Roman" panose="02020603050405020304" pitchFamily="18" charset="0"/>
            </a:endParaRPr>
          </a:p>
        </p:txBody>
      </p:sp>
      <p:sp>
        <p:nvSpPr>
          <p:cNvPr id="56324" name="Rectangle 1027"/>
          <p:cNvSpPr>
            <a:spLocks noChangeArrowheads="1"/>
          </p:cNvSpPr>
          <p:nvPr/>
        </p:nvSpPr>
        <p:spPr bwMode="auto">
          <a:xfrm>
            <a:off x="3767138" y="9253538"/>
            <a:ext cx="2871787" cy="500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8449" tIns="0" rIns="18449" bIns="0" anchor="b"/>
          <a:lstStyle>
            <a:lvl1pPr defTabSz="901700">
              <a:spcBef>
                <a:spcPct val="30000"/>
              </a:spcBef>
              <a:defRPr sz="1200">
                <a:solidFill>
                  <a:schemeClr val="tx1"/>
                </a:solidFill>
                <a:latin typeface="Calibri" panose="020F0502020204030204" pitchFamily="34" charset="0"/>
              </a:defRPr>
            </a:lvl1pPr>
            <a:lvl2pPr marL="742950" indent="-285750" defTabSz="901700">
              <a:spcBef>
                <a:spcPct val="30000"/>
              </a:spcBef>
              <a:defRPr sz="1200">
                <a:solidFill>
                  <a:schemeClr val="tx1"/>
                </a:solidFill>
                <a:latin typeface="Calibri" panose="020F0502020204030204" pitchFamily="34" charset="0"/>
              </a:defRPr>
            </a:lvl2pPr>
            <a:lvl3pPr marL="1143000" indent="-228600" defTabSz="901700">
              <a:spcBef>
                <a:spcPct val="30000"/>
              </a:spcBef>
              <a:defRPr sz="1200">
                <a:solidFill>
                  <a:schemeClr val="tx1"/>
                </a:solidFill>
                <a:latin typeface="Calibri" panose="020F0502020204030204" pitchFamily="34" charset="0"/>
              </a:defRPr>
            </a:lvl3pPr>
            <a:lvl4pPr marL="1600200" indent="-228600" defTabSz="901700">
              <a:spcBef>
                <a:spcPct val="30000"/>
              </a:spcBef>
              <a:defRPr sz="1200">
                <a:solidFill>
                  <a:schemeClr val="tx1"/>
                </a:solidFill>
                <a:latin typeface="Calibri" panose="020F0502020204030204" pitchFamily="34" charset="0"/>
              </a:defRPr>
            </a:lvl4pPr>
            <a:lvl5pPr marL="2057400" indent="-228600" defTabSz="901700">
              <a:spcBef>
                <a:spcPct val="30000"/>
              </a:spcBef>
              <a:defRPr sz="1200">
                <a:solidFill>
                  <a:schemeClr val="tx1"/>
                </a:solidFill>
                <a:latin typeface="Calibri" panose="020F0502020204030204" pitchFamily="34" charset="0"/>
              </a:defRPr>
            </a:lvl5pPr>
            <a:lvl6pPr marL="2514600" indent="-228600" defTabSz="9017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017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017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017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GB" altLang="en-US" sz="1000" b="1" i="1">
                <a:solidFill>
                  <a:srgbClr val="000000"/>
                </a:solidFill>
                <a:latin typeface="Times New Roman" panose="02020603050405020304" pitchFamily="18" charset="0"/>
              </a:rPr>
              <a:t>4</a:t>
            </a:r>
          </a:p>
        </p:txBody>
      </p:sp>
      <p:sp>
        <p:nvSpPr>
          <p:cNvPr id="56325" name="Rectangle 1028"/>
          <p:cNvSpPr>
            <a:spLocks noChangeArrowheads="1"/>
          </p:cNvSpPr>
          <p:nvPr/>
        </p:nvSpPr>
        <p:spPr bwMode="auto">
          <a:xfrm>
            <a:off x="-26988" y="9253538"/>
            <a:ext cx="2925763" cy="500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2400" b="1">
              <a:solidFill>
                <a:srgbClr val="000000"/>
              </a:solidFill>
              <a:latin typeface="Times New Roman" panose="02020603050405020304" pitchFamily="18" charset="0"/>
            </a:endParaRPr>
          </a:p>
        </p:txBody>
      </p:sp>
      <p:sp>
        <p:nvSpPr>
          <p:cNvPr id="56326" name="Rectangle 1029"/>
          <p:cNvSpPr>
            <a:spLocks noChangeArrowheads="1"/>
          </p:cNvSpPr>
          <p:nvPr/>
        </p:nvSpPr>
        <p:spPr bwMode="auto">
          <a:xfrm>
            <a:off x="-26988" y="0"/>
            <a:ext cx="2925763" cy="49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9785" tIns="44892" rIns="89785" bIns="44892"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2400" b="1">
              <a:solidFill>
                <a:srgbClr val="000000"/>
              </a:solidFill>
              <a:latin typeface="Times New Roman" panose="02020603050405020304" pitchFamily="18" charset="0"/>
            </a:endParaRPr>
          </a:p>
        </p:txBody>
      </p:sp>
      <p:sp>
        <p:nvSpPr>
          <p:cNvPr id="56327" name="Rectangle 1030"/>
          <p:cNvSpPr>
            <a:spLocks noGrp="1" noRot="1" noChangeAspect="1" noChangeArrowheads="1" noTextEdit="1"/>
          </p:cNvSpPr>
          <p:nvPr>
            <p:ph type="sldImg"/>
          </p:nvPr>
        </p:nvSpPr>
        <p:spPr bwMode="auto">
          <a:xfrm>
            <a:off x="2690813" y="738188"/>
            <a:ext cx="2914650" cy="2187575"/>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56328" name="Rectangle 1031"/>
          <p:cNvSpPr>
            <a:spLocks noGrp="1" noChangeArrowheads="1"/>
          </p:cNvSpPr>
          <p:nvPr>
            <p:ph type="body" idx="1"/>
          </p:nvPr>
        </p:nvSpPr>
        <p:spPr bwMode="auto">
          <a:xfrm>
            <a:off x="889000" y="3170238"/>
            <a:ext cx="5410200" cy="58515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7633" tIns="43047" rIns="87633" bIns="43047" numCol="1" anchor="t" anchorCtr="0" compatLnSpc="1">
            <a:prstTxWarp prst="textNoShape">
              <a:avLst/>
            </a:prstTxWarp>
          </a:bodyPr>
          <a:lstStyle/>
          <a:p>
            <a:pPr eaLnBrk="1" hangingPunct="1">
              <a:spcBef>
                <a:spcPct val="0"/>
              </a:spcBef>
            </a:pPr>
            <a:endParaRPr lang="en-GB" altLang="en-US" smtClean="0"/>
          </a:p>
        </p:txBody>
      </p:sp>
    </p:spTree>
    <p:extLst>
      <p:ext uri="{BB962C8B-B14F-4D97-AF65-F5344CB8AC3E}">
        <p14:creationId xmlns:p14="http://schemas.microsoft.com/office/powerpoint/2010/main" val="31385779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Dian kuvan paikkamerkki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Huomautusten paikkamerkki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i-FI" altLang="en-US" smtClean="0"/>
          </a:p>
        </p:txBody>
      </p:sp>
    </p:spTree>
    <p:extLst>
      <p:ext uri="{BB962C8B-B14F-4D97-AF65-F5344CB8AC3E}">
        <p14:creationId xmlns:p14="http://schemas.microsoft.com/office/powerpoint/2010/main" val="4114837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Dian kuvan paikkamerkki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Huomautusten paikkamerkki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i-FI" altLang="en-US" smtClean="0"/>
          </a:p>
        </p:txBody>
      </p:sp>
    </p:spTree>
    <p:extLst>
      <p:ext uri="{BB962C8B-B14F-4D97-AF65-F5344CB8AC3E}">
        <p14:creationId xmlns:p14="http://schemas.microsoft.com/office/powerpoint/2010/main" val="34481239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Dian kuvan paikkamerkki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Huomautusten paikkamerkki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i-FI" altLang="en-US" smtClean="0"/>
          </a:p>
        </p:txBody>
      </p:sp>
    </p:spTree>
    <p:extLst>
      <p:ext uri="{BB962C8B-B14F-4D97-AF65-F5344CB8AC3E}">
        <p14:creationId xmlns:p14="http://schemas.microsoft.com/office/powerpoint/2010/main" val="24335430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68612" name="Footer Placeholder 3"/>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pPr>
            <a:r>
              <a:rPr lang="en-GB" altLang="en-US" smtClean="0">
                <a:latin typeface="Calibri" panose="020F0502020204030204" pitchFamily="34" charset="0"/>
              </a:rPr>
              <a:t>AHLee 2011</a:t>
            </a:r>
          </a:p>
        </p:txBody>
      </p:sp>
      <p:sp>
        <p:nvSpPr>
          <p:cNvPr id="68613" name="Slide Number Placeholder 4"/>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pPr>
            <a:fld id="{8DE255E0-EDDF-489C-9421-6B60E49D56D2}" type="slidenum">
              <a:rPr lang="en-GB" altLang="en-US" smtClean="0">
                <a:latin typeface="Calibri" panose="020F0502020204030204" pitchFamily="34" charset="0"/>
              </a:rPr>
              <a:pPr fontAlgn="base">
                <a:spcBef>
                  <a:spcPct val="0"/>
                </a:spcBef>
                <a:spcAft>
                  <a:spcPct val="0"/>
                </a:spcAft>
              </a:pPr>
              <a:t>27</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16668711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defTabSz="457200" eaLnBrk="0" fontAlgn="base" hangingPunct="0">
              <a:spcBef>
                <a:spcPct val="30000"/>
              </a:spcBef>
              <a:spcAft>
                <a:spcPct val="0"/>
              </a:spcAft>
              <a:defRPr sz="1200">
                <a:solidFill>
                  <a:schemeClr val="tx1"/>
                </a:solidFill>
                <a:latin typeface="Calibri" panose="020F0502020204030204" pitchFamily="34" charset="0"/>
              </a:defRPr>
            </a:lvl6pPr>
            <a:lvl7pPr marL="2933700" indent="-223838" defTabSz="457200" eaLnBrk="0" fontAlgn="base" hangingPunct="0">
              <a:spcBef>
                <a:spcPct val="30000"/>
              </a:spcBef>
              <a:spcAft>
                <a:spcPct val="0"/>
              </a:spcAft>
              <a:defRPr sz="1200">
                <a:solidFill>
                  <a:schemeClr val="tx1"/>
                </a:solidFill>
                <a:latin typeface="Calibri" panose="020F0502020204030204" pitchFamily="34" charset="0"/>
              </a:defRPr>
            </a:lvl7pPr>
            <a:lvl8pPr marL="3390900" indent="-223838" defTabSz="457200" eaLnBrk="0" fontAlgn="base" hangingPunct="0">
              <a:spcBef>
                <a:spcPct val="30000"/>
              </a:spcBef>
              <a:spcAft>
                <a:spcPct val="0"/>
              </a:spcAft>
              <a:defRPr sz="1200">
                <a:solidFill>
                  <a:schemeClr val="tx1"/>
                </a:solidFill>
                <a:latin typeface="Calibri" panose="020F0502020204030204" pitchFamily="34" charset="0"/>
              </a:defRPr>
            </a:lvl8pPr>
            <a:lvl9pPr marL="3848100" indent="-223838"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E93B9A0C-BF1F-4521-A229-5A92DE5F31DB}" type="slidenum">
              <a:rPr lang="en-GB" altLang="en-US" smtClean="0">
                <a:solidFill>
                  <a:srgbClr val="000000"/>
                </a:solidFill>
                <a:latin typeface="Arial" panose="020B0604020202020204" pitchFamily="34" charset="0"/>
                <a:ea typeface="MS PGothic" panose="020B0600070205080204" pitchFamily="34" charset="-128"/>
              </a:rPr>
              <a:pPr fontAlgn="base">
                <a:spcBef>
                  <a:spcPct val="0"/>
                </a:spcBef>
                <a:spcAft>
                  <a:spcPct val="0"/>
                </a:spcAft>
              </a:pPr>
              <a:t>28</a:t>
            </a:fld>
            <a:endParaRPr lang="en-GB" altLang="en-US" smtClean="0">
              <a:solidFill>
                <a:srgbClr val="000000"/>
              </a:solidFill>
              <a:latin typeface="Arial" panose="020B0604020202020204" pitchFamily="34" charset="0"/>
              <a:ea typeface="MS PGothic" panose="020B0600070205080204" pitchFamily="34" charset="-128"/>
            </a:endParaRPr>
          </a:p>
        </p:txBody>
      </p:sp>
      <p:sp>
        <p:nvSpPr>
          <p:cNvPr id="70659" name="Rectangle 2"/>
          <p:cNvSpPr>
            <a:spLocks noGrp="1" noChangeArrowheads="1"/>
          </p:cNvSpPr>
          <p:nvPr>
            <p:ph type="body" idx="1"/>
          </p:nvPr>
        </p:nvSpPr>
        <p:spPr bwMode="auto">
          <a:xfrm>
            <a:off x="920750" y="4651375"/>
            <a:ext cx="4824413" cy="43465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8850" tIns="43645" rIns="88850" bIns="43645" numCol="1" anchor="t" anchorCtr="0" compatLnSpc="1">
            <a:prstTxWarp prst="textNoShape">
              <a:avLst/>
            </a:prstTxWarp>
          </a:bodyPr>
          <a:lstStyle/>
          <a:p>
            <a:pPr eaLnBrk="1" hangingPunct="1">
              <a:spcBef>
                <a:spcPct val="0"/>
              </a:spcBef>
            </a:pPr>
            <a:endParaRPr lang="en-US" altLang="en-US" smtClean="0">
              <a:latin typeface="Times New Roman" panose="02020603050405020304" pitchFamily="18" charset="0"/>
              <a:ea typeface="MS PGothic" panose="020B0600070205080204" pitchFamily="34" charset="-128"/>
            </a:endParaRPr>
          </a:p>
        </p:txBody>
      </p:sp>
      <p:sp>
        <p:nvSpPr>
          <p:cNvPr id="70660" name="Rectangle 3"/>
          <p:cNvSpPr>
            <a:spLocks noGrp="1" noRot="1" noChangeAspect="1" noChangeArrowheads="1" noTextEdit="1"/>
          </p:cNvSpPr>
          <p:nvPr>
            <p:ph type="sldImg"/>
          </p:nvPr>
        </p:nvSpPr>
        <p:spPr bwMode="auto">
          <a:xfrm>
            <a:off x="904875" y="738188"/>
            <a:ext cx="485933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6630861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defTabSz="457200" eaLnBrk="0" fontAlgn="base" hangingPunct="0">
              <a:spcBef>
                <a:spcPct val="30000"/>
              </a:spcBef>
              <a:spcAft>
                <a:spcPct val="0"/>
              </a:spcAft>
              <a:defRPr sz="1200">
                <a:solidFill>
                  <a:schemeClr val="tx1"/>
                </a:solidFill>
                <a:latin typeface="Calibri" panose="020F0502020204030204" pitchFamily="34" charset="0"/>
              </a:defRPr>
            </a:lvl6pPr>
            <a:lvl7pPr marL="2933700" indent="-223838" defTabSz="457200" eaLnBrk="0" fontAlgn="base" hangingPunct="0">
              <a:spcBef>
                <a:spcPct val="30000"/>
              </a:spcBef>
              <a:spcAft>
                <a:spcPct val="0"/>
              </a:spcAft>
              <a:defRPr sz="1200">
                <a:solidFill>
                  <a:schemeClr val="tx1"/>
                </a:solidFill>
                <a:latin typeface="Calibri" panose="020F0502020204030204" pitchFamily="34" charset="0"/>
              </a:defRPr>
            </a:lvl7pPr>
            <a:lvl8pPr marL="3390900" indent="-223838" defTabSz="457200" eaLnBrk="0" fontAlgn="base" hangingPunct="0">
              <a:spcBef>
                <a:spcPct val="30000"/>
              </a:spcBef>
              <a:spcAft>
                <a:spcPct val="0"/>
              </a:spcAft>
              <a:defRPr sz="1200">
                <a:solidFill>
                  <a:schemeClr val="tx1"/>
                </a:solidFill>
                <a:latin typeface="Calibri" panose="020F0502020204030204" pitchFamily="34" charset="0"/>
              </a:defRPr>
            </a:lvl8pPr>
            <a:lvl9pPr marL="3848100" indent="-223838"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096B6FA3-EE76-4787-B08B-6FF80FF6E20E}" type="slidenum">
              <a:rPr lang="en-GB" altLang="en-US" smtClean="0">
                <a:solidFill>
                  <a:srgbClr val="000000"/>
                </a:solidFill>
                <a:latin typeface="Arial" panose="020B0604020202020204" pitchFamily="34" charset="0"/>
                <a:ea typeface="MS PGothic" panose="020B0600070205080204" pitchFamily="34" charset="-128"/>
              </a:rPr>
              <a:pPr fontAlgn="base">
                <a:spcBef>
                  <a:spcPct val="0"/>
                </a:spcBef>
                <a:spcAft>
                  <a:spcPct val="0"/>
                </a:spcAft>
              </a:pPr>
              <a:t>29</a:t>
            </a:fld>
            <a:endParaRPr lang="en-GB" altLang="en-US" smtClean="0">
              <a:solidFill>
                <a:srgbClr val="000000"/>
              </a:solidFill>
              <a:latin typeface="Arial" panose="020B0604020202020204" pitchFamily="34" charset="0"/>
              <a:ea typeface="MS PGothic" panose="020B0600070205080204" pitchFamily="34" charset="-128"/>
            </a:endParaRPr>
          </a:p>
        </p:txBody>
      </p:sp>
      <p:sp>
        <p:nvSpPr>
          <p:cNvPr id="72707" name="Rectangle 2"/>
          <p:cNvSpPr>
            <a:spLocks noGrp="1" noChangeArrowheads="1"/>
          </p:cNvSpPr>
          <p:nvPr>
            <p:ph type="body" idx="1"/>
          </p:nvPr>
        </p:nvSpPr>
        <p:spPr bwMode="auto">
          <a:xfrm>
            <a:off x="920750" y="4651375"/>
            <a:ext cx="4824413" cy="43465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8850" tIns="43645" rIns="88850" bIns="43645" numCol="1" anchor="t" anchorCtr="0" compatLnSpc="1">
            <a:prstTxWarp prst="textNoShape">
              <a:avLst/>
            </a:prstTxWarp>
          </a:bodyPr>
          <a:lstStyle/>
          <a:p>
            <a:pPr eaLnBrk="1" hangingPunct="1">
              <a:spcBef>
                <a:spcPct val="0"/>
              </a:spcBef>
            </a:pPr>
            <a:endParaRPr lang="en-US" altLang="en-US" smtClean="0">
              <a:latin typeface="Times New Roman" panose="02020603050405020304" pitchFamily="18" charset="0"/>
              <a:ea typeface="MS PGothic" panose="020B0600070205080204" pitchFamily="34" charset="-128"/>
            </a:endParaRPr>
          </a:p>
        </p:txBody>
      </p:sp>
      <p:sp>
        <p:nvSpPr>
          <p:cNvPr id="72708" name="Rectangle 3"/>
          <p:cNvSpPr>
            <a:spLocks noGrp="1" noRot="1" noChangeAspect="1" noChangeArrowheads="1" noTextEdit="1"/>
          </p:cNvSpPr>
          <p:nvPr>
            <p:ph type="sldImg"/>
          </p:nvPr>
        </p:nvSpPr>
        <p:spPr bwMode="auto">
          <a:xfrm>
            <a:off x="904875" y="738188"/>
            <a:ext cx="485933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4252848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a:defRPr/>
            </a:pPr>
            <a:r>
              <a:rPr lang="en-GB" dirty="0" smtClean="0"/>
              <a:t>The way questionnaires are used can be broadly divided into two groups;</a:t>
            </a:r>
          </a:p>
          <a:p>
            <a:pPr>
              <a:defRPr/>
            </a:pPr>
            <a:r>
              <a:rPr lang="en-GB" dirty="0" smtClean="0"/>
              <a:t>Self-completed questionnaires; where respondents provide their answers themselves without any other input, and</a:t>
            </a:r>
          </a:p>
          <a:p>
            <a:pPr>
              <a:defRPr/>
            </a:pPr>
            <a:r>
              <a:rPr lang="en-GB" dirty="0" smtClean="0"/>
              <a:t>Interviewer-lead; where the questions are read out to the respondent by the interviewer and their responses are noted.</a:t>
            </a:r>
          </a:p>
          <a:p>
            <a:pPr>
              <a:defRPr/>
            </a:pPr>
            <a:endParaRPr lang="en-GB" dirty="0" smtClean="0"/>
          </a:p>
          <a:p>
            <a:pPr>
              <a:defRPr/>
            </a:pPr>
            <a:r>
              <a:rPr lang="en-GB" dirty="0" smtClean="0"/>
              <a:t>Self-completed questionnaires commonly include paper-based postal surveys and those delivered electronically such as internet surveys or other electronic device such as kiosks or hand-held computers.</a:t>
            </a:r>
          </a:p>
          <a:p>
            <a:pPr>
              <a:defRPr/>
            </a:pPr>
            <a:endParaRPr lang="en-GB" dirty="0" smtClean="0"/>
          </a:p>
          <a:p>
            <a:pPr>
              <a:defRPr/>
            </a:pPr>
            <a:r>
              <a:rPr lang="en-GB" dirty="0" smtClean="0"/>
              <a:t>Interviewer lead questionnaires commonly includes face-to-face approaches or questionnaires conducted over the telephone.</a:t>
            </a:r>
          </a:p>
          <a:p>
            <a:pPr>
              <a:defRPr/>
            </a:pPr>
            <a:endParaRPr lang="en-GB" dirty="0" smtClean="0"/>
          </a:p>
          <a:p>
            <a:pPr>
              <a:defRPr/>
            </a:pPr>
            <a:r>
              <a:rPr lang="en-GB" b="1" dirty="0" smtClean="0"/>
              <a:t>Additional info:</a:t>
            </a:r>
          </a:p>
          <a:p>
            <a:pPr marL="168347" indent="-168347">
              <a:buFont typeface="Arial" charset="0"/>
              <a:buChar char="•"/>
              <a:defRPr/>
            </a:pPr>
            <a:r>
              <a:rPr lang="en-GB" dirty="0" smtClean="0"/>
              <a:t>There are pros and cons to using each method</a:t>
            </a:r>
          </a:p>
          <a:p>
            <a:pPr marL="168347" indent="-168347">
              <a:buFont typeface="Arial" charset="0"/>
              <a:buChar char="•"/>
              <a:defRPr/>
            </a:pPr>
            <a:r>
              <a:rPr lang="en-GB" dirty="0" smtClean="0"/>
              <a:t>According to the HTA review, no one mode of administration consistently outperforms all others.</a:t>
            </a:r>
          </a:p>
          <a:p>
            <a:pPr>
              <a:defRPr/>
            </a:pPr>
            <a:endParaRPr lang="en-GB" dirty="0" smtClean="0"/>
          </a:p>
        </p:txBody>
      </p:sp>
      <p:sp>
        <p:nvSpPr>
          <p:cNvPr id="74756" name="Footer Placeholder 3"/>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pPr>
            <a:r>
              <a:rPr lang="en-GB" altLang="en-US" smtClean="0">
                <a:latin typeface="Calibri" panose="020F0502020204030204" pitchFamily="34" charset="0"/>
              </a:rPr>
              <a:t>AHLee 2011</a:t>
            </a:r>
          </a:p>
        </p:txBody>
      </p:sp>
      <p:sp>
        <p:nvSpPr>
          <p:cNvPr id="74757" name="Slide Number Placeholder 4"/>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pPr>
            <a:fld id="{32B47387-5BF6-4D13-A4FC-F64F7DD522E1}" type="slidenum">
              <a:rPr lang="en-GB" altLang="en-US" smtClean="0">
                <a:latin typeface="Calibri" panose="020F0502020204030204" pitchFamily="34" charset="0"/>
              </a:rPr>
              <a:pPr fontAlgn="base">
                <a:spcBef>
                  <a:spcPct val="0"/>
                </a:spcBef>
                <a:spcAft>
                  <a:spcPct val="0"/>
                </a:spcAft>
              </a:pPr>
              <a:t>30</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41661610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Its generally held that the larger your sample size, the more reliable your information. However, you also need to consider your response rates and quality of information that you’ll get.</a:t>
            </a:r>
          </a:p>
          <a:p>
            <a:endParaRPr lang="en-GB" altLang="en-US" smtClean="0"/>
          </a:p>
          <a:p>
            <a:r>
              <a:rPr lang="en-GB" altLang="en-US" smtClean="0"/>
              <a:t>Interview-led surveys have that element of human interaction which means they usually result in better response rates, however they are more costly because of the training and staff time to administer them.</a:t>
            </a:r>
          </a:p>
          <a:p>
            <a:endParaRPr lang="en-GB" altLang="en-US" smtClean="0"/>
          </a:p>
          <a:p>
            <a:r>
              <a:rPr lang="en-GB" altLang="en-US" smtClean="0"/>
              <a:t>Richer information: can prompt for more information or can clarify any ambiguities in the questions, and have greater scope for open-ended questions.</a:t>
            </a:r>
          </a:p>
          <a:p>
            <a:endParaRPr lang="en-GB" altLang="en-US" smtClean="0"/>
          </a:p>
          <a:p>
            <a:r>
              <a:rPr lang="en-GB" altLang="en-US" smtClean="0"/>
              <a:t>Sample size: for clinical audit you’re looking to get at least 40 data sets to get a good sample, for research you’re probably looking for a statistically significant sample.</a:t>
            </a:r>
          </a:p>
          <a:p>
            <a:endParaRPr lang="en-GB" altLang="en-US" smtClean="0"/>
          </a:p>
          <a:p>
            <a:r>
              <a:rPr lang="en-GB" altLang="en-US" b="1" smtClean="0"/>
              <a:t>Additional info</a:t>
            </a:r>
          </a:p>
          <a:p>
            <a:r>
              <a:rPr lang="en-GB" altLang="en-US" smtClean="0"/>
              <a:t>Refer to page 3 of the ‘Guidance for writing effective questionnaires’ for pros and con’s of each method’</a:t>
            </a:r>
          </a:p>
          <a:p>
            <a:endParaRPr lang="en-GB" altLang="en-US" smtClean="0"/>
          </a:p>
        </p:txBody>
      </p:sp>
      <p:sp>
        <p:nvSpPr>
          <p:cNvPr id="76804" name="Footer Placeholder 3"/>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pPr>
            <a:r>
              <a:rPr lang="en-GB" altLang="en-US" smtClean="0">
                <a:latin typeface="Calibri" panose="020F0502020204030204" pitchFamily="34" charset="0"/>
              </a:rPr>
              <a:t>AHLee 2011</a:t>
            </a:r>
          </a:p>
        </p:txBody>
      </p:sp>
      <p:sp>
        <p:nvSpPr>
          <p:cNvPr id="76805" name="Slide Number Placeholder 4"/>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pPr>
            <a:fld id="{39E7C044-06FE-4BB9-8384-C10BA68C326C}" type="slidenum">
              <a:rPr lang="en-GB" altLang="en-US" smtClean="0">
                <a:latin typeface="Calibri" panose="020F0502020204030204" pitchFamily="34" charset="0"/>
              </a:rPr>
              <a:pPr fontAlgn="base">
                <a:spcBef>
                  <a:spcPct val="0"/>
                </a:spcBef>
                <a:spcAft>
                  <a:spcPct val="0"/>
                </a:spcAft>
              </a:pPr>
              <a:t>31</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6771385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Are you pitching it at the right age group? Are you asking too much?</a:t>
            </a:r>
          </a:p>
          <a:p>
            <a:r>
              <a:rPr lang="en-GB" altLang="en-US" smtClean="0"/>
              <a:t>Will it really be the child or the parents answering it?</a:t>
            </a:r>
          </a:p>
          <a:p>
            <a:endParaRPr lang="en-GB" altLang="en-US" smtClean="0"/>
          </a:p>
          <a:p>
            <a:r>
              <a:rPr lang="en-GB" altLang="en-US" smtClean="0"/>
              <a:t>Not just about children; the average reading age for Leicester is between 7-10 years old. Need to ensure your questions are</a:t>
            </a:r>
          </a:p>
          <a:p>
            <a:endParaRPr lang="en-GB" altLang="en-US" smtClean="0"/>
          </a:p>
          <a:p>
            <a:endParaRPr lang="en-GB" altLang="en-US" smtClean="0"/>
          </a:p>
        </p:txBody>
      </p:sp>
      <p:sp>
        <p:nvSpPr>
          <p:cNvPr id="78852" name="Footer Placeholder 3"/>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pPr>
            <a:r>
              <a:rPr lang="en-GB" altLang="en-US" smtClean="0">
                <a:latin typeface="Calibri" panose="020F0502020204030204" pitchFamily="34" charset="0"/>
              </a:rPr>
              <a:t>AHLee 2011</a:t>
            </a:r>
          </a:p>
        </p:txBody>
      </p:sp>
      <p:sp>
        <p:nvSpPr>
          <p:cNvPr id="78853" name="Slide Number Placeholder 4"/>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pPr>
            <a:fld id="{EC00B900-A1E1-49EB-9D89-B1890F37BD9E}" type="slidenum">
              <a:rPr lang="en-GB" altLang="en-US" smtClean="0">
                <a:latin typeface="Calibri" panose="020F0502020204030204" pitchFamily="34" charset="0"/>
              </a:rPr>
              <a:pPr fontAlgn="base">
                <a:spcBef>
                  <a:spcPct val="0"/>
                </a:spcBef>
                <a:spcAft>
                  <a:spcPct val="0"/>
                </a:spcAft>
              </a:pPr>
              <a:t>33</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9570072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sz="1000" smtClean="0"/>
              <a:t>If asking people to complete a questionnaire when they have ‘gate-fever’ i.e. after a training session, after a clinic, then you need to make sure it is short enough and to the point. Asking someone to complete 6 sides of A4 questions when they are worrying about whether their car-parking money has run out, or whether their clinic is over-running just isn’t going to happen. </a:t>
            </a:r>
          </a:p>
          <a:p>
            <a:pPr eaLnBrk="1" hangingPunct="1"/>
            <a:endParaRPr lang="en-GB" altLang="en-US" sz="1000" smtClean="0"/>
          </a:p>
          <a:p>
            <a:pPr eaLnBrk="1" hangingPunct="1"/>
            <a:r>
              <a:rPr lang="en-GB" altLang="en-US" sz="1000" smtClean="0"/>
              <a:t>Asking a teenager about their sexual health when they are with their friends may give you one set of answers, with their parents a completely different set of answers and in private a third set.</a:t>
            </a:r>
          </a:p>
          <a:p>
            <a:pPr eaLnBrk="1" hangingPunct="1"/>
            <a:endParaRPr lang="en-GB" altLang="en-US" smtClean="0"/>
          </a:p>
          <a:p>
            <a:r>
              <a:rPr lang="en-GB" altLang="en-US" smtClean="0"/>
              <a:t>However you also need to consider that the more common an event the less people are likely to be able to remember it accurately, for example: if you were to ask a heavy smoker exactly how many cigarettes they had smoked yesterday it is unlikely they would be able to tell you.  </a:t>
            </a:r>
          </a:p>
          <a:p>
            <a:endParaRPr lang="en-GB" altLang="en-US" smtClean="0"/>
          </a:p>
          <a:p>
            <a:r>
              <a:rPr lang="en-GB" altLang="en-US" smtClean="0"/>
              <a:t>If you are asking an evaluation question then you also need to consider is the timescale you are asking in appropriate. You might ask someone coming out of a clinic </a:t>
            </a:r>
            <a:r>
              <a:rPr lang="en-GB" altLang="en-US" i="1" smtClean="0"/>
              <a:t>– how friendly did you find the clinic staff today?  </a:t>
            </a:r>
            <a:r>
              <a:rPr lang="en-GB" altLang="en-US" smtClean="0"/>
              <a:t>while it is fresh in their minds this is an appropriate timescale to ask within. </a:t>
            </a:r>
            <a:r>
              <a:rPr lang="en-GB" altLang="en-US" b="1" smtClean="0"/>
              <a:t>However</a:t>
            </a:r>
            <a:r>
              <a:rPr lang="en-GB" altLang="en-US" smtClean="0"/>
              <a:t> if you are also asking them how useful they have found information they have been given in the clinic they may not be able to evaluate this effectively having not had a chance to put it into practice. </a:t>
            </a:r>
          </a:p>
          <a:p>
            <a:pPr eaLnBrk="1" hangingPunct="1"/>
            <a:endParaRPr lang="en-GB" altLang="en-US" smtClean="0"/>
          </a:p>
        </p:txBody>
      </p:sp>
      <p:sp>
        <p:nvSpPr>
          <p:cNvPr id="80900" name="Footer Placeholder 3"/>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defTabSz="457200" eaLnBrk="0" fontAlgn="base" hangingPunct="0">
              <a:spcBef>
                <a:spcPct val="30000"/>
              </a:spcBef>
              <a:spcAft>
                <a:spcPct val="0"/>
              </a:spcAft>
              <a:defRPr sz="1200">
                <a:solidFill>
                  <a:schemeClr val="tx1"/>
                </a:solidFill>
                <a:latin typeface="Calibri" panose="020F0502020204030204" pitchFamily="34" charset="0"/>
              </a:defRPr>
            </a:lvl6pPr>
            <a:lvl7pPr marL="2933700" indent="-223838" defTabSz="457200" eaLnBrk="0" fontAlgn="base" hangingPunct="0">
              <a:spcBef>
                <a:spcPct val="30000"/>
              </a:spcBef>
              <a:spcAft>
                <a:spcPct val="0"/>
              </a:spcAft>
              <a:defRPr sz="1200">
                <a:solidFill>
                  <a:schemeClr val="tx1"/>
                </a:solidFill>
                <a:latin typeface="Calibri" panose="020F0502020204030204" pitchFamily="34" charset="0"/>
              </a:defRPr>
            </a:lvl7pPr>
            <a:lvl8pPr marL="3390900" indent="-223838" defTabSz="457200" eaLnBrk="0" fontAlgn="base" hangingPunct="0">
              <a:spcBef>
                <a:spcPct val="30000"/>
              </a:spcBef>
              <a:spcAft>
                <a:spcPct val="0"/>
              </a:spcAft>
              <a:defRPr sz="1200">
                <a:solidFill>
                  <a:schemeClr val="tx1"/>
                </a:solidFill>
                <a:latin typeface="Calibri" panose="020F0502020204030204" pitchFamily="34" charset="0"/>
              </a:defRPr>
            </a:lvl8pPr>
            <a:lvl9pPr marL="3848100" indent="-223838"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0" fontAlgn="base" hangingPunct="0">
              <a:spcBef>
                <a:spcPct val="0"/>
              </a:spcBef>
              <a:spcAft>
                <a:spcPct val="0"/>
              </a:spcAft>
            </a:pPr>
            <a:r>
              <a:rPr lang="en-GB" altLang="en-US" smtClean="0">
                <a:latin typeface="Arial" panose="020B0604020202020204" pitchFamily="34" charset="0"/>
                <a:ea typeface="MS PGothic" panose="020B0600070205080204" pitchFamily="34" charset="-128"/>
              </a:rPr>
              <a:t>AHLee 2011</a:t>
            </a:r>
          </a:p>
        </p:txBody>
      </p:sp>
      <p:sp>
        <p:nvSpPr>
          <p:cNvPr id="80901" name="Slide Number Placeholder 4"/>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defTabSz="457200" eaLnBrk="0" fontAlgn="base" hangingPunct="0">
              <a:spcBef>
                <a:spcPct val="30000"/>
              </a:spcBef>
              <a:spcAft>
                <a:spcPct val="0"/>
              </a:spcAft>
              <a:defRPr sz="1200">
                <a:solidFill>
                  <a:schemeClr val="tx1"/>
                </a:solidFill>
                <a:latin typeface="Calibri" panose="020F0502020204030204" pitchFamily="34" charset="0"/>
              </a:defRPr>
            </a:lvl6pPr>
            <a:lvl7pPr marL="2933700" indent="-223838" defTabSz="457200" eaLnBrk="0" fontAlgn="base" hangingPunct="0">
              <a:spcBef>
                <a:spcPct val="30000"/>
              </a:spcBef>
              <a:spcAft>
                <a:spcPct val="0"/>
              </a:spcAft>
              <a:defRPr sz="1200">
                <a:solidFill>
                  <a:schemeClr val="tx1"/>
                </a:solidFill>
                <a:latin typeface="Calibri" panose="020F0502020204030204" pitchFamily="34" charset="0"/>
              </a:defRPr>
            </a:lvl7pPr>
            <a:lvl8pPr marL="3390900" indent="-223838" defTabSz="457200" eaLnBrk="0" fontAlgn="base" hangingPunct="0">
              <a:spcBef>
                <a:spcPct val="30000"/>
              </a:spcBef>
              <a:spcAft>
                <a:spcPct val="0"/>
              </a:spcAft>
              <a:defRPr sz="1200">
                <a:solidFill>
                  <a:schemeClr val="tx1"/>
                </a:solidFill>
                <a:latin typeface="Calibri" panose="020F0502020204030204" pitchFamily="34" charset="0"/>
              </a:defRPr>
            </a:lvl8pPr>
            <a:lvl9pPr marL="3848100" indent="-223838"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0" fontAlgn="base" hangingPunct="0">
              <a:spcBef>
                <a:spcPct val="0"/>
              </a:spcBef>
              <a:spcAft>
                <a:spcPct val="0"/>
              </a:spcAft>
            </a:pPr>
            <a:fld id="{5EA153A7-9E49-42E9-83E7-565DB331AF7A}" type="slidenum">
              <a:rPr lang="en-GB" altLang="en-US" smtClean="0">
                <a:latin typeface="Arial" panose="020B0604020202020204" pitchFamily="34" charset="0"/>
                <a:ea typeface="MS PGothic" panose="020B0600070205080204" pitchFamily="34" charset="-128"/>
              </a:rPr>
              <a:pPr eaLnBrk="0" fontAlgn="base" hangingPunct="0">
                <a:spcBef>
                  <a:spcPct val="0"/>
                </a:spcBef>
                <a:spcAft>
                  <a:spcPct val="0"/>
                </a:spcAft>
              </a:pPr>
              <a:t>34</a:t>
            </a:fld>
            <a:endParaRPr lang="en-GB" altLang="en-US" smtClean="0">
              <a:latin typeface="Arial" panose="020B0604020202020204" pitchFamily="34" charset="0"/>
              <a:ea typeface="MS PGothic" panose="020B0600070205080204" pitchFamily="34" charset="-128"/>
            </a:endParaRPr>
          </a:p>
        </p:txBody>
      </p:sp>
    </p:spTree>
    <p:extLst>
      <p:ext uri="{BB962C8B-B14F-4D97-AF65-F5344CB8AC3E}">
        <p14:creationId xmlns:p14="http://schemas.microsoft.com/office/powerpoint/2010/main" val="32683181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defTabSz="457200" eaLnBrk="0" fontAlgn="base" hangingPunct="0">
              <a:spcBef>
                <a:spcPct val="30000"/>
              </a:spcBef>
              <a:spcAft>
                <a:spcPct val="0"/>
              </a:spcAft>
              <a:defRPr sz="1200">
                <a:solidFill>
                  <a:schemeClr val="tx1"/>
                </a:solidFill>
                <a:latin typeface="Calibri" panose="020F0502020204030204" pitchFamily="34" charset="0"/>
              </a:defRPr>
            </a:lvl6pPr>
            <a:lvl7pPr marL="2933700" indent="-223838" defTabSz="457200" eaLnBrk="0" fontAlgn="base" hangingPunct="0">
              <a:spcBef>
                <a:spcPct val="30000"/>
              </a:spcBef>
              <a:spcAft>
                <a:spcPct val="0"/>
              </a:spcAft>
              <a:defRPr sz="1200">
                <a:solidFill>
                  <a:schemeClr val="tx1"/>
                </a:solidFill>
                <a:latin typeface="Calibri" panose="020F0502020204030204" pitchFamily="34" charset="0"/>
              </a:defRPr>
            </a:lvl7pPr>
            <a:lvl8pPr marL="3390900" indent="-223838" defTabSz="457200" eaLnBrk="0" fontAlgn="base" hangingPunct="0">
              <a:spcBef>
                <a:spcPct val="30000"/>
              </a:spcBef>
              <a:spcAft>
                <a:spcPct val="0"/>
              </a:spcAft>
              <a:defRPr sz="1200">
                <a:solidFill>
                  <a:schemeClr val="tx1"/>
                </a:solidFill>
                <a:latin typeface="Calibri" panose="020F0502020204030204" pitchFamily="34" charset="0"/>
              </a:defRPr>
            </a:lvl8pPr>
            <a:lvl9pPr marL="3848100" indent="-223838"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DE1BD943-647E-41D9-9E94-8336DAEFE6FE}" type="slidenum">
              <a:rPr lang="en-GB" altLang="en-US" smtClean="0">
                <a:solidFill>
                  <a:srgbClr val="000000"/>
                </a:solidFill>
                <a:latin typeface="Arial" panose="020B0604020202020204" pitchFamily="34" charset="0"/>
                <a:ea typeface="MS PGothic" panose="020B0600070205080204" pitchFamily="34" charset="-128"/>
              </a:rPr>
              <a:pPr fontAlgn="base">
                <a:spcBef>
                  <a:spcPct val="0"/>
                </a:spcBef>
                <a:spcAft>
                  <a:spcPct val="0"/>
                </a:spcAft>
              </a:pPr>
              <a:t>35</a:t>
            </a:fld>
            <a:endParaRPr lang="en-GB" altLang="en-US" smtClean="0">
              <a:solidFill>
                <a:srgbClr val="000000"/>
              </a:solidFill>
              <a:latin typeface="Arial" panose="020B0604020202020204" pitchFamily="34" charset="0"/>
              <a:ea typeface="MS PGothic" panose="020B0600070205080204" pitchFamily="34" charset="-128"/>
            </a:endParaRPr>
          </a:p>
        </p:txBody>
      </p:sp>
      <p:sp>
        <p:nvSpPr>
          <p:cNvPr id="82947" name="Rectangle 2"/>
          <p:cNvSpPr>
            <a:spLocks noGrp="1" noChangeArrowheads="1"/>
          </p:cNvSpPr>
          <p:nvPr>
            <p:ph type="body" idx="1"/>
          </p:nvPr>
        </p:nvSpPr>
        <p:spPr bwMode="auto">
          <a:xfrm>
            <a:off x="920750" y="4651375"/>
            <a:ext cx="4824413" cy="43465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8850" tIns="43645" rIns="88850" bIns="43645" numCol="1" anchor="t" anchorCtr="0" compatLnSpc="1">
            <a:prstTxWarp prst="textNoShape">
              <a:avLst/>
            </a:prstTxWarp>
          </a:bodyPr>
          <a:lstStyle/>
          <a:p>
            <a:pPr eaLnBrk="1" hangingPunct="1">
              <a:spcBef>
                <a:spcPct val="0"/>
              </a:spcBef>
            </a:pPr>
            <a:endParaRPr lang="en-US" altLang="en-US" smtClean="0">
              <a:latin typeface="Times New Roman" panose="02020603050405020304" pitchFamily="18" charset="0"/>
              <a:ea typeface="MS PGothic" panose="020B0600070205080204" pitchFamily="34" charset="-128"/>
            </a:endParaRPr>
          </a:p>
        </p:txBody>
      </p:sp>
      <p:sp>
        <p:nvSpPr>
          <p:cNvPr id="82948" name="Rectangle 3"/>
          <p:cNvSpPr>
            <a:spLocks noGrp="1" noRot="1" noChangeAspect="1" noChangeArrowheads="1" noTextEdit="1"/>
          </p:cNvSpPr>
          <p:nvPr>
            <p:ph type="sldImg"/>
          </p:nvPr>
        </p:nvSpPr>
        <p:spPr bwMode="auto">
          <a:xfrm>
            <a:off x="904875" y="738188"/>
            <a:ext cx="485933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14090546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60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latin typeface="Arial" panose="020B0604020202020204" pitchFamily="34" charset="0"/>
                <a:ea typeface="MS PGothic" panose="020B0600070205080204" pitchFamily="34" charset="-128"/>
              </a:rPr>
              <a:t>Some controversy exists as to whether a neutral point should be offered. If this option is removed, this forces the respondent to choose a response, which may lead to respondent irritation and increase non-response bias</a:t>
            </a:r>
          </a:p>
          <a:p>
            <a:endParaRPr lang="en-GB" altLang="en-US" smtClean="0">
              <a:latin typeface="Arial" panose="020B0604020202020204" pitchFamily="34" charset="0"/>
            </a:endParaRPr>
          </a:p>
          <a:p>
            <a:endParaRPr lang="en-GB" altLang="en-US" smtClean="0">
              <a:latin typeface="Arial" panose="020B0604020202020204" pitchFamily="34" charset="0"/>
            </a:endParaRPr>
          </a:p>
          <a:p>
            <a:endParaRPr lang="en-GB" altLang="en-US" smtClean="0">
              <a:latin typeface="Arial" panose="020B0604020202020204" pitchFamily="34" charset="0"/>
            </a:endParaRPr>
          </a:p>
          <a:p>
            <a:r>
              <a:rPr lang="en-GB" altLang="en-US" smtClean="0">
                <a:latin typeface="Arial" panose="020B0604020202020204" pitchFamily="34" charset="0"/>
              </a:rPr>
              <a:t>Additional info:</a:t>
            </a:r>
          </a:p>
          <a:p>
            <a:r>
              <a:rPr lang="en-GB" altLang="en-US" smtClean="0">
                <a:latin typeface="Arial" panose="020B0604020202020204" pitchFamily="34" charset="0"/>
                <a:ea typeface="MS PGothic" panose="020B0600070205080204" pitchFamily="34" charset="-128"/>
              </a:rPr>
              <a:t>This desirability of having a neutral middle point to increase the reliability and validity of response scales has also been confirmed by a meta-analysis of 87 experiments of question design reported by Saris and Gallhofer (2007)</a:t>
            </a:r>
            <a:endParaRPr lang="en-GB" altLang="en-US" smtClean="0"/>
          </a:p>
        </p:txBody>
      </p:sp>
      <p:sp>
        <p:nvSpPr>
          <p:cNvPr id="86020" name="Footer Placeholder 3"/>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pPr>
            <a:r>
              <a:rPr lang="en-GB" altLang="en-US" smtClean="0">
                <a:latin typeface="Calibri" panose="020F0502020204030204" pitchFamily="34" charset="0"/>
              </a:rPr>
              <a:t>AHLee 2011</a:t>
            </a:r>
          </a:p>
        </p:txBody>
      </p:sp>
      <p:sp>
        <p:nvSpPr>
          <p:cNvPr id="86021" name="Slide Number Placeholder 4"/>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pPr>
            <a:fld id="{E7E23E26-E727-4282-8B2E-861FFE8FE55D}" type="slidenum">
              <a:rPr lang="en-GB" altLang="en-US" smtClean="0">
                <a:latin typeface="Calibri" panose="020F0502020204030204" pitchFamily="34" charset="0"/>
              </a:rPr>
              <a:pPr fontAlgn="base">
                <a:spcBef>
                  <a:spcPct val="0"/>
                </a:spcBef>
                <a:spcAft>
                  <a:spcPct val="0"/>
                </a:spcAft>
              </a:pPr>
              <a:t>37</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32631170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01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Avoid double-questions.</a:t>
            </a:r>
          </a:p>
          <a:p>
            <a:r>
              <a:rPr lang="en-GB" altLang="en-US" smtClean="0"/>
              <a:t>This question is taken from our DSE Self-Assessment form and is an example of a double question.</a:t>
            </a:r>
          </a:p>
          <a:p>
            <a:r>
              <a:rPr lang="en-GB" altLang="en-US" smtClean="0"/>
              <a:t>How do I answer this if I have plenty of space but no storage, or I’ve got plenty of storage (filing cabinets) but almost no space to work?</a:t>
            </a:r>
          </a:p>
          <a:p>
            <a:endParaRPr lang="en-GB" altLang="en-US" smtClean="0"/>
          </a:p>
          <a:p>
            <a:r>
              <a:rPr lang="en-GB" altLang="en-US" smtClean="0"/>
              <a:t>&lt;click&gt;</a:t>
            </a:r>
          </a:p>
          <a:p>
            <a:endParaRPr lang="en-GB" altLang="en-US" smtClean="0"/>
          </a:p>
          <a:p>
            <a:r>
              <a:rPr lang="en-GB" altLang="en-US" smtClean="0"/>
              <a:t>Here’s another example.</a:t>
            </a:r>
          </a:p>
          <a:p>
            <a:r>
              <a:rPr lang="en-GB" altLang="en-US" smtClean="0"/>
              <a:t>We’ve used this question several times over the years in clinical audits on record keeping, but kept finding the results came back as poorer than we expected despite us reminding staff about obtaining consent. We eventually cottoned on, and replaced it with these two questions:</a:t>
            </a:r>
          </a:p>
          <a:p>
            <a:endParaRPr lang="en-GB" altLang="en-US" smtClean="0"/>
          </a:p>
          <a:p>
            <a:r>
              <a:rPr lang="en-GB" altLang="en-US" smtClean="0"/>
              <a:t>&lt;click&gt;</a:t>
            </a:r>
          </a:p>
          <a:p>
            <a:endParaRPr lang="en-GB" altLang="en-US" smtClean="0"/>
          </a:p>
          <a:p>
            <a:r>
              <a:rPr lang="en-GB" altLang="en-US" smtClean="0"/>
              <a:t>It then became clear that staff </a:t>
            </a:r>
            <a:r>
              <a:rPr lang="en-GB" altLang="en-US" u="sng" smtClean="0"/>
              <a:t>were</a:t>
            </a:r>
            <a:r>
              <a:rPr lang="en-GB" altLang="en-US" smtClean="0"/>
              <a:t> obtaining consent, and the issue was with the recording. We looked further into this and found that the templates they were using to record patient activity didn’t have space to record consent. Until this was broken down it wasn’t clear where the issue lay or how to resolve it.</a:t>
            </a:r>
          </a:p>
          <a:p>
            <a:r>
              <a:rPr lang="en-GB" altLang="en-US" smtClean="0"/>
              <a:t>The message from this is that, if a question can be broken down into parts then do so.</a:t>
            </a:r>
          </a:p>
        </p:txBody>
      </p:sp>
      <p:sp>
        <p:nvSpPr>
          <p:cNvPr id="901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pPr>
            <a:fld id="{943EDCD0-F13D-432A-8FF6-C4CF0021E9E4}" type="slidenum">
              <a:rPr lang="en-GB" altLang="en-US" smtClean="0">
                <a:latin typeface="Calibri" panose="020F0502020204030204" pitchFamily="34" charset="0"/>
              </a:rPr>
              <a:pPr fontAlgn="base">
                <a:spcBef>
                  <a:spcPct val="0"/>
                </a:spcBef>
                <a:spcAft>
                  <a:spcPct val="0"/>
                </a:spcAft>
              </a:pPr>
              <a:t>38</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28113546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Sometimes it can be better to appear pedantic than to risk skewing the responses.</a:t>
            </a:r>
          </a:p>
        </p:txBody>
      </p:sp>
      <p:sp>
        <p:nvSpPr>
          <p:cNvPr id="1024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pPr>
            <a:fld id="{DA1538AC-B294-4717-A936-5CB79A103EFE}" type="slidenum">
              <a:rPr lang="en-GB" altLang="en-US" smtClean="0">
                <a:latin typeface="Calibri" panose="020F0502020204030204" pitchFamily="34" charset="0"/>
              </a:rPr>
              <a:pPr fontAlgn="base">
                <a:spcBef>
                  <a:spcPct val="0"/>
                </a:spcBef>
                <a:spcAft>
                  <a:spcPct val="0"/>
                </a:spcAft>
              </a:pPr>
              <a:t>39</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1393289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44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You’re giving many more good options than poor ones – this is unbalanced. </a:t>
            </a:r>
          </a:p>
          <a:p>
            <a:endParaRPr lang="en-GB" altLang="en-US" smtClean="0"/>
          </a:p>
          <a:p>
            <a:r>
              <a:rPr lang="en-GB" altLang="en-US" smtClean="0"/>
              <a:t>Number of points used:</a:t>
            </a:r>
          </a:p>
          <a:p>
            <a:r>
              <a:rPr lang="en-GB" altLang="en-US" smtClean="0"/>
              <a:t>Recommend to use either five or seven point scales.</a:t>
            </a:r>
          </a:p>
          <a:p>
            <a:r>
              <a:rPr lang="en-GB" altLang="en-US" smtClean="0"/>
              <a:t>Generally, three-point scales are too narrow to be effective, and there is no evidence that nine points gives greater precision than a seven point scale.</a:t>
            </a:r>
          </a:p>
          <a:p>
            <a:endParaRPr lang="en-GB" altLang="en-US" smtClean="0"/>
          </a:p>
          <a:p>
            <a:r>
              <a:rPr lang="en-GB" altLang="en-US" smtClean="0"/>
              <a:t>Stick to using the same range of options for all questions where possible.</a:t>
            </a:r>
          </a:p>
          <a:p>
            <a:pPr lvl="1"/>
            <a:r>
              <a:rPr lang="en-GB" altLang="en-US" smtClean="0"/>
              <a:t>Or at least for each section</a:t>
            </a:r>
          </a:p>
          <a:p>
            <a:r>
              <a:rPr lang="en-GB" altLang="en-US" smtClean="0"/>
              <a:t>If necessary re-phrase your questions so that they work with the ratings.</a:t>
            </a:r>
          </a:p>
        </p:txBody>
      </p:sp>
      <p:sp>
        <p:nvSpPr>
          <p:cNvPr id="1044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pPr>
            <a:fld id="{C61C60B4-91CC-4B3F-B36F-1CAEBF68C1CB}" type="slidenum">
              <a:rPr lang="en-GB" altLang="en-US" smtClean="0">
                <a:latin typeface="Calibri" panose="020F0502020204030204" pitchFamily="34" charset="0"/>
              </a:rPr>
              <a:pPr fontAlgn="base">
                <a:spcBef>
                  <a:spcPct val="0"/>
                </a:spcBef>
                <a:spcAft>
                  <a:spcPct val="0"/>
                </a:spcAft>
              </a:pPr>
              <a:t>40</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22647470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42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These are a general guide based on expert opinion and theories of cognition.</a:t>
            </a:r>
          </a:p>
        </p:txBody>
      </p:sp>
      <p:sp>
        <p:nvSpPr>
          <p:cNvPr id="94212" name="Footer Placeholder 3"/>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pPr>
            <a:r>
              <a:rPr lang="en-GB" altLang="en-US" smtClean="0">
                <a:latin typeface="Calibri" panose="020F0502020204030204" pitchFamily="34" charset="0"/>
              </a:rPr>
              <a:t>AHLee 2011</a:t>
            </a:r>
          </a:p>
        </p:txBody>
      </p:sp>
      <p:sp>
        <p:nvSpPr>
          <p:cNvPr id="94213" name="Slide Number Placeholder 4"/>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pPr>
            <a:fld id="{FEF3D33B-69E1-469E-88EE-2A230116018F}" type="slidenum">
              <a:rPr lang="en-GB" altLang="en-US" smtClean="0">
                <a:latin typeface="Calibri" panose="020F0502020204030204" pitchFamily="34" charset="0"/>
              </a:rPr>
              <a:pPr fontAlgn="base">
                <a:spcBef>
                  <a:spcPct val="0"/>
                </a:spcBef>
                <a:spcAft>
                  <a:spcPct val="0"/>
                </a:spcAft>
              </a:pPr>
              <a:t>43</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1112334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a:defRPr/>
            </a:pPr>
            <a:r>
              <a:rPr lang="en-GB" sz="1000" dirty="0"/>
              <a:t>There is good evidence that the order of your questions can influence the responses you receive. So, here is some advice on how you can get the best information from your questionnaire:</a:t>
            </a:r>
          </a:p>
          <a:p>
            <a:pPr>
              <a:defRPr/>
            </a:pPr>
            <a:endParaRPr lang="en-GB" sz="1000" dirty="0"/>
          </a:p>
          <a:p>
            <a:pPr>
              <a:defRPr/>
            </a:pPr>
            <a:r>
              <a:rPr lang="en-GB" sz="1000" dirty="0"/>
              <a:t>Easy, non-challenging questions should come first. It makes your questionnaire appear inviting to your respondents.</a:t>
            </a:r>
          </a:p>
          <a:p>
            <a:pPr>
              <a:defRPr/>
            </a:pPr>
            <a:endParaRPr lang="en-GB" sz="1000" dirty="0"/>
          </a:p>
          <a:p>
            <a:pPr>
              <a:defRPr/>
            </a:pPr>
            <a:r>
              <a:rPr lang="en-GB" sz="1000" dirty="0"/>
              <a:t>Key filter questions should go in early. We’ll look at filters a bit later on.</a:t>
            </a:r>
          </a:p>
          <a:p>
            <a:pPr>
              <a:defRPr/>
            </a:pPr>
            <a:endParaRPr lang="en-GB" sz="1000" dirty="0"/>
          </a:p>
          <a:p>
            <a:pPr>
              <a:buFont typeface="Arial" pitchFamily="34" charset="0"/>
              <a:buNone/>
              <a:defRPr/>
            </a:pPr>
            <a:r>
              <a:rPr lang="en-GB" sz="1000" dirty="0"/>
              <a:t>Use a funnel structure to your questions (basic to in-depth, general to specific). Placing general questions before specific questions topic reduces bias. For example, if you’re interested in levels of happiness, then ask about the respondents general happiness before moving onto specifics such as happiness at work.</a:t>
            </a:r>
          </a:p>
          <a:p>
            <a:pPr>
              <a:buFont typeface="Arial" pitchFamily="34" charset="0"/>
              <a:buNone/>
              <a:defRPr/>
            </a:pPr>
            <a:endParaRPr lang="en-GB" sz="1000" dirty="0"/>
          </a:p>
          <a:p>
            <a:pPr>
              <a:buFont typeface="Arial" pitchFamily="34" charset="0"/>
              <a:buNone/>
              <a:defRPr/>
            </a:pPr>
            <a:r>
              <a:rPr lang="en-GB" sz="1000" dirty="0"/>
              <a:t>Least to most sensitive questions. What are the most commonly asked sensitive questions in NHS questionnaires?</a:t>
            </a:r>
          </a:p>
          <a:p>
            <a:pPr>
              <a:buFont typeface="Arial" pitchFamily="34" charset="0"/>
              <a:buNone/>
              <a:defRPr/>
            </a:pPr>
            <a:r>
              <a:rPr lang="en-GB" sz="1000" dirty="0"/>
              <a:t>&gt; Demographics, (age, gender, religion, sexuality, disability).</a:t>
            </a:r>
          </a:p>
          <a:p>
            <a:pPr>
              <a:buFont typeface="Arial" pitchFamily="34" charset="0"/>
              <a:buNone/>
              <a:defRPr/>
            </a:pPr>
            <a:r>
              <a:rPr lang="en-GB" sz="1000" dirty="0"/>
              <a:t>These are very sensitive questions and should be left to the end.</a:t>
            </a:r>
          </a:p>
          <a:p>
            <a:pPr>
              <a:buFont typeface="Arial" pitchFamily="34" charset="0"/>
              <a:buNone/>
              <a:defRPr/>
            </a:pPr>
            <a:endParaRPr lang="en-GB" sz="1000" dirty="0"/>
          </a:p>
          <a:p>
            <a:pPr>
              <a:buFont typeface="Arial" pitchFamily="34" charset="0"/>
              <a:buNone/>
              <a:defRPr/>
            </a:pPr>
            <a:r>
              <a:rPr lang="en-GB" sz="1000" dirty="0"/>
              <a:t>However, remember to put your important questions in before the end. As Annette discussed earlier, if the respondent decides to cut the questionnaire short because of time constraints, then at least you have some useable data.</a:t>
            </a:r>
          </a:p>
          <a:p>
            <a:pPr>
              <a:defRPr/>
            </a:pPr>
            <a:endParaRPr lang="en-GB" sz="1000" dirty="0"/>
          </a:p>
          <a:p>
            <a:pPr>
              <a:buFont typeface="Arial" pitchFamily="34" charset="0"/>
              <a:buNone/>
              <a:defRPr/>
            </a:pPr>
            <a:r>
              <a:rPr lang="en-GB" sz="1000" dirty="0"/>
              <a:t>----------------------------------</a:t>
            </a:r>
          </a:p>
          <a:p>
            <a:pPr>
              <a:buFont typeface="Arial" pitchFamily="34" charset="0"/>
              <a:buNone/>
              <a:defRPr/>
            </a:pPr>
            <a:r>
              <a:rPr lang="en-GB" sz="1000" dirty="0"/>
              <a:t>General / specific questions</a:t>
            </a:r>
          </a:p>
          <a:p>
            <a:pPr marL="168347" indent="-168347">
              <a:buFont typeface="Arial" pitchFamily="34" charset="0"/>
              <a:buChar char="•"/>
              <a:defRPr/>
            </a:pPr>
            <a:r>
              <a:rPr lang="en-GB" sz="1000" dirty="0"/>
              <a:t>The order in which you place questions has been shown to affect the way people respond to them.</a:t>
            </a:r>
          </a:p>
          <a:p>
            <a:pPr marL="168347" indent="-168347">
              <a:buFont typeface="Arial" pitchFamily="34" charset="0"/>
              <a:buChar char="•"/>
              <a:defRPr/>
            </a:pPr>
            <a:r>
              <a:rPr lang="en-GB" sz="1000" dirty="0"/>
              <a:t>Placing general questions before specific questions on the same topic reduces bias from respondents wanting to be consistent with their previous responses.</a:t>
            </a:r>
          </a:p>
          <a:p>
            <a:pPr marL="168347" indent="-168347">
              <a:buFont typeface="Arial" pitchFamily="34" charset="0"/>
              <a:buChar char="•"/>
              <a:defRPr/>
            </a:pPr>
            <a:r>
              <a:rPr lang="en-GB" sz="1000" dirty="0"/>
              <a:t>E.g. asking about general happiness before moving onto specifics such as happiness at work.</a:t>
            </a:r>
          </a:p>
          <a:p>
            <a:pPr>
              <a:defRPr/>
            </a:pPr>
            <a:endParaRPr lang="en-GB" sz="1000" dirty="0"/>
          </a:p>
          <a:p>
            <a:pPr>
              <a:defRPr/>
            </a:pPr>
            <a:r>
              <a:rPr lang="en-GB" sz="1000" dirty="0"/>
              <a:t>Go from the least sensitive to the most sensitive questions to prevent turning respondents off straight away. If it feels too personal too quickly it can be a bit of a jolt – you need to warm respondents up.</a:t>
            </a:r>
          </a:p>
          <a:p>
            <a:pPr>
              <a:defRPr/>
            </a:pPr>
            <a:r>
              <a:rPr lang="en-GB" sz="1000" dirty="0"/>
              <a:t>e.g. Demographic questions</a:t>
            </a:r>
          </a:p>
          <a:p>
            <a:pPr marL="168347" indent="-168347">
              <a:buFont typeface="Arial" pitchFamily="34" charset="0"/>
              <a:buChar char="•"/>
              <a:defRPr/>
            </a:pPr>
            <a:r>
              <a:rPr lang="en-GB" sz="1000" dirty="0"/>
              <a:t>such as age, gender, disability and sexual orientation, are often required as part of health services research and evaluations to demonstrate equality of services, or to cross-match against the other questions to see if there is variation in response by groups, such as gender, or age, for example.</a:t>
            </a:r>
          </a:p>
          <a:p>
            <a:pPr marL="168347" indent="-168347">
              <a:buFont typeface="Arial" pitchFamily="34" charset="0"/>
              <a:buChar char="•"/>
              <a:defRPr/>
            </a:pPr>
            <a:r>
              <a:rPr lang="en-GB" sz="1000" dirty="0"/>
              <a:t>However, they do come across as threatening / an invasion of the respondent’s privacy, and if they’re placed first in the survey will affect how the respondent answers the rest of the questions or whether they complete the questionnaire at all.</a:t>
            </a:r>
          </a:p>
          <a:p>
            <a:pPr>
              <a:defRPr/>
            </a:pPr>
            <a:endParaRPr lang="en-GB" sz="1000" dirty="0"/>
          </a:p>
          <a:p>
            <a:pPr>
              <a:defRPr/>
            </a:pPr>
            <a:r>
              <a:rPr lang="en-GB" sz="1000" dirty="0"/>
              <a:t>But – try and put important questions in before the end - as that way if people are turned off you may still have collected a reasonable amount of important data before they abandon it.</a:t>
            </a:r>
          </a:p>
          <a:p>
            <a:pPr>
              <a:defRPr/>
            </a:pPr>
            <a:endParaRPr lang="en-GB" sz="1000" dirty="0"/>
          </a:p>
          <a:p>
            <a:pPr>
              <a:defRPr/>
            </a:pPr>
            <a:endParaRPr lang="en-GB" sz="1000" dirty="0"/>
          </a:p>
          <a:p>
            <a:pPr>
              <a:defRPr/>
            </a:pPr>
            <a:endParaRPr lang="en-GB" sz="1000" dirty="0"/>
          </a:p>
          <a:p>
            <a:pPr>
              <a:defRPr/>
            </a:pPr>
            <a:endParaRPr lang="en-GB" sz="1000" dirty="0"/>
          </a:p>
          <a:p>
            <a:pPr>
              <a:defRPr/>
            </a:pPr>
            <a:endParaRPr lang="en-GB" sz="1000" dirty="0"/>
          </a:p>
          <a:p>
            <a:pPr>
              <a:defRPr/>
            </a:pPr>
            <a:endParaRPr lang="en-GB" sz="1000" dirty="0"/>
          </a:p>
          <a:p>
            <a:pPr>
              <a:defRPr/>
            </a:pPr>
            <a:endParaRPr lang="en-GB" sz="1000" dirty="0"/>
          </a:p>
          <a:p>
            <a:pPr>
              <a:defRPr/>
            </a:pPr>
            <a:endParaRPr lang="en-GB" sz="1000" dirty="0"/>
          </a:p>
          <a:p>
            <a:pPr>
              <a:defRPr/>
            </a:pPr>
            <a:endParaRPr lang="en-GB" sz="1000" dirty="0"/>
          </a:p>
        </p:txBody>
      </p:sp>
      <p:sp>
        <p:nvSpPr>
          <p:cNvPr id="96260" name="Footer Placeholder 3"/>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pPr>
            <a:r>
              <a:rPr lang="en-GB" altLang="en-US" smtClean="0">
                <a:latin typeface="Calibri" panose="020F0502020204030204" pitchFamily="34" charset="0"/>
              </a:rPr>
              <a:t>AHLee 2011</a:t>
            </a:r>
          </a:p>
        </p:txBody>
      </p:sp>
      <p:sp>
        <p:nvSpPr>
          <p:cNvPr id="96261" name="Slide Number Placeholder 4"/>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pPr>
            <a:fld id="{A64B284E-45CF-4FC6-BB3D-B6930BEE04E6}" type="slidenum">
              <a:rPr lang="en-GB" altLang="en-US" smtClean="0">
                <a:latin typeface="Calibri" panose="020F0502020204030204" pitchFamily="34" charset="0"/>
              </a:rPr>
              <a:pPr fontAlgn="base">
                <a:spcBef>
                  <a:spcPct val="0"/>
                </a:spcBef>
                <a:spcAft>
                  <a:spcPct val="0"/>
                </a:spcAft>
              </a:pPr>
              <a:t>44</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12367110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83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98308" name="Footer Placeholder 3"/>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pPr>
            <a:r>
              <a:rPr lang="en-GB" altLang="en-US" smtClean="0">
                <a:latin typeface="Calibri" panose="020F0502020204030204" pitchFamily="34" charset="0"/>
              </a:rPr>
              <a:t>AHLee 2011</a:t>
            </a:r>
          </a:p>
        </p:txBody>
      </p:sp>
      <p:sp>
        <p:nvSpPr>
          <p:cNvPr id="98309" name="Slide Number Placeholder 4"/>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pPr>
            <a:fld id="{43E0B778-A366-4292-887E-D5A47C9793AA}" type="slidenum">
              <a:rPr lang="en-GB" altLang="en-US" smtClean="0">
                <a:latin typeface="Calibri" panose="020F0502020204030204" pitchFamily="34" charset="0"/>
              </a:rPr>
              <a:pPr fontAlgn="base">
                <a:spcBef>
                  <a:spcPct val="0"/>
                </a:spcBef>
                <a:spcAft>
                  <a:spcPct val="0"/>
                </a:spcAft>
              </a:pPr>
              <a:t>45</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24695239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defTabSz="457200" eaLnBrk="0" fontAlgn="base" hangingPunct="0">
              <a:spcBef>
                <a:spcPct val="30000"/>
              </a:spcBef>
              <a:spcAft>
                <a:spcPct val="0"/>
              </a:spcAft>
              <a:defRPr sz="1200">
                <a:solidFill>
                  <a:schemeClr val="tx1"/>
                </a:solidFill>
                <a:latin typeface="Calibri" panose="020F0502020204030204" pitchFamily="34" charset="0"/>
              </a:defRPr>
            </a:lvl6pPr>
            <a:lvl7pPr marL="2933700" indent="-223838" defTabSz="457200" eaLnBrk="0" fontAlgn="base" hangingPunct="0">
              <a:spcBef>
                <a:spcPct val="30000"/>
              </a:spcBef>
              <a:spcAft>
                <a:spcPct val="0"/>
              </a:spcAft>
              <a:defRPr sz="1200">
                <a:solidFill>
                  <a:schemeClr val="tx1"/>
                </a:solidFill>
                <a:latin typeface="Calibri" panose="020F0502020204030204" pitchFamily="34" charset="0"/>
              </a:defRPr>
            </a:lvl7pPr>
            <a:lvl8pPr marL="3390900" indent="-223838" defTabSz="457200" eaLnBrk="0" fontAlgn="base" hangingPunct="0">
              <a:spcBef>
                <a:spcPct val="30000"/>
              </a:spcBef>
              <a:spcAft>
                <a:spcPct val="0"/>
              </a:spcAft>
              <a:defRPr sz="1200">
                <a:solidFill>
                  <a:schemeClr val="tx1"/>
                </a:solidFill>
                <a:latin typeface="Calibri" panose="020F0502020204030204" pitchFamily="34" charset="0"/>
              </a:defRPr>
            </a:lvl8pPr>
            <a:lvl9pPr marL="3848100" indent="-223838"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AE195D04-8B5A-485F-AF03-3D168149F112}" type="slidenum">
              <a:rPr lang="en-GB" altLang="en-US" smtClean="0">
                <a:solidFill>
                  <a:srgbClr val="000000"/>
                </a:solidFill>
                <a:latin typeface="Arial" panose="020B0604020202020204" pitchFamily="34" charset="0"/>
                <a:ea typeface="MS PGothic" panose="020B0600070205080204" pitchFamily="34" charset="-128"/>
              </a:rPr>
              <a:pPr fontAlgn="base">
                <a:spcBef>
                  <a:spcPct val="0"/>
                </a:spcBef>
                <a:spcAft>
                  <a:spcPct val="0"/>
                </a:spcAft>
              </a:pPr>
              <a:t>46</a:t>
            </a:fld>
            <a:endParaRPr lang="en-GB" altLang="en-US" smtClean="0">
              <a:solidFill>
                <a:srgbClr val="000000"/>
              </a:solidFill>
              <a:latin typeface="Arial" panose="020B0604020202020204" pitchFamily="34" charset="0"/>
              <a:ea typeface="MS PGothic" panose="020B0600070205080204" pitchFamily="34" charset="-128"/>
            </a:endParaRPr>
          </a:p>
        </p:txBody>
      </p:sp>
      <p:sp>
        <p:nvSpPr>
          <p:cNvPr id="109571" name="Rectangle 2"/>
          <p:cNvSpPr>
            <a:spLocks noGrp="1" noChangeArrowheads="1"/>
          </p:cNvSpPr>
          <p:nvPr>
            <p:ph type="body" idx="1"/>
          </p:nvPr>
        </p:nvSpPr>
        <p:spPr bwMode="auto">
          <a:xfrm>
            <a:off x="920750" y="4651375"/>
            <a:ext cx="4824413" cy="43465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8850" tIns="43645" rIns="88850" bIns="43645" numCol="1" anchor="t" anchorCtr="0" compatLnSpc="1">
            <a:prstTxWarp prst="textNoShape">
              <a:avLst/>
            </a:prstTxWarp>
          </a:bodyPr>
          <a:lstStyle/>
          <a:p>
            <a:pPr eaLnBrk="1" hangingPunct="1">
              <a:spcBef>
                <a:spcPct val="0"/>
              </a:spcBef>
            </a:pPr>
            <a:endParaRPr lang="en-US" altLang="en-US" smtClean="0">
              <a:latin typeface="Times New Roman" panose="02020603050405020304" pitchFamily="18" charset="0"/>
              <a:ea typeface="MS PGothic" panose="020B0600070205080204" pitchFamily="34" charset="-128"/>
            </a:endParaRPr>
          </a:p>
        </p:txBody>
      </p:sp>
      <p:sp>
        <p:nvSpPr>
          <p:cNvPr id="109572" name="Rectangle 3"/>
          <p:cNvSpPr>
            <a:spLocks noGrp="1" noRot="1" noChangeAspect="1" noChangeArrowheads="1" noTextEdit="1"/>
          </p:cNvSpPr>
          <p:nvPr>
            <p:ph type="sldImg"/>
          </p:nvPr>
        </p:nvSpPr>
        <p:spPr bwMode="auto">
          <a:xfrm>
            <a:off x="904875" y="738188"/>
            <a:ext cx="4859338" cy="36449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33686967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16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At the end of the day people don’t read tool guidance and questions properly -  no matter how much effort you put in there will almost always be Issues and returns that are invalidated, but if you have managed to keep these to a minimum then you’ve done a good job.</a:t>
            </a:r>
          </a:p>
          <a:p>
            <a:endParaRPr lang="en-GB" altLang="en-US" smtClean="0"/>
          </a:p>
          <a:p>
            <a:endParaRPr lang="en-GB" altLang="en-US" smtClean="0"/>
          </a:p>
          <a:p>
            <a:r>
              <a:rPr lang="en-GB" altLang="en-US" smtClean="0"/>
              <a:t>If your tool is being used to collect data from patient records trial it against 5 different records – can you collect all the data easily, do you need to re-order the questions, is the guidance on where to find it clear and unambiguous.</a:t>
            </a:r>
          </a:p>
          <a:p>
            <a:endParaRPr lang="en-GB" altLang="en-US" smtClean="0"/>
          </a:p>
          <a:p>
            <a:r>
              <a:rPr lang="en-GB" altLang="en-US" smtClean="0"/>
              <a:t>You might be surprised to learn just how many people loose sight of their initial objectives when creating and tweaking their audit tool.  Go back and ensure that it answers your objectives and you have questions set for each standard you are measuring. It’s not good to learn this after you’ve collected your data.</a:t>
            </a:r>
          </a:p>
        </p:txBody>
      </p:sp>
      <p:sp>
        <p:nvSpPr>
          <p:cNvPr id="111620" name="Footer Placeholder 3"/>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pPr>
            <a:r>
              <a:rPr lang="en-GB" altLang="en-US" smtClean="0">
                <a:latin typeface="Calibri" panose="020F0502020204030204" pitchFamily="34" charset="0"/>
              </a:rPr>
              <a:t>AHLee 2011</a:t>
            </a:r>
          </a:p>
        </p:txBody>
      </p:sp>
      <p:sp>
        <p:nvSpPr>
          <p:cNvPr id="111621" name="Slide Number Placeholder 4"/>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pPr>
            <a:fld id="{E822BAF4-5D7F-43F9-941A-FE079F0F69F6}" type="slidenum">
              <a:rPr lang="en-GB" altLang="en-US" smtClean="0">
                <a:latin typeface="Calibri" panose="020F0502020204030204" pitchFamily="34" charset="0"/>
              </a:rPr>
              <a:pPr fontAlgn="base">
                <a:spcBef>
                  <a:spcPct val="0"/>
                </a:spcBef>
                <a:spcAft>
                  <a:spcPct val="0"/>
                </a:spcAft>
              </a:pPr>
              <a:t>47</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15217538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defTabSz="457200" eaLnBrk="0" fontAlgn="base" hangingPunct="0">
              <a:spcBef>
                <a:spcPct val="30000"/>
              </a:spcBef>
              <a:spcAft>
                <a:spcPct val="0"/>
              </a:spcAft>
              <a:defRPr sz="1200">
                <a:solidFill>
                  <a:schemeClr val="tx1"/>
                </a:solidFill>
                <a:latin typeface="Calibri" panose="020F0502020204030204" pitchFamily="34" charset="0"/>
              </a:defRPr>
            </a:lvl6pPr>
            <a:lvl7pPr marL="2933700" indent="-223838" defTabSz="457200" eaLnBrk="0" fontAlgn="base" hangingPunct="0">
              <a:spcBef>
                <a:spcPct val="30000"/>
              </a:spcBef>
              <a:spcAft>
                <a:spcPct val="0"/>
              </a:spcAft>
              <a:defRPr sz="1200">
                <a:solidFill>
                  <a:schemeClr val="tx1"/>
                </a:solidFill>
                <a:latin typeface="Calibri" panose="020F0502020204030204" pitchFamily="34" charset="0"/>
              </a:defRPr>
            </a:lvl7pPr>
            <a:lvl8pPr marL="3390900" indent="-223838" defTabSz="457200" eaLnBrk="0" fontAlgn="base" hangingPunct="0">
              <a:spcBef>
                <a:spcPct val="30000"/>
              </a:spcBef>
              <a:spcAft>
                <a:spcPct val="0"/>
              </a:spcAft>
              <a:defRPr sz="1200">
                <a:solidFill>
                  <a:schemeClr val="tx1"/>
                </a:solidFill>
                <a:latin typeface="Calibri" panose="020F0502020204030204" pitchFamily="34" charset="0"/>
              </a:defRPr>
            </a:lvl8pPr>
            <a:lvl9pPr marL="3848100" indent="-223838"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69C02BD9-9C28-4F09-938C-1FDCE93FD136}" type="slidenum">
              <a:rPr lang="en-GB" altLang="en-US" smtClean="0">
                <a:solidFill>
                  <a:srgbClr val="000000"/>
                </a:solidFill>
                <a:latin typeface="Arial" panose="020B0604020202020204" pitchFamily="34" charset="0"/>
                <a:ea typeface="MS PGothic" panose="020B0600070205080204" pitchFamily="34" charset="-128"/>
              </a:rPr>
              <a:pPr fontAlgn="base">
                <a:spcBef>
                  <a:spcPct val="0"/>
                </a:spcBef>
                <a:spcAft>
                  <a:spcPct val="0"/>
                </a:spcAft>
              </a:pPr>
              <a:t>48</a:t>
            </a:fld>
            <a:endParaRPr lang="en-GB" altLang="en-US" smtClean="0">
              <a:solidFill>
                <a:srgbClr val="000000"/>
              </a:solidFill>
              <a:latin typeface="Arial" panose="020B0604020202020204" pitchFamily="34" charset="0"/>
              <a:ea typeface="MS PGothic" panose="020B0600070205080204" pitchFamily="34" charset="-128"/>
            </a:endParaRPr>
          </a:p>
        </p:txBody>
      </p:sp>
      <p:sp>
        <p:nvSpPr>
          <p:cNvPr id="113667" name="Rectangle 2"/>
          <p:cNvSpPr>
            <a:spLocks noGrp="1" noRot="1" noChangeAspect="1" noChangeArrowheads="1" noTextEdit="1"/>
          </p:cNvSpPr>
          <p:nvPr>
            <p:ph type="sldImg"/>
          </p:nvPr>
        </p:nvSpPr>
        <p:spPr bwMode="auto">
          <a:xfrm>
            <a:off x="904875" y="738188"/>
            <a:ext cx="4859338" cy="3644900"/>
          </a:xfrm>
          <a:solidFill>
            <a:srgbClr val="FFFFFF"/>
          </a:solidFill>
          <a:ln>
            <a:solidFill>
              <a:srgbClr val="000000"/>
            </a:solidFill>
            <a:miter lim="800000"/>
            <a:headEnd/>
            <a:tailEnd/>
          </a:ln>
        </p:spPr>
      </p:sp>
      <p:sp>
        <p:nvSpPr>
          <p:cNvPr id="113668" name="Rectangle 3"/>
          <p:cNvSpPr>
            <a:spLocks noGrp="1" noChangeArrowheads="1"/>
          </p:cNvSpPr>
          <p:nvPr>
            <p:ph type="body" idx="1"/>
          </p:nvPr>
        </p:nvSpPr>
        <p:spPr bwMode="auto">
          <a:xfrm>
            <a:off x="920750" y="4652963"/>
            <a:ext cx="4824413" cy="4346575"/>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smtClean="0">
              <a:latin typeface="Times New Roman" panose="02020603050405020304" pitchFamily="18" charset="0"/>
              <a:ea typeface="MS PGothic" panose="020B0600070205080204" pitchFamily="34" charset="-128"/>
            </a:endParaRPr>
          </a:p>
        </p:txBody>
      </p:sp>
    </p:spTree>
    <p:extLst>
      <p:ext uri="{BB962C8B-B14F-4D97-AF65-F5344CB8AC3E}">
        <p14:creationId xmlns:p14="http://schemas.microsoft.com/office/powerpoint/2010/main" val="39315116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07/04/2019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07/04/2019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07/04/2019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07/04/2019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07/04/2019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07/04/2019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07/04/2019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07/04/2019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07/04/2019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07/04/2019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07/04/2019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676400" y="457200"/>
            <a:ext cx="6781800" cy="12954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1676400" y="2057400"/>
            <a:ext cx="3314700" cy="4191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lipArt Placeholder 3"/>
          <p:cNvSpPr>
            <a:spLocks noGrp="1"/>
          </p:cNvSpPr>
          <p:nvPr>
            <p:ph type="clipArt" sz="half" idx="2"/>
          </p:nvPr>
        </p:nvSpPr>
        <p:spPr>
          <a:xfrm>
            <a:off x="5143500" y="2057400"/>
            <a:ext cx="3314700" cy="4191000"/>
          </a:xfrm>
        </p:spPr>
        <p:txBody>
          <a:bodyPr rtlCol="0">
            <a:normAutofit/>
          </a:bodyPr>
          <a:lstStyle/>
          <a:p>
            <a:pPr lvl="0"/>
            <a:endParaRPr lang="en-US" noProof="0" smtClean="0"/>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DB71B64E-E8FD-44BD-ACC2-309E8B090935}" type="slidenum">
              <a:rPr lang="en-GB" altLang="en-US"/>
              <a:pPr>
                <a:defRPr/>
              </a:pPr>
              <a:t>‹#›</a:t>
            </a:fld>
            <a:endParaRPr lang="en-GB" altLang="en-US"/>
          </a:p>
        </p:txBody>
      </p:sp>
    </p:spTree>
    <p:extLst>
      <p:ext uri="{BB962C8B-B14F-4D97-AF65-F5344CB8AC3E}">
        <p14:creationId xmlns:p14="http://schemas.microsoft.com/office/powerpoint/2010/main" val="2966169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07/04/2019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groundedtheoryonline.com/what-is-grounded-theory"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hyperlink" Target="http://www.infed.org/research/b-actres.htm"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22.xml.rels><?xml version="1.0" encoding="UTF-8" standalone="yes"?>
<Relationships xmlns="http://schemas.openxmlformats.org/package/2006/relationships"><Relationship Id="rId3" Type="http://schemas.openxmlformats.org/officeDocument/2006/relationships/hyperlink" Target="http://www.aqr.org.uk/glossary/?term=ethnography"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14.png"/><Relationship Id="rId7" Type="http://schemas.openxmlformats.org/officeDocument/2006/relationships/diagramData" Target="../diagrams/data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7.png"/><Relationship Id="rId11" Type="http://schemas.microsoft.com/office/2007/relationships/diagramDrawing" Target="../diagrams/drawing1.xml"/><Relationship Id="rId5" Type="http://schemas.openxmlformats.org/officeDocument/2006/relationships/image" Target="../media/image16.png"/><Relationship Id="rId10" Type="http://schemas.openxmlformats.org/officeDocument/2006/relationships/diagramColors" Target="../diagrams/colors1.xml"/><Relationship Id="rId4" Type="http://schemas.openxmlformats.org/officeDocument/2006/relationships/image" Target="../media/image15.png"/><Relationship Id="rId9" Type="http://schemas.openxmlformats.org/officeDocument/2006/relationships/diagramQuickStyle" Target="../diagrams/quickStyle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1484784"/>
            <a:ext cx="8568952" cy="2376264"/>
          </a:xfrm>
        </p:spPr>
        <p:txBody>
          <a:bodyPr>
            <a:normAutofit/>
          </a:bodyPr>
          <a:lstStyle/>
          <a:p>
            <a:r>
              <a:rPr lang="en-GB" sz="3200" b="1" dirty="0" smtClean="0"/>
              <a:t>BMDM7001 Identity and </a:t>
            </a:r>
            <a:r>
              <a:rPr lang="en-GB" sz="3200" b="1" dirty="0" err="1" smtClean="0"/>
              <a:t>Approches</a:t>
            </a:r>
            <a:r>
              <a:rPr lang="en-GB" sz="3200" b="1" dirty="0" smtClean="0"/>
              <a:t> to Applied Business Research</a:t>
            </a:r>
            <a:br>
              <a:rPr lang="en-GB" sz="3200" b="1" dirty="0" smtClean="0"/>
            </a:br>
            <a:r>
              <a:rPr lang="en-GB" sz="3200" b="1" dirty="0"/>
              <a:t/>
            </a:r>
            <a:br>
              <a:rPr lang="en-GB" sz="3200" b="1" dirty="0"/>
            </a:br>
            <a:r>
              <a:rPr lang="en-GB" sz="3200" b="1" dirty="0" smtClean="0"/>
              <a:t>WEEK </a:t>
            </a:r>
            <a:endParaRPr lang="en-GB" sz="3200" b="1" dirty="0"/>
          </a:p>
        </p:txBody>
      </p:sp>
      <p:sp>
        <p:nvSpPr>
          <p:cNvPr id="3" name="Subtitle 2"/>
          <p:cNvSpPr>
            <a:spLocks noGrp="1"/>
          </p:cNvSpPr>
          <p:nvPr>
            <p:ph type="subTitle" idx="1"/>
          </p:nvPr>
        </p:nvSpPr>
        <p:spPr>
          <a:xfrm>
            <a:off x="467544" y="4437112"/>
            <a:ext cx="8136904" cy="1060102"/>
          </a:xfrm>
        </p:spPr>
        <p:txBody>
          <a:bodyPr/>
          <a:lstStyle/>
          <a:p>
            <a:r>
              <a:rPr lang="en-GB" sz="2800" b="1" dirty="0" smtClean="0">
                <a:solidFill>
                  <a:schemeClr val="tx1"/>
                </a:solidFill>
              </a:rPr>
              <a:t>Swansea Business School</a:t>
            </a:r>
          </a:p>
          <a:p>
            <a:r>
              <a:rPr lang="en-GB" sz="2800" b="1" dirty="0" smtClean="0">
                <a:solidFill>
                  <a:schemeClr val="tx1"/>
                </a:solidFill>
              </a:rPr>
              <a:t>Dr Antje Cockrill, Associate Professor</a:t>
            </a:r>
            <a:endParaRPr lang="en-GB" b="1" dirty="0">
              <a:solidFill>
                <a:schemeClr val="tx1"/>
              </a:solidFill>
            </a:endParaRPr>
          </a:p>
        </p:txBody>
      </p:sp>
    </p:spTree>
    <p:extLst>
      <p:ext uri="{BB962C8B-B14F-4D97-AF65-F5344CB8AC3E}">
        <p14:creationId xmlns:p14="http://schemas.microsoft.com/office/powerpoint/2010/main" val="12416105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t>Today </a:t>
            </a:r>
            <a:endParaRPr lang="en-US" sz="3600" b="1" dirty="0"/>
          </a:p>
        </p:txBody>
      </p:sp>
      <p:sp>
        <p:nvSpPr>
          <p:cNvPr id="3" name="Content Placeholder 2"/>
          <p:cNvSpPr>
            <a:spLocks noGrp="1"/>
          </p:cNvSpPr>
          <p:nvPr>
            <p:ph idx="1"/>
          </p:nvPr>
        </p:nvSpPr>
        <p:spPr>
          <a:xfrm>
            <a:off x="457200" y="1417638"/>
            <a:ext cx="8229600" cy="5179714"/>
          </a:xfrm>
        </p:spPr>
        <p:txBody>
          <a:bodyPr>
            <a:normAutofit/>
          </a:bodyPr>
          <a:lstStyle/>
          <a:p>
            <a:r>
              <a:rPr lang="en-US" dirty="0" smtClean="0"/>
              <a:t>Introduction to Quantitative and qualitative research</a:t>
            </a:r>
          </a:p>
          <a:p>
            <a:r>
              <a:rPr lang="en-US" dirty="0" smtClean="0"/>
              <a:t>Deductive versus inductive methods</a:t>
            </a:r>
          </a:p>
          <a:p>
            <a:r>
              <a:rPr lang="en-US" dirty="0" smtClean="0"/>
              <a:t>An overview of qualitative methods</a:t>
            </a:r>
          </a:p>
          <a:p>
            <a:r>
              <a:rPr lang="en-US" dirty="0" smtClean="0"/>
              <a:t>Key issues in quantitative methods/questionnaires</a:t>
            </a:r>
            <a:endParaRPr lang="en-US" dirty="0"/>
          </a:p>
        </p:txBody>
      </p:sp>
    </p:spTree>
    <p:extLst>
      <p:ext uri="{BB962C8B-B14F-4D97-AF65-F5344CB8AC3E}">
        <p14:creationId xmlns:p14="http://schemas.microsoft.com/office/powerpoint/2010/main" val="1272724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982663" y="457200"/>
            <a:ext cx="6757689" cy="1531640"/>
          </a:xfrm>
        </p:spPr>
        <p:txBody>
          <a:bodyPr/>
          <a:lstStyle/>
          <a:p>
            <a:pPr eaLnBrk="1" hangingPunct="1"/>
            <a:r>
              <a:rPr lang="en-GB" altLang="en-US" dirty="0" smtClean="0">
                <a:ln>
                  <a:noFill/>
                </a:ln>
              </a:rPr>
              <a:t>Type of Research</a:t>
            </a:r>
          </a:p>
        </p:txBody>
      </p:sp>
      <p:sp>
        <p:nvSpPr>
          <p:cNvPr id="31747" name="Content Placeholder 2"/>
          <p:cNvSpPr>
            <a:spLocks noGrp="1"/>
          </p:cNvSpPr>
          <p:nvPr>
            <p:ph idx="1"/>
          </p:nvPr>
        </p:nvSpPr>
        <p:spPr>
          <a:xfrm>
            <a:off x="1018386" y="1953335"/>
            <a:ext cx="7599759" cy="3619798"/>
          </a:xfrm>
        </p:spPr>
        <p:txBody>
          <a:bodyPr>
            <a:normAutofit fontScale="85000" lnSpcReduction="20000"/>
          </a:bodyPr>
          <a:lstStyle/>
          <a:p>
            <a:r>
              <a:rPr lang="en-GB" altLang="en-US" dirty="0" smtClean="0"/>
              <a:t>Qualitative: </a:t>
            </a:r>
            <a:r>
              <a:rPr lang="en-US" altLang="en-US" dirty="0"/>
              <a:t>I</a:t>
            </a:r>
            <a:r>
              <a:rPr lang="en-US" altLang="en-US" dirty="0" smtClean="0"/>
              <a:t>n-depth, open-ended and unquantifiable,</a:t>
            </a:r>
            <a:r>
              <a:rPr lang="en-GB" altLang="en-US" dirty="0"/>
              <a:t> </a:t>
            </a:r>
            <a:r>
              <a:rPr lang="en-GB" altLang="en-US" dirty="0" smtClean="0"/>
              <a:t>small scale, in-depth</a:t>
            </a:r>
            <a:r>
              <a:rPr lang="en-GB" altLang="en-US" dirty="0"/>
              <a:t>, unstructured &amp; unquantifiable </a:t>
            </a:r>
            <a:r>
              <a:rPr lang="en-GB" altLang="en-US" dirty="0" smtClean="0"/>
              <a:t>information ( e.g. attitudes</a:t>
            </a:r>
            <a:r>
              <a:rPr lang="en-GB" altLang="en-US" dirty="0"/>
              <a:t>, opinions, </a:t>
            </a:r>
            <a:r>
              <a:rPr lang="en-GB" altLang="en-US" dirty="0" smtClean="0"/>
              <a:t>beliefs), holistic, flexible</a:t>
            </a:r>
            <a:endParaRPr lang="en-GB" altLang="en-US" dirty="0"/>
          </a:p>
          <a:p>
            <a:pPr marL="457200" lvl="1" indent="0" eaLnBrk="1" hangingPunct="1">
              <a:lnSpc>
                <a:spcPct val="90000"/>
              </a:lnSpc>
              <a:buNone/>
            </a:pPr>
            <a:endParaRPr lang="en-US" altLang="en-US" dirty="0"/>
          </a:p>
          <a:p>
            <a:pPr marL="514350" indent="-457200">
              <a:lnSpc>
                <a:spcPct val="90000"/>
              </a:lnSpc>
            </a:pPr>
            <a:r>
              <a:rPr lang="en-US" altLang="en-US" dirty="0" smtClean="0"/>
              <a:t>Quantitative: Information that can be </a:t>
            </a:r>
            <a:r>
              <a:rPr lang="en-US" altLang="en-US" dirty="0" err="1" smtClean="0"/>
              <a:t>summarised</a:t>
            </a:r>
            <a:r>
              <a:rPr lang="en-US" altLang="en-US" dirty="0" smtClean="0"/>
              <a:t> by numbers, large scale, generalizable, structured, focused clearly on one or more research questions</a:t>
            </a:r>
            <a:endParaRPr lang="en-GB" altLang="en-US" dirty="0" smtClean="0"/>
          </a:p>
          <a:p>
            <a:pPr eaLnBrk="1" hangingPunct="1"/>
            <a:endParaRPr lang="en-GB" altLang="en-US" dirty="0" smtClean="0"/>
          </a:p>
        </p:txBody>
      </p:sp>
    </p:spTree>
    <p:extLst>
      <p:ext uri="{BB962C8B-B14F-4D97-AF65-F5344CB8AC3E}">
        <p14:creationId xmlns:p14="http://schemas.microsoft.com/office/powerpoint/2010/main" val="3426528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827088" y="333375"/>
            <a:ext cx="7559675" cy="1090613"/>
          </a:xfrm>
        </p:spPr>
        <p:txBody>
          <a:bodyPr/>
          <a:lstStyle/>
          <a:p>
            <a:pPr eaLnBrk="1" hangingPunct="1"/>
            <a:r>
              <a:rPr lang="en-US" altLang="en-US" smtClean="0">
                <a:ln>
                  <a:noFill/>
                </a:ln>
              </a:rPr>
              <a:t>Qualitative or Quantitative?</a:t>
            </a:r>
          </a:p>
        </p:txBody>
      </p:sp>
      <p:sp>
        <p:nvSpPr>
          <p:cNvPr id="32771" name="Rectangle 3"/>
          <p:cNvSpPr>
            <a:spLocks noGrp="1" noChangeArrowheads="1"/>
          </p:cNvSpPr>
          <p:nvPr>
            <p:ph idx="1"/>
          </p:nvPr>
        </p:nvSpPr>
        <p:spPr>
          <a:xfrm>
            <a:off x="827088" y="1484313"/>
            <a:ext cx="6481762" cy="4343400"/>
          </a:xfrm>
        </p:spPr>
        <p:txBody>
          <a:bodyPr>
            <a:normAutofit fontScale="85000" lnSpcReduction="10000"/>
          </a:bodyPr>
          <a:lstStyle/>
          <a:p>
            <a:pPr eaLnBrk="1" hangingPunct="1">
              <a:spcBef>
                <a:spcPct val="75000"/>
              </a:spcBef>
            </a:pPr>
            <a:r>
              <a:rPr lang="en-US" altLang="en-US" dirty="0" smtClean="0"/>
              <a:t>Qualitative and quantitative data serve different purposes. The best type of data to collect depends on </a:t>
            </a:r>
          </a:p>
          <a:p>
            <a:pPr lvl="1" eaLnBrk="1" hangingPunct="1"/>
            <a:r>
              <a:rPr lang="en-US" altLang="en-US" dirty="0" smtClean="0"/>
              <a:t>the research problem (exploratory, descriptive or causal)</a:t>
            </a:r>
          </a:p>
          <a:p>
            <a:pPr lvl="1" eaLnBrk="1" hangingPunct="1"/>
            <a:r>
              <a:rPr lang="en-US" altLang="en-US" dirty="0" smtClean="0"/>
              <a:t>the type of response you need (general or in-depth?)</a:t>
            </a:r>
          </a:p>
          <a:p>
            <a:pPr lvl="1" eaLnBrk="1" hangingPunct="1"/>
            <a:r>
              <a:rPr lang="en-US" altLang="en-US" dirty="0" smtClean="0"/>
              <a:t>the resources available (what can you realistically do?)</a:t>
            </a:r>
            <a:endParaRPr lang="en-US" altLang="en-US" dirty="0"/>
          </a:p>
          <a:p>
            <a:r>
              <a:rPr lang="en-US" altLang="en-US" dirty="0" smtClean="0"/>
              <a:t>Some projects require a combination/mixed methods approach</a:t>
            </a:r>
          </a:p>
        </p:txBody>
      </p:sp>
      <p:pic>
        <p:nvPicPr>
          <p:cNvPr id="2053" name="Picture 5" descr="C:\Documents and Settings\mscockea\Local Settings\Temporary Internet Files\Content.IE5\BZSETTOE\MP900442931[1].jpg"/>
          <p:cNvPicPr>
            <a:picLocks noChangeAspect="1" noChangeArrowheads="1"/>
          </p:cNvPicPr>
          <p:nvPr/>
        </p:nvPicPr>
        <p:blipFill>
          <a:blip r:embed="rId3"/>
          <a:srcRect/>
          <a:stretch>
            <a:fillRect/>
          </a:stretch>
        </p:blipFill>
        <p:spPr bwMode="auto">
          <a:xfrm>
            <a:off x="7380288" y="2349500"/>
            <a:ext cx="1497012" cy="2159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7466116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274638"/>
            <a:ext cx="6552728" cy="1143000"/>
          </a:xfrm>
        </p:spPr>
        <p:txBody>
          <a:bodyPr>
            <a:noAutofit/>
          </a:bodyPr>
          <a:lstStyle/>
          <a:p>
            <a:r>
              <a:rPr lang="en-GB" sz="3600" dirty="0" smtClean="0"/>
              <a:t>Which type of data are you likely to need?</a:t>
            </a:r>
            <a:endParaRPr lang="en-GB" sz="3600" dirty="0"/>
          </a:p>
        </p:txBody>
      </p:sp>
      <p:sp>
        <p:nvSpPr>
          <p:cNvPr id="3" name="Content Placeholder 2"/>
          <p:cNvSpPr>
            <a:spLocks noGrp="1"/>
          </p:cNvSpPr>
          <p:nvPr>
            <p:ph idx="1"/>
          </p:nvPr>
        </p:nvSpPr>
        <p:spPr/>
        <p:txBody>
          <a:bodyPr/>
          <a:lstStyle/>
          <a:p>
            <a:r>
              <a:rPr lang="en-GB" dirty="0" smtClean="0"/>
              <a:t>Consumer preferences in the mobile phone market</a:t>
            </a:r>
          </a:p>
          <a:p>
            <a:r>
              <a:rPr lang="en-GB" dirty="0" smtClean="0"/>
              <a:t>The use of social networks by </a:t>
            </a:r>
            <a:r>
              <a:rPr lang="en-GB" dirty="0" err="1" smtClean="0"/>
              <a:t>AirBnB</a:t>
            </a:r>
            <a:r>
              <a:rPr lang="en-GB" dirty="0" smtClean="0"/>
              <a:t> hosts</a:t>
            </a:r>
          </a:p>
          <a:p>
            <a:r>
              <a:rPr lang="en-GB" dirty="0" smtClean="0"/>
              <a:t>The impact of live music events on teenagers’ life experience</a:t>
            </a:r>
            <a:endParaRPr lang="en-GB" dirty="0"/>
          </a:p>
        </p:txBody>
      </p:sp>
    </p:spTree>
    <p:extLst>
      <p:ext uri="{BB962C8B-B14F-4D97-AF65-F5344CB8AC3E}">
        <p14:creationId xmlns:p14="http://schemas.microsoft.com/office/powerpoint/2010/main" val="1934601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714375" y="246063"/>
            <a:ext cx="7334250" cy="1230312"/>
          </a:xfrm>
        </p:spPr>
        <p:txBody>
          <a:bodyPr>
            <a:normAutofit fontScale="90000"/>
          </a:bodyPr>
          <a:lstStyle/>
          <a:p>
            <a:pPr eaLnBrk="1" hangingPunct="1"/>
            <a:r>
              <a:rPr lang="en-GB" altLang="en-US" smtClean="0">
                <a:ln>
                  <a:noFill/>
                </a:ln>
              </a:rPr>
              <a:t>Deductive vs inductive research</a:t>
            </a:r>
          </a:p>
        </p:txBody>
      </p:sp>
      <p:pic>
        <p:nvPicPr>
          <p:cNvPr id="29699" name="Picture 2" descr="E:\Teaching 2016-17\MBA Research methods\Deduction &amp; Induction_files\deduct.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6013" y="1641475"/>
            <a:ext cx="3810000"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0" name="Picture 3" descr="E:\Teaching 2016-17\MBA Research methods\Deduction &amp; Induction_files\induct.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1638" y="4076700"/>
            <a:ext cx="3810000" cy="179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1" name="TextBox 4"/>
          <p:cNvSpPr txBox="1">
            <a:spLocks noChangeArrowheads="1"/>
          </p:cNvSpPr>
          <p:nvPr/>
        </p:nvSpPr>
        <p:spPr bwMode="auto">
          <a:xfrm>
            <a:off x="2700338" y="3454400"/>
            <a:ext cx="316706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r>
              <a:rPr lang="en-GB" altLang="en-US" sz="1800">
                <a:latin typeface="Century Gothic" panose="020B0502020202020204" pitchFamily="34" charset="0"/>
              </a:rPr>
              <a:t>Deductive method: top-down</a:t>
            </a:r>
          </a:p>
        </p:txBody>
      </p:sp>
      <p:sp>
        <p:nvSpPr>
          <p:cNvPr id="29702" name="TextBox 5"/>
          <p:cNvSpPr txBox="1">
            <a:spLocks noChangeArrowheads="1"/>
          </p:cNvSpPr>
          <p:nvPr/>
        </p:nvSpPr>
        <p:spPr bwMode="auto">
          <a:xfrm>
            <a:off x="5724525" y="5797550"/>
            <a:ext cx="2808288"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r>
              <a:rPr lang="en-GB" altLang="en-US" sz="1800">
                <a:latin typeface="Century Gothic" panose="020B0502020202020204" pitchFamily="34" charset="0"/>
              </a:rPr>
              <a:t>Inductive method: bottom-up</a:t>
            </a:r>
          </a:p>
        </p:txBody>
      </p:sp>
      <p:sp>
        <p:nvSpPr>
          <p:cNvPr id="29703" name="Rectangle 1"/>
          <p:cNvSpPr>
            <a:spLocks noChangeArrowheads="1"/>
          </p:cNvSpPr>
          <p:nvPr/>
        </p:nvSpPr>
        <p:spPr bwMode="auto">
          <a:xfrm>
            <a:off x="354013" y="5594350"/>
            <a:ext cx="1985962"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r>
              <a:rPr lang="en-GB" altLang="en-US" sz="800">
                <a:latin typeface="Century Gothic" panose="020B0502020202020204" pitchFamily="34" charset="0"/>
              </a:rPr>
              <a:t>Copyright 2006, William M.K. Trochim</a:t>
            </a:r>
          </a:p>
        </p:txBody>
      </p:sp>
    </p:spTree>
    <p:extLst>
      <p:ext uri="{BB962C8B-B14F-4D97-AF65-F5344CB8AC3E}">
        <p14:creationId xmlns:p14="http://schemas.microsoft.com/office/powerpoint/2010/main" val="27234269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982663" y="457200"/>
            <a:ext cx="7704137" cy="1981200"/>
          </a:xfrm>
        </p:spPr>
        <p:txBody>
          <a:bodyPr/>
          <a:lstStyle/>
          <a:p>
            <a:pPr eaLnBrk="1" hangingPunct="1"/>
            <a:r>
              <a:rPr lang="en-GB" altLang="en-US" smtClean="0">
                <a:ln>
                  <a:noFill/>
                </a:ln>
              </a:rPr>
              <a:t>Qualitative Methods</a:t>
            </a:r>
          </a:p>
        </p:txBody>
      </p:sp>
      <p:sp>
        <p:nvSpPr>
          <p:cNvPr id="38915" name="Rectangle 3"/>
          <p:cNvSpPr>
            <a:spLocks noGrp="1" noChangeArrowheads="1"/>
          </p:cNvSpPr>
          <p:nvPr>
            <p:ph idx="1"/>
          </p:nvPr>
        </p:nvSpPr>
        <p:spPr>
          <a:xfrm>
            <a:off x="900113" y="1855788"/>
            <a:ext cx="6781800" cy="4191000"/>
          </a:xfrm>
        </p:spPr>
        <p:txBody>
          <a:bodyPr>
            <a:normAutofit fontScale="92500" lnSpcReduction="10000"/>
          </a:bodyPr>
          <a:lstStyle/>
          <a:p>
            <a:pPr eaLnBrk="1" hangingPunct="1"/>
            <a:r>
              <a:rPr lang="en-GB" altLang="en-US" dirty="0" smtClean="0"/>
              <a:t>Interviews</a:t>
            </a:r>
          </a:p>
          <a:p>
            <a:pPr eaLnBrk="1" hangingPunct="1"/>
            <a:r>
              <a:rPr lang="en-GB" altLang="en-US" dirty="0" smtClean="0"/>
              <a:t>Case studies</a:t>
            </a:r>
          </a:p>
          <a:p>
            <a:pPr eaLnBrk="1" hangingPunct="1"/>
            <a:r>
              <a:rPr lang="en-GB" altLang="en-US" dirty="0" smtClean="0"/>
              <a:t>Action research</a:t>
            </a:r>
          </a:p>
          <a:p>
            <a:pPr eaLnBrk="1" hangingPunct="1"/>
            <a:r>
              <a:rPr lang="en-GB" altLang="en-US" dirty="0" smtClean="0"/>
              <a:t>Focus groups</a:t>
            </a:r>
          </a:p>
          <a:p>
            <a:pPr eaLnBrk="1" hangingPunct="1"/>
            <a:r>
              <a:rPr lang="en-GB" altLang="en-US" dirty="0" smtClean="0"/>
              <a:t>Diary studies</a:t>
            </a:r>
          </a:p>
          <a:p>
            <a:pPr eaLnBrk="1" hangingPunct="1"/>
            <a:r>
              <a:rPr lang="en-GB" altLang="en-US" dirty="0" smtClean="0"/>
              <a:t>Observation</a:t>
            </a:r>
          </a:p>
          <a:p>
            <a:pPr eaLnBrk="1" hangingPunct="1"/>
            <a:r>
              <a:rPr lang="en-GB" altLang="en-US" dirty="0" smtClean="0"/>
              <a:t>Ethnographic Research</a:t>
            </a:r>
          </a:p>
          <a:p>
            <a:pPr eaLnBrk="1" hangingPunct="1"/>
            <a:r>
              <a:rPr lang="en-GB" altLang="en-US" dirty="0" err="1" smtClean="0"/>
              <a:t>Nethnography</a:t>
            </a:r>
            <a:endParaRPr lang="en-GB" altLang="en-US" dirty="0" smtClean="0"/>
          </a:p>
        </p:txBody>
      </p:sp>
      <p:pic>
        <p:nvPicPr>
          <p:cNvPr id="4109" name="Picture 13" descr="C:\Documents and Settings\mscockea\Local Settings\Temporary Internet Files\Content.IE5\BZSETTOE\MP900443427[1].jpg"/>
          <p:cNvPicPr>
            <a:picLocks noChangeAspect="1" noChangeArrowheads="1"/>
          </p:cNvPicPr>
          <p:nvPr/>
        </p:nvPicPr>
        <p:blipFill>
          <a:blip r:embed="rId2"/>
          <a:srcRect/>
          <a:stretch>
            <a:fillRect/>
          </a:stretch>
        </p:blipFill>
        <p:spPr bwMode="auto">
          <a:xfrm>
            <a:off x="4313238" y="2197100"/>
            <a:ext cx="2636837" cy="1754188"/>
          </a:xfrm>
          <a:prstGeom prst="rect">
            <a:avLst/>
          </a:prstGeom>
          <a:ln>
            <a:noFill/>
          </a:ln>
          <a:effectLst>
            <a:outerShdw blurRad="292100" dist="139700" dir="2700000" algn="tl" rotWithShape="0">
              <a:srgbClr val="333333">
                <a:alpha val="65000"/>
              </a:srgbClr>
            </a:outerShdw>
          </a:effectLst>
        </p:spPr>
      </p:pic>
      <p:pic>
        <p:nvPicPr>
          <p:cNvPr id="4110" name="Picture 14" descr="C:\Documents and Settings\mscockea\Local Settings\Temporary Internet Files\Content.IE5\BZSETTOE\MP900443244[1].jpg"/>
          <p:cNvPicPr>
            <a:picLocks noChangeAspect="1" noChangeArrowheads="1"/>
          </p:cNvPicPr>
          <p:nvPr/>
        </p:nvPicPr>
        <p:blipFill>
          <a:blip r:embed="rId3"/>
          <a:srcRect/>
          <a:stretch>
            <a:fillRect/>
          </a:stretch>
        </p:blipFill>
        <p:spPr bwMode="auto">
          <a:xfrm>
            <a:off x="7035800" y="3500438"/>
            <a:ext cx="2001838" cy="2995612"/>
          </a:xfrm>
          <a:prstGeom prst="rect">
            <a:avLst/>
          </a:prstGeom>
          <a:noFill/>
          <a:ln>
            <a:noFill/>
          </a:ln>
          <a:effectLst>
            <a:outerShdw blurRad="292100" dist="139700" dir="2700000" algn="tl" rotWithShape="0">
              <a:srgbClr val="333333">
                <a:alpha val="64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5212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982663" y="457200"/>
            <a:ext cx="7704137" cy="1243608"/>
          </a:xfrm>
        </p:spPr>
        <p:txBody>
          <a:bodyPr/>
          <a:lstStyle/>
          <a:p>
            <a:pPr eaLnBrk="1" hangingPunct="1"/>
            <a:r>
              <a:rPr lang="en-GB" altLang="en-US" dirty="0" smtClean="0">
                <a:ln>
                  <a:noFill/>
                </a:ln>
              </a:rPr>
              <a:t>Grounded theory</a:t>
            </a:r>
          </a:p>
        </p:txBody>
      </p:sp>
      <p:sp>
        <p:nvSpPr>
          <p:cNvPr id="3" name="Content Placeholder 2"/>
          <p:cNvSpPr>
            <a:spLocks noGrp="1"/>
          </p:cNvSpPr>
          <p:nvPr>
            <p:ph idx="1"/>
          </p:nvPr>
        </p:nvSpPr>
        <p:spPr>
          <a:xfrm>
            <a:off x="603251" y="1412875"/>
            <a:ext cx="3860800" cy="4824413"/>
          </a:xfrm>
        </p:spPr>
        <p:txBody>
          <a:bodyPr rtlCol="0">
            <a:normAutofit fontScale="40000" lnSpcReduction="20000"/>
          </a:bodyPr>
          <a:lstStyle/>
          <a:p>
            <a:pPr eaLnBrk="1" fontAlgn="auto" hangingPunct="1">
              <a:buClr>
                <a:schemeClr val="accent1">
                  <a:lumMod val="75000"/>
                </a:schemeClr>
              </a:buClr>
              <a:buFont typeface="Arial"/>
              <a:buChar char="•"/>
              <a:defRPr/>
            </a:pPr>
            <a:endParaRPr lang="en-GB" sz="2000" dirty="0">
              <a:solidFill>
                <a:srgbClr val="FFFF00"/>
              </a:solidFill>
            </a:endParaRPr>
          </a:p>
          <a:p>
            <a:pPr>
              <a:lnSpc>
                <a:spcPct val="170000"/>
              </a:lnSpc>
              <a:buClr>
                <a:schemeClr val="accent1">
                  <a:lumMod val="75000"/>
                </a:schemeClr>
              </a:buClr>
              <a:buFont typeface="Arial"/>
              <a:buChar char="•"/>
              <a:defRPr/>
            </a:pPr>
            <a:r>
              <a:rPr lang="en-GB" sz="3400" dirty="0" smtClean="0"/>
              <a:t>Grounded </a:t>
            </a:r>
            <a:r>
              <a:rPr lang="en-GB" sz="3400" dirty="0"/>
              <a:t>theory is a research tool which enables you to seek out and conceptualise the latent social patterns and structures of your area of interest through the process of constant </a:t>
            </a:r>
            <a:r>
              <a:rPr lang="en-GB" sz="3400" dirty="0" smtClean="0"/>
              <a:t>comparison (</a:t>
            </a:r>
            <a:r>
              <a:rPr lang="en-GB" sz="3400" i="1" dirty="0" smtClean="0">
                <a:hlinkClick r:id="rId3"/>
              </a:rPr>
              <a:t>grounded </a:t>
            </a:r>
            <a:r>
              <a:rPr lang="en-GB" sz="3400" i="1" dirty="0">
                <a:hlinkClick r:id="rId3"/>
              </a:rPr>
              <a:t>theory </a:t>
            </a:r>
            <a:r>
              <a:rPr lang="en-GB" sz="3400" i="1" dirty="0" smtClean="0">
                <a:hlinkClick r:id="rId3"/>
              </a:rPr>
              <a:t>website</a:t>
            </a:r>
            <a:r>
              <a:rPr lang="en-GB" sz="3400" i="1" dirty="0" smtClean="0"/>
              <a:t>)</a:t>
            </a:r>
            <a:endParaRPr lang="en-GB" sz="3400" i="1" dirty="0"/>
          </a:p>
          <a:p>
            <a:pPr>
              <a:lnSpc>
                <a:spcPct val="170000"/>
              </a:lnSpc>
              <a:buClr>
                <a:schemeClr val="accent1">
                  <a:lumMod val="75000"/>
                </a:schemeClr>
              </a:buClr>
              <a:buFont typeface="Arial"/>
              <a:buChar char="•"/>
              <a:defRPr/>
            </a:pPr>
            <a:endParaRPr lang="en-GB" sz="2000" dirty="0">
              <a:solidFill>
                <a:srgbClr val="FFFF00"/>
              </a:solidFill>
            </a:endParaRPr>
          </a:p>
          <a:p>
            <a:pPr eaLnBrk="1" fontAlgn="auto" hangingPunct="1">
              <a:lnSpc>
                <a:spcPct val="170000"/>
              </a:lnSpc>
              <a:buClr>
                <a:schemeClr val="accent1">
                  <a:lumMod val="75000"/>
                </a:schemeClr>
              </a:buClr>
              <a:buFont typeface="Arial"/>
              <a:buChar char="•"/>
              <a:defRPr/>
            </a:pPr>
            <a:endParaRPr lang="en-GB" sz="2000" dirty="0">
              <a:solidFill>
                <a:srgbClr val="FFFF00"/>
              </a:solidFill>
            </a:endParaRPr>
          </a:p>
          <a:p>
            <a:pPr eaLnBrk="1" fontAlgn="auto" hangingPunct="1">
              <a:lnSpc>
                <a:spcPct val="170000"/>
              </a:lnSpc>
              <a:buClr>
                <a:schemeClr val="accent1">
                  <a:lumMod val="75000"/>
                </a:schemeClr>
              </a:buClr>
              <a:buFont typeface="Arial"/>
              <a:buChar char="•"/>
              <a:defRPr/>
            </a:pPr>
            <a:r>
              <a:rPr lang="en-GB" sz="3400" dirty="0">
                <a:solidFill>
                  <a:schemeClr val="accent2"/>
                </a:solidFill>
              </a:rPr>
              <a:t>Holton, J.A. &amp; Glaser, B.G., Eds. (2012). </a:t>
            </a:r>
            <a:r>
              <a:rPr lang="en-GB" sz="3400" i="1" dirty="0"/>
              <a:t>The Grounded Theory Review Methodology Reader:  Selected Papers 2004-2011.</a:t>
            </a:r>
            <a:r>
              <a:rPr lang="en-GB" sz="3400" dirty="0"/>
              <a:t> Mill Valley, CA: Sociology Press</a:t>
            </a:r>
            <a:r>
              <a:rPr lang="en-GB" sz="3400" dirty="0" smtClean="0"/>
              <a:t>.</a:t>
            </a:r>
          </a:p>
          <a:p>
            <a:pPr eaLnBrk="1" fontAlgn="auto" hangingPunct="1">
              <a:lnSpc>
                <a:spcPct val="170000"/>
              </a:lnSpc>
              <a:buClr>
                <a:schemeClr val="accent1">
                  <a:lumMod val="75000"/>
                </a:schemeClr>
              </a:buClr>
              <a:buFont typeface="Arial"/>
              <a:buChar char="•"/>
              <a:defRPr/>
            </a:pPr>
            <a:endParaRPr lang="en-GB" sz="2000" dirty="0"/>
          </a:p>
          <a:p>
            <a:pPr marL="0" indent="0" eaLnBrk="1" fontAlgn="auto" hangingPunct="1">
              <a:lnSpc>
                <a:spcPct val="170000"/>
              </a:lnSpc>
              <a:buClr>
                <a:schemeClr val="accent1">
                  <a:lumMod val="75000"/>
                </a:schemeClr>
              </a:buClr>
              <a:buNone/>
              <a:defRPr/>
            </a:pPr>
            <a:endParaRPr lang="en-GB" sz="2000" i="1" dirty="0">
              <a:latin typeface="+mj-lt"/>
            </a:endParaRPr>
          </a:p>
        </p:txBody>
      </p:sp>
      <p:sp>
        <p:nvSpPr>
          <p:cNvPr id="36868" name="Slide Number Placeholder 4"/>
          <p:cNvSpPr>
            <a:spLocks noGrp="1"/>
          </p:cNvSpPr>
          <p:nvPr>
            <p:ph type="sldNum" sz="quarter" idx="12"/>
          </p:nvPr>
        </p:nvSpPr>
        <p:spPr bwMode="auto">
          <a:xfrm>
            <a:off x="146050" y="6210300"/>
            <a:ext cx="457200" cy="457200"/>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fontAlgn="base">
              <a:spcBef>
                <a:spcPct val="0"/>
              </a:spcBef>
              <a:spcAft>
                <a:spcPct val="0"/>
              </a:spcAft>
              <a:buClrTx/>
              <a:buSzTx/>
              <a:buFontTx/>
              <a:buNone/>
            </a:pPr>
            <a:fld id="{5EF96AF4-F140-41A5-9A5B-829BA95C21BA}" type="slidenum">
              <a:rPr lang="en-GB" altLang="en-US" sz="1400" smtClean="0">
                <a:solidFill>
                  <a:srgbClr val="9B9A98"/>
                </a:solidFill>
                <a:latin typeface="Century Gothic" panose="020B0502020202020204" pitchFamily="34" charset="0"/>
              </a:rPr>
              <a:pPr fontAlgn="base">
                <a:spcBef>
                  <a:spcPct val="0"/>
                </a:spcBef>
                <a:spcAft>
                  <a:spcPct val="0"/>
                </a:spcAft>
                <a:buClrTx/>
                <a:buSzTx/>
                <a:buFontTx/>
                <a:buNone/>
              </a:pPr>
              <a:t>8</a:t>
            </a:fld>
            <a:endParaRPr lang="en-GB" altLang="en-US" sz="1400" smtClean="0">
              <a:solidFill>
                <a:srgbClr val="9B9A98"/>
              </a:solidFill>
              <a:latin typeface="Century Gothic" panose="020B0502020202020204" pitchFamily="34" charset="0"/>
            </a:endParaRPr>
          </a:p>
        </p:txBody>
      </p:sp>
      <p:sp>
        <p:nvSpPr>
          <p:cNvPr id="36869" name="AutoShape 2" descr="data:image/jpeg;base64,/9j/4AAQSkZJRgABAQAAAQABAAD/2wCEAAkGBxQTEhQUExQWFhUXFxgaGBgYGBcXGBoaGhgYHBcYGhwYHCggHRolHBgcITEiJSksLi4uFx8zODMsNygtLisBCgoKBQUFDgUFDisZExkrKysrKysrKysrKysrKysrKysrKysrKysrKysrKysrKysrKysrKysrKysrKysrKysrK//AABEIAO4A1AMBIgACEQEDEQH/xAAcAAABBQEBAQAAAAAAAAAAAAAFAQIDBAYABwj/xAA/EAABAwIEAwUHAwMDAgcBAAABAAIRAyEEEjFBBVFhBiJxgZETMqGxwdHwQuHxFCNSB2JygqIkM0ODkrLSFf/EABQBAQAAAAAAAAAAAAAAAAAAAAD/xAAUEQEAAAAAAAAAAAAAAAAAAAAA/9oADAMBAAIRAxEAPwDzsCdk7KpBHmmwg6UxzjunE8kgnxQNbZKErgkIQI5trqGozfTorQUNQXQV1GXXRDD8OdUGYuZTpgwXvJDZ5CBLndAoK9CkNHPf1hrfhJQU3HqlzJzqTdvXMPskFIc/kY+KCWmZ+6mJAi5KYyiSA1oLpvp6T6Ivg+z1ar7rJIO5AAnm42QDg/quzXWkb2Fr5Zc6mP8AqJ+QhDsX2cxFO72EjmzvR5C8IB19k9q6rhi0XDvQj5hRZ4QTtqR4c0r32+SrOqynMpl3TqdEEoK5gLrQfIKSnRaNTPS4H3VptcQADHQD6IGMwJ1c4DoLn9lPla0d1onmblROdv6woKleEElbEdVSq1DzUdeqqhqIOfUkrlCXwuQGS2dE3NBU7qcfsmimDM6oGZJTWuTzTunBm10DPZhO9laZH1TvZg7p7aIGt+miCF9MhLSoZiBMCO8eQvPyVw05a0iNIvzB3+4XYKnlcTGx8EFbGVe+A1oLGd1rTdo5wDYuJ1JUGIxVR0C4GwgZfQWCJYnCEGLXuHa6yduh+Cqt4ac12mDvNvVAJfmMzB5qfhdEPdlyADcm9t91cq8MjQEnnfz0ui2H4ZLWDQm88wDaT1J/7UBjs7wymT3WDI0XcRcwTf7T9EziWNqOcWscWUxZrW2m0nMRq48hYTzReg3LRbS0z2kbSZn83UOC4S2l33mcs5fzUbSgE0OGV6gz1Hwy8Ny5nW5GbnzjwVqhhnDRj3AT+vvejI+fNEMWx7wMsA23tG4A22+KYOGV3DIwOI3fOUfESfl46oIX4N8FwpOYSNA8fGTCFkU7CvRAadHsyh087WetC7sq4M71UtdMyCJ89Pkq9XhFdsnOKjf1NaR3uo2DuqDMY/goaM9IsfTjUmCPEHQ+XmhNUidZ8dEYxFN1KqWF75FwXWJB3h1iDIkeKqYug1zRUaALw5nI7Fs/pMW9EFCZuD4hcxxOyiY6DGxtdNfVhBNUrZfJU62J5JtWrKqVXIFdUTc6hJXBA4lKmwuQapzeqZB9PJTVmAWv18VFl5IIni6fTJtyXWGqlaRroEDA2D4fRWKIzefgq5ubfPryV2lSM6S3STZvldA2iNRMCdunJWHMv138NvD+FZAaRaGm95mfC5Tch1u7SL3Hh/GyCJ9JxAANtp18JVzD8PqQC0j1MRuIJMaLsPh5PdMjWDZwWk4bSbHPbT8PxQBHcLflktANvd3uNuavYXBm95EECdjNmlFa1xb1TKWHI318uSBlQjK22wiPA/JV67y45dGho8zIRD2euvh15hIKMeXNBHhS1regMA81KMYScs5Rs0QTHMwlfRBhU3YXL7s+HNBefgmRJAJvsJnxQ2tRp8suugDvMEKVlUjY/H57q0zFM0DoPiD80Ax7QWZXsFVo6zY7jdpHQrP47g4aDUY4upkAPaT3mgnW2wN59YWyrUGm4MHn/BQ1+HMy03GuS9t5aYJ9J8UHn/E8OcxcdZ2gg6AOkc9fNBqlQyZW84zwhzR7VgD2mdDbq3mN9ecWWJ4xla4FuhA5+hGxQUX1FC5654v4piBwUqjanoHhInALkGxxDTJVFpE6IpXCpN1uEDKgmJSQR1+QVh+nhqoHVY2nnKBoq5CNzM9PNT0amYnXe2gA5JlV4gOLTew8onbeVPw/hzqjgbhsabcjbYILGBY53ugGf1QNRy9URxDXMhpEuImOV9baDoizQzCUsxOZ1g1ugzbCB+WKThnDySala73GSJAjkHHbo0XQV8DgSTJmeQCN0aRbqAFew+HHWOTRlHqblWW0OTB5kn6IBzGbp9MCd9OiIv8A+DfX9lwpD/Aep+yCsxo5FPyW0I+KsMZ/tb8VKGD/ABHqUFD2d9j8D6KvUpA6WRV9JsXaR1HeH3UHswdHB3Q6/dAIfT6DyuqVXDTqPA/QozUpjT3TtOngVTqNubX3HPwQUaDADrB5SQN9pVnEYEPAg5XjRwtfr+eqSoy3TbmFLTcgF08U/OaVUtbUNgdG1BsHRbNycF592pw5p1S2f7b9AR7pOsE6d74yvUeK4RtVsO1GhH5dZHtTwz2mHbUHfLSGlwjvAauPWYnqCg85eduSaQn1veMzM76pkoOYpWpjDdSAIHykXNXIN64bbIbUHeKJVdSheIrQTzQNqvgQOuvQfyocM5z3BsQXaaRPidFJ7WTle1ruZJIIHUjVaXAcOp0WB9ZsZ/8Ay6bYzHkeg/3FAOwuBqExJIEW1nxN/wA3RjDPLBNuXLxDefioBxOpm7jWAbNLQbbnNe232UIqGo6S24DieUDlyQW2F1XETY5JbTG02zPPQaeIWl4Wwbd//cdOpA38Vm+zbQ5on3T70akDRg6TJPiVs8O+ACSym3aYPxQEKLTz/PJSnonMIH6gZ8I+CmqabIKgG8pXAxqfQLn6qSbIEo03fgCseydz+SgYRe2nMpQQf8fzwQMr5xqAR4QfgqFYNOstI0nT1GiI+yPUeB+hVWs6bOiBuBBHiOSCliHnR9+u/wC4UT22g+R5fsVM9haY2nx8x0TMoNjofgfsgovGvPcdeaiZabT0+3VXHMtJ10P3UDWSfzzQWGMkfIoHxHDFjn5QMtQOzM2zhpOnWPitE5gABnumx3jkUO4mZBIGaNRMTY5T05IPKuK4anXBqMORw1advHmBOo03G6ztamWmDr6jxEbLRdqcMabyW+44lwMRfcEbPG/jyuh9Norsgke0aLH/AC17pPP86oBbNVYKraG+2qsF4QSMXKMlcg3ZdHmUPxhuZRB1gOSgewGSUHcFoCpUDnNOVt3EaENAm3P6p7Mf7aq8mS6CGgbSQ1rB0AK7DYoML2gxLmi4kRB5eHxVjs7D3ZpG1pcbl83k2sPkgvVMMxlGWme8Q2NJFj5AiAevin8Lw8YerqXFh67b/nNdxd7crWg2B2IiB+8nzRLDkf0piPdMn7n81QA+EYlwwznNFwMjdRcy57j8AoOHcExTyH1HOczcPlwjpOgR/sRhM1BtrFznep167ei11UNbrYwZQC+HcOyZTTkdNj5c1oQ3zQ9tYRLSIVvCYkEC6BzwZhLUkNVlrE+pAEIA2I4fUe2BO28WkIDxLgtRnuPqF0Hd1yTbQjbrstf/AFHJNp4ln6iPsgzFKljXBuZ+SLWv4ZpEeiLcPp1oIqua4j3XRGYbtO38on7ZjrZgfNNqNI08fugo1IFvCPA2jyVcAyQPXwT8Y+HDqT+eo+JTqZNrc/JBXxEymYQXVqpTk33ULKWV1kEtWnlBG3JB8S8AncQQQdwdQjmMa4tGu38ILi8K/UQeU6TylBjuNUmBxDxmpuAF7kROW/MDfWx6hZHFYZrKsNdyIOk8i1ei4qkKgLXNggyA6dZ0tfUbeKyXFuFHLlymD7gt3THepE6QYBB5kbFBnuJ4f9YM7O+h+Y8lUanse6mS0yNiDb4JHjfZAqVND1yDZYirr4qCpW7pC7GvuqxdZBXq4m5F7iCR5R8loeytQRUiQQJ3uQJHTZZB8yVq+z1AspYgkFp9lIB1EkCY15wOh5oLD64IE952Y9b+f5ZEOK1SzBug3gfGShTSA2ZuDEDrBRrtIQaNNjf1MJ66AD5wgP8AZYinh2HQBnxmFAeIurVMlKm6pE5i0SZ8XQAFLhaE0S2coDSCdIgR9V2BrZMNVpUHQXM7j7AkkQZPPr1QJTq5XQWljv8AE5efNpI8tVJxCplpitTNrSOSyPZbgmI9qDUpENa4l9Ql8va6BkykwQIJ0nvemk4u8ClVIaWteYpiZzXET1kEzyQavhOPFSm1/MAp9arc6W3Qngk06LWcgFNiH90jYoOONF428kCxfEGGpla2o47w17vQMknxNkS4jh2N0kjpED7qjx/EFuCqMwxLX9AQ5w8hqgjo+yI/t1A19yB3mPtqcrwCROtijfCce8gsft7p5815f2awtSpiG+1ZVFMMGYvOZwOWS5joGWXXEaTqVv8AhlNzQJ7xBMHfXccyEFziRm48fOVPh32SOEtM35QmUW2M6oJn1AMvVK2fzkqjzBvpsFbpvsPP02QWmVIBtbcKlWe18gkfmxH1T34kN1i6oV3hxvpNjuPz6IBvEsMA7v8AdIsHbOGgk7beqq4gd0h7M4AgkGHjkQR5IhWfPddBB0uR+0KvXPsxAbAbF75hbrqPgUHnnaXgjoNWk5tWnEmABUp85bqW+EgX0WZYSFvePUyyatL3ZzHL+k7vZGx3HqsljWNe32rIB0eBYSTZw5A8tJQUxlPMLlwCRAax9bvFR0XzPgq2KrXsloVPe6tKC1hqjWkmxIvJGlref1hHeCOPsaznSXVZA5kMa479fks/gqZLhEAk6nQDc+Qv5Ij/AFgL25bU6YcB5iCT1Op6lAzCYnuFomfnGn1RtmJ9o+k0EH+20eeb7ALMYem7vvEgNa53o5oN/AyiPZJ//iW9QY8dkHoMOLxTcTlJLjyMAWPQSpW8JGaWnLfY5R+6KUOHghp2Auec625Eq77K3utHkEAplJotmc7nrCznGMW+riadInuscCG8tz5rYuY2lmquj7kAlZXgWCL31MQf1Els8iZQaVndYJiengkBkXBMplYWvZR4apJjkglr4UuAvpuqj8E1xhxLDr09Udwz4sVNUw4J5jkQgz1TAn9TpGw0Hj1XNpBsNDiSdL/lkcqYQDQR4GFXqYCTJ8juOhQV8JmAIOuq6YPh+aqZ+FLT+8fsqNSA4mTB/PJA6s/fdTMrgAeXrf7qlUix8yoRiWmBuSgnq1M8Rb81uqb8cxrg19gbAmfzzT6bc1TKwgluon81+im4rQaXUxUbMO5TsZmOiBrw0jaDsYjyOhVMU3A5DcXyE3t/iTy8UPwjn06hY3M5j8xY10C8z7MHYxBE6z0R2izOwOGnUQRGoPIhBkq1Mse+nIyOOZk2h24+Oiw2IpClVI0puLmkcuY8rOHkvWuNcPDhp3veaeThp5H6hYbtfwse0lv/AKgmOTwCQfPvN9UGTdTLSQRcWSKV7pg8wPhb6LkEdY3VjCAktA3sqryrWDj8+SC+2pkYYIufe3IBuI/xm/WOiqmpLbG3Lc8vuo23MuP5sE0WQX8FWdGUiGZareU+0bEeoCudjnf+Lok7uj1CFsLnZQ2S4uED4wB4oj2faf6mkOT5KD3ig0Bvl+egVZ2pI0MfDRRjE2j8tYfL4KzQoWBKAB2rcfZMBMGpUaxo5AmXH0B9UW4dggAANI8lju2mNcaxDgcrWtdTI0lpJdf/ACsLawj3Zvj4qUwZ0EGOiA3XwgjRAK1MteSOXyRbFcWGXUQqFHFtzS5lWNCfZvy+sfFAT4ViA9uV+o9fFX/ZwgFNw9sMmhEn90aoYmDkdy7p59PFBPm5pQNVxMqJ5iyCLENEFAcQ7vCdDr1/LI3VqCwJibDrvb4oFxHbxQQ1H2uh/DqZNRzulv2V6ubcpUOEY7PDBeNPzwQH+H4IMFNwF8oE7nqeein4hRGYayWnTm6BPpKlp1C0gOAADLeUTqqtXEOLvbNu1pgtGpbHvR0mfNAFr8Fc3CvF3vo95pNi4sOZp82mPJFODOFdpe24eAfOIJ8xB80YxFdsBzYh1j6GPn8VS7J4TJSq2gZjA/6W6eseSAfxfD5Q2+kny/j5oB2zwQNBlVurTPo4x8/itT2jdFPMCBldH/1Pyn1QHitdtTCkRb2xZH/uNv6XQeZ0sIM1Vv8AhUe0eAP7pUSw+Fa99dzW2NZ5F45LkGMqFSUnWUbwuCCalVLTI+Nx5hEMPXoGM/tKZ3yhtRh8iQW/FDUiDRDidBocKVPYguLQ2bazJcdNLC+ij7JmcTS6u+iE0agDbgETP7Kx2exeXFUnHQO/jRB7W1/90NM6SPNFsRiQG2Oo8kGrnvtcOQ36Sko4gGejjlkjba/MR6IJf6b2gIIBmTB9NjACG4TsrSY8uY51Mm7g0908+6QQNdkcoHvEg89IkwB9R8SuoySTo22uu86dQgpDDta6GNzOFw5142MbSrtRzvGTpOnL86qQETsT0OkQmvrZo0mSecAa+CBtIBgJykcz911SsC0QROojn0XHET3QYIIMfwm4loAkaiYj4/nyQW8HjC5t7EWP58fNJVdcaqtTeQQYvMHw2U77+BQOAkeF0F4tcjTb5ozNvJZ7H1ZeOhQOqD8/Py6scDtVe6LAATyJ/hQGzesKz2b4hSmpRLh7Vw9oG/7btB+CAhxnFNaWk3gac9I+KpYHiWWLguccx1gTMCfD4IT2m7R0KJDXmXCbCCeQ30P0Qng3aVtWoWVatP2ZFh3qcHYZue2p8oQbrEVGGckgObBG2t45fY9ER4d/boBv6jmJ8SZ9QICz1FzG7TEEGZ2sQdPNDcN2qnFlggtbLekned7oCXauv/bqMHed7RojeSzb4LPdocd/T4dojNUMuAH+ZsCPCfgqnaTtl7Ij2VNmZ+ZziTmJ/S0idJA2GiwmN4vWrOLqjzJ66Dl4IJcXjSwhtN1gLxoXaujpJjySIauQMxDUwpar7lISgcxNfZOakeEEYeYXUKmVwI2IPoo0oQe5YPEA06TnbkA+BED5KTjOAe2alPQgyZ6d3znfqgP+nmLGIwpoE95nd6xqw/TyW64ZWz0ocO8Ja4dQYPrr5oMAztI6iDmF2gQQ0mS0XkbHS33V6nxio4iGvaHEE7wTf7+il7UYFjKlERBrPaDp+mXH1gAol/SgEHr+fJAJHGantG52RfQk6bn3flOys0uIPfJu0DlJk767ifgrj6bc3/HNcm50uE+m0TltoSY5+XkgoHiRa8CXBsWsOZ1ETM6K1huMtccoIGwkgdC6DHP8hC+0LxlLGWc4x1E6mef3Xdl+zvswDq82JMmBJOu+pKDVMqgtBkHlaxvA1U79PFUn0nNc2nNgRpa3L6K3Wd3gAgRxsgeKpTUawdZnp/K0hbZCsHQmq+odGjKPHV30CCvxIQI6QvLe1fEGmuHMLhUZIDmuLSBsLevmtJ2/7S5CaVFwNQiHEXyD/wDUei82J8yglqPLjLiSeZMlIHEXSNCcUFv/APr1sob7R0ARAMfLXzTcFi3U3BzTcGVUCc5BNVrF7i5xkpsJoT6bCTA1QPA8Ei0GC4NLRIJP/Elcgy9Vl0gYirOGOOtvmnjAxsgEwuU9dkKGEEL2qMhWXBMLUBTspxs4Wu2p+nR46Tr5L3Ph9UCq1zSCyuyR/wA2gX82n/sXziSvVP8AT/jhqYQ0yf7mFIqM5mm33gOuUub6IDf+pLjT/pKsA5K7QT4hHqrBDcreW+qCf6otz4B7mn3XMeD4HX4ozwXFNq0Kb2nVoMza43QU6pgkCTA3OoO3oEvDzBqPMWE3t1UeImHmdD8v4+KhrVA2g7UOcbfLzCClRqFz6jy0S5xAGpG587habhVLKATqdEO4Xw7KQXbaDW+58yjlHDyQTt8EEdaiczSkptmqRyA+KIezVXCM99/+TreAsPl8UDMdVyNMXOgHMmwCwvbftUMNS/paDg6sf/McLhk3I/538lV7d9ti2oaWHPebIdUH6XGfd/3DnsvNieckkySTJvqUDSZubk6ncykhPaFxCBWhJknRStZyXRGiCIiLJVIWWSNbPigZkMwBMrS8G4cWnSTEk2Njprby3gpeC8MDcr3Azz2H4FocGAD3SWk8gTa8AgzIjnF3IH0mAABokDw3vF/Fcm4h2Uw4XgXAmetguQC8k7WUNalZWHNH7rjqgzeOpRshk3Wlx2Hudv3Wer04KCMlIVwXIIXsRDs9xR2Grsqt2s4c2n3h6KoVHUEIPZ+z+Np4rDPwzjIDSydSaZH9t198seYPJCf9PsYaFStgqvvUnHLP6mnl8/Nee8F4w/D1GvaTaxE2LZnL8ZXoPGcMcX7HG4Ij27RcTGcRBaeokjzQa59HMTa2b5WVfB4Y1qsmzGcuewCHcHfja8MfhnUZ1e9zS0dQJk+C2uEwjaTQ0bb7k7k9UDaVENiFcpsUfslHxLiFLD0zUqvDGjc/IDc9EDsabZQYJtPLmV5v257dtAOGwjptlfVGg/2s+rvTms/217c1MUSylNOjpH6nj/dGg6eqx0mUHVCuCa4FSMCBwXNZKVjZU9LkEDci5ykJ8J63UFQoJDHj9Ef4DwRxh7rTMDpzMi3JU+B8MzuD3Du7CYPyWvwzA2wcYjQG87COSCQYVjARJvG8Hm6fHTzSFpaS427ok66+O6bS75c6DFmtIkgwDM9ZHwVfGP7p5n3tr3EXiDaZQREz+vLFoLZPiuWfxfEHB1nQFyA08fPpomUzF59VHia7WNLnabc/ALO4/iTqltG7AfVBd4jxcXDBJm52/dA31CTJXFNKBC1NITk1AoaldomuKdRYXOgIIHNhHuy3aJ2EdeTTd7zeR2I6pz+GZqUNb3yQGjeScoHqV6FxT/TvAMwzBVq+wqNaJqTJcQL9w+9fkgI8I7X0HtEVBI1BI301RWrxhuocIXkOA4HUp4l1Onh246mBmkDLLBEuGaC1wmI+an41x7DZA3C4YseR3i5ziG8w1uaCepsg9A4128o4Zloq1SLNBsOWY7D4ryzjfHa2KeX1nE8m/pb0aEJXSgV5TAnEpEHEJ9ME2/PNcFJTEIHsGykaErT+fwuLoCBtR0aFWuE8ONVwmzZ3tNxYHzScOwXtXxcNGp+i2mHwbWNiMo0brcz9Sfmg7hmDy2iAecyQ02081crPygQAZJM2BDthY6bnwXZgJE6NjNJm+nUgzHmqtbEaj/G8skGY36AeXe6IJHtyg5SCLCJ5AzJHXdZ3iWNJOUE21IPLn+boxxCtbNm7haTEXmQIkCeXlKy2NeScoFzc+Wn50QUxTJvMfniuRmlhCRIBjZIgCYzFOqGT5DkFWypMyllBHCjIUspjigYUkJ0JHII3FGODcPcTmOggdbnkq/CsIHOBN+n54LTMytZYf5fDogt8IxDaPtcSWhzqMMoM1DsQ9pM9QxneP/IKnVe85n4h5e913OcZv05eAsqPDMWTTNR/u03PcANS55EuO05Wtb4NQjiHEHVXSbDYcvuUFzF8eqQ5lJxYxwyugwXNmYJ5W06IMSlJTW6oJCmp6RAyU4NlNlPYEEgEW1UzWqFohSg6fgQPA/jmlw1EvMAeJ5fmyYynJgan7wtVw7hgpljLEyCTeZ2GuiC5wbhjAwAgzHI3J2kalX6gHcbmLvAQZHwj5qdoPdkmXRABsJsDPNQMr2L490lv/wAZA+RQOqVZOoIaJ0k93u6Rpqqpw5FnT3iXWMyIMtMbACNtE6o8uc1gce/qYvEkkAzuU3FvLZHOYN7RHw6IA+JrGCIjUnTpCE4QFzi7mYCtcS90ne88pjUeqm4bTFNpqG+Rs21m31QG8PTytAtouWLxnEH1HZnHyFgByXIP/9k="/>
          <p:cNvSpPr>
            <a:spLocks noChangeAspect="1" noChangeArrowheads="1"/>
          </p:cNvSpPr>
          <p:nvPr/>
        </p:nvSpPr>
        <p:spPr bwMode="auto">
          <a:xfrm>
            <a:off x="1190625" y="-155575"/>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endParaRPr lang="en-GB" altLang="en-US">
              <a:solidFill>
                <a:srgbClr val="FFFFFF"/>
              </a:solidFill>
              <a:latin typeface="Verdana" panose="020B0604030504040204" pitchFamily="34" charset="0"/>
            </a:endParaRPr>
          </a:p>
        </p:txBody>
      </p:sp>
      <p:pic>
        <p:nvPicPr>
          <p:cNvPr id="368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87900" y="2228850"/>
            <a:ext cx="3003550" cy="36718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50025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684213" y="333375"/>
            <a:ext cx="3611562" cy="863600"/>
          </a:xfrm>
        </p:spPr>
        <p:txBody>
          <a:bodyPr/>
          <a:lstStyle/>
          <a:p>
            <a:pPr eaLnBrk="1" hangingPunct="1"/>
            <a:r>
              <a:rPr lang="en-GB" altLang="en-US" smtClean="0">
                <a:ln>
                  <a:noFill/>
                </a:ln>
              </a:rPr>
              <a:t>Interviews</a:t>
            </a:r>
          </a:p>
        </p:txBody>
      </p:sp>
      <p:pic>
        <p:nvPicPr>
          <p:cNvPr id="5" name="Picture 4"/>
          <p:cNvPicPr>
            <a:picLocks noChangeAspect="1"/>
          </p:cNvPicPr>
          <p:nvPr/>
        </p:nvPicPr>
        <p:blipFill>
          <a:blip r:embed="rId2"/>
          <a:stretch>
            <a:fillRect/>
          </a:stretch>
        </p:blipFill>
        <p:spPr>
          <a:xfrm>
            <a:off x="6443663" y="5132388"/>
            <a:ext cx="2030412" cy="1527175"/>
          </a:xfrm>
          <a:prstGeom prst="rect">
            <a:avLst/>
          </a:prstGeom>
          <a:ln>
            <a:noFill/>
          </a:ln>
          <a:effectLst>
            <a:outerShdw blurRad="190500" algn="tl" rotWithShape="0">
              <a:srgbClr val="000000">
                <a:alpha val="70000"/>
              </a:srgbClr>
            </a:outerShdw>
          </a:effectLst>
        </p:spPr>
      </p:pic>
      <p:sp>
        <p:nvSpPr>
          <p:cNvPr id="39940" name="Content Placeholder 2"/>
          <p:cNvSpPr>
            <a:spLocks noGrp="1"/>
          </p:cNvSpPr>
          <p:nvPr>
            <p:ph idx="1"/>
          </p:nvPr>
        </p:nvSpPr>
        <p:spPr>
          <a:xfrm>
            <a:off x="611561" y="1196974"/>
            <a:ext cx="7560840" cy="5661025"/>
          </a:xfrm>
        </p:spPr>
        <p:txBody>
          <a:bodyPr>
            <a:noAutofit/>
          </a:bodyPr>
          <a:lstStyle/>
          <a:p>
            <a:pPr eaLnBrk="1" hangingPunct="1"/>
            <a:r>
              <a:rPr lang="en-GB" altLang="en-US" sz="2400" dirty="0" smtClean="0"/>
              <a:t>Key question: Be very clear </a:t>
            </a:r>
            <a:r>
              <a:rPr lang="en-GB" altLang="en-US" sz="2400" b="1" i="1" dirty="0" smtClean="0"/>
              <a:t>why </a:t>
            </a:r>
            <a:r>
              <a:rPr lang="en-GB" altLang="en-US" sz="2400" dirty="0" smtClean="0"/>
              <a:t>you are choosing interviews as a method for your research</a:t>
            </a:r>
          </a:p>
          <a:p>
            <a:pPr eaLnBrk="1" hangingPunct="1"/>
            <a:r>
              <a:rPr lang="en-GB" altLang="en-US" sz="2400" dirty="0" smtClean="0"/>
              <a:t>Interviews are always expensive in time; and sometimes expensive in travel</a:t>
            </a:r>
          </a:p>
          <a:p>
            <a:pPr eaLnBrk="1" hangingPunct="1"/>
            <a:r>
              <a:rPr lang="en-GB" altLang="en-US" sz="2400" dirty="0" smtClean="0"/>
              <a:t>The analysis of interview data is challenging and time consuming</a:t>
            </a:r>
          </a:p>
          <a:p>
            <a:pPr eaLnBrk="1" hangingPunct="1"/>
            <a:r>
              <a:rPr lang="en-GB" altLang="en-US" sz="2400" dirty="0" smtClean="0"/>
              <a:t>Interviews are not the ‘easy option’ if you fear the statistics of survey analysis – especially new researchers underestimate the challenges of interview analysis</a:t>
            </a:r>
          </a:p>
        </p:txBody>
      </p:sp>
    </p:spTree>
    <p:extLst>
      <p:ext uri="{BB962C8B-B14F-4D97-AF65-F5344CB8AC3E}">
        <p14:creationId xmlns:p14="http://schemas.microsoft.com/office/powerpoint/2010/main" val="1220471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982663" y="457200"/>
            <a:ext cx="6613673" cy="1531938"/>
          </a:xfrm>
        </p:spPr>
        <p:txBody>
          <a:bodyPr/>
          <a:lstStyle/>
          <a:p>
            <a:pPr eaLnBrk="1" hangingPunct="1"/>
            <a:r>
              <a:rPr lang="en-GB" altLang="en-US" dirty="0" smtClean="0">
                <a:ln>
                  <a:noFill/>
                </a:ln>
              </a:rPr>
              <a:t>When to use </a:t>
            </a:r>
            <a:r>
              <a:rPr lang="en-GB" altLang="en-US" dirty="0" smtClean="0">
                <a:ln>
                  <a:noFill/>
                </a:ln>
              </a:rPr>
              <a:t>interviews</a:t>
            </a:r>
            <a:endParaRPr lang="en-GB" altLang="en-US" dirty="0" smtClean="0">
              <a:ln>
                <a:noFill/>
              </a:ln>
            </a:endParaRPr>
          </a:p>
        </p:txBody>
      </p:sp>
      <p:sp>
        <p:nvSpPr>
          <p:cNvPr id="40963" name="Content Placeholder 2"/>
          <p:cNvSpPr>
            <a:spLocks noGrp="1"/>
          </p:cNvSpPr>
          <p:nvPr>
            <p:ph idx="1"/>
          </p:nvPr>
        </p:nvSpPr>
        <p:spPr>
          <a:xfrm>
            <a:off x="683568" y="2132856"/>
            <a:ext cx="7704137" cy="4225925"/>
          </a:xfrm>
        </p:spPr>
        <p:txBody>
          <a:bodyPr>
            <a:normAutofit fontScale="92500" lnSpcReduction="20000"/>
          </a:bodyPr>
          <a:lstStyle/>
          <a:p>
            <a:pPr eaLnBrk="1" hangingPunct="1"/>
            <a:r>
              <a:rPr lang="en-GB" altLang="en-US" dirty="0" smtClean="0"/>
              <a:t>When you need to obtain detailed, in-depth information on complex situations (e.g. strategic analysis)</a:t>
            </a:r>
          </a:p>
          <a:p>
            <a:pPr eaLnBrk="1" hangingPunct="1"/>
            <a:r>
              <a:rPr lang="en-GB" altLang="en-US" dirty="0" smtClean="0"/>
              <a:t>When it is important to capture non verbal clues to gauge emotions</a:t>
            </a:r>
          </a:p>
          <a:p>
            <a:pPr eaLnBrk="1" hangingPunct="1"/>
            <a:r>
              <a:rPr lang="en-GB" altLang="en-US" dirty="0" smtClean="0"/>
              <a:t>In the planning phase for a survey in order to develop questions for the survey </a:t>
            </a:r>
          </a:p>
          <a:p>
            <a:pPr eaLnBrk="1" hangingPunct="1"/>
            <a:r>
              <a:rPr lang="en-GB" altLang="en-US" dirty="0" smtClean="0"/>
              <a:t>At the end of a quantitative project to add depth to the numbers, to be able to ‘tell the story’</a:t>
            </a:r>
          </a:p>
        </p:txBody>
      </p:sp>
    </p:spTree>
    <p:extLst>
      <p:ext uri="{BB962C8B-B14F-4D97-AF65-F5344CB8AC3E}">
        <p14:creationId xmlns:p14="http://schemas.microsoft.com/office/powerpoint/2010/main" val="3741729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982663" y="457200"/>
            <a:ext cx="5676900" cy="1243013"/>
          </a:xfrm>
        </p:spPr>
        <p:txBody>
          <a:bodyPr/>
          <a:lstStyle/>
          <a:p>
            <a:pPr eaLnBrk="1" hangingPunct="1"/>
            <a:r>
              <a:rPr lang="en-GB" altLang="en-US" smtClean="0">
                <a:ln>
                  <a:noFill/>
                </a:ln>
              </a:rPr>
              <a:t>Interview approaches</a:t>
            </a:r>
          </a:p>
        </p:txBody>
      </p:sp>
      <p:sp>
        <p:nvSpPr>
          <p:cNvPr id="41987" name="Content Placeholder 2"/>
          <p:cNvSpPr>
            <a:spLocks noGrp="1"/>
          </p:cNvSpPr>
          <p:nvPr>
            <p:ph idx="1"/>
          </p:nvPr>
        </p:nvSpPr>
        <p:spPr>
          <a:xfrm>
            <a:off x="982663" y="1700212"/>
            <a:ext cx="7621785" cy="4321075"/>
          </a:xfrm>
        </p:spPr>
        <p:txBody>
          <a:bodyPr>
            <a:normAutofit fontScale="85000" lnSpcReduction="20000"/>
          </a:bodyPr>
          <a:lstStyle/>
          <a:p>
            <a:pPr eaLnBrk="1" hangingPunct="1">
              <a:spcBef>
                <a:spcPts val="1200"/>
              </a:spcBef>
              <a:spcAft>
                <a:spcPts val="600"/>
              </a:spcAft>
            </a:pPr>
            <a:r>
              <a:rPr lang="en-GB" altLang="en-US" dirty="0" smtClean="0"/>
              <a:t>Unstructured interview. The interviewer uses a list of topics, rather than questions, to guide the interview</a:t>
            </a:r>
          </a:p>
          <a:p>
            <a:pPr eaLnBrk="1" hangingPunct="1">
              <a:spcBef>
                <a:spcPts val="1200"/>
              </a:spcBef>
              <a:spcAft>
                <a:spcPts val="600"/>
              </a:spcAft>
            </a:pPr>
            <a:r>
              <a:rPr lang="en-GB" altLang="en-US" dirty="0" smtClean="0"/>
              <a:t>Semi-structured interview. The interviewer has a list of questions and attempts to cover the same questions which is interviewee. </a:t>
            </a:r>
          </a:p>
          <a:p>
            <a:pPr eaLnBrk="1" hangingPunct="1">
              <a:spcBef>
                <a:spcPts val="1200"/>
              </a:spcBef>
              <a:spcAft>
                <a:spcPts val="600"/>
              </a:spcAft>
            </a:pPr>
            <a:r>
              <a:rPr lang="en-GB" altLang="en-US" dirty="0" smtClean="0"/>
              <a:t>Structured interview.  Very similar to a survey but delivered face to face. The interviewer has a list of specific questions and most of these will be answered using tick boxes.  Answers are largely prescribed.</a:t>
            </a:r>
          </a:p>
        </p:txBody>
      </p:sp>
    </p:spTree>
    <p:extLst>
      <p:ext uri="{BB962C8B-B14F-4D97-AF65-F5344CB8AC3E}">
        <p14:creationId xmlns:p14="http://schemas.microsoft.com/office/powerpoint/2010/main" val="3296728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4"/>
          <p:cNvSpPr>
            <a:spLocks noChangeArrowheads="1"/>
          </p:cNvSpPr>
          <p:nvPr/>
        </p:nvSpPr>
        <p:spPr bwMode="auto">
          <a:xfrm>
            <a:off x="4895850" y="5373688"/>
            <a:ext cx="2835275"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spcBef>
                <a:spcPct val="0"/>
              </a:spcBef>
              <a:spcAft>
                <a:spcPct val="0"/>
              </a:spcAft>
              <a:buClrTx/>
              <a:buSzTx/>
              <a:buFontTx/>
              <a:buNone/>
            </a:pPr>
            <a:r>
              <a:rPr lang="en-GB" altLang="en-US" sz="600" b="1">
                <a:solidFill>
                  <a:schemeClr val="bg2"/>
                </a:solidFill>
                <a:latin typeface="Times New Roman" panose="02020603050405020304" pitchFamily="18" charset="0"/>
              </a:rPr>
              <a:t>http://</a:t>
            </a:r>
            <a:r>
              <a:rPr lang="en-GB" altLang="en-US" sz="600">
                <a:solidFill>
                  <a:schemeClr val="bg2"/>
                </a:solidFill>
                <a:latin typeface="Times New Roman" panose="02020603050405020304" pitchFamily="18" charset="0"/>
              </a:rPr>
              <a:t>www.dwightburton.com/research/traini2.jpg</a:t>
            </a:r>
          </a:p>
        </p:txBody>
      </p:sp>
      <p:sp>
        <p:nvSpPr>
          <p:cNvPr id="43011" name="Rectangle 6"/>
          <p:cNvSpPr>
            <a:spLocks noChangeArrowheads="1"/>
          </p:cNvSpPr>
          <p:nvPr/>
        </p:nvSpPr>
        <p:spPr bwMode="auto">
          <a:xfrm>
            <a:off x="5707063" y="3460750"/>
            <a:ext cx="2239962"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spcBef>
                <a:spcPct val="0"/>
              </a:spcBef>
              <a:spcAft>
                <a:spcPct val="0"/>
              </a:spcAft>
              <a:buClrTx/>
              <a:buSzTx/>
              <a:buFontTx/>
              <a:buNone/>
            </a:pPr>
            <a:r>
              <a:rPr lang="en-GB" altLang="en-US" sz="600">
                <a:solidFill>
                  <a:schemeClr val="bg2"/>
                </a:solidFill>
                <a:latin typeface="Times New Roman" panose="02020603050405020304" pitchFamily="18" charset="0"/>
              </a:rPr>
              <a:t>http://onyc.co.uk/wp-content/gallery/resourcing/woman_interview_000008723595small</a:t>
            </a:r>
          </a:p>
        </p:txBody>
      </p:sp>
      <p:graphicFrame>
        <p:nvGraphicFramePr>
          <p:cNvPr id="3" name="Table 2"/>
          <p:cNvGraphicFramePr>
            <a:graphicFrameLocks noGrp="1"/>
          </p:cNvGraphicFramePr>
          <p:nvPr/>
        </p:nvGraphicFramePr>
        <p:xfrm>
          <a:off x="107950" y="333375"/>
          <a:ext cx="8820151" cy="5718672"/>
        </p:xfrm>
        <a:graphic>
          <a:graphicData uri="http://schemas.openxmlformats.org/drawingml/2006/table">
            <a:tbl>
              <a:tblPr firstRow="1" bandRow="1">
                <a:tableStyleId>{5C22544A-7EE6-4342-B048-85BDC9FD1C3A}</a:tableStyleId>
              </a:tblPr>
              <a:tblGrid>
                <a:gridCol w="1102519">
                  <a:extLst>
                    <a:ext uri="{9D8B030D-6E8A-4147-A177-3AD203B41FA5}">
                      <a16:colId xmlns:a16="http://schemas.microsoft.com/office/drawing/2014/main" xmlns="" val="3406800263"/>
                    </a:ext>
                  </a:extLst>
                </a:gridCol>
                <a:gridCol w="900364">
                  <a:extLst>
                    <a:ext uri="{9D8B030D-6E8A-4147-A177-3AD203B41FA5}">
                      <a16:colId xmlns:a16="http://schemas.microsoft.com/office/drawing/2014/main" xmlns="" val="775320943"/>
                    </a:ext>
                  </a:extLst>
                </a:gridCol>
                <a:gridCol w="964121">
                  <a:extLst>
                    <a:ext uri="{9D8B030D-6E8A-4147-A177-3AD203B41FA5}">
                      <a16:colId xmlns:a16="http://schemas.microsoft.com/office/drawing/2014/main" xmlns="" val="840023661"/>
                    </a:ext>
                  </a:extLst>
                </a:gridCol>
                <a:gridCol w="1013882">
                  <a:extLst>
                    <a:ext uri="{9D8B030D-6E8A-4147-A177-3AD203B41FA5}">
                      <a16:colId xmlns:a16="http://schemas.microsoft.com/office/drawing/2014/main" xmlns="" val="3272165097"/>
                    </a:ext>
                  </a:extLst>
                </a:gridCol>
                <a:gridCol w="1088523">
                  <a:extLst>
                    <a:ext uri="{9D8B030D-6E8A-4147-A177-3AD203B41FA5}">
                      <a16:colId xmlns:a16="http://schemas.microsoft.com/office/drawing/2014/main" xmlns="" val="3887259855"/>
                    </a:ext>
                  </a:extLst>
                </a:gridCol>
                <a:gridCol w="939240">
                  <a:extLst>
                    <a:ext uri="{9D8B030D-6E8A-4147-A177-3AD203B41FA5}">
                      <a16:colId xmlns:a16="http://schemas.microsoft.com/office/drawing/2014/main" xmlns="" val="1996997581"/>
                    </a:ext>
                  </a:extLst>
                </a:gridCol>
                <a:gridCol w="1306228">
                  <a:extLst>
                    <a:ext uri="{9D8B030D-6E8A-4147-A177-3AD203B41FA5}">
                      <a16:colId xmlns:a16="http://schemas.microsoft.com/office/drawing/2014/main" xmlns="" val="995795204"/>
                    </a:ext>
                  </a:extLst>
                </a:gridCol>
                <a:gridCol w="1505274">
                  <a:extLst>
                    <a:ext uri="{9D8B030D-6E8A-4147-A177-3AD203B41FA5}">
                      <a16:colId xmlns:a16="http://schemas.microsoft.com/office/drawing/2014/main" xmlns="" val="509125077"/>
                    </a:ext>
                  </a:extLst>
                </a:gridCol>
              </a:tblGrid>
              <a:tr h="551943">
                <a:tc>
                  <a:txBody>
                    <a:bodyPr/>
                    <a:lstStyle/>
                    <a:p>
                      <a:r>
                        <a:rPr lang="en-GB" sz="1400" dirty="0" smtClean="0">
                          <a:solidFill>
                            <a:srgbClr val="FF0000"/>
                          </a:solidFill>
                        </a:rPr>
                        <a:t>Interview Types</a:t>
                      </a:r>
                      <a:endParaRPr lang="en-GB" sz="1400" dirty="0">
                        <a:solidFill>
                          <a:srgbClr val="FF0000"/>
                        </a:solidFill>
                      </a:endParaRPr>
                    </a:p>
                  </a:txBody>
                  <a:tcPr marL="68578" marR="68578" marT="34284" marB="34284"/>
                </a:tc>
                <a:tc>
                  <a:txBody>
                    <a:bodyPr/>
                    <a:lstStyle/>
                    <a:p>
                      <a:r>
                        <a:rPr lang="en-GB" sz="1100" dirty="0" smtClean="0"/>
                        <a:t>Ease of organising</a:t>
                      </a:r>
                      <a:endParaRPr lang="en-GB" sz="1100" dirty="0"/>
                    </a:p>
                  </a:txBody>
                  <a:tcPr marL="68578" marR="68578" marT="34284" marB="34284"/>
                </a:tc>
                <a:tc>
                  <a:txBody>
                    <a:bodyPr/>
                    <a:lstStyle/>
                    <a:p>
                      <a:r>
                        <a:rPr lang="en-GB" sz="1100" dirty="0" smtClean="0"/>
                        <a:t>Convenience researcher</a:t>
                      </a:r>
                      <a:endParaRPr lang="en-GB" sz="1100" dirty="0"/>
                    </a:p>
                  </a:txBody>
                  <a:tcPr marL="68578" marR="68578" marT="34284" marB="34284"/>
                </a:tc>
                <a:tc>
                  <a:txBody>
                    <a:bodyPr/>
                    <a:lstStyle/>
                    <a:p>
                      <a:r>
                        <a:rPr lang="en-GB" sz="1100" dirty="0" smtClean="0"/>
                        <a:t>Convenience</a:t>
                      </a:r>
                      <a:r>
                        <a:rPr lang="en-GB" sz="1100" baseline="0" dirty="0" smtClean="0"/>
                        <a:t> interviewee</a:t>
                      </a:r>
                      <a:endParaRPr lang="en-GB" sz="1100" dirty="0"/>
                    </a:p>
                  </a:txBody>
                  <a:tcPr marL="68578" marR="68578" marT="34284" marB="34284"/>
                </a:tc>
                <a:tc>
                  <a:txBody>
                    <a:bodyPr/>
                    <a:lstStyle/>
                    <a:p>
                      <a:r>
                        <a:rPr lang="en-GB" sz="1100" dirty="0" smtClean="0"/>
                        <a:t>Cost</a:t>
                      </a:r>
                      <a:endParaRPr lang="en-GB" sz="1100" dirty="0"/>
                    </a:p>
                  </a:txBody>
                  <a:tcPr marL="68578" marR="68578" marT="34284" marB="34284"/>
                </a:tc>
                <a:tc>
                  <a:txBody>
                    <a:bodyPr/>
                    <a:lstStyle/>
                    <a:p>
                      <a:r>
                        <a:rPr lang="en-GB" sz="1100" dirty="0" smtClean="0"/>
                        <a:t>Ease of analysis</a:t>
                      </a:r>
                      <a:endParaRPr lang="en-GB" sz="1100" dirty="0"/>
                    </a:p>
                  </a:txBody>
                  <a:tcPr marL="68578" marR="68578" marT="34284" marB="34284"/>
                </a:tc>
                <a:tc>
                  <a:txBody>
                    <a:bodyPr/>
                    <a:lstStyle/>
                    <a:p>
                      <a:r>
                        <a:rPr lang="en-GB" sz="1100" dirty="0" smtClean="0"/>
                        <a:t>Type of information</a:t>
                      </a:r>
                      <a:endParaRPr lang="en-GB" sz="1100" dirty="0"/>
                    </a:p>
                  </a:txBody>
                  <a:tcPr marL="68578" marR="68578" marT="34284" marB="34284"/>
                </a:tc>
                <a:tc>
                  <a:txBody>
                    <a:bodyPr/>
                    <a:lstStyle/>
                    <a:p>
                      <a:r>
                        <a:rPr lang="en-GB" sz="1100" dirty="0" smtClean="0"/>
                        <a:t>Quality of information</a:t>
                      </a:r>
                      <a:endParaRPr lang="en-GB" sz="1100" dirty="0"/>
                    </a:p>
                  </a:txBody>
                  <a:tcPr marL="68578" marR="68578" marT="34284" marB="34284"/>
                </a:tc>
                <a:extLst>
                  <a:ext uri="{0D108BD9-81ED-4DB2-BD59-A6C34878D82A}">
                    <a16:rowId xmlns:a16="http://schemas.microsoft.com/office/drawing/2014/main" xmlns="" val="494366726"/>
                  </a:ext>
                </a:extLst>
              </a:tr>
              <a:tr h="636858">
                <a:tc>
                  <a:txBody>
                    <a:bodyPr/>
                    <a:lstStyle/>
                    <a:p>
                      <a:r>
                        <a:rPr lang="en-GB" sz="1100" dirty="0" smtClean="0"/>
                        <a:t>In-depth interviews </a:t>
                      </a:r>
                    </a:p>
                    <a:p>
                      <a:endParaRPr lang="en-GB" sz="1100" dirty="0"/>
                    </a:p>
                  </a:txBody>
                  <a:tcPr marL="68578" marR="68578" marT="34284" marB="34284"/>
                </a:tc>
                <a:tc>
                  <a:txBody>
                    <a:bodyPr/>
                    <a:lstStyle/>
                    <a:p>
                      <a:r>
                        <a:rPr lang="en-GB" sz="1100" dirty="0" smtClean="0"/>
                        <a:t> Medium</a:t>
                      </a:r>
                      <a:endParaRPr lang="en-GB" sz="1100" dirty="0"/>
                    </a:p>
                  </a:txBody>
                  <a:tcPr marL="68578" marR="68578" marT="34284" marB="34284"/>
                </a:tc>
                <a:tc>
                  <a:txBody>
                    <a:bodyPr/>
                    <a:lstStyle/>
                    <a:p>
                      <a:r>
                        <a:rPr lang="en-GB" sz="1100" dirty="0" smtClean="0"/>
                        <a:t>Low/individual trips</a:t>
                      </a:r>
                      <a:endParaRPr lang="en-GB" sz="1100" dirty="0"/>
                    </a:p>
                  </a:txBody>
                  <a:tcPr marL="68578" marR="68578" marT="34284" marB="34284"/>
                </a:tc>
                <a:tc>
                  <a:txBody>
                    <a:bodyPr/>
                    <a:lstStyle/>
                    <a:p>
                      <a:r>
                        <a:rPr lang="en-GB" sz="1100" dirty="0" smtClean="0"/>
                        <a:t>High</a:t>
                      </a:r>
                      <a:endParaRPr lang="en-GB" sz="1100" dirty="0"/>
                    </a:p>
                  </a:txBody>
                  <a:tcPr marL="68578" marR="68578" marT="34284" marB="34284"/>
                </a:tc>
                <a:tc>
                  <a:txBody>
                    <a:bodyPr/>
                    <a:lstStyle/>
                    <a:p>
                      <a:r>
                        <a:rPr lang="en-GB" sz="1100" dirty="0" smtClean="0"/>
                        <a:t>Can be high</a:t>
                      </a:r>
                      <a:endParaRPr lang="en-GB" sz="1100" dirty="0"/>
                    </a:p>
                  </a:txBody>
                  <a:tcPr marL="68578" marR="68578" marT="34284" marB="34284"/>
                </a:tc>
                <a:tc>
                  <a:txBody>
                    <a:bodyPr/>
                    <a:lstStyle/>
                    <a:p>
                      <a:r>
                        <a:rPr lang="en-GB" sz="1100" dirty="0" smtClean="0"/>
                        <a:t>Medium</a:t>
                      </a:r>
                      <a:endParaRPr lang="en-GB" sz="1100" dirty="0"/>
                    </a:p>
                  </a:txBody>
                  <a:tcPr marL="68578" marR="68578" marT="34284" marB="34284"/>
                </a:tc>
                <a:tc>
                  <a:txBody>
                    <a:bodyPr/>
                    <a:lstStyle/>
                    <a:p>
                      <a:r>
                        <a:rPr lang="en-GB" sz="1100" dirty="0" smtClean="0"/>
                        <a:t>In depth personal opinions/attitudes/knowledge</a:t>
                      </a:r>
                      <a:endParaRPr lang="en-GB" sz="1100" dirty="0"/>
                    </a:p>
                  </a:txBody>
                  <a:tcPr marL="68578" marR="68578" marT="34284" marB="34284"/>
                </a:tc>
                <a:tc>
                  <a:txBody>
                    <a:bodyPr/>
                    <a:lstStyle/>
                    <a:p>
                      <a:r>
                        <a:rPr lang="en-GB" sz="1100" dirty="0" smtClean="0"/>
                        <a:t>High</a:t>
                      </a:r>
                      <a:endParaRPr lang="en-GB" sz="1100" dirty="0"/>
                    </a:p>
                  </a:txBody>
                  <a:tcPr marL="68578" marR="68578" marT="34284" marB="34284"/>
                </a:tc>
                <a:extLst>
                  <a:ext uri="{0D108BD9-81ED-4DB2-BD59-A6C34878D82A}">
                    <a16:rowId xmlns:a16="http://schemas.microsoft.com/office/drawing/2014/main" xmlns="" val="4067181889"/>
                  </a:ext>
                </a:extLst>
              </a:tr>
              <a:tr h="636858">
                <a:tc>
                  <a:txBody>
                    <a:bodyPr/>
                    <a:lstStyle/>
                    <a:p>
                      <a:r>
                        <a:rPr lang="en-GB" sz="1100" dirty="0" smtClean="0"/>
                        <a:t>Expert interviews</a:t>
                      </a:r>
                    </a:p>
                    <a:p>
                      <a:endParaRPr lang="en-GB" sz="1100" dirty="0"/>
                    </a:p>
                  </a:txBody>
                  <a:tcPr marL="68578" marR="68578" marT="34284" marB="34284"/>
                </a:tc>
                <a:tc>
                  <a:txBody>
                    <a:bodyPr/>
                    <a:lstStyle/>
                    <a:p>
                      <a:r>
                        <a:rPr lang="en-GB" sz="1100" dirty="0" smtClean="0"/>
                        <a:t> Low/challenging</a:t>
                      </a:r>
                      <a:endParaRPr lang="en-GB" sz="1100" dirty="0"/>
                    </a:p>
                  </a:txBody>
                  <a:tcPr marL="68578" marR="68578" marT="34284" marB="3428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t>Low/individual trips</a:t>
                      </a:r>
                    </a:p>
                    <a:p>
                      <a:endParaRPr lang="en-GB" sz="1100" dirty="0"/>
                    </a:p>
                  </a:txBody>
                  <a:tcPr marL="68578" marR="68578" marT="34284" marB="34284"/>
                </a:tc>
                <a:tc>
                  <a:txBody>
                    <a:bodyPr/>
                    <a:lstStyle/>
                    <a:p>
                      <a:r>
                        <a:rPr lang="en-GB" sz="1100" dirty="0" smtClean="0"/>
                        <a:t>High</a:t>
                      </a:r>
                      <a:endParaRPr lang="en-GB" sz="1100" dirty="0"/>
                    </a:p>
                  </a:txBody>
                  <a:tcPr marL="68578" marR="68578" marT="34284" marB="34284"/>
                </a:tc>
                <a:tc>
                  <a:txBody>
                    <a:bodyPr/>
                    <a:lstStyle/>
                    <a:p>
                      <a:r>
                        <a:rPr lang="en-GB" sz="1100" dirty="0" smtClean="0"/>
                        <a:t>Often high as travel may be required</a:t>
                      </a:r>
                      <a:endParaRPr lang="en-GB" sz="1100" dirty="0"/>
                    </a:p>
                  </a:txBody>
                  <a:tcPr marL="68578" marR="68578" marT="34284" marB="34284"/>
                </a:tc>
                <a:tc>
                  <a:txBody>
                    <a:bodyPr/>
                    <a:lstStyle/>
                    <a:p>
                      <a:r>
                        <a:rPr lang="en-GB" sz="1100" dirty="0" smtClean="0"/>
                        <a:t>Medium</a:t>
                      </a:r>
                      <a:endParaRPr lang="en-GB" sz="1100" dirty="0"/>
                    </a:p>
                  </a:txBody>
                  <a:tcPr marL="68578" marR="68578" marT="34284" marB="34284"/>
                </a:tc>
                <a:tc>
                  <a:txBody>
                    <a:bodyPr/>
                    <a:lstStyle/>
                    <a:p>
                      <a:r>
                        <a:rPr lang="en-GB" sz="1100" dirty="0" smtClean="0"/>
                        <a:t>Expert insights</a:t>
                      </a:r>
                      <a:endParaRPr lang="en-GB" sz="1100" dirty="0"/>
                    </a:p>
                  </a:txBody>
                  <a:tcPr marL="68578" marR="68578" marT="34284" marB="34284"/>
                </a:tc>
                <a:tc>
                  <a:txBody>
                    <a:bodyPr/>
                    <a:lstStyle/>
                    <a:p>
                      <a:r>
                        <a:rPr lang="en-GB" sz="1100" dirty="0" smtClean="0"/>
                        <a:t>High</a:t>
                      </a:r>
                      <a:endParaRPr lang="en-GB" sz="1100" dirty="0"/>
                    </a:p>
                  </a:txBody>
                  <a:tcPr marL="68578" marR="68578" marT="34284" marB="34284"/>
                </a:tc>
                <a:extLst>
                  <a:ext uri="{0D108BD9-81ED-4DB2-BD59-A6C34878D82A}">
                    <a16:rowId xmlns:a16="http://schemas.microsoft.com/office/drawing/2014/main" xmlns="" val="3788155373"/>
                  </a:ext>
                </a:extLst>
              </a:tr>
              <a:tr h="1010480">
                <a:tc>
                  <a:txBody>
                    <a:bodyPr/>
                    <a:lstStyle/>
                    <a:p>
                      <a:r>
                        <a:rPr lang="en-GB" sz="1100" dirty="0" smtClean="0"/>
                        <a:t>Group interviews of experts or managers</a:t>
                      </a:r>
                    </a:p>
                    <a:p>
                      <a:endParaRPr lang="en-GB" sz="1100" dirty="0"/>
                    </a:p>
                  </a:txBody>
                  <a:tcPr marL="68578" marR="68578" marT="34284" marB="3428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t>Low/challenging</a:t>
                      </a:r>
                    </a:p>
                    <a:p>
                      <a:endParaRPr lang="en-GB" sz="1100" dirty="0"/>
                    </a:p>
                  </a:txBody>
                  <a:tcPr marL="68578" marR="68578" marT="34284" marB="3428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t>Low/individual trips</a:t>
                      </a:r>
                    </a:p>
                    <a:p>
                      <a:endParaRPr lang="en-GB" sz="1100" dirty="0" smtClean="0"/>
                    </a:p>
                    <a:p>
                      <a:endParaRPr lang="en-GB" sz="1100" dirty="0"/>
                    </a:p>
                  </a:txBody>
                  <a:tcPr marL="68578" marR="68578" marT="34284" marB="34284"/>
                </a:tc>
                <a:tc>
                  <a:txBody>
                    <a:bodyPr/>
                    <a:lstStyle/>
                    <a:p>
                      <a:r>
                        <a:rPr lang="en-GB" sz="1100" dirty="0" smtClean="0"/>
                        <a:t>Medium as coordination between individuals is required</a:t>
                      </a:r>
                      <a:endParaRPr lang="en-GB" sz="1100" dirty="0"/>
                    </a:p>
                  </a:txBody>
                  <a:tcPr marL="68578" marR="68578" marT="34284" marB="34284"/>
                </a:tc>
                <a:tc>
                  <a:txBody>
                    <a:bodyPr/>
                    <a:lstStyle/>
                    <a:p>
                      <a:r>
                        <a:rPr lang="en-GB" sz="1100" dirty="0" smtClean="0"/>
                        <a:t>More cost effective than individual interviews</a:t>
                      </a:r>
                      <a:endParaRPr lang="en-GB" sz="1100" dirty="0"/>
                    </a:p>
                  </a:txBody>
                  <a:tcPr marL="68578" marR="68578" marT="34284" marB="34284"/>
                </a:tc>
                <a:tc>
                  <a:txBody>
                    <a:bodyPr/>
                    <a:lstStyle/>
                    <a:p>
                      <a:r>
                        <a:rPr lang="en-GB" sz="1100" dirty="0" smtClean="0"/>
                        <a:t>Low</a:t>
                      </a:r>
                      <a:endParaRPr lang="en-GB" sz="1100" dirty="0"/>
                    </a:p>
                  </a:txBody>
                  <a:tcPr marL="68578" marR="68578" marT="34284" marB="34284"/>
                </a:tc>
                <a:tc>
                  <a:txBody>
                    <a:bodyPr/>
                    <a:lstStyle/>
                    <a:p>
                      <a:r>
                        <a:rPr lang="en-GB" sz="1100" dirty="0" smtClean="0"/>
                        <a:t>Expert</a:t>
                      </a:r>
                      <a:r>
                        <a:rPr lang="en-GB" sz="1100" baseline="0" dirty="0" smtClean="0"/>
                        <a:t> insights – but can be contradictory</a:t>
                      </a:r>
                      <a:endParaRPr lang="en-GB" sz="1100" dirty="0"/>
                    </a:p>
                  </a:txBody>
                  <a:tcPr marL="68578" marR="68578" marT="34284" marB="34284"/>
                </a:tc>
                <a:tc>
                  <a:txBody>
                    <a:bodyPr/>
                    <a:lstStyle/>
                    <a:p>
                      <a:r>
                        <a:rPr lang="en-GB" sz="1100" dirty="0" smtClean="0"/>
                        <a:t>Can be high but sometimes experts ‘cancel each other out’</a:t>
                      </a:r>
                      <a:endParaRPr lang="en-GB" sz="1100" dirty="0"/>
                    </a:p>
                  </a:txBody>
                  <a:tcPr marL="68578" marR="68578" marT="34284" marB="34284"/>
                </a:tc>
                <a:extLst>
                  <a:ext uri="{0D108BD9-81ED-4DB2-BD59-A6C34878D82A}">
                    <a16:rowId xmlns:a16="http://schemas.microsoft.com/office/drawing/2014/main" xmlns="" val="2265256506"/>
                  </a:ext>
                </a:extLst>
              </a:tr>
              <a:tr h="823669">
                <a:tc>
                  <a:txBody>
                    <a:bodyPr/>
                    <a:lstStyle/>
                    <a:p>
                      <a:r>
                        <a:rPr lang="en-GB" sz="1100" dirty="0" smtClean="0"/>
                        <a:t>Focus group interviews</a:t>
                      </a:r>
                    </a:p>
                  </a:txBody>
                  <a:tcPr marL="68578" marR="68578" marT="34284" marB="34284"/>
                </a:tc>
                <a:tc>
                  <a:txBody>
                    <a:bodyPr/>
                    <a:lstStyle/>
                    <a:p>
                      <a:r>
                        <a:rPr lang="en-GB" sz="1100" dirty="0" smtClean="0"/>
                        <a:t>Very challenging</a:t>
                      </a:r>
                      <a:endParaRPr lang="en-GB" sz="1100" dirty="0"/>
                    </a:p>
                  </a:txBody>
                  <a:tcPr marL="68578" marR="68578" marT="34284" marB="34284"/>
                </a:tc>
                <a:tc>
                  <a:txBody>
                    <a:bodyPr/>
                    <a:lstStyle/>
                    <a:p>
                      <a:r>
                        <a:rPr lang="en-GB" sz="1100" dirty="0" smtClean="0"/>
                        <a:t>Medium/capture of a group of respondents</a:t>
                      </a:r>
                      <a:r>
                        <a:rPr lang="en-GB" sz="1100" baseline="0" dirty="0" smtClean="0"/>
                        <a:t> </a:t>
                      </a:r>
                      <a:endParaRPr lang="en-GB" sz="1100" dirty="0"/>
                    </a:p>
                  </a:txBody>
                  <a:tcPr marL="68578" marR="68578" marT="34284" marB="34284"/>
                </a:tc>
                <a:tc>
                  <a:txBody>
                    <a:bodyPr/>
                    <a:lstStyle/>
                    <a:p>
                      <a:r>
                        <a:rPr lang="en-GB" sz="1100" dirty="0" smtClean="0"/>
                        <a:t>Medium/low,</a:t>
                      </a:r>
                      <a:r>
                        <a:rPr lang="en-GB" sz="1100" baseline="0" dirty="0" smtClean="0"/>
                        <a:t> a lot of coordination is required</a:t>
                      </a:r>
                      <a:endParaRPr lang="en-GB" sz="1100" dirty="0"/>
                    </a:p>
                  </a:txBody>
                  <a:tcPr marL="68578" marR="68578" marT="34284" marB="3428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t>More cost effective than individual interviews</a:t>
                      </a:r>
                      <a:endParaRPr lang="en-GB" sz="1100" dirty="0"/>
                    </a:p>
                  </a:txBody>
                  <a:tcPr marL="68578" marR="68578" marT="34284" marB="34284"/>
                </a:tc>
                <a:tc>
                  <a:txBody>
                    <a:bodyPr/>
                    <a:lstStyle/>
                    <a:p>
                      <a:r>
                        <a:rPr lang="en-GB" sz="1100" dirty="0" smtClean="0"/>
                        <a:t>Low/challenging to transcribe</a:t>
                      </a:r>
                      <a:endParaRPr lang="en-GB" sz="1100" dirty="0"/>
                    </a:p>
                  </a:txBody>
                  <a:tcPr marL="68578" marR="68578" marT="34284" marB="34284"/>
                </a:tc>
                <a:tc>
                  <a:txBody>
                    <a:bodyPr/>
                    <a:lstStyle/>
                    <a:p>
                      <a:r>
                        <a:rPr lang="en-GB" sz="1100" dirty="0" smtClean="0"/>
                        <a:t>Insights from a number of people on the same topic</a:t>
                      </a:r>
                      <a:endParaRPr lang="en-GB" sz="1100" dirty="0"/>
                    </a:p>
                  </a:txBody>
                  <a:tcPr marL="68578" marR="68578" marT="34284" marB="34284"/>
                </a:tc>
                <a:tc>
                  <a:txBody>
                    <a:bodyPr/>
                    <a:lstStyle/>
                    <a:p>
                      <a:r>
                        <a:rPr lang="en-GB" sz="1100" dirty="0" smtClean="0"/>
                        <a:t>Depends</a:t>
                      </a:r>
                      <a:r>
                        <a:rPr lang="en-GB" sz="1100" baseline="0" dirty="0" smtClean="0"/>
                        <a:t> on group dynamics, can be very high but also very low</a:t>
                      </a:r>
                      <a:endParaRPr lang="en-GB" sz="1100" dirty="0"/>
                    </a:p>
                  </a:txBody>
                  <a:tcPr marL="68578" marR="68578" marT="34284" marB="34284"/>
                </a:tc>
                <a:extLst>
                  <a:ext uri="{0D108BD9-81ED-4DB2-BD59-A6C34878D82A}">
                    <a16:rowId xmlns:a16="http://schemas.microsoft.com/office/drawing/2014/main" xmlns="" val="3412414095"/>
                  </a:ext>
                </a:extLst>
              </a:tr>
              <a:tr h="636858">
                <a:tc>
                  <a:txBody>
                    <a:bodyPr/>
                    <a:lstStyle/>
                    <a:p>
                      <a:r>
                        <a:rPr lang="en-GB" sz="1100" dirty="0" smtClean="0"/>
                        <a:t>Telephone interviews        </a:t>
                      </a:r>
                    </a:p>
                    <a:p>
                      <a:endParaRPr lang="en-GB" sz="1100" dirty="0"/>
                    </a:p>
                  </a:txBody>
                  <a:tcPr marL="68578" marR="68578" marT="34284" marB="34284"/>
                </a:tc>
                <a:tc>
                  <a:txBody>
                    <a:bodyPr/>
                    <a:lstStyle/>
                    <a:p>
                      <a:r>
                        <a:rPr lang="en-GB" sz="1100" dirty="0" smtClean="0"/>
                        <a:t>Relatively</a:t>
                      </a:r>
                      <a:r>
                        <a:rPr lang="en-GB" sz="1100" baseline="0" dirty="0" smtClean="0"/>
                        <a:t> easy</a:t>
                      </a:r>
                      <a:endParaRPr lang="en-GB" sz="1100" dirty="0"/>
                    </a:p>
                  </a:txBody>
                  <a:tcPr marL="68578" marR="68578" marT="34284" marB="34284"/>
                </a:tc>
                <a:tc>
                  <a:txBody>
                    <a:bodyPr/>
                    <a:lstStyle/>
                    <a:p>
                      <a:r>
                        <a:rPr lang="en-GB" sz="1100" dirty="0" smtClean="0"/>
                        <a:t>High</a:t>
                      </a:r>
                      <a:endParaRPr lang="en-GB" sz="1100" dirty="0"/>
                    </a:p>
                  </a:txBody>
                  <a:tcPr marL="68578" marR="68578" marT="34284" marB="34284"/>
                </a:tc>
                <a:tc>
                  <a:txBody>
                    <a:bodyPr/>
                    <a:lstStyle/>
                    <a:p>
                      <a:r>
                        <a:rPr lang="en-GB" sz="1100" dirty="0" smtClean="0"/>
                        <a:t>High</a:t>
                      </a:r>
                      <a:endParaRPr lang="en-GB" sz="1100" dirty="0"/>
                    </a:p>
                  </a:txBody>
                  <a:tcPr marL="68578" marR="68578" marT="34284" marB="34284"/>
                </a:tc>
                <a:tc>
                  <a:txBody>
                    <a:bodyPr/>
                    <a:lstStyle/>
                    <a:p>
                      <a:r>
                        <a:rPr lang="en-GB" sz="1100" dirty="0" smtClean="0"/>
                        <a:t> Low</a:t>
                      </a:r>
                      <a:endParaRPr lang="en-GB" sz="1100" dirty="0"/>
                    </a:p>
                  </a:txBody>
                  <a:tcPr marL="68578" marR="68578" marT="34284" marB="34284"/>
                </a:tc>
                <a:tc>
                  <a:txBody>
                    <a:bodyPr/>
                    <a:lstStyle/>
                    <a:p>
                      <a:r>
                        <a:rPr lang="en-GB" sz="1100" dirty="0" smtClean="0"/>
                        <a:t>Medium</a:t>
                      </a:r>
                      <a:endParaRPr lang="en-GB" sz="1100" dirty="0"/>
                    </a:p>
                  </a:txBody>
                  <a:tcPr marL="68578" marR="68578" marT="34284" marB="3428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t>In depth personal opinions/attitudes/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t>knowledge</a:t>
                      </a:r>
                      <a:endParaRPr lang="en-GB" sz="1100" dirty="0"/>
                    </a:p>
                  </a:txBody>
                  <a:tcPr marL="68578" marR="68578" marT="34284" marB="34284"/>
                </a:tc>
                <a:tc>
                  <a:txBody>
                    <a:bodyPr/>
                    <a:lstStyle/>
                    <a:p>
                      <a:r>
                        <a:rPr lang="en-GB" sz="1100" dirty="0" smtClean="0"/>
                        <a:t>Medium/less personal rapport</a:t>
                      </a:r>
                      <a:endParaRPr lang="en-GB" sz="1100" dirty="0"/>
                    </a:p>
                  </a:txBody>
                  <a:tcPr marL="68578" marR="68578" marT="34284" marB="34284"/>
                </a:tc>
                <a:extLst>
                  <a:ext uri="{0D108BD9-81ED-4DB2-BD59-A6C34878D82A}">
                    <a16:rowId xmlns:a16="http://schemas.microsoft.com/office/drawing/2014/main" xmlns="" val="1491513845"/>
                  </a:ext>
                </a:extLst>
              </a:tr>
              <a:tr h="63685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t>Visual online interviews</a:t>
                      </a:r>
                    </a:p>
                    <a:p>
                      <a:endParaRPr lang="en-GB" sz="1100" dirty="0"/>
                    </a:p>
                  </a:txBody>
                  <a:tcPr marL="68578" marR="68578" marT="34284" marB="34284"/>
                </a:tc>
                <a:tc>
                  <a:txBody>
                    <a:bodyPr/>
                    <a:lstStyle/>
                    <a:p>
                      <a:r>
                        <a:rPr lang="en-GB" sz="1100" dirty="0" smtClean="0"/>
                        <a:t>Relatively</a:t>
                      </a:r>
                      <a:r>
                        <a:rPr lang="en-GB" sz="1100" baseline="0" dirty="0" smtClean="0"/>
                        <a:t> easy</a:t>
                      </a:r>
                      <a:endParaRPr lang="en-GB" sz="1100" dirty="0"/>
                    </a:p>
                  </a:txBody>
                  <a:tcPr marL="68578" marR="68578" marT="34284" marB="34284"/>
                </a:tc>
                <a:tc>
                  <a:txBody>
                    <a:bodyPr/>
                    <a:lstStyle/>
                    <a:p>
                      <a:r>
                        <a:rPr lang="en-GB" sz="1100" dirty="0" smtClean="0"/>
                        <a:t>High</a:t>
                      </a:r>
                      <a:endParaRPr lang="en-GB" sz="1100" dirty="0"/>
                    </a:p>
                  </a:txBody>
                  <a:tcPr marL="68578" marR="68578" marT="34284" marB="34284"/>
                </a:tc>
                <a:tc>
                  <a:txBody>
                    <a:bodyPr/>
                    <a:lstStyle/>
                    <a:p>
                      <a:r>
                        <a:rPr lang="en-GB" sz="1100" dirty="0" smtClean="0"/>
                        <a:t>High</a:t>
                      </a:r>
                      <a:endParaRPr lang="en-GB" sz="1100" dirty="0"/>
                    </a:p>
                  </a:txBody>
                  <a:tcPr marL="68578" marR="68578" marT="34284" marB="34284"/>
                </a:tc>
                <a:tc>
                  <a:txBody>
                    <a:bodyPr/>
                    <a:lstStyle/>
                    <a:p>
                      <a:r>
                        <a:rPr lang="en-GB" sz="1100" dirty="0" smtClean="0"/>
                        <a:t> Low</a:t>
                      </a:r>
                      <a:endParaRPr lang="en-GB" sz="1100" dirty="0"/>
                    </a:p>
                  </a:txBody>
                  <a:tcPr marL="68578" marR="68578" marT="34284" marB="34284"/>
                </a:tc>
                <a:tc>
                  <a:txBody>
                    <a:bodyPr/>
                    <a:lstStyle/>
                    <a:p>
                      <a:r>
                        <a:rPr lang="en-GB" sz="1100" dirty="0" smtClean="0"/>
                        <a:t>Medium</a:t>
                      </a:r>
                      <a:endParaRPr lang="en-GB" sz="1100" dirty="0"/>
                    </a:p>
                  </a:txBody>
                  <a:tcPr marL="68578" marR="68578" marT="34284" marB="3428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t>In depth personal opinions/attitudes/knowledge</a:t>
                      </a:r>
                    </a:p>
                  </a:txBody>
                  <a:tcPr marL="68578" marR="68578" marT="34284" marB="34284"/>
                </a:tc>
                <a:tc>
                  <a:txBody>
                    <a:bodyPr/>
                    <a:lstStyle/>
                    <a:p>
                      <a:r>
                        <a:rPr lang="en-GB" sz="1100" dirty="0" smtClean="0"/>
                        <a:t>Medium/less personal rapport</a:t>
                      </a:r>
                      <a:endParaRPr lang="en-GB" sz="1100" dirty="0"/>
                    </a:p>
                  </a:txBody>
                  <a:tcPr marL="68578" marR="68578" marT="34284" marB="34284"/>
                </a:tc>
                <a:extLst>
                  <a:ext uri="{0D108BD9-81ED-4DB2-BD59-A6C34878D82A}">
                    <a16:rowId xmlns:a16="http://schemas.microsoft.com/office/drawing/2014/main" xmlns="" val="2536672307"/>
                  </a:ext>
                </a:extLst>
              </a:tr>
              <a:tr h="7656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t>Text-based online interviews</a:t>
                      </a:r>
                      <a:endParaRPr lang="en-GB" sz="1100" dirty="0"/>
                    </a:p>
                  </a:txBody>
                  <a:tcPr marL="68578" marR="68578" marT="34284" marB="34284"/>
                </a:tc>
                <a:tc>
                  <a:txBody>
                    <a:bodyPr/>
                    <a:lstStyle/>
                    <a:p>
                      <a:r>
                        <a:rPr lang="en-GB" sz="1100" dirty="0" smtClean="0"/>
                        <a:t>Easy</a:t>
                      </a:r>
                      <a:endParaRPr lang="en-GB" sz="1100" dirty="0"/>
                    </a:p>
                  </a:txBody>
                  <a:tcPr marL="68578" marR="68578" marT="34284" marB="34284"/>
                </a:tc>
                <a:tc>
                  <a:txBody>
                    <a:bodyPr/>
                    <a:lstStyle/>
                    <a:p>
                      <a:r>
                        <a:rPr lang="en-GB" sz="1100" dirty="0" smtClean="0"/>
                        <a:t>High</a:t>
                      </a:r>
                      <a:endParaRPr lang="en-GB" sz="1100" dirty="0"/>
                    </a:p>
                  </a:txBody>
                  <a:tcPr marL="68578" marR="68578" marT="34284" marB="34284"/>
                </a:tc>
                <a:tc>
                  <a:txBody>
                    <a:bodyPr/>
                    <a:lstStyle/>
                    <a:p>
                      <a:r>
                        <a:rPr lang="en-GB" sz="1100" dirty="0" smtClean="0"/>
                        <a:t>High</a:t>
                      </a:r>
                      <a:endParaRPr lang="en-GB" sz="1100" dirty="0"/>
                    </a:p>
                  </a:txBody>
                  <a:tcPr marL="68578" marR="68578" marT="34284" marB="34284"/>
                </a:tc>
                <a:tc>
                  <a:txBody>
                    <a:bodyPr/>
                    <a:lstStyle/>
                    <a:p>
                      <a:r>
                        <a:rPr lang="en-GB" sz="1100" dirty="0" smtClean="0"/>
                        <a:t>Low</a:t>
                      </a:r>
                      <a:endParaRPr lang="en-GB" sz="1100" dirty="0"/>
                    </a:p>
                  </a:txBody>
                  <a:tcPr marL="68578" marR="68578" marT="34284" marB="34284"/>
                </a:tc>
                <a:tc>
                  <a:txBody>
                    <a:bodyPr/>
                    <a:lstStyle/>
                    <a:p>
                      <a:r>
                        <a:rPr lang="en-GB" sz="1100" dirty="0" smtClean="0"/>
                        <a:t>High</a:t>
                      </a:r>
                      <a:endParaRPr lang="en-GB" sz="1100" dirty="0"/>
                    </a:p>
                  </a:txBody>
                  <a:tcPr marL="68578" marR="68578" marT="34284" marB="3428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t>Some personal opinions/attitudes/knowledge</a:t>
                      </a:r>
                      <a:endParaRPr lang="en-GB" sz="1100" dirty="0"/>
                    </a:p>
                  </a:txBody>
                  <a:tcPr marL="68578" marR="68578" marT="34284" marB="34284"/>
                </a:tc>
                <a:tc>
                  <a:txBody>
                    <a:bodyPr/>
                    <a:lstStyle/>
                    <a:p>
                      <a:r>
                        <a:rPr lang="en-GB" sz="1100" dirty="0" smtClean="0"/>
                        <a:t>Low/responses</a:t>
                      </a:r>
                      <a:r>
                        <a:rPr lang="en-GB" sz="1100" baseline="0" dirty="0" smtClean="0"/>
                        <a:t> lack detail</a:t>
                      </a:r>
                      <a:endParaRPr lang="en-GB" sz="1100" dirty="0"/>
                    </a:p>
                  </a:txBody>
                  <a:tcPr marL="68578" marR="68578" marT="34284" marB="34284"/>
                </a:tc>
                <a:extLst>
                  <a:ext uri="{0D108BD9-81ED-4DB2-BD59-A6C34878D82A}">
                    <a16:rowId xmlns:a16="http://schemas.microsoft.com/office/drawing/2014/main" xmlns="" val="3713835784"/>
                  </a:ext>
                </a:extLst>
              </a:tr>
            </a:tbl>
          </a:graphicData>
        </a:graphic>
      </p:graphicFrame>
    </p:spTree>
    <p:extLst>
      <p:ext uri="{BB962C8B-B14F-4D97-AF65-F5344CB8AC3E}">
        <p14:creationId xmlns:p14="http://schemas.microsoft.com/office/powerpoint/2010/main" val="8808366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What do you think are the main advantages and challenges of interviews?</a:t>
            </a:r>
            <a:endParaRPr lang="en-GB" dirty="0"/>
          </a:p>
        </p:txBody>
      </p:sp>
    </p:spTree>
    <p:extLst>
      <p:ext uri="{BB962C8B-B14F-4D97-AF65-F5344CB8AC3E}">
        <p14:creationId xmlns:p14="http://schemas.microsoft.com/office/powerpoint/2010/main" val="36601197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982663" y="457200"/>
            <a:ext cx="5389562" cy="739775"/>
          </a:xfrm>
        </p:spPr>
        <p:txBody>
          <a:bodyPr>
            <a:normAutofit fontScale="90000"/>
          </a:bodyPr>
          <a:lstStyle/>
          <a:p>
            <a:pPr eaLnBrk="1" hangingPunct="1"/>
            <a:r>
              <a:rPr lang="en-GB" altLang="en-US" smtClean="0">
                <a:ln>
                  <a:noFill/>
                </a:ln>
              </a:rPr>
              <a:t>Sampling and access</a:t>
            </a:r>
          </a:p>
        </p:txBody>
      </p:sp>
      <p:sp>
        <p:nvSpPr>
          <p:cNvPr id="44035" name="Content Placeholder 2"/>
          <p:cNvSpPr>
            <a:spLocks noGrp="1"/>
          </p:cNvSpPr>
          <p:nvPr>
            <p:ph idx="1"/>
          </p:nvPr>
        </p:nvSpPr>
        <p:spPr>
          <a:xfrm>
            <a:off x="755576" y="1556792"/>
            <a:ext cx="7705799" cy="3775621"/>
          </a:xfrm>
        </p:spPr>
        <p:txBody>
          <a:bodyPr>
            <a:normAutofit fontScale="70000" lnSpcReduction="20000"/>
          </a:bodyPr>
          <a:lstStyle/>
          <a:p>
            <a:pPr eaLnBrk="1" hangingPunct="1">
              <a:spcBef>
                <a:spcPts val="1200"/>
              </a:spcBef>
              <a:spcAft>
                <a:spcPts val="600"/>
              </a:spcAft>
            </a:pPr>
            <a:r>
              <a:rPr lang="en-GB" altLang="en-US" dirty="0" smtClean="0"/>
              <a:t>Who will you ask? Are they the ‘right’ respondents? Can they answer your questions meaningfully? (e.g. a researcher dealing with McDonald’s strategies should aim to interview senior managers, not shop floor employees)</a:t>
            </a:r>
          </a:p>
          <a:p>
            <a:pPr eaLnBrk="1" hangingPunct="1">
              <a:spcBef>
                <a:spcPts val="1200"/>
              </a:spcBef>
              <a:spcAft>
                <a:spcPts val="600"/>
              </a:spcAft>
            </a:pPr>
            <a:r>
              <a:rPr lang="en-GB" altLang="en-US" dirty="0" smtClean="0"/>
              <a:t>If you need many respondents, such as customers or students, how will you find a representative sample? Make sure your sample reflects your overall research population</a:t>
            </a:r>
          </a:p>
          <a:p>
            <a:pPr eaLnBrk="1" hangingPunct="1">
              <a:spcBef>
                <a:spcPts val="1200"/>
              </a:spcBef>
              <a:spcAft>
                <a:spcPts val="600"/>
              </a:spcAft>
            </a:pPr>
            <a:r>
              <a:rPr lang="en-GB" altLang="en-US" b="1" i="1" dirty="0" smtClean="0"/>
              <a:t>The single biggest issue with interview research is failed access </a:t>
            </a:r>
            <a:r>
              <a:rPr lang="en-GB" altLang="en-US" dirty="0" smtClean="0"/>
              <a:t>– ensure very early on that your access is clarified, consent has been obtained and dates have been fixed in writing. Do not rely on verbal promises !</a:t>
            </a:r>
          </a:p>
        </p:txBody>
      </p:sp>
    </p:spTree>
    <p:extLst>
      <p:ext uri="{BB962C8B-B14F-4D97-AF65-F5344CB8AC3E}">
        <p14:creationId xmlns:p14="http://schemas.microsoft.com/office/powerpoint/2010/main" val="14982694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1214438" y="692150"/>
            <a:ext cx="6148387" cy="715963"/>
          </a:xfrm>
        </p:spPr>
        <p:txBody>
          <a:bodyPr/>
          <a:lstStyle/>
          <a:p>
            <a:pPr eaLnBrk="1" hangingPunct="1"/>
            <a:r>
              <a:rPr lang="en-GB" altLang="en-US" sz="3600" smtClean="0">
                <a:ln>
                  <a:noFill/>
                </a:ln>
              </a:rPr>
              <a:t>All Face to Face Interviews </a:t>
            </a:r>
          </a:p>
        </p:txBody>
      </p:sp>
      <p:sp>
        <p:nvSpPr>
          <p:cNvPr id="45059" name="Rectangle 3"/>
          <p:cNvSpPr>
            <a:spLocks noGrp="1" noChangeArrowheads="1"/>
          </p:cNvSpPr>
          <p:nvPr>
            <p:ph type="body" idx="1"/>
          </p:nvPr>
        </p:nvSpPr>
        <p:spPr>
          <a:xfrm>
            <a:off x="1403350" y="2246313"/>
            <a:ext cx="5770563" cy="3354387"/>
          </a:xfrm>
        </p:spPr>
        <p:txBody>
          <a:bodyPr/>
          <a:lstStyle/>
          <a:p>
            <a:pPr eaLnBrk="1" hangingPunct="1"/>
            <a:r>
              <a:rPr lang="en-GB" altLang="en-US" smtClean="0"/>
              <a:t>Rapport between respondent &amp; interviewer needed</a:t>
            </a:r>
          </a:p>
          <a:p>
            <a:pPr eaLnBrk="1" hangingPunct="1"/>
            <a:r>
              <a:rPr lang="en-GB" altLang="en-US" smtClean="0"/>
              <a:t>Body language can be observed</a:t>
            </a:r>
          </a:p>
          <a:p>
            <a:pPr eaLnBrk="1" hangingPunct="1"/>
            <a:r>
              <a:rPr lang="en-GB" altLang="en-US" smtClean="0"/>
              <a:t>Expensive in cost and time</a:t>
            </a:r>
          </a:p>
          <a:p>
            <a:pPr eaLnBrk="1" hangingPunct="1"/>
            <a:r>
              <a:rPr lang="en-GB" altLang="en-US" smtClean="0"/>
              <a:t>Interviewer bias</a:t>
            </a:r>
          </a:p>
        </p:txBody>
      </p:sp>
      <p:sp>
        <p:nvSpPr>
          <p:cNvPr id="45060" name="Rectangle 4"/>
          <p:cNvSpPr>
            <a:spLocks noChangeArrowheads="1"/>
          </p:cNvSpPr>
          <p:nvPr/>
        </p:nvSpPr>
        <p:spPr bwMode="auto">
          <a:xfrm>
            <a:off x="6192838" y="5049838"/>
            <a:ext cx="16732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spcBef>
                <a:spcPct val="0"/>
              </a:spcBef>
              <a:spcAft>
                <a:spcPct val="0"/>
              </a:spcAft>
              <a:buClrTx/>
              <a:buSzTx/>
              <a:buFontTx/>
              <a:buNone/>
            </a:pPr>
            <a:r>
              <a:rPr lang="en-GB" altLang="en-US" sz="600">
                <a:solidFill>
                  <a:schemeClr val="bg2"/>
                </a:solidFill>
                <a:latin typeface="Times New Roman" panose="02020603050405020304" pitchFamily="18" charset="0"/>
              </a:rPr>
              <a:t>http://rollermarketingresearch.files.wordpress.com/2011/03/ethnicity.jpeg </a:t>
            </a:r>
          </a:p>
        </p:txBody>
      </p:sp>
      <p:pic>
        <p:nvPicPr>
          <p:cNvPr id="2" name="Picture 1"/>
          <p:cNvPicPr>
            <a:picLocks noChangeAspect="1"/>
          </p:cNvPicPr>
          <p:nvPr/>
        </p:nvPicPr>
        <p:blipFill>
          <a:blip r:embed="rId3"/>
          <a:stretch>
            <a:fillRect/>
          </a:stretch>
        </p:blipFill>
        <p:spPr>
          <a:xfrm>
            <a:off x="6732588" y="3314700"/>
            <a:ext cx="1714500" cy="228600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3579443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1208087" y="814388"/>
            <a:ext cx="6099175" cy="612775"/>
          </a:xfrm>
        </p:spPr>
        <p:txBody>
          <a:bodyPr>
            <a:normAutofit fontScale="90000"/>
          </a:bodyPr>
          <a:lstStyle/>
          <a:p>
            <a:pPr eaLnBrk="1" hangingPunct="1">
              <a:defRPr/>
            </a:pPr>
            <a:r>
              <a:rPr lang="en-GB" altLang="en-US" dirty="0" smtClean="0"/>
              <a:t>Telephone and Text-based Online Interviews</a:t>
            </a:r>
          </a:p>
        </p:txBody>
      </p:sp>
      <p:sp>
        <p:nvSpPr>
          <p:cNvPr id="47107" name="Rectangle 3"/>
          <p:cNvSpPr>
            <a:spLocks noGrp="1" noChangeArrowheads="1"/>
          </p:cNvSpPr>
          <p:nvPr>
            <p:ph type="body" idx="1"/>
          </p:nvPr>
        </p:nvSpPr>
        <p:spPr>
          <a:xfrm>
            <a:off x="1331640" y="2211388"/>
            <a:ext cx="5086350" cy="3143250"/>
          </a:xfrm>
        </p:spPr>
        <p:txBody>
          <a:bodyPr>
            <a:normAutofit fontScale="92500" lnSpcReduction="10000"/>
          </a:bodyPr>
          <a:lstStyle/>
          <a:p>
            <a:pPr eaLnBrk="1" hangingPunct="1"/>
            <a:r>
              <a:rPr lang="en-GB" altLang="en-US" dirty="0" smtClean="0"/>
              <a:t>Inexpensive</a:t>
            </a:r>
          </a:p>
          <a:p>
            <a:pPr eaLnBrk="1" hangingPunct="1"/>
            <a:r>
              <a:rPr lang="en-GB" altLang="en-US" dirty="0" smtClean="0"/>
              <a:t>Fast</a:t>
            </a:r>
          </a:p>
          <a:p>
            <a:pPr eaLnBrk="1" hangingPunct="1"/>
            <a:r>
              <a:rPr lang="en-GB" altLang="en-US" dirty="0" smtClean="0"/>
              <a:t>Less interviewer bias</a:t>
            </a:r>
          </a:p>
          <a:p>
            <a:pPr eaLnBrk="1" hangingPunct="1"/>
            <a:r>
              <a:rPr lang="en-GB" altLang="en-US" dirty="0" smtClean="0"/>
              <a:t>Less personal rapport</a:t>
            </a:r>
          </a:p>
          <a:p>
            <a:pPr eaLnBrk="1" hangingPunct="1"/>
            <a:r>
              <a:rPr lang="en-GB" altLang="en-US" dirty="0" smtClean="0"/>
              <a:t>Body language cannot </a:t>
            </a:r>
          </a:p>
          <a:p>
            <a:pPr eaLnBrk="1" hangingPunct="1">
              <a:buFontTx/>
              <a:buNone/>
            </a:pPr>
            <a:r>
              <a:rPr lang="en-GB" altLang="en-US" dirty="0" smtClean="0"/>
              <a:t>   be observed</a:t>
            </a:r>
          </a:p>
          <a:p>
            <a:pPr eaLnBrk="1" hangingPunct="1">
              <a:buFontTx/>
              <a:buNone/>
            </a:pPr>
            <a:endParaRPr lang="en-GB" altLang="en-US" dirty="0" smtClean="0"/>
          </a:p>
        </p:txBody>
      </p:sp>
      <p:sp>
        <p:nvSpPr>
          <p:cNvPr id="47108" name="Rectangle 4"/>
          <p:cNvSpPr>
            <a:spLocks noChangeArrowheads="1"/>
          </p:cNvSpPr>
          <p:nvPr/>
        </p:nvSpPr>
        <p:spPr bwMode="auto">
          <a:xfrm>
            <a:off x="6084168" y="6309320"/>
            <a:ext cx="205263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spcBef>
                <a:spcPct val="0"/>
              </a:spcBef>
              <a:spcAft>
                <a:spcPct val="0"/>
              </a:spcAft>
              <a:buClrTx/>
              <a:buSzTx/>
              <a:buFontTx/>
              <a:buNone/>
            </a:pPr>
            <a:r>
              <a:rPr lang="en-GB" altLang="en-US" sz="600" dirty="0">
                <a:solidFill>
                  <a:schemeClr val="bg2"/>
                </a:solidFill>
                <a:latin typeface="Times New Roman" panose="02020603050405020304" pitchFamily="18" charset="0"/>
              </a:rPr>
              <a:t>http://t1.gstatic.com/images?q=tbn:ANd9GcRIke8-DGpYZyCFJooVr9Qt8OWPycQFyw7IMFuVdof6Xq387</a:t>
            </a:r>
          </a:p>
        </p:txBody>
      </p:sp>
      <p:pic>
        <p:nvPicPr>
          <p:cNvPr id="2" name="Picture 1"/>
          <p:cNvPicPr>
            <a:picLocks noChangeAspect="1"/>
          </p:cNvPicPr>
          <p:nvPr/>
        </p:nvPicPr>
        <p:blipFill>
          <a:blip r:embed="rId3"/>
          <a:stretch>
            <a:fillRect/>
          </a:stretch>
        </p:blipFill>
        <p:spPr>
          <a:xfrm>
            <a:off x="5788024" y="3783013"/>
            <a:ext cx="3038475" cy="228600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397733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ChangeArrowheads="1"/>
          </p:cNvSpPr>
          <p:nvPr/>
        </p:nvSpPr>
        <p:spPr bwMode="auto">
          <a:xfrm>
            <a:off x="1657350" y="5543550"/>
            <a:ext cx="1428750" cy="34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spcBef>
                <a:spcPct val="0"/>
              </a:spcBef>
              <a:spcAft>
                <a:spcPct val="0"/>
              </a:spcAft>
              <a:buClrTx/>
              <a:buSzTx/>
              <a:buFontTx/>
              <a:buNone/>
            </a:pPr>
            <a:endParaRPr lang="en-GB" altLang="en-US" sz="1800" b="1">
              <a:solidFill>
                <a:srgbClr val="000000"/>
              </a:solidFill>
              <a:latin typeface="Times New Roman" panose="02020603050405020304" pitchFamily="18" charset="0"/>
            </a:endParaRPr>
          </a:p>
        </p:txBody>
      </p:sp>
      <p:sp>
        <p:nvSpPr>
          <p:cNvPr id="49155" name="Rectangle 3"/>
          <p:cNvSpPr>
            <a:spLocks noChangeArrowheads="1"/>
          </p:cNvSpPr>
          <p:nvPr/>
        </p:nvSpPr>
        <p:spPr bwMode="auto">
          <a:xfrm>
            <a:off x="3486150" y="5543550"/>
            <a:ext cx="2171700" cy="34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spcBef>
                <a:spcPct val="0"/>
              </a:spcBef>
              <a:spcAft>
                <a:spcPct val="0"/>
              </a:spcAft>
              <a:buClrTx/>
              <a:buSzTx/>
              <a:buFontTx/>
              <a:buNone/>
            </a:pPr>
            <a:endParaRPr lang="en-GB" altLang="en-US" sz="1800" b="1">
              <a:solidFill>
                <a:srgbClr val="000000"/>
              </a:solidFill>
              <a:latin typeface="Times New Roman" panose="02020603050405020304" pitchFamily="18" charset="0"/>
            </a:endParaRPr>
          </a:p>
        </p:txBody>
      </p:sp>
      <p:sp>
        <p:nvSpPr>
          <p:cNvPr id="49156" name="Rectangle 4"/>
          <p:cNvSpPr>
            <a:spLocks noGrp="1" noChangeArrowheads="1"/>
          </p:cNvSpPr>
          <p:nvPr>
            <p:ph type="title"/>
          </p:nvPr>
        </p:nvSpPr>
        <p:spPr>
          <a:xfrm>
            <a:off x="1475656" y="404664"/>
            <a:ext cx="5657850" cy="857250"/>
          </a:xfrm>
        </p:spPr>
        <p:txBody>
          <a:bodyPr lIns="67866" tIns="33338" rIns="67866" bIns="33338" anchor="t"/>
          <a:lstStyle/>
          <a:p>
            <a:pPr eaLnBrk="1" hangingPunct="1"/>
            <a:r>
              <a:rPr lang="en-GB" altLang="en-US" dirty="0" smtClean="0">
                <a:ln>
                  <a:noFill/>
                </a:ln>
              </a:rPr>
              <a:t>Issues to look out for</a:t>
            </a:r>
          </a:p>
        </p:txBody>
      </p:sp>
      <p:sp>
        <p:nvSpPr>
          <p:cNvPr id="275461" name="Rectangle 5"/>
          <p:cNvSpPr>
            <a:spLocks noGrp="1" noChangeArrowheads="1"/>
          </p:cNvSpPr>
          <p:nvPr>
            <p:ph type="body" idx="1"/>
          </p:nvPr>
        </p:nvSpPr>
        <p:spPr>
          <a:xfrm>
            <a:off x="1475656" y="1412776"/>
            <a:ext cx="6060207" cy="4392488"/>
          </a:xfrm>
        </p:spPr>
        <p:txBody>
          <a:bodyPr lIns="67866" tIns="33338" rIns="67866" bIns="33338" rtlCol="0">
            <a:normAutofit fontScale="70000" lnSpcReduction="20000"/>
          </a:bodyPr>
          <a:lstStyle/>
          <a:p>
            <a:pPr eaLnBrk="1" hangingPunct="1">
              <a:spcBef>
                <a:spcPts val="1200"/>
              </a:spcBef>
              <a:spcAft>
                <a:spcPts val="600"/>
              </a:spcAft>
              <a:defRPr/>
            </a:pPr>
            <a:r>
              <a:rPr lang="en-GB" altLang="en-US" dirty="0" smtClean="0"/>
              <a:t>Interviewer </a:t>
            </a:r>
            <a:r>
              <a:rPr lang="en-GB" altLang="en-US" dirty="0" smtClean="0"/>
              <a:t>bias</a:t>
            </a:r>
          </a:p>
          <a:p>
            <a:pPr eaLnBrk="1" hangingPunct="1">
              <a:spcBef>
                <a:spcPts val="1200"/>
              </a:spcBef>
              <a:spcAft>
                <a:spcPts val="600"/>
              </a:spcAft>
              <a:defRPr/>
            </a:pPr>
            <a:r>
              <a:rPr lang="en-GB" altLang="en-US" dirty="0" smtClean="0"/>
              <a:t>Body language</a:t>
            </a:r>
          </a:p>
          <a:p>
            <a:pPr eaLnBrk="1" hangingPunct="1">
              <a:spcBef>
                <a:spcPts val="1200"/>
              </a:spcBef>
              <a:spcAft>
                <a:spcPts val="600"/>
              </a:spcAft>
              <a:defRPr/>
            </a:pPr>
            <a:r>
              <a:rPr lang="en-GB" altLang="en-US" dirty="0" smtClean="0"/>
              <a:t>How to record</a:t>
            </a:r>
            <a:endParaRPr lang="en-GB" altLang="en-US" dirty="0" smtClean="0"/>
          </a:p>
          <a:p>
            <a:pPr eaLnBrk="1" hangingPunct="1">
              <a:spcBef>
                <a:spcPts val="1200"/>
              </a:spcBef>
              <a:spcAft>
                <a:spcPts val="600"/>
              </a:spcAft>
              <a:defRPr/>
            </a:pPr>
            <a:r>
              <a:rPr lang="en-GB" altLang="en-US" dirty="0" smtClean="0"/>
              <a:t>Common understanding of study</a:t>
            </a:r>
          </a:p>
          <a:p>
            <a:pPr eaLnBrk="1" hangingPunct="1">
              <a:spcBef>
                <a:spcPts val="1200"/>
              </a:spcBef>
              <a:spcAft>
                <a:spcPts val="600"/>
              </a:spcAft>
              <a:defRPr/>
            </a:pPr>
            <a:r>
              <a:rPr lang="en-GB" altLang="en-US" dirty="0" smtClean="0"/>
              <a:t>Confidentiality</a:t>
            </a:r>
          </a:p>
          <a:p>
            <a:pPr eaLnBrk="1" hangingPunct="1">
              <a:spcBef>
                <a:spcPts val="1200"/>
              </a:spcBef>
              <a:spcAft>
                <a:spcPts val="600"/>
              </a:spcAft>
              <a:defRPr/>
            </a:pPr>
            <a:r>
              <a:rPr lang="en-GB" altLang="en-US" dirty="0" smtClean="0"/>
              <a:t>Confidence in subject matter or experience </a:t>
            </a:r>
          </a:p>
          <a:p>
            <a:pPr eaLnBrk="1" hangingPunct="1">
              <a:spcBef>
                <a:spcPts val="1200"/>
              </a:spcBef>
              <a:spcAft>
                <a:spcPts val="600"/>
              </a:spcAft>
              <a:defRPr/>
            </a:pPr>
            <a:r>
              <a:rPr lang="en-GB" altLang="en-US" dirty="0" smtClean="0"/>
              <a:t>Use of jargon</a:t>
            </a:r>
          </a:p>
          <a:p>
            <a:pPr eaLnBrk="1" hangingPunct="1">
              <a:spcBef>
                <a:spcPts val="1200"/>
              </a:spcBef>
              <a:spcAft>
                <a:spcPts val="600"/>
              </a:spcAft>
              <a:defRPr/>
            </a:pPr>
            <a:r>
              <a:rPr lang="en-GB" altLang="en-US" dirty="0" smtClean="0"/>
              <a:t>Professional rather than personal interaction</a:t>
            </a:r>
          </a:p>
        </p:txBody>
      </p:sp>
      <p:pic>
        <p:nvPicPr>
          <p:cNvPr id="2" name="Picture 1"/>
          <p:cNvPicPr>
            <a:picLocks noChangeAspect="1"/>
          </p:cNvPicPr>
          <p:nvPr/>
        </p:nvPicPr>
        <p:blipFill>
          <a:blip r:embed="rId3"/>
          <a:stretch>
            <a:fillRect/>
          </a:stretch>
        </p:blipFill>
        <p:spPr>
          <a:xfrm>
            <a:off x="6738318" y="5303520"/>
            <a:ext cx="1958478" cy="1305212"/>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87407526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275461">
                                            <p:txEl>
                                              <p:pRg st="0" end="0"/>
                                            </p:txEl>
                                          </p:spTgt>
                                        </p:tgtEl>
                                        <p:attrNameLst>
                                          <p:attrName>style.visibility</p:attrName>
                                        </p:attrNameLst>
                                      </p:cBhvr>
                                      <p:to>
                                        <p:strVal val="visible"/>
                                      </p:to>
                                    </p:set>
                                    <p:anim calcmode="lin" valueType="num">
                                      <p:cBhvr additive="base">
                                        <p:cTn id="7" dur="500" fill="hold"/>
                                        <p:tgtEl>
                                          <p:spTgt spid="275461">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275461">
                                            <p:txEl>
                                              <p:pRg st="0" end="0"/>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275461">
                                            <p:txEl>
                                              <p:pRg st="0" end="0"/>
                                            </p:txEl>
                                          </p:spTgt>
                                        </p:tgtEl>
                                        <p:attrNameLst>
                                          <p:attrName>ppt_c</p:attrName>
                                        </p:attrNameLst>
                                      </p:cBhvr>
                                      <p:to>
                                        <a:schemeClr val="bg2"/>
                                      </p:to>
                                    </p:animClr>
                                  </p:sub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275461">
                                            <p:txEl>
                                              <p:pRg st="1" end="1"/>
                                            </p:txEl>
                                          </p:spTgt>
                                        </p:tgtEl>
                                        <p:attrNameLst>
                                          <p:attrName>style.visibility</p:attrName>
                                        </p:attrNameLst>
                                      </p:cBhvr>
                                      <p:to>
                                        <p:strVal val="visible"/>
                                      </p:to>
                                    </p:set>
                                    <p:anim calcmode="lin" valueType="num">
                                      <p:cBhvr additive="base">
                                        <p:cTn id="13" dur="500" fill="hold"/>
                                        <p:tgtEl>
                                          <p:spTgt spid="275461">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275461">
                                            <p:txEl>
                                              <p:pRg st="1" end="1"/>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275461">
                                            <p:txEl>
                                              <p:pRg st="1" end="1"/>
                                            </p:txEl>
                                          </p:spTgt>
                                        </p:tgtEl>
                                        <p:attrNameLst>
                                          <p:attrName>ppt_c</p:attrName>
                                        </p:attrNameLst>
                                      </p:cBhvr>
                                      <p:to>
                                        <a:schemeClr val="bg2"/>
                                      </p:to>
                                    </p:animClr>
                                  </p:sub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275461">
                                            <p:txEl>
                                              <p:pRg st="2" end="2"/>
                                            </p:txEl>
                                          </p:spTgt>
                                        </p:tgtEl>
                                        <p:attrNameLst>
                                          <p:attrName>style.visibility</p:attrName>
                                        </p:attrNameLst>
                                      </p:cBhvr>
                                      <p:to>
                                        <p:strVal val="visible"/>
                                      </p:to>
                                    </p:set>
                                    <p:anim calcmode="lin" valueType="num">
                                      <p:cBhvr additive="base">
                                        <p:cTn id="19" dur="500" fill="hold"/>
                                        <p:tgtEl>
                                          <p:spTgt spid="275461">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275461">
                                            <p:txEl>
                                              <p:pRg st="2" end="2"/>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275461">
                                            <p:txEl>
                                              <p:pRg st="2" end="2"/>
                                            </p:txEl>
                                          </p:spTgt>
                                        </p:tgtEl>
                                        <p:attrNameLst>
                                          <p:attrName>ppt_c</p:attrName>
                                        </p:attrNameLst>
                                      </p:cBhvr>
                                      <p:to>
                                        <a:schemeClr val="bg2"/>
                                      </p:to>
                                    </p:animClr>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275461">
                                            <p:txEl>
                                              <p:pRg st="3" end="3"/>
                                            </p:txEl>
                                          </p:spTgt>
                                        </p:tgtEl>
                                        <p:attrNameLst>
                                          <p:attrName>style.visibility</p:attrName>
                                        </p:attrNameLst>
                                      </p:cBhvr>
                                      <p:to>
                                        <p:strVal val="visible"/>
                                      </p:to>
                                    </p:set>
                                    <p:anim calcmode="lin" valueType="num">
                                      <p:cBhvr additive="base">
                                        <p:cTn id="25" dur="500" fill="hold"/>
                                        <p:tgtEl>
                                          <p:spTgt spid="275461">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275461">
                                            <p:txEl>
                                              <p:pRg st="3" end="3"/>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275461">
                                            <p:txEl>
                                              <p:pRg st="3" end="3"/>
                                            </p:txEl>
                                          </p:spTgt>
                                        </p:tgtEl>
                                        <p:attrNameLst>
                                          <p:attrName>ppt_c</p:attrName>
                                        </p:attrNameLst>
                                      </p:cBhvr>
                                      <p:to>
                                        <a:schemeClr val="bg2"/>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275461">
                                            <p:txEl>
                                              <p:pRg st="4" end="4"/>
                                            </p:txEl>
                                          </p:spTgt>
                                        </p:tgtEl>
                                        <p:attrNameLst>
                                          <p:attrName>style.visibility</p:attrName>
                                        </p:attrNameLst>
                                      </p:cBhvr>
                                      <p:to>
                                        <p:strVal val="visible"/>
                                      </p:to>
                                    </p:set>
                                    <p:anim calcmode="lin" valueType="num">
                                      <p:cBhvr additive="base">
                                        <p:cTn id="31" dur="500" fill="hold"/>
                                        <p:tgtEl>
                                          <p:spTgt spid="275461">
                                            <p:txEl>
                                              <p:pRg st="4" end="4"/>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275461">
                                            <p:txEl>
                                              <p:pRg st="4" end="4"/>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275461">
                                            <p:txEl>
                                              <p:pRg st="4" end="4"/>
                                            </p:txEl>
                                          </p:spTgt>
                                        </p:tgtEl>
                                        <p:attrNameLst>
                                          <p:attrName>ppt_c</p:attrName>
                                        </p:attrNameLst>
                                      </p:cBhvr>
                                      <p:to>
                                        <a:schemeClr val="bg2"/>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275461">
                                            <p:txEl>
                                              <p:pRg st="5" end="5"/>
                                            </p:txEl>
                                          </p:spTgt>
                                        </p:tgtEl>
                                        <p:attrNameLst>
                                          <p:attrName>style.visibility</p:attrName>
                                        </p:attrNameLst>
                                      </p:cBhvr>
                                      <p:to>
                                        <p:strVal val="visible"/>
                                      </p:to>
                                    </p:set>
                                    <p:anim calcmode="lin" valueType="num">
                                      <p:cBhvr additive="base">
                                        <p:cTn id="37" dur="500" fill="hold"/>
                                        <p:tgtEl>
                                          <p:spTgt spid="275461">
                                            <p:txEl>
                                              <p:pRg st="5" end="5"/>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275461">
                                            <p:txEl>
                                              <p:pRg st="5" end="5"/>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275461">
                                            <p:txEl>
                                              <p:pRg st="5" end="5"/>
                                            </p:txEl>
                                          </p:spTgt>
                                        </p:tgtEl>
                                        <p:attrNameLst>
                                          <p:attrName>ppt_c</p:attrName>
                                        </p:attrNameLst>
                                      </p:cBhvr>
                                      <p:to>
                                        <a:schemeClr val="bg2"/>
                                      </p:to>
                                    </p:animClr>
                                  </p:sub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2" fill="hold" grpId="0" nodeType="clickEffect">
                                  <p:stCondLst>
                                    <p:cond delay="0"/>
                                  </p:stCondLst>
                                  <p:childTnLst>
                                    <p:set>
                                      <p:cBhvr>
                                        <p:cTn id="42" dur="1" fill="hold">
                                          <p:stCondLst>
                                            <p:cond delay="0"/>
                                          </p:stCondLst>
                                        </p:cTn>
                                        <p:tgtEl>
                                          <p:spTgt spid="275461">
                                            <p:txEl>
                                              <p:pRg st="6" end="6"/>
                                            </p:txEl>
                                          </p:spTgt>
                                        </p:tgtEl>
                                        <p:attrNameLst>
                                          <p:attrName>style.visibility</p:attrName>
                                        </p:attrNameLst>
                                      </p:cBhvr>
                                      <p:to>
                                        <p:strVal val="visible"/>
                                      </p:to>
                                    </p:set>
                                    <p:anim calcmode="lin" valueType="num">
                                      <p:cBhvr additive="base">
                                        <p:cTn id="43" dur="500" fill="hold"/>
                                        <p:tgtEl>
                                          <p:spTgt spid="275461">
                                            <p:txEl>
                                              <p:pRg st="6" end="6"/>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275461">
                                            <p:txEl>
                                              <p:pRg st="6" end="6"/>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275461">
                                            <p:txEl>
                                              <p:pRg st="6" end="6"/>
                                            </p:txEl>
                                          </p:spTgt>
                                        </p:tgtEl>
                                        <p:attrNameLst>
                                          <p:attrName>ppt_c</p:attrName>
                                        </p:attrNameLst>
                                      </p:cBhvr>
                                      <p:to>
                                        <a:schemeClr val="bg2"/>
                                      </p:to>
                                    </p:animClr>
                                  </p:sub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2" fill="hold" grpId="0" nodeType="clickEffect">
                                  <p:stCondLst>
                                    <p:cond delay="0"/>
                                  </p:stCondLst>
                                  <p:childTnLst>
                                    <p:set>
                                      <p:cBhvr>
                                        <p:cTn id="48" dur="1" fill="hold">
                                          <p:stCondLst>
                                            <p:cond delay="0"/>
                                          </p:stCondLst>
                                        </p:cTn>
                                        <p:tgtEl>
                                          <p:spTgt spid="275461">
                                            <p:txEl>
                                              <p:pRg st="7" end="7"/>
                                            </p:txEl>
                                          </p:spTgt>
                                        </p:tgtEl>
                                        <p:attrNameLst>
                                          <p:attrName>style.visibility</p:attrName>
                                        </p:attrNameLst>
                                      </p:cBhvr>
                                      <p:to>
                                        <p:strVal val="visible"/>
                                      </p:to>
                                    </p:set>
                                    <p:anim calcmode="lin" valueType="num">
                                      <p:cBhvr additive="base">
                                        <p:cTn id="49" dur="500" fill="hold"/>
                                        <p:tgtEl>
                                          <p:spTgt spid="275461">
                                            <p:txEl>
                                              <p:pRg st="7" end="7"/>
                                            </p:txEl>
                                          </p:spTgt>
                                        </p:tgtEl>
                                        <p:attrNameLst>
                                          <p:attrName>ppt_x</p:attrName>
                                        </p:attrNameLst>
                                      </p:cBhvr>
                                      <p:tavLst>
                                        <p:tav tm="0">
                                          <p:val>
                                            <p:strVal val="1+#ppt_w/2"/>
                                          </p:val>
                                        </p:tav>
                                        <p:tav tm="100000">
                                          <p:val>
                                            <p:strVal val="#ppt_x"/>
                                          </p:val>
                                        </p:tav>
                                      </p:tavLst>
                                    </p:anim>
                                    <p:anim calcmode="lin" valueType="num">
                                      <p:cBhvr additive="base">
                                        <p:cTn id="50" dur="500" fill="hold"/>
                                        <p:tgtEl>
                                          <p:spTgt spid="275461">
                                            <p:txEl>
                                              <p:pRg st="7" end="7"/>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275461">
                                            <p:txEl>
                                              <p:pRg st="7" end="7"/>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5461"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Rectangle 2"/>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endParaRPr lang="en-GB" altLang="en-US" b="1">
              <a:solidFill>
                <a:srgbClr val="000000"/>
              </a:solidFill>
              <a:latin typeface="Times New Roman" panose="02020603050405020304" pitchFamily="18" charset="0"/>
            </a:endParaRPr>
          </a:p>
        </p:txBody>
      </p:sp>
      <p:sp>
        <p:nvSpPr>
          <p:cNvPr id="53251" name="Rectangle 3"/>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endParaRPr lang="en-GB" altLang="en-US" b="1">
              <a:solidFill>
                <a:srgbClr val="000000"/>
              </a:solidFill>
              <a:latin typeface="Times New Roman" panose="02020603050405020304" pitchFamily="18" charset="0"/>
            </a:endParaRPr>
          </a:p>
        </p:txBody>
      </p:sp>
      <p:sp>
        <p:nvSpPr>
          <p:cNvPr id="53252" name="Rectangle 4"/>
          <p:cNvSpPr>
            <a:spLocks noGrp="1" noChangeArrowheads="1"/>
          </p:cNvSpPr>
          <p:nvPr>
            <p:ph type="title"/>
          </p:nvPr>
        </p:nvSpPr>
        <p:spPr>
          <a:xfrm>
            <a:off x="982663" y="457200"/>
            <a:ext cx="6181725" cy="1171575"/>
          </a:xfrm>
        </p:spPr>
        <p:txBody>
          <a:bodyPr lIns="90488" tIns="44450" rIns="90488" bIns="44450"/>
          <a:lstStyle/>
          <a:p>
            <a:pPr eaLnBrk="1" hangingPunct="1"/>
            <a:r>
              <a:rPr lang="en-GB" altLang="en-US" smtClean="0">
                <a:ln>
                  <a:noFill/>
                </a:ln>
              </a:rPr>
              <a:t>Case Studies</a:t>
            </a:r>
          </a:p>
        </p:txBody>
      </p:sp>
      <p:sp>
        <p:nvSpPr>
          <p:cNvPr id="312325" name="Rectangle 5"/>
          <p:cNvSpPr>
            <a:spLocks noGrp="1" noChangeArrowheads="1"/>
          </p:cNvSpPr>
          <p:nvPr>
            <p:ph idx="1"/>
          </p:nvPr>
        </p:nvSpPr>
        <p:spPr>
          <a:xfrm>
            <a:off x="963613" y="1844675"/>
            <a:ext cx="7496175" cy="4105275"/>
          </a:xfrm>
        </p:spPr>
        <p:txBody>
          <a:bodyPr lIns="90488" tIns="44450" rIns="90488" bIns="44450"/>
          <a:lstStyle/>
          <a:p>
            <a:pPr marL="609600" indent="-609600" eaLnBrk="1" hangingPunct="1"/>
            <a:r>
              <a:rPr lang="en-GB" altLang="en-US" smtClean="0"/>
              <a:t>Intensive investigation of an individual or an organisation</a:t>
            </a:r>
          </a:p>
          <a:p>
            <a:pPr marL="609600" indent="-609600" eaLnBrk="1" hangingPunct="1"/>
            <a:r>
              <a:rPr lang="en-GB" altLang="en-US" smtClean="0"/>
              <a:t>Reliance on anecdotal evidence</a:t>
            </a:r>
          </a:p>
          <a:p>
            <a:pPr marL="609600" indent="-609600" eaLnBrk="1" hangingPunct="1"/>
            <a:r>
              <a:rPr lang="en-GB" altLang="en-US" smtClean="0"/>
              <a:t>Much cheaper than large-sample research</a:t>
            </a:r>
          </a:p>
          <a:p>
            <a:pPr marL="609600" indent="-609600" eaLnBrk="1" hangingPunct="1"/>
            <a:r>
              <a:rPr lang="en-GB" altLang="en-US" smtClean="0"/>
              <a:t>Detailed information </a:t>
            </a:r>
          </a:p>
          <a:p>
            <a:pPr marL="609600" indent="-609600" eaLnBrk="1" hangingPunct="1"/>
            <a:r>
              <a:rPr lang="en-GB" altLang="en-US" smtClean="0"/>
              <a:t>Absence of controls</a:t>
            </a:r>
          </a:p>
        </p:txBody>
      </p:sp>
    </p:spTree>
    <p:extLst>
      <p:ext uri="{BB962C8B-B14F-4D97-AF65-F5344CB8AC3E}">
        <p14:creationId xmlns:p14="http://schemas.microsoft.com/office/powerpoint/2010/main" val="410054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12325">
                                            <p:txEl>
                                              <p:pRg st="0" end="0"/>
                                            </p:txEl>
                                          </p:spTgt>
                                        </p:tgtEl>
                                        <p:attrNameLst>
                                          <p:attrName>style.visibility</p:attrName>
                                        </p:attrNameLst>
                                      </p:cBhvr>
                                      <p:to>
                                        <p:strVal val="visible"/>
                                      </p:to>
                                    </p:set>
                                    <p:anim calcmode="lin" valueType="num">
                                      <p:cBhvr additive="base">
                                        <p:cTn id="7" dur="500" fill="hold"/>
                                        <p:tgtEl>
                                          <p:spTgt spid="312325">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12325">
                                            <p:txEl>
                                              <p:pRg st="0" end="0"/>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12325">
                                            <p:txEl>
                                              <p:pRg st="0" end="0"/>
                                            </p:txEl>
                                          </p:spTgt>
                                        </p:tgtEl>
                                        <p:attrNameLst>
                                          <p:attrName>ppt_c</p:attrName>
                                        </p:attrNameLst>
                                      </p:cBhvr>
                                      <p:to>
                                        <a:schemeClr val="bg2"/>
                                      </p:to>
                                    </p:animClr>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12325">
                                            <p:txEl>
                                              <p:pRg st="1" end="1"/>
                                            </p:txEl>
                                          </p:spTgt>
                                        </p:tgtEl>
                                        <p:attrNameLst>
                                          <p:attrName>style.visibility</p:attrName>
                                        </p:attrNameLst>
                                      </p:cBhvr>
                                      <p:to>
                                        <p:strVal val="visible"/>
                                      </p:to>
                                    </p:set>
                                    <p:anim calcmode="lin" valueType="num">
                                      <p:cBhvr additive="base">
                                        <p:cTn id="13" dur="500" fill="hold"/>
                                        <p:tgtEl>
                                          <p:spTgt spid="312325">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12325">
                                            <p:txEl>
                                              <p:pRg st="1" end="1"/>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12325">
                                            <p:txEl>
                                              <p:pRg st="1" end="1"/>
                                            </p:txEl>
                                          </p:spTgt>
                                        </p:tgtEl>
                                        <p:attrNameLst>
                                          <p:attrName>ppt_c</p:attrName>
                                        </p:attrNameLst>
                                      </p:cBhvr>
                                      <p:to>
                                        <a:schemeClr val="bg2"/>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12325">
                                            <p:txEl>
                                              <p:pRg st="2" end="2"/>
                                            </p:txEl>
                                          </p:spTgt>
                                        </p:tgtEl>
                                        <p:attrNameLst>
                                          <p:attrName>style.visibility</p:attrName>
                                        </p:attrNameLst>
                                      </p:cBhvr>
                                      <p:to>
                                        <p:strVal val="visible"/>
                                      </p:to>
                                    </p:set>
                                    <p:anim calcmode="lin" valueType="num">
                                      <p:cBhvr additive="base">
                                        <p:cTn id="19" dur="500" fill="hold"/>
                                        <p:tgtEl>
                                          <p:spTgt spid="312325">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12325">
                                            <p:txEl>
                                              <p:pRg st="2" end="2"/>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12325">
                                            <p:txEl>
                                              <p:pRg st="2" end="2"/>
                                            </p:txEl>
                                          </p:spTgt>
                                        </p:tgtEl>
                                        <p:attrNameLst>
                                          <p:attrName>ppt_c</p:attrName>
                                        </p:attrNameLst>
                                      </p:cBhvr>
                                      <p:to>
                                        <a:schemeClr val="bg2"/>
                                      </p:to>
                                    </p:animClr>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12325">
                                            <p:txEl>
                                              <p:pRg st="3" end="3"/>
                                            </p:txEl>
                                          </p:spTgt>
                                        </p:tgtEl>
                                        <p:attrNameLst>
                                          <p:attrName>style.visibility</p:attrName>
                                        </p:attrNameLst>
                                      </p:cBhvr>
                                      <p:to>
                                        <p:strVal val="visible"/>
                                      </p:to>
                                    </p:set>
                                    <p:anim calcmode="lin" valueType="num">
                                      <p:cBhvr additive="base">
                                        <p:cTn id="25" dur="500" fill="hold"/>
                                        <p:tgtEl>
                                          <p:spTgt spid="312325">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12325">
                                            <p:txEl>
                                              <p:pRg st="3" end="3"/>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12325">
                                            <p:txEl>
                                              <p:pRg st="3" end="3"/>
                                            </p:txEl>
                                          </p:spTgt>
                                        </p:tgtEl>
                                        <p:attrNameLst>
                                          <p:attrName>ppt_c</p:attrName>
                                        </p:attrNameLst>
                                      </p:cBhvr>
                                      <p:to>
                                        <a:schemeClr val="bg2"/>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312325">
                                            <p:txEl>
                                              <p:pRg st="4" end="4"/>
                                            </p:txEl>
                                          </p:spTgt>
                                        </p:tgtEl>
                                        <p:attrNameLst>
                                          <p:attrName>style.visibility</p:attrName>
                                        </p:attrNameLst>
                                      </p:cBhvr>
                                      <p:to>
                                        <p:strVal val="visible"/>
                                      </p:to>
                                    </p:set>
                                    <p:anim calcmode="lin" valueType="num">
                                      <p:cBhvr additive="base">
                                        <p:cTn id="31" dur="500" fill="hold"/>
                                        <p:tgtEl>
                                          <p:spTgt spid="312325">
                                            <p:txEl>
                                              <p:pRg st="4" end="4"/>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312325">
                                            <p:txEl>
                                              <p:pRg st="4" end="4"/>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12325">
                                            <p:txEl>
                                              <p:pRg st="4" end="4"/>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2325"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5298" name="Rectangle 2"/>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endParaRPr lang="en-GB" altLang="en-US" b="1">
              <a:solidFill>
                <a:srgbClr val="000000"/>
              </a:solidFill>
              <a:latin typeface="Times New Roman" panose="02020603050405020304" pitchFamily="18" charset="0"/>
            </a:endParaRPr>
          </a:p>
        </p:txBody>
      </p:sp>
      <p:sp>
        <p:nvSpPr>
          <p:cNvPr id="55299" name="Rectangle 3"/>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endParaRPr lang="en-GB" altLang="en-US" b="1">
              <a:solidFill>
                <a:srgbClr val="000000"/>
              </a:solidFill>
              <a:latin typeface="Times New Roman" panose="02020603050405020304" pitchFamily="18" charset="0"/>
            </a:endParaRPr>
          </a:p>
        </p:txBody>
      </p:sp>
      <p:sp>
        <p:nvSpPr>
          <p:cNvPr id="55300" name="Rectangle 4"/>
          <p:cNvSpPr>
            <a:spLocks noGrp="1" noChangeArrowheads="1"/>
          </p:cNvSpPr>
          <p:nvPr>
            <p:ph type="title"/>
          </p:nvPr>
        </p:nvSpPr>
        <p:spPr>
          <a:xfrm>
            <a:off x="982663" y="457200"/>
            <a:ext cx="6757987" cy="955675"/>
          </a:xfrm>
        </p:spPr>
        <p:txBody>
          <a:bodyPr lIns="90488" tIns="44450" rIns="90488" bIns="44450"/>
          <a:lstStyle/>
          <a:p>
            <a:pPr eaLnBrk="1" hangingPunct="1"/>
            <a:r>
              <a:rPr lang="en-GB" altLang="en-US" smtClean="0">
                <a:ln>
                  <a:noFill/>
                </a:ln>
              </a:rPr>
              <a:t>Observation</a:t>
            </a:r>
          </a:p>
        </p:txBody>
      </p:sp>
      <p:sp>
        <p:nvSpPr>
          <p:cNvPr id="302085" name="Rectangle 5"/>
          <p:cNvSpPr>
            <a:spLocks noGrp="1" noChangeArrowheads="1"/>
          </p:cNvSpPr>
          <p:nvPr>
            <p:ph idx="1"/>
          </p:nvPr>
        </p:nvSpPr>
        <p:spPr>
          <a:xfrm>
            <a:off x="762000" y="1773238"/>
            <a:ext cx="5897563" cy="4464050"/>
          </a:xfrm>
        </p:spPr>
        <p:txBody>
          <a:bodyPr lIns="90488" tIns="44450" rIns="90488" bIns="44450">
            <a:normAutofit fontScale="92500" lnSpcReduction="20000"/>
          </a:bodyPr>
          <a:lstStyle/>
          <a:p>
            <a:pPr eaLnBrk="1" hangingPunct="1"/>
            <a:r>
              <a:rPr lang="en-GB" altLang="en-US" smtClean="0"/>
              <a:t>Variably intrusive: How far intrude?</a:t>
            </a:r>
          </a:p>
          <a:p>
            <a:pPr lvl="1" eaLnBrk="1" hangingPunct="1"/>
            <a:r>
              <a:rPr lang="en-GB" altLang="en-US" smtClean="0"/>
              <a:t>Participant/non-participant</a:t>
            </a:r>
          </a:p>
          <a:p>
            <a:pPr lvl="1" eaLnBrk="1" hangingPunct="1"/>
            <a:r>
              <a:rPr lang="en-GB" altLang="en-US" smtClean="0"/>
              <a:t>Covert/overt</a:t>
            </a:r>
          </a:p>
          <a:p>
            <a:pPr eaLnBrk="1" hangingPunct="1"/>
            <a:r>
              <a:rPr lang="en-GB" altLang="en-US" smtClean="0"/>
              <a:t>Can be used qualitatively and  quantitatively</a:t>
            </a:r>
          </a:p>
          <a:p>
            <a:pPr eaLnBrk="1" hangingPunct="1"/>
            <a:r>
              <a:rPr lang="en-GB" altLang="en-US" smtClean="0"/>
              <a:t>Can provide valuable data especially for triangulation but often raises ethical issues</a:t>
            </a:r>
          </a:p>
          <a:p>
            <a:pPr eaLnBrk="1" hangingPunct="1"/>
            <a:r>
              <a:rPr lang="en-GB" altLang="en-US" smtClean="0"/>
              <a:t>Be prepared to be challenged</a:t>
            </a:r>
          </a:p>
          <a:p>
            <a:pPr eaLnBrk="1" hangingPunct="1"/>
            <a:endParaRPr lang="en-GB" altLang="en-US" smtClean="0"/>
          </a:p>
          <a:p>
            <a:pPr eaLnBrk="1" hangingPunct="1"/>
            <a:endParaRPr lang="en-GB" altLang="en-US" smtClean="0"/>
          </a:p>
        </p:txBody>
      </p:sp>
      <p:sp>
        <p:nvSpPr>
          <p:cNvPr id="55302" name="AutoShape 8" descr="Image result for mystery shopper"/>
          <p:cNvSpPr>
            <a:spLocks noChangeAspect="1" noChangeArrowheads="1"/>
          </p:cNvSpPr>
          <p:nvPr/>
        </p:nvSpPr>
        <p:spPr bwMode="auto">
          <a:xfrm>
            <a:off x="138113"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endParaRPr lang="en-GB" altLang="en-US"/>
          </a:p>
        </p:txBody>
      </p:sp>
      <p:pic>
        <p:nvPicPr>
          <p:cNvPr id="3" name="Picture 2"/>
          <p:cNvPicPr>
            <a:picLocks noChangeAspect="1"/>
          </p:cNvPicPr>
          <p:nvPr/>
        </p:nvPicPr>
        <p:blipFill>
          <a:blip r:embed="rId3"/>
          <a:stretch>
            <a:fillRect/>
          </a:stretch>
        </p:blipFill>
        <p:spPr>
          <a:xfrm>
            <a:off x="6552798" y="2780928"/>
            <a:ext cx="2051650" cy="1426240"/>
          </a:xfrm>
          <a:prstGeom prst="rect">
            <a:avLst/>
          </a:prstGeom>
          <a:effectLst>
            <a:softEdge rad="31750"/>
          </a:effectLst>
        </p:spPr>
      </p:pic>
    </p:spTree>
    <p:extLst>
      <p:ext uri="{BB962C8B-B14F-4D97-AF65-F5344CB8AC3E}">
        <p14:creationId xmlns:p14="http://schemas.microsoft.com/office/powerpoint/2010/main" val="54953698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02085">
                                            <p:txEl>
                                              <p:pRg st="0" end="0"/>
                                            </p:txEl>
                                          </p:spTgt>
                                        </p:tgtEl>
                                        <p:attrNameLst>
                                          <p:attrName>style.visibility</p:attrName>
                                        </p:attrNameLst>
                                      </p:cBhvr>
                                      <p:to>
                                        <p:strVal val="visible"/>
                                      </p:to>
                                    </p:set>
                                    <p:anim calcmode="lin" valueType="num">
                                      <p:cBhvr additive="base">
                                        <p:cTn id="7" dur="500" fill="hold"/>
                                        <p:tgtEl>
                                          <p:spTgt spid="302085">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02085">
                                            <p:txEl>
                                              <p:pRg st="0" end="0"/>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02085">
                                            <p:txEl>
                                              <p:pRg st="0" end="0"/>
                                            </p:txEl>
                                          </p:spTgt>
                                        </p:tgtEl>
                                        <p:attrNameLst>
                                          <p:attrName>ppt_c</p:attrName>
                                        </p:attrNameLst>
                                      </p:cBhvr>
                                      <p:to>
                                        <a:schemeClr val="bg2"/>
                                      </p:to>
                                    </p:animClr>
                                  </p:subTnLst>
                                </p:cTn>
                              </p:par>
                              <p:par>
                                <p:cTn id="9" presetID="2" presetClass="entr" presetSubtype="2" fill="hold" grpId="0" nodeType="withEffect">
                                  <p:stCondLst>
                                    <p:cond delay="0"/>
                                  </p:stCondLst>
                                  <p:childTnLst>
                                    <p:set>
                                      <p:cBhvr>
                                        <p:cTn id="10" dur="1" fill="hold">
                                          <p:stCondLst>
                                            <p:cond delay="0"/>
                                          </p:stCondLst>
                                        </p:cTn>
                                        <p:tgtEl>
                                          <p:spTgt spid="302085">
                                            <p:txEl>
                                              <p:pRg st="1" end="1"/>
                                            </p:txEl>
                                          </p:spTgt>
                                        </p:tgtEl>
                                        <p:attrNameLst>
                                          <p:attrName>style.visibility</p:attrName>
                                        </p:attrNameLst>
                                      </p:cBhvr>
                                      <p:to>
                                        <p:strVal val="visible"/>
                                      </p:to>
                                    </p:set>
                                    <p:anim calcmode="lin" valueType="num">
                                      <p:cBhvr additive="base">
                                        <p:cTn id="11" dur="500" fill="hold"/>
                                        <p:tgtEl>
                                          <p:spTgt spid="302085">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302085">
                                            <p:txEl>
                                              <p:pRg st="1" end="1"/>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02085">
                                            <p:txEl>
                                              <p:pRg st="1" end="1"/>
                                            </p:txEl>
                                          </p:spTgt>
                                        </p:tgtEl>
                                        <p:attrNameLst>
                                          <p:attrName>ppt_c</p:attrName>
                                        </p:attrNameLst>
                                      </p:cBhvr>
                                      <p:to>
                                        <a:schemeClr val="bg2"/>
                                      </p:to>
                                    </p:animClr>
                                  </p:subTnLst>
                                </p:cTn>
                              </p:par>
                              <p:par>
                                <p:cTn id="13" presetID="2" presetClass="entr" presetSubtype="2" fill="hold" grpId="0" nodeType="withEffect">
                                  <p:stCondLst>
                                    <p:cond delay="0"/>
                                  </p:stCondLst>
                                  <p:childTnLst>
                                    <p:set>
                                      <p:cBhvr>
                                        <p:cTn id="14" dur="1" fill="hold">
                                          <p:stCondLst>
                                            <p:cond delay="0"/>
                                          </p:stCondLst>
                                        </p:cTn>
                                        <p:tgtEl>
                                          <p:spTgt spid="302085">
                                            <p:txEl>
                                              <p:pRg st="2" end="2"/>
                                            </p:txEl>
                                          </p:spTgt>
                                        </p:tgtEl>
                                        <p:attrNameLst>
                                          <p:attrName>style.visibility</p:attrName>
                                        </p:attrNameLst>
                                      </p:cBhvr>
                                      <p:to>
                                        <p:strVal val="visible"/>
                                      </p:to>
                                    </p:set>
                                    <p:anim calcmode="lin" valueType="num">
                                      <p:cBhvr additive="base">
                                        <p:cTn id="15" dur="500" fill="hold"/>
                                        <p:tgtEl>
                                          <p:spTgt spid="302085">
                                            <p:txEl>
                                              <p:pRg st="2" end="2"/>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302085">
                                            <p:txEl>
                                              <p:pRg st="2" end="2"/>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02085">
                                            <p:txEl>
                                              <p:pRg st="2" end="2"/>
                                            </p:txEl>
                                          </p:spTgt>
                                        </p:tgtEl>
                                        <p:attrNameLst>
                                          <p:attrName>ppt_c</p:attrName>
                                        </p:attrNameLst>
                                      </p:cBhvr>
                                      <p:to>
                                        <a:schemeClr val="bg2"/>
                                      </p:to>
                                    </p:animClr>
                                  </p:subTnLst>
                                </p:cTn>
                              </p:par>
                            </p:childTnLst>
                          </p:cTn>
                        </p:par>
                      </p:childTnLst>
                    </p:cTn>
                  </p:par>
                  <p:par>
                    <p:cTn id="17" fill="hold" nodeType="clickPar">
                      <p:stCondLst>
                        <p:cond delay="indefinite"/>
                      </p:stCondLst>
                      <p:childTnLst>
                        <p:par>
                          <p:cTn id="18" fill="hold" nodeType="withGroup">
                            <p:stCondLst>
                              <p:cond delay="0"/>
                            </p:stCondLst>
                            <p:childTnLst>
                              <p:par>
                                <p:cTn id="19" presetID="2" presetClass="entr" presetSubtype="2" fill="hold" grpId="0" nodeType="clickEffect">
                                  <p:stCondLst>
                                    <p:cond delay="0"/>
                                  </p:stCondLst>
                                  <p:childTnLst>
                                    <p:set>
                                      <p:cBhvr>
                                        <p:cTn id="20" dur="1" fill="hold">
                                          <p:stCondLst>
                                            <p:cond delay="0"/>
                                          </p:stCondLst>
                                        </p:cTn>
                                        <p:tgtEl>
                                          <p:spTgt spid="302085">
                                            <p:txEl>
                                              <p:pRg st="3" end="3"/>
                                            </p:txEl>
                                          </p:spTgt>
                                        </p:tgtEl>
                                        <p:attrNameLst>
                                          <p:attrName>style.visibility</p:attrName>
                                        </p:attrNameLst>
                                      </p:cBhvr>
                                      <p:to>
                                        <p:strVal val="visible"/>
                                      </p:to>
                                    </p:set>
                                    <p:anim calcmode="lin" valueType="num">
                                      <p:cBhvr additive="base">
                                        <p:cTn id="21" dur="500" fill="hold"/>
                                        <p:tgtEl>
                                          <p:spTgt spid="302085">
                                            <p:txEl>
                                              <p:pRg st="3" end="3"/>
                                            </p:txEl>
                                          </p:spTgt>
                                        </p:tgtEl>
                                        <p:attrNameLst>
                                          <p:attrName>ppt_x</p:attrName>
                                        </p:attrNameLst>
                                      </p:cBhvr>
                                      <p:tavLst>
                                        <p:tav tm="0">
                                          <p:val>
                                            <p:strVal val="1+#ppt_w/2"/>
                                          </p:val>
                                        </p:tav>
                                        <p:tav tm="100000">
                                          <p:val>
                                            <p:strVal val="#ppt_x"/>
                                          </p:val>
                                        </p:tav>
                                      </p:tavLst>
                                    </p:anim>
                                    <p:anim calcmode="lin" valueType="num">
                                      <p:cBhvr additive="base">
                                        <p:cTn id="22" dur="500" fill="hold"/>
                                        <p:tgtEl>
                                          <p:spTgt spid="302085">
                                            <p:txEl>
                                              <p:pRg st="3" end="3"/>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02085">
                                            <p:txEl>
                                              <p:pRg st="3" end="3"/>
                                            </p:txEl>
                                          </p:spTgt>
                                        </p:tgtEl>
                                        <p:attrNameLst>
                                          <p:attrName>ppt_c</p:attrName>
                                        </p:attrNameLst>
                                      </p:cBhvr>
                                      <p:to>
                                        <a:schemeClr val="bg2"/>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2" fill="hold" grpId="0" nodeType="clickEffect">
                                  <p:stCondLst>
                                    <p:cond delay="0"/>
                                  </p:stCondLst>
                                  <p:childTnLst>
                                    <p:set>
                                      <p:cBhvr>
                                        <p:cTn id="26" dur="1" fill="hold">
                                          <p:stCondLst>
                                            <p:cond delay="0"/>
                                          </p:stCondLst>
                                        </p:cTn>
                                        <p:tgtEl>
                                          <p:spTgt spid="302085">
                                            <p:txEl>
                                              <p:pRg st="4" end="4"/>
                                            </p:txEl>
                                          </p:spTgt>
                                        </p:tgtEl>
                                        <p:attrNameLst>
                                          <p:attrName>style.visibility</p:attrName>
                                        </p:attrNameLst>
                                      </p:cBhvr>
                                      <p:to>
                                        <p:strVal val="visible"/>
                                      </p:to>
                                    </p:set>
                                    <p:anim calcmode="lin" valueType="num">
                                      <p:cBhvr additive="base">
                                        <p:cTn id="27" dur="500" fill="hold"/>
                                        <p:tgtEl>
                                          <p:spTgt spid="302085">
                                            <p:txEl>
                                              <p:pRg st="4" end="4"/>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302085">
                                            <p:txEl>
                                              <p:pRg st="4" end="4"/>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02085">
                                            <p:txEl>
                                              <p:pRg st="4" end="4"/>
                                            </p:txEl>
                                          </p:spTgt>
                                        </p:tgtEl>
                                        <p:attrNameLst>
                                          <p:attrName>ppt_c</p:attrName>
                                        </p:attrNameLst>
                                      </p:cBhvr>
                                      <p:to>
                                        <a:schemeClr val="bg2"/>
                                      </p:to>
                                    </p:animClr>
                                  </p:subTnLst>
                                </p:cTn>
                              </p:par>
                            </p:childTnLst>
                          </p:cTn>
                        </p:par>
                      </p:childTnLst>
                    </p:cTn>
                  </p:par>
                  <p:par>
                    <p:cTn id="29" fill="hold" nodeType="clickPar">
                      <p:stCondLst>
                        <p:cond delay="indefinite"/>
                      </p:stCondLst>
                      <p:childTnLst>
                        <p:par>
                          <p:cTn id="30" fill="hold" nodeType="withGroup">
                            <p:stCondLst>
                              <p:cond delay="0"/>
                            </p:stCondLst>
                            <p:childTnLst>
                              <p:par>
                                <p:cTn id="31" presetID="2" presetClass="entr" presetSubtype="2" fill="hold" grpId="0" nodeType="clickEffect">
                                  <p:stCondLst>
                                    <p:cond delay="0"/>
                                  </p:stCondLst>
                                  <p:childTnLst>
                                    <p:set>
                                      <p:cBhvr>
                                        <p:cTn id="32" dur="1" fill="hold">
                                          <p:stCondLst>
                                            <p:cond delay="0"/>
                                          </p:stCondLst>
                                        </p:cTn>
                                        <p:tgtEl>
                                          <p:spTgt spid="302085">
                                            <p:txEl>
                                              <p:pRg st="5" end="5"/>
                                            </p:txEl>
                                          </p:spTgt>
                                        </p:tgtEl>
                                        <p:attrNameLst>
                                          <p:attrName>style.visibility</p:attrName>
                                        </p:attrNameLst>
                                      </p:cBhvr>
                                      <p:to>
                                        <p:strVal val="visible"/>
                                      </p:to>
                                    </p:set>
                                    <p:anim calcmode="lin" valueType="num">
                                      <p:cBhvr additive="base">
                                        <p:cTn id="33" dur="500" fill="hold"/>
                                        <p:tgtEl>
                                          <p:spTgt spid="302085">
                                            <p:txEl>
                                              <p:pRg st="5" end="5"/>
                                            </p:txEl>
                                          </p:spTgt>
                                        </p:tgtEl>
                                        <p:attrNameLst>
                                          <p:attrName>ppt_x</p:attrName>
                                        </p:attrNameLst>
                                      </p:cBhvr>
                                      <p:tavLst>
                                        <p:tav tm="0">
                                          <p:val>
                                            <p:strVal val="1+#ppt_w/2"/>
                                          </p:val>
                                        </p:tav>
                                        <p:tav tm="100000">
                                          <p:val>
                                            <p:strVal val="#ppt_x"/>
                                          </p:val>
                                        </p:tav>
                                      </p:tavLst>
                                    </p:anim>
                                    <p:anim calcmode="lin" valueType="num">
                                      <p:cBhvr additive="base">
                                        <p:cTn id="34" dur="500" fill="hold"/>
                                        <p:tgtEl>
                                          <p:spTgt spid="302085">
                                            <p:txEl>
                                              <p:pRg st="5" end="5"/>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02085">
                                            <p:txEl>
                                              <p:pRg st="5" end="5"/>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2085"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p:cNvSpPr>
            <a:spLocks noGrp="1"/>
          </p:cNvSpPr>
          <p:nvPr>
            <p:ph type="title"/>
          </p:nvPr>
        </p:nvSpPr>
        <p:spPr>
          <a:xfrm>
            <a:off x="468313" y="58738"/>
            <a:ext cx="6781800" cy="1295400"/>
          </a:xfrm>
        </p:spPr>
        <p:txBody>
          <a:bodyPr/>
          <a:lstStyle/>
          <a:p>
            <a:pPr eaLnBrk="1" hangingPunct="1"/>
            <a:r>
              <a:rPr lang="en-GB" altLang="en-US" dirty="0" smtClean="0">
                <a:ln>
                  <a:noFill/>
                </a:ln>
              </a:rPr>
              <a:t>Action research</a:t>
            </a:r>
          </a:p>
        </p:txBody>
      </p:sp>
      <p:sp>
        <p:nvSpPr>
          <p:cNvPr id="3" name="Text Placeholder 2"/>
          <p:cNvSpPr>
            <a:spLocks noGrp="1"/>
          </p:cNvSpPr>
          <p:nvPr>
            <p:ph type="body" sz="half" idx="1"/>
          </p:nvPr>
        </p:nvSpPr>
        <p:spPr>
          <a:xfrm>
            <a:off x="827585" y="1124744"/>
            <a:ext cx="6620966" cy="5328444"/>
          </a:xfrm>
        </p:spPr>
        <p:txBody>
          <a:bodyPr rtlCol="0">
            <a:normAutofit/>
          </a:bodyPr>
          <a:lstStyle/>
          <a:p>
            <a:pPr eaLnBrk="1" fontAlgn="auto" hangingPunct="1">
              <a:buClr>
                <a:schemeClr val="accent1">
                  <a:lumMod val="75000"/>
                </a:schemeClr>
              </a:buClr>
              <a:buFont typeface="Arial"/>
              <a:buChar char="•"/>
              <a:defRPr/>
            </a:pPr>
            <a:r>
              <a:rPr lang="en-GB" sz="2000" dirty="0"/>
              <a:t>Initiated by Kurt </a:t>
            </a:r>
            <a:r>
              <a:rPr lang="en-GB" sz="2000" dirty="0" err="1"/>
              <a:t>Lewin</a:t>
            </a:r>
            <a:r>
              <a:rPr lang="en-GB" sz="2000" dirty="0"/>
              <a:t> (1946) MIT</a:t>
            </a:r>
          </a:p>
          <a:p>
            <a:pPr eaLnBrk="1" fontAlgn="auto" hangingPunct="1">
              <a:buClr>
                <a:schemeClr val="accent1">
                  <a:lumMod val="75000"/>
                </a:schemeClr>
              </a:buClr>
              <a:buFont typeface="Arial"/>
              <a:buChar char="•"/>
              <a:defRPr/>
            </a:pPr>
            <a:r>
              <a:rPr lang="en-GB" sz="2000" dirty="0"/>
              <a:t>Action research involves the process of actively participating in an organization change situation whilst conducting research (Cameron &amp; Price, 2012). </a:t>
            </a:r>
          </a:p>
          <a:p>
            <a:pPr marL="0" indent="0" eaLnBrk="1" fontAlgn="auto" hangingPunct="1">
              <a:buClr>
                <a:schemeClr val="accent1">
                  <a:lumMod val="75000"/>
                </a:schemeClr>
              </a:buClr>
              <a:buNone/>
              <a:defRPr/>
            </a:pPr>
            <a:r>
              <a:rPr lang="en-GB" sz="2000" dirty="0"/>
              <a:t>“Action research is simply a form of self-reflective enquiry undertaken by participants in social situations in order to improve the rationality and justice of their own practices, their understanding of these practices, and the situations in which the practices are carried out” </a:t>
            </a:r>
          </a:p>
          <a:p>
            <a:pPr marL="457200" lvl="1" indent="0" algn="r" eaLnBrk="1" fontAlgn="auto" hangingPunct="1">
              <a:buClr>
                <a:schemeClr val="accent1">
                  <a:lumMod val="75000"/>
                </a:schemeClr>
              </a:buClr>
              <a:buNone/>
              <a:defRPr/>
            </a:pPr>
            <a:r>
              <a:rPr lang="en-GB" sz="1600" dirty="0"/>
              <a:t>(Carr and </a:t>
            </a:r>
            <a:r>
              <a:rPr lang="en-GB" sz="1600" dirty="0" err="1" smtClean="0"/>
              <a:t>Kemmis</a:t>
            </a:r>
            <a:r>
              <a:rPr lang="en-GB" sz="1600" dirty="0" smtClean="0"/>
              <a:t>, 1986).</a:t>
            </a:r>
            <a:endParaRPr lang="en-GB" sz="1600" dirty="0"/>
          </a:p>
          <a:p>
            <a:pPr eaLnBrk="1" fontAlgn="auto" hangingPunct="1">
              <a:buClr>
                <a:schemeClr val="accent1">
                  <a:lumMod val="75000"/>
                </a:schemeClr>
              </a:buClr>
              <a:buFont typeface="Arial"/>
              <a:buChar char="•"/>
              <a:defRPr/>
            </a:pPr>
            <a:r>
              <a:rPr lang="en-GB" sz="2000" dirty="0"/>
              <a:t>Declined in importance in the 60s but becoming increasingly important, especially in educational research  (Stringer, 2007)</a:t>
            </a:r>
          </a:p>
          <a:p>
            <a:pPr eaLnBrk="1" fontAlgn="auto" hangingPunct="1">
              <a:buClr>
                <a:schemeClr val="accent1">
                  <a:lumMod val="75000"/>
                </a:schemeClr>
              </a:buClr>
              <a:buFontTx/>
              <a:buNone/>
              <a:defRPr/>
            </a:pPr>
            <a:endParaRPr lang="en-GB" sz="2000" dirty="0"/>
          </a:p>
        </p:txBody>
      </p:sp>
      <p:sp>
        <p:nvSpPr>
          <p:cNvPr id="5734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fontAlgn="base">
              <a:spcBef>
                <a:spcPct val="0"/>
              </a:spcBef>
              <a:spcAft>
                <a:spcPct val="0"/>
              </a:spcAft>
              <a:buClrTx/>
              <a:buSzTx/>
              <a:buFontTx/>
              <a:buNone/>
            </a:pPr>
            <a:fld id="{970207D4-F4EF-40F0-A7C6-970EFAC3FD3B}" type="slidenum">
              <a:rPr lang="en-GB" altLang="en-US" sz="1400" smtClean="0">
                <a:solidFill>
                  <a:srgbClr val="9B9A98"/>
                </a:solidFill>
                <a:latin typeface="Century Gothic" panose="020B0502020202020204" pitchFamily="34" charset="0"/>
              </a:rPr>
              <a:pPr fontAlgn="base">
                <a:spcBef>
                  <a:spcPct val="0"/>
                </a:spcBef>
                <a:spcAft>
                  <a:spcPct val="0"/>
                </a:spcAft>
                <a:buClrTx/>
                <a:buSzTx/>
                <a:buFontTx/>
                <a:buNone/>
              </a:pPr>
              <a:t>20</a:t>
            </a:fld>
            <a:endParaRPr lang="en-GB" altLang="en-US" sz="1400" smtClean="0">
              <a:solidFill>
                <a:srgbClr val="9B9A98"/>
              </a:solidFill>
              <a:latin typeface="Century Gothic" panose="020B0502020202020204" pitchFamily="34" charset="0"/>
            </a:endParaRPr>
          </a:p>
        </p:txBody>
      </p:sp>
    </p:spTree>
    <p:extLst>
      <p:ext uri="{BB962C8B-B14F-4D97-AF65-F5344CB8AC3E}">
        <p14:creationId xmlns:p14="http://schemas.microsoft.com/office/powerpoint/2010/main" val="32608147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a:xfrm>
            <a:off x="1116013" y="260350"/>
            <a:ext cx="6324600" cy="811213"/>
          </a:xfrm>
        </p:spPr>
        <p:txBody>
          <a:bodyPr/>
          <a:lstStyle/>
          <a:p>
            <a:pPr eaLnBrk="1" hangingPunct="1"/>
            <a:r>
              <a:rPr lang="en-GB" altLang="en-US" smtClean="0">
                <a:ln>
                  <a:noFill/>
                </a:ln>
              </a:rPr>
              <a:t>Action Research Spiral</a:t>
            </a:r>
          </a:p>
        </p:txBody>
      </p:sp>
      <p:sp>
        <p:nvSpPr>
          <p:cNvPr id="61443" name="Content Placeholder 6"/>
          <p:cNvSpPr>
            <a:spLocks noGrp="1"/>
          </p:cNvSpPr>
          <p:nvPr>
            <p:ph idx="1"/>
          </p:nvPr>
        </p:nvSpPr>
        <p:spPr>
          <a:xfrm>
            <a:off x="1570038" y="5684838"/>
            <a:ext cx="6588125" cy="1050925"/>
          </a:xfrm>
        </p:spPr>
        <p:txBody>
          <a:bodyPr/>
          <a:lstStyle/>
          <a:p>
            <a:pPr lvl="1" eaLnBrk="1" hangingPunct="1">
              <a:buFont typeface="Century Gothic" panose="020B0502020202020204" pitchFamily="34" charset="0"/>
              <a:buAutoNum type="arabicPeriod"/>
            </a:pPr>
            <a:r>
              <a:rPr lang="en-GB" altLang="en-US" sz="1200" smtClean="0"/>
              <a:t>Johnson, A. P. (2007) </a:t>
            </a:r>
            <a:r>
              <a:rPr lang="en-GB" altLang="en-US" sz="1200" i="1" smtClean="0"/>
              <a:t>A short guide to action research</a:t>
            </a:r>
            <a:r>
              <a:rPr lang="en-GB" altLang="en-US" sz="1200" smtClean="0"/>
              <a:t>.  </a:t>
            </a:r>
            <a:endParaRPr lang="en-GB" altLang="en-US" sz="1200" i="1" smtClean="0"/>
          </a:p>
          <a:p>
            <a:pPr lvl="1" eaLnBrk="1" hangingPunct="1">
              <a:buFont typeface="Century Gothic" panose="020B0502020202020204" pitchFamily="34" charset="0"/>
              <a:buAutoNum type="arabicPeriod"/>
            </a:pPr>
            <a:r>
              <a:rPr lang="en-GB" altLang="en-US" sz="1200" smtClean="0"/>
              <a:t>Smith, M. K. (2013) 'Action research', </a:t>
            </a:r>
            <a:r>
              <a:rPr lang="en-GB" altLang="en-US" sz="1200" i="1" smtClean="0"/>
              <a:t>the encyclopedia of informal education</a:t>
            </a:r>
            <a:r>
              <a:rPr lang="en-GB" altLang="en-US" sz="1200" smtClean="0"/>
              <a:t>, </a:t>
            </a:r>
            <a:r>
              <a:rPr lang="en-GB" altLang="en-US" sz="1200" smtClean="0">
                <a:hlinkClick r:id="rId3"/>
              </a:rPr>
              <a:t>www.infed.org/research/b-actres.htm</a:t>
            </a:r>
            <a:r>
              <a:rPr lang="en-GB" altLang="en-US" sz="1200" smtClean="0"/>
              <a:t>. </a:t>
            </a:r>
          </a:p>
          <a:p>
            <a:pPr lvl="1" eaLnBrk="1" hangingPunct="1">
              <a:buFont typeface="Century Gothic" panose="020B0502020202020204" pitchFamily="34" charset="0"/>
              <a:buAutoNum type="arabicPeriod"/>
            </a:pPr>
            <a:r>
              <a:rPr lang="en-GB" altLang="en-US" sz="1200" smtClean="0"/>
              <a:t>Stringer, E. T. (2007) </a:t>
            </a:r>
            <a:r>
              <a:rPr lang="en-GB" altLang="en-US" sz="1200" i="1" smtClean="0"/>
              <a:t>Action Research: A handbook for practitioners </a:t>
            </a:r>
            <a:endParaRPr lang="en-GB" altLang="en-US" sz="1200" smtClean="0"/>
          </a:p>
        </p:txBody>
      </p:sp>
      <p:sp>
        <p:nvSpPr>
          <p:cNvPr id="61444" name="Slide Number Placeholder 5"/>
          <p:cNvSpPr>
            <a:spLocks noGrp="1"/>
          </p:cNvSpPr>
          <p:nvPr>
            <p:ph type="sldNum" sz="quarter" idx="12"/>
          </p:nvPr>
        </p:nvSpPr>
        <p:spPr bwMode="auto">
          <a:xfrm>
            <a:off x="146050" y="6210300"/>
            <a:ext cx="457200" cy="457200"/>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fontAlgn="base">
              <a:spcBef>
                <a:spcPct val="0"/>
              </a:spcBef>
              <a:spcAft>
                <a:spcPct val="0"/>
              </a:spcAft>
              <a:buClrTx/>
              <a:buSzTx/>
              <a:buFontTx/>
              <a:buNone/>
            </a:pPr>
            <a:fld id="{D5A45128-0B86-461A-84B6-C6B01333E009}" type="slidenum">
              <a:rPr lang="en-GB" altLang="en-US" sz="1400" smtClean="0">
                <a:solidFill>
                  <a:srgbClr val="9B9A98"/>
                </a:solidFill>
                <a:latin typeface="Century Gothic" panose="020B0502020202020204" pitchFamily="34" charset="0"/>
              </a:rPr>
              <a:pPr fontAlgn="base">
                <a:spcBef>
                  <a:spcPct val="0"/>
                </a:spcBef>
                <a:spcAft>
                  <a:spcPct val="0"/>
                </a:spcAft>
                <a:buClrTx/>
                <a:buSzTx/>
                <a:buFontTx/>
                <a:buNone/>
              </a:pPr>
              <a:t>21</a:t>
            </a:fld>
            <a:endParaRPr lang="en-GB" altLang="en-US" sz="1400" smtClean="0">
              <a:solidFill>
                <a:srgbClr val="9B9A98"/>
              </a:solidFill>
              <a:latin typeface="Century Gothic" panose="020B0502020202020204" pitchFamily="34" charset="0"/>
            </a:endParaRPr>
          </a:p>
        </p:txBody>
      </p:sp>
      <p:pic>
        <p:nvPicPr>
          <p:cNvPr id="61445" name="Picture 2" descr="http://www.thereadingrhizome.com/wp-content/uploads/2011/01/action.jpe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12875" y="1071563"/>
            <a:ext cx="7164388" cy="4373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8550898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p:cNvSpPr>
          <p:nvPr>
            <p:ph type="title"/>
          </p:nvPr>
        </p:nvSpPr>
        <p:spPr>
          <a:xfrm>
            <a:off x="982663" y="457200"/>
            <a:ext cx="6326187" cy="884238"/>
          </a:xfrm>
        </p:spPr>
        <p:txBody>
          <a:bodyPr/>
          <a:lstStyle/>
          <a:p>
            <a:pPr eaLnBrk="1" hangingPunct="1"/>
            <a:r>
              <a:rPr lang="en-GB" altLang="en-US" smtClean="0">
                <a:ln>
                  <a:noFill/>
                </a:ln>
              </a:rPr>
              <a:t>Ethnographic research</a:t>
            </a:r>
          </a:p>
        </p:txBody>
      </p:sp>
      <p:sp>
        <p:nvSpPr>
          <p:cNvPr id="3" name="Content Placeholder 2"/>
          <p:cNvSpPr>
            <a:spLocks noGrp="1"/>
          </p:cNvSpPr>
          <p:nvPr>
            <p:ph idx="1"/>
          </p:nvPr>
        </p:nvSpPr>
        <p:spPr>
          <a:xfrm>
            <a:off x="1817688" y="1628775"/>
            <a:ext cx="6183312" cy="4114800"/>
          </a:xfrm>
        </p:spPr>
        <p:txBody>
          <a:bodyPr rtlCol="0">
            <a:normAutofit fontScale="77500" lnSpcReduction="20000"/>
          </a:bodyPr>
          <a:lstStyle/>
          <a:p>
            <a:pPr eaLnBrk="1" fontAlgn="auto" hangingPunct="1">
              <a:buClr>
                <a:schemeClr val="accent1">
                  <a:lumMod val="75000"/>
                </a:schemeClr>
              </a:buClr>
              <a:buFont typeface="Arial"/>
              <a:buChar char="•"/>
              <a:defRPr/>
            </a:pPr>
            <a:r>
              <a:rPr lang="en-GB" dirty="0" smtClean="0"/>
              <a:t>Originating in anthropology, this term traditionally refers to a practice in which researchers spend long periods living within a culture in order to study it. </a:t>
            </a:r>
          </a:p>
          <a:p>
            <a:pPr lvl="1" algn="r" eaLnBrk="1" fontAlgn="auto" hangingPunct="1">
              <a:buClr>
                <a:schemeClr val="accent1">
                  <a:lumMod val="75000"/>
                </a:schemeClr>
              </a:buClr>
              <a:buFont typeface="Arial"/>
              <a:buChar char="•"/>
              <a:defRPr/>
            </a:pPr>
            <a:r>
              <a:rPr lang="en-GB" sz="1600" dirty="0"/>
              <a:t>(</a:t>
            </a:r>
            <a:r>
              <a:rPr lang="en-GB" sz="1600" dirty="0">
                <a:hlinkClick r:id="rId3"/>
              </a:rPr>
              <a:t>http://www.aqr.org.uk/glossary/?term=ethnography</a:t>
            </a:r>
            <a:r>
              <a:rPr lang="en-GB" sz="1600" dirty="0"/>
              <a:t> 2013)</a:t>
            </a:r>
            <a:endParaRPr lang="en-GB" dirty="0" smtClean="0"/>
          </a:p>
          <a:p>
            <a:pPr eaLnBrk="1" fontAlgn="auto" hangingPunct="1">
              <a:buClr>
                <a:schemeClr val="accent1">
                  <a:lumMod val="75000"/>
                </a:schemeClr>
              </a:buClr>
              <a:buFont typeface="Arial"/>
              <a:buChar char="•"/>
              <a:defRPr/>
            </a:pPr>
            <a:r>
              <a:rPr lang="en-GB" dirty="0" smtClean="0"/>
              <a:t>Therefore research is in a groups ‘own environment’</a:t>
            </a:r>
          </a:p>
          <a:p>
            <a:pPr eaLnBrk="1" fontAlgn="auto" hangingPunct="1">
              <a:buClr>
                <a:schemeClr val="accent1">
                  <a:lumMod val="75000"/>
                </a:schemeClr>
              </a:buClr>
              <a:buFont typeface="Arial"/>
              <a:buChar char="•"/>
              <a:defRPr/>
            </a:pPr>
            <a:r>
              <a:rPr lang="en-GB" dirty="0" smtClean="0"/>
              <a:t>Time consuming but produces great detail</a:t>
            </a:r>
          </a:p>
          <a:p>
            <a:pPr eaLnBrk="1" fontAlgn="auto" hangingPunct="1">
              <a:buClr>
                <a:schemeClr val="accent1">
                  <a:lumMod val="75000"/>
                </a:schemeClr>
              </a:buClr>
              <a:buFont typeface="Arial"/>
              <a:buChar char="•"/>
              <a:defRPr/>
            </a:pPr>
            <a:r>
              <a:rPr lang="en-GB" dirty="0" smtClean="0"/>
              <a:t>Normally researching socially produced ‘answers’</a:t>
            </a:r>
          </a:p>
          <a:p>
            <a:pPr eaLnBrk="1" fontAlgn="auto" hangingPunct="1">
              <a:buClr>
                <a:schemeClr val="accent1">
                  <a:lumMod val="75000"/>
                </a:schemeClr>
              </a:buClr>
              <a:buFont typeface="Arial"/>
              <a:buChar char="•"/>
              <a:defRPr/>
            </a:pPr>
            <a:endParaRPr lang="en-GB" dirty="0"/>
          </a:p>
        </p:txBody>
      </p:sp>
      <p:sp>
        <p:nvSpPr>
          <p:cNvPr id="63492" name="Slide Number Placeholder 4"/>
          <p:cNvSpPr>
            <a:spLocks noGrp="1"/>
          </p:cNvSpPr>
          <p:nvPr>
            <p:ph type="sldNum" sz="quarter" idx="12"/>
          </p:nvPr>
        </p:nvSpPr>
        <p:spPr bwMode="auto">
          <a:xfrm>
            <a:off x="146050" y="6210300"/>
            <a:ext cx="457200" cy="457200"/>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fontAlgn="base">
              <a:spcBef>
                <a:spcPct val="0"/>
              </a:spcBef>
              <a:spcAft>
                <a:spcPct val="0"/>
              </a:spcAft>
              <a:buClrTx/>
              <a:buSzTx/>
              <a:buFontTx/>
              <a:buNone/>
            </a:pPr>
            <a:fld id="{89AF0B5E-1624-414E-9437-E80E4B481755}" type="slidenum">
              <a:rPr lang="en-GB" altLang="en-US" sz="1400" smtClean="0">
                <a:solidFill>
                  <a:srgbClr val="9B9A98"/>
                </a:solidFill>
                <a:latin typeface="Century Gothic" panose="020B0502020202020204" pitchFamily="34" charset="0"/>
              </a:rPr>
              <a:pPr fontAlgn="base">
                <a:spcBef>
                  <a:spcPct val="0"/>
                </a:spcBef>
                <a:spcAft>
                  <a:spcPct val="0"/>
                </a:spcAft>
                <a:buClrTx/>
                <a:buSzTx/>
                <a:buFontTx/>
                <a:buNone/>
              </a:pPr>
              <a:t>22</a:t>
            </a:fld>
            <a:endParaRPr lang="en-GB" altLang="en-US" sz="1400" smtClean="0">
              <a:solidFill>
                <a:srgbClr val="9B9A98"/>
              </a:solidFill>
              <a:latin typeface="Century Gothic" panose="020B0502020202020204" pitchFamily="34" charset="0"/>
            </a:endParaRPr>
          </a:p>
        </p:txBody>
      </p:sp>
    </p:spTree>
    <p:extLst>
      <p:ext uri="{BB962C8B-B14F-4D97-AF65-F5344CB8AC3E}">
        <p14:creationId xmlns:p14="http://schemas.microsoft.com/office/powerpoint/2010/main" val="11992293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Netnography</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 “A form </a:t>
            </a:r>
            <a:r>
              <a:rPr lang="en-GB" dirty="0"/>
              <a:t>of ethnographic research adapted to include the Internet’s influence on contemporary social worlds</a:t>
            </a:r>
            <a:r>
              <a:rPr lang="en-GB" dirty="0" smtClean="0"/>
              <a:t>.” (</a:t>
            </a:r>
            <a:r>
              <a:rPr lang="en-GB" dirty="0" err="1" smtClean="0"/>
              <a:t>Kozinet</a:t>
            </a:r>
            <a:r>
              <a:rPr lang="en-GB" dirty="0" smtClean="0"/>
              <a:t>, 2009)</a:t>
            </a:r>
          </a:p>
          <a:p>
            <a:pPr marL="0" indent="0">
              <a:buNone/>
            </a:pPr>
            <a:endParaRPr lang="en-GB" dirty="0"/>
          </a:p>
          <a:p>
            <a:pPr marL="0" indent="0">
              <a:buNone/>
            </a:pPr>
            <a:r>
              <a:rPr lang="en-GB" dirty="0" smtClean="0"/>
              <a:t>The systematic analysis of online material such as websites, comments, reviews, forums etc.</a:t>
            </a:r>
          </a:p>
          <a:p>
            <a:pPr marL="0" indent="0">
              <a:buNone/>
            </a:pPr>
            <a:endParaRPr lang="en-GB" dirty="0"/>
          </a:p>
          <a:p>
            <a:pPr marL="0" lvl="0" indent="0">
              <a:buNone/>
            </a:pPr>
            <a:r>
              <a:rPr lang="en-GB" dirty="0" smtClean="0"/>
              <a:t>Read: </a:t>
            </a:r>
          </a:p>
          <a:p>
            <a:pPr marL="0" lvl="0" indent="0">
              <a:buNone/>
            </a:pPr>
            <a:endParaRPr lang="en-GB" dirty="0"/>
          </a:p>
          <a:p>
            <a:pPr marL="0" lvl="0" indent="0">
              <a:buNone/>
            </a:pPr>
            <a:r>
              <a:rPr lang="en-GB" dirty="0" smtClean="0"/>
              <a:t>Robert </a:t>
            </a:r>
            <a:r>
              <a:rPr lang="en-GB" dirty="0" err="1" smtClean="0"/>
              <a:t>Kozinet</a:t>
            </a:r>
            <a:r>
              <a:rPr lang="en-GB" dirty="0"/>
              <a:t> </a:t>
            </a:r>
            <a:r>
              <a:rPr lang="en-GB" dirty="0" smtClean="0"/>
              <a:t>(2009) </a:t>
            </a:r>
            <a:r>
              <a:rPr lang="en-US" dirty="0" err="1"/>
              <a:t>Netnography</a:t>
            </a:r>
            <a:r>
              <a:rPr lang="en-US" dirty="0"/>
              <a:t>: Doing Ethnographic Research </a:t>
            </a:r>
            <a:r>
              <a:rPr lang="en-US" dirty="0" smtClean="0"/>
              <a:t>Online, Sage</a:t>
            </a:r>
            <a:endParaRPr lang="en-US" dirty="0"/>
          </a:p>
          <a:p>
            <a:pPr marL="0" indent="0">
              <a:buNone/>
            </a:pPr>
            <a:endParaRPr lang="en-GB" dirty="0"/>
          </a:p>
        </p:txBody>
      </p:sp>
      <p:sp>
        <p:nvSpPr>
          <p:cNvPr id="5" name="Rectangle 1"/>
          <p:cNvSpPr>
            <a:spLocks noChangeArrowheads="1"/>
          </p:cNvSpPr>
          <p:nvPr/>
        </p:nvSpPr>
        <p:spPr bwMode="auto">
          <a:xfrm>
            <a:off x="4427984" y="4575611"/>
            <a:ext cx="65" cy="36933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600" b="0" i="0" u="none" strike="noStrike" cap="none" normalizeH="0" baseline="0" dirty="0" smtClean="0">
                <a:ln>
                  <a:noFill/>
                </a:ln>
                <a:solidFill>
                  <a:schemeClr val="tx1"/>
                </a:solidFill>
                <a:effectLst/>
              </a:rPr>
              <a:t/>
            </a:r>
            <a:br>
              <a:rPr kumimoji="0" lang="en-US" sz="600" b="0" i="0" u="none" strike="noStrike" cap="none" normalizeH="0" baseline="0" dirty="0" smtClean="0">
                <a:ln>
                  <a:noFill/>
                </a:ln>
                <a:solidFill>
                  <a:schemeClr val="tx1"/>
                </a:solidFill>
                <a:effectLst/>
              </a:rPr>
            </a:br>
            <a:endParaRPr kumimoji="0" 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559196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578436" y="206375"/>
            <a:ext cx="7704137" cy="1981200"/>
          </a:xfrm>
        </p:spPr>
        <p:txBody>
          <a:bodyPr>
            <a:normAutofit/>
          </a:bodyPr>
          <a:lstStyle/>
          <a:p>
            <a:pPr eaLnBrk="1" hangingPunct="1"/>
            <a:r>
              <a:rPr lang="en-GB" altLang="en-US" sz="3200" dirty="0" smtClean="0">
                <a:ln>
                  <a:noFill/>
                </a:ln>
              </a:rPr>
              <a:t>Quantitative Data Collection Methods </a:t>
            </a:r>
          </a:p>
        </p:txBody>
      </p:sp>
      <p:sp>
        <p:nvSpPr>
          <p:cNvPr id="259075" name="Rectangle 3"/>
          <p:cNvSpPr>
            <a:spLocks noGrp="1" noChangeArrowheads="1"/>
          </p:cNvSpPr>
          <p:nvPr>
            <p:ph idx="1"/>
          </p:nvPr>
        </p:nvSpPr>
        <p:spPr>
          <a:xfrm>
            <a:off x="611188" y="1628775"/>
            <a:ext cx="7993062" cy="4464050"/>
          </a:xfrm>
        </p:spPr>
        <p:txBody>
          <a:bodyPr rtlCol="0">
            <a:normAutofit/>
          </a:bodyPr>
          <a:lstStyle/>
          <a:p>
            <a:pPr eaLnBrk="1" fontAlgn="auto" hangingPunct="1">
              <a:spcBef>
                <a:spcPct val="50000"/>
              </a:spcBef>
              <a:buClr>
                <a:schemeClr val="accent1">
                  <a:lumMod val="75000"/>
                </a:schemeClr>
              </a:buClr>
              <a:buFont typeface="Arial"/>
              <a:buChar char="•"/>
              <a:defRPr/>
            </a:pPr>
            <a:r>
              <a:rPr lang="en-GB" dirty="0" smtClean="0"/>
              <a:t>Time </a:t>
            </a:r>
            <a:r>
              <a:rPr lang="en-GB" dirty="0"/>
              <a:t>and effort required to produce useful data </a:t>
            </a:r>
            <a:r>
              <a:rPr lang="en-GB" i="1" dirty="0">
                <a:effectLst>
                  <a:outerShdw blurRad="38100" dist="38100" dir="2700000" algn="tl">
                    <a:srgbClr val="C0C0C0"/>
                  </a:outerShdw>
                </a:effectLst>
              </a:rPr>
              <a:t>before</a:t>
            </a:r>
            <a:r>
              <a:rPr lang="en-GB" dirty="0"/>
              <a:t> data is collected (changes difficult to make once data collection starts)</a:t>
            </a:r>
          </a:p>
          <a:p>
            <a:pPr lvl="1" eaLnBrk="1" fontAlgn="auto" hangingPunct="1">
              <a:buClr>
                <a:schemeClr val="accent1">
                  <a:lumMod val="75000"/>
                </a:schemeClr>
              </a:buClr>
              <a:buFont typeface="Arial"/>
              <a:buChar char="•"/>
              <a:defRPr/>
            </a:pPr>
            <a:r>
              <a:rPr lang="en-GB" dirty="0"/>
              <a:t>Good knowledge of the area under investigation (qualitative input)</a:t>
            </a:r>
          </a:p>
          <a:p>
            <a:pPr lvl="1" eaLnBrk="1" fontAlgn="auto" hangingPunct="1">
              <a:buClr>
                <a:schemeClr val="accent1">
                  <a:lumMod val="75000"/>
                </a:schemeClr>
              </a:buClr>
              <a:buFont typeface="Arial"/>
              <a:buChar char="•"/>
              <a:defRPr/>
            </a:pPr>
            <a:r>
              <a:rPr lang="en-GB" dirty="0"/>
              <a:t>Knowledge of the subjects to be questioned</a:t>
            </a:r>
          </a:p>
          <a:p>
            <a:pPr lvl="1" eaLnBrk="1" fontAlgn="auto" hangingPunct="1">
              <a:buClr>
                <a:schemeClr val="accent1">
                  <a:lumMod val="75000"/>
                </a:schemeClr>
              </a:buClr>
              <a:buFont typeface="Arial"/>
              <a:buChar char="•"/>
              <a:defRPr/>
            </a:pPr>
            <a:r>
              <a:rPr lang="en-GB" dirty="0"/>
              <a:t>Clear idea of the objectives of the research instrument</a:t>
            </a:r>
          </a:p>
        </p:txBody>
      </p:sp>
      <p:sp>
        <p:nvSpPr>
          <p:cNvPr id="65541" name="Rectangle 4"/>
          <p:cNvSpPr>
            <a:spLocks noChangeArrowheads="1"/>
          </p:cNvSpPr>
          <p:nvPr/>
        </p:nvSpPr>
        <p:spPr bwMode="auto">
          <a:xfrm>
            <a:off x="4859338" y="6524625"/>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r>
              <a:rPr lang="en-GB" altLang="en-US" sz="800" b="1">
                <a:solidFill>
                  <a:srgbClr val="000000"/>
                </a:solidFill>
                <a:latin typeface="Times New Roman" panose="02020603050405020304" pitchFamily="18" charset="0"/>
              </a:rPr>
              <a:t>http://www.survey-reviews.net/wp-content/uploads/2012/02/survey.jpg</a:t>
            </a:r>
          </a:p>
        </p:txBody>
      </p:sp>
    </p:spTree>
    <p:extLst>
      <p:ext uri="{BB962C8B-B14F-4D97-AF65-F5344CB8AC3E}">
        <p14:creationId xmlns:p14="http://schemas.microsoft.com/office/powerpoint/2010/main" val="25055444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t>What do you think are quantitative research methods</a:t>
            </a:r>
            <a:r>
              <a:rPr lang="en-GB" dirty="0" smtClean="0"/>
              <a:t>? – Think beyond the obvious.</a:t>
            </a:r>
            <a:endParaRPr lang="en-GB" dirty="0"/>
          </a:p>
          <a:p>
            <a:endParaRPr lang="en-GB" dirty="0"/>
          </a:p>
        </p:txBody>
      </p:sp>
    </p:spTree>
    <p:extLst>
      <p:ext uri="{BB962C8B-B14F-4D97-AF65-F5344CB8AC3E}">
        <p14:creationId xmlns:p14="http://schemas.microsoft.com/office/powerpoint/2010/main" val="42895023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p:cNvSpPr>
          <p:nvPr>
            <p:ph type="title"/>
          </p:nvPr>
        </p:nvSpPr>
        <p:spPr>
          <a:xfrm>
            <a:off x="982663" y="457200"/>
            <a:ext cx="7704137" cy="1981200"/>
          </a:xfrm>
        </p:spPr>
        <p:txBody>
          <a:bodyPr/>
          <a:lstStyle/>
          <a:p>
            <a:pPr eaLnBrk="1" hangingPunct="1"/>
            <a:r>
              <a:rPr lang="en-GB" altLang="en-US" smtClean="0">
                <a:ln>
                  <a:noFill/>
                </a:ln>
              </a:rPr>
              <a:t>Why is the Questionnaire necessary?</a:t>
            </a:r>
          </a:p>
        </p:txBody>
      </p:sp>
      <p:sp>
        <p:nvSpPr>
          <p:cNvPr id="66563" name="Content Placeholder 2"/>
          <p:cNvSpPr>
            <a:spLocks noGrp="1"/>
          </p:cNvSpPr>
          <p:nvPr>
            <p:ph idx="1"/>
          </p:nvPr>
        </p:nvSpPr>
        <p:spPr>
          <a:xfrm>
            <a:off x="965200" y="2133600"/>
            <a:ext cx="3346450" cy="2663825"/>
          </a:xfrm>
        </p:spPr>
        <p:txBody>
          <a:bodyPr>
            <a:normAutofit fontScale="70000" lnSpcReduction="20000"/>
          </a:bodyPr>
          <a:lstStyle/>
          <a:p>
            <a:pPr eaLnBrk="1" hangingPunct="1"/>
            <a:r>
              <a:rPr lang="en-GB" altLang="en-US" smtClean="0"/>
              <a:t>One overall aim (e.g. customer satisfaction)</a:t>
            </a:r>
          </a:p>
          <a:p>
            <a:pPr eaLnBrk="1" hangingPunct="1"/>
            <a:r>
              <a:rPr lang="en-GB" altLang="en-US" smtClean="0"/>
              <a:t>No more than three objectives (e.g. intention to revisit, customer experience, overall satisfaction)</a:t>
            </a:r>
          </a:p>
        </p:txBody>
      </p:sp>
      <p:sp>
        <p:nvSpPr>
          <p:cNvPr id="66564" name="AutoShape 2" descr="Image result for purpose"/>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endParaRPr lang="en-GB" altLang="en-US" sz="1800">
              <a:latin typeface="Gill Sans MT" panose="020B0502020104020203" pitchFamily="34" charset="0"/>
            </a:endParaRPr>
          </a:p>
        </p:txBody>
      </p:sp>
      <p:pic>
        <p:nvPicPr>
          <p:cNvPr id="5" name="Picture 4"/>
          <p:cNvPicPr>
            <a:picLocks noChangeAspect="1"/>
          </p:cNvPicPr>
          <p:nvPr/>
        </p:nvPicPr>
        <p:blipFill>
          <a:blip r:embed="rId2"/>
          <a:stretch>
            <a:fillRect/>
          </a:stretch>
        </p:blipFill>
        <p:spPr>
          <a:xfrm>
            <a:off x="6012160" y="2535566"/>
            <a:ext cx="2560340" cy="204556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6" name="TextBox 5"/>
          <p:cNvSpPr txBox="1"/>
          <p:nvPr/>
        </p:nvSpPr>
        <p:spPr>
          <a:xfrm>
            <a:off x="2278447" y="4589863"/>
            <a:ext cx="5112568" cy="1754326"/>
          </a:xfrm>
          <a:prstGeom prst="rect">
            <a:avLst/>
          </a:prstGeom>
          <a:noFill/>
          <a:ln>
            <a:noFill/>
          </a:ln>
          <a:effectLst>
            <a:outerShdw blurRad="127000" dist="38100" dir="2700000" algn="ctr">
              <a:srgbClr val="000000">
                <a:alpha val="45000"/>
              </a:srgbClr>
            </a:outerShdw>
          </a:effectLst>
          <a:scene3d>
            <a:camera prst="perspectiveFront" fov="2700000">
              <a:rot lat="20376000" lon="1938000" rev="20112001"/>
            </a:camera>
            <a:lightRig rig="soft" dir="t">
              <a:rot lat="0" lon="0" rev="0"/>
            </a:lightRig>
          </a:scene3d>
          <a:sp3d prstMaterial="translucentPowder">
            <a:bevelT w="203200" h="50800" prst="softRound"/>
          </a:sp3d>
        </p:spPr>
        <p:txBody>
          <a:bodyPr wrap="square">
            <a:spAutoFit/>
          </a:bodyPr>
          <a:lstStyle/>
          <a:p>
            <a:pPr eaLnBrk="1" fontAlgn="auto" hangingPunct="1">
              <a:spcBef>
                <a:spcPts val="0"/>
              </a:spcBef>
              <a:spcAft>
                <a:spcPts val="0"/>
              </a:spcAft>
              <a:defRPr/>
            </a:pPr>
            <a:r>
              <a:rPr lang="en-GB" sz="3600" dirty="0">
                <a:latin typeface="+mn-lt"/>
              </a:rPr>
              <a:t>Too many aims/objectives = poor survey</a:t>
            </a:r>
          </a:p>
        </p:txBody>
      </p:sp>
    </p:spTree>
    <p:extLst>
      <p:ext uri="{BB962C8B-B14F-4D97-AF65-F5344CB8AC3E}">
        <p14:creationId xmlns:p14="http://schemas.microsoft.com/office/powerpoint/2010/main" val="23491857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8213" y="382588"/>
            <a:ext cx="7634287" cy="806450"/>
          </a:xfrm>
        </p:spPr>
        <p:txBody>
          <a:bodyPr/>
          <a:lstStyle/>
          <a:p>
            <a:pPr eaLnBrk="1" fontAlgn="auto" hangingPunct="1">
              <a:spcAft>
                <a:spcPts val="0"/>
              </a:spcAft>
              <a:defRPr/>
            </a:pPr>
            <a:r>
              <a:rPr lang="en-GB" spc="-30" dirty="0" smtClean="0"/>
              <a:t>An effective questionnaire…</a:t>
            </a:r>
            <a:endParaRPr lang="en-GB" spc="-30" dirty="0"/>
          </a:p>
        </p:txBody>
      </p:sp>
      <p:sp>
        <p:nvSpPr>
          <p:cNvPr id="3" name="Content Placeholder 2"/>
          <p:cNvSpPr>
            <a:spLocks noGrp="1"/>
          </p:cNvSpPr>
          <p:nvPr>
            <p:ph idx="1"/>
          </p:nvPr>
        </p:nvSpPr>
        <p:spPr>
          <a:xfrm>
            <a:off x="855262" y="1340768"/>
            <a:ext cx="5769452" cy="4525962"/>
          </a:xfrm>
        </p:spPr>
        <p:txBody>
          <a:bodyPr rtlCol="0">
            <a:noAutofit/>
          </a:bodyPr>
          <a:lstStyle/>
          <a:p>
            <a:pPr marL="0" indent="0" eaLnBrk="1" fontAlgn="auto" hangingPunct="1">
              <a:spcAft>
                <a:spcPts val="0"/>
              </a:spcAft>
              <a:buFont typeface="Arial" panose="020B0604020202020204" pitchFamily="34" charset="0"/>
              <a:buNone/>
              <a:defRPr/>
            </a:pPr>
            <a:r>
              <a:rPr lang="en-GB" sz="2400" dirty="0" smtClean="0"/>
              <a:t>Asks relevant questions</a:t>
            </a:r>
          </a:p>
          <a:p>
            <a:pPr eaLnBrk="1" fontAlgn="auto" hangingPunct="1">
              <a:spcAft>
                <a:spcPts val="0"/>
              </a:spcAft>
              <a:defRPr/>
            </a:pPr>
            <a:r>
              <a:rPr lang="en-GB" sz="2400" dirty="0" smtClean="0"/>
              <a:t>Questions that will provide the answers to the research topic in question</a:t>
            </a:r>
          </a:p>
          <a:p>
            <a:pPr marL="0" indent="0" eaLnBrk="1" fontAlgn="auto" hangingPunct="1">
              <a:spcAft>
                <a:spcPts val="0"/>
              </a:spcAft>
              <a:buFont typeface="Arial" panose="020B0604020202020204" pitchFamily="34" charset="0"/>
              <a:buNone/>
              <a:defRPr/>
            </a:pPr>
            <a:endParaRPr lang="en-GB" sz="2400" dirty="0" smtClean="0"/>
          </a:p>
          <a:p>
            <a:pPr marL="0" indent="0" eaLnBrk="1" fontAlgn="auto" hangingPunct="1">
              <a:spcAft>
                <a:spcPts val="0"/>
              </a:spcAft>
              <a:buFont typeface="Arial" panose="020B0604020202020204" pitchFamily="34" charset="0"/>
              <a:buNone/>
              <a:defRPr/>
            </a:pPr>
            <a:r>
              <a:rPr lang="en-GB" sz="2400" dirty="0" smtClean="0"/>
              <a:t>Gets valid responses</a:t>
            </a:r>
          </a:p>
          <a:p>
            <a:pPr eaLnBrk="1" fontAlgn="auto" hangingPunct="1">
              <a:spcAft>
                <a:spcPts val="0"/>
              </a:spcAft>
              <a:defRPr/>
            </a:pPr>
            <a:r>
              <a:rPr lang="en-GB" sz="2400" dirty="0" smtClean="0"/>
              <a:t>Responses given reflect the respondent’s actual opinions</a:t>
            </a:r>
          </a:p>
          <a:p>
            <a:pPr marL="0" indent="0" eaLnBrk="1" fontAlgn="auto" hangingPunct="1">
              <a:spcAft>
                <a:spcPts val="0"/>
              </a:spcAft>
              <a:buFont typeface="Arial" panose="020B0604020202020204" pitchFamily="34" charset="0"/>
              <a:buNone/>
              <a:defRPr/>
            </a:pPr>
            <a:endParaRPr lang="en-GB" sz="2400" dirty="0" smtClean="0"/>
          </a:p>
          <a:p>
            <a:pPr marL="0" indent="0" eaLnBrk="1" fontAlgn="auto" hangingPunct="1">
              <a:spcAft>
                <a:spcPts val="0"/>
              </a:spcAft>
              <a:buFont typeface="Arial" panose="020B0604020202020204" pitchFamily="34" charset="0"/>
              <a:buNone/>
              <a:defRPr/>
            </a:pPr>
            <a:r>
              <a:rPr lang="en-GB" sz="2400" dirty="0" smtClean="0"/>
              <a:t>Gets a representative response</a:t>
            </a:r>
          </a:p>
          <a:p>
            <a:pPr eaLnBrk="1" fontAlgn="auto" hangingPunct="1">
              <a:spcAft>
                <a:spcPts val="0"/>
              </a:spcAft>
              <a:defRPr/>
            </a:pPr>
            <a:r>
              <a:rPr lang="en-GB" sz="2400" dirty="0" smtClean="0"/>
              <a:t>Makes it more reliable to infer the findings to wider population</a:t>
            </a:r>
            <a:endParaRPr lang="en-GB" sz="2400" dirty="0"/>
          </a:p>
        </p:txBody>
      </p:sp>
      <p:pic>
        <p:nvPicPr>
          <p:cNvPr id="67588" name="Picture 2" descr="Pie Chart ic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72913">
            <a:off x="6823075" y="5470525"/>
            <a:ext cx="1096963" cy="1098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7543800" y="4800600"/>
            <a:ext cx="1219200" cy="1702565"/>
          </a:xfrm>
          <a:prstGeom prst="rect">
            <a:avLst/>
          </a:prstGeom>
          <a:solidFill>
            <a:schemeClr val="bg1"/>
          </a:solidFill>
          <a:ln>
            <a:noFill/>
          </a:ln>
          <a:effectLst>
            <a:outerShdw blurRad="50800" dist="38100" dir="8100000" algn="tr" rotWithShape="0">
              <a:prstClr val="black">
                <a:alpha val="40000"/>
              </a:prstClr>
            </a:outerShdw>
          </a:effectLst>
          <a:scene3d>
            <a:camera prst="perspectiveRelaxed">
              <a:rot lat="18785198" lon="20269466" rev="1305143"/>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a:lstStyle/>
          <a:p>
            <a:pPr algn="ctr" eaLnBrk="1" fontAlgn="auto" hangingPunct="1">
              <a:spcBef>
                <a:spcPts val="0"/>
              </a:spcBef>
              <a:spcAft>
                <a:spcPts val="0"/>
              </a:spcAft>
              <a:defRPr/>
            </a:pPr>
            <a:r>
              <a:rPr lang="en-GB" dirty="0">
                <a:solidFill>
                  <a:schemeClr val="tx1"/>
                </a:solidFill>
              </a:rPr>
              <a:t>Survey report</a:t>
            </a:r>
          </a:p>
        </p:txBody>
      </p:sp>
      <p:pic>
        <p:nvPicPr>
          <p:cNvPr id="67590" name="Picture 2" descr="Pie Chart ic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13700" y="5562600"/>
            <a:ext cx="457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591"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37466" y="3392431"/>
            <a:ext cx="10668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592"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937500" y="3443288"/>
            <a:ext cx="10668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13"/>
          <p:cNvSpPr/>
          <p:nvPr/>
        </p:nvSpPr>
        <p:spPr>
          <a:xfrm rot="12492114">
            <a:off x="7859053" y="4468367"/>
            <a:ext cx="508769" cy="359665"/>
          </a:xfrm>
          <a:prstGeom prst="rect">
            <a:avLst/>
          </a:prstGeom>
          <a:solidFill>
            <a:schemeClr val="bg1"/>
          </a:solidFill>
          <a:ln>
            <a:noFill/>
          </a:ln>
          <a:effectLst>
            <a:outerShdw blurRad="50800" dist="38100" dir="8100000" algn="tr" rotWithShape="0">
              <a:prstClr val="black">
                <a:alpha val="40000"/>
              </a:prstClr>
            </a:outerShdw>
          </a:effectLst>
          <a:scene3d>
            <a:camera prst="perspectiveRelaxed" fov="3600000">
              <a:rot lat="19599452" lon="1709383" rev="20746298"/>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a:lstStyle/>
          <a:p>
            <a:pPr algn="ctr" eaLnBrk="1" fontAlgn="auto" hangingPunct="1">
              <a:spcBef>
                <a:spcPts val="0"/>
              </a:spcBef>
              <a:spcAft>
                <a:spcPts val="0"/>
              </a:spcAft>
              <a:defRPr/>
            </a:pPr>
            <a:r>
              <a:rPr lang="en-GB" dirty="0">
                <a:solidFill>
                  <a:schemeClr val="tx1"/>
                </a:solidFill>
                <a:sym typeface="Wingdings 2"/>
              </a:rPr>
              <a:t></a:t>
            </a:r>
            <a:endParaRPr lang="en-GB" dirty="0">
              <a:solidFill>
                <a:schemeClr val="tx1"/>
              </a:solidFill>
            </a:endParaRPr>
          </a:p>
        </p:txBody>
      </p:sp>
      <p:sp>
        <p:nvSpPr>
          <p:cNvPr id="10" name="Cloud Callout 9"/>
          <p:cNvSpPr/>
          <p:nvPr/>
        </p:nvSpPr>
        <p:spPr>
          <a:xfrm>
            <a:off x="6883400" y="3141663"/>
            <a:ext cx="392113" cy="301625"/>
          </a:xfrm>
          <a:prstGeom prst="cloudCallout">
            <a:avLst>
              <a:gd name="adj1" fmla="val 35242"/>
              <a:gd name="adj2" fmla="val 6250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dirty="0">
                <a:solidFill>
                  <a:schemeClr val="tx2"/>
                </a:solidFill>
                <a:sym typeface="Wingdings 2"/>
              </a:rPr>
              <a:t></a:t>
            </a:r>
            <a:endParaRPr lang="en-GB" dirty="0">
              <a:solidFill>
                <a:schemeClr val="tx2"/>
              </a:solidFill>
            </a:endParaRPr>
          </a:p>
        </p:txBody>
      </p:sp>
      <p:graphicFrame>
        <p:nvGraphicFramePr>
          <p:cNvPr id="11" name="Diagram 10"/>
          <p:cNvGraphicFramePr/>
          <p:nvPr/>
        </p:nvGraphicFramePr>
        <p:xfrm>
          <a:off x="6324600" y="1447800"/>
          <a:ext cx="2438400" cy="150781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478561238"/>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p:cNvSpPr/>
          <p:nvPr/>
        </p:nvSpPr>
        <p:spPr>
          <a:xfrm>
            <a:off x="3281402" y="3717729"/>
            <a:ext cx="2952328" cy="79208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2400" b="1">
              <a:solidFill>
                <a:srgbClr val="FFFFFF"/>
              </a:solidFill>
            </a:endParaRPr>
          </a:p>
        </p:txBody>
      </p:sp>
      <p:sp>
        <p:nvSpPr>
          <p:cNvPr id="16" name="Rectangle 15"/>
          <p:cNvSpPr/>
          <p:nvPr/>
        </p:nvSpPr>
        <p:spPr>
          <a:xfrm>
            <a:off x="3281402" y="5085881"/>
            <a:ext cx="2952328" cy="79208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2400" b="1">
              <a:solidFill>
                <a:srgbClr val="FFFFFF"/>
              </a:solidFill>
            </a:endParaRPr>
          </a:p>
        </p:txBody>
      </p:sp>
      <p:sp>
        <p:nvSpPr>
          <p:cNvPr id="14" name="Rectangle 13"/>
          <p:cNvSpPr/>
          <p:nvPr/>
        </p:nvSpPr>
        <p:spPr>
          <a:xfrm>
            <a:off x="3281402" y="2349577"/>
            <a:ext cx="2952328" cy="79208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2400" b="1">
              <a:solidFill>
                <a:srgbClr val="FFFFFF"/>
              </a:solidFill>
            </a:endParaRPr>
          </a:p>
        </p:txBody>
      </p:sp>
      <p:sp>
        <p:nvSpPr>
          <p:cNvPr id="69643" name="Rectangle 4"/>
          <p:cNvSpPr>
            <a:spLocks noGrp="1" noChangeArrowheads="1"/>
          </p:cNvSpPr>
          <p:nvPr>
            <p:ph type="title"/>
          </p:nvPr>
        </p:nvSpPr>
        <p:spPr/>
        <p:txBody>
          <a:bodyPr lIns="90488" tIns="44450" rIns="90488" bIns="44450">
            <a:normAutofit fontScale="90000"/>
          </a:bodyPr>
          <a:lstStyle/>
          <a:p>
            <a:pPr eaLnBrk="1" hangingPunct="1"/>
            <a:r>
              <a:rPr lang="en-US" altLang="en-US" sz="3600" smtClean="0">
                <a:ln>
                  <a:noFill/>
                </a:ln>
                <a:solidFill>
                  <a:srgbClr val="000000"/>
                </a:solidFill>
                <a:ea typeface="MS PGothic" panose="020B0600070205080204" pitchFamily="34" charset="-128"/>
              </a:rPr>
              <a:t>Stages in the </a:t>
            </a:r>
            <a:br>
              <a:rPr lang="en-US" altLang="en-US" sz="3600" smtClean="0">
                <a:ln>
                  <a:noFill/>
                </a:ln>
                <a:solidFill>
                  <a:srgbClr val="000000"/>
                </a:solidFill>
                <a:ea typeface="MS PGothic" panose="020B0600070205080204" pitchFamily="34" charset="-128"/>
              </a:rPr>
            </a:br>
            <a:r>
              <a:rPr lang="en-US" altLang="en-US" sz="3600" smtClean="0">
                <a:ln>
                  <a:noFill/>
                </a:ln>
                <a:solidFill>
                  <a:srgbClr val="000000"/>
                </a:solidFill>
                <a:ea typeface="MS PGothic" panose="020B0600070205080204" pitchFamily="34" charset="-128"/>
              </a:rPr>
              <a:t>Development of a Questionnaire</a:t>
            </a:r>
          </a:p>
        </p:txBody>
      </p:sp>
      <p:sp>
        <p:nvSpPr>
          <p:cNvPr id="69644" name="Rectangle 11"/>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fontAlgn="base">
              <a:spcBef>
                <a:spcPct val="0"/>
              </a:spcBef>
              <a:spcAft>
                <a:spcPct val="0"/>
              </a:spcAft>
              <a:buClrTx/>
              <a:buSzTx/>
              <a:buFontTx/>
              <a:buNone/>
            </a:pPr>
            <a:fld id="{505C9010-B967-4ECD-B8D5-81CB36C424AD}" type="slidenum">
              <a:rPr lang="en-GB" altLang="en-US" sz="1200" smtClean="0">
                <a:solidFill>
                  <a:srgbClr val="898989"/>
                </a:solidFill>
                <a:latin typeface="Calibri" panose="020F0502020204030204" pitchFamily="34" charset="0"/>
                <a:ea typeface="MS PGothic" panose="020B0600070205080204" pitchFamily="34" charset="-128"/>
              </a:rPr>
              <a:pPr fontAlgn="base">
                <a:spcBef>
                  <a:spcPct val="0"/>
                </a:spcBef>
                <a:spcAft>
                  <a:spcPct val="0"/>
                </a:spcAft>
                <a:buClrTx/>
                <a:buSzTx/>
                <a:buFontTx/>
                <a:buNone/>
              </a:pPr>
              <a:t>28</a:t>
            </a:fld>
            <a:endParaRPr lang="en-GB" altLang="en-US" sz="1200" smtClean="0">
              <a:solidFill>
                <a:srgbClr val="898989"/>
              </a:solidFill>
              <a:latin typeface="Calibri" panose="020F0502020204030204" pitchFamily="34" charset="0"/>
              <a:ea typeface="MS PGothic" panose="020B0600070205080204" pitchFamily="34" charset="-128"/>
            </a:endParaRPr>
          </a:p>
        </p:txBody>
      </p:sp>
      <p:sp>
        <p:nvSpPr>
          <p:cNvPr id="69645" name="Rectangle 2"/>
          <p:cNvSpPr>
            <a:spLocks noChangeArrowheads="1"/>
          </p:cNvSpPr>
          <p:nvPr/>
        </p:nvSpPr>
        <p:spPr bwMode="auto">
          <a:xfrm>
            <a:off x="7239000" y="6629400"/>
            <a:ext cx="1905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lgn="r" eaLnBrk="1" hangingPunct="1">
              <a:spcBef>
                <a:spcPct val="0"/>
              </a:spcBef>
              <a:spcAft>
                <a:spcPct val="0"/>
              </a:spcAft>
              <a:buClrTx/>
              <a:buSzTx/>
              <a:buFontTx/>
              <a:buNone/>
            </a:pPr>
            <a:endParaRPr lang="en-US" altLang="en-US" sz="1000" b="1">
              <a:solidFill>
                <a:srgbClr val="000000"/>
              </a:solidFill>
              <a:latin typeface="Arial" panose="020B0604020202020204" pitchFamily="34" charset="0"/>
              <a:ea typeface="MS PGothic" panose="020B0600070205080204" pitchFamily="34" charset="-128"/>
            </a:endParaRPr>
          </a:p>
        </p:txBody>
      </p:sp>
      <p:sp>
        <p:nvSpPr>
          <p:cNvPr id="69646" name="Rectangle 3"/>
          <p:cNvSpPr>
            <a:spLocks noChangeArrowheads="1"/>
          </p:cNvSpPr>
          <p:nvPr/>
        </p:nvSpPr>
        <p:spPr bwMode="auto">
          <a:xfrm>
            <a:off x="0" y="6629400"/>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lgn="ctr" eaLnBrk="1" hangingPunct="1">
              <a:spcBef>
                <a:spcPct val="0"/>
              </a:spcBef>
              <a:spcAft>
                <a:spcPct val="0"/>
              </a:spcAft>
              <a:buClrTx/>
              <a:buSzTx/>
              <a:buFontTx/>
              <a:buNone/>
            </a:pPr>
            <a:endParaRPr lang="en-US" altLang="en-US" sz="1000" b="1">
              <a:solidFill>
                <a:srgbClr val="000000"/>
              </a:solidFill>
              <a:latin typeface="Arial" panose="020B0604020202020204" pitchFamily="34" charset="0"/>
              <a:ea typeface="MS PGothic" panose="020B0600070205080204" pitchFamily="34" charset="-128"/>
            </a:endParaRPr>
          </a:p>
        </p:txBody>
      </p:sp>
      <p:sp>
        <p:nvSpPr>
          <p:cNvPr id="69647" name="Line 8"/>
          <p:cNvSpPr>
            <a:spLocks noChangeShapeType="1"/>
          </p:cNvSpPr>
          <p:nvPr/>
        </p:nvSpPr>
        <p:spPr bwMode="auto">
          <a:xfrm flipH="1">
            <a:off x="4711700" y="3141663"/>
            <a:ext cx="9525" cy="573087"/>
          </a:xfrm>
          <a:prstGeom prst="line">
            <a:avLst/>
          </a:prstGeom>
          <a:noFill/>
          <a:ln w="508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69648" name="Line 9"/>
          <p:cNvSpPr>
            <a:spLocks noChangeShapeType="1"/>
          </p:cNvSpPr>
          <p:nvPr/>
        </p:nvSpPr>
        <p:spPr bwMode="auto">
          <a:xfrm flipH="1">
            <a:off x="4711700" y="4510088"/>
            <a:ext cx="9525" cy="565150"/>
          </a:xfrm>
          <a:prstGeom prst="line">
            <a:avLst/>
          </a:prstGeom>
          <a:noFill/>
          <a:ln w="508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0250" name="Rectangle 15"/>
          <p:cNvSpPr>
            <a:spLocks noChangeArrowheads="1"/>
          </p:cNvSpPr>
          <p:nvPr/>
        </p:nvSpPr>
        <p:spPr bwMode="auto">
          <a:xfrm>
            <a:off x="3327400" y="2346325"/>
            <a:ext cx="2786063" cy="785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endParaRPr lang="en-US" altLang="en-US" sz="1800" b="1">
              <a:solidFill>
                <a:srgbClr val="FC205F"/>
              </a:solidFill>
              <a:latin typeface="Arial" panose="020B0604020202020204" pitchFamily="34" charset="0"/>
              <a:ea typeface="MS PGothic" panose="020B0600070205080204" pitchFamily="34" charset="-128"/>
            </a:endParaRPr>
          </a:p>
        </p:txBody>
      </p:sp>
      <p:sp>
        <p:nvSpPr>
          <p:cNvPr id="10251" name="Rectangle 5"/>
          <p:cNvSpPr>
            <a:spLocks noChangeArrowheads="1"/>
          </p:cNvSpPr>
          <p:nvPr/>
        </p:nvSpPr>
        <p:spPr bwMode="auto">
          <a:xfrm>
            <a:off x="3543300" y="2524125"/>
            <a:ext cx="2370138"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r>
              <a:rPr lang="en-US" altLang="en-US" b="1">
                <a:solidFill>
                  <a:srgbClr val="124992"/>
                </a:solidFill>
                <a:latin typeface="Arial" panose="020B0604020202020204" pitchFamily="34" charset="0"/>
                <a:ea typeface="MS PGothic" panose="020B0600070205080204" pitchFamily="34" charset="-128"/>
              </a:rPr>
              <a:t>Planning stage</a:t>
            </a:r>
          </a:p>
        </p:txBody>
      </p:sp>
      <p:sp>
        <p:nvSpPr>
          <p:cNvPr id="10252" name="Rectangle 16"/>
          <p:cNvSpPr>
            <a:spLocks noChangeArrowheads="1"/>
          </p:cNvSpPr>
          <p:nvPr/>
        </p:nvSpPr>
        <p:spPr bwMode="auto">
          <a:xfrm>
            <a:off x="3425825" y="3717925"/>
            <a:ext cx="2786063" cy="785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round/>
                <a:headEnd type="none" w="sm" len="sm"/>
                <a:tailEnd type="none" w="sm" len="sm"/>
              </a14:hiddenLine>
            </a:ext>
          </a:extLst>
        </p:spPr>
        <p:txBody>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endParaRPr lang="en-US" altLang="en-US" sz="1800" b="1">
              <a:solidFill>
                <a:srgbClr val="FC205F"/>
              </a:solidFill>
              <a:latin typeface="Arial" panose="020B0604020202020204" pitchFamily="34" charset="0"/>
              <a:ea typeface="MS PGothic" panose="020B0600070205080204" pitchFamily="34" charset="-128"/>
            </a:endParaRPr>
          </a:p>
        </p:txBody>
      </p:sp>
      <p:sp>
        <p:nvSpPr>
          <p:cNvPr id="10253" name="Rectangle 6"/>
          <p:cNvSpPr>
            <a:spLocks noChangeArrowheads="1"/>
          </p:cNvSpPr>
          <p:nvPr/>
        </p:nvSpPr>
        <p:spPr bwMode="auto">
          <a:xfrm>
            <a:off x="3641725" y="3790950"/>
            <a:ext cx="2098675"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r>
              <a:rPr lang="en-US" altLang="en-US" b="1">
                <a:solidFill>
                  <a:srgbClr val="124992"/>
                </a:solidFill>
                <a:latin typeface="Arial" panose="020B0604020202020204" pitchFamily="34" charset="0"/>
                <a:ea typeface="MS PGothic" panose="020B0600070205080204" pitchFamily="34" charset="-128"/>
              </a:rPr>
              <a:t>Design stage</a:t>
            </a:r>
          </a:p>
        </p:txBody>
      </p:sp>
      <p:sp>
        <p:nvSpPr>
          <p:cNvPr id="10255" name="Rectangle 7"/>
          <p:cNvSpPr>
            <a:spLocks noChangeArrowheads="1"/>
          </p:cNvSpPr>
          <p:nvPr/>
        </p:nvSpPr>
        <p:spPr bwMode="auto">
          <a:xfrm>
            <a:off x="3997325" y="5218113"/>
            <a:ext cx="1738313"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r>
              <a:rPr lang="en-US" altLang="en-US" b="1">
                <a:solidFill>
                  <a:srgbClr val="124992"/>
                </a:solidFill>
                <a:latin typeface="Arial" panose="020B0604020202020204" pitchFamily="34" charset="0"/>
                <a:ea typeface="MS PGothic" panose="020B0600070205080204" pitchFamily="34" charset="-128"/>
              </a:rPr>
              <a:t>Pilot stage</a:t>
            </a:r>
          </a:p>
        </p:txBody>
      </p:sp>
    </p:spTree>
    <p:extLst>
      <p:ext uri="{BB962C8B-B14F-4D97-AF65-F5344CB8AC3E}">
        <p14:creationId xmlns:p14="http://schemas.microsoft.com/office/powerpoint/2010/main" val="41149681"/>
      </p:ext>
    </p:extLst>
  </p:cSld>
  <p:clrMapOvr>
    <a:masterClrMapping/>
  </p:clrMapOvr>
  <p:transition>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nodePh="1">
                                  <p:stCondLst>
                                    <p:cond delay="0"/>
                                  </p:stCondLst>
                                  <p:endCondLst>
                                    <p:cond evt="begin" delay="0">
                                      <p:tn val="5"/>
                                    </p:cond>
                                  </p:endCondLst>
                                  <p:childTnLst>
                                    <p:set>
                                      <p:cBhvr>
                                        <p:cTn id="6" dur="1" fill="hold">
                                          <p:stCondLst>
                                            <p:cond delay="0"/>
                                          </p:stCondLst>
                                        </p:cTn>
                                        <p:tgtEl>
                                          <p:spTgt spid="10250"/>
                                        </p:tgtEl>
                                        <p:attrNameLst>
                                          <p:attrName>style.visibility</p:attrName>
                                        </p:attrNameLst>
                                      </p:cBhvr>
                                      <p:to>
                                        <p:strVal val="visible"/>
                                      </p:to>
                                    </p:set>
                                    <p:animEffect transition="in" filter="fade">
                                      <p:cBhvr>
                                        <p:cTn id="7" dur="2000"/>
                                        <p:tgtEl>
                                          <p:spTgt spid="1025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251"/>
                                        </p:tgtEl>
                                        <p:attrNameLst>
                                          <p:attrName>style.visibility</p:attrName>
                                        </p:attrNameLst>
                                      </p:cBhvr>
                                      <p:to>
                                        <p:strVal val="visible"/>
                                      </p:to>
                                    </p:set>
                                    <p:animEffect transition="in" filter="fade">
                                      <p:cBhvr>
                                        <p:cTn id="10" dur="2000"/>
                                        <p:tgtEl>
                                          <p:spTgt spid="10251"/>
                                        </p:tgtEl>
                                      </p:cBhvr>
                                    </p:animEffect>
                                  </p:childTnLst>
                                </p:cTn>
                              </p:par>
                              <p:par>
                                <p:cTn id="11" presetID="10" presetClass="entr" presetSubtype="0" fill="hold" grpId="0" nodeType="withEffect" nodePh="1">
                                  <p:stCondLst>
                                    <p:cond delay="0"/>
                                  </p:stCondLst>
                                  <p:endCondLst>
                                    <p:cond evt="begin" delay="0">
                                      <p:tn val="11"/>
                                    </p:cond>
                                  </p:endCondLst>
                                  <p:childTnLst>
                                    <p:set>
                                      <p:cBhvr>
                                        <p:cTn id="12" dur="1" fill="hold">
                                          <p:stCondLst>
                                            <p:cond delay="0"/>
                                          </p:stCondLst>
                                        </p:cTn>
                                        <p:tgtEl>
                                          <p:spTgt spid="10252"/>
                                        </p:tgtEl>
                                        <p:attrNameLst>
                                          <p:attrName>style.visibility</p:attrName>
                                        </p:attrNameLst>
                                      </p:cBhvr>
                                      <p:to>
                                        <p:strVal val="visible"/>
                                      </p:to>
                                    </p:set>
                                    <p:animEffect transition="in" filter="fade">
                                      <p:cBhvr>
                                        <p:cTn id="13" dur="2000"/>
                                        <p:tgtEl>
                                          <p:spTgt spid="1025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0253"/>
                                        </p:tgtEl>
                                        <p:attrNameLst>
                                          <p:attrName>style.visibility</p:attrName>
                                        </p:attrNameLst>
                                      </p:cBhvr>
                                      <p:to>
                                        <p:strVal val="visible"/>
                                      </p:to>
                                    </p:set>
                                    <p:animEffect transition="in" filter="fade">
                                      <p:cBhvr>
                                        <p:cTn id="16" dur="2000"/>
                                        <p:tgtEl>
                                          <p:spTgt spid="10253"/>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0255"/>
                                        </p:tgtEl>
                                        <p:attrNameLst>
                                          <p:attrName>style.visibility</p:attrName>
                                        </p:attrNameLst>
                                      </p:cBhvr>
                                      <p:to>
                                        <p:strVal val="visible"/>
                                      </p:to>
                                    </p:set>
                                    <p:animEffect transition="in" filter="fade">
                                      <p:cBhvr>
                                        <p:cTn id="19" dur="2000"/>
                                        <p:tgtEl>
                                          <p:spTgt spid="10255"/>
                                        </p:tgtEl>
                                      </p:cBhvr>
                                    </p:animEffect>
                                  </p:childTnLst>
                                </p:cTn>
                              </p:par>
                              <p:par>
                                <p:cTn id="20" presetID="12" presetClass="entr" presetSubtype="4" fill="hold" grpId="1" nodeType="withEffect" nodePh="1">
                                  <p:stCondLst>
                                    <p:cond delay="0"/>
                                  </p:stCondLst>
                                  <p:endCondLst>
                                    <p:cond evt="begin" delay="0">
                                      <p:tn val="20"/>
                                    </p:cond>
                                  </p:endCondLst>
                                  <p:childTnLst>
                                    <p:set>
                                      <p:cBhvr>
                                        <p:cTn id="21" dur="1" fill="hold">
                                          <p:stCondLst>
                                            <p:cond delay="0"/>
                                          </p:stCondLst>
                                        </p:cTn>
                                        <p:tgtEl>
                                          <p:spTgt spid="10250"/>
                                        </p:tgtEl>
                                        <p:attrNameLst>
                                          <p:attrName>style.visibility</p:attrName>
                                        </p:attrNameLst>
                                      </p:cBhvr>
                                      <p:to>
                                        <p:strVal val="visible"/>
                                      </p:to>
                                    </p:set>
                                    <p:animEffect transition="in" filter="slide(fromBottom)">
                                      <p:cBhvr>
                                        <p:cTn id="22" dur="1000"/>
                                        <p:tgtEl>
                                          <p:spTgt spid="10250"/>
                                        </p:tgtEl>
                                      </p:cBhvr>
                                    </p:animEffect>
                                  </p:childTnLst>
                                </p:cTn>
                              </p:par>
                              <p:par>
                                <p:cTn id="23" presetID="12" presetClass="entr" presetSubtype="4" fill="hold" grpId="1" nodeType="withEffect">
                                  <p:stCondLst>
                                    <p:cond delay="0"/>
                                  </p:stCondLst>
                                  <p:childTnLst>
                                    <p:set>
                                      <p:cBhvr>
                                        <p:cTn id="24" dur="1" fill="hold">
                                          <p:stCondLst>
                                            <p:cond delay="0"/>
                                          </p:stCondLst>
                                        </p:cTn>
                                        <p:tgtEl>
                                          <p:spTgt spid="10251"/>
                                        </p:tgtEl>
                                        <p:attrNameLst>
                                          <p:attrName>style.visibility</p:attrName>
                                        </p:attrNameLst>
                                      </p:cBhvr>
                                      <p:to>
                                        <p:strVal val="visible"/>
                                      </p:to>
                                    </p:set>
                                    <p:animEffect transition="in" filter="slide(fromBottom)">
                                      <p:cBhvr>
                                        <p:cTn id="25" dur="1000"/>
                                        <p:tgtEl>
                                          <p:spTgt spid="10251"/>
                                        </p:tgtEl>
                                      </p:cBhvr>
                                    </p:animEffect>
                                  </p:childTnLst>
                                </p:cTn>
                              </p:par>
                              <p:par>
                                <p:cTn id="26" presetID="12" presetClass="entr" presetSubtype="4" fill="hold" grpId="1" nodeType="withEffect" nodePh="1">
                                  <p:stCondLst>
                                    <p:cond delay="0"/>
                                  </p:stCondLst>
                                  <p:endCondLst>
                                    <p:cond evt="begin" delay="0">
                                      <p:tn val="26"/>
                                    </p:cond>
                                  </p:endCondLst>
                                  <p:childTnLst>
                                    <p:set>
                                      <p:cBhvr>
                                        <p:cTn id="27" dur="1" fill="hold">
                                          <p:stCondLst>
                                            <p:cond delay="0"/>
                                          </p:stCondLst>
                                        </p:cTn>
                                        <p:tgtEl>
                                          <p:spTgt spid="10252"/>
                                        </p:tgtEl>
                                        <p:attrNameLst>
                                          <p:attrName>style.visibility</p:attrName>
                                        </p:attrNameLst>
                                      </p:cBhvr>
                                      <p:to>
                                        <p:strVal val="visible"/>
                                      </p:to>
                                    </p:set>
                                    <p:animEffect transition="in" filter="slide(fromBottom)">
                                      <p:cBhvr>
                                        <p:cTn id="28" dur="1000"/>
                                        <p:tgtEl>
                                          <p:spTgt spid="10252"/>
                                        </p:tgtEl>
                                      </p:cBhvr>
                                    </p:animEffect>
                                  </p:childTnLst>
                                </p:cTn>
                              </p:par>
                              <p:par>
                                <p:cTn id="29" presetID="12" presetClass="entr" presetSubtype="4" fill="hold" grpId="1" nodeType="withEffect">
                                  <p:stCondLst>
                                    <p:cond delay="0"/>
                                  </p:stCondLst>
                                  <p:childTnLst>
                                    <p:set>
                                      <p:cBhvr>
                                        <p:cTn id="30" dur="1" fill="hold">
                                          <p:stCondLst>
                                            <p:cond delay="0"/>
                                          </p:stCondLst>
                                        </p:cTn>
                                        <p:tgtEl>
                                          <p:spTgt spid="10253"/>
                                        </p:tgtEl>
                                        <p:attrNameLst>
                                          <p:attrName>style.visibility</p:attrName>
                                        </p:attrNameLst>
                                      </p:cBhvr>
                                      <p:to>
                                        <p:strVal val="visible"/>
                                      </p:to>
                                    </p:set>
                                    <p:animEffect transition="in" filter="slide(fromBottom)">
                                      <p:cBhvr>
                                        <p:cTn id="31" dur="1000"/>
                                        <p:tgtEl>
                                          <p:spTgt spid="10253"/>
                                        </p:tgtEl>
                                      </p:cBhvr>
                                    </p:animEffect>
                                  </p:childTnLst>
                                </p:cTn>
                              </p:par>
                              <p:par>
                                <p:cTn id="32" presetID="12" presetClass="entr" presetSubtype="4" fill="hold" grpId="1" nodeType="withEffect">
                                  <p:stCondLst>
                                    <p:cond delay="0"/>
                                  </p:stCondLst>
                                  <p:childTnLst>
                                    <p:set>
                                      <p:cBhvr>
                                        <p:cTn id="33" dur="1" fill="hold">
                                          <p:stCondLst>
                                            <p:cond delay="0"/>
                                          </p:stCondLst>
                                        </p:cTn>
                                        <p:tgtEl>
                                          <p:spTgt spid="10255"/>
                                        </p:tgtEl>
                                        <p:attrNameLst>
                                          <p:attrName>style.visibility</p:attrName>
                                        </p:attrNameLst>
                                      </p:cBhvr>
                                      <p:to>
                                        <p:strVal val="visible"/>
                                      </p:to>
                                    </p:set>
                                    <p:animEffect transition="in" filter="slide(fromBottom)">
                                      <p:cBhvr>
                                        <p:cTn id="34" dur="1000"/>
                                        <p:tgtEl>
                                          <p:spTgt spid="102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50" grpId="0"/>
      <p:bldP spid="10250" grpId="1"/>
      <p:bldP spid="10251" grpId="0"/>
      <p:bldP spid="10251" grpId="1"/>
      <p:bldP spid="10252" grpId="0"/>
      <p:bldP spid="10252" grpId="1"/>
      <p:bldP spid="10253" grpId="0"/>
      <p:bldP spid="10253" grpId="1"/>
      <p:bldP spid="10255" grpId="0"/>
      <p:bldP spid="10255" grpId="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971602" y="1844824"/>
            <a:ext cx="2952328" cy="79208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2400" b="1">
              <a:solidFill>
                <a:srgbClr val="FFFFFF"/>
              </a:solidFill>
            </a:endParaRPr>
          </a:p>
        </p:txBody>
      </p:sp>
      <p:sp>
        <p:nvSpPr>
          <p:cNvPr id="19" name="Rectangle 18"/>
          <p:cNvSpPr/>
          <p:nvPr/>
        </p:nvSpPr>
        <p:spPr>
          <a:xfrm>
            <a:off x="899592" y="3140968"/>
            <a:ext cx="2952328" cy="79208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2400" b="1">
              <a:solidFill>
                <a:srgbClr val="FFFFFF"/>
              </a:solidFill>
            </a:endParaRPr>
          </a:p>
        </p:txBody>
      </p:sp>
      <p:sp>
        <p:nvSpPr>
          <p:cNvPr id="20" name="Rectangle 19"/>
          <p:cNvSpPr/>
          <p:nvPr/>
        </p:nvSpPr>
        <p:spPr>
          <a:xfrm>
            <a:off x="971602" y="4509120"/>
            <a:ext cx="2952328" cy="79208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2400" b="1">
              <a:solidFill>
                <a:srgbClr val="FFFFFF"/>
              </a:solidFill>
            </a:endParaRPr>
          </a:p>
        </p:txBody>
      </p:sp>
      <p:sp>
        <p:nvSpPr>
          <p:cNvPr id="71691" name="Rectangle 4"/>
          <p:cNvSpPr>
            <a:spLocks noGrp="1" noChangeArrowheads="1"/>
          </p:cNvSpPr>
          <p:nvPr>
            <p:ph type="title"/>
          </p:nvPr>
        </p:nvSpPr>
        <p:spPr>
          <a:xfrm>
            <a:off x="1219200" y="214313"/>
            <a:ext cx="7772400" cy="1143000"/>
          </a:xfrm>
        </p:spPr>
        <p:txBody>
          <a:bodyPr lIns="90488" tIns="44450" rIns="90488" bIns="44450">
            <a:normAutofit fontScale="90000"/>
          </a:bodyPr>
          <a:lstStyle/>
          <a:p>
            <a:pPr eaLnBrk="1" hangingPunct="1"/>
            <a:r>
              <a:rPr lang="en-US" altLang="en-US" sz="3600" smtClean="0">
                <a:ln>
                  <a:noFill/>
                </a:ln>
                <a:solidFill>
                  <a:srgbClr val="000000"/>
                </a:solidFill>
                <a:ea typeface="MS PGothic" panose="020B0600070205080204" pitchFamily="34" charset="-128"/>
              </a:rPr>
              <a:t>Stages in the </a:t>
            </a:r>
            <a:br>
              <a:rPr lang="en-US" altLang="en-US" sz="3600" smtClean="0">
                <a:ln>
                  <a:noFill/>
                </a:ln>
                <a:solidFill>
                  <a:srgbClr val="000000"/>
                </a:solidFill>
                <a:ea typeface="MS PGothic" panose="020B0600070205080204" pitchFamily="34" charset="-128"/>
              </a:rPr>
            </a:br>
            <a:r>
              <a:rPr lang="en-US" altLang="en-US" sz="3600" smtClean="0">
                <a:ln>
                  <a:noFill/>
                </a:ln>
                <a:solidFill>
                  <a:srgbClr val="000000"/>
                </a:solidFill>
                <a:ea typeface="MS PGothic" panose="020B0600070205080204" pitchFamily="34" charset="-128"/>
              </a:rPr>
              <a:t>Development of a Questionnaire</a:t>
            </a:r>
          </a:p>
        </p:txBody>
      </p:sp>
      <p:sp>
        <p:nvSpPr>
          <p:cNvPr id="71692" name="Rectangle 11"/>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fontAlgn="base">
              <a:spcBef>
                <a:spcPct val="0"/>
              </a:spcBef>
              <a:spcAft>
                <a:spcPct val="0"/>
              </a:spcAft>
              <a:buClrTx/>
              <a:buSzTx/>
              <a:buFontTx/>
              <a:buNone/>
            </a:pPr>
            <a:fld id="{EC88732A-7DEB-413A-8674-BB74B8CA5513}" type="slidenum">
              <a:rPr lang="en-GB" altLang="en-US" sz="1200" smtClean="0">
                <a:solidFill>
                  <a:srgbClr val="898989"/>
                </a:solidFill>
                <a:latin typeface="Calibri" panose="020F0502020204030204" pitchFamily="34" charset="0"/>
                <a:ea typeface="MS PGothic" panose="020B0600070205080204" pitchFamily="34" charset="-128"/>
              </a:rPr>
              <a:pPr fontAlgn="base">
                <a:spcBef>
                  <a:spcPct val="0"/>
                </a:spcBef>
                <a:spcAft>
                  <a:spcPct val="0"/>
                </a:spcAft>
                <a:buClrTx/>
                <a:buSzTx/>
                <a:buFontTx/>
                <a:buNone/>
              </a:pPr>
              <a:t>29</a:t>
            </a:fld>
            <a:endParaRPr lang="en-GB" altLang="en-US" sz="1200" smtClean="0">
              <a:solidFill>
                <a:srgbClr val="898989"/>
              </a:solidFill>
              <a:latin typeface="Calibri" panose="020F0502020204030204" pitchFamily="34" charset="0"/>
              <a:ea typeface="MS PGothic" panose="020B0600070205080204" pitchFamily="34" charset="-128"/>
            </a:endParaRPr>
          </a:p>
        </p:txBody>
      </p:sp>
      <p:sp>
        <p:nvSpPr>
          <p:cNvPr id="71693" name="Rectangle 2"/>
          <p:cNvSpPr>
            <a:spLocks noChangeArrowheads="1"/>
          </p:cNvSpPr>
          <p:nvPr/>
        </p:nvSpPr>
        <p:spPr bwMode="auto">
          <a:xfrm>
            <a:off x="7200900" y="6629400"/>
            <a:ext cx="1905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lgn="r" eaLnBrk="1" hangingPunct="1">
              <a:spcBef>
                <a:spcPct val="0"/>
              </a:spcBef>
              <a:spcAft>
                <a:spcPct val="0"/>
              </a:spcAft>
              <a:buClrTx/>
              <a:buSzTx/>
              <a:buFontTx/>
              <a:buNone/>
            </a:pPr>
            <a:endParaRPr lang="en-US" altLang="en-US" sz="1000" b="1">
              <a:solidFill>
                <a:srgbClr val="000000"/>
              </a:solidFill>
              <a:latin typeface="Arial" panose="020B0604020202020204" pitchFamily="34" charset="0"/>
              <a:ea typeface="MS PGothic" panose="020B0600070205080204" pitchFamily="34" charset="-128"/>
            </a:endParaRPr>
          </a:p>
        </p:txBody>
      </p:sp>
      <p:sp>
        <p:nvSpPr>
          <p:cNvPr id="71694" name="Rectangle 3"/>
          <p:cNvSpPr>
            <a:spLocks noChangeArrowheads="1"/>
          </p:cNvSpPr>
          <p:nvPr/>
        </p:nvSpPr>
        <p:spPr bwMode="auto">
          <a:xfrm>
            <a:off x="0" y="6629400"/>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lgn="ctr" eaLnBrk="1" hangingPunct="1">
              <a:spcBef>
                <a:spcPct val="0"/>
              </a:spcBef>
              <a:spcAft>
                <a:spcPct val="0"/>
              </a:spcAft>
              <a:buClrTx/>
              <a:buSzTx/>
              <a:buFontTx/>
              <a:buNone/>
            </a:pPr>
            <a:endParaRPr lang="en-US" altLang="en-US" sz="1000" b="1">
              <a:solidFill>
                <a:srgbClr val="000000"/>
              </a:solidFill>
              <a:latin typeface="Arial" panose="020B0604020202020204" pitchFamily="34" charset="0"/>
              <a:ea typeface="MS PGothic" panose="020B0600070205080204" pitchFamily="34" charset="-128"/>
            </a:endParaRPr>
          </a:p>
        </p:txBody>
      </p:sp>
      <p:sp>
        <p:nvSpPr>
          <p:cNvPr id="71695" name="Line 9"/>
          <p:cNvSpPr>
            <a:spLocks noChangeShapeType="1"/>
          </p:cNvSpPr>
          <p:nvPr/>
        </p:nvSpPr>
        <p:spPr bwMode="auto">
          <a:xfrm>
            <a:off x="2286000" y="3933825"/>
            <a:ext cx="0" cy="574675"/>
          </a:xfrm>
          <a:prstGeom prst="line">
            <a:avLst/>
          </a:prstGeom>
          <a:noFill/>
          <a:ln w="508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276" name="Rectangle 10"/>
          <p:cNvSpPr>
            <a:spLocks noChangeArrowheads="1"/>
          </p:cNvSpPr>
          <p:nvPr/>
        </p:nvSpPr>
        <p:spPr bwMode="auto">
          <a:xfrm>
            <a:off x="4932363" y="1700213"/>
            <a:ext cx="3592512"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marL="176213" indent="-176213"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lnSpc>
                <a:spcPct val="120000"/>
              </a:lnSpc>
              <a:spcBef>
                <a:spcPct val="0"/>
              </a:spcBef>
              <a:spcAft>
                <a:spcPct val="0"/>
              </a:spcAft>
              <a:buClr>
                <a:srgbClr val="000000"/>
              </a:buClr>
              <a:buSzTx/>
              <a:buFontTx/>
              <a:buBlip>
                <a:blip r:embed="rId3"/>
              </a:buBlip>
            </a:pPr>
            <a:r>
              <a:rPr lang="en-US" altLang="en-US" sz="2000" b="1">
                <a:solidFill>
                  <a:srgbClr val="124992"/>
                </a:solidFill>
                <a:latin typeface="Arial" panose="020B0604020202020204" pitchFamily="34" charset="0"/>
                <a:ea typeface="MS PGothic" panose="020B0600070205080204" pitchFamily="34" charset="-128"/>
              </a:rPr>
              <a:t> Definition of the research </a:t>
            </a:r>
          </a:p>
          <a:p>
            <a:pPr eaLnBrk="1" hangingPunct="1">
              <a:lnSpc>
                <a:spcPct val="120000"/>
              </a:lnSpc>
              <a:spcBef>
                <a:spcPct val="0"/>
              </a:spcBef>
              <a:spcAft>
                <a:spcPct val="0"/>
              </a:spcAft>
              <a:buClr>
                <a:srgbClr val="000000"/>
              </a:buClr>
              <a:buSzTx/>
              <a:buFontTx/>
              <a:buNone/>
            </a:pPr>
            <a:r>
              <a:rPr lang="en-US" altLang="en-US" sz="2000" b="1">
                <a:solidFill>
                  <a:srgbClr val="124992"/>
                </a:solidFill>
                <a:latin typeface="Arial" panose="020B0604020202020204" pitchFamily="34" charset="0"/>
                <a:ea typeface="MS PGothic" panose="020B0600070205080204" pitchFamily="34" charset="-128"/>
              </a:rPr>
              <a:t>    aims and objectives</a:t>
            </a:r>
          </a:p>
          <a:p>
            <a:pPr eaLnBrk="1" hangingPunct="1">
              <a:lnSpc>
                <a:spcPct val="120000"/>
              </a:lnSpc>
              <a:spcBef>
                <a:spcPct val="0"/>
              </a:spcBef>
              <a:spcAft>
                <a:spcPct val="0"/>
              </a:spcAft>
              <a:buClr>
                <a:srgbClr val="000000"/>
              </a:buClr>
              <a:buSzTx/>
              <a:buFontTx/>
              <a:buBlip>
                <a:blip r:embed="rId3"/>
              </a:buBlip>
            </a:pPr>
            <a:r>
              <a:rPr lang="en-US" altLang="en-US" sz="2000" b="1">
                <a:solidFill>
                  <a:srgbClr val="124992"/>
                </a:solidFill>
                <a:latin typeface="Arial" panose="020B0604020202020204" pitchFamily="34" charset="0"/>
                <a:ea typeface="MS PGothic" panose="020B0600070205080204" pitchFamily="34" charset="-128"/>
              </a:rPr>
              <a:t> Exploratory research</a:t>
            </a:r>
          </a:p>
        </p:txBody>
      </p:sp>
      <p:sp>
        <p:nvSpPr>
          <p:cNvPr id="11277" name="Rectangle 11"/>
          <p:cNvSpPr>
            <a:spLocks noChangeArrowheads="1"/>
          </p:cNvSpPr>
          <p:nvPr/>
        </p:nvSpPr>
        <p:spPr bwMode="auto">
          <a:xfrm>
            <a:off x="5546725" y="3898900"/>
            <a:ext cx="3444875" cy="2674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marL="176213" indent="-176213"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lnSpc>
                <a:spcPct val="120000"/>
              </a:lnSpc>
              <a:spcBef>
                <a:spcPct val="0"/>
              </a:spcBef>
              <a:spcAft>
                <a:spcPct val="0"/>
              </a:spcAft>
              <a:buClr>
                <a:srgbClr val="000000"/>
              </a:buClr>
              <a:buSzTx/>
              <a:buFontTx/>
              <a:buBlip>
                <a:blip r:embed="rId3"/>
              </a:buBlip>
            </a:pPr>
            <a:r>
              <a:rPr lang="en-US" altLang="en-US" sz="2000" b="1">
                <a:solidFill>
                  <a:srgbClr val="124992"/>
                </a:solidFill>
                <a:latin typeface="Arial" panose="020B0604020202020204" pitchFamily="34" charset="0"/>
                <a:ea typeface="MS PGothic" panose="020B0600070205080204" pitchFamily="34" charset="-128"/>
              </a:rPr>
              <a:t> Information required</a:t>
            </a:r>
          </a:p>
          <a:p>
            <a:pPr eaLnBrk="1" hangingPunct="1">
              <a:lnSpc>
                <a:spcPct val="120000"/>
              </a:lnSpc>
              <a:spcBef>
                <a:spcPct val="0"/>
              </a:spcBef>
              <a:spcAft>
                <a:spcPct val="0"/>
              </a:spcAft>
              <a:buClr>
                <a:srgbClr val="000000"/>
              </a:buClr>
              <a:buSzTx/>
              <a:buFontTx/>
              <a:buBlip>
                <a:blip r:embed="rId3"/>
              </a:buBlip>
            </a:pPr>
            <a:r>
              <a:rPr lang="en-US" altLang="en-US" sz="2000" b="1">
                <a:solidFill>
                  <a:srgbClr val="124992"/>
                </a:solidFill>
                <a:latin typeface="Arial" panose="020B0604020202020204" pitchFamily="34" charset="0"/>
                <a:ea typeface="MS PGothic" panose="020B0600070205080204" pitchFamily="34" charset="-128"/>
              </a:rPr>
              <a:t> Definition of population</a:t>
            </a:r>
          </a:p>
          <a:p>
            <a:pPr eaLnBrk="1" hangingPunct="1">
              <a:lnSpc>
                <a:spcPct val="120000"/>
              </a:lnSpc>
              <a:spcBef>
                <a:spcPct val="0"/>
              </a:spcBef>
              <a:spcAft>
                <a:spcPct val="0"/>
              </a:spcAft>
              <a:buClr>
                <a:srgbClr val="000000"/>
              </a:buClr>
              <a:buSzTx/>
              <a:buFontTx/>
              <a:buBlip>
                <a:blip r:embed="rId3"/>
              </a:buBlip>
            </a:pPr>
            <a:r>
              <a:rPr lang="en-US" altLang="en-US" sz="2000" b="1">
                <a:solidFill>
                  <a:srgbClr val="124992"/>
                </a:solidFill>
                <a:latin typeface="Arial" panose="020B0604020202020204" pitchFamily="34" charset="0"/>
                <a:ea typeface="MS PGothic" panose="020B0600070205080204" pitchFamily="34" charset="-128"/>
              </a:rPr>
              <a:t> Target groups</a:t>
            </a:r>
          </a:p>
          <a:p>
            <a:pPr eaLnBrk="1" hangingPunct="1">
              <a:lnSpc>
                <a:spcPct val="120000"/>
              </a:lnSpc>
              <a:spcBef>
                <a:spcPct val="0"/>
              </a:spcBef>
              <a:spcAft>
                <a:spcPct val="0"/>
              </a:spcAft>
              <a:buClr>
                <a:srgbClr val="000000"/>
              </a:buClr>
              <a:buSzTx/>
              <a:buFontTx/>
              <a:buBlip>
                <a:blip r:embed="rId3"/>
              </a:buBlip>
            </a:pPr>
            <a:r>
              <a:rPr lang="en-US" altLang="en-US" sz="2000" b="1">
                <a:solidFill>
                  <a:srgbClr val="124992"/>
                </a:solidFill>
                <a:latin typeface="Arial" panose="020B0604020202020204" pitchFamily="34" charset="0"/>
                <a:ea typeface="MS PGothic" panose="020B0600070205080204" pitchFamily="34" charset="-128"/>
              </a:rPr>
              <a:t> Access method</a:t>
            </a:r>
          </a:p>
          <a:p>
            <a:pPr eaLnBrk="1" hangingPunct="1">
              <a:lnSpc>
                <a:spcPct val="120000"/>
              </a:lnSpc>
              <a:spcBef>
                <a:spcPct val="0"/>
              </a:spcBef>
              <a:spcAft>
                <a:spcPct val="0"/>
              </a:spcAft>
              <a:buClr>
                <a:srgbClr val="000000"/>
              </a:buClr>
              <a:buSzTx/>
              <a:buFontTx/>
              <a:buBlip>
                <a:blip r:embed="rId3"/>
              </a:buBlip>
            </a:pPr>
            <a:r>
              <a:rPr lang="en-US" altLang="en-US" sz="2000" b="1">
                <a:solidFill>
                  <a:srgbClr val="124992"/>
                </a:solidFill>
                <a:latin typeface="Arial" panose="020B0604020202020204" pitchFamily="34" charset="0"/>
                <a:ea typeface="MS PGothic" panose="020B0600070205080204" pitchFamily="34" charset="-128"/>
              </a:rPr>
              <a:t> Type of questionnaire (online, face to face, Interview style)</a:t>
            </a:r>
          </a:p>
        </p:txBody>
      </p:sp>
      <p:sp>
        <p:nvSpPr>
          <p:cNvPr id="71698" name="Line 12"/>
          <p:cNvSpPr>
            <a:spLocks noChangeShapeType="1"/>
          </p:cNvSpPr>
          <p:nvPr/>
        </p:nvSpPr>
        <p:spPr bwMode="auto">
          <a:xfrm flipV="1">
            <a:off x="3906838" y="2133600"/>
            <a:ext cx="952500" cy="0"/>
          </a:xfrm>
          <a:prstGeom prst="line">
            <a:avLst/>
          </a:prstGeom>
          <a:noFill/>
          <a:ln w="381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283" name="Rectangle 5"/>
          <p:cNvSpPr>
            <a:spLocks noChangeArrowheads="1"/>
          </p:cNvSpPr>
          <p:nvPr/>
        </p:nvSpPr>
        <p:spPr bwMode="auto">
          <a:xfrm>
            <a:off x="1233488" y="1957388"/>
            <a:ext cx="236855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r>
              <a:rPr lang="en-US" altLang="en-US" b="1">
                <a:solidFill>
                  <a:srgbClr val="124992"/>
                </a:solidFill>
                <a:latin typeface="Arial" panose="020B0604020202020204" pitchFamily="34" charset="0"/>
                <a:ea typeface="MS PGothic" panose="020B0600070205080204" pitchFamily="34" charset="-128"/>
              </a:rPr>
              <a:t>Planning stage</a:t>
            </a:r>
          </a:p>
        </p:txBody>
      </p:sp>
      <p:sp>
        <p:nvSpPr>
          <p:cNvPr id="11285" name="Rectangle 6"/>
          <p:cNvSpPr>
            <a:spLocks noChangeArrowheads="1"/>
          </p:cNvSpPr>
          <p:nvPr/>
        </p:nvSpPr>
        <p:spPr bwMode="auto">
          <a:xfrm>
            <a:off x="1401763" y="3294063"/>
            <a:ext cx="2098675"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r>
              <a:rPr lang="en-US" altLang="en-US" b="1">
                <a:solidFill>
                  <a:srgbClr val="124992"/>
                </a:solidFill>
                <a:latin typeface="Arial" panose="020B0604020202020204" pitchFamily="34" charset="0"/>
                <a:ea typeface="MS PGothic" panose="020B0600070205080204" pitchFamily="34" charset="-128"/>
              </a:rPr>
              <a:t>Design stage</a:t>
            </a:r>
          </a:p>
        </p:txBody>
      </p:sp>
      <p:sp>
        <p:nvSpPr>
          <p:cNvPr id="11287" name="Rectangle 7"/>
          <p:cNvSpPr>
            <a:spLocks noChangeArrowheads="1"/>
          </p:cNvSpPr>
          <p:nvPr/>
        </p:nvSpPr>
        <p:spPr bwMode="auto">
          <a:xfrm>
            <a:off x="1687513" y="4651375"/>
            <a:ext cx="1738312"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r>
              <a:rPr lang="en-US" altLang="en-US" b="1">
                <a:solidFill>
                  <a:srgbClr val="124992"/>
                </a:solidFill>
                <a:latin typeface="Arial" panose="020B0604020202020204" pitchFamily="34" charset="0"/>
                <a:ea typeface="MS PGothic" panose="020B0600070205080204" pitchFamily="34" charset="-128"/>
              </a:rPr>
              <a:t>Pilot stage</a:t>
            </a:r>
          </a:p>
        </p:txBody>
      </p:sp>
      <p:sp>
        <p:nvSpPr>
          <p:cNvPr id="71702" name="Line 9"/>
          <p:cNvSpPr>
            <a:spLocks noChangeShapeType="1"/>
          </p:cNvSpPr>
          <p:nvPr/>
        </p:nvSpPr>
        <p:spPr bwMode="auto">
          <a:xfrm>
            <a:off x="2268538" y="2636838"/>
            <a:ext cx="0" cy="493712"/>
          </a:xfrm>
          <a:prstGeom prst="line">
            <a:avLst/>
          </a:prstGeom>
          <a:noFill/>
          <a:ln w="508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cxnSp>
        <p:nvCxnSpPr>
          <p:cNvPr id="3" name="Elbow Connector 2"/>
          <p:cNvCxnSpPr/>
          <p:nvPr/>
        </p:nvCxnSpPr>
        <p:spPr>
          <a:xfrm>
            <a:off x="5867400" y="2897188"/>
            <a:ext cx="1152525" cy="747712"/>
          </a:xfrm>
          <a:prstGeom prst="bentConnector3">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885239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2" presetClass="entr" presetSubtype="8" fill="hold" grpId="0" nodeType="withEffect">
                                  <p:stCondLst>
                                    <p:cond delay="0"/>
                                  </p:stCondLst>
                                  <p:childTnLst>
                                    <p:set>
                                      <p:cBhvr>
                                        <p:cTn id="6" dur="1" fill="hold">
                                          <p:stCondLst>
                                            <p:cond delay="0"/>
                                          </p:stCondLst>
                                        </p:cTn>
                                        <p:tgtEl>
                                          <p:spTgt spid="11283"/>
                                        </p:tgtEl>
                                        <p:attrNameLst>
                                          <p:attrName>style.visibility</p:attrName>
                                        </p:attrNameLst>
                                      </p:cBhvr>
                                      <p:to>
                                        <p:strVal val="visible"/>
                                      </p:to>
                                    </p:set>
                                    <p:animEffect transition="in" filter="slide(fromLeft)">
                                      <p:cBhvr>
                                        <p:cTn id="7" dur="500"/>
                                        <p:tgtEl>
                                          <p:spTgt spid="11283"/>
                                        </p:tgtEl>
                                      </p:cBhvr>
                                    </p:animEffect>
                                  </p:childTnLst>
                                </p:cTn>
                              </p:par>
                              <p:par>
                                <p:cTn id="8" presetID="12" presetClass="entr" presetSubtype="8" fill="hold" grpId="0" nodeType="withEffect">
                                  <p:stCondLst>
                                    <p:cond delay="0"/>
                                  </p:stCondLst>
                                  <p:childTnLst>
                                    <p:set>
                                      <p:cBhvr>
                                        <p:cTn id="9" dur="1" fill="hold">
                                          <p:stCondLst>
                                            <p:cond delay="0"/>
                                          </p:stCondLst>
                                        </p:cTn>
                                        <p:tgtEl>
                                          <p:spTgt spid="11285"/>
                                        </p:tgtEl>
                                        <p:attrNameLst>
                                          <p:attrName>style.visibility</p:attrName>
                                        </p:attrNameLst>
                                      </p:cBhvr>
                                      <p:to>
                                        <p:strVal val="visible"/>
                                      </p:to>
                                    </p:set>
                                    <p:animEffect transition="in" filter="slide(fromLeft)">
                                      <p:cBhvr>
                                        <p:cTn id="10" dur="500"/>
                                        <p:tgtEl>
                                          <p:spTgt spid="11285"/>
                                        </p:tgtEl>
                                      </p:cBhvr>
                                    </p:animEffect>
                                  </p:childTnLst>
                                </p:cTn>
                              </p:par>
                              <p:par>
                                <p:cTn id="11" presetID="12" presetClass="entr" presetSubtype="8" fill="hold" grpId="0" nodeType="withEffect">
                                  <p:stCondLst>
                                    <p:cond delay="0"/>
                                  </p:stCondLst>
                                  <p:childTnLst>
                                    <p:set>
                                      <p:cBhvr>
                                        <p:cTn id="12" dur="1" fill="hold">
                                          <p:stCondLst>
                                            <p:cond delay="0"/>
                                          </p:stCondLst>
                                        </p:cTn>
                                        <p:tgtEl>
                                          <p:spTgt spid="11287"/>
                                        </p:tgtEl>
                                        <p:attrNameLst>
                                          <p:attrName>style.visibility</p:attrName>
                                        </p:attrNameLst>
                                      </p:cBhvr>
                                      <p:to>
                                        <p:strVal val="visible"/>
                                      </p:to>
                                    </p:set>
                                    <p:animEffect transition="in" filter="slide(fromLeft)">
                                      <p:cBhvr>
                                        <p:cTn id="13" dur="500"/>
                                        <p:tgtEl>
                                          <p:spTgt spid="11287"/>
                                        </p:tgtEl>
                                      </p:cBhvr>
                                    </p:animEffect>
                                  </p:childTnLst>
                                </p:cTn>
                              </p:par>
                            </p:childTnLst>
                          </p:cTn>
                        </p:par>
                        <p:par>
                          <p:cTn id="14" fill="hold" nodeType="afterGroup">
                            <p:stCondLst>
                              <p:cond delay="500"/>
                            </p:stCondLst>
                            <p:childTnLst>
                              <p:par>
                                <p:cTn id="15" presetID="12" presetClass="entr" presetSubtype="2" fill="hold" nodeType="afterEffect">
                                  <p:stCondLst>
                                    <p:cond delay="0"/>
                                  </p:stCondLst>
                                  <p:childTnLst>
                                    <p:set>
                                      <p:cBhvr>
                                        <p:cTn id="16" dur="1" fill="hold">
                                          <p:stCondLst>
                                            <p:cond delay="0"/>
                                          </p:stCondLst>
                                        </p:cTn>
                                        <p:tgtEl>
                                          <p:spTgt spid="11276">
                                            <p:txEl>
                                              <p:pRg st="0" end="0"/>
                                            </p:txEl>
                                          </p:spTgt>
                                        </p:tgtEl>
                                        <p:attrNameLst>
                                          <p:attrName>style.visibility</p:attrName>
                                        </p:attrNameLst>
                                      </p:cBhvr>
                                      <p:to>
                                        <p:strVal val="visible"/>
                                      </p:to>
                                    </p:set>
                                    <p:animEffect transition="in" filter="slide(fromRight)">
                                      <p:cBhvr>
                                        <p:cTn id="17" dur="500"/>
                                        <p:tgtEl>
                                          <p:spTgt spid="11276">
                                            <p:txEl>
                                              <p:pRg st="0" end="0"/>
                                            </p:txEl>
                                          </p:spTgt>
                                        </p:tgtEl>
                                      </p:cBhvr>
                                    </p:animEffect>
                                  </p:childTnLst>
                                </p:cTn>
                              </p:par>
                            </p:childTnLst>
                          </p:cTn>
                        </p:par>
                        <p:par>
                          <p:cTn id="18" fill="hold" nodeType="afterGroup">
                            <p:stCondLst>
                              <p:cond delay="1000"/>
                            </p:stCondLst>
                            <p:childTnLst>
                              <p:par>
                                <p:cTn id="19" presetID="12" presetClass="entr" presetSubtype="2" fill="hold" nodeType="afterEffect">
                                  <p:stCondLst>
                                    <p:cond delay="0"/>
                                  </p:stCondLst>
                                  <p:childTnLst>
                                    <p:set>
                                      <p:cBhvr>
                                        <p:cTn id="20" dur="1" fill="hold">
                                          <p:stCondLst>
                                            <p:cond delay="0"/>
                                          </p:stCondLst>
                                        </p:cTn>
                                        <p:tgtEl>
                                          <p:spTgt spid="11276">
                                            <p:txEl>
                                              <p:pRg st="1" end="1"/>
                                            </p:txEl>
                                          </p:spTgt>
                                        </p:tgtEl>
                                        <p:attrNameLst>
                                          <p:attrName>style.visibility</p:attrName>
                                        </p:attrNameLst>
                                      </p:cBhvr>
                                      <p:to>
                                        <p:strVal val="visible"/>
                                      </p:to>
                                    </p:set>
                                    <p:animEffect transition="in" filter="slide(fromRight)">
                                      <p:cBhvr>
                                        <p:cTn id="21" dur="500"/>
                                        <p:tgtEl>
                                          <p:spTgt spid="11276">
                                            <p:txEl>
                                              <p:pRg st="1" end="1"/>
                                            </p:txEl>
                                          </p:spTgt>
                                        </p:tgtEl>
                                      </p:cBhvr>
                                    </p:animEffect>
                                  </p:childTnLst>
                                </p:cTn>
                              </p:par>
                            </p:childTnLst>
                          </p:cTn>
                        </p:par>
                        <p:par>
                          <p:cTn id="22" fill="hold" nodeType="afterGroup">
                            <p:stCondLst>
                              <p:cond delay="1500"/>
                            </p:stCondLst>
                            <p:childTnLst>
                              <p:par>
                                <p:cTn id="23" presetID="12" presetClass="entr" presetSubtype="2" fill="hold" nodeType="afterEffect">
                                  <p:stCondLst>
                                    <p:cond delay="0"/>
                                  </p:stCondLst>
                                  <p:childTnLst>
                                    <p:set>
                                      <p:cBhvr>
                                        <p:cTn id="24" dur="1" fill="hold">
                                          <p:stCondLst>
                                            <p:cond delay="0"/>
                                          </p:stCondLst>
                                        </p:cTn>
                                        <p:tgtEl>
                                          <p:spTgt spid="11276">
                                            <p:txEl>
                                              <p:pRg st="2" end="2"/>
                                            </p:txEl>
                                          </p:spTgt>
                                        </p:tgtEl>
                                        <p:attrNameLst>
                                          <p:attrName>style.visibility</p:attrName>
                                        </p:attrNameLst>
                                      </p:cBhvr>
                                      <p:to>
                                        <p:strVal val="visible"/>
                                      </p:to>
                                    </p:set>
                                    <p:animEffect transition="in" filter="slide(fromRight)">
                                      <p:cBhvr>
                                        <p:cTn id="25" dur="500"/>
                                        <p:tgtEl>
                                          <p:spTgt spid="11276">
                                            <p:txEl>
                                              <p:pRg st="2" end="2"/>
                                            </p:txEl>
                                          </p:spTgt>
                                        </p:tgtEl>
                                      </p:cBhvr>
                                    </p:animEffect>
                                  </p:childTnLst>
                                </p:cTn>
                              </p:par>
                            </p:childTnLst>
                          </p:cTn>
                        </p:par>
                        <p:par>
                          <p:cTn id="26" fill="hold" nodeType="afterGroup">
                            <p:stCondLst>
                              <p:cond delay="2000"/>
                            </p:stCondLst>
                            <p:childTnLst>
                              <p:par>
                                <p:cTn id="27" presetID="12" presetClass="entr" presetSubtype="2" fill="hold" nodeType="afterEffect">
                                  <p:stCondLst>
                                    <p:cond delay="0"/>
                                  </p:stCondLst>
                                  <p:childTnLst>
                                    <p:set>
                                      <p:cBhvr>
                                        <p:cTn id="28" dur="1" fill="hold">
                                          <p:stCondLst>
                                            <p:cond delay="0"/>
                                          </p:stCondLst>
                                        </p:cTn>
                                        <p:tgtEl>
                                          <p:spTgt spid="11277">
                                            <p:txEl>
                                              <p:pRg st="0" end="0"/>
                                            </p:txEl>
                                          </p:spTgt>
                                        </p:tgtEl>
                                        <p:attrNameLst>
                                          <p:attrName>style.visibility</p:attrName>
                                        </p:attrNameLst>
                                      </p:cBhvr>
                                      <p:to>
                                        <p:strVal val="visible"/>
                                      </p:to>
                                    </p:set>
                                    <p:animEffect transition="in" filter="slide(fromRight)">
                                      <p:cBhvr>
                                        <p:cTn id="29" dur="500"/>
                                        <p:tgtEl>
                                          <p:spTgt spid="11277">
                                            <p:txEl>
                                              <p:pRg st="0" end="0"/>
                                            </p:txEl>
                                          </p:spTgt>
                                        </p:tgtEl>
                                      </p:cBhvr>
                                    </p:animEffect>
                                  </p:childTnLst>
                                </p:cTn>
                              </p:par>
                            </p:childTnLst>
                          </p:cTn>
                        </p:par>
                        <p:par>
                          <p:cTn id="30" fill="hold" nodeType="afterGroup">
                            <p:stCondLst>
                              <p:cond delay="2500"/>
                            </p:stCondLst>
                            <p:childTnLst>
                              <p:par>
                                <p:cTn id="31" presetID="12" presetClass="entr" presetSubtype="2" fill="hold" nodeType="afterEffect">
                                  <p:stCondLst>
                                    <p:cond delay="0"/>
                                  </p:stCondLst>
                                  <p:childTnLst>
                                    <p:set>
                                      <p:cBhvr>
                                        <p:cTn id="32" dur="1" fill="hold">
                                          <p:stCondLst>
                                            <p:cond delay="0"/>
                                          </p:stCondLst>
                                        </p:cTn>
                                        <p:tgtEl>
                                          <p:spTgt spid="11277">
                                            <p:txEl>
                                              <p:pRg st="1" end="1"/>
                                            </p:txEl>
                                          </p:spTgt>
                                        </p:tgtEl>
                                        <p:attrNameLst>
                                          <p:attrName>style.visibility</p:attrName>
                                        </p:attrNameLst>
                                      </p:cBhvr>
                                      <p:to>
                                        <p:strVal val="visible"/>
                                      </p:to>
                                    </p:set>
                                    <p:animEffect transition="in" filter="slide(fromRight)">
                                      <p:cBhvr>
                                        <p:cTn id="33" dur="500"/>
                                        <p:tgtEl>
                                          <p:spTgt spid="11277">
                                            <p:txEl>
                                              <p:pRg st="1" end="1"/>
                                            </p:txEl>
                                          </p:spTgt>
                                        </p:tgtEl>
                                      </p:cBhvr>
                                    </p:animEffect>
                                  </p:childTnLst>
                                </p:cTn>
                              </p:par>
                            </p:childTnLst>
                          </p:cTn>
                        </p:par>
                        <p:par>
                          <p:cTn id="34" fill="hold" nodeType="afterGroup">
                            <p:stCondLst>
                              <p:cond delay="3000"/>
                            </p:stCondLst>
                            <p:childTnLst>
                              <p:par>
                                <p:cTn id="35" presetID="12" presetClass="entr" presetSubtype="2" fill="hold" nodeType="afterEffect">
                                  <p:stCondLst>
                                    <p:cond delay="0"/>
                                  </p:stCondLst>
                                  <p:childTnLst>
                                    <p:set>
                                      <p:cBhvr>
                                        <p:cTn id="36" dur="1" fill="hold">
                                          <p:stCondLst>
                                            <p:cond delay="0"/>
                                          </p:stCondLst>
                                        </p:cTn>
                                        <p:tgtEl>
                                          <p:spTgt spid="11277">
                                            <p:txEl>
                                              <p:pRg st="2" end="2"/>
                                            </p:txEl>
                                          </p:spTgt>
                                        </p:tgtEl>
                                        <p:attrNameLst>
                                          <p:attrName>style.visibility</p:attrName>
                                        </p:attrNameLst>
                                      </p:cBhvr>
                                      <p:to>
                                        <p:strVal val="visible"/>
                                      </p:to>
                                    </p:set>
                                    <p:animEffect transition="in" filter="slide(fromRight)">
                                      <p:cBhvr>
                                        <p:cTn id="37" dur="500"/>
                                        <p:tgtEl>
                                          <p:spTgt spid="11277">
                                            <p:txEl>
                                              <p:pRg st="2" end="2"/>
                                            </p:txEl>
                                          </p:spTgt>
                                        </p:tgtEl>
                                      </p:cBhvr>
                                    </p:animEffect>
                                  </p:childTnLst>
                                </p:cTn>
                              </p:par>
                            </p:childTnLst>
                          </p:cTn>
                        </p:par>
                        <p:par>
                          <p:cTn id="38" fill="hold" nodeType="afterGroup">
                            <p:stCondLst>
                              <p:cond delay="3500"/>
                            </p:stCondLst>
                            <p:childTnLst>
                              <p:par>
                                <p:cTn id="39" presetID="12" presetClass="entr" presetSubtype="2" fill="hold" nodeType="afterEffect">
                                  <p:stCondLst>
                                    <p:cond delay="0"/>
                                  </p:stCondLst>
                                  <p:childTnLst>
                                    <p:set>
                                      <p:cBhvr>
                                        <p:cTn id="40" dur="1" fill="hold">
                                          <p:stCondLst>
                                            <p:cond delay="0"/>
                                          </p:stCondLst>
                                        </p:cTn>
                                        <p:tgtEl>
                                          <p:spTgt spid="11277">
                                            <p:txEl>
                                              <p:pRg st="3" end="3"/>
                                            </p:txEl>
                                          </p:spTgt>
                                        </p:tgtEl>
                                        <p:attrNameLst>
                                          <p:attrName>style.visibility</p:attrName>
                                        </p:attrNameLst>
                                      </p:cBhvr>
                                      <p:to>
                                        <p:strVal val="visible"/>
                                      </p:to>
                                    </p:set>
                                    <p:animEffect transition="in" filter="slide(fromRight)">
                                      <p:cBhvr>
                                        <p:cTn id="41" dur="500"/>
                                        <p:tgtEl>
                                          <p:spTgt spid="11277">
                                            <p:txEl>
                                              <p:pRg st="3" end="3"/>
                                            </p:txEl>
                                          </p:spTgt>
                                        </p:tgtEl>
                                      </p:cBhvr>
                                    </p:animEffect>
                                  </p:childTnLst>
                                </p:cTn>
                              </p:par>
                            </p:childTnLst>
                          </p:cTn>
                        </p:par>
                        <p:par>
                          <p:cTn id="42" fill="hold" nodeType="afterGroup">
                            <p:stCondLst>
                              <p:cond delay="4000"/>
                            </p:stCondLst>
                            <p:childTnLst>
                              <p:par>
                                <p:cTn id="43" presetID="12" presetClass="entr" presetSubtype="2" fill="hold" nodeType="afterEffect">
                                  <p:stCondLst>
                                    <p:cond delay="0"/>
                                  </p:stCondLst>
                                  <p:childTnLst>
                                    <p:set>
                                      <p:cBhvr>
                                        <p:cTn id="44" dur="1" fill="hold">
                                          <p:stCondLst>
                                            <p:cond delay="0"/>
                                          </p:stCondLst>
                                        </p:cTn>
                                        <p:tgtEl>
                                          <p:spTgt spid="11277">
                                            <p:txEl>
                                              <p:pRg st="4" end="4"/>
                                            </p:txEl>
                                          </p:spTgt>
                                        </p:tgtEl>
                                        <p:attrNameLst>
                                          <p:attrName>style.visibility</p:attrName>
                                        </p:attrNameLst>
                                      </p:cBhvr>
                                      <p:to>
                                        <p:strVal val="visible"/>
                                      </p:to>
                                    </p:set>
                                    <p:animEffect transition="in" filter="slide(fromRight)">
                                      <p:cBhvr>
                                        <p:cTn id="45" dur="500"/>
                                        <p:tgtEl>
                                          <p:spTgt spid="1127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83" grpId="0"/>
      <p:bldP spid="11285" grpId="0"/>
      <p:bldP spid="11287"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a:xfrm>
            <a:off x="982663" y="457200"/>
            <a:ext cx="7704137" cy="1981200"/>
          </a:xfrm>
        </p:spPr>
        <p:txBody>
          <a:bodyPr/>
          <a:lstStyle/>
          <a:p>
            <a:pPr eaLnBrk="1" hangingPunct="1"/>
            <a:r>
              <a:rPr lang="en-GB" altLang="en-US" smtClean="0">
                <a:ln>
                  <a:noFill/>
                </a:ln>
              </a:rPr>
              <a:t>Types of questionnaire</a:t>
            </a:r>
          </a:p>
        </p:txBody>
      </p:sp>
      <p:graphicFrame>
        <p:nvGraphicFramePr>
          <p:cNvPr id="5" name="Content Placeholder 4"/>
          <p:cNvGraphicFramePr>
            <a:graphicFrameLocks noGrp="1"/>
          </p:cNvGraphicFramePr>
          <p:nvPr>
            <p:ph idx="1"/>
          </p:nvPr>
        </p:nvGraphicFramePr>
        <p:xfrm>
          <a:off x="457200" y="1371600"/>
          <a:ext cx="8229600" cy="4679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a:spLocks noChangeArrowheads="1"/>
          </p:cNvSpPr>
          <p:nvPr/>
        </p:nvSpPr>
        <p:spPr bwMode="auto">
          <a:xfrm>
            <a:off x="1524000" y="6019800"/>
            <a:ext cx="60960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lgn="ctr" eaLnBrk="1" hangingPunct="1">
              <a:spcBef>
                <a:spcPct val="0"/>
              </a:spcBef>
              <a:spcAft>
                <a:spcPct val="0"/>
              </a:spcAft>
              <a:buClrTx/>
              <a:buSzTx/>
              <a:buFontTx/>
              <a:buNone/>
            </a:pPr>
            <a:r>
              <a:rPr lang="en-GB" altLang="en-US" sz="2000">
                <a:latin typeface="Gill Sans MT" panose="020B0502020104020203" pitchFamily="34" charset="0"/>
              </a:rPr>
              <a:t>No method consistently outperforms others</a:t>
            </a:r>
          </a:p>
        </p:txBody>
      </p:sp>
    </p:spTree>
    <p:extLst>
      <p:ext uri="{BB962C8B-B14F-4D97-AF65-F5344CB8AC3E}">
        <p14:creationId xmlns:p14="http://schemas.microsoft.com/office/powerpoint/2010/main" val="34950969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p:cNvSpPr>
            <a:spLocks noGrp="1"/>
          </p:cNvSpPr>
          <p:nvPr>
            <p:ph type="title"/>
          </p:nvPr>
        </p:nvSpPr>
        <p:spPr>
          <a:xfrm>
            <a:off x="938213" y="382588"/>
            <a:ext cx="7634287" cy="958850"/>
          </a:xfrm>
        </p:spPr>
        <p:txBody>
          <a:bodyPr/>
          <a:lstStyle/>
          <a:p>
            <a:pPr eaLnBrk="1" hangingPunct="1"/>
            <a:r>
              <a:rPr lang="en-GB" altLang="en-US" smtClean="0">
                <a:ln>
                  <a:noFill/>
                </a:ln>
              </a:rPr>
              <a:t>Considerations</a:t>
            </a:r>
          </a:p>
        </p:txBody>
      </p:sp>
      <p:sp>
        <p:nvSpPr>
          <p:cNvPr id="3" name="Content Placeholder 2"/>
          <p:cNvSpPr>
            <a:spLocks noGrp="1"/>
          </p:cNvSpPr>
          <p:nvPr>
            <p:ph idx="1"/>
          </p:nvPr>
        </p:nvSpPr>
        <p:spPr>
          <a:xfrm>
            <a:off x="827088" y="1557338"/>
            <a:ext cx="7634287" cy="3592512"/>
          </a:xfrm>
        </p:spPr>
        <p:txBody>
          <a:bodyPr rtlCol="0">
            <a:noAutofit/>
          </a:bodyPr>
          <a:lstStyle/>
          <a:p>
            <a:pPr eaLnBrk="1" fontAlgn="auto" hangingPunct="1">
              <a:spcAft>
                <a:spcPts val="1200"/>
              </a:spcAft>
              <a:defRPr/>
            </a:pPr>
            <a:r>
              <a:rPr lang="en-GB" sz="2400" dirty="0" smtClean="0"/>
              <a:t>Better response rates from interviewer-led surveys than from self-response surveys.</a:t>
            </a:r>
          </a:p>
          <a:p>
            <a:pPr eaLnBrk="1" fontAlgn="auto" hangingPunct="1">
              <a:spcAft>
                <a:spcPts val="1200"/>
              </a:spcAft>
              <a:defRPr/>
            </a:pPr>
            <a:r>
              <a:rPr lang="en-GB" sz="2400" dirty="0" smtClean="0"/>
              <a:t>Self-response surveys are usually cheaper.</a:t>
            </a:r>
          </a:p>
          <a:p>
            <a:pPr eaLnBrk="1" fontAlgn="auto" hangingPunct="1">
              <a:spcAft>
                <a:spcPts val="1200"/>
              </a:spcAft>
              <a:defRPr/>
            </a:pPr>
            <a:r>
              <a:rPr lang="en-GB" sz="2400" dirty="0" smtClean="0"/>
              <a:t>Interviewer-led surveys can produce richer information.</a:t>
            </a:r>
          </a:p>
          <a:p>
            <a:pPr eaLnBrk="1" fontAlgn="auto" hangingPunct="1">
              <a:spcAft>
                <a:spcPts val="1200"/>
              </a:spcAft>
              <a:defRPr/>
            </a:pPr>
            <a:r>
              <a:rPr lang="en-GB" sz="2400" dirty="0" smtClean="0"/>
              <a:t>Self-response surveys can reach more people.</a:t>
            </a:r>
          </a:p>
          <a:p>
            <a:pPr eaLnBrk="1" fontAlgn="auto" hangingPunct="1">
              <a:spcAft>
                <a:spcPts val="1200"/>
              </a:spcAft>
              <a:defRPr/>
            </a:pPr>
            <a:r>
              <a:rPr lang="en-GB" sz="2400" dirty="0" smtClean="0"/>
              <a:t>Online surveys are faster but have lower response rate</a:t>
            </a:r>
          </a:p>
          <a:p>
            <a:pPr eaLnBrk="1" fontAlgn="auto" hangingPunct="1">
              <a:spcAft>
                <a:spcPts val="1200"/>
              </a:spcAft>
              <a:defRPr/>
            </a:pPr>
            <a:r>
              <a:rPr lang="en-GB" sz="2400" dirty="0" smtClean="0"/>
              <a:t>The quality of online surveys is more difficult to control</a:t>
            </a:r>
            <a:endParaRPr lang="en-GB" sz="2400" dirty="0"/>
          </a:p>
        </p:txBody>
      </p:sp>
    </p:spTree>
    <p:extLst>
      <p:ext uri="{BB962C8B-B14F-4D97-AF65-F5344CB8AC3E}">
        <p14:creationId xmlns:p14="http://schemas.microsoft.com/office/powerpoint/2010/main" val="1334813758"/>
      </p:ext>
    </p:extLst>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t>The following slides give an introduction of some (but by no means all) of the challenges of survey design</a:t>
            </a:r>
            <a:endParaRPr lang="en-GB" dirty="0"/>
          </a:p>
        </p:txBody>
      </p:sp>
    </p:spTree>
    <p:extLst>
      <p:ext uri="{BB962C8B-B14F-4D97-AF65-F5344CB8AC3E}">
        <p14:creationId xmlns:p14="http://schemas.microsoft.com/office/powerpoint/2010/main" val="28729115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938213" y="382588"/>
            <a:ext cx="7634287" cy="669925"/>
          </a:xfrm>
        </p:spPr>
        <p:txBody>
          <a:bodyPr>
            <a:normAutofit fontScale="90000"/>
          </a:bodyPr>
          <a:lstStyle/>
          <a:p>
            <a:pPr eaLnBrk="1" hangingPunct="1"/>
            <a:r>
              <a:rPr lang="en-GB" altLang="en-US" dirty="0" smtClean="0">
                <a:ln>
                  <a:noFill/>
                </a:ln>
              </a:rPr>
              <a:t>Who </a:t>
            </a:r>
            <a:r>
              <a:rPr lang="en-GB" altLang="en-US" dirty="0" smtClean="0">
                <a:ln>
                  <a:noFill/>
                </a:ln>
              </a:rPr>
              <a:t>are </a:t>
            </a:r>
            <a:r>
              <a:rPr lang="en-GB" altLang="en-US" dirty="0" smtClean="0">
                <a:ln>
                  <a:noFill/>
                </a:ln>
              </a:rPr>
              <a:t>your respondents?</a:t>
            </a:r>
          </a:p>
        </p:txBody>
      </p:sp>
      <p:pic>
        <p:nvPicPr>
          <p:cNvPr id="77827" name="Picture 2"/>
          <p:cNvPicPr>
            <a:picLocks noChangeAspect="1" noChangeArrowheads="1"/>
          </p:cNvPicPr>
          <p:nvPr/>
        </p:nvPicPr>
        <p:blipFill>
          <a:blip r:embed="rId3">
            <a:extLst>
              <a:ext uri="{28A0092B-C50C-407E-A947-70E740481C1C}">
                <a14:useLocalDpi xmlns:a14="http://schemas.microsoft.com/office/drawing/2010/main" val="0"/>
              </a:ext>
            </a:extLst>
          </a:blip>
          <a:srcRect l="30972" t="42882" r="28889" b="14236"/>
          <a:stretch>
            <a:fillRect/>
          </a:stretch>
        </p:blipFill>
        <p:spPr bwMode="auto">
          <a:xfrm>
            <a:off x="323850" y="1463675"/>
            <a:ext cx="4826000" cy="412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7828" name="Content Placeholder 5"/>
          <p:cNvSpPr>
            <a:spLocks noGrp="1"/>
          </p:cNvSpPr>
          <p:nvPr>
            <p:ph idx="1"/>
          </p:nvPr>
        </p:nvSpPr>
        <p:spPr>
          <a:xfrm>
            <a:off x="1403350" y="5940425"/>
            <a:ext cx="2667000" cy="863600"/>
          </a:xfrm>
        </p:spPr>
        <p:txBody>
          <a:bodyPr>
            <a:normAutofit fontScale="70000" lnSpcReduction="20000"/>
          </a:bodyPr>
          <a:lstStyle/>
          <a:p>
            <a:pPr marL="0" indent="0" eaLnBrk="1" hangingPunct="1">
              <a:buFont typeface="Arial" panose="020B0604020202020204" pitchFamily="34" charset="0"/>
              <a:buNone/>
            </a:pPr>
            <a:r>
              <a:rPr lang="en-GB" altLang="en-US" dirty="0" smtClean="0"/>
              <a:t>Is it pitched at the right </a:t>
            </a:r>
            <a:r>
              <a:rPr lang="en-GB" altLang="en-US" dirty="0" smtClean="0"/>
              <a:t>target group</a:t>
            </a:r>
            <a:r>
              <a:rPr lang="en-GB" altLang="en-US" dirty="0" smtClean="0"/>
              <a:t>?</a:t>
            </a:r>
          </a:p>
        </p:txBody>
      </p:sp>
      <p:pic>
        <p:nvPicPr>
          <p:cNvPr id="77829" name="Picture 2" descr="Image result for survey for childre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5600" y="1463675"/>
            <a:ext cx="3019425"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7830" name="Rectangle 2"/>
          <p:cNvSpPr>
            <a:spLocks noChangeArrowheads="1"/>
          </p:cNvSpPr>
          <p:nvPr/>
        </p:nvSpPr>
        <p:spPr bwMode="auto">
          <a:xfrm>
            <a:off x="5794375" y="5972175"/>
            <a:ext cx="2303463"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r>
              <a:rPr lang="en-GB" altLang="en-US" sz="800">
                <a:latin typeface="Gill Sans MT" panose="020B0502020104020203" pitchFamily="34" charset="0"/>
              </a:rPr>
              <a:t>http://www.sheffkids.co.uk/adultssite/documents/Wisewood%20questionnaire.pdf</a:t>
            </a:r>
          </a:p>
        </p:txBody>
      </p:sp>
    </p:spTree>
    <p:extLst>
      <p:ext uri="{BB962C8B-B14F-4D97-AF65-F5344CB8AC3E}">
        <p14:creationId xmlns:p14="http://schemas.microsoft.com/office/powerpoint/2010/main" val="44522705"/>
      </p:ext>
    </p:extLst>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p:cNvSpPr>
            <a:spLocks noGrp="1"/>
          </p:cNvSpPr>
          <p:nvPr>
            <p:ph type="title"/>
          </p:nvPr>
        </p:nvSpPr>
        <p:spPr>
          <a:xfrm>
            <a:off x="982662" y="332656"/>
            <a:ext cx="7334250" cy="1171575"/>
          </a:xfrm>
        </p:spPr>
        <p:txBody>
          <a:bodyPr/>
          <a:lstStyle/>
          <a:p>
            <a:pPr eaLnBrk="1" hangingPunct="1"/>
            <a:r>
              <a:rPr lang="en-GB" altLang="en-US" dirty="0" smtClean="0">
                <a:ln>
                  <a:noFill/>
                </a:ln>
              </a:rPr>
              <a:t>More considerations</a:t>
            </a:r>
          </a:p>
        </p:txBody>
      </p:sp>
      <p:sp>
        <p:nvSpPr>
          <p:cNvPr id="79875" name="Content Placeholder 2"/>
          <p:cNvSpPr>
            <a:spLocks noGrp="1"/>
          </p:cNvSpPr>
          <p:nvPr>
            <p:ph idx="1"/>
          </p:nvPr>
        </p:nvSpPr>
        <p:spPr>
          <a:xfrm>
            <a:off x="755576" y="1504231"/>
            <a:ext cx="7704137" cy="3332162"/>
          </a:xfrm>
        </p:spPr>
        <p:txBody>
          <a:bodyPr>
            <a:noAutofit/>
          </a:bodyPr>
          <a:lstStyle/>
          <a:p>
            <a:pPr eaLnBrk="1" hangingPunct="1">
              <a:spcBef>
                <a:spcPts val="1200"/>
              </a:spcBef>
              <a:spcAft>
                <a:spcPts val="600"/>
              </a:spcAft>
            </a:pPr>
            <a:r>
              <a:rPr lang="en-GB" altLang="en-US" sz="2400" dirty="0" smtClean="0"/>
              <a:t>Will it be completed right after the event, or sometime after?</a:t>
            </a:r>
          </a:p>
          <a:p>
            <a:pPr eaLnBrk="1" hangingPunct="1">
              <a:spcBef>
                <a:spcPts val="1200"/>
              </a:spcBef>
              <a:spcAft>
                <a:spcPts val="600"/>
              </a:spcAft>
            </a:pPr>
            <a:r>
              <a:rPr lang="en-GB" altLang="en-US" sz="2400" dirty="0" smtClean="0"/>
              <a:t>Will it be completed in front of other people or in private?</a:t>
            </a:r>
          </a:p>
          <a:p>
            <a:pPr eaLnBrk="1" hangingPunct="1">
              <a:spcBef>
                <a:spcPts val="1200"/>
              </a:spcBef>
              <a:spcAft>
                <a:spcPts val="600"/>
              </a:spcAft>
            </a:pPr>
            <a:r>
              <a:rPr lang="en-GB" altLang="en-US" sz="2400" dirty="0" smtClean="0"/>
              <a:t>Many people are poor at estimating numerical info about their lives. </a:t>
            </a:r>
          </a:p>
          <a:p>
            <a:pPr eaLnBrk="1" hangingPunct="1">
              <a:spcBef>
                <a:spcPts val="1200"/>
              </a:spcBef>
              <a:spcAft>
                <a:spcPts val="600"/>
              </a:spcAft>
            </a:pPr>
            <a:r>
              <a:rPr lang="en-GB" altLang="en-US" sz="2400" dirty="0" smtClean="0"/>
              <a:t>The more common the event the shorter a person’s window of recall is.</a:t>
            </a:r>
          </a:p>
          <a:p>
            <a:pPr eaLnBrk="1" hangingPunct="1">
              <a:spcBef>
                <a:spcPts val="1200"/>
              </a:spcBef>
              <a:spcAft>
                <a:spcPts val="600"/>
              </a:spcAft>
            </a:pPr>
            <a:r>
              <a:rPr lang="en-GB" altLang="en-US" sz="2400" dirty="0" smtClean="0"/>
              <a:t>People’s behaviour does not necessarily reflect what they say in a questionnaire</a:t>
            </a:r>
          </a:p>
        </p:txBody>
      </p:sp>
    </p:spTree>
    <p:extLst>
      <p:ext uri="{BB962C8B-B14F-4D97-AF65-F5344CB8AC3E}">
        <p14:creationId xmlns:p14="http://schemas.microsoft.com/office/powerpoint/2010/main" val="586344161"/>
      </p:ext>
    </p:extLst>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p:cNvSpPr/>
          <p:nvPr/>
        </p:nvSpPr>
        <p:spPr>
          <a:xfrm>
            <a:off x="971602" y="1628800"/>
            <a:ext cx="2952328" cy="79208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2400" b="1">
              <a:solidFill>
                <a:srgbClr val="FFFFFF"/>
              </a:solidFill>
            </a:endParaRPr>
          </a:p>
        </p:txBody>
      </p:sp>
      <p:sp>
        <p:nvSpPr>
          <p:cNvPr id="18" name="Rectangle 17"/>
          <p:cNvSpPr/>
          <p:nvPr/>
        </p:nvSpPr>
        <p:spPr>
          <a:xfrm>
            <a:off x="899592" y="3212976"/>
            <a:ext cx="2952328" cy="79208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2400" b="1">
              <a:solidFill>
                <a:srgbClr val="FFFFFF"/>
              </a:solidFill>
            </a:endParaRPr>
          </a:p>
        </p:txBody>
      </p:sp>
      <p:sp>
        <p:nvSpPr>
          <p:cNvPr id="19" name="Rectangle 18"/>
          <p:cNvSpPr/>
          <p:nvPr/>
        </p:nvSpPr>
        <p:spPr>
          <a:xfrm>
            <a:off x="971602" y="4869160"/>
            <a:ext cx="2952328" cy="79208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2400" b="1">
              <a:solidFill>
                <a:srgbClr val="FFFFFF"/>
              </a:solidFill>
            </a:endParaRPr>
          </a:p>
        </p:txBody>
      </p:sp>
      <p:sp>
        <p:nvSpPr>
          <p:cNvPr id="45070" name="Rectangle 4"/>
          <p:cNvSpPr>
            <a:spLocks noGrp="1" noChangeArrowheads="1"/>
          </p:cNvSpPr>
          <p:nvPr>
            <p:ph type="title"/>
          </p:nvPr>
        </p:nvSpPr>
        <p:spPr>
          <a:xfrm>
            <a:off x="1184457" y="225673"/>
            <a:ext cx="6911975" cy="869950"/>
          </a:xfrm>
        </p:spPr>
        <p:txBody>
          <a:bodyPr lIns="90488" tIns="44450" rIns="90488" bIns="44450">
            <a:normAutofit fontScale="90000"/>
          </a:bodyPr>
          <a:lstStyle/>
          <a:p>
            <a:pPr eaLnBrk="1" fontAlgn="auto" hangingPunct="1">
              <a:spcAft>
                <a:spcPts val="0"/>
              </a:spcAft>
              <a:defRPr/>
            </a:pPr>
            <a:r>
              <a:rPr lang="en-US" altLang="en-US" sz="3200" dirty="0" smtClean="0">
                <a:solidFill>
                  <a:srgbClr val="000000"/>
                </a:solidFill>
                <a:ea typeface="MS PGothic" panose="020B0600070205080204" pitchFamily="34" charset="-128"/>
              </a:rPr>
              <a:t>Stages in the </a:t>
            </a:r>
            <a:br>
              <a:rPr lang="en-US" altLang="en-US" sz="3200" dirty="0" smtClean="0">
                <a:solidFill>
                  <a:srgbClr val="000000"/>
                </a:solidFill>
                <a:ea typeface="MS PGothic" panose="020B0600070205080204" pitchFamily="34" charset="-128"/>
              </a:rPr>
            </a:br>
            <a:r>
              <a:rPr lang="en-US" altLang="en-US" sz="3200" dirty="0" smtClean="0">
                <a:solidFill>
                  <a:srgbClr val="000000"/>
                </a:solidFill>
                <a:ea typeface="MS PGothic" panose="020B0600070205080204" pitchFamily="34" charset="-128"/>
              </a:rPr>
              <a:t>Development of a Questionnaire</a:t>
            </a:r>
          </a:p>
        </p:txBody>
      </p:sp>
      <p:sp>
        <p:nvSpPr>
          <p:cNvPr id="81932" name="Rectangle 11"/>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fontAlgn="base">
              <a:spcBef>
                <a:spcPct val="0"/>
              </a:spcBef>
              <a:spcAft>
                <a:spcPct val="0"/>
              </a:spcAft>
              <a:buClrTx/>
              <a:buSzTx/>
              <a:buFontTx/>
              <a:buNone/>
            </a:pPr>
            <a:fld id="{DCC4EF7D-FFD4-41A0-9B4E-F9E244D8D40B}" type="slidenum">
              <a:rPr lang="en-GB" altLang="en-US" sz="1200" smtClean="0">
                <a:solidFill>
                  <a:srgbClr val="898989"/>
                </a:solidFill>
                <a:latin typeface="Calibri" panose="020F0502020204030204" pitchFamily="34" charset="0"/>
                <a:ea typeface="MS PGothic" panose="020B0600070205080204" pitchFamily="34" charset="-128"/>
              </a:rPr>
              <a:pPr fontAlgn="base">
                <a:spcBef>
                  <a:spcPct val="0"/>
                </a:spcBef>
                <a:spcAft>
                  <a:spcPct val="0"/>
                </a:spcAft>
                <a:buClrTx/>
                <a:buSzTx/>
                <a:buFontTx/>
                <a:buNone/>
              </a:pPr>
              <a:t>35</a:t>
            </a:fld>
            <a:endParaRPr lang="en-GB" altLang="en-US" sz="1200" smtClean="0">
              <a:solidFill>
                <a:srgbClr val="898989"/>
              </a:solidFill>
              <a:latin typeface="Calibri" panose="020F0502020204030204" pitchFamily="34" charset="0"/>
              <a:ea typeface="MS PGothic" panose="020B0600070205080204" pitchFamily="34" charset="-128"/>
            </a:endParaRPr>
          </a:p>
        </p:txBody>
      </p:sp>
      <p:sp>
        <p:nvSpPr>
          <p:cNvPr id="81933" name="Rectangle 2"/>
          <p:cNvSpPr>
            <a:spLocks noChangeArrowheads="1"/>
          </p:cNvSpPr>
          <p:nvPr/>
        </p:nvSpPr>
        <p:spPr bwMode="auto">
          <a:xfrm>
            <a:off x="7200900" y="6629400"/>
            <a:ext cx="1905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lgn="r" eaLnBrk="1" hangingPunct="1">
              <a:spcBef>
                <a:spcPct val="0"/>
              </a:spcBef>
              <a:spcAft>
                <a:spcPct val="0"/>
              </a:spcAft>
              <a:buClrTx/>
              <a:buSzTx/>
              <a:buFontTx/>
              <a:buNone/>
            </a:pPr>
            <a:endParaRPr lang="en-US" altLang="en-US" sz="1000" b="1">
              <a:solidFill>
                <a:srgbClr val="000000"/>
              </a:solidFill>
              <a:latin typeface="Arial" panose="020B0604020202020204" pitchFamily="34" charset="0"/>
              <a:ea typeface="MS PGothic" panose="020B0600070205080204" pitchFamily="34" charset="-128"/>
            </a:endParaRPr>
          </a:p>
        </p:txBody>
      </p:sp>
      <p:sp>
        <p:nvSpPr>
          <p:cNvPr id="81934" name="Rectangle 3"/>
          <p:cNvSpPr>
            <a:spLocks noChangeArrowheads="1"/>
          </p:cNvSpPr>
          <p:nvPr/>
        </p:nvSpPr>
        <p:spPr bwMode="auto">
          <a:xfrm>
            <a:off x="0" y="6629400"/>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lgn="ctr" eaLnBrk="1" hangingPunct="1">
              <a:spcBef>
                <a:spcPct val="0"/>
              </a:spcBef>
              <a:spcAft>
                <a:spcPct val="0"/>
              </a:spcAft>
              <a:buClrTx/>
              <a:buSzTx/>
              <a:buFontTx/>
              <a:buNone/>
            </a:pPr>
            <a:endParaRPr lang="en-US" altLang="en-US" sz="1000" b="1">
              <a:solidFill>
                <a:srgbClr val="000000"/>
              </a:solidFill>
              <a:latin typeface="Arial" panose="020B0604020202020204" pitchFamily="34" charset="0"/>
              <a:ea typeface="MS PGothic" panose="020B0600070205080204" pitchFamily="34" charset="-128"/>
            </a:endParaRPr>
          </a:p>
        </p:txBody>
      </p:sp>
      <p:sp>
        <p:nvSpPr>
          <p:cNvPr id="81935" name="Line 8"/>
          <p:cNvSpPr>
            <a:spLocks noChangeShapeType="1"/>
          </p:cNvSpPr>
          <p:nvPr/>
        </p:nvSpPr>
        <p:spPr bwMode="auto">
          <a:xfrm>
            <a:off x="2268538" y="2420938"/>
            <a:ext cx="0" cy="781050"/>
          </a:xfrm>
          <a:prstGeom prst="line">
            <a:avLst/>
          </a:prstGeom>
          <a:noFill/>
          <a:ln w="508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1936" name="Line 9"/>
          <p:cNvSpPr>
            <a:spLocks noChangeShapeType="1"/>
          </p:cNvSpPr>
          <p:nvPr/>
        </p:nvSpPr>
        <p:spPr bwMode="auto">
          <a:xfrm>
            <a:off x="2268538" y="4005263"/>
            <a:ext cx="0" cy="863600"/>
          </a:xfrm>
          <a:prstGeom prst="line">
            <a:avLst/>
          </a:prstGeom>
          <a:noFill/>
          <a:ln w="508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2299" name="Rectangle 10"/>
          <p:cNvSpPr>
            <a:spLocks noChangeArrowheads="1"/>
          </p:cNvSpPr>
          <p:nvPr/>
        </p:nvSpPr>
        <p:spPr bwMode="auto">
          <a:xfrm>
            <a:off x="4932363" y="2133600"/>
            <a:ext cx="3533775" cy="2674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marL="176213" indent="-176213"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lnSpc>
                <a:spcPct val="120000"/>
              </a:lnSpc>
              <a:spcBef>
                <a:spcPct val="0"/>
              </a:spcBef>
              <a:spcAft>
                <a:spcPct val="0"/>
              </a:spcAft>
              <a:buClr>
                <a:srgbClr val="000000"/>
              </a:buClr>
              <a:buSzTx/>
              <a:buFontTx/>
              <a:buBlip>
                <a:blip r:embed="rId3"/>
              </a:buBlip>
            </a:pPr>
            <a:r>
              <a:rPr lang="en-US" altLang="en-US" sz="2000" b="1">
                <a:solidFill>
                  <a:srgbClr val="124992"/>
                </a:solidFill>
                <a:latin typeface="Arial" panose="020B0604020202020204" pitchFamily="34" charset="0"/>
                <a:ea typeface="MS PGothic" panose="020B0600070205080204" pitchFamily="34" charset="-128"/>
              </a:rPr>
              <a:t> Type of question</a:t>
            </a:r>
          </a:p>
          <a:p>
            <a:pPr eaLnBrk="1" hangingPunct="1">
              <a:lnSpc>
                <a:spcPct val="120000"/>
              </a:lnSpc>
              <a:spcBef>
                <a:spcPct val="0"/>
              </a:spcBef>
              <a:spcAft>
                <a:spcPct val="0"/>
              </a:spcAft>
              <a:buClr>
                <a:srgbClr val="000000"/>
              </a:buClr>
              <a:buSzTx/>
              <a:buFontTx/>
              <a:buBlip>
                <a:blip r:embed="rId3"/>
              </a:buBlip>
            </a:pPr>
            <a:r>
              <a:rPr lang="en-US" altLang="en-US" sz="2000" b="1">
                <a:solidFill>
                  <a:srgbClr val="124992"/>
                </a:solidFill>
                <a:latin typeface="Arial" panose="020B0604020202020204" pitchFamily="34" charset="0"/>
                <a:ea typeface="MS PGothic" panose="020B0600070205080204" pitchFamily="34" charset="-128"/>
              </a:rPr>
              <a:t> Wording and instructions</a:t>
            </a:r>
          </a:p>
          <a:p>
            <a:pPr eaLnBrk="1" hangingPunct="1">
              <a:lnSpc>
                <a:spcPct val="120000"/>
              </a:lnSpc>
              <a:spcBef>
                <a:spcPct val="0"/>
              </a:spcBef>
              <a:spcAft>
                <a:spcPct val="0"/>
              </a:spcAft>
              <a:buClr>
                <a:srgbClr val="000000"/>
              </a:buClr>
              <a:buSzTx/>
              <a:buFontTx/>
              <a:buBlip>
                <a:blip r:embed="rId3"/>
              </a:buBlip>
            </a:pPr>
            <a:r>
              <a:rPr lang="en-US" altLang="en-US" sz="2000" b="1">
                <a:solidFill>
                  <a:srgbClr val="124992"/>
                </a:solidFill>
                <a:latin typeface="Arial" panose="020B0604020202020204" pitchFamily="34" charset="0"/>
                <a:ea typeface="MS PGothic" panose="020B0600070205080204" pitchFamily="34" charset="-128"/>
              </a:rPr>
              <a:t> Layout</a:t>
            </a:r>
          </a:p>
          <a:p>
            <a:pPr eaLnBrk="1" hangingPunct="1">
              <a:lnSpc>
                <a:spcPct val="120000"/>
              </a:lnSpc>
              <a:spcBef>
                <a:spcPct val="0"/>
              </a:spcBef>
              <a:spcAft>
                <a:spcPct val="0"/>
              </a:spcAft>
              <a:buClr>
                <a:srgbClr val="000000"/>
              </a:buClr>
              <a:buSzTx/>
              <a:buFontTx/>
              <a:buBlip>
                <a:blip r:embed="rId3"/>
              </a:buBlip>
            </a:pPr>
            <a:r>
              <a:rPr lang="en-US" altLang="en-US" sz="2000" b="1">
                <a:solidFill>
                  <a:srgbClr val="124992"/>
                </a:solidFill>
                <a:latin typeface="Arial" panose="020B0604020202020204" pitchFamily="34" charset="0"/>
                <a:ea typeface="MS PGothic" panose="020B0600070205080204" pitchFamily="34" charset="-128"/>
              </a:rPr>
              <a:t> Ordering of Topics</a:t>
            </a:r>
          </a:p>
          <a:p>
            <a:pPr eaLnBrk="1" hangingPunct="1">
              <a:lnSpc>
                <a:spcPct val="120000"/>
              </a:lnSpc>
              <a:spcBef>
                <a:spcPct val="0"/>
              </a:spcBef>
              <a:spcAft>
                <a:spcPct val="0"/>
              </a:spcAft>
              <a:buClr>
                <a:srgbClr val="000000"/>
              </a:buClr>
              <a:buSzTx/>
              <a:buFontTx/>
              <a:buBlip>
                <a:blip r:embed="rId3"/>
              </a:buBlip>
            </a:pPr>
            <a:r>
              <a:rPr lang="en-US" altLang="en-US" sz="2000" b="1">
                <a:solidFill>
                  <a:srgbClr val="124992"/>
                </a:solidFill>
                <a:latin typeface="Arial" panose="020B0604020202020204" pitchFamily="34" charset="0"/>
                <a:ea typeface="MS PGothic" panose="020B0600070205080204" pitchFamily="34" charset="-128"/>
              </a:rPr>
              <a:t> Scaling</a:t>
            </a:r>
          </a:p>
          <a:p>
            <a:pPr eaLnBrk="1" hangingPunct="1">
              <a:lnSpc>
                <a:spcPct val="120000"/>
              </a:lnSpc>
              <a:spcBef>
                <a:spcPct val="0"/>
              </a:spcBef>
              <a:spcAft>
                <a:spcPct val="0"/>
              </a:spcAft>
              <a:buClr>
                <a:srgbClr val="000000"/>
              </a:buClr>
              <a:buSzTx/>
              <a:buFontTx/>
              <a:buBlip>
                <a:blip r:embed="rId3"/>
              </a:buBlip>
            </a:pPr>
            <a:r>
              <a:rPr lang="en-US" altLang="en-US" sz="2000" b="1">
                <a:solidFill>
                  <a:srgbClr val="124992"/>
                </a:solidFill>
                <a:latin typeface="Arial" panose="020B0604020202020204" pitchFamily="34" charset="0"/>
                <a:ea typeface="MS PGothic" panose="020B0600070205080204" pitchFamily="34" charset="-128"/>
              </a:rPr>
              <a:t> Probes and prompts</a:t>
            </a:r>
          </a:p>
          <a:p>
            <a:pPr eaLnBrk="1" hangingPunct="1">
              <a:lnSpc>
                <a:spcPct val="120000"/>
              </a:lnSpc>
              <a:spcBef>
                <a:spcPct val="0"/>
              </a:spcBef>
              <a:spcAft>
                <a:spcPct val="0"/>
              </a:spcAft>
              <a:buClr>
                <a:srgbClr val="000000"/>
              </a:buClr>
              <a:buSzTx/>
              <a:buFontTx/>
              <a:buBlip>
                <a:blip r:embed="rId3"/>
              </a:buBlip>
            </a:pPr>
            <a:r>
              <a:rPr lang="en-US" altLang="en-US" sz="2000" b="1">
                <a:solidFill>
                  <a:srgbClr val="124992"/>
                </a:solidFill>
                <a:latin typeface="Arial" panose="020B0604020202020204" pitchFamily="34" charset="0"/>
                <a:ea typeface="MS PGothic" panose="020B0600070205080204" pitchFamily="34" charset="-128"/>
              </a:rPr>
              <a:t> Coding</a:t>
            </a:r>
          </a:p>
        </p:txBody>
      </p:sp>
      <p:sp>
        <p:nvSpPr>
          <p:cNvPr id="81938" name="Line 11"/>
          <p:cNvSpPr>
            <a:spLocks noChangeShapeType="1"/>
          </p:cNvSpPr>
          <p:nvPr/>
        </p:nvSpPr>
        <p:spPr bwMode="auto">
          <a:xfrm>
            <a:off x="3851275" y="3573463"/>
            <a:ext cx="982663" cy="0"/>
          </a:xfrm>
          <a:prstGeom prst="line">
            <a:avLst/>
          </a:prstGeom>
          <a:noFill/>
          <a:ln w="5715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2304" name="Rectangle 5"/>
          <p:cNvSpPr>
            <a:spLocks noChangeArrowheads="1"/>
          </p:cNvSpPr>
          <p:nvPr/>
        </p:nvSpPr>
        <p:spPr bwMode="auto">
          <a:xfrm>
            <a:off x="1198563" y="1773238"/>
            <a:ext cx="236855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r>
              <a:rPr lang="en-US" altLang="en-US" b="1">
                <a:solidFill>
                  <a:srgbClr val="124992"/>
                </a:solidFill>
                <a:latin typeface="Arial" panose="020B0604020202020204" pitchFamily="34" charset="0"/>
                <a:ea typeface="MS PGothic" panose="020B0600070205080204" pitchFamily="34" charset="-128"/>
              </a:rPr>
              <a:t>Planning stage</a:t>
            </a:r>
          </a:p>
        </p:txBody>
      </p:sp>
      <p:sp>
        <p:nvSpPr>
          <p:cNvPr id="12306" name="Rectangle 6"/>
          <p:cNvSpPr>
            <a:spLocks noChangeArrowheads="1"/>
          </p:cNvSpPr>
          <p:nvPr/>
        </p:nvSpPr>
        <p:spPr bwMode="auto">
          <a:xfrm>
            <a:off x="1341438" y="3357563"/>
            <a:ext cx="2098675"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r>
              <a:rPr lang="en-US" altLang="en-US" b="1">
                <a:solidFill>
                  <a:srgbClr val="124992"/>
                </a:solidFill>
                <a:latin typeface="Arial" panose="020B0604020202020204" pitchFamily="34" charset="0"/>
                <a:ea typeface="MS PGothic" panose="020B0600070205080204" pitchFamily="34" charset="-128"/>
              </a:rPr>
              <a:t>Design stage</a:t>
            </a:r>
          </a:p>
        </p:txBody>
      </p:sp>
      <p:sp>
        <p:nvSpPr>
          <p:cNvPr id="12308" name="Rectangle 7"/>
          <p:cNvSpPr>
            <a:spLocks noChangeArrowheads="1"/>
          </p:cNvSpPr>
          <p:nvPr/>
        </p:nvSpPr>
        <p:spPr bwMode="auto">
          <a:xfrm>
            <a:off x="1485900" y="4941888"/>
            <a:ext cx="1738313"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r>
              <a:rPr lang="en-US" altLang="en-US" b="1">
                <a:solidFill>
                  <a:srgbClr val="124992"/>
                </a:solidFill>
                <a:latin typeface="Arial" panose="020B0604020202020204" pitchFamily="34" charset="0"/>
                <a:ea typeface="MS PGothic" panose="020B0600070205080204" pitchFamily="34" charset="-128"/>
              </a:rPr>
              <a:t>Pilot stage</a:t>
            </a:r>
          </a:p>
        </p:txBody>
      </p:sp>
    </p:spTree>
    <p:extLst>
      <p:ext uri="{BB962C8B-B14F-4D97-AF65-F5344CB8AC3E}">
        <p14:creationId xmlns:p14="http://schemas.microsoft.com/office/powerpoint/2010/main" val="92091357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2" presetClass="entr" presetSubtype="8" fill="hold" nodeType="withEffect">
                                  <p:stCondLst>
                                    <p:cond delay="0"/>
                                  </p:stCondLst>
                                  <p:childTnLst>
                                    <p:set>
                                      <p:cBhvr>
                                        <p:cTn id="6" dur="1" fill="hold">
                                          <p:stCondLst>
                                            <p:cond delay="0"/>
                                          </p:stCondLst>
                                        </p:cTn>
                                        <p:tgtEl>
                                          <p:spTgt spid="12304"/>
                                        </p:tgtEl>
                                        <p:attrNameLst>
                                          <p:attrName>style.visibility</p:attrName>
                                        </p:attrNameLst>
                                      </p:cBhvr>
                                      <p:to>
                                        <p:strVal val="visible"/>
                                      </p:to>
                                    </p:set>
                                    <p:animEffect transition="in" filter="slide(fromLeft)">
                                      <p:cBhvr>
                                        <p:cTn id="7" dur="500"/>
                                        <p:tgtEl>
                                          <p:spTgt spid="12304"/>
                                        </p:tgtEl>
                                      </p:cBhvr>
                                    </p:animEffect>
                                  </p:childTnLst>
                                </p:cTn>
                              </p:par>
                              <p:par>
                                <p:cTn id="8" presetID="12" presetClass="entr" presetSubtype="8" fill="hold" nodeType="withEffect">
                                  <p:stCondLst>
                                    <p:cond delay="0"/>
                                  </p:stCondLst>
                                  <p:childTnLst>
                                    <p:set>
                                      <p:cBhvr>
                                        <p:cTn id="9" dur="1" fill="hold">
                                          <p:stCondLst>
                                            <p:cond delay="0"/>
                                          </p:stCondLst>
                                        </p:cTn>
                                        <p:tgtEl>
                                          <p:spTgt spid="12306"/>
                                        </p:tgtEl>
                                        <p:attrNameLst>
                                          <p:attrName>style.visibility</p:attrName>
                                        </p:attrNameLst>
                                      </p:cBhvr>
                                      <p:to>
                                        <p:strVal val="visible"/>
                                      </p:to>
                                    </p:set>
                                    <p:animEffect transition="in" filter="slide(fromLeft)">
                                      <p:cBhvr>
                                        <p:cTn id="10" dur="500"/>
                                        <p:tgtEl>
                                          <p:spTgt spid="12306"/>
                                        </p:tgtEl>
                                      </p:cBhvr>
                                    </p:animEffect>
                                  </p:childTnLst>
                                </p:cTn>
                              </p:par>
                              <p:par>
                                <p:cTn id="11" presetID="12" presetClass="entr" presetSubtype="8" fill="hold" nodeType="withEffect">
                                  <p:stCondLst>
                                    <p:cond delay="0"/>
                                  </p:stCondLst>
                                  <p:childTnLst>
                                    <p:set>
                                      <p:cBhvr>
                                        <p:cTn id="12" dur="1" fill="hold">
                                          <p:stCondLst>
                                            <p:cond delay="0"/>
                                          </p:stCondLst>
                                        </p:cTn>
                                        <p:tgtEl>
                                          <p:spTgt spid="12308"/>
                                        </p:tgtEl>
                                        <p:attrNameLst>
                                          <p:attrName>style.visibility</p:attrName>
                                        </p:attrNameLst>
                                      </p:cBhvr>
                                      <p:to>
                                        <p:strVal val="visible"/>
                                      </p:to>
                                    </p:set>
                                    <p:animEffect transition="in" filter="slide(fromLeft)">
                                      <p:cBhvr>
                                        <p:cTn id="13" dur="500"/>
                                        <p:tgtEl>
                                          <p:spTgt spid="12308"/>
                                        </p:tgtEl>
                                      </p:cBhvr>
                                    </p:animEffect>
                                  </p:childTnLst>
                                </p:cTn>
                              </p:par>
                            </p:childTnLst>
                          </p:cTn>
                        </p:par>
                        <p:par>
                          <p:cTn id="14" fill="hold" nodeType="afterGroup">
                            <p:stCondLst>
                              <p:cond delay="500"/>
                            </p:stCondLst>
                            <p:childTnLst>
                              <p:par>
                                <p:cTn id="15" presetID="12" presetClass="entr" presetSubtype="2" fill="hold" nodeType="afterEffect">
                                  <p:stCondLst>
                                    <p:cond delay="0"/>
                                  </p:stCondLst>
                                  <p:childTnLst>
                                    <p:set>
                                      <p:cBhvr>
                                        <p:cTn id="16" dur="1" fill="hold">
                                          <p:stCondLst>
                                            <p:cond delay="0"/>
                                          </p:stCondLst>
                                        </p:cTn>
                                        <p:tgtEl>
                                          <p:spTgt spid="12299">
                                            <p:txEl>
                                              <p:pRg st="0" end="0"/>
                                            </p:txEl>
                                          </p:spTgt>
                                        </p:tgtEl>
                                        <p:attrNameLst>
                                          <p:attrName>style.visibility</p:attrName>
                                        </p:attrNameLst>
                                      </p:cBhvr>
                                      <p:to>
                                        <p:strVal val="visible"/>
                                      </p:to>
                                    </p:set>
                                    <p:animEffect transition="in" filter="slide(fromRight)">
                                      <p:cBhvr>
                                        <p:cTn id="17" dur="500"/>
                                        <p:tgtEl>
                                          <p:spTgt spid="12299">
                                            <p:txEl>
                                              <p:pRg st="0" end="0"/>
                                            </p:txEl>
                                          </p:spTgt>
                                        </p:tgtEl>
                                      </p:cBhvr>
                                    </p:animEffect>
                                  </p:childTnLst>
                                </p:cTn>
                              </p:par>
                            </p:childTnLst>
                          </p:cTn>
                        </p:par>
                        <p:par>
                          <p:cTn id="18" fill="hold" nodeType="afterGroup">
                            <p:stCondLst>
                              <p:cond delay="1000"/>
                            </p:stCondLst>
                            <p:childTnLst>
                              <p:par>
                                <p:cTn id="19" presetID="12" presetClass="entr" presetSubtype="2" fill="hold" nodeType="afterEffect">
                                  <p:stCondLst>
                                    <p:cond delay="0"/>
                                  </p:stCondLst>
                                  <p:childTnLst>
                                    <p:set>
                                      <p:cBhvr>
                                        <p:cTn id="20" dur="1" fill="hold">
                                          <p:stCondLst>
                                            <p:cond delay="0"/>
                                          </p:stCondLst>
                                        </p:cTn>
                                        <p:tgtEl>
                                          <p:spTgt spid="12299">
                                            <p:txEl>
                                              <p:pRg st="1" end="1"/>
                                            </p:txEl>
                                          </p:spTgt>
                                        </p:tgtEl>
                                        <p:attrNameLst>
                                          <p:attrName>style.visibility</p:attrName>
                                        </p:attrNameLst>
                                      </p:cBhvr>
                                      <p:to>
                                        <p:strVal val="visible"/>
                                      </p:to>
                                    </p:set>
                                    <p:animEffect transition="in" filter="slide(fromRight)">
                                      <p:cBhvr>
                                        <p:cTn id="21" dur="500"/>
                                        <p:tgtEl>
                                          <p:spTgt spid="12299">
                                            <p:txEl>
                                              <p:pRg st="1" end="1"/>
                                            </p:txEl>
                                          </p:spTgt>
                                        </p:tgtEl>
                                      </p:cBhvr>
                                    </p:animEffect>
                                  </p:childTnLst>
                                </p:cTn>
                              </p:par>
                            </p:childTnLst>
                          </p:cTn>
                        </p:par>
                        <p:par>
                          <p:cTn id="22" fill="hold" nodeType="afterGroup">
                            <p:stCondLst>
                              <p:cond delay="1500"/>
                            </p:stCondLst>
                            <p:childTnLst>
                              <p:par>
                                <p:cTn id="23" presetID="12" presetClass="entr" presetSubtype="2" fill="hold" nodeType="afterEffect">
                                  <p:stCondLst>
                                    <p:cond delay="0"/>
                                  </p:stCondLst>
                                  <p:childTnLst>
                                    <p:set>
                                      <p:cBhvr>
                                        <p:cTn id="24" dur="1" fill="hold">
                                          <p:stCondLst>
                                            <p:cond delay="0"/>
                                          </p:stCondLst>
                                        </p:cTn>
                                        <p:tgtEl>
                                          <p:spTgt spid="12299">
                                            <p:txEl>
                                              <p:pRg st="2" end="2"/>
                                            </p:txEl>
                                          </p:spTgt>
                                        </p:tgtEl>
                                        <p:attrNameLst>
                                          <p:attrName>style.visibility</p:attrName>
                                        </p:attrNameLst>
                                      </p:cBhvr>
                                      <p:to>
                                        <p:strVal val="visible"/>
                                      </p:to>
                                    </p:set>
                                    <p:animEffect transition="in" filter="slide(fromRight)">
                                      <p:cBhvr>
                                        <p:cTn id="25" dur="500"/>
                                        <p:tgtEl>
                                          <p:spTgt spid="12299">
                                            <p:txEl>
                                              <p:pRg st="2" end="2"/>
                                            </p:txEl>
                                          </p:spTgt>
                                        </p:tgtEl>
                                      </p:cBhvr>
                                    </p:animEffect>
                                  </p:childTnLst>
                                </p:cTn>
                              </p:par>
                            </p:childTnLst>
                          </p:cTn>
                        </p:par>
                        <p:par>
                          <p:cTn id="26" fill="hold" nodeType="afterGroup">
                            <p:stCondLst>
                              <p:cond delay="2000"/>
                            </p:stCondLst>
                            <p:childTnLst>
                              <p:par>
                                <p:cTn id="27" presetID="12" presetClass="entr" presetSubtype="2" fill="hold" nodeType="afterEffect">
                                  <p:stCondLst>
                                    <p:cond delay="0"/>
                                  </p:stCondLst>
                                  <p:childTnLst>
                                    <p:set>
                                      <p:cBhvr>
                                        <p:cTn id="28" dur="1" fill="hold">
                                          <p:stCondLst>
                                            <p:cond delay="0"/>
                                          </p:stCondLst>
                                        </p:cTn>
                                        <p:tgtEl>
                                          <p:spTgt spid="12299">
                                            <p:txEl>
                                              <p:pRg st="3" end="3"/>
                                            </p:txEl>
                                          </p:spTgt>
                                        </p:tgtEl>
                                        <p:attrNameLst>
                                          <p:attrName>style.visibility</p:attrName>
                                        </p:attrNameLst>
                                      </p:cBhvr>
                                      <p:to>
                                        <p:strVal val="visible"/>
                                      </p:to>
                                    </p:set>
                                    <p:animEffect transition="in" filter="slide(fromRight)">
                                      <p:cBhvr>
                                        <p:cTn id="29" dur="500"/>
                                        <p:tgtEl>
                                          <p:spTgt spid="12299">
                                            <p:txEl>
                                              <p:pRg st="3" end="3"/>
                                            </p:txEl>
                                          </p:spTgt>
                                        </p:tgtEl>
                                      </p:cBhvr>
                                    </p:animEffect>
                                  </p:childTnLst>
                                </p:cTn>
                              </p:par>
                            </p:childTnLst>
                          </p:cTn>
                        </p:par>
                        <p:par>
                          <p:cTn id="30" fill="hold" nodeType="afterGroup">
                            <p:stCondLst>
                              <p:cond delay="2500"/>
                            </p:stCondLst>
                            <p:childTnLst>
                              <p:par>
                                <p:cTn id="31" presetID="12" presetClass="entr" presetSubtype="2" fill="hold" nodeType="afterEffect">
                                  <p:stCondLst>
                                    <p:cond delay="0"/>
                                  </p:stCondLst>
                                  <p:childTnLst>
                                    <p:set>
                                      <p:cBhvr>
                                        <p:cTn id="32" dur="1" fill="hold">
                                          <p:stCondLst>
                                            <p:cond delay="0"/>
                                          </p:stCondLst>
                                        </p:cTn>
                                        <p:tgtEl>
                                          <p:spTgt spid="12299">
                                            <p:txEl>
                                              <p:pRg st="4" end="4"/>
                                            </p:txEl>
                                          </p:spTgt>
                                        </p:tgtEl>
                                        <p:attrNameLst>
                                          <p:attrName>style.visibility</p:attrName>
                                        </p:attrNameLst>
                                      </p:cBhvr>
                                      <p:to>
                                        <p:strVal val="visible"/>
                                      </p:to>
                                    </p:set>
                                    <p:animEffect transition="in" filter="slide(fromRight)">
                                      <p:cBhvr>
                                        <p:cTn id="33" dur="500"/>
                                        <p:tgtEl>
                                          <p:spTgt spid="12299">
                                            <p:txEl>
                                              <p:pRg st="4" end="4"/>
                                            </p:txEl>
                                          </p:spTgt>
                                        </p:tgtEl>
                                      </p:cBhvr>
                                    </p:animEffect>
                                  </p:childTnLst>
                                </p:cTn>
                              </p:par>
                            </p:childTnLst>
                          </p:cTn>
                        </p:par>
                        <p:par>
                          <p:cTn id="34" fill="hold" nodeType="afterGroup">
                            <p:stCondLst>
                              <p:cond delay="3000"/>
                            </p:stCondLst>
                            <p:childTnLst>
                              <p:par>
                                <p:cTn id="35" presetID="12" presetClass="entr" presetSubtype="2" fill="hold" nodeType="afterEffect">
                                  <p:stCondLst>
                                    <p:cond delay="0"/>
                                  </p:stCondLst>
                                  <p:childTnLst>
                                    <p:set>
                                      <p:cBhvr>
                                        <p:cTn id="36" dur="1" fill="hold">
                                          <p:stCondLst>
                                            <p:cond delay="0"/>
                                          </p:stCondLst>
                                        </p:cTn>
                                        <p:tgtEl>
                                          <p:spTgt spid="12299">
                                            <p:txEl>
                                              <p:pRg st="5" end="5"/>
                                            </p:txEl>
                                          </p:spTgt>
                                        </p:tgtEl>
                                        <p:attrNameLst>
                                          <p:attrName>style.visibility</p:attrName>
                                        </p:attrNameLst>
                                      </p:cBhvr>
                                      <p:to>
                                        <p:strVal val="visible"/>
                                      </p:to>
                                    </p:set>
                                    <p:animEffect transition="in" filter="slide(fromRight)">
                                      <p:cBhvr>
                                        <p:cTn id="37" dur="500"/>
                                        <p:tgtEl>
                                          <p:spTgt spid="12299">
                                            <p:txEl>
                                              <p:pRg st="5" end="5"/>
                                            </p:txEl>
                                          </p:spTgt>
                                        </p:tgtEl>
                                      </p:cBhvr>
                                    </p:animEffect>
                                  </p:childTnLst>
                                </p:cTn>
                              </p:par>
                            </p:childTnLst>
                          </p:cTn>
                        </p:par>
                        <p:par>
                          <p:cTn id="38" fill="hold" nodeType="afterGroup">
                            <p:stCondLst>
                              <p:cond delay="3500"/>
                            </p:stCondLst>
                            <p:childTnLst>
                              <p:par>
                                <p:cTn id="39" presetID="12" presetClass="entr" presetSubtype="2" fill="hold" nodeType="afterEffect">
                                  <p:stCondLst>
                                    <p:cond delay="0"/>
                                  </p:stCondLst>
                                  <p:childTnLst>
                                    <p:set>
                                      <p:cBhvr>
                                        <p:cTn id="40" dur="1" fill="hold">
                                          <p:stCondLst>
                                            <p:cond delay="0"/>
                                          </p:stCondLst>
                                        </p:cTn>
                                        <p:tgtEl>
                                          <p:spTgt spid="12299">
                                            <p:txEl>
                                              <p:pRg st="6" end="6"/>
                                            </p:txEl>
                                          </p:spTgt>
                                        </p:tgtEl>
                                        <p:attrNameLst>
                                          <p:attrName>style.visibility</p:attrName>
                                        </p:attrNameLst>
                                      </p:cBhvr>
                                      <p:to>
                                        <p:strVal val="visible"/>
                                      </p:to>
                                    </p:set>
                                    <p:animEffect transition="in" filter="slide(fromRight)">
                                      <p:cBhvr>
                                        <p:cTn id="41" dur="500"/>
                                        <p:tgtEl>
                                          <p:spTgt spid="122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p:cNvSpPr>
            <a:spLocks noGrp="1"/>
          </p:cNvSpPr>
          <p:nvPr>
            <p:ph type="title"/>
          </p:nvPr>
        </p:nvSpPr>
        <p:spPr>
          <a:xfrm>
            <a:off x="982663" y="457200"/>
            <a:ext cx="4237037" cy="749300"/>
          </a:xfrm>
        </p:spPr>
        <p:txBody>
          <a:bodyPr>
            <a:normAutofit fontScale="90000"/>
          </a:bodyPr>
          <a:lstStyle/>
          <a:p>
            <a:pPr eaLnBrk="1" hangingPunct="1"/>
            <a:r>
              <a:rPr lang="en-GB" altLang="en-US" smtClean="0">
                <a:ln>
                  <a:noFill/>
                </a:ln>
              </a:rPr>
              <a:t>Type of questions</a:t>
            </a:r>
          </a:p>
        </p:txBody>
      </p:sp>
      <p:pic>
        <p:nvPicPr>
          <p:cNvPr id="4" name="Picture 3"/>
          <p:cNvPicPr>
            <a:picLocks noChangeAspect="1"/>
          </p:cNvPicPr>
          <p:nvPr/>
        </p:nvPicPr>
        <p:blipFill>
          <a:blip r:embed="rId2"/>
          <a:stretch>
            <a:fillRect/>
          </a:stretch>
        </p:blipFill>
        <p:spPr>
          <a:xfrm>
            <a:off x="7593985" y="82580"/>
            <a:ext cx="1362472" cy="1296144"/>
          </a:xfrm>
          <a:prstGeom prst="rect">
            <a:avLst/>
          </a:prstGeom>
          <a:ln>
            <a:noFill/>
          </a:ln>
          <a:effectLst>
            <a:softEdge rad="112500"/>
          </a:effectLst>
        </p:spPr>
      </p:pic>
      <p:sp>
        <p:nvSpPr>
          <p:cNvPr id="83973" name="TextBox 4"/>
          <p:cNvSpPr txBox="1">
            <a:spLocks noChangeArrowheads="1"/>
          </p:cNvSpPr>
          <p:nvPr/>
        </p:nvSpPr>
        <p:spPr bwMode="auto">
          <a:xfrm>
            <a:off x="539553" y="1556792"/>
            <a:ext cx="7704855" cy="4801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spcBef>
                <a:spcPct val="0"/>
              </a:spcBef>
              <a:spcAft>
                <a:spcPct val="0"/>
              </a:spcAft>
              <a:buClrTx/>
              <a:buSzTx/>
              <a:buNone/>
            </a:pPr>
            <a:r>
              <a:rPr lang="en-GB" altLang="en-US" sz="1800" dirty="0">
                <a:latin typeface="+mn-lt"/>
              </a:rPr>
              <a:t>The type of question determines your analysis – you cannot go back</a:t>
            </a:r>
            <a:r>
              <a:rPr lang="en-GB" altLang="en-US" sz="1800" dirty="0" smtClean="0">
                <a:latin typeface="+mn-lt"/>
              </a:rPr>
              <a:t>!</a:t>
            </a:r>
          </a:p>
          <a:p>
            <a:pPr>
              <a:spcBef>
                <a:spcPct val="0"/>
              </a:spcBef>
              <a:spcAft>
                <a:spcPct val="0"/>
              </a:spcAft>
              <a:buClrTx/>
              <a:buSzTx/>
              <a:buNone/>
            </a:pPr>
            <a:endParaRPr lang="en-GB" altLang="en-US" sz="1800" dirty="0">
              <a:latin typeface="+mn-lt"/>
            </a:endParaRPr>
          </a:p>
          <a:p>
            <a:pPr eaLnBrk="1" hangingPunct="1">
              <a:spcBef>
                <a:spcPct val="0"/>
              </a:spcBef>
              <a:spcAft>
                <a:spcPct val="0"/>
              </a:spcAft>
              <a:buClrTx/>
              <a:buSzTx/>
              <a:buFontTx/>
              <a:buNone/>
            </a:pPr>
            <a:r>
              <a:rPr lang="en-GB" altLang="en-US" sz="1800" dirty="0" smtClean="0">
                <a:latin typeface="+mn-lt"/>
              </a:rPr>
              <a:t>Categorical </a:t>
            </a:r>
            <a:r>
              <a:rPr lang="en-GB" altLang="en-US" sz="1800" dirty="0">
                <a:latin typeface="+mn-lt"/>
              </a:rPr>
              <a:t>questions – the answers are distinct categories that do not overlap (colours, gender, nationality </a:t>
            </a:r>
            <a:r>
              <a:rPr lang="en-GB" altLang="en-US" sz="1800" dirty="0" err="1">
                <a:latin typeface="+mn-lt"/>
              </a:rPr>
              <a:t>etc</a:t>
            </a:r>
            <a:r>
              <a:rPr lang="en-GB" altLang="en-US" sz="1800" dirty="0">
                <a:latin typeface="+mn-lt"/>
              </a:rPr>
              <a:t>)</a:t>
            </a:r>
          </a:p>
          <a:p>
            <a:pPr eaLnBrk="1" hangingPunct="1">
              <a:spcBef>
                <a:spcPct val="0"/>
              </a:spcBef>
              <a:spcAft>
                <a:spcPct val="0"/>
              </a:spcAft>
              <a:buClrTx/>
              <a:buSzTx/>
              <a:buFontTx/>
              <a:buNone/>
            </a:pPr>
            <a:endParaRPr lang="en-GB" altLang="en-US" sz="1800" dirty="0">
              <a:latin typeface="+mn-lt"/>
            </a:endParaRPr>
          </a:p>
          <a:p>
            <a:pPr eaLnBrk="1" hangingPunct="1">
              <a:spcBef>
                <a:spcPct val="0"/>
              </a:spcBef>
              <a:spcAft>
                <a:spcPct val="0"/>
              </a:spcAft>
              <a:buClrTx/>
              <a:buSzTx/>
              <a:buFontTx/>
              <a:buNone/>
            </a:pPr>
            <a:r>
              <a:rPr lang="en-GB" altLang="en-US" sz="1800" dirty="0">
                <a:latin typeface="+mn-lt"/>
              </a:rPr>
              <a:t>Ordinal questions – the answers are categories that have an inherent order but uneven intervals (e.g. 1 week, 1 month, 1 year)</a:t>
            </a:r>
          </a:p>
          <a:p>
            <a:pPr eaLnBrk="1" hangingPunct="1">
              <a:spcBef>
                <a:spcPct val="0"/>
              </a:spcBef>
              <a:spcAft>
                <a:spcPct val="0"/>
              </a:spcAft>
              <a:buClrTx/>
              <a:buSzTx/>
              <a:buFontTx/>
              <a:buNone/>
            </a:pPr>
            <a:endParaRPr lang="en-GB" altLang="en-US" sz="1800" dirty="0">
              <a:latin typeface="+mn-lt"/>
            </a:endParaRPr>
          </a:p>
          <a:p>
            <a:pPr eaLnBrk="1" hangingPunct="1">
              <a:spcBef>
                <a:spcPct val="0"/>
              </a:spcBef>
              <a:spcAft>
                <a:spcPct val="0"/>
              </a:spcAft>
              <a:buClrTx/>
              <a:buSzTx/>
              <a:buFontTx/>
              <a:buNone/>
            </a:pPr>
            <a:r>
              <a:rPr lang="en-GB" altLang="en-US" sz="1800" dirty="0">
                <a:latin typeface="+mn-lt"/>
              </a:rPr>
              <a:t>Interval questions – the answer categories have an order with a specific interval (e.g. Strongly Agree, Agree, Neutral, Disagree and Strongly Disagree) Sometimes that even interval is assumed!</a:t>
            </a:r>
          </a:p>
          <a:p>
            <a:pPr eaLnBrk="1" hangingPunct="1">
              <a:spcBef>
                <a:spcPct val="0"/>
              </a:spcBef>
              <a:spcAft>
                <a:spcPct val="0"/>
              </a:spcAft>
              <a:buClrTx/>
              <a:buSzTx/>
              <a:buFontTx/>
              <a:buNone/>
            </a:pPr>
            <a:endParaRPr lang="en-GB" altLang="en-US" sz="1800" dirty="0">
              <a:latin typeface="+mn-lt"/>
            </a:endParaRPr>
          </a:p>
          <a:p>
            <a:pPr eaLnBrk="1" hangingPunct="1">
              <a:spcBef>
                <a:spcPct val="0"/>
              </a:spcBef>
              <a:spcAft>
                <a:spcPct val="0"/>
              </a:spcAft>
              <a:buClrTx/>
              <a:buSzTx/>
              <a:buFontTx/>
              <a:buNone/>
            </a:pPr>
            <a:r>
              <a:rPr lang="en-GB" altLang="en-US" sz="1800" dirty="0">
                <a:latin typeface="+mn-lt"/>
              </a:rPr>
              <a:t>Ratio questions – the same as Interval questions but with a true (meaningful) zero (e.g. money)</a:t>
            </a:r>
          </a:p>
          <a:p>
            <a:pPr eaLnBrk="1" hangingPunct="1">
              <a:spcBef>
                <a:spcPct val="0"/>
              </a:spcBef>
              <a:spcAft>
                <a:spcPct val="0"/>
              </a:spcAft>
              <a:buClrTx/>
              <a:buSzTx/>
              <a:buFontTx/>
              <a:buNone/>
            </a:pPr>
            <a:endParaRPr lang="en-GB" altLang="en-US" sz="1800" dirty="0">
              <a:latin typeface="+mn-lt"/>
            </a:endParaRPr>
          </a:p>
          <a:p>
            <a:pPr eaLnBrk="1" hangingPunct="1">
              <a:spcBef>
                <a:spcPct val="0"/>
              </a:spcBef>
              <a:spcAft>
                <a:spcPct val="0"/>
              </a:spcAft>
              <a:buClrTx/>
              <a:buSzTx/>
              <a:buFontTx/>
              <a:buNone/>
            </a:pPr>
            <a:r>
              <a:rPr lang="en-GB" altLang="en-US" sz="1800" i="1" dirty="0">
                <a:latin typeface="+mn-lt"/>
              </a:rPr>
              <a:t>In practice, categorical and ordinal questions are often treated the same; and interval and ratio questions are often treated the same</a:t>
            </a:r>
          </a:p>
        </p:txBody>
      </p:sp>
    </p:spTree>
    <p:extLst>
      <p:ext uri="{BB962C8B-B14F-4D97-AF65-F5344CB8AC3E}">
        <p14:creationId xmlns:p14="http://schemas.microsoft.com/office/powerpoint/2010/main" val="12433591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p:cNvSpPr>
            <a:spLocks noGrp="1"/>
          </p:cNvSpPr>
          <p:nvPr>
            <p:ph type="title"/>
          </p:nvPr>
        </p:nvSpPr>
        <p:spPr>
          <a:xfrm>
            <a:off x="982663" y="457200"/>
            <a:ext cx="7189787" cy="1100138"/>
          </a:xfrm>
        </p:spPr>
        <p:txBody>
          <a:bodyPr/>
          <a:lstStyle/>
          <a:p>
            <a:pPr eaLnBrk="1" hangingPunct="1"/>
            <a:r>
              <a:rPr lang="en-GB" altLang="en-US" smtClean="0">
                <a:ln>
                  <a:noFill/>
                </a:ln>
              </a:rPr>
              <a:t>Mid-point / neutral opinions</a:t>
            </a:r>
          </a:p>
        </p:txBody>
      </p:sp>
      <p:sp>
        <p:nvSpPr>
          <p:cNvPr id="3" name="Content Placeholder 2"/>
          <p:cNvSpPr>
            <a:spLocks noGrp="1"/>
          </p:cNvSpPr>
          <p:nvPr>
            <p:ph idx="1"/>
          </p:nvPr>
        </p:nvSpPr>
        <p:spPr>
          <a:xfrm>
            <a:off x="900113" y="3140968"/>
            <a:ext cx="7704138" cy="3332163"/>
          </a:xfrm>
        </p:spPr>
        <p:txBody>
          <a:bodyPr rtlCol="0">
            <a:normAutofit fontScale="77500" lnSpcReduction="20000"/>
          </a:bodyPr>
          <a:lstStyle/>
          <a:p>
            <a:pPr marL="0" indent="0" eaLnBrk="1" fontAlgn="auto" hangingPunct="1">
              <a:spcAft>
                <a:spcPts val="0"/>
              </a:spcAft>
              <a:buFont typeface="Arial" panose="020B0604020202020204" pitchFamily="34" charset="0"/>
              <a:buNone/>
              <a:defRPr/>
            </a:pPr>
            <a:r>
              <a:rPr lang="en-GB" dirty="0" smtClean="0"/>
              <a:t>Use mid-points in questions on attitude.</a:t>
            </a:r>
          </a:p>
          <a:p>
            <a:pPr marL="0" indent="0" eaLnBrk="1" fontAlgn="auto" hangingPunct="1">
              <a:spcAft>
                <a:spcPts val="0"/>
              </a:spcAft>
              <a:buFont typeface="Arial" panose="020B0604020202020204" pitchFamily="34" charset="0"/>
              <a:buNone/>
              <a:defRPr/>
            </a:pPr>
            <a:endParaRPr lang="en-GB" dirty="0"/>
          </a:p>
          <a:p>
            <a:pPr eaLnBrk="1" fontAlgn="auto" hangingPunct="1">
              <a:spcAft>
                <a:spcPts val="0"/>
              </a:spcAft>
              <a:defRPr/>
            </a:pPr>
            <a:r>
              <a:rPr lang="en-GB" dirty="0" smtClean="0"/>
              <a:t>Historically controversial as it was thought that respondents chose a neutral option to avoid thinking about a question.</a:t>
            </a:r>
          </a:p>
          <a:p>
            <a:pPr eaLnBrk="1" fontAlgn="auto" hangingPunct="1">
              <a:spcAft>
                <a:spcPts val="0"/>
              </a:spcAft>
              <a:defRPr/>
            </a:pPr>
            <a:r>
              <a:rPr lang="en-GB" dirty="0" smtClean="0"/>
              <a:t>Now shown that including a mid-point increases reliability and validity</a:t>
            </a:r>
          </a:p>
          <a:p>
            <a:pPr eaLnBrk="1" fontAlgn="auto" hangingPunct="1">
              <a:spcAft>
                <a:spcPts val="0"/>
              </a:spcAft>
              <a:defRPr/>
            </a:pPr>
            <a:r>
              <a:rPr lang="en-GB" dirty="0" smtClean="0"/>
              <a:t>But: scales without mid-point can be useful in international research to reduce response bias</a:t>
            </a:r>
          </a:p>
        </p:txBody>
      </p:sp>
      <p:grpSp>
        <p:nvGrpSpPr>
          <p:cNvPr id="84996" name="Group 8"/>
          <p:cNvGrpSpPr>
            <a:grpSpLocks/>
          </p:cNvGrpSpPr>
          <p:nvPr/>
        </p:nvGrpSpPr>
        <p:grpSpPr bwMode="auto">
          <a:xfrm>
            <a:off x="900113" y="2133600"/>
            <a:ext cx="7075487" cy="808038"/>
            <a:chOff x="1115616" y="2897200"/>
            <a:chExt cx="7075598" cy="807638"/>
          </a:xfrm>
        </p:grpSpPr>
        <p:sp>
          <p:nvSpPr>
            <p:cNvPr id="84997" name="TextBox 4"/>
            <p:cNvSpPr txBox="1">
              <a:spLocks noChangeArrowheads="1"/>
            </p:cNvSpPr>
            <p:nvPr/>
          </p:nvSpPr>
          <p:spPr bwMode="auto">
            <a:xfrm>
              <a:off x="1115616" y="2996952"/>
              <a:ext cx="126014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r>
                <a:rPr lang="en-GB" altLang="en-US" sz="2000">
                  <a:solidFill>
                    <a:srgbClr val="0070C0"/>
                  </a:solidFill>
                  <a:latin typeface="Gill Sans MT" panose="020B0502020104020203" pitchFamily="34" charset="0"/>
                </a:rPr>
                <a:t>Strongly disagree</a:t>
              </a:r>
            </a:p>
          </p:txBody>
        </p:sp>
        <p:sp>
          <p:nvSpPr>
            <p:cNvPr id="84998" name="TextBox 5"/>
            <p:cNvSpPr txBox="1">
              <a:spLocks noChangeArrowheads="1"/>
            </p:cNvSpPr>
            <p:nvPr/>
          </p:nvSpPr>
          <p:spPr bwMode="auto">
            <a:xfrm>
              <a:off x="6931074" y="2996952"/>
              <a:ext cx="126014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lgn="r" eaLnBrk="1" hangingPunct="1">
                <a:spcBef>
                  <a:spcPct val="0"/>
                </a:spcBef>
                <a:spcAft>
                  <a:spcPct val="0"/>
                </a:spcAft>
                <a:buClrTx/>
                <a:buSzTx/>
                <a:buFontTx/>
                <a:buNone/>
              </a:pPr>
              <a:r>
                <a:rPr lang="en-GB" altLang="en-US" sz="2000">
                  <a:solidFill>
                    <a:srgbClr val="0070C0"/>
                  </a:solidFill>
                  <a:latin typeface="Gill Sans MT" panose="020B0502020104020203" pitchFamily="34" charset="0"/>
                </a:rPr>
                <a:t>Strongly agree</a:t>
              </a:r>
            </a:p>
          </p:txBody>
        </p:sp>
        <p:sp>
          <p:nvSpPr>
            <p:cNvPr id="84999" name="TextBox 6"/>
            <p:cNvSpPr txBox="1">
              <a:spLocks noChangeArrowheads="1"/>
            </p:cNvSpPr>
            <p:nvPr/>
          </p:nvSpPr>
          <p:spPr bwMode="auto">
            <a:xfrm>
              <a:off x="2656012" y="2996952"/>
              <a:ext cx="427506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lgn="ctr" eaLnBrk="1" hangingPunct="1">
                <a:spcBef>
                  <a:spcPct val="0"/>
                </a:spcBef>
                <a:spcAft>
                  <a:spcPct val="0"/>
                </a:spcAft>
                <a:buClrTx/>
                <a:buSzTx/>
                <a:buFontTx/>
                <a:buNone/>
              </a:pPr>
              <a:r>
                <a:rPr lang="en-GB" altLang="en-US" sz="2000">
                  <a:solidFill>
                    <a:srgbClr val="0070C0"/>
                  </a:solidFill>
                  <a:latin typeface="Gill Sans MT" panose="020B0502020104020203" pitchFamily="34" charset="0"/>
                  <a:sym typeface="Webdings" panose="05030102010509060703" pitchFamily="18" charset="2"/>
                </a:rPr>
                <a:t>	 	 	 	 </a:t>
              </a:r>
              <a:endParaRPr lang="en-GB" altLang="en-US" sz="2000">
                <a:solidFill>
                  <a:srgbClr val="0070C0"/>
                </a:solidFill>
                <a:latin typeface="Gill Sans MT" panose="020B0502020104020203" pitchFamily="34" charset="0"/>
              </a:endParaRPr>
            </a:p>
          </p:txBody>
        </p:sp>
        <p:sp>
          <p:nvSpPr>
            <p:cNvPr id="8" name="Oval 7"/>
            <p:cNvSpPr/>
            <p:nvPr/>
          </p:nvSpPr>
          <p:spPr>
            <a:xfrm>
              <a:off x="4376392" y="2897200"/>
              <a:ext cx="850913" cy="626753"/>
            </a:xfrm>
            <a:prstGeom prst="ellipse">
              <a:avLst/>
            </a:prstGeom>
            <a:noFill/>
            <a:ln w="57150">
              <a:solidFill>
                <a:srgbClr val="CC000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grpSp>
    </p:spTree>
    <p:extLst>
      <p:ext uri="{BB962C8B-B14F-4D97-AF65-F5344CB8AC3E}">
        <p14:creationId xmlns:p14="http://schemas.microsoft.com/office/powerpoint/2010/main" val="2629833091"/>
      </p:ext>
    </p:extLst>
  </p:cSld>
  <p:clrMapOvr>
    <a:masterClrMapping/>
  </p:clrMapOv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itle 1"/>
          <p:cNvSpPr>
            <a:spLocks noGrp="1"/>
          </p:cNvSpPr>
          <p:nvPr>
            <p:ph type="title"/>
          </p:nvPr>
        </p:nvSpPr>
        <p:spPr>
          <a:xfrm>
            <a:off x="982663" y="457200"/>
            <a:ext cx="7477769" cy="1243608"/>
          </a:xfrm>
        </p:spPr>
        <p:txBody>
          <a:bodyPr>
            <a:normAutofit/>
          </a:bodyPr>
          <a:lstStyle/>
          <a:p>
            <a:pPr eaLnBrk="1" hangingPunct="1"/>
            <a:r>
              <a:rPr lang="en-GB" altLang="en-US" sz="3200" dirty="0" smtClean="0">
                <a:ln>
                  <a:noFill/>
                </a:ln>
              </a:rPr>
              <a:t>What </a:t>
            </a:r>
            <a:r>
              <a:rPr lang="en-GB" altLang="en-US" sz="3200" dirty="0" smtClean="0"/>
              <a:t>do you think of these questions?</a:t>
            </a:r>
            <a:endParaRPr lang="en-GB" altLang="en-US" sz="3200" dirty="0" smtClean="0">
              <a:ln>
                <a:noFill/>
              </a:ln>
            </a:endParaRPr>
          </a:p>
        </p:txBody>
      </p:sp>
      <p:sp>
        <p:nvSpPr>
          <p:cNvPr id="4" name="Rectangle 3"/>
          <p:cNvSpPr/>
          <p:nvPr/>
        </p:nvSpPr>
        <p:spPr>
          <a:xfrm>
            <a:off x="5796136" y="1677576"/>
            <a:ext cx="2808312" cy="3384376"/>
          </a:xfrm>
          <a:prstGeom prst="rect">
            <a:avLst/>
          </a:prstGeom>
          <a:solidFill>
            <a:schemeClr val="bg1"/>
          </a:solidFill>
          <a:ln>
            <a:noFill/>
          </a:ln>
          <a:effectLst>
            <a:outerShdw blurRad="546100" dist="952500" dir="5160000" sx="97000" sy="97000" kx="1200000" algn="br" rotWithShape="0">
              <a:prstClr val="black">
                <a:alpha val="19000"/>
              </a:prstClr>
            </a:outerShdw>
          </a:effectLst>
          <a:scene3d>
            <a:camera prst="perspectiveRelaxed">
              <a:rot lat="21353725" lon="19775947" rev="774525"/>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lIns="360000" tIns="360000" rIns="360000" bIns="360000"/>
          <a:lstStyle/>
          <a:p>
            <a:pPr indent="1588" eaLnBrk="1" fontAlgn="auto" hangingPunct="1">
              <a:spcBef>
                <a:spcPts val="0"/>
              </a:spcBef>
              <a:spcAft>
                <a:spcPts val="2000"/>
              </a:spcAft>
              <a:defRPr/>
            </a:pPr>
            <a:r>
              <a:rPr lang="en-GB" sz="2400" dirty="0">
                <a:solidFill>
                  <a:schemeClr val="tx1"/>
                </a:solidFill>
                <a:sym typeface="Wingdings 2"/>
              </a:rPr>
              <a:t>Is space and storage adequate?</a:t>
            </a:r>
          </a:p>
          <a:p>
            <a:pPr eaLnBrk="1" fontAlgn="auto" hangingPunct="1">
              <a:spcBef>
                <a:spcPts val="0"/>
              </a:spcBef>
              <a:spcAft>
                <a:spcPts val="1000"/>
              </a:spcAft>
              <a:tabLst>
                <a:tab pos="715963" algn="l"/>
              </a:tabLst>
              <a:defRPr/>
            </a:pPr>
            <a:r>
              <a:rPr lang="en-GB" sz="2400" dirty="0">
                <a:solidFill>
                  <a:schemeClr val="tx1"/>
                </a:solidFill>
                <a:latin typeface="ＭＳ ゴシック"/>
                <a:ea typeface="ＭＳ ゴシック"/>
                <a:cs typeface="ＭＳ ゴシック"/>
              </a:rPr>
              <a:t>☐ </a:t>
            </a:r>
            <a:r>
              <a:rPr lang="en-GB" sz="2400" dirty="0" smtClean="0">
                <a:solidFill>
                  <a:schemeClr val="tx1"/>
                </a:solidFill>
              </a:rPr>
              <a:t>Yes	</a:t>
            </a:r>
            <a:r>
              <a:rPr lang="en-GB" sz="2400" dirty="0" smtClean="0">
                <a:solidFill>
                  <a:schemeClr val="tx1"/>
                </a:solidFill>
                <a:latin typeface="ＭＳ ゴシック"/>
                <a:ea typeface="ＭＳ ゴシック"/>
                <a:cs typeface="ＭＳ ゴシック"/>
              </a:rPr>
              <a:t>☐ </a:t>
            </a:r>
            <a:r>
              <a:rPr lang="en-GB" sz="2400" dirty="0" smtClean="0">
                <a:solidFill>
                  <a:schemeClr val="tx1"/>
                </a:solidFill>
                <a:ea typeface="ＭＳ ゴシック"/>
                <a:cs typeface="ＭＳ ゴシック"/>
              </a:rPr>
              <a:t>No</a:t>
            </a:r>
            <a:endParaRPr lang="en-GB" sz="2400" dirty="0">
              <a:solidFill>
                <a:schemeClr val="tx1"/>
              </a:solidFill>
              <a:ea typeface="ＭＳ ゴシック"/>
              <a:cs typeface="ＭＳ ゴシック"/>
            </a:endParaRPr>
          </a:p>
        </p:txBody>
      </p:sp>
      <p:sp>
        <p:nvSpPr>
          <p:cNvPr id="6" name="TextBox 5"/>
          <p:cNvSpPr txBox="1"/>
          <p:nvPr/>
        </p:nvSpPr>
        <p:spPr>
          <a:xfrm>
            <a:off x="611560" y="2060848"/>
            <a:ext cx="4896544" cy="1569660"/>
          </a:xfrm>
          <a:prstGeom prst="rect">
            <a:avLst/>
          </a:prstGeom>
          <a:solidFill>
            <a:schemeClr val="bg1"/>
          </a:solidFill>
          <a:ln>
            <a:noFill/>
          </a:ln>
          <a:effectLst>
            <a:outerShdw blurRad="190500" dist="114300" dir="2700000" algn="tl" rotWithShape="0">
              <a:prstClr val="black">
                <a:alpha val="30000"/>
              </a:prstClr>
            </a:outerShdw>
          </a:effectLst>
        </p:spPr>
        <p:txBody>
          <a:bodyPr wrap="square">
            <a:spAutoFit/>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pPr eaLnBrk="1" hangingPunct="1">
              <a:defRPr/>
            </a:pPr>
            <a:r>
              <a:rPr lang="en-GB" altLang="en-US" sz="2400" dirty="0" smtClean="0"/>
              <a:t>Do you think that it is an unwise policy to continue sending food aid to Africa.  </a:t>
            </a:r>
          </a:p>
          <a:p>
            <a:pPr eaLnBrk="1" hangingPunct="1">
              <a:defRPr/>
            </a:pPr>
            <a:r>
              <a:rPr lang="en-GB" altLang="en-US" sz="2400" dirty="0" smtClean="0">
                <a:latin typeface="MS Gothic" panose="020B0609070205080204" pitchFamily="49" charset="-128"/>
                <a:ea typeface="MS Gothic" panose="020B0609070205080204" pitchFamily="49" charset="-128"/>
              </a:rPr>
              <a:t>☐ </a:t>
            </a:r>
            <a:r>
              <a:rPr lang="en-GB" altLang="en-US" sz="2400" dirty="0" smtClean="0"/>
              <a:t>Yes		</a:t>
            </a:r>
            <a:r>
              <a:rPr lang="en-GB" altLang="en-US" sz="2400" dirty="0" smtClean="0">
                <a:latin typeface="MS Gothic" panose="020B0609070205080204" pitchFamily="49" charset="-128"/>
                <a:ea typeface="MS Gothic" panose="020B0609070205080204" pitchFamily="49" charset="-128"/>
              </a:rPr>
              <a:t>☐</a:t>
            </a:r>
            <a:r>
              <a:rPr lang="en-GB" altLang="en-US" sz="2400" dirty="0" smtClean="0"/>
              <a:t> No</a:t>
            </a:r>
          </a:p>
        </p:txBody>
      </p:sp>
      <p:sp>
        <p:nvSpPr>
          <p:cNvPr id="8" name="Rectangle 7"/>
          <p:cNvSpPr/>
          <p:nvPr/>
        </p:nvSpPr>
        <p:spPr>
          <a:xfrm>
            <a:off x="2699792" y="3453232"/>
            <a:ext cx="3358865" cy="3217440"/>
          </a:xfrm>
          <a:prstGeom prst="rect">
            <a:avLst/>
          </a:prstGeom>
          <a:solidFill>
            <a:schemeClr val="bg1"/>
          </a:solidFill>
          <a:ln>
            <a:noFill/>
          </a:ln>
          <a:effectLst>
            <a:outerShdw blurRad="546100" dist="952500" dir="5160000" sx="97000" sy="97000" kx="1200000" algn="br" rotWithShape="0">
              <a:prstClr val="black">
                <a:alpha val="19000"/>
              </a:prstClr>
            </a:outerShdw>
          </a:effectLst>
          <a:scene3d>
            <a:camera prst="perspectiveRelaxed">
              <a:rot lat="21353725" lon="19775947" rev="774525"/>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lIns="360000" tIns="360000" rIns="360000" bIns="360000"/>
          <a:lstStyle/>
          <a:p>
            <a:pPr indent="1588" eaLnBrk="1" fontAlgn="auto" hangingPunct="1">
              <a:spcBef>
                <a:spcPts val="0"/>
              </a:spcBef>
              <a:spcAft>
                <a:spcPts val="2000"/>
              </a:spcAft>
              <a:defRPr/>
            </a:pPr>
            <a:r>
              <a:rPr lang="en-GB" sz="2000" dirty="0">
                <a:solidFill>
                  <a:schemeClr val="tx1"/>
                </a:solidFill>
                <a:sym typeface="Wingdings 2"/>
              </a:rPr>
              <a:t>What was the first drink you had today?</a:t>
            </a:r>
          </a:p>
          <a:p>
            <a:pPr marL="715963" indent="-715963" eaLnBrk="1" fontAlgn="auto" hangingPunct="1">
              <a:spcBef>
                <a:spcPts val="0"/>
              </a:spcBef>
              <a:spcAft>
                <a:spcPts val="1000"/>
              </a:spcAft>
              <a:buFont typeface="Wingdings 2"/>
              <a:buChar char="£"/>
              <a:tabLst>
                <a:tab pos="715963" algn="l"/>
              </a:tabLst>
              <a:defRPr/>
            </a:pPr>
            <a:r>
              <a:rPr lang="en-GB" sz="2000" dirty="0">
                <a:solidFill>
                  <a:schemeClr val="tx1"/>
                </a:solidFill>
              </a:rPr>
              <a:t>Tea</a:t>
            </a:r>
          </a:p>
          <a:p>
            <a:pPr marL="715963" indent="-715963" eaLnBrk="1" fontAlgn="auto" hangingPunct="1">
              <a:spcBef>
                <a:spcPts val="0"/>
              </a:spcBef>
              <a:spcAft>
                <a:spcPts val="1000"/>
              </a:spcAft>
              <a:buFont typeface="Wingdings 2"/>
              <a:buChar char="£"/>
              <a:tabLst>
                <a:tab pos="715963" algn="l"/>
              </a:tabLst>
              <a:defRPr/>
            </a:pPr>
            <a:r>
              <a:rPr lang="en-GB" sz="2000" dirty="0">
                <a:solidFill>
                  <a:schemeClr val="tx1"/>
                </a:solidFill>
              </a:rPr>
              <a:t>Coffee</a:t>
            </a:r>
          </a:p>
          <a:p>
            <a:pPr marL="715963" indent="-715963" eaLnBrk="1" fontAlgn="auto" hangingPunct="1">
              <a:spcBef>
                <a:spcPts val="0"/>
              </a:spcBef>
              <a:spcAft>
                <a:spcPts val="1000"/>
              </a:spcAft>
              <a:buFont typeface="Wingdings 2"/>
              <a:buChar char="£"/>
              <a:tabLst>
                <a:tab pos="715963" algn="l"/>
              </a:tabLst>
              <a:defRPr/>
            </a:pPr>
            <a:r>
              <a:rPr lang="en-GB" sz="2000" dirty="0">
                <a:solidFill>
                  <a:schemeClr val="tx1"/>
                </a:solidFill>
              </a:rPr>
              <a:t>Water</a:t>
            </a:r>
          </a:p>
          <a:p>
            <a:pPr marL="715963" indent="-715963" eaLnBrk="1" fontAlgn="auto" hangingPunct="1">
              <a:spcBef>
                <a:spcPts val="0"/>
              </a:spcBef>
              <a:spcAft>
                <a:spcPts val="1000"/>
              </a:spcAft>
              <a:buFont typeface="Wingdings 2"/>
              <a:buChar char="£"/>
              <a:tabLst>
                <a:tab pos="715963" algn="l"/>
              </a:tabLst>
              <a:defRPr/>
            </a:pPr>
            <a:r>
              <a:rPr lang="en-GB" sz="2000" dirty="0">
                <a:solidFill>
                  <a:schemeClr val="tx1"/>
                </a:solidFill>
              </a:rPr>
              <a:t>Juice</a:t>
            </a:r>
          </a:p>
          <a:p>
            <a:pPr eaLnBrk="1" fontAlgn="auto" hangingPunct="1">
              <a:spcBef>
                <a:spcPts val="0"/>
              </a:spcBef>
              <a:spcAft>
                <a:spcPts val="1000"/>
              </a:spcAft>
              <a:tabLst>
                <a:tab pos="715963" algn="l"/>
              </a:tabLst>
              <a:defRPr/>
            </a:pPr>
            <a:endParaRPr lang="en-GB" sz="2400" dirty="0">
              <a:solidFill>
                <a:schemeClr val="accent6">
                  <a:lumMod val="50000"/>
                </a:schemeClr>
              </a:solidFill>
            </a:endParaRPr>
          </a:p>
        </p:txBody>
      </p:sp>
    </p:spTree>
    <p:extLst>
      <p:ext uri="{BB962C8B-B14F-4D97-AF65-F5344CB8AC3E}">
        <p14:creationId xmlns:p14="http://schemas.microsoft.com/office/powerpoint/2010/main" val="174681005"/>
      </p:ext>
    </p:extLst>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283539" y="620688"/>
            <a:ext cx="4379912" cy="2068513"/>
          </a:xfrm>
          <a:prstGeom prst="rect">
            <a:avLst/>
          </a:prstGeom>
          <a:solidFill>
            <a:schemeClr val="bg1"/>
          </a:solidFill>
          <a:ln>
            <a:noFill/>
          </a:ln>
          <a:effectLst>
            <a:outerShdw blurRad="431800" dist="228600" dir="234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80000" tIns="180000" rIns="180000" bIns="180000"/>
          <a:lstStyle/>
          <a:p>
            <a:pPr eaLnBrk="1" fontAlgn="auto" hangingPunct="1">
              <a:spcBef>
                <a:spcPts val="0"/>
              </a:spcBef>
              <a:spcAft>
                <a:spcPts val="0"/>
              </a:spcAft>
              <a:defRPr/>
            </a:pPr>
            <a:r>
              <a:rPr lang="en-GB" sz="3200" dirty="0">
                <a:solidFill>
                  <a:schemeClr val="tx1"/>
                </a:solidFill>
              </a:rPr>
              <a:t>What is your age group?</a:t>
            </a:r>
          </a:p>
        </p:txBody>
      </p:sp>
      <p:graphicFrame>
        <p:nvGraphicFramePr>
          <p:cNvPr id="14" name="Table 13"/>
          <p:cNvGraphicFramePr>
            <a:graphicFrameLocks noGrp="1"/>
          </p:cNvGraphicFramePr>
          <p:nvPr>
            <p:extLst>
              <p:ext uri="{D42A27DB-BD31-4B8C-83A1-F6EECF244321}">
                <p14:modId xmlns:p14="http://schemas.microsoft.com/office/powerpoint/2010/main" val="2636138795"/>
              </p:ext>
            </p:extLst>
          </p:nvPr>
        </p:nvGraphicFramePr>
        <p:xfrm>
          <a:off x="2051720" y="3095625"/>
          <a:ext cx="5195888" cy="1066800"/>
        </p:xfrm>
        <a:graphic>
          <a:graphicData uri="http://schemas.openxmlformats.org/drawingml/2006/table">
            <a:tbl>
              <a:tblPr firstRow="1" bandRow="1">
                <a:tableStyleId>{5C22544A-7EE6-4342-B048-85BDC9FD1C3A}</a:tableStyleId>
              </a:tblPr>
              <a:tblGrid>
                <a:gridCol w="1246359">
                  <a:extLst>
                    <a:ext uri="{9D8B030D-6E8A-4147-A177-3AD203B41FA5}">
                      <a16:colId xmlns:a16="http://schemas.microsoft.com/office/drawing/2014/main" xmlns="" val="20000"/>
                    </a:ext>
                  </a:extLst>
                </a:gridCol>
                <a:gridCol w="1351585">
                  <a:extLst>
                    <a:ext uri="{9D8B030D-6E8A-4147-A177-3AD203B41FA5}">
                      <a16:colId xmlns:a16="http://schemas.microsoft.com/office/drawing/2014/main" xmlns="" val="20001"/>
                    </a:ext>
                  </a:extLst>
                </a:gridCol>
                <a:gridCol w="1351585">
                  <a:extLst>
                    <a:ext uri="{9D8B030D-6E8A-4147-A177-3AD203B41FA5}">
                      <a16:colId xmlns:a16="http://schemas.microsoft.com/office/drawing/2014/main" xmlns="" val="20002"/>
                    </a:ext>
                  </a:extLst>
                </a:gridCol>
                <a:gridCol w="1246359">
                  <a:extLst>
                    <a:ext uri="{9D8B030D-6E8A-4147-A177-3AD203B41FA5}">
                      <a16:colId xmlns:a16="http://schemas.microsoft.com/office/drawing/2014/main" xmlns="" val="20003"/>
                    </a:ext>
                  </a:extLst>
                </a:gridCol>
              </a:tblGrid>
              <a:tr h="370840">
                <a:tc>
                  <a:txBody>
                    <a:bodyPr/>
                    <a:lstStyle/>
                    <a:p>
                      <a:pPr algn="ctr"/>
                      <a:r>
                        <a:rPr lang="en-GB" sz="3600" dirty="0" smtClean="0"/>
                        <a:t>0-18</a:t>
                      </a:r>
                      <a:endParaRPr lang="en-GB" sz="3600" dirty="0"/>
                    </a:p>
                  </a:txBody>
                  <a:tcPr marL="91431" marR="91431"/>
                </a:tc>
                <a:tc>
                  <a:txBody>
                    <a:bodyPr/>
                    <a:lstStyle/>
                    <a:p>
                      <a:pPr algn="ctr"/>
                      <a:r>
                        <a:rPr lang="en-GB" sz="3600" dirty="0" smtClean="0"/>
                        <a:t>18-30</a:t>
                      </a:r>
                      <a:endParaRPr lang="en-GB" sz="3600" dirty="0"/>
                    </a:p>
                  </a:txBody>
                  <a:tcPr marL="91431" marR="91431"/>
                </a:tc>
                <a:tc>
                  <a:txBody>
                    <a:bodyPr/>
                    <a:lstStyle/>
                    <a:p>
                      <a:pPr algn="ctr"/>
                      <a:r>
                        <a:rPr lang="en-GB" sz="3600" dirty="0" smtClean="0"/>
                        <a:t>30-45</a:t>
                      </a:r>
                      <a:endParaRPr lang="en-GB" sz="3600" dirty="0"/>
                    </a:p>
                  </a:txBody>
                  <a:tcPr marL="91431" marR="91431"/>
                </a:tc>
                <a:tc>
                  <a:txBody>
                    <a:bodyPr/>
                    <a:lstStyle/>
                    <a:p>
                      <a:pPr algn="ctr"/>
                      <a:r>
                        <a:rPr lang="en-GB" sz="3600" dirty="0" smtClean="0"/>
                        <a:t>45+</a:t>
                      </a:r>
                      <a:endParaRPr lang="en-GB" sz="3600" dirty="0"/>
                    </a:p>
                  </a:txBody>
                  <a:tcPr marL="91431" marR="91431"/>
                </a:tc>
                <a:extLst>
                  <a:ext uri="{0D108BD9-81ED-4DB2-BD59-A6C34878D82A}">
                    <a16:rowId xmlns:a16="http://schemas.microsoft.com/office/drawing/2014/main" xmlns="" val="10000"/>
                  </a:ext>
                </a:extLst>
              </a:tr>
              <a:tr h="426720">
                <a:tc>
                  <a:txBody>
                    <a:bodyPr/>
                    <a:lstStyle/>
                    <a:p>
                      <a:pPr algn="ctr"/>
                      <a:endParaRPr lang="en-GB" dirty="0"/>
                    </a:p>
                  </a:txBody>
                  <a:tcPr marL="91431" marR="91431"/>
                </a:tc>
                <a:tc>
                  <a:txBody>
                    <a:bodyPr/>
                    <a:lstStyle/>
                    <a:p>
                      <a:pPr algn="ctr"/>
                      <a:endParaRPr lang="en-GB" dirty="0"/>
                    </a:p>
                  </a:txBody>
                  <a:tcPr marL="91431" marR="91431"/>
                </a:tc>
                <a:tc>
                  <a:txBody>
                    <a:bodyPr/>
                    <a:lstStyle/>
                    <a:p>
                      <a:pPr algn="ctr"/>
                      <a:endParaRPr lang="en-GB" dirty="0"/>
                    </a:p>
                  </a:txBody>
                  <a:tcPr marL="91431" marR="91431"/>
                </a:tc>
                <a:tc>
                  <a:txBody>
                    <a:bodyPr/>
                    <a:lstStyle/>
                    <a:p>
                      <a:pPr algn="ctr"/>
                      <a:endParaRPr lang="en-GB" dirty="0"/>
                    </a:p>
                  </a:txBody>
                  <a:tcPr marL="91431" marR="91431"/>
                </a:tc>
                <a:extLst>
                  <a:ext uri="{0D108BD9-81ED-4DB2-BD59-A6C34878D82A}">
                    <a16:rowId xmlns:a16="http://schemas.microsoft.com/office/drawing/2014/main" xmlns="" val="10001"/>
                  </a:ext>
                </a:extLst>
              </a:tr>
            </a:tbl>
          </a:graphicData>
        </a:graphic>
      </p:graphicFrame>
      <p:sp>
        <p:nvSpPr>
          <p:cNvPr id="15" name="Rectangle 14"/>
          <p:cNvSpPr/>
          <p:nvPr/>
        </p:nvSpPr>
        <p:spPr>
          <a:xfrm>
            <a:off x="6462972" y="3819525"/>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6" name="Rectangle 15"/>
          <p:cNvSpPr/>
          <p:nvPr/>
        </p:nvSpPr>
        <p:spPr>
          <a:xfrm>
            <a:off x="2617788" y="3819525"/>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7" name="Rectangle 16"/>
          <p:cNvSpPr/>
          <p:nvPr/>
        </p:nvSpPr>
        <p:spPr>
          <a:xfrm>
            <a:off x="5170488" y="3809456"/>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8" name="Rectangle 17"/>
          <p:cNvSpPr/>
          <p:nvPr/>
        </p:nvSpPr>
        <p:spPr>
          <a:xfrm>
            <a:off x="3778250" y="3809456"/>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Tree>
    <p:extLst>
      <p:ext uri="{BB962C8B-B14F-4D97-AF65-F5344CB8AC3E}">
        <p14:creationId xmlns:p14="http://schemas.microsoft.com/office/powerpoint/2010/main" val="3925210581"/>
      </p:ext>
    </p:extLst>
  </p:cSld>
  <p:clrMapOvr>
    <a:masterClrMapping/>
  </p:clrMapOv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732059" y="764704"/>
            <a:ext cx="6072187" cy="5148262"/>
          </a:xfrm>
          <a:prstGeom prst="rect">
            <a:avLst/>
          </a:prstGeom>
          <a:solidFill>
            <a:schemeClr val="bg1"/>
          </a:solidFill>
          <a:ln>
            <a:noFill/>
          </a:ln>
          <a:effectLst>
            <a:outerShdw blurRad="431800" dist="228600" dir="234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80000" tIns="180000" rIns="180000" bIns="180000"/>
          <a:lstStyle/>
          <a:p>
            <a:pPr eaLnBrk="1" fontAlgn="auto" hangingPunct="1">
              <a:spcBef>
                <a:spcPts val="0"/>
              </a:spcBef>
              <a:spcAft>
                <a:spcPts val="0"/>
              </a:spcAft>
              <a:defRPr/>
            </a:pPr>
            <a:r>
              <a:rPr lang="en-GB" sz="3200" dirty="0">
                <a:solidFill>
                  <a:schemeClr val="tx1"/>
                </a:solidFill>
              </a:rPr>
              <a:t>What did you think about the waiting time?</a:t>
            </a:r>
          </a:p>
        </p:txBody>
      </p:sp>
      <p:graphicFrame>
        <p:nvGraphicFramePr>
          <p:cNvPr id="14" name="Table 13"/>
          <p:cNvGraphicFramePr>
            <a:graphicFrameLocks noGrp="1"/>
          </p:cNvGraphicFramePr>
          <p:nvPr>
            <p:extLst>
              <p:ext uri="{D42A27DB-BD31-4B8C-83A1-F6EECF244321}">
                <p14:modId xmlns:p14="http://schemas.microsoft.com/office/powerpoint/2010/main" val="1421499775"/>
              </p:ext>
            </p:extLst>
          </p:nvPr>
        </p:nvGraphicFramePr>
        <p:xfrm>
          <a:off x="1981199" y="2400583"/>
          <a:ext cx="5638801" cy="1761865"/>
        </p:xfrm>
        <a:graphic>
          <a:graphicData uri="http://schemas.openxmlformats.org/drawingml/2006/table">
            <a:tbl>
              <a:tblPr firstRow="1" bandRow="1">
                <a:tableStyleId>{5C22544A-7EE6-4342-B048-85BDC9FD1C3A}</a:tableStyleId>
              </a:tblPr>
              <a:tblGrid>
                <a:gridCol w="1524000">
                  <a:extLst>
                    <a:ext uri="{9D8B030D-6E8A-4147-A177-3AD203B41FA5}">
                      <a16:colId xmlns:a16="http://schemas.microsoft.com/office/drawing/2014/main" xmlns="" val="20000"/>
                    </a:ext>
                  </a:extLst>
                </a:gridCol>
                <a:gridCol w="914400">
                  <a:extLst>
                    <a:ext uri="{9D8B030D-6E8A-4147-A177-3AD203B41FA5}">
                      <a16:colId xmlns:a16="http://schemas.microsoft.com/office/drawing/2014/main" xmlns="" val="20001"/>
                    </a:ext>
                  </a:extLst>
                </a:gridCol>
                <a:gridCol w="1018563">
                  <a:extLst>
                    <a:ext uri="{9D8B030D-6E8A-4147-A177-3AD203B41FA5}">
                      <a16:colId xmlns:a16="http://schemas.microsoft.com/office/drawing/2014/main" xmlns="" val="20002"/>
                    </a:ext>
                  </a:extLst>
                </a:gridCol>
                <a:gridCol w="1343637">
                  <a:extLst>
                    <a:ext uri="{9D8B030D-6E8A-4147-A177-3AD203B41FA5}">
                      <a16:colId xmlns:a16="http://schemas.microsoft.com/office/drawing/2014/main" xmlns="" val="20003"/>
                    </a:ext>
                  </a:extLst>
                </a:gridCol>
                <a:gridCol w="838201">
                  <a:extLst>
                    <a:ext uri="{9D8B030D-6E8A-4147-A177-3AD203B41FA5}">
                      <a16:colId xmlns:a16="http://schemas.microsoft.com/office/drawing/2014/main" xmlns="" val="20004"/>
                    </a:ext>
                  </a:extLst>
                </a:gridCol>
              </a:tblGrid>
              <a:tr h="1335095">
                <a:tc>
                  <a:txBody>
                    <a:bodyPr/>
                    <a:lstStyle/>
                    <a:p>
                      <a:pPr algn="ctr"/>
                      <a:r>
                        <a:rPr lang="en-GB" sz="2400" b="0" dirty="0" smtClean="0"/>
                        <a:t>Excellent</a:t>
                      </a:r>
                      <a:endParaRPr lang="en-GB" sz="2400" b="0" dirty="0"/>
                    </a:p>
                  </a:txBody>
                  <a:tcPr marT="45726" marB="45726"/>
                </a:tc>
                <a:tc>
                  <a:txBody>
                    <a:bodyPr/>
                    <a:lstStyle/>
                    <a:p>
                      <a:pPr algn="ctr"/>
                      <a:r>
                        <a:rPr lang="en-GB" sz="2400" b="0" dirty="0" smtClean="0"/>
                        <a:t>Very good</a:t>
                      </a:r>
                      <a:endParaRPr lang="en-GB" sz="2400" b="0" dirty="0"/>
                    </a:p>
                  </a:txBody>
                  <a:tcPr marT="45726" marB="45726"/>
                </a:tc>
                <a:tc>
                  <a:txBody>
                    <a:bodyPr/>
                    <a:lstStyle/>
                    <a:p>
                      <a:pPr algn="ctr"/>
                      <a:r>
                        <a:rPr lang="en-GB" sz="2400" b="0" dirty="0" smtClean="0"/>
                        <a:t>Good</a:t>
                      </a:r>
                      <a:endParaRPr lang="en-GB" sz="2400" b="0" dirty="0"/>
                    </a:p>
                  </a:txBody>
                  <a:tcPr marT="45726" marB="45726"/>
                </a:tc>
                <a:tc>
                  <a:txBody>
                    <a:bodyPr/>
                    <a:lstStyle/>
                    <a:p>
                      <a:pPr algn="ctr"/>
                      <a:r>
                        <a:rPr lang="en-GB" sz="2400" b="0" dirty="0" smtClean="0"/>
                        <a:t>Average</a:t>
                      </a:r>
                      <a:endParaRPr lang="en-GB" sz="2400" b="0" dirty="0"/>
                    </a:p>
                  </a:txBody>
                  <a:tcPr marT="45726" marB="45726"/>
                </a:tc>
                <a:tc>
                  <a:txBody>
                    <a:bodyPr/>
                    <a:lstStyle/>
                    <a:p>
                      <a:pPr algn="ctr"/>
                      <a:r>
                        <a:rPr lang="en-GB" sz="2400" b="0" dirty="0" smtClean="0"/>
                        <a:t>Poor</a:t>
                      </a:r>
                      <a:endParaRPr lang="en-GB" sz="2400" b="0" dirty="0"/>
                    </a:p>
                  </a:txBody>
                  <a:tcPr marT="45726" marB="45726"/>
                </a:tc>
                <a:extLst>
                  <a:ext uri="{0D108BD9-81ED-4DB2-BD59-A6C34878D82A}">
                    <a16:rowId xmlns:a16="http://schemas.microsoft.com/office/drawing/2014/main" xmlns="" val="10000"/>
                  </a:ext>
                </a:extLst>
              </a:tr>
              <a:tr h="426770">
                <a:tc>
                  <a:txBody>
                    <a:bodyPr/>
                    <a:lstStyle/>
                    <a:p>
                      <a:pPr algn="ctr"/>
                      <a:endParaRPr lang="en-GB" sz="1400" dirty="0"/>
                    </a:p>
                  </a:txBody>
                  <a:tcPr marT="45726" marB="45726"/>
                </a:tc>
                <a:tc>
                  <a:txBody>
                    <a:bodyPr/>
                    <a:lstStyle/>
                    <a:p>
                      <a:pPr algn="ctr"/>
                      <a:endParaRPr lang="en-GB" sz="1400" dirty="0"/>
                    </a:p>
                  </a:txBody>
                  <a:tcPr marT="45726" marB="45726"/>
                </a:tc>
                <a:tc>
                  <a:txBody>
                    <a:bodyPr/>
                    <a:lstStyle/>
                    <a:p>
                      <a:pPr algn="ctr"/>
                      <a:endParaRPr lang="en-GB" sz="1400" dirty="0"/>
                    </a:p>
                  </a:txBody>
                  <a:tcPr marT="45726" marB="45726"/>
                </a:tc>
                <a:tc>
                  <a:txBody>
                    <a:bodyPr/>
                    <a:lstStyle/>
                    <a:p>
                      <a:pPr algn="ctr"/>
                      <a:endParaRPr lang="en-GB" sz="1400" dirty="0"/>
                    </a:p>
                  </a:txBody>
                  <a:tcPr marT="45726" marB="45726"/>
                </a:tc>
                <a:tc>
                  <a:txBody>
                    <a:bodyPr/>
                    <a:lstStyle/>
                    <a:p>
                      <a:pPr algn="ctr"/>
                      <a:endParaRPr lang="en-GB" sz="1400" dirty="0"/>
                    </a:p>
                  </a:txBody>
                  <a:tcPr marT="45726" marB="45726"/>
                </a:tc>
                <a:extLst>
                  <a:ext uri="{0D108BD9-81ED-4DB2-BD59-A6C34878D82A}">
                    <a16:rowId xmlns:a16="http://schemas.microsoft.com/office/drawing/2014/main" xmlns="" val="10001"/>
                  </a:ext>
                </a:extLst>
              </a:tr>
            </a:tbl>
          </a:graphicData>
        </a:graphic>
      </p:graphicFrame>
      <p:sp>
        <p:nvSpPr>
          <p:cNvPr id="15" name="Rectangle 14"/>
          <p:cNvSpPr/>
          <p:nvPr/>
        </p:nvSpPr>
        <p:spPr>
          <a:xfrm>
            <a:off x="4768152" y="3865141"/>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6" name="Rectangle 15"/>
          <p:cNvSpPr/>
          <p:nvPr/>
        </p:nvSpPr>
        <p:spPr>
          <a:xfrm>
            <a:off x="6025966" y="3814612"/>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7" name="Rectangle 16"/>
          <p:cNvSpPr/>
          <p:nvPr/>
        </p:nvSpPr>
        <p:spPr>
          <a:xfrm>
            <a:off x="3885598" y="3819996"/>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8" name="Rectangle 17"/>
          <p:cNvSpPr/>
          <p:nvPr/>
        </p:nvSpPr>
        <p:spPr>
          <a:xfrm>
            <a:off x="2627784" y="3814612"/>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24" name="Rectangle 23"/>
          <p:cNvSpPr/>
          <p:nvPr/>
        </p:nvSpPr>
        <p:spPr>
          <a:xfrm>
            <a:off x="7060623" y="3818233"/>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Tree>
    <p:extLst>
      <p:ext uri="{BB962C8B-B14F-4D97-AF65-F5344CB8AC3E}">
        <p14:creationId xmlns:p14="http://schemas.microsoft.com/office/powerpoint/2010/main" val="4248766412"/>
      </p:ext>
    </p:extLst>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5" name="Content Placeholder 2"/>
          <p:cNvSpPr>
            <a:spLocks noGrp="1"/>
          </p:cNvSpPr>
          <p:nvPr>
            <p:ph idx="1"/>
          </p:nvPr>
        </p:nvSpPr>
        <p:spPr>
          <a:xfrm>
            <a:off x="1547664" y="1484784"/>
            <a:ext cx="6442075" cy="3594100"/>
          </a:xfrm>
          <a:solidFill>
            <a:schemeClr val="bg1"/>
          </a:solidFill>
        </p:spPr>
        <p:txBody>
          <a:bodyPr/>
          <a:lstStyle/>
          <a:p>
            <a:pPr marL="0" indent="0" eaLnBrk="1" hangingPunct="1">
              <a:buFont typeface="Arial" panose="020B0604020202020204" pitchFamily="34" charset="0"/>
              <a:buNone/>
            </a:pPr>
            <a:r>
              <a:rPr lang="en-GB" altLang="en-US" smtClean="0"/>
              <a:t>How do you rate the student experience and teaching at your university?</a:t>
            </a:r>
          </a:p>
          <a:p>
            <a:pPr marL="0" indent="0" eaLnBrk="1" hangingPunct="1">
              <a:buFont typeface="Arial" panose="020B0604020202020204" pitchFamily="34" charset="0"/>
              <a:buNone/>
            </a:pPr>
            <a:endParaRPr lang="en-GB" altLang="en-US" smtClean="0"/>
          </a:p>
          <a:p>
            <a:pPr marL="0" indent="0" eaLnBrk="1" hangingPunct="1">
              <a:buFont typeface="Arial" panose="020B0604020202020204" pitchFamily="34" charset="0"/>
              <a:buNone/>
            </a:pPr>
            <a:endParaRPr lang="en-GB" altLang="en-US" smtClean="0"/>
          </a:p>
        </p:txBody>
      </p:sp>
      <p:graphicFrame>
        <p:nvGraphicFramePr>
          <p:cNvPr id="5" name="Table 4"/>
          <p:cNvGraphicFramePr>
            <a:graphicFrameLocks noGrp="1"/>
          </p:cNvGraphicFramePr>
          <p:nvPr>
            <p:extLst>
              <p:ext uri="{D42A27DB-BD31-4B8C-83A1-F6EECF244321}">
                <p14:modId xmlns:p14="http://schemas.microsoft.com/office/powerpoint/2010/main" val="2549873652"/>
              </p:ext>
            </p:extLst>
          </p:nvPr>
        </p:nvGraphicFramePr>
        <p:xfrm>
          <a:off x="1620689" y="3631084"/>
          <a:ext cx="6022976" cy="1217613"/>
        </p:xfrm>
        <a:graphic>
          <a:graphicData uri="http://schemas.openxmlformats.org/drawingml/2006/table">
            <a:tbl>
              <a:tblPr firstRow="1" bandRow="1">
                <a:tableStyleId>{5C22544A-7EE6-4342-B048-85BDC9FD1C3A}</a:tableStyleId>
              </a:tblPr>
              <a:tblGrid>
                <a:gridCol w="1204595">
                  <a:extLst>
                    <a:ext uri="{9D8B030D-6E8A-4147-A177-3AD203B41FA5}">
                      <a16:colId xmlns:a16="http://schemas.microsoft.com/office/drawing/2014/main" xmlns="" val="3608462740"/>
                    </a:ext>
                  </a:extLst>
                </a:gridCol>
                <a:gridCol w="954628">
                  <a:extLst>
                    <a:ext uri="{9D8B030D-6E8A-4147-A177-3AD203B41FA5}">
                      <a16:colId xmlns:a16="http://schemas.microsoft.com/office/drawing/2014/main" xmlns="" val="3510348481"/>
                    </a:ext>
                  </a:extLst>
                </a:gridCol>
                <a:gridCol w="1512168">
                  <a:extLst>
                    <a:ext uri="{9D8B030D-6E8A-4147-A177-3AD203B41FA5}">
                      <a16:colId xmlns:a16="http://schemas.microsoft.com/office/drawing/2014/main" xmlns="" val="3686019193"/>
                    </a:ext>
                  </a:extLst>
                </a:gridCol>
                <a:gridCol w="1146990">
                  <a:extLst>
                    <a:ext uri="{9D8B030D-6E8A-4147-A177-3AD203B41FA5}">
                      <a16:colId xmlns:a16="http://schemas.microsoft.com/office/drawing/2014/main" xmlns="" val="3229315721"/>
                    </a:ext>
                  </a:extLst>
                </a:gridCol>
                <a:gridCol w="1204595">
                  <a:extLst>
                    <a:ext uri="{9D8B030D-6E8A-4147-A177-3AD203B41FA5}">
                      <a16:colId xmlns:a16="http://schemas.microsoft.com/office/drawing/2014/main" xmlns="" val="2469766156"/>
                    </a:ext>
                  </a:extLst>
                </a:gridCol>
              </a:tblGrid>
              <a:tr h="640763">
                <a:tc>
                  <a:txBody>
                    <a:bodyPr/>
                    <a:lstStyle/>
                    <a:p>
                      <a:pPr algn="ctr"/>
                      <a:r>
                        <a:rPr lang="en-GB" sz="1800" b="0" dirty="0" smtClean="0"/>
                        <a:t>Very poor</a:t>
                      </a:r>
                      <a:endParaRPr lang="en-GB" sz="1800" b="0" dirty="0"/>
                    </a:p>
                  </a:txBody>
                  <a:tcPr marL="91425" marR="91425" marT="45783" marB="45783"/>
                </a:tc>
                <a:tc>
                  <a:txBody>
                    <a:bodyPr/>
                    <a:lstStyle/>
                    <a:p>
                      <a:pPr algn="ctr"/>
                      <a:r>
                        <a:rPr lang="en-GB" sz="1800" b="0" dirty="0" smtClean="0"/>
                        <a:t>Poor</a:t>
                      </a:r>
                      <a:endParaRPr lang="en-GB" sz="1800" b="0" dirty="0"/>
                    </a:p>
                  </a:txBody>
                  <a:tcPr marL="91425" marR="91425" marT="45783" marB="45783"/>
                </a:tc>
                <a:tc>
                  <a:txBody>
                    <a:bodyPr/>
                    <a:lstStyle/>
                    <a:p>
                      <a:pPr algn="ctr"/>
                      <a:r>
                        <a:rPr lang="en-GB" sz="1800" b="0" dirty="0" smtClean="0"/>
                        <a:t>Satisfactory</a:t>
                      </a:r>
                      <a:endParaRPr lang="en-GB" sz="1800" b="0" dirty="0"/>
                    </a:p>
                  </a:txBody>
                  <a:tcPr marL="91425" marR="91425" marT="45783" marB="45783"/>
                </a:tc>
                <a:tc>
                  <a:txBody>
                    <a:bodyPr/>
                    <a:lstStyle/>
                    <a:p>
                      <a:pPr algn="ctr"/>
                      <a:r>
                        <a:rPr lang="en-GB" sz="1800" b="0" dirty="0" smtClean="0"/>
                        <a:t>Good</a:t>
                      </a:r>
                      <a:endParaRPr lang="en-GB" sz="1800" b="0" dirty="0"/>
                    </a:p>
                  </a:txBody>
                  <a:tcPr marL="91425" marR="91425" marT="45783" marB="45783"/>
                </a:tc>
                <a:tc>
                  <a:txBody>
                    <a:bodyPr/>
                    <a:lstStyle/>
                    <a:p>
                      <a:pPr algn="ctr"/>
                      <a:r>
                        <a:rPr lang="en-GB" sz="1800" b="0" dirty="0" smtClean="0"/>
                        <a:t>Very good</a:t>
                      </a:r>
                      <a:endParaRPr lang="en-GB" sz="1800" b="0" dirty="0"/>
                    </a:p>
                  </a:txBody>
                  <a:tcPr marL="91425" marR="91425" marT="45783" marB="45783"/>
                </a:tc>
                <a:extLst>
                  <a:ext uri="{0D108BD9-81ED-4DB2-BD59-A6C34878D82A}">
                    <a16:rowId xmlns:a16="http://schemas.microsoft.com/office/drawing/2014/main" xmlns="" val="1887462671"/>
                  </a:ext>
                </a:extLst>
              </a:tr>
              <a:tr h="576850">
                <a:tc>
                  <a:txBody>
                    <a:bodyPr/>
                    <a:lstStyle/>
                    <a:p>
                      <a:endParaRPr lang="en-GB" sz="1400" dirty="0"/>
                    </a:p>
                  </a:txBody>
                  <a:tcPr marL="91425" marR="91425" marT="45783" marB="45783"/>
                </a:tc>
                <a:tc>
                  <a:txBody>
                    <a:bodyPr/>
                    <a:lstStyle/>
                    <a:p>
                      <a:endParaRPr lang="en-GB" sz="1400" dirty="0"/>
                    </a:p>
                  </a:txBody>
                  <a:tcPr marL="91425" marR="91425" marT="45783" marB="45783"/>
                </a:tc>
                <a:tc>
                  <a:txBody>
                    <a:bodyPr/>
                    <a:lstStyle/>
                    <a:p>
                      <a:endParaRPr lang="en-GB" sz="1400" dirty="0"/>
                    </a:p>
                  </a:txBody>
                  <a:tcPr marL="91425" marR="91425" marT="45783" marB="45783"/>
                </a:tc>
                <a:tc>
                  <a:txBody>
                    <a:bodyPr/>
                    <a:lstStyle/>
                    <a:p>
                      <a:endParaRPr lang="en-GB" sz="1400" dirty="0"/>
                    </a:p>
                  </a:txBody>
                  <a:tcPr marL="91425" marR="91425" marT="45783" marB="45783"/>
                </a:tc>
                <a:tc>
                  <a:txBody>
                    <a:bodyPr/>
                    <a:lstStyle/>
                    <a:p>
                      <a:endParaRPr lang="en-GB" sz="1400" dirty="0"/>
                    </a:p>
                  </a:txBody>
                  <a:tcPr marL="91425" marR="91425" marT="45783" marB="45783"/>
                </a:tc>
                <a:extLst>
                  <a:ext uri="{0D108BD9-81ED-4DB2-BD59-A6C34878D82A}">
                    <a16:rowId xmlns:a16="http://schemas.microsoft.com/office/drawing/2014/main" xmlns="" val="2761143677"/>
                  </a:ext>
                </a:extLst>
              </a:tr>
            </a:tbl>
          </a:graphicData>
        </a:graphic>
      </p:graphicFrame>
      <p:sp>
        <p:nvSpPr>
          <p:cNvPr id="6" name="Rectangle 5"/>
          <p:cNvSpPr/>
          <p:nvPr/>
        </p:nvSpPr>
        <p:spPr>
          <a:xfrm>
            <a:off x="6956276" y="3172297"/>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7" name="Rectangle 6"/>
          <p:cNvSpPr/>
          <p:nvPr/>
        </p:nvSpPr>
        <p:spPr>
          <a:xfrm>
            <a:off x="2079476" y="3153247"/>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pic>
        <p:nvPicPr>
          <p:cNvPr id="105498"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87564" y="3162772"/>
            <a:ext cx="244475"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499" name="Picture 8"/>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09939" y="3148484"/>
            <a:ext cx="244475"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500" name="Picture 9"/>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695801" y="3153247"/>
            <a:ext cx="244475"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984391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9" name="Content Placeholder 2"/>
          <p:cNvSpPr txBox="1">
            <a:spLocks/>
          </p:cNvSpPr>
          <p:nvPr/>
        </p:nvSpPr>
        <p:spPr bwMode="auto">
          <a:xfrm>
            <a:off x="1691680" y="1484784"/>
            <a:ext cx="6442075" cy="35941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defTabSz="6858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685800" indent="-228600" defTabSz="6858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6858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6858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6858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6858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6858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6858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6858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lnSpc>
                <a:spcPct val="110000"/>
              </a:lnSpc>
              <a:spcBef>
                <a:spcPts val="700"/>
              </a:spcBef>
              <a:spcAft>
                <a:spcPct val="0"/>
              </a:spcAft>
              <a:buClr>
                <a:schemeClr val="tx2"/>
              </a:buClr>
              <a:buSzTx/>
              <a:buFont typeface="Arial" panose="020B0604020202020204" pitchFamily="34" charset="0"/>
              <a:buNone/>
            </a:pPr>
            <a:r>
              <a:rPr lang="en-GB" altLang="en-US" sz="2000" dirty="0">
                <a:latin typeface="+mn-lt"/>
              </a:rPr>
              <a:t>Great CRM leads to great WOM. How true is this in your experience?</a:t>
            </a:r>
          </a:p>
          <a:p>
            <a:pPr eaLnBrk="1" hangingPunct="1">
              <a:lnSpc>
                <a:spcPct val="110000"/>
              </a:lnSpc>
              <a:spcBef>
                <a:spcPts val="700"/>
              </a:spcBef>
              <a:spcAft>
                <a:spcPct val="0"/>
              </a:spcAft>
              <a:buClr>
                <a:schemeClr val="tx2"/>
              </a:buClr>
              <a:buSzTx/>
              <a:buFont typeface="Arial" panose="020B0604020202020204" pitchFamily="34" charset="0"/>
              <a:buNone/>
            </a:pPr>
            <a:endParaRPr lang="en-GB" altLang="en-US" sz="2000" dirty="0">
              <a:solidFill>
                <a:srgbClr val="595959"/>
              </a:solidFill>
              <a:latin typeface="Gill Sans MT" panose="020B0502020104020203" pitchFamily="34" charset="0"/>
            </a:endParaRPr>
          </a:p>
          <a:p>
            <a:pPr eaLnBrk="1" hangingPunct="1">
              <a:lnSpc>
                <a:spcPct val="110000"/>
              </a:lnSpc>
              <a:spcBef>
                <a:spcPts val="700"/>
              </a:spcBef>
              <a:spcAft>
                <a:spcPct val="0"/>
              </a:spcAft>
              <a:buClr>
                <a:schemeClr val="tx2"/>
              </a:buClr>
              <a:buSzTx/>
              <a:buFont typeface="Arial" panose="020B0604020202020204" pitchFamily="34" charset="0"/>
              <a:buNone/>
            </a:pPr>
            <a:endParaRPr lang="en-GB" altLang="en-US" sz="2000" dirty="0">
              <a:solidFill>
                <a:srgbClr val="595959"/>
              </a:solidFill>
              <a:latin typeface="Gill Sans MT" panose="020B0502020104020203" pitchFamily="34" charset="0"/>
            </a:endParaRPr>
          </a:p>
        </p:txBody>
      </p:sp>
      <p:graphicFrame>
        <p:nvGraphicFramePr>
          <p:cNvPr id="5" name="Table 4"/>
          <p:cNvGraphicFramePr>
            <a:graphicFrameLocks noGrp="1"/>
          </p:cNvGraphicFramePr>
          <p:nvPr>
            <p:extLst>
              <p:ext uri="{D42A27DB-BD31-4B8C-83A1-F6EECF244321}">
                <p14:modId xmlns:p14="http://schemas.microsoft.com/office/powerpoint/2010/main" val="848424804"/>
              </p:ext>
            </p:extLst>
          </p:nvPr>
        </p:nvGraphicFramePr>
        <p:xfrm>
          <a:off x="1828205" y="2442047"/>
          <a:ext cx="6024561" cy="1216028"/>
        </p:xfrm>
        <a:graphic>
          <a:graphicData uri="http://schemas.openxmlformats.org/drawingml/2006/table">
            <a:tbl>
              <a:tblPr firstRow="1" bandRow="1">
                <a:tableStyleId>{5C22544A-7EE6-4342-B048-85BDC9FD1C3A}</a:tableStyleId>
              </a:tblPr>
              <a:tblGrid>
                <a:gridCol w="1204912">
                  <a:extLst>
                    <a:ext uri="{9D8B030D-6E8A-4147-A177-3AD203B41FA5}">
                      <a16:colId xmlns:a16="http://schemas.microsoft.com/office/drawing/2014/main" xmlns="" val="3608462740"/>
                    </a:ext>
                  </a:extLst>
                </a:gridCol>
                <a:gridCol w="1106829">
                  <a:extLst>
                    <a:ext uri="{9D8B030D-6E8A-4147-A177-3AD203B41FA5}">
                      <a16:colId xmlns:a16="http://schemas.microsoft.com/office/drawing/2014/main" xmlns="" val="3510348481"/>
                    </a:ext>
                  </a:extLst>
                </a:gridCol>
                <a:gridCol w="1302996">
                  <a:extLst>
                    <a:ext uri="{9D8B030D-6E8A-4147-A177-3AD203B41FA5}">
                      <a16:colId xmlns:a16="http://schemas.microsoft.com/office/drawing/2014/main" xmlns="" val="3686019193"/>
                    </a:ext>
                  </a:extLst>
                </a:gridCol>
                <a:gridCol w="1204912">
                  <a:extLst>
                    <a:ext uri="{9D8B030D-6E8A-4147-A177-3AD203B41FA5}">
                      <a16:colId xmlns:a16="http://schemas.microsoft.com/office/drawing/2014/main" xmlns="" val="3229315721"/>
                    </a:ext>
                  </a:extLst>
                </a:gridCol>
                <a:gridCol w="1204912">
                  <a:extLst>
                    <a:ext uri="{9D8B030D-6E8A-4147-A177-3AD203B41FA5}">
                      <a16:colId xmlns:a16="http://schemas.microsoft.com/office/drawing/2014/main" xmlns="" val="2469766156"/>
                    </a:ext>
                  </a:extLst>
                </a:gridCol>
              </a:tblGrid>
              <a:tr h="640061">
                <a:tc>
                  <a:txBody>
                    <a:bodyPr/>
                    <a:lstStyle/>
                    <a:p>
                      <a:pPr algn="ctr"/>
                      <a:r>
                        <a:rPr lang="en-GB" sz="1800" b="0" dirty="0" smtClean="0"/>
                        <a:t>Very untrue</a:t>
                      </a:r>
                      <a:endParaRPr lang="en-GB" sz="1800" b="0" dirty="0"/>
                    </a:p>
                  </a:txBody>
                  <a:tcPr marL="91449" marR="91449" marT="45712" marB="45712"/>
                </a:tc>
                <a:tc>
                  <a:txBody>
                    <a:bodyPr/>
                    <a:lstStyle/>
                    <a:p>
                      <a:pPr algn="ctr"/>
                      <a:r>
                        <a:rPr lang="en-GB" sz="1800" b="0" dirty="0" smtClean="0"/>
                        <a:t>Untrue</a:t>
                      </a:r>
                      <a:endParaRPr lang="en-GB" sz="1800" b="0" dirty="0"/>
                    </a:p>
                  </a:txBody>
                  <a:tcPr marL="91449" marR="91449" marT="45712" marB="45712"/>
                </a:tc>
                <a:tc>
                  <a:txBody>
                    <a:bodyPr/>
                    <a:lstStyle/>
                    <a:p>
                      <a:pPr algn="ctr"/>
                      <a:r>
                        <a:rPr lang="en-GB" sz="1800" b="0" dirty="0" smtClean="0"/>
                        <a:t>Don’t know</a:t>
                      </a:r>
                      <a:endParaRPr lang="en-GB" sz="1800" b="0" dirty="0"/>
                    </a:p>
                  </a:txBody>
                  <a:tcPr marL="91449" marR="91449" marT="45712" marB="45712"/>
                </a:tc>
                <a:tc>
                  <a:txBody>
                    <a:bodyPr/>
                    <a:lstStyle/>
                    <a:p>
                      <a:pPr algn="ctr"/>
                      <a:r>
                        <a:rPr lang="en-GB" sz="1800" b="0" dirty="0" smtClean="0"/>
                        <a:t>True</a:t>
                      </a:r>
                      <a:endParaRPr lang="en-GB" sz="1800" b="0" dirty="0"/>
                    </a:p>
                  </a:txBody>
                  <a:tcPr marL="91449" marR="91449" marT="45712" marB="45712"/>
                </a:tc>
                <a:tc>
                  <a:txBody>
                    <a:bodyPr/>
                    <a:lstStyle/>
                    <a:p>
                      <a:pPr algn="ctr"/>
                      <a:r>
                        <a:rPr lang="en-GB" sz="1800" b="0" dirty="0" smtClean="0"/>
                        <a:t>Very true</a:t>
                      </a:r>
                      <a:endParaRPr lang="en-GB" sz="1800" b="0" dirty="0"/>
                    </a:p>
                  </a:txBody>
                  <a:tcPr marL="91449" marR="91449" marT="45712" marB="45712"/>
                </a:tc>
                <a:extLst>
                  <a:ext uri="{0D108BD9-81ED-4DB2-BD59-A6C34878D82A}">
                    <a16:rowId xmlns:a16="http://schemas.microsoft.com/office/drawing/2014/main" xmlns="" val="1887462671"/>
                  </a:ext>
                </a:extLst>
              </a:tr>
              <a:tr h="575964">
                <a:tc>
                  <a:txBody>
                    <a:bodyPr/>
                    <a:lstStyle/>
                    <a:p>
                      <a:endParaRPr lang="en-GB" sz="1300" dirty="0"/>
                    </a:p>
                  </a:txBody>
                  <a:tcPr marL="91449" marR="91449" marT="45712" marB="45712"/>
                </a:tc>
                <a:tc>
                  <a:txBody>
                    <a:bodyPr/>
                    <a:lstStyle/>
                    <a:p>
                      <a:endParaRPr lang="en-GB" sz="1300" dirty="0"/>
                    </a:p>
                  </a:txBody>
                  <a:tcPr marL="91449" marR="91449" marT="45712" marB="45712"/>
                </a:tc>
                <a:tc>
                  <a:txBody>
                    <a:bodyPr/>
                    <a:lstStyle/>
                    <a:p>
                      <a:endParaRPr lang="en-GB" sz="1300" dirty="0"/>
                    </a:p>
                  </a:txBody>
                  <a:tcPr marL="91449" marR="91449" marT="45712" marB="45712"/>
                </a:tc>
                <a:tc>
                  <a:txBody>
                    <a:bodyPr/>
                    <a:lstStyle/>
                    <a:p>
                      <a:endParaRPr lang="en-GB" sz="1300" dirty="0"/>
                    </a:p>
                  </a:txBody>
                  <a:tcPr marL="91449" marR="91449" marT="45712" marB="45712"/>
                </a:tc>
                <a:tc>
                  <a:txBody>
                    <a:bodyPr/>
                    <a:lstStyle/>
                    <a:p>
                      <a:endParaRPr lang="en-GB" sz="1300" dirty="0"/>
                    </a:p>
                  </a:txBody>
                  <a:tcPr marL="91449" marR="91449" marT="45712" marB="45712"/>
                </a:tc>
                <a:extLst>
                  <a:ext uri="{0D108BD9-81ED-4DB2-BD59-A6C34878D82A}">
                    <a16:rowId xmlns:a16="http://schemas.microsoft.com/office/drawing/2014/main" xmlns="" val="2761143677"/>
                  </a:ext>
                </a:extLst>
              </a:tr>
            </a:tbl>
          </a:graphicData>
        </a:graphic>
      </p:graphicFrame>
      <p:sp>
        <p:nvSpPr>
          <p:cNvPr id="6" name="Rectangle 5"/>
          <p:cNvSpPr/>
          <p:nvPr/>
        </p:nvSpPr>
        <p:spPr>
          <a:xfrm>
            <a:off x="7100292" y="3172297"/>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7" name="Rectangle 6"/>
          <p:cNvSpPr/>
          <p:nvPr/>
        </p:nvSpPr>
        <p:spPr>
          <a:xfrm>
            <a:off x="2223492" y="3153247"/>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pic>
        <p:nvPicPr>
          <p:cNvPr id="106522"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431580" y="3162772"/>
            <a:ext cx="244475"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6523" name="Picture 8"/>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653955" y="3148484"/>
            <a:ext cx="244475"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6524" name="Picture 9"/>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839817" y="3153247"/>
            <a:ext cx="244475"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119399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itle 1"/>
          <p:cNvSpPr>
            <a:spLocks noGrp="1"/>
          </p:cNvSpPr>
          <p:nvPr>
            <p:ph type="title"/>
          </p:nvPr>
        </p:nvSpPr>
        <p:spPr>
          <a:xfrm>
            <a:off x="974760" y="269863"/>
            <a:ext cx="6613673" cy="883568"/>
          </a:xfrm>
        </p:spPr>
        <p:txBody>
          <a:bodyPr/>
          <a:lstStyle/>
          <a:p>
            <a:pPr eaLnBrk="1" hangingPunct="1"/>
            <a:r>
              <a:rPr lang="en-GB" altLang="en-US" dirty="0" smtClean="0">
                <a:ln>
                  <a:noFill/>
                </a:ln>
              </a:rPr>
              <a:t>Design</a:t>
            </a:r>
          </a:p>
        </p:txBody>
      </p:sp>
      <p:sp>
        <p:nvSpPr>
          <p:cNvPr id="3" name="Content Placeholder 2"/>
          <p:cNvSpPr>
            <a:spLocks noGrp="1"/>
          </p:cNvSpPr>
          <p:nvPr>
            <p:ph idx="1"/>
          </p:nvPr>
        </p:nvSpPr>
        <p:spPr>
          <a:xfrm>
            <a:off x="899592" y="1340768"/>
            <a:ext cx="7416824" cy="5040982"/>
          </a:xfrm>
        </p:spPr>
        <p:txBody>
          <a:bodyPr rtlCol="0">
            <a:normAutofit fontScale="47500" lnSpcReduction="20000"/>
          </a:bodyPr>
          <a:lstStyle/>
          <a:p>
            <a:pPr eaLnBrk="1" fontAlgn="auto" hangingPunct="1">
              <a:spcBef>
                <a:spcPts val="1200"/>
              </a:spcBef>
              <a:spcAft>
                <a:spcPts val="600"/>
              </a:spcAft>
              <a:defRPr/>
            </a:pPr>
            <a:r>
              <a:rPr lang="en-GB" sz="5100" dirty="0" smtClean="0"/>
              <a:t>For hard copy questionnaires, use booklet format with double-sided printing</a:t>
            </a:r>
          </a:p>
          <a:p>
            <a:pPr lvl="1" eaLnBrk="1" fontAlgn="auto" hangingPunct="1">
              <a:spcBef>
                <a:spcPts val="1200"/>
              </a:spcBef>
              <a:spcAft>
                <a:spcPts val="600"/>
              </a:spcAft>
              <a:defRPr/>
            </a:pPr>
            <a:r>
              <a:rPr lang="en-GB" sz="5100" dirty="0" smtClean="0"/>
              <a:t>A4 folded to A5, or, A3 folded to A4</a:t>
            </a:r>
          </a:p>
          <a:p>
            <a:pPr eaLnBrk="1" fontAlgn="auto" hangingPunct="1">
              <a:spcBef>
                <a:spcPts val="1200"/>
              </a:spcBef>
              <a:spcAft>
                <a:spcPts val="600"/>
              </a:spcAft>
              <a:defRPr/>
            </a:pPr>
            <a:r>
              <a:rPr lang="en-GB" sz="5100" dirty="0" smtClean="0"/>
              <a:t>Front cover:</a:t>
            </a:r>
          </a:p>
          <a:p>
            <a:pPr lvl="1" eaLnBrk="1" fontAlgn="auto" hangingPunct="1">
              <a:spcBef>
                <a:spcPts val="1200"/>
              </a:spcBef>
              <a:spcAft>
                <a:spcPts val="600"/>
              </a:spcAft>
              <a:defRPr/>
            </a:pPr>
            <a:r>
              <a:rPr lang="en-GB" sz="5100" dirty="0" smtClean="0"/>
              <a:t>The title of the questionnaire</a:t>
            </a:r>
          </a:p>
          <a:p>
            <a:pPr lvl="1" eaLnBrk="1" fontAlgn="auto" hangingPunct="1">
              <a:spcBef>
                <a:spcPts val="1200"/>
              </a:spcBef>
              <a:spcAft>
                <a:spcPts val="600"/>
              </a:spcAft>
              <a:defRPr/>
            </a:pPr>
            <a:r>
              <a:rPr lang="en-GB" sz="5100" dirty="0" smtClean="0"/>
              <a:t>Identity of the organisation carrying it out</a:t>
            </a:r>
          </a:p>
          <a:p>
            <a:pPr lvl="1" eaLnBrk="1" fontAlgn="auto" hangingPunct="1">
              <a:spcBef>
                <a:spcPts val="1200"/>
              </a:spcBef>
              <a:spcAft>
                <a:spcPts val="600"/>
              </a:spcAft>
              <a:defRPr/>
            </a:pPr>
            <a:r>
              <a:rPr lang="en-GB" sz="5100" dirty="0" smtClean="0"/>
              <a:t>Clearly explain the purpose of the questionnaire</a:t>
            </a:r>
          </a:p>
          <a:p>
            <a:pPr lvl="1" eaLnBrk="1" fontAlgn="auto" hangingPunct="1">
              <a:spcBef>
                <a:spcPts val="1200"/>
              </a:spcBef>
              <a:spcAft>
                <a:spcPts val="600"/>
              </a:spcAft>
              <a:defRPr/>
            </a:pPr>
            <a:r>
              <a:rPr lang="en-GB" sz="5100" dirty="0" smtClean="0"/>
              <a:t>Ask for consent</a:t>
            </a:r>
          </a:p>
          <a:p>
            <a:pPr lvl="1" eaLnBrk="1" fontAlgn="auto" hangingPunct="1">
              <a:spcBef>
                <a:spcPts val="1200"/>
              </a:spcBef>
              <a:spcAft>
                <a:spcPts val="600"/>
              </a:spcAft>
              <a:defRPr/>
            </a:pPr>
            <a:r>
              <a:rPr lang="en-GB" sz="5100" dirty="0"/>
              <a:t>Keep graphics </a:t>
            </a:r>
            <a:r>
              <a:rPr lang="en-GB" sz="5100" dirty="0" smtClean="0"/>
              <a:t>neutral</a:t>
            </a:r>
          </a:p>
          <a:p>
            <a:pPr eaLnBrk="1" fontAlgn="auto" hangingPunct="1">
              <a:spcBef>
                <a:spcPts val="1200"/>
              </a:spcBef>
              <a:spcAft>
                <a:spcPts val="600"/>
              </a:spcAft>
              <a:defRPr/>
            </a:pPr>
            <a:r>
              <a:rPr lang="en-GB" sz="5100" dirty="0" smtClean="0"/>
              <a:t>No more than 4 pages</a:t>
            </a:r>
          </a:p>
          <a:p>
            <a:pPr lvl="1" eaLnBrk="1" fontAlgn="auto" hangingPunct="1">
              <a:spcAft>
                <a:spcPts val="0"/>
              </a:spcAft>
              <a:defRPr/>
            </a:pPr>
            <a:endParaRPr lang="en-GB" dirty="0">
              <a:solidFill>
                <a:schemeClr val="tx1">
                  <a:lumMod val="65000"/>
                  <a:lumOff val="35000"/>
                </a:schemeClr>
              </a:solidFill>
            </a:endParaRPr>
          </a:p>
        </p:txBody>
      </p:sp>
      <p:sp>
        <p:nvSpPr>
          <p:cNvPr id="93188" name="AutoShape 2" descr="Image result for questionnaire"/>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endParaRPr lang="en-GB" altLang="en-US" sz="1800">
              <a:latin typeface="Gill Sans MT" panose="020B0502020104020203" pitchFamily="34" charset="0"/>
            </a:endParaRPr>
          </a:p>
        </p:txBody>
      </p:sp>
      <p:pic>
        <p:nvPicPr>
          <p:cNvPr id="5" name="Picture 4"/>
          <p:cNvPicPr>
            <a:picLocks noChangeAspect="1"/>
          </p:cNvPicPr>
          <p:nvPr/>
        </p:nvPicPr>
        <p:blipFill>
          <a:blip r:embed="rId3"/>
          <a:stretch>
            <a:fillRect/>
          </a:stretch>
        </p:blipFill>
        <p:spPr>
          <a:xfrm>
            <a:off x="6516216" y="4394213"/>
            <a:ext cx="1800200" cy="18002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93190" name="Rectangle 5"/>
          <p:cNvSpPr>
            <a:spLocks noChangeArrowheads="1"/>
          </p:cNvSpPr>
          <p:nvPr/>
        </p:nvSpPr>
        <p:spPr bwMode="auto">
          <a:xfrm>
            <a:off x="6156325" y="6381750"/>
            <a:ext cx="2840038"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r>
              <a:rPr lang="en-GB" altLang="en-US" sz="800">
                <a:latin typeface="Gill Sans MT" panose="020B0502020104020203" pitchFamily="34" charset="0"/>
              </a:rPr>
              <a:t>Image from: https://non-perfectdad.co.uk/end-of-season-parents-questionnaire/</a:t>
            </a:r>
          </a:p>
        </p:txBody>
      </p:sp>
    </p:spTree>
    <p:extLst>
      <p:ext uri="{BB962C8B-B14F-4D97-AF65-F5344CB8AC3E}">
        <p14:creationId xmlns:p14="http://schemas.microsoft.com/office/powerpoint/2010/main" val="2142541492"/>
      </p:ext>
    </p:extLst>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Title 1"/>
          <p:cNvSpPr>
            <a:spLocks noGrp="1"/>
          </p:cNvSpPr>
          <p:nvPr>
            <p:ph type="title"/>
          </p:nvPr>
        </p:nvSpPr>
        <p:spPr>
          <a:xfrm>
            <a:off x="982663" y="457200"/>
            <a:ext cx="7704137" cy="1981200"/>
          </a:xfrm>
        </p:spPr>
        <p:txBody>
          <a:bodyPr/>
          <a:lstStyle/>
          <a:p>
            <a:pPr eaLnBrk="1" hangingPunct="1"/>
            <a:r>
              <a:rPr lang="en-GB" altLang="en-US" smtClean="0">
                <a:ln>
                  <a:noFill/>
                </a:ln>
              </a:rPr>
              <a:t>Ordering your questionnaire</a:t>
            </a:r>
          </a:p>
        </p:txBody>
      </p:sp>
      <p:sp>
        <p:nvSpPr>
          <p:cNvPr id="3" name="Content Placeholder 2"/>
          <p:cNvSpPr>
            <a:spLocks noGrp="1"/>
          </p:cNvSpPr>
          <p:nvPr>
            <p:ph idx="1"/>
          </p:nvPr>
        </p:nvSpPr>
        <p:spPr>
          <a:xfrm>
            <a:off x="1116013" y="2349500"/>
            <a:ext cx="7704137" cy="3332163"/>
          </a:xfrm>
        </p:spPr>
        <p:txBody>
          <a:bodyPr rtlCol="0">
            <a:normAutofit fontScale="85000" lnSpcReduction="20000"/>
          </a:bodyPr>
          <a:lstStyle/>
          <a:p>
            <a:pPr eaLnBrk="1" fontAlgn="auto" hangingPunct="1">
              <a:spcAft>
                <a:spcPts val="0"/>
              </a:spcAft>
              <a:defRPr/>
            </a:pPr>
            <a:r>
              <a:rPr lang="en-GB" dirty="0">
                <a:solidFill>
                  <a:schemeClr val="tx1">
                    <a:lumMod val="65000"/>
                    <a:lumOff val="35000"/>
                  </a:schemeClr>
                </a:solidFill>
              </a:rPr>
              <a:t>Place easy, non-challenging questions first</a:t>
            </a:r>
          </a:p>
          <a:p>
            <a:pPr eaLnBrk="1" fontAlgn="auto" hangingPunct="1">
              <a:spcAft>
                <a:spcPts val="0"/>
              </a:spcAft>
              <a:defRPr/>
            </a:pPr>
            <a:r>
              <a:rPr lang="en-GB" dirty="0" smtClean="0">
                <a:solidFill>
                  <a:schemeClr val="tx1">
                    <a:lumMod val="65000"/>
                    <a:lumOff val="35000"/>
                  </a:schemeClr>
                </a:solidFill>
              </a:rPr>
              <a:t>Key filter questions should go in early.</a:t>
            </a:r>
          </a:p>
          <a:p>
            <a:pPr eaLnBrk="1" fontAlgn="auto" hangingPunct="1">
              <a:spcAft>
                <a:spcPts val="0"/>
              </a:spcAft>
              <a:defRPr/>
            </a:pPr>
            <a:r>
              <a:rPr lang="en-GB" dirty="0">
                <a:solidFill>
                  <a:schemeClr val="tx1">
                    <a:lumMod val="65000"/>
                    <a:lumOff val="35000"/>
                  </a:schemeClr>
                </a:solidFill>
              </a:rPr>
              <a:t>Use a funnel structure </a:t>
            </a:r>
          </a:p>
          <a:p>
            <a:pPr lvl="1" eaLnBrk="1" fontAlgn="auto" hangingPunct="1">
              <a:spcAft>
                <a:spcPts val="0"/>
              </a:spcAft>
              <a:defRPr/>
            </a:pPr>
            <a:r>
              <a:rPr lang="en-GB" dirty="0">
                <a:solidFill>
                  <a:schemeClr val="tx1">
                    <a:lumMod val="65000"/>
                    <a:lumOff val="35000"/>
                  </a:schemeClr>
                </a:solidFill>
              </a:rPr>
              <a:t>Go from basic to more in depth</a:t>
            </a:r>
            <a:r>
              <a:rPr lang="en-GB" dirty="0" smtClean="0">
                <a:solidFill>
                  <a:schemeClr val="tx1">
                    <a:lumMod val="65000"/>
                    <a:lumOff val="35000"/>
                  </a:schemeClr>
                </a:solidFill>
              </a:rPr>
              <a:t>.</a:t>
            </a:r>
          </a:p>
          <a:p>
            <a:pPr lvl="1" eaLnBrk="1" fontAlgn="auto" hangingPunct="1">
              <a:spcAft>
                <a:spcPts val="0"/>
              </a:spcAft>
              <a:defRPr/>
            </a:pPr>
            <a:r>
              <a:rPr lang="en-GB" dirty="0" smtClean="0">
                <a:solidFill>
                  <a:schemeClr val="tx1">
                    <a:lumMod val="65000"/>
                    <a:lumOff val="35000"/>
                  </a:schemeClr>
                </a:solidFill>
              </a:rPr>
              <a:t>General questions before specific questions.</a:t>
            </a:r>
            <a:endParaRPr lang="en-GB" dirty="0">
              <a:solidFill>
                <a:schemeClr val="tx1">
                  <a:lumMod val="65000"/>
                  <a:lumOff val="35000"/>
                </a:schemeClr>
              </a:solidFill>
            </a:endParaRPr>
          </a:p>
          <a:p>
            <a:pPr lvl="1" eaLnBrk="1" fontAlgn="auto" hangingPunct="1">
              <a:spcAft>
                <a:spcPts val="0"/>
              </a:spcAft>
              <a:defRPr/>
            </a:pPr>
            <a:r>
              <a:rPr lang="en-GB" dirty="0" smtClean="0">
                <a:solidFill>
                  <a:schemeClr val="tx1">
                    <a:lumMod val="65000"/>
                    <a:lumOff val="35000"/>
                  </a:schemeClr>
                </a:solidFill>
              </a:rPr>
              <a:t>Go from the least sensitive to the most sensitive questions.</a:t>
            </a:r>
          </a:p>
          <a:p>
            <a:pPr lvl="1" eaLnBrk="1" fontAlgn="auto" hangingPunct="1">
              <a:spcAft>
                <a:spcPts val="0"/>
              </a:spcAft>
              <a:defRPr/>
            </a:pPr>
            <a:r>
              <a:rPr lang="en-GB" dirty="0" smtClean="0">
                <a:solidFill>
                  <a:schemeClr val="tx1">
                    <a:lumMod val="65000"/>
                    <a:lumOff val="35000"/>
                  </a:schemeClr>
                </a:solidFill>
              </a:rPr>
              <a:t>But – try and put important questions in before the end.</a:t>
            </a:r>
          </a:p>
          <a:p>
            <a:pPr marL="0" indent="0" eaLnBrk="1" fontAlgn="auto" hangingPunct="1">
              <a:spcAft>
                <a:spcPts val="0"/>
              </a:spcAft>
              <a:buFont typeface="Arial" panose="020B0604020202020204" pitchFamily="34" charset="0"/>
              <a:buNone/>
              <a:defRPr/>
            </a:pPr>
            <a:endParaRPr lang="en-GB" dirty="0" smtClean="0">
              <a:solidFill>
                <a:schemeClr val="tx1">
                  <a:lumMod val="65000"/>
                  <a:lumOff val="35000"/>
                </a:schemeClr>
              </a:solidFill>
            </a:endParaRPr>
          </a:p>
          <a:p>
            <a:pPr eaLnBrk="1" fontAlgn="auto" hangingPunct="1">
              <a:spcAft>
                <a:spcPts val="0"/>
              </a:spcAft>
              <a:defRPr/>
            </a:pPr>
            <a:endParaRPr lang="en-GB" dirty="0">
              <a:solidFill>
                <a:schemeClr val="tx1">
                  <a:lumMod val="65000"/>
                  <a:lumOff val="35000"/>
                </a:schemeClr>
              </a:solidFill>
            </a:endParaRPr>
          </a:p>
        </p:txBody>
      </p:sp>
    </p:spTree>
    <p:extLst>
      <p:ext uri="{BB962C8B-B14F-4D97-AF65-F5344CB8AC3E}">
        <p14:creationId xmlns:p14="http://schemas.microsoft.com/office/powerpoint/2010/main" val="4071677452"/>
      </p:ext>
    </p:extLst>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Title 1"/>
          <p:cNvSpPr>
            <a:spLocks noGrp="1"/>
          </p:cNvSpPr>
          <p:nvPr>
            <p:ph type="title"/>
          </p:nvPr>
        </p:nvSpPr>
        <p:spPr>
          <a:xfrm>
            <a:off x="982663" y="457200"/>
            <a:ext cx="7704137" cy="1981200"/>
          </a:xfrm>
        </p:spPr>
        <p:txBody>
          <a:bodyPr/>
          <a:lstStyle/>
          <a:p>
            <a:pPr eaLnBrk="1" hangingPunct="1"/>
            <a:r>
              <a:rPr lang="en-GB" altLang="en-US" smtClean="0">
                <a:ln>
                  <a:noFill/>
                </a:ln>
              </a:rPr>
              <a:t>Other elements to remember</a:t>
            </a:r>
          </a:p>
        </p:txBody>
      </p:sp>
      <p:sp>
        <p:nvSpPr>
          <p:cNvPr id="97283" name="Content Placeholder 2"/>
          <p:cNvSpPr>
            <a:spLocks noGrp="1"/>
          </p:cNvSpPr>
          <p:nvPr>
            <p:ph idx="1"/>
          </p:nvPr>
        </p:nvSpPr>
        <p:spPr>
          <a:xfrm>
            <a:off x="1000125" y="2205038"/>
            <a:ext cx="7704138" cy="3332162"/>
          </a:xfrm>
        </p:spPr>
        <p:txBody>
          <a:bodyPr>
            <a:normAutofit fontScale="92500" lnSpcReduction="20000"/>
          </a:bodyPr>
          <a:lstStyle/>
          <a:p>
            <a:pPr eaLnBrk="1" hangingPunct="1"/>
            <a:r>
              <a:rPr lang="en-GB" altLang="en-US" smtClean="0"/>
              <a:t>Make it look professional.</a:t>
            </a:r>
          </a:p>
          <a:p>
            <a:pPr eaLnBrk="1" hangingPunct="1"/>
            <a:r>
              <a:rPr lang="en-GB" altLang="en-US" smtClean="0"/>
              <a:t>Give an estimated completion time.</a:t>
            </a:r>
          </a:p>
          <a:p>
            <a:pPr eaLnBrk="1" hangingPunct="1"/>
            <a:r>
              <a:rPr lang="en-GB" altLang="en-US" smtClean="0"/>
              <a:t>Put the deadline for return at the beginning and end of the questionnaire.</a:t>
            </a:r>
          </a:p>
          <a:p>
            <a:pPr eaLnBrk="1" hangingPunct="1"/>
            <a:r>
              <a:rPr lang="en-GB" altLang="en-US" smtClean="0"/>
              <a:t>Provide a return address – on the questionnaire. </a:t>
            </a:r>
          </a:p>
          <a:p>
            <a:pPr eaLnBrk="1" hangingPunct="1"/>
            <a:r>
              <a:rPr lang="en-GB" altLang="en-US" smtClean="0"/>
              <a:t>Say ‘Thank you’.</a:t>
            </a:r>
          </a:p>
        </p:txBody>
      </p:sp>
    </p:spTree>
    <p:extLst>
      <p:ext uri="{BB962C8B-B14F-4D97-AF65-F5344CB8AC3E}">
        <p14:creationId xmlns:p14="http://schemas.microsoft.com/office/powerpoint/2010/main" val="2668197078"/>
      </p:ext>
    </p:extLst>
  </p:cSld>
  <p:clrMapOvr>
    <a:masterClrMapping/>
  </p:clrMapOv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1475658" y="1772816"/>
            <a:ext cx="2952328" cy="79208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2400" b="1">
              <a:solidFill>
                <a:srgbClr val="FFFFFF"/>
              </a:solidFill>
            </a:endParaRPr>
          </a:p>
        </p:txBody>
      </p:sp>
      <p:sp>
        <p:nvSpPr>
          <p:cNvPr id="19" name="Rectangle 18"/>
          <p:cNvSpPr/>
          <p:nvPr/>
        </p:nvSpPr>
        <p:spPr>
          <a:xfrm>
            <a:off x="1475658" y="3212976"/>
            <a:ext cx="2952328" cy="79208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2400" b="1">
              <a:solidFill>
                <a:srgbClr val="FFFFFF"/>
              </a:solidFill>
            </a:endParaRPr>
          </a:p>
        </p:txBody>
      </p:sp>
      <p:sp>
        <p:nvSpPr>
          <p:cNvPr id="20" name="Rectangle 19"/>
          <p:cNvSpPr/>
          <p:nvPr/>
        </p:nvSpPr>
        <p:spPr>
          <a:xfrm>
            <a:off x="1475658" y="4653136"/>
            <a:ext cx="2952328" cy="79208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2400" b="1">
              <a:solidFill>
                <a:srgbClr val="FFFFFF"/>
              </a:solidFill>
            </a:endParaRPr>
          </a:p>
        </p:txBody>
      </p:sp>
      <p:sp>
        <p:nvSpPr>
          <p:cNvPr id="50190" name="Rectangle 4"/>
          <p:cNvSpPr>
            <a:spLocks noGrp="1" noChangeArrowheads="1"/>
          </p:cNvSpPr>
          <p:nvPr>
            <p:ph type="title"/>
          </p:nvPr>
        </p:nvSpPr>
        <p:spPr>
          <a:xfrm>
            <a:off x="2155825" y="273050"/>
            <a:ext cx="6911975" cy="869950"/>
          </a:xfrm>
        </p:spPr>
        <p:txBody>
          <a:bodyPr lIns="90488" tIns="44450" rIns="90488" bIns="44450">
            <a:normAutofit fontScale="90000"/>
          </a:bodyPr>
          <a:lstStyle/>
          <a:p>
            <a:pPr eaLnBrk="1" fontAlgn="auto" hangingPunct="1">
              <a:spcAft>
                <a:spcPts val="0"/>
              </a:spcAft>
              <a:defRPr/>
            </a:pPr>
            <a:r>
              <a:rPr lang="en-US" altLang="en-US" sz="3200" smtClean="0">
                <a:solidFill>
                  <a:srgbClr val="000000"/>
                </a:solidFill>
                <a:ea typeface="MS PGothic" panose="020B0600070205080204" pitchFamily="34" charset="-128"/>
              </a:rPr>
              <a:t>Stages in the </a:t>
            </a:r>
            <a:br>
              <a:rPr lang="en-US" altLang="en-US" sz="3200" smtClean="0">
                <a:solidFill>
                  <a:srgbClr val="000000"/>
                </a:solidFill>
                <a:ea typeface="MS PGothic" panose="020B0600070205080204" pitchFamily="34" charset="-128"/>
              </a:rPr>
            </a:br>
            <a:r>
              <a:rPr lang="en-US" altLang="en-US" sz="3200" smtClean="0">
                <a:solidFill>
                  <a:srgbClr val="000000"/>
                </a:solidFill>
                <a:ea typeface="MS PGothic" panose="020B0600070205080204" pitchFamily="34" charset="-128"/>
              </a:rPr>
              <a:t>Development of a Questionnaire</a:t>
            </a:r>
          </a:p>
        </p:txBody>
      </p:sp>
      <p:sp>
        <p:nvSpPr>
          <p:cNvPr id="108556" name="Rectangle 11"/>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fontAlgn="base">
              <a:spcBef>
                <a:spcPct val="0"/>
              </a:spcBef>
              <a:spcAft>
                <a:spcPct val="0"/>
              </a:spcAft>
              <a:buClrTx/>
              <a:buSzTx/>
              <a:buFontTx/>
              <a:buNone/>
            </a:pPr>
            <a:fld id="{4F5D3C19-6D42-4BD7-9A2C-51A3731F7151}" type="slidenum">
              <a:rPr lang="en-GB" altLang="en-US" sz="1200" smtClean="0">
                <a:solidFill>
                  <a:srgbClr val="898989"/>
                </a:solidFill>
                <a:latin typeface="Calibri" panose="020F0502020204030204" pitchFamily="34" charset="0"/>
                <a:ea typeface="MS PGothic" panose="020B0600070205080204" pitchFamily="34" charset="-128"/>
              </a:rPr>
              <a:pPr fontAlgn="base">
                <a:spcBef>
                  <a:spcPct val="0"/>
                </a:spcBef>
                <a:spcAft>
                  <a:spcPct val="0"/>
                </a:spcAft>
                <a:buClrTx/>
                <a:buSzTx/>
                <a:buFontTx/>
                <a:buNone/>
              </a:pPr>
              <a:t>46</a:t>
            </a:fld>
            <a:endParaRPr lang="en-GB" altLang="en-US" sz="1200" smtClean="0">
              <a:solidFill>
                <a:srgbClr val="898989"/>
              </a:solidFill>
              <a:latin typeface="Calibri" panose="020F0502020204030204" pitchFamily="34" charset="0"/>
              <a:ea typeface="MS PGothic" panose="020B0600070205080204" pitchFamily="34" charset="-128"/>
            </a:endParaRPr>
          </a:p>
        </p:txBody>
      </p:sp>
      <p:sp>
        <p:nvSpPr>
          <p:cNvPr id="108557" name="Rectangle 2"/>
          <p:cNvSpPr>
            <a:spLocks noChangeArrowheads="1"/>
          </p:cNvSpPr>
          <p:nvPr/>
        </p:nvSpPr>
        <p:spPr bwMode="auto">
          <a:xfrm>
            <a:off x="7200900" y="6629400"/>
            <a:ext cx="1905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lgn="r" eaLnBrk="1" hangingPunct="1">
              <a:spcBef>
                <a:spcPct val="0"/>
              </a:spcBef>
              <a:spcAft>
                <a:spcPct val="0"/>
              </a:spcAft>
              <a:buClrTx/>
              <a:buSzTx/>
              <a:buFontTx/>
              <a:buNone/>
            </a:pPr>
            <a:endParaRPr lang="en-US" altLang="en-US" sz="1000" b="1">
              <a:solidFill>
                <a:srgbClr val="000000"/>
              </a:solidFill>
              <a:latin typeface="Arial" panose="020B0604020202020204" pitchFamily="34" charset="0"/>
              <a:ea typeface="MS PGothic" panose="020B0600070205080204" pitchFamily="34" charset="-128"/>
            </a:endParaRPr>
          </a:p>
        </p:txBody>
      </p:sp>
      <p:sp>
        <p:nvSpPr>
          <p:cNvPr id="108558" name="Rectangle 3"/>
          <p:cNvSpPr>
            <a:spLocks noChangeArrowheads="1"/>
          </p:cNvSpPr>
          <p:nvPr/>
        </p:nvSpPr>
        <p:spPr bwMode="auto">
          <a:xfrm>
            <a:off x="0" y="6629400"/>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lgn="ctr" eaLnBrk="1" hangingPunct="1">
              <a:spcBef>
                <a:spcPct val="0"/>
              </a:spcBef>
              <a:spcAft>
                <a:spcPct val="0"/>
              </a:spcAft>
              <a:buClrTx/>
              <a:buSzTx/>
              <a:buFontTx/>
              <a:buNone/>
            </a:pPr>
            <a:endParaRPr lang="en-US" altLang="en-US" sz="1000" b="1">
              <a:solidFill>
                <a:srgbClr val="000000"/>
              </a:solidFill>
              <a:latin typeface="Arial" panose="020B0604020202020204" pitchFamily="34" charset="0"/>
              <a:ea typeface="MS PGothic" panose="020B0600070205080204" pitchFamily="34" charset="-128"/>
            </a:endParaRPr>
          </a:p>
        </p:txBody>
      </p:sp>
      <p:sp>
        <p:nvSpPr>
          <p:cNvPr id="13321" name="Rectangle 10"/>
          <p:cNvSpPr>
            <a:spLocks noChangeArrowheads="1"/>
          </p:cNvSpPr>
          <p:nvPr/>
        </p:nvSpPr>
        <p:spPr bwMode="auto">
          <a:xfrm>
            <a:off x="5651500" y="4219575"/>
            <a:ext cx="1898650"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marL="176213" indent="-176213"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lnSpc>
                <a:spcPct val="120000"/>
              </a:lnSpc>
              <a:spcBef>
                <a:spcPct val="0"/>
              </a:spcBef>
              <a:spcAft>
                <a:spcPct val="0"/>
              </a:spcAft>
              <a:buClr>
                <a:srgbClr val="000000"/>
              </a:buClr>
              <a:buSzTx/>
              <a:buFontTx/>
              <a:buBlip>
                <a:blip r:embed="rId3"/>
              </a:buBlip>
            </a:pPr>
            <a:r>
              <a:rPr lang="en-US" altLang="en-US" sz="2000" b="1">
                <a:solidFill>
                  <a:srgbClr val="FC205F"/>
                </a:solidFill>
                <a:latin typeface="Arial" panose="020B0604020202020204" pitchFamily="34" charset="0"/>
                <a:ea typeface="MS PGothic" panose="020B0600070205080204" pitchFamily="34" charset="-128"/>
              </a:rPr>
              <a:t> </a:t>
            </a:r>
            <a:r>
              <a:rPr lang="en-US" altLang="en-US" sz="2000" b="1">
                <a:solidFill>
                  <a:srgbClr val="124992"/>
                </a:solidFill>
                <a:latin typeface="Arial" panose="020B0604020202020204" pitchFamily="34" charset="0"/>
                <a:ea typeface="MS PGothic" panose="020B0600070205080204" pitchFamily="34" charset="-128"/>
              </a:rPr>
              <a:t>Pilot testing</a:t>
            </a:r>
          </a:p>
          <a:p>
            <a:pPr eaLnBrk="1" hangingPunct="1">
              <a:lnSpc>
                <a:spcPct val="120000"/>
              </a:lnSpc>
              <a:spcBef>
                <a:spcPct val="0"/>
              </a:spcBef>
              <a:spcAft>
                <a:spcPct val="0"/>
              </a:spcAft>
              <a:buClr>
                <a:srgbClr val="000000"/>
              </a:buClr>
              <a:buSzTx/>
              <a:buFontTx/>
              <a:buBlip>
                <a:blip r:embed="rId3"/>
              </a:buBlip>
            </a:pPr>
            <a:r>
              <a:rPr lang="en-US" altLang="en-US" sz="2000" b="1">
                <a:solidFill>
                  <a:srgbClr val="124992"/>
                </a:solidFill>
                <a:latin typeface="Arial" panose="020B0604020202020204" pitchFamily="34" charset="0"/>
                <a:ea typeface="MS PGothic" panose="020B0600070205080204" pitchFamily="34" charset="-128"/>
              </a:rPr>
              <a:t> Redesign</a:t>
            </a:r>
          </a:p>
        </p:txBody>
      </p:sp>
      <p:sp>
        <p:nvSpPr>
          <p:cNvPr id="108560" name="Line 11"/>
          <p:cNvSpPr>
            <a:spLocks noChangeShapeType="1"/>
          </p:cNvSpPr>
          <p:nvPr/>
        </p:nvSpPr>
        <p:spPr bwMode="auto">
          <a:xfrm>
            <a:off x="4427538" y="4941888"/>
            <a:ext cx="927100" cy="0"/>
          </a:xfrm>
          <a:prstGeom prst="line">
            <a:avLst/>
          </a:prstGeom>
          <a:noFill/>
          <a:ln w="381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3324" name="Rectangle 13"/>
          <p:cNvSpPr>
            <a:spLocks noChangeArrowheads="1"/>
          </p:cNvSpPr>
          <p:nvPr/>
        </p:nvSpPr>
        <p:spPr bwMode="auto">
          <a:xfrm>
            <a:off x="5651500" y="5516563"/>
            <a:ext cx="2782888"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marL="176213" indent="-176213"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lnSpc>
                <a:spcPct val="120000"/>
              </a:lnSpc>
              <a:spcBef>
                <a:spcPct val="0"/>
              </a:spcBef>
              <a:spcAft>
                <a:spcPct val="0"/>
              </a:spcAft>
              <a:buClr>
                <a:srgbClr val="000000"/>
              </a:buClr>
              <a:buSzTx/>
              <a:buFontTx/>
              <a:buBlip>
                <a:blip r:embed="rId3"/>
              </a:buBlip>
            </a:pPr>
            <a:r>
              <a:rPr lang="en-US" altLang="en-US" sz="2000" b="1">
                <a:solidFill>
                  <a:srgbClr val="124992"/>
                </a:solidFill>
                <a:latin typeface="Arial" panose="020B0604020202020204" pitchFamily="34" charset="0"/>
                <a:ea typeface="MS PGothic" panose="020B0600070205080204" pitchFamily="34" charset="-128"/>
              </a:rPr>
              <a:t> Final questionnaire</a:t>
            </a:r>
          </a:p>
        </p:txBody>
      </p:sp>
      <p:sp>
        <p:nvSpPr>
          <p:cNvPr id="108562" name="Line 14"/>
          <p:cNvSpPr>
            <a:spLocks noChangeShapeType="1"/>
          </p:cNvSpPr>
          <p:nvPr/>
        </p:nvSpPr>
        <p:spPr bwMode="auto">
          <a:xfrm>
            <a:off x="6443663" y="5011738"/>
            <a:ext cx="0" cy="504825"/>
          </a:xfrm>
          <a:prstGeom prst="line">
            <a:avLst/>
          </a:prstGeom>
          <a:noFill/>
          <a:ln w="381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08563" name="Line 8"/>
          <p:cNvSpPr>
            <a:spLocks noChangeShapeType="1"/>
          </p:cNvSpPr>
          <p:nvPr/>
        </p:nvSpPr>
        <p:spPr bwMode="auto">
          <a:xfrm>
            <a:off x="2844800" y="2565400"/>
            <a:ext cx="0" cy="647700"/>
          </a:xfrm>
          <a:prstGeom prst="line">
            <a:avLst/>
          </a:prstGeom>
          <a:noFill/>
          <a:ln w="508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08564" name="Line 8"/>
          <p:cNvSpPr>
            <a:spLocks noChangeShapeType="1"/>
          </p:cNvSpPr>
          <p:nvPr/>
        </p:nvSpPr>
        <p:spPr bwMode="auto">
          <a:xfrm>
            <a:off x="2844800" y="4005263"/>
            <a:ext cx="0" cy="647700"/>
          </a:xfrm>
          <a:prstGeom prst="line">
            <a:avLst/>
          </a:prstGeom>
          <a:noFill/>
          <a:ln w="508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3329" name="Rectangle 5"/>
          <p:cNvSpPr>
            <a:spLocks noChangeArrowheads="1"/>
          </p:cNvSpPr>
          <p:nvPr/>
        </p:nvSpPr>
        <p:spPr bwMode="auto">
          <a:xfrm>
            <a:off x="1736725" y="1936750"/>
            <a:ext cx="2368550"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r>
              <a:rPr lang="en-US" altLang="en-US" b="1">
                <a:solidFill>
                  <a:srgbClr val="124992"/>
                </a:solidFill>
                <a:latin typeface="Arial" panose="020B0604020202020204" pitchFamily="34" charset="0"/>
                <a:ea typeface="MS PGothic" panose="020B0600070205080204" pitchFamily="34" charset="-128"/>
              </a:rPr>
              <a:t>Planning stage</a:t>
            </a:r>
          </a:p>
        </p:txBody>
      </p:sp>
      <p:sp>
        <p:nvSpPr>
          <p:cNvPr id="13331" name="Rectangle 6"/>
          <p:cNvSpPr>
            <a:spLocks noChangeArrowheads="1"/>
          </p:cNvSpPr>
          <p:nvPr/>
        </p:nvSpPr>
        <p:spPr bwMode="auto">
          <a:xfrm>
            <a:off x="1833563" y="3355975"/>
            <a:ext cx="2098675"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r>
              <a:rPr lang="en-US" altLang="en-US" b="1">
                <a:solidFill>
                  <a:srgbClr val="124992"/>
                </a:solidFill>
                <a:latin typeface="Arial" panose="020B0604020202020204" pitchFamily="34" charset="0"/>
                <a:ea typeface="MS PGothic" panose="020B0600070205080204" pitchFamily="34" charset="-128"/>
              </a:rPr>
              <a:t>Design stage</a:t>
            </a:r>
          </a:p>
        </p:txBody>
      </p:sp>
      <p:sp>
        <p:nvSpPr>
          <p:cNvPr id="13336" name="Rectangle 7"/>
          <p:cNvSpPr>
            <a:spLocks noChangeArrowheads="1"/>
          </p:cNvSpPr>
          <p:nvPr/>
        </p:nvSpPr>
        <p:spPr bwMode="auto">
          <a:xfrm>
            <a:off x="2047875" y="4797425"/>
            <a:ext cx="1738313"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r>
              <a:rPr lang="en-US" altLang="en-US" b="1">
                <a:solidFill>
                  <a:srgbClr val="124992"/>
                </a:solidFill>
                <a:latin typeface="Arial" panose="020B0604020202020204" pitchFamily="34" charset="0"/>
                <a:ea typeface="MS PGothic" panose="020B0600070205080204" pitchFamily="34" charset="-128"/>
              </a:rPr>
              <a:t>Pilot stage</a:t>
            </a:r>
          </a:p>
        </p:txBody>
      </p:sp>
      <p:sp>
        <p:nvSpPr>
          <p:cNvPr id="2" name="Cloud Callout 1"/>
          <p:cNvSpPr/>
          <p:nvPr/>
        </p:nvSpPr>
        <p:spPr>
          <a:xfrm>
            <a:off x="5003800" y="1936750"/>
            <a:ext cx="3249613" cy="2068513"/>
          </a:xfrm>
          <a:prstGeom prst="cloudCallout">
            <a:avLst>
              <a:gd name="adj1" fmla="val -53887"/>
              <a:gd name="adj2" fmla="val 74430"/>
            </a:avLst>
          </a:prstGeom>
          <a:solidFill>
            <a:schemeClr val="accent2">
              <a:lumMod val="40000"/>
              <a:lumOff val="60000"/>
            </a:schemeClr>
          </a:soli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2400" b="1" dirty="0">
                <a:solidFill>
                  <a:srgbClr val="000000"/>
                </a:solidFill>
              </a:rPr>
              <a:t>Always </a:t>
            </a:r>
            <a:r>
              <a:rPr lang="en-GB" sz="2400" b="1" dirty="0" err="1">
                <a:solidFill>
                  <a:srgbClr val="000000"/>
                </a:solidFill>
              </a:rPr>
              <a:t>pretest</a:t>
            </a:r>
            <a:r>
              <a:rPr lang="en-GB" sz="2400" b="1" dirty="0">
                <a:solidFill>
                  <a:srgbClr val="000000"/>
                </a:solidFill>
              </a:rPr>
              <a:t> !!!! </a:t>
            </a:r>
          </a:p>
        </p:txBody>
      </p:sp>
    </p:spTree>
    <p:extLst>
      <p:ext uri="{BB962C8B-B14F-4D97-AF65-F5344CB8AC3E}">
        <p14:creationId xmlns:p14="http://schemas.microsoft.com/office/powerpoint/2010/main" val="102118783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2" presetClass="entr" presetSubtype="8" fill="hold" grpId="0" nodeType="withEffect">
                                  <p:stCondLst>
                                    <p:cond delay="0"/>
                                  </p:stCondLst>
                                  <p:childTnLst>
                                    <p:set>
                                      <p:cBhvr>
                                        <p:cTn id="6" dur="1" fill="hold">
                                          <p:stCondLst>
                                            <p:cond delay="0"/>
                                          </p:stCondLst>
                                        </p:cTn>
                                        <p:tgtEl>
                                          <p:spTgt spid="13336"/>
                                        </p:tgtEl>
                                        <p:attrNameLst>
                                          <p:attrName>style.visibility</p:attrName>
                                        </p:attrNameLst>
                                      </p:cBhvr>
                                      <p:to>
                                        <p:strVal val="visible"/>
                                      </p:to>
                                    </p:set>
                                    <p:animEffect transition="in" filter="slide(fromLeft)">
                                      <p:cBhvr>
                                        <p:cTn id="7" dur="500"/>
                                        <p:tgtEl>
                                          <p:spTgt spid="13336"/>
                                        </p:tgtEl>
                                      </p:cBhvr>
                                    </p:animEffect>
                                  </p:childTnLst>
                                </p:cTn>
                              </p:par>
                              <p:par>
                                <p:cTn id="8" presetID="12" presetClass="entr" presetSubtype="8" fill="hold" grpId="0" nodeType="withEffect">
                                  <p:stCondLst>
                                    <p:cond delay="0"/>
                                  </p:stCondLst>
                                  <p:childTnLst>
                                    <p:set>
                                      <p:cBhvr>
                                        <p:cTn id="9" dur="1" fill="hold">
                                          <p:stCondLst>
                                            <p:cond delay="0"/>
                                          </p:stCondLst>
                                        </p:cTn>
                                        <p:tgtEl>
                                          <p:spTgt spid="13331"/>
                                        </p:tgtEl>
                                        <p:attrNameLst>
                                          <p:attrName>style.visibility</p:attrName>
                                        </p:attrNameLst>
                                      </p:cBhvr>
                                      <p:to>
                                        <p:strVal val="visible"/>
                                      </p:to>
                                    </p:set>
                                    <p:animEffect transition="in" filter="slide(fromLeft)">
                                      <p:cBhvr>
                                        <p:cTn id="10" dur="500"/>
                                        <p:tgtEl>
                                          <p:spTgt spid="13331"/>
                                        </p:tgtEl>
                                      </p:cBhvr>
                                    </p:animEffect>
                                  </p:childTnLst>
                                </p:cTn>
                              </p:par>
                              <p:par>
                                <p:cTn id="11" presetID="12" presetClass="entr" presetSubtype="8" fill="hold" grpId="0" nodeType="withEffect">
                                  <p:stCondLst>
                                    <p:cond delay="0"/>
                                  </p:stCondLst>
                                  <p:childTnLst>
                                    <p:set>
                                      <p:cBhvr>
                                        <p:cTn id="12" dur="1" fill="hold">
                                          <p:stCondLst>
                                            <p:cond delay="0"/>
                                          </p:stCondLst>
                                        </p:cTn>
                                        <p:tgtEl>
                                          <p:spTgt spid="13329"/>
                                        </p:tgtEl>
                                        <p:attrNameLst>
                                          <p:attrName>style.visibility</p:attrName>
                                        </p:attrNameLst>
                                      </p:cBhvr>
                                      <p:to>
                                        <p:strVal val="visible"/>
                                      </p:to>
                                    </p:set>
                                    <p:animEffect transition="in" filter="slide(fromLeft)">
                                      <p:cBhvr>
                                        <p:cTn id="13" dur="500"/>
                                        <p:tgtEl>
                                          <p:spTgt spid="13329"/>
                                        </p:tgtEl>
                                      </p:cBhvr>
                                    </p:animEffect>
                                  </p:childTnLst>
                                </p:cTn>
                              </p:par>
                            </p:childTnLst>
                          </p:cTn>
                        </p:par>
                        <p:par>
                          <p:cTn id="14" fill="hold" nodeType="afterGroup">
                            <p:stCondLst>
                              <p:cond delay="500"/>
                            </p:stCondLst>
                            <p:childTnLst>
                              <p:par>
                                <p:cTn id="15" presetID="12" presetClass="entr" presetSubtype="2" fill="hold" grpId="0" nodeType="afterEffect">
                                  <p:stCondLst>
                                    <p:cond delay="0"/>
                                  </p:stCondLst>
                                  <p:childTnLst>
                                    <p:set>
                                      <p:cBhvr>
                                        <p:cTn id="16" dur="1" fill="hold">
                                          <p:stCondLst>
                                            <p:cond delay="0"/>
                                          </p:stCondLst>
                                        </p:cTn>
                                        <p:tgtEl>
                                          <p:spTgt spid="13321"/>
                                        </p:tgtEl>
                                        <p:attrNameLst>
                                          <p:attrName>style.visibility</p:attrName>
                                        </p:attrNameLst>
                                      </p:cBhvr>
                                      <p:to>
                                        <p:strVal val="visible"/>
                                      </p:to>
                                    </p:set>
                                    <p:animEffect transition="in" filter="slide(fromRight)">
                                      <p:cBhvr>
                                        <p:cTn id="17" dur="500"/>
                                        <p:tgtEl>
                                          <p:spTgt spid="13321"/>
                                        </p:tgtEl>
                                      </p:cBhvr>
                                    </p:animEffect>
                                  </p:childTnLst>
                                </p:cTn>
                              </p:par>
                            </p:childTnLst>
                          </p:cTn>
                        </p:par>
                        <p:par>
                          <p:cTn id="18" fill="hold" nodeType="afterGroup">
                            <p:stCondLst>
                              <p:cond delay="1000"/>
                            </p:stCondLst>
                            <p:childTnLst>
                              <p:par>
                                <p:cTn id="19" presetID="12" presetClass="entr" presetSubtype="2" fill="hold" grpId="0" nodeType="afterEffect">
                                  <p:stCondLst>
                                    <p:cond delay="0"/>
                                  </p:stCondLst>
                                  <p:childTnLst>
                                    <p:set>
                                      <p:cBhvr>
                                        <p:cTn id="20" dur="1" fill="hold">
                                          <p:stCondLst>
                                            <p:cond delay="0"/>
                                          </p:stCondLst>
                                        </p:cTn>
                                        <p:tgtEl>
                                          <p:spTgt spid="13324"/>
                                        </p:tgtEl>
                                        <p:attrNameLst>
                                          <p:attrName>style.visibility</p:attrName>
                                        </p:attrNameLst>
                                      </p:cBhvr>
                                      <p:to>
                                        <p:strVal val="visible"/>
                                      </p:to>
                                    </p:set>
                                    <p:animEffect transition="in" filter="slide(fromRight)">
                                      <p:cBhvr>
                                        <p:cTn id="21" dur="500"/>
                                        <p:tgtEl>
                                          <p:spTgt spid="133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21" grpId="0"/>
      <p:bldP spid="13324" grpId="0"/>
      <p:bldP spid="13329" grpId="0"/>
      <p:bldP spid="13331" grpId="0"/>
      <p:bldP spid="13336"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Title 1"/>
          <p:cNvSpPr>
            <a:spLocks noGrp="1"/>
          </p:cNvSpPr>
          <p:nvPr>
            <p:ph type="title"/>
          </p:nvPr>
        </p:nvSpPr>
        <p:spPr>
          <a:xfrm>
            <a:off x="833115" y="0"/>
            <a:ext cx="7704137" cy="1981200"/>
          </a:xfrm>
        </p:spPr>
        <p:txBody>
          <a:bodyPr/>
          <a:lstStyle/>
          <a:p>
            <a:pPr eaLnBrk="1" hangingPunct="1"/>
            <a:r>
              <a:rPr lang="en-GB" altLang="en-US" dirty="0" smtClean="0">
                <a:ln>
                  <a:noFill/>
                </a:ln>
              </a:rPr>
              <a:t>Pilot your tool</a:t>
            </a:r>
          </a:p>
        </p:txBody>
      </p:sp>
      <p:sp>
        <p:nvSpPr>
          <p:cNvPr id="3" name="Content Placeholder 2"/>
          <p:cNvSpPr>
            <a:spLocks noGrp="1"/>
          </p:cNvSpPr>
          <p:nvPr>
            <p:ph idx="1"/>
          </p:nvPr>
        </p:nvSpPr>
        <p:spPr>
          <a:xfrm>
            <a:off x="467544" y="1700808"/>
            <a:ext cx="8435280" cy="4679950"/>
          </a:xfrm>
          <a:extLst/>
        </p:spPr>
        <p:txBody>
          <a:bodyPr rtlCol="0">
            <a:normAutofit/>
            <a:scene3d>
              <a:camera prst="orthographicFront"/>
              <a:lightRig rig="threePt" dir="t"/>
            </a:scene3d>
            <a:sp3d/>
          </a:bodyPr>
          <a:lstStyle/>
          <a:p>
            <a:pPr eaLnBrk="1" fontAlgn="auto" hangingPunct="1">
              <a:spcAft>
                <a:spcPts val="0"/>
              </a:spcAft>
              <a:defRPr/>
            </a:pPr>
            <a:r>
              <a:rPr lang="en-GB" dirty="0" smtClean="0"/>
              <a:t>This is the </a:t>
            </a:r>
            <a:r>
              <a:rPr lang="en-GB" dirty="0" smtClean="0">
                <a:effectLst>
                  <a:glow rad="101600">
                    <a:schemeClr val="accent2">
                      <a:satMod val="175000"/>
                      <a:alpha val="40000"/>
                    </a:schemeClr>
                  </a:glow>
                </a:effectLst>
              </a:rPr>
              <a:t>MOST IMPORTANT </a:t>
            </a:r>
            <a:r>
              <a:rPr lang="en-GB" dirty="0" smtClean="0"/>
              <a:t>part.</a:t>
            </a:r>
          </a:p>
          <a:p>
            <a:pPr eaLnBrk="1" fontAlgn="auto" hangingPunct="1">
              <a:spcAft>
                <a:spcPts val="0"/>
              </a:spcAft>
              <a:defRPr/>
            </a:pPr>
            <a:r>
              <a:rPr lang="en-GB" dirty="0" smtClean="0"/>
              <a:t>If a range of respondents from different backgrounds will be using the questionnaire make sure you use as many of these different groups as possible in the trial.</a:t>
            </a:r>
          </a:p>
          <a:p>
            <a:pPr eaLnBrk="1" fontAlgn="auto" hangingPunct="1">
              <a:spcAft>
                <a:spcPts val="0"/>
              </a:spcAft>
              <a:defRPr/>
            </a:pPr>
            <a:r>
              <a:rPr lang="en-GB" dirty="0" smtClean="0"/>
              <a:t>Go back to your objectives – does the data help you fulfil your objectives and measure against the standards you set?</a:t>
            </a:r>
          </a:p>
          <a:p>
            <a:pPr eaLnBrk="1" fontAlgn="auto" hangingPunct="1">
              <a:spcAft>
                <a:spcPts val="0"/>
              </a:spcAft>
              <a:defRPr/>
            </a:pPr>
            <a:endParaRPr lang="en-GB" dirty="0">
              <a:solidFill>
                <a:schemeClr val="tx1">
                  <a:lumMod val="65000"/>
                  <a:lumOff val="35000"/>
                </a:schemeClr>
              </a:solidFill>
            </a:endParaRPr>
          </a:p>
        </p:txBody>
      </p:sp>
      <p:sp>
        <p:nvSpPr>
          <p:cNvPr id="5" name="Slide Number Placeholder 4"/>
          <p:cNvSpPr>
            <a:spLocks noGrp="1"/>
          </p:cNvSpPr>
          <p:nvPr>
            <p:ph type="sldNum" sz="quarter" idx="12"/>
          </p:nvPr>
        </p:nvSpPr>
        <p:spPr/>
        <p:txBody>
          <a:bodyPr/>
          <a:lstStyle/>
          <a:p>
            <a:pPr>
              <a:defRPr/>
            </a:pPr>
            <a:fld id="{4FC6E0F8-48BB-47F8-82A0-7F558C1F9466}" type="slidenum">
              <a:rPr lang="en-GB" smtClean="0"/>
              <a:pPr>
                <a:defRPr/>
              </a:pPr>
              <a:t>47</a:t>
            </a:fld>
            <a:endParaRPr lang="en-GB"/>
          </a:p>
        </p:txBody>
      </p:sp>
    </p:spTree>
    <p:extLst>
      <p:ext uri="{BB962C8B-B14F-4D97-AF65-F5344CB8AC3E}">
        <p14:creationId xmlns:p14="http://schemas.microsoft.com/office/powerpoint/2010/main" val="27577535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3">
                                            <p:txEl>
                                              <p:pRg st="0" end="0"/>
                                            </p:txEl>
                                          </p:spTgt>
                                        </p:tgtEl>
                                      </p:cBhvr>
                                    </p:animEffect>
                                    <p:animScale>
                                      <p:cBhvr>
                                        <p:cTn id="7" dur="250" autoRev="1" fill="hold"/>
                                        <p:tgtEl>
                                          <p:spTgt spid="3">
                                            <p:txEl>
                                              <p:pRg st="0" end="0"/>
                                            </p:txEl>
                                          </p:spTgt>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Rectangle 40"/>
          <p:cNvSpPr/>
          <p:nvPr/>
        </p:nvSpPr>
        <p:spPr>
          <a:xfrm>
            <a:off x="4067944" y="4797152"/>
            <a:ext cx="2808312" cy="1440160"/>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2400" b="1">
              <a:solidFill>
                <a:srgbClr val="FFFFFF"/>
              </a:solidFill>
            </a:endParaRPr>
          </a:p>
        </p:txBody>
      </p:sp>
      <p:sp>
        <p:nvSpPr>
          <p:cNvPr id="40" name="Rectangle 39"/>
          <p:cNvSpPr/>
          <p:nvPr/>
        </p:nvSpPr>
        <p:spPr>
          <a:xfrm>
            <a:off x="467544" y="4797152"/>
            <a:ext cx="2808312" cy="1440160"/>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2400" b="1">
              <a:solidFill>
                <a:srgbClr val="FFFFFF"/>
              </a:solidFill>
            </a:endParaRPr>
          </a:p>
        </p:txBody>
      </p:sp>
      <p:sp>
        <p:nvSpPr>
          <p:cNvPr id="39" name="Rectangle 38"/>
          <p:cNvSpPr/>
          <p:nvPr/>
        </p:nvSpPr>
        <p:spPr>
          <a:xfrm>
            <a:off x="395536" y="2924944"/>
            <a:ext cx="6480720" cy="1728192"/>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2400" b="1">
              <a:solidFill>
                <a:srgbClr val="FFFFFF"/>
              </a:solidFill>
            </a:endParaRPr>
          </a:p>
        </p:txBody>
      </p:sp>
      <p:sp>
        <p:nvSpPr>
          <p:cNvPr id="38" name="Rectangle 37"/>
          <p:cNvSpPr/>
          <p:nvPr/>
        </p:nvSpPr>
        <p:spPr>
          <a:xfrm>
            <a:off x="467544" y="2924944"/>
            <a:ext cx="6408712" cy="1728192"/>
          </a:xfrm>
          <a:prstGeom prst="rect">
            <a:avLst/>
          </a:prstGeom>
          <a:no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2400" b="1">
              <a:solidFill>
                <a:srgbClr val="FFFFFF"/>
              </a:solidFill>
            </a:endParaRPr>
          </a:p>
        </p:txBody>
      </p:sp>
      <p:sp>
        <p:nvSpPr>
          <p:cNvPr id="37" name="Rectangle 36"/>
          <p:cNvSpPr/>
          <p:nvPr/>
        </p:nvSpPr>
        <p:spPr>
          <a:xfrm>
            <a:off x="3923928" y="1196752"/>
            <a:ext cx="2952328" cy="1584176"/>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2400" b="1">
              <a:solidFill>
                <a:srgbClr val="FFFFFF"/>
              </a:solidFill>
            </a:endParaRPr>
          </a:p>
        </p:txBody>
      </p:sp>
      <p:sp>
        <p:nvSpPr>
          <p:cNvPr id="36" name="Rectangle 35"/>
          <p:cNvSpPr/>
          <p:nvPr/>
        </p:nvSpPr>
        <p:spPr>
          <a:xfrm>
            <a:off x="395536" y="1268760"/>
            <a:ext cx="2808312" cy="1440160"/>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2400" b="1">
              <a:solidFill>
                <a:srgbClr val="FFFFFF"/>
              </a:solidFill>
            </a:endParaRPr>
          </a:p>
        </p:txBody>
      </p:sp>
      <p:sp>
        <p:nvSpPr>
          <p:cNvPr id="112660" name="Rectangle 2"/>
          <p:cNvSpPr>
            <a:spLocks noGrp="1" noChangeArrowheads="1"/>
          </p:cNvSpPr>
          <p:nvPr>
            <p:ph type="title"/>
          </p:nvPr>
        </p:nvSpPr>
        <p:spPr>
          <a:xfrm>
            <a:off x="827088" y="101600"/>
            <a:ext cx="8443912" cy="1143000"/>
          </a:xfrm>
        </p:spPr>
        <p:txBody>
          <a:bodyPr/>
          <a:lstStyle/>
          <a:p>
            <a:pPr eaLnBrk="1" hangingPunct="1"/>
            <a:r>
              <a:rPr lang="en-GB" altLang="en-US" sz="2800" smtClean="0">
                <a:ln>
                  <a:noFill/>
                </a:ln>
                <a:solidFill>
                  <a:srgbClr val="000000"/>
                </a:solidFill>
                <a:ea typeface="MS PGothic" panose="020B0600070205080204" pitchFamily="34" charset="-128"/>
              </a:rPr>
              <a:t>Ssummary: tages in the Development of a Questionnaire</a:t>
            </a:r>
          </a:p>
        </p:txBody>
      </p:sp>
      <p:sp>
        <p:nvSpPr>
          <p:cNvPr id="112661" name="Rectangle 11"/>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fontAlgn="base">
              <a:spcBef>
                <a:spcPct val="0"/>
              </a:spcBef>
              <a:spcAft>
                <a:spcPct val="0"/>
              </a:spcAft>
              <a:buClrTx/>
              <a:buSzTx/>
              <a:buFontTx/>
              <a:buNone/>
            </a:pPr>
            <a:fld id="{860A7F82-C0EC-480F-80E5-D1801204AEF1}" type="slidenum">
              <a:rPr lang="en-GB" altLang="en-US" sz="1200" smtClean="0">
                <a:solidFill>
                  <a:srgbClr val="898989"/>
                </a:solidFill>
                <a:latin typeface="Calibri" panose="020F0502020204030204" pitchFamily="34" charset="0"/>
                <a:ea typeface="MS PGothic" panose="020B0600070205080204" pitchFamily="34" charset="-128"/>
              </a:rPr>
              <a:pPr fontAlgn="base">
                <a:spcBef>
                  <a:spcPct val="0"/>
                </a:spcBef>
                <a:spcAft>
                  <a:spcPct val="0"/>
                </a:spcAft>
                <a:buClrTx/>
                <a:buSzTx/>
                <a:buFontTx/>
                <a:buNone/>
              </a:pPr>
              <a:t>48</a:t>
            </a:fld>
            <a:endParaRPr lang="en-GB" altLang="en-US" sz="1200" smtClean="0">
              <a:solidFill>
                <a:srgbClr val="898989"/>
              </a:solidFill>
              <a:latin typeface="Calibri" panose="020F0502020204030204" pitchFamily="34" charset="0"/>
              <a:ea typeface="MS PGothic" panose="020B0600070205080204" pitchFamily="34" charset="-128"/>
            </a:endParaRPr>
          </a:p>
        </p:txBody>
      </p:sp>
      <p:sp>
        <p:nvSpPr>
          <p:cNvPr id="112662" name="Text Box 13"/>
          <p:cNvSpPr txBox="1">
            <a:spLocks noChangeArrowheads="1"/>
          </p:cNvSpPr>
          <p:nvPr/>
        </p:nvSpPr>
        <p:spPr bwMode="auto">
          <a:xfrm>
            <a:off x="7575550" y="1606550"/>
            <a:ext cx="12668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lgn="ctr" eaLnBrk="1" hangingPunct="1">
              <a:spcBef>
                <a:spcPct val="0"/>
              </a:spcBef>
              <a:spcAft>
                <a:spcPct val="0"/>
              </a:spcAft>
              <a:buClrTx/>
              <a:buSzTx/>
              <a:buFontTx/>
              <a:buNone/>
            </a:pPr>
            <a:r>
              <a:rPr lang="en-GB" altLang="en-US" sz="2000" b="1">
                <a:solidFill>
                  <a:srgbClr val="732888"/>
                </a:solidFill>
                <a:latin typeface="Arial" panose="020B0604020202020204" pitchFamily="34" charset="0"/>
                <a:ea typeface="MS PGothic" panose="020B0600070205080204" pitchFamily="34" charset="-128"/>
              </a:rPr>
              <a:t>Planning</a:t>
            </a:r>
          </a:p>
          <a:p>
            <a:pPr algn="ctr" eaLnBrk="1" hangingPunct="1">
              <a:spcBef>
                <a:spcPct val="0"/>
              </a:spcBef>
              <a:spcAft>
                <a:spcPct val="0"/>
              </a:spcAft>
              <a:buClrTx/>
              <a:buSzTx/>
              <a:buFontTx/>
              <a:buNone/>
            </a:pPr>
            <a:r>
              <a:rPr lang="en-GB" altLang="en-US" sz="2000" b="1">
                <a:solidFill>
                  <a:srgbClr val="732888"/>
                </a:solidFill>
                <a:latin typeface="Arial" panose="020B0604020202020204" pitchFamily="34" charset="0"/>
                <a:ea typeface="MS PGothic" panose="020B0600070205080204" pitchFamily="34" charset="-128"/>
              </a:rPr>
              <a:t>Stage</a:t>
            </a:r>
          </a:p>
        </p:txBody>
      </p:sp>
      <p:sp>
        <p:nvSpPr>
          <p:cNvPr id="112663" name="Text Box 24"/>
          <p:cNvSpPr txBox="1">
            <a:spLocks noChangeArrowheads="1"/>
          </p:cNvSpPr>
          <p:nvPr/>
        </p:nvSpPr>
        <p:spPr bwMode="auto">
          <a:xfrm>
            <a:off x="7591425" y="3573463"/>
            <a:ext cx="12668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lgn="ctr" eaLnBrk="1" hangingPunct="1">
              <a:spcBef>
                <a:spcPct val="0"/>
              </a:spcBef>
              <a:spcAft>
                <a:spcPct val="0"/>
              </a:spcAft>
              <a:buClrTx/>
              <a:buSzTx/>
              <a:buFontTx/>
              <a:buNone/>
            </a:pPr>
            <a:r>
              <a:rPr lang="en-GB" altLang="en-US" sz="2000" b="1">
                <a:solidFill>
                  <a:srgbClr val="732888"/>
                </a:solidFill>
                <a:latin typeface="Arial" panose="020B0604020202020204" pitchFamily="34" charset="0"/>
                <a:ea typeface="MS PGothic" panose="020B0600070205080204" pitchFamily="34" charset="-128"/>
              </a:rPr>
              <a:t>Planning</a:t>
            </a:r>
          </a:p>
        </p:txBody>
      </p:sp>
      <p:sp>
        <p:nvSpPr>
          <p:cNvPr id="112664" name="Text Box 35"/>
          <p:cNvSpPr txBox="1">
            <a:spLocks noChangeArrowheads="1"/>
          </p:cNvSpPr>
          <p:nvPr/>
        </p:nvSpPr>
        <p:spPr bwMode="auto">
          <a:xfrm>
            <a:off x="7616825" y="5257800"/>
            <a:ext cx="88265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lgn="ctr" eaLnBrk="1" hangingPunct="1">
              <a:spcBef>
                <a:spcPct val="0"/>
              </a:spcBef>
              <a:spcAft>
                <a:spcPct val="0"/>
              </a:spcAft>
              <a:buClrTx/>
              <a:buSzTx/>
              <a:buFontTx/>
              <a:buNone/>
            </a:pPr>
            <a:r>
              <a:rPr lang="en-GB" altLang="en-US" sz="2000" b="1">
                <a:solidFill>
                  <a:srgbClr val="732888"/>
                </a:solidFill>
                <a:latin typeface="Arial" panose="020B0604020202020204" pitchFamily="34" charset="0"/>
                <a:ea typeface="MS PGothic" panose="020B0600070205080204" pitchFamily="34" charset="-128"/>
              </a:rPr>
              <a:t>Pilot</a:t>
            </a:r>
          </a:p>
          <a:p>
            <a:pPr algn="ctr" eaLnBrk="1" hangingPunct="1">
              <a:spcBef>
                <a:spcPct val="0"/>
              </a:spcBef>
              <a:spcAft>
                <a:spcPct val="0"/>
              </a:spcAft>
              <a:buClrTx/>
              <a:buSzTx/>
              <a:buFontTx/>
              <a:buNone/>
            </a:pPr>
            <a:r>
              <a:rPr lang="en-GB" altLang="en-US" sz="2000" b="1">
                <a:solidFill>
                  <a:srgbClr val="732888"/>
                </a:solidFill>
                <a:latin typeface="Arial" panose="020B0604020202020204" pitchFamily="34" charset="0"/>
                <a:ea typeface="MS PGothic" panose="020B0600070205080204" pitchFamily="34" charset="-128"/>
              </a:rPr>
              <a:t>Stage</a:t>
            </a:r>
          </a:p>
        </p:txBody>
      </p:sp>
      <p:sp>
        <p:nvSpPr>
          <p:cNvPr id="1688612" name="Rectangle 36"/>
          <p:cNvSpPr>
            <a:spLocks noChangeArrowheads="1"/>
          </p:cNvSpPr>
          <p:nvPr/>
        </p:nvSpPr>
        <p:spPr bwMode="auto">
          <a:xfrm>
            <a:off x="460375" y="1125538"/>
            <a:ext cx="27432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lstStyle>
            <a:lvl1pPr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lgn="ctr" eaLnBrk="1" hangingPunct="1">
              <a:spcBef>
                <a:spcPct val="0"/>
              </a:spcBef>
              <a:spcAft>
                <a:spcPct val="0"/>
              </a:spcAft>
              <a:buClrTx/>
              <a:buSzTx/>
              <a:buFontTx/>
              <a:buNone/>
            </a:pPr>
            <a:r>
              <a:rPr lang="en-GB" altLang="en-US" sz="1800" b="1">
                <a:solidFill>
                  <a:srgbClr val="124992"/>
                </a:solidFill>
                <a:latin typeface="Arial" panose="020B0604020202020204" pitchFamily="34" charset="0"/>
                <a:ea typeface="MS PGothic" panose="020B0600070205080204" pitchFamily="34" charset="-128"/>
              </a:rPr>
              <a:t>Definition of the </a:t>
            </a:r>
            <a:br>
              <a:rPr lang="en-GB" altLang="en-US" sz="1800" b="1">
                <a:solidFill>
                  <a:srgbClr val="124992"/>
                </a:solidFill>
                <a:latin typeface="Arial" panose="020B0604020202020204" pitchFamily="34" charset="0"/>
                <a:ea typeface="MS PGothic" panose="020B0600070205080204" pitchFamily="34" charset="-128"/>
              </a:rPr>
            </a:br>
            <a:r>
              <a:rPr lang="en-GB" altLang="en-US" sz="1800" b="1">
                <a:solidFill>
                  <a:srgbClr val="124992"/>
                </a:solidFill>
                <a:latin typeface="Arial" panose="020B0604020202020204" pitchFamily="34" charset="0"/>
                <a:ea typeface="MS PGothic" panose="020B0600070205080204" pitchFamily="34" charset="-128"/>
              </a:rPr>
              <a:t>research problem</a:t>
            </a:r>
          </a:p>
          <a:p>
            <a:pPr algn="ctr" eaLnBrk="1" hangingPunct="1">
              <a:spcBef>
                <a:spcPct val="0"/>
              </a:spcBef>
              <a:spcAft>
                <a:spcPct val="0"/>
              </a:spcAft>
              <a:buClrTx/>
              <a:buSzTx/>
              <a:buFontTx/>
              <a:buNone/>
            </a:pPr>
            <a:endParaRPr lang="en-GB" altLang="en-US" sz="1800" b="1">
              <a:solidFill>
                <a:srgbClr val="124992"/>
              </a:solidFill>
              <a:latin typeface="Arial" panose="020B0604020202020204" pitchFamily="34" charset="0"/>
              <a:ea typeface="MS PGothic" panose="020B0600070205080204" pitchFamily="34" charset="-128"/>
            </a:endParaRPr>
          </a:p>
          <a:p>
            <a:pPr algn="ctr" eaLnBrk="1" hangingPunct="1">
              <a:spcBef>
                <a:spcPct val="0"/>
              </a:spcBef>
              <a:spcAft>
                <a:spcPct val="0"/>
              </a:spcAft>
              <a:buClrTx/>
              <a:buSzTx/>
              <a:buFontTx/>
              <a:buNone/>
            </a:pPr>
            <a:r>
              <a:rPr lang="en-GB" altLang="en-US" sz="1800" b="1">
                <a:solidFill>
                  <a:srgbClr val="124992"/>
                </a:solidFill>
                <a:latin typeface="Arial" panose="020B0604020202020204" pitchFamily="34" charset="0"/>
                <a:ea typeface="MS PGothic" panose="020B0600070205080204" pitchFamily="34" charset="-128"/>
              </a:rPr>
              <a:t>Exploratory research</a:t>
            </a:r>
          </a:p>
        </p:txBody>
      </p:sp>
      <p:sp>
        <p:nvSpPr>
          <p:cNvPr id="1688613" name="Rectangle 37"/>
          <p:cNvSpPr>
            <a:spLocks noChangeArrowheads="1"/>
          </p:cNvSpPr>
          <p:nvPr/>
        </p:nvSpPr>
        <p:spPr bwMode="auto">
          <a:xfrm>
            <a:off x="4038600" y="1219200"/>
            <a:ext cx="27432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lstStyle>
            <a:lvl1pPr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lgn="ctr" eaLnBrk="1" hangingPunct="1">
              <a:spcBef>
                <a:spcPct val="0"/>
              </a:spcBef>
              <a:spcAft>
                <a:spcPct val="0"/>
              </a:spcAft>
              <a:buClrTx/>
              <a:buSzTx/>
              <a:buFontTx/>
              <a:buNone/>
            </a:pPr>
            <a:r>
              <a:rPr lang="en-GB" altLang="en-US" sz="1800" b="1">
                <a:solidFill>
                  <a:srgbClr val="124992"/>
                </a:solidFill>
                <a:latin typeface="Arial" panose="020B0604020202020204" pitchFamily="34" charset="0"/>
                <a:ea typeface="MS PGothic" panose="020B0600070205080204" pitchFamily="34" charset="-128"/>
              </a:rPr>
              <a:t>Information required</a:t>
            </a:r>
          </a:p>
          <a:p>
            <a:pPr algn="ctr" eaLnBrk="1" hangingPunct="1">
              <a:spcBef>
                <a:spcPct val="0"/>
              </a:spcBef>
              <a:spcAft>
                <a:spcPct val="0"/>
              </a:spcAft>
              <a:buClrTx/>
              <a:buSzTx/>
              <a:buFontTx/>
              <a:buNone/>
            </a:pPr>
            <a:r>
              <a:rPr lang="en-GB" altLang="en-US" sz="1800" b="1">
                <a:solidFill>
                  <a:srgbClr val="124992"/>
                </a:solidFill>
                <a:latin typeface="Arial" panose="020B0604020202020204" pitchFamily="34" charset="0"/>
                <a:ea typeface="MS PGothic" panose="020B0600070205080204" pitchFamily="34" charset="-128"/>
              </a:rPr>
              <a:t>Definition of population</a:t>
            </a:r>
          </a:p>
          <a:p>
            <a:pPr algn="ctr" eaLnBrk="1" hangingPunct="1">
              <a:spcBef>
                <a:spcPct val="0"/>
              </a:spcBef>
              <a:spcAft>
                <a:spcPct val="0"/>
              </a:spcAft>
              <a:buClrTx/>
              <a:buSzTx/>
              <a:buFontTx/>
              <a:buNone/>
            </a:pPr>
            <a:r>
              <a:rPr lang="en-GB" altLang="en-US" sz="1800" b="1">
                <a:solidFill>
                  <a:srgbClr val="124992"/>
                </a:solidFill>
                <a:latin typeface="Arial" panose="020B0604020202020204" pitchFamily="34" charset="0"/>
                <a:ea typeface="MS PGothic" panose="020B0600070205080204" pitchFamily="34" charset="-128"/>
              </a:rPr>
              <a:t>Target groups</a:t>
            </a:r>
          </a:p>
          <a:p>
            <a:pPr algn="ctr" eaLnBrk="1" hangingPunct="1">
              <a:spcBef>
                <a:spcPct val="0"/>
              </a:spcBef>
              <a:spcAft>
                <a:spcPct val="0"/>
              </a:spcAft>
              <a:buClrTx/>
              <a:buSzTx/>
              <a:buFontTx/>
              <a:buNone/>
            </a:pPr>
            <a:r>
              <a:rPr lang="en-GB" altLang="en-US" sz="1800" b="1">
                <a:solidFill>
                  <a:srgbClr val="124992"/>
                </a:solidFill>
                <a:latin typeface="Arial" panose="020B0604020202020204" pitchFamily="34" charset="0"/>
                <a:ea typeface="MS PGothic" panose="020B0600070205080204" pitchFamily="34" charset="-128"/>
              </a:rPr>
              <a:t>Survey method</a:t>
            </a:r>
          </a:p>
        </p:txBody>
      </p:sp>
      <p:sp>
        <p:nvSpPr>
          <p:cNvPr id="1688614" name="Rectangle 38"/>
          <p:cNvSpPr>
            <a:spLocks noChangeArrowheads="1"/>
          </p:cNvSpPr>
          <p:nvPr/>
        </p:nvSpPr>
        <p:spPr bwMode="auto">
          <a:xfrm>
            <a:off x="457200" y="2924175"/>
            <a:ext cx="6400800" cy="172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nchor="ctr"/>
          <a:lstStyle>
            <a:lvl1pPr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lgn="ctr" eaLnBrk="1" hangingPunct="1">
              <a:spcBef>
                <a:spcPct val="0"/>
              </a:spcBef>
              <a:spcAft>
                <a:spcPct val="0"/>
              </a:spcAft>
              <a:buClrTx/>
              <a:buSzTx/>
              <a:buFontTx/>
              <a:buNone/>
            </a:pPr>
            <a:r>
              <a:rPr lang="en-GB" altLang="en-US" sz="1600" b="1">
                <a:solidFill>
                  <a:srgbClr val="124992"/>
                </a:solidFill>
                <a:latin typeface="Arial" panose="020B0604020202020204" pitchFamily="34" charset="0"/>
                <a:ea typeface="MS PGothic" panose="020B0600070205080204" pitchFamily="34" charset="-128"/>
              </a:rPr>
              <a:t>               </a:t>
            </a:r>
            <a:r>
              <a:rPr lang="en-GB" altLang="en-US" sz="1800" b="1">
                <a:solidFill>
                  <a:srgbClr val="124992"/>
                </a:solidFill>
                <a:latin typeface="Arial" panose="020B0604020202020204" pitchFamily="34" charset="0"/>
                <a:ea typeface="MS PGothic" panose="020B0600070205080204" pitchFamily="34" charset="-128"/>
              </a:rPr>
              <a:t>Ordering of topics		</a:t>
            </a:r>
          </a:p>
          <a:p>
            <a:pPr algn="ctr" eaLnBrk="1" hangingPunct="1">
              <a:spcBef>
                <a:spcPct val="0"/>
              </a:spcBef>
              <a:spcAft>
                <a:spcPct val="0"/>
              </a:spcAft>
              <a:buClrTx/>
              <a:buSzTx/>
              <a:buFontTx/>
              <a:buNone/>
            </a:pPr>
            <a:r>
              <a:rPr lang="en-GB" altLang="en-US" sz="1800" b="1">
                <a:solidFill>
                  <a:srgbClr val="124992"/>
                </a:solidFill>
                <a:latin typeface="Arial" panose="020B0604020202020204" pitchFamily="34" charset="0"/>
                <a:ea typeface="MS PGothic" panose="020B0600070205080204" pitchFamily="34" charset="-128"/>
              </a:rPr>
              <a:t>Type of question</a:t>
            </a:r>
          </a:p>
          <a:p>
            <a:pPr algn="ctr" eaLnBrk="1" hangingPunct="1">
              <a:spcBef>
                <a:spcPct val="0"/>
              </a:spcBef>
              <a:spcAft>
                <a:spcPct val="0"/>
              </a:spcAft>
              <a:buClrTx/>
              <a:buSzTx/>
              <a:buFontTx/>
              <a:buNone/>
            </a:pPr>
            <a:r>
              <a:rPr lang="en-GB" altLang="en-US" sz="1800" b="1">
                <a:solidFill>
                  <a:srgbClr val="124992"/>
                </a:solidFill>
                <a:latin typeface="Arial" panose="020B0604020202020204" pitchFamily="34" charset="0"/>
                <a:ea typeface="MS PGothic" panose="020B0600070205080204" pitchFamily="34" charset="-128"/>
              </a:rPr>
              <a:t>Wording and instructions</a:t>
            </a:r>
          </a:p>
          <a:p>
            <a:pPr algn="ctr" eaLnBrk="1" hangingPunct="1">
              <a:spcBef>
                <a:spcPct val="0"/>
              </a:spcBef>
              <a:spcAft>
                <a:spcPct val="0"/>
              </a:spcAft>
              <a:buClrTx/>
              <a:buSzTx/>
              <a:buFontTx/>
              <a:buNone/>
            </a:pPr>
            <a:r>
              <a:rPr lang="en-GB" altLang="en-US" sz="1800" b="1">
                <a:solidFill>
                  <a:srgbClr val="124992"/>
                </a:solidFill>
                <a:latin typeface="Arial" panose="020B0604020202020204" pitchFamily="34" charset="0"/>
                <a:ea typeface="MS PGothic" panose="020B0600070205080204" pitchFamily="34" charset="-128"/>
              </a:rPr>
              <a:t>Layout	/ Scaling</a:t>
            </a:r>
          </a:p>
          <a:p>
            <a:pPr algn="ctr" eaLnBrk="1" hangingPunct="1">
              <a:spcBef>
                <a:spcPct val="0"/>
              </a:spcBef>
              <a:spcAft>
                <a:spcPct val="0"/>
              </a:spcAft>
              <a:buClrTx/>
              <a:buSzTx/>
              <a:buFontTx/>
              <a:buNone/>
            </a:pPr>
            <a:r>
              <a:rPr lang="en-GB" altLang="en-US" sz="1800" b="1">
                <a:solidFill>
                  <a:srgbClr val="124992"/>
                </a:solidFill>
                <a:latin typeface="Arial" panose="020B0604020202020204" pitchFamily="34" charset="0"/>
                <a:ea typeface="MS PGothic" panose="020B0600070205080204" pitchFamily="34" charset="-128"/>
              </a:rPr>
              <a:t>Probes and prompts </a:t>
            </a:r>
          </a:p>
          <a:p>
            <a:pPr algn="ctr" eaLnBrk="1" hangingPunct="1">
              <a:spcBef>
                <a:spcPct val="0"/>
              </a:spcBef>
              <a:spcAft>
                <a:spcPct val="0"/>
              </a:spcAft>
              <a:buClrTx/>
              <a:buSzTx/>
              <a:buFontTx/>
              <a:buNone/>
            </a:pPr>
            <a:r>
              <a:rPr lang="en-GB" altLang="en-US" sz="1800" b="1">
                <a:solidFill>
                  <a:srgbClr val="124992"/>
                </a:solidFill>
                <a:latin typeface="Arial" panose="020B0604020202020204" pitchFamily="34" charset="0"/>
                <a:ea typeface="MS PGothic" panose="020B0600070205080204" pitchFamily="34" charset="-128"/>
              </a:rPr>
              <a:t>Coding</a:t>
            </a:r>
          </a:p>
        </p:txBody>
      </p:sp>
      <p:sp>
        <p:nvSpPr>
          <p:cNvPr id="1688615" name="Rectangle 39"/>
          <p:cNvSpPr>
            <a:spLocks noChangeArrowheads="1"/>
          </p:cNvSpPr>
          <p:nvPr/>
        </p:nvSpPr>
        <p:spPr bwMode="auto">
          <a:xfrm>
            <a:off x="457200" y="4800600"/>
            <a:ext cx="2743200" cy="1271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lstStyle>
            <a:lvl1pPr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lgn="ctr" eaLnBrk="1" hangingPunct="1">
              <a:spcBef>
                <a:spcPct val="0"/>
              </a:spcBef>
              <a:spcAft>
                <a:spcPct val="0"/>
              </a:spcAft>
              <a:buClrTx/>
              <a:buSzTx/>
              <a:buFontTx/>
              <a:buNone/>
            </a:pPr>
            <a:r>
              <a:rPr lang="en-GB" altLang="en-US" sz="1800" b="1">
                <a:solidFill>
                  <a:srgbClr val="124992"/>
                </a:solidFill>
                <a:latin typeface="Arial" panose="020B0604020202020204" pitchFamily="34" charset="0"/>
                <a:ea typeface="MS PGothic" panose="020B0600070205080204" pitchFamily="34" charset="-128"/>
              </a:rPr>
              <a:t>Pilot testing</a:t>
            </a:r>
          </a:p>
          <a:p>
            <a:pPr algn="ctr" eaLnBrk="1" hangingPunct="1">
              <a:spcBef>
                <a:spcPct val="0"/>
              </a:spcBef>
              <a:spcAft>
                <a:spcPct val="0"/>
              </a:spcAft>
              <a:buClrTx/>
              <a:buSzTx/>
              <a:buFontTx/>
              <a:buNone/>
            </a:pPr>
            <a:endParaRPr lang="en-GB" altLang="en-US" sz="1800" b="1">
              <a:solidFill>
                <a:srgbClr val="124992"/>
              </a:solidFill>
              <a:latin typeface="Arial" panose="020B0604020202020204" pitchFamily="34" charset="0"/>
              <a:ea typeface="MS PGothic" panose="020B0600070205080204" pitchFamily="34" charset="-128"/>
            </a:endParaRPr>
          </a:p>
          <a:p>
            <a:pPr algn="ctr" eaLnBrk="1" hangingPunct="1">
              <a:spcBef>
                <a:spcPct val="0"/>
              </a:spcBef>
              <a:spcAft>
                <a:spcPct val="0"/>
              </a:spcAft>
              <a:buClrTx/>
              <a:buSzTx/>
              <a:buFontTx/>
              <a:buNone/>
            </a:pPr>
            <a:r>
              <a:rPr lang="en-GB" altLang="en-US" sz="1800" b="1">
                <a:solidFill>
                  <a:srgbClr val="124992"/>
                </a:solidFill>
                <a:latin typeface="Arial" panose="020B0604020202020204" pitchFamily="34" charset="0"/>
                <a:ea typeface="MS PGothic" panose="020B0600070205080204" pitchFamily="34" charset="-128"/>
              </a:rPr>
              <a:t>Redesign</a:t>
            </a:r>
          </a:p>
        </p:txBody>
      </p:sp>
      <p:sp>
        <p:nvSpPr>
          <p:cNvPr id="1688616" name="Rectangle 40"/>
          <p:cNvSpPr>
            <a:spLocks noChangeArrowheads="1"/>
          </p:cNvSpPr>
          <p:nvPr/>
        </p:nvSpPr>
        <p:spPr bwMode="auto">
          <a:xfrm>
            <a:off x="4114800" y="4800600"/>
            <a:ext cx="2743200" cy="1128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lstStyle>
            <a:lvl1pPr defTabSz="762000">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defTabSz="76200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defTabSz="7620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defTabSz="7620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defTabSz="7620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7620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lgn="ctr" eaLnBrk="1" hangingPunct="1">
              <a:spcBef>
                <a:spcPct val="0"/>
              </a:spcBef>
              <a:spcAft>
                <a:spcPct val="0"/>
              </a:spcAft>
              <a:buClrTx/>
              <a:buSzTx/>
              <a:buFontTx/>
              <a:buNone/>
            </a:pPr>
            <a:r>
              <a:rPr lang="en-GB" altLang="en-US" sz="1800" b="1">
                <a:solidFill>
                  <a:srgbClr val="124992"/>
                </a:solidFill>
                <a:latin typeface="Arial" panose="020B0604020202020204" pitchFamily="34" charset="0"/>
                <a:ea typeface="MS PGothic" panose="020B0600070205080204" pitchFamily="34" charset="-128"/>
              </a:rPr>
              <a:t>Final questionnaire</a:t>
            </a:r>
          </a:p>
        </p:txBody>
      </p:sp>
      <p:sp>
        <p:nvSpPr>
          <p:cNvPr id="1688617" name="AutoShape 41"/>
          <p:cNvSpPr>
            <a:spLocks noChangeArrowheads="1"/>
          </p:cNvSpPr>
          <p:nvPr/>
        </p:nvSpPr>
        <p:spPr bwMode="auto">
          <a:xfrm>
            <a:off x="3200400" y="1828800"/>
            <a:ext cx="914400" cy="457200"/>
          </a:xfrm>
          <a:prstGeom prst="rightArrow">
            <a:avLst>
              <a:gd name="adj1" fmla="val 50000"/>
              <a:gd name="adj2" fmla="val 50000"/>
            </a:avLst>
          </a:prstGeom>
          <a:solidFill>
            <a:srgbClr val="732888"/>
          </a:solidFill>
          <a:ln w="12700">
            <a:solidFill>
              <a:srgbClr val="732888"/>
            </a:solidFill>
            <a:miter lim="800000"/>
            <a:headEnd type="none" w="sm" len="sm"/>
            <a:tailEnd type="none" w="sm" len="sm"/>
          </a:ln>
        </p:spPr>
        <p:txBody>
          <a:bodyPr wrap="none" anchor="ct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endParaRPr lang="en-US" altLang="en-US" sz="1800" b="1">
              <a:solidFill>
                <a:srgbClr val="33CCFF"/>
              </a:solidFill>
              <a:latin typeface="Arial" panose="020B0604020202020204" pitchFamily="34" charset="0"/>
              <a:ea typeface="MS PGothic" panose="020B0600070205080204" pitchFamily="34" charset="-128"/>
            </a:endParaRPr>
          </a:p>
        </p:txBody>
      </p:sp>
      <p:sp>
        <p:nvSpPr>
          <p:cNvPr id="1688618" name="AutoShape 42"/>
          <p:cNvSpPr>
            <a:spLocks noChangeArrowheads="1"/>
          </p:cNvSpPr>
          <p:nvPr/>
        </p:nvSpPr>
        <p:spPr bwMode="auto">
          <a:xfrm>
            <a:off x="3130550" y="5229225"/>
            <a:ext cx="1081088" cy="457200"/>
          </a:xfrm>
          <a:prstGeom prst="rightArrow">
            <a:avLst>
              <a:gd name="adj1" fmla="val 50000"/>
              <a:gd name="adj2" fmla="val 59115"/>
            </a:avLst>
          </a:prstGeom>
          <a:solidFill>
            <a:srgbClr val="732888"/>
          </a:solidFill>
          <a:ln w="12700">
            <a:solidFill>
              <a:srgbClr val="732888"/>
            </a:solidFill>
            <a:miter lim="800000"/>
            <a:headEnd type="none" w="sm" len="sm"/>
            <a:tailEnd type="none" w="sm" len="sm"/>
          </a:ln>
        </p:spPr>
        <p:txBody>
          <a:bodyPr wrap="none" anchor="ct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endParaRPr lang="en-US" altLang="en-US" sz="1800" b="1">
              <a:solidFill>
                <a:srgbClr val="33CCFF"/>
              </a:solidFill>
              <a:latin typeface="Arial" panose="020B0604020202020204" pitchFamily="34" charset="0"/>
              <a:ea typeface="MS PGothic" panose="020B0600070205080204" pitchFamily="34" charset="-128"/>
            </a:endParaRPr>
          </a:p>
        </p:txBody>
      </p:sp>
      <p:sp>
        <p:nvSpPr>
          <p:cNvPr id="1688619" name="AutoShape 43"/>
          <p:cNvSpPr>
            <a:spLocks noChangeArrowheads="1"/>
          </p:cNvSpPr>
          <p:nvPr/>
        </p:nvSpPr>
        <p:spPr bwMode="auto">
          <a:xfrm rot="5400000">
            <a:off x="5219700" y="2705100"/>
            <a:ext cx="381000" cy="457200"/>
          </a:xfrm>
          <a:prstGeom prst="rightArrow">
            <a:avLst>
              <a:gd name="adj1" fmla="val 50000"/>
              <a:gd name="adj2" fmla="val 25000"/>
            </a:avLst>
          </a:prstGeom>
          <a:solidFill>
            <a:srgbClr val="732888"/>
          </a:solidFill>
          <a:ln w="12700">
            <a:solidFill>
              <a:srgbClr val="732888"/>
            </a:solidFill>
            <a:miter lim="800000"/>
            <a:headEnd type="none" w="sm" len="sm"/>
            <a:tailEnd type="none" w="sm" len="sm"/>
          </a:ln>
        </p:spPr>
        <p:txBody>
          <a:bodyPr rot="10800000" vert="eaVert" wrap="none" anchor="ct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endParaRPr lang="en-US" altLang="en-US" sz="1800" b="1">
              <a:solidFill>
                <a:srgbClr val="33CCFF"/>
              </a:solidFill>
              <a:latin typeface="Arial" panose="020B0604020202020204" pitchFamily="34" charset="0"/>
              <a:ea typeface="MS PGothic" panose="020B0600070205080204" pitchFamily="34" charset="-128"/>
            </a:endParaRPr>
          </a:p>
        </p:txBody>
      </p:sp>
      <p:sp>
        <p:nvSpPr>
          <p:cNvPr id="1688620" name="AutoShape 44"/>
          <p:cNvSpPr>
            <a:spLocks noChangeArrowheads="1"/>
          </p:cNvSpPr>
          <p:nvPr/>
        </p:nvSpPr>
        <p:spPr bwMode="auto">
          <a:xfrm rot="5400000">
            <a:off x="1535112" y="4568826"/>
            <a:ext cx="288925" cy="457200"/>
          </a:xfrm>
          <a:prstGeom prst="rightArrow">
            <a:avLst>
              <a:gd name="adj1" fmla="val 50000"/>
              <a:gd name="adj2" fmla="val 25000"/>
            </a:avLst>
          </a:prstGeom>
          <a:solidFill>
            <a:srgbClr val="732888"/>
          </a:solidFill>
          <a:ln w="12700">
            <a:solidFill>
              <a:srgbClr val="732888"/>
            </a:solidFill>
            <a:miter lim="800000"/>
            <a:headEnd type="none" w="sm" len="sm"/>
            <a:tailEnd type="none" w="sm" len="sm"/>
          </a:ln>
        </p:spPr>
        <p:txBody>
          <a:bodyPr rot="10800000" vert="eaVert" wrap="none" anchor="ct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pPr>
            <a:endParaRPr lang="en-US" altLang="en-US" sz="1800" b="1">
              <a:solidFill>
                <a:srgbClr val="33CCFF"/>
              </a:solidFill>
              <a:latin typeface="Arial" panose="020B0604020202020204" pitchFamily="34" charset="0"/>
              <a:ea typeface="MS PGothic" panose="020B0600070205080204" pitchFamily="34" charset="-128"/>
            </a:endParaRPr>
          </a:p>
        </p:txBody>
      </p:sp>
      <p:sp>
        <p:nvSpPr>
          <p:cNvPr id="112674" name="Rectangle 45"/>
          <p:cNvSpPr>
            <a:spLocks noChangeArrowheads="1"/>
          </p:cNvSpPr>
          <p:nvPr/>
        </p:nvSpPr>
        <p:spPr bwMode="auto">
          <a:xfrm>
            <a:off x="0" y="6629400"/>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lgn="ctr" eaLnBrk="1" hangingPunct="1">
              <a:spcBef>
                <a:spcPct val="0"/>
              </a:spcBef>
              <a:spcAft>
                <a:spcPct val="0"/>
              </a:spcAft>
              <a:buClrTx/>
              <a:buSzTx/>
              <a:buFontTx/>
              <a:buNone/>
            </a:pPr>
            <a:endParaRPr lang="en-US" altLang="en-US" sz="1000" b="1">
              <a:solidFill>
                <a:srgbClr val="000000"/>
              </a:solidFill>
              <a:latin typeface="Arial" panose="020B0604020202020204" pitchFamily="34" charset="0"/>
              <a:ea typeface="MS PGothic" panose="020B0600070205080204" pitchFamily="34" charset="-128"/>
            </a:endParaRPr>
          </a:p>
        </p:txBody>
      </p:sp>
      <p:sp>
        <p:nvSpPr>
          <p:cNvPr id="112675" name="Rectangle 46"/>
          <p:cNvSpPr>
            <a:spLocks noChangeArrowheads="1"/>
          </p:cNvSpPr>
          <p:nvPr/>
        </p:nvSpPr>
        <p:spPr bwMode="auto">
          <a:xfrm>
            <a:off x="7200900" y="6629400"/>
            <a:ext cx="1905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lgn="r" eaLnBrk="1" hangingPunct="1">
              <a:spcBef>
                <a:spcPct val="0"/>
              </a:spcBef>
              <a:spcAft>
                <a:spcPct val="0"/>
              </a:spcAft>
              <a:buClrTx/>
              <a:buSzTx/>
              <a:buFontTx/>
              <a:buNone/>
            </a:pPr>
            <a:endParaRPr lang="en-US" altLang="en-US" sz="1000" b="1">
              <a:solidFill>
                <a:srgbClr val="000000"/>
              </a:solidFill>
              <a:latin typeface="Arial" panose="020B0604020202020204" pitchFamily="34" charset="0"/>
              <a:ea typeface="MS PGothic" panose="020B0600070205080204" pitchFamily="34" charset="-128"/>
            </a:endParaRPr>
          </a:p>
        </p:txBody>
      </p:sp>
      <p:sp>
        <p:nvSpPr>
          <p:cNvPr id="112676" name="Line 6"/>
          <p:cNvSpPr>
            <a:spLocks noChangeShapeType="1"/>
          </p:cNvSpPr>
          <p:nvPr/>
        </p:nvSpPr>
        <p:spPr bwMode="auto">
          <a:xfrm>
            <a:off x="7380288" y="4972050"/>
            <a:ext cx="0" cy="6096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112677" name="Line 7"/>
          <p:cNvSpPr>
            <a:spLocks noChangeShapeType="1"/>
          </p:cNvSpPr>
          <p:nvPr/>
        </p:nvSpPr>
        <p:spPr bwMode="auto">
          <a:xfrm flipH="1" flipV="1">
            <a:off x="7227888" y="4819650"/>
            <a:ext cx="152400" cy="1524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112678" name="Line 8"/>
          <p:cNvSpPr>
            <a:spLocks noChangeShapeType="1"/>
          </p:cNvSpPr>
          <p:nvPr/>
        </p:nvSpPr>
        <p:spPr bwMode="auto">
          <a:xfrm>
            <a:off x="7380288" y="5581650"/>
            <a:ext cx="76200" cy="762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112679" name="Line 10"/>
          <p:cNvSpPr>
            <a:spLocks noChangeShapeType="1"/>
          </p:cNvSpPr>
          <p:nvPr/>
        </p:nvSpPr>
        <p:spPr bwMode="auto">
          <a:xfrm flipV="1">
            <a:off x="7380288" y="5734050"/>
            <a:ext cx="0" cy="6096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112680" name="Line 11"/>
          <p:cNvSpPr>
            <a:spLocks noChangeShapeType="1"/>
          </p:cNvSpPr>
          <p:nvPr/>
        </p:nvSpPr>
        <p:spPr bwMode="auto">
          <a:xfrm flipH="1">
            <a:off x="7227888" y="6343650"/>
            <a:ext cx="152400" cy="1524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112681" name="Line 12"/>
          <p:cNvSpPr>
            <a:spLocks noChangeShapeType="1"/>
          </p:cNvSpPr>
          <p:nvPr/>
        </p:nvSpPr>
        <p:spPr bwMode="auto">
          <a:xfrm flipV="1">
            <a:off x="7380288" y="5657850"/>
            <a:ext cx="76200" cy="762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112682" name="Line 6"/>
          <p:cNvSpPr>
            <a:spLocks noChangeShapeType="1"/>
          </p:cNvSpPr>
          <p:nvPr/>
        </p:nvSpPr>
        <p:spPr bwMode="auto">
          <a:xfrm>
            <a:off x="7380288" y="3141663"/>
            <a:ext cx="0" cy="6096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112683" name="Line 7"/>
          <p:cNvSpPr>
            <a:spLocks noChangeShapeType="1"/>
          </p:cNvSpPr>
          <p:nvPr/>
        </p:nvSpPr>
        <p:spPr bwMode="auto">
          <a:xfrm flipH="1" flipV="1">
            <a:off x="7227888" y="2989263"/>
            <a:ext cx="152400" cy="1524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112684" name="Line 8"/>
          <p:cNvSpPr>
            <a:spLocks noChangeShapeType="1"/>
          </p:cNvSpPr>
          <p:nvPr/>
        </p:nvSpPr>
        <p:spPr bwMode="auto">
          <a:xfrm>
            <a:off x="7380288" y="3751263"/>
            <a:ext cx="76200" cy="762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112685" name="Line 10"/>
          <p:cNvSpPr>
            <a:spLocks noChangeShapeType="1"/>
          </p:cNvSpPr>
          <p:nvPr/>
        </p:nvSpPr>
        <p:spPr bwMode="auto">
          <a:xfrm flipV="1">
            <a:off x="7380288" y="3903663"/>
            <a:ext cx="0" cy="6096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112686" name="Line 11"/>
          <p:cNvSpPr>
            <a:spLocks noChangeShapeType="1"/>
          </p:cNvSpPr>
          <p:nvPr/>
        </p:nvSpPr>
        <p:spPr bwMode="auto">
          <a:xfrm flipH="1">
            <a:off x="7227888" y="4513263"/>
            <a:ext cx="152400" cy="1524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112687" name="Line 12"/>
          <p:cNvSpPr>
            <a:spLocks noChangeShapeType="1"/>
          </p:cNvSpPr>
          <p:nvPr/>
        </p:nvSpPr>
        <p:spPr bwMode="auto">
          <a:xfrm flipV="1">
            <a:off x="7380288" y="3827463"/>
            <a:ext cx="76200" cy="762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112688" name="Line 6"/>
          <p:cNvSpPr>
            <a:spLocks noChangeShapeType="1"/>
          </p:cNvSpPr>
          <p:nvPr/>
        </p:nvSpPr>
        <p:spPr bwMode="auto">
          <a:xfrm>
            <a:off x="7380288" y="1341438"/>
            <a:ext cx="0" cy="6096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112689" name="Line 7"/>
          <p:cNvSpPr>
            <a:spLocks noChangeShapeType="1"/>
          </p:cNvSpPr>
          <p:nvPr/>
        </p:nvSpPr>
        <p:spPr bwMode="auto">
          <a:xfrm flipH="1" flipV="1">
            <a:off x="7227888" y="1189038"/>
            <a:ext cx="152400" cy="1524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112690" name="Line 8"/>
          <p:cNvSpPr>
            <a:spLocks noChangeShapeType="1"/>
          </p:cNvSpPr>
          <p:nvPr/>
        </p:nvSpPr>
        <p:spPr bwMode="auto">
          <a:xfrm>
            <a:off x="7380288" y="1951038"/>
            <a:ext cx="76200" cy="762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112691" name="Line 10"/>
          <p:cNvSpPr>
            <a:spLocks noChangeShapeType="1"/>
          </p:cNvSpPr>
          <p:nvPr/>
        </p:nvSpPr>
        <p:spPr bwMode="auto">
          <a:xfrm flipV="1">
            <a:off x="7380288" y="2103438"/>
            <a:ext cx="0" cy="6096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112692" name="Line 11"/>
          <p:cNvSpPr>
            <a:spLocks noChangeShapeType="1"/>
          </p:cNvSpPr>
          <p:nvPr/>
        </p:nvSpPr>
        <p:spPr bwMode="auto">
          <a:xfrm flipH="1">
            <a:off x="7227888" y="2713038"/>
            <a:ext cx="152400" cy="1524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
        <p:nvSpPr>
          <p:cNvPr id="112693" name="Line 12"/>
          <p:cNvSpPr>
            <a:spLocks noChangeShapeType="1"/>
          </p:cNvSpPr>
          <p:nvPr/>
        </p:nvSpPr>
        <p:spPr bwMode="auto">
          <a:xfrm flipV="1">
            <a:off x="7380288" y="2027238"/>
            <a:ext cx="76200" cy="762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08696494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withEffect">
                                  <p:stCondLst>
                                    <p:cond delay="0"/>
                                  </p:stCondLst>
                                  <p:childTnLst>
                                    <p:set>
                                      <p:cBhvr>
                                        <p:cTn id="6" dur="1" fill="hold">
                                          <p:stCondLst>
                                            <p:cond delay="0"/>
                                          </p:stCondLst>
                                        </p:cTn>
                                        <p:tgtEl>
                                          <p:spTgt spid="1688612"/>
                                        </p:tgtEl>
                                        <p:attrNameLst>
                                          <p:attrName>style.visibility</p:attrName>
                                        </p:attrNameLst>
                                      </p:cBhvr>
                                      <p:to>
                                        <p:strVal val="visible"/>
                                      </p:to>
                                    </p:set>
                                    <p:anim calcmode="lin" valueType="num">
                                      <p:cBhvr additive="base">
                                        <p:cTn id="7" dur="500" fill="hold"/>
                                        <p:tgtEl>
                                          <p:spTgt spid="1688612"/>
                                        </p:tgtEl>
                                        <p:attrNameLst>
                                          <p:attrName>ppt_x</p:attrName>
                                        </p:attrNameLst>
                                      </p:cBhvr>
                                      <p:tavLst>
                                        <p:tav tm="0">
                                          <p:val>
                                            <p:strVal val="0-#ppt_w/2"/>
                                          </p:val>
                                        </p:tav>
                                        <p:tav tm="100000">
                                          <p:val>
                                            <p:strVal val="#ppt_x"/>
                                          </p:val>
                                        </p:tav>
                                      </p:tavLst>
                                    </p:anim>
                                    <p:anim calcmode="lin" valueType="num">
                                      <p:cBhvr additive="base">
                                        <p:cTn id="8" dur="500" fill="hold"/>
                                        <p:tgtEl>
                                          <p:spTgt spid="1688612"/>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688617"/>
                                        </p:tgtEl>
                                        <p:attrNameLst>
                                          <p:attrName>style.visibility</p:attrName>
                                        </p:attrNameLst>
                                      </p:cBhvr>
                                      <p:to>
                                        <p:strVal val="visible"/>
                                      </p:to>
                                    </p:set>
                                    <p:anim calcmode="lin" valueType="num">
                                      <p:cBhvr additive="base">
                                        <p:cTn id="12" dur="500" fill="hold"/>
                                        <p:tgtEl>
                                          <p:spTgt spid="1688617"/>
                                        </p:tgtEl>
                                        <p:attrNameLst>
                                          <p:attrName>ppt_x</p:attrName>
                                        </p:attrNameLst>
                                      </p:cBhvr>
                                      <p:tavLst>
                                        <p:tav tm="0">
                                          <p:val>
                                            <p:strVal val="0-#ppt_w/2"/>
                                          </p:val>
                                        </p:tav>
                                        <p:tav tm="100000">
                                          <p:val>
                                            <p:strVal val="#ppt_x"/>
                                          </p:val>
                                        </p:tav>
                                      </p:tavLst>
                                    </p:anim>
                                    <p:anim calcmode="lin" valueType="num">
                                      <p:cBhvr additive="base">
                                        <p:cTn id="13" dur="500" fill="hold"/>
                                        <p:tgtEl>
                                          <p:spTgt spid="1688617"/>
                                        </p:tgtEl>
                                        <p:attrNameLst>
                                          <p:attrName>ppt_y</p:attrName>
                                        </p:attrNameLst>
                                      </p:cBhvr>
                                      <p:tavLst>
                                        <p:tav tm="0">
                                          <p:val>
                                            <p:strVal val="#ppt_y"/>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1688613"/>
                                        </p:tgtEl>
                                        <p:attrNameLst>
                                          <p:attrName>style.visibility</p:attrName>
                                        </p:attrNameLst>
                                      </p:cBhvr>
                                      <p:to>
                                        <p:strVal val="visible"/>
                                      </p:to>
                                    </p:set>
                                    <p:anim calcmode="lin" valueType="num">
                                      <p:cBhvr additive="base">
                                        <p:cTn id="18" dur="500" fill="hold"/>
                                        <p:tgtEl>
                                          <p:spTgt spid="1688613"/>
                                        </p:tgtEl>
                                        <p:attrNameLst>
                                          <p:attrName>ppt_x</p:attrName>
                                        </p:attrNameLst>
                                      </p:cBhvr>
                                      <p:tavLst>
                                        <p:tav tm="0">
                                          <p:val>
                                            <p:strVal val="0-#ppt_w/2"/>
                                          </p:val>
                                        </p:tav>
                                        <p:tav tm="100000">
                                          <p:val>
                                            <p:strVal val="#ppt_x"/>
                                          </p:val>
                                        </p:tav>
                                      </p:tavLst>
                                    </p:anim>
                                    <p:anim calcmode="lin" valueType="num">
                                      <p:cBhvr additive="base">
                                        <p:cTn id="19" dur="500" fill="hold"/>
                                        <p:tgtEl>
                                          <p:spTgt spid="1688613"/>
                                        </p:tgtEl>
                                        <p:attrNameLst>
                                          <p:attrName>ppt_y</p:attrName>
                                        </p:attrNameLst>
                                      </p:cBhvr>
                                      <p:tavLst>
                                        <p:tav tm="0">
                                          <p:val>
                                            <p:strVal val="#ppt_y"/>
                                          </p:val>
                                        </p:tav>
                                        <p:tav tm="100000">
                                          <p:val>
                                            <p:strVal val="#ppt_y"/>
                                          </p:val>
                                        </p:tav>
                                      </p:tavLst>
                                    </p:anim>
                                  </p:childTnLst>
                                </p:cTn>
                              </p:par>
                            </p:childTnLst>
                          </p:cTn>
                        </p:par>
                        <p:par>
                          <p:cTn id="20" fill="hold" nodeType="afterGroup">
                            <p:stCondLst>
                              <p:cond delay="500"/>
                            </p:stCondLst>
                            <p:childTnLst>
                              <p:par>
                                <p:cTn id="21" presetID="2" presetClass="entr" presetSubtype="1" fill="hold" grpId="0" nodeType="afterEffect">
                                  <p:stCondLst>
                                    <p:cond delay="0"/>
                                  </p:stCondLst>
                                  <p:childTnLst>
                                    <p:set>
                                      <p:cBhvr>
                                        <p:cTn id="22" dur="1" fill="hold">
                                          <p:stCondLst>
                                            <p:cond delay="0"/>
                                          </p:stCondLst>
                                        </p:cTn>
                                        <p:tgtEl>
                                          <p:spTgt spid="1688619"/>
                                        </p:tgtEl>
                                        <p:attrNameLst>
                                          <p:attrName>style.visibility</p:attrName>
                                        </p:attrNameLst>
                                      </p:cBhvr>
                                      <p:to>
                                        <p:strVal val="visible"/>
                                      </p:to>
                                    </p:set>
                                    <p:anim calcmode="lin" valueType="num">
                                      <p:cBhvr additive="base">
                                        <p:cTn id="23" dur="500" fill="hold"/>
                                        <p:tgtEl>
                                          <p:spTgt spid="1688619"/>
                                        </p:tgtEl>
                                        <p:attrNameLst>
                                          <p:attrName>ppt_x</p:attrName>
                                        </p:attrNameLst>
                                      </p:cBhvr>
                                      <p:tavLst>
                                        <p:tav tm="0">
                                          <p:val>
                                            <p:strVal val="#ppt_x"/>
                                          </p:val>
                                        </p:tav>
                                        <p:tav tm="100000">
                                          <p:val>
                                            <p:strVal val="#ppt_x"/>
                                          </p:val>
                                        </p:tav>
                                      </p:tavLst>
                                    </p:anim>
                                    <p:anim calcmode="lin" valueType="num">
                                      <p:cBhvr additive="base">
                                        <p:cTn id="24" dur="500" fill="hold"/>
                                        <p:tgtEl>
                                          <p:spTgt spid="1688619"/>
                                        </p:tgtEl>
                                        <p:attrNameLst>
                                          <p:attrName>ppt_y</p:attrName>
                                        </p:attrNameLst>
                                      </p:cBhvr>
                                      <p:tavLst>
                                        <p:tav tm="0">
                                          <p:val>
                                            <p:strVal val="0-#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1688614"/>
                                        </p:tgtEl>
                                        <p:attrNameLst>
                                          <p:attrName>style.visibility</p:attrName>
                                        </p:attrNameLst>
                                      </p:cBhvr>
                                      <p:to>
                                        <p:strVal val="visible"/>
                                      </p:to>
                                    </p:set>
                                    <p:anim calcmode="lin" valueType="num">
                                      <p:cBhvr additive="base">
                                        <p:cTn id="29" dur="500" fill="hold"/>
                                        <p:tgtEl>
                                          <p:spTgt spid="1688614"/>
                                        </p:tgtEl>
                                        <p:attrNameLst>
                                          <p:attrName>ppt_x</p:attrName>
                                        </p:attrNameLst>
                                      </p:cBhvr>
                                      <p:tavLst>
                                        <p:tav tm="0">
                                          <p:val>
                                            <p:strVal val="0-#ppt_w/2"/>
                                          </p:val>
                                        </p:tav>
                                        <p:tav tm="100000">
                                          <p:val>
                                            <p:strVal val="#ppt_x"/>
                                          </p:val>
                                        </p:tav>
                                      </p:tavLst>
                                    </p:anim>
                                    <p:anim calcmode="lin" valueType="num">
                                      <p:cBhvr additive="base">
                                        <p:cTn id="30" dur="500" fill="hold"/>
                                        <p:tgtEl>
                                          <p:spTgt spid="1688614"/>
                                        </p:tgtEl>
                                        <p:attrNameLst>
                                          <p:attrName>ppt_y</p:attrName>
                                        </p:attrNameLst>
                                      </p:cBhvr>
                                      <p:tavLst>
                                        <p:tav tm="0">
                                          <p:val>
                                            <p:strVal val="#ppt_y"/>
                                          </p:val>
                                        </p:tav>
                                        <p:tav tm="100000">
                                          <p:val>
                                            <p:strVal val="#ppt_y"/>
                                          </p:val>
                                        </p:tav>
                                      </p:tavLst>
                                    </p:anim>
                                  </p:childTnLst>
                                </p:cTn>
                              </p:par>
                            </p:childTnLst>
                          </p:cTn>
                        </p:par>
                        <p:par>
                          <p:cTn id="31" fill="hold" nodeType="afterGroup">
                            <p:stCondLst>
                              <p:cond delay="500"/>
                            </p:stCondLst>
                            <p:childTnLst>
                              <p:par>
                                <p:cTn id="32" presetID="2" presetClass="entr" presetSubtype="1" fill="hold" grpId="0" nodeType="afterEffect">
                                  <p:stCondLst>
                                    <p:cond delay="0"/>
                                  </p:stCondLst>
                                  <p:childTnLst>
                                    <p:set>
                                      <p:cBhvr>
                                        <p:cTn id="33" dur="1" fill="hold">
                                          <p:stCondLst>
                                            <p:cond delay="0"/>
                                          </p:stCondLst>
                                        </p:cTn>
                                        <p:tgtEl>
                                          <p:spTgt spid="1688620"/>
                                        </p:tgtEl>
                                        <p:attrNameLst>
                                          <p:attrName>style.visibility</p:attrName>
                                        </p:attrNameLst>
                                      </p:cBhvr>
                                      <p:to>
                                        <p:strVal val="visible"/>
                                      </p:to>
                                    </p:set>
                                    <p:anim calcmode="lin" valueType="num">
                                      <p:cBhvr additive="base">
                                        <p:cTn id="34" dur="500" fill="hold"/>
                                        <p:tgtEl>
                                          <p:spTgt spid="1688620"/>
                                        </p:tgtEl>
                                        <p:attrNameLst>
                                          <p:attrName>ppt_x</p:attrName>
                                        </p:attrNameLst>
                                      </p:cBhvr>
                                      <p:tavLst>
                                        <p:tav tm="0">
                                          <p:val>
                                            <p:strVal val="#ppt_x"/>
                                          </p:val>
                                        </p:tav>
                                        <p:tav tm="100000">
                                          <p:val>
                                            <p:strVal val="#ppt_x"/>
                                          </p:val>
                                        </p:tav>
                                      </p:tavLst>
                                    </p:anim>
                                    <p:anim calcmode="lin" valueType="num">
                                      <p:cBhvr additive="base">
                                        <p:cTn id="35" dur="500" fill="hold"/>
                                        <p:tgtEl>
                                          <p:spTgt spid="1688620"/>
                                        </p:tgtEl>
                                        <p:attrNameLst>
                                          <p:attrName>ppt_y</p:attrName>
                                        </p:attrNameLst>
                                      </p:cBhvr>
                                      <p:tavLst>
                                        <p:tav tm="0">
                                          <p:val>
                                            <p:strVal val="0-#ppt_h/2"/>
                                          </p:val>
                                        </p:tav>
                                        <p:tav tm="100000">
                                          <p:val>
                                            <p:strVal val="#ppt_y"/>
                                          </p:val>
                                        </p:tav>
                                      </p:tavLst>
                                    </p:anim>
                                  </p:childTnLst>
                                </p:cTn>
                              </p:par>
                            </p:childTnLst>
                          </p:cTn>
                        </p:par>
                      </p:childTnLst>
                    </p:cTn>
                  </p:par>
                  <p:par>
                    <p:cTn id="36" fill="hold" nodeType="clickPar">
                      <p:stCondLst>
                        <p:cond delay="indefinite"/>
                      </p:stCondLst>
                      <p:childTnLst>
                        <p:par>
                          <p:cTn id="37" fill="hold" nodeType="withGroup">
                            <p:stCondLst>
                              <p:cond delay="0"/>
                            </p:stCondLst>
                            <p:childTnLst>
                              <p:par>
                                <p:cTn id="38" presetID="2" presetClass="entr" presetSubtype="8" fill="hold" grpId="0" nodeType="clickEffect">
                                  <p:stCondLst>
                                    <p:cond delay="0"/>
                                  </p:stCondLst>
                                  <p:childTnLst>
                                    <p:set>
                                      <p:cBhvr>
                                        <p:cTn id="39" dur="1" fill="hold">
                                          <p:stCondLst>
                                            <p:cond delay="0"/>
                                          </p:stCondLst>
                                        </p:cTn>
                                        <p:tgtEl>
                                          <p:spTgt spid="1688615"/>
                                        </p:tgtEl>
                                        <p:attrNameLst>
                                          <p:attrName>style.visibility</p:attrName>
                                        </p:attrNameLst>
                                      </p:cBhvr>
                                      <p:to>
                                        <p:strVal val="visible"/>
                                      </p:to>
                                    </p:set>
                                    <p:anim calcmode="lin" valueType="num">
                                      <p:cBhvr additive="base">
                                        <p:cTn id="40" dur="500" fill="hold"/>
                                        <p:tgtEl>
                                          <p:spTgt spid="1688615"/>
                                        </p:tgtEl>
                                        <p:attrNameLst>
                                          <p:attrName>ppt_x</p:attrName>
                                        </p:attrNameLst>
                                      </p:cBhvr>
                                      <p:tavLst>
                                        <p:tav tm="0">
                                          <p:val>
                                            <p:strVal val="0-#ppt_w/2"/>
                                          </p:val>
                                        </p:tav>
                                        <p:tav tm="100000">
                                          <p:val>
                                            <p:strVal val="#ppt_x"/>
                                          </p:val>
                                        </p:tav>
                                      </p:tavLst>
                                    </p:anim>
                                    <p:anim calcmode="lin" valueType="num">
                                      <p:cBhvr additive="base">
                                        <p:cTn id="41" dur="500" fill="hold"/>
                                        <p:tgtEl>
                                          <p:spTgt spid="1688615"/>
                                        </p:tgtEl>
                                        <p:attrNameLst>
                                          <p:attrName>ppt_y</p:attrName>
                                        </p:attrNameLst>
                                      </p:cBhvr>
                                      <p:tavLst>
                                        <p:tav tm="0">
                                          <p:val>
                                            <p:strVal val="#ppt_y"/>
                                          </p:val>
                                        </p:tav>
                                        <p:tav tm="100000">
                                          <p:val>
                                            <p:strVal val="#ppt_y"/>
                                          </p:val>
                                        </p:tav>
                                      </p:tavLst>
                                    </p:anim>
                                  </p:childTnLst>
                                </p:cTn>
                              </p:par>
                            </p:childTnLst>
                          </p:cTn>
                        </p:par>
                        <p:par>
                          <p:cTn id="42" fill="hold" nodeType="afterGroup">
                            <p:stCondLst>
                              <p:cond delay="500"/>
                            </p:stCondLst>
                            <p:childTnLst>
                              <p:par>
                                <p:cTn id="43" presetID="2" presetClass="entr" presetSubtype="8" fill="hold" grpId="0" nodeType="afterEffect">
                                  <p:stCondLst>
                                    <p:cond delay="0"/>
                                  </p:stCondLst>
                                  <p:childTnLst>
                                    <p:set>
                                      <p:cBhvr>
                                        <p:cTn id="44" dur="1" fill="hold">
                                          <p:stCondLst>
                                            <p:cond delay="0"/>
                                          </p:stCondLst>
                                        </p:cTn>
                                        <p:tgtEl>
                                          <p:spTgt spid="1688618"/>
                                        </p:tgtEl>
                                        <p:attrNameLst>
                                          <p:attrName>style.visibility</p:attrName>
                                        </p:attrNameLst>
                                      </p:cBhvr>
                                      <p:to>
                                        <p:strVal val="visible"/>
                                      </p:to>
                                    </p:set>
                                    <p:anim calcmode="lin" valueType="num">
                                      <p:cBhvr additive="base">
                                        <p:cTn id="45" dur="500" fill="hold"/>
                                        <p:tgtEl>
                                          <p:spTgt spid="1688618"/>
                                        </p:tgtEl>
                                        <p:attrNameLst>
                                          <p:attrName>ppt_x</p:attrName>
                                        </p:attrNameLst>
                                      </p:cBhvr>
                                      <p:tavLst>
                                        <p:tav tm="0">
                                          <p:val>
                                            <p:strVal val="0-#ppt_w/2"/>
                                          </p:val>
                                        </p:tav>
                                        <p:tav tm="100000">
                                          <p:val>
                                            <p:strVal val="#ppt_x"/>
                                          </p:val>
                                        </p:tav>
                                      </p:tavLst>
                                    </p:anim>
                                    <p:anim calcmode="lin" valueType="num">
                                      <p:cBhvr additive="base">
                                        <p:cTn id="46" dur="500" fill="hold"/>
                                        <p:tgtEl>
                                          <p:spTgt spid="1688618"/>
                                        </p:tgtEl>
                                        <p:attrNameLst>
                                          <p:attrName>ppt_y</p:attrName>
                                        </p:attrNameLst>
                                      </p:cBhvr>
                                      <p:tavLst>
                                        <p:tav tm="0">
                                          <p:val>
                                            <p:strVal val="#ppt_y"/>
                                          </p:val>
                                        </p:tav>
                                        <p:tav tm="100000">
                                          <p:val>
                                            <p:strVal val="#ppt_y"/>
                                          </p:val>
                                        </p:tav>
                                      </p:tavLst>
                                    </p:anim>
                                  </p:childTnLst>
                                </p:cTn>
                              </p:par>
                            </p:childTnLst>
                          </p:cTn>
                        </p:par>
                      </p:childTnLst>
                    </p:cTn>
                  </p:par>
                  <p:par>
                    <p:cTn id="47" fill="hold" nodeType="clickPar">
                      <p:stCondLst>
                        <p:cond delay="indefinite"/>
                      </p:stCondLst>
                      <p:childTnLst>
                        <p:par>
                          <p:cTn id="48" fill="hold" nodeType="withGroup">
                            <p:stCondLst>
                              <p:cond delay="0"/>
                            </p:stCondLst>
                            <p:childTnLst>
                              <p:par>
                                <p:cTn id="49" presetID="2" presetClass="entr" presetSubtype="8" fill="hold" grpId="0" nodeType="clickEffect">
                                  <p:stCondLst>
                                    <p:cond delay="0"/>
                                  </p:stCondLst>
                                  <p:childTnLst>
                                    <p:set>
                                      <p:cBhvr>
                                        <p:cTn id="50" dur="1" fill="hold">
                                          <p:stCondLst>
                                            <p:cond delay="0"/>
                                          </p:stCondLst>
                                        </p:cTn>
                                        <p:tgtEl>
                                          <p:spTgt spid="1688616"/>
                                        </p:tgtEl>
                                        <p:attrNameLst>
                                          <p:attrName>style.visibility</p:attrName>
                                        </p:attrNameLst>
                                      </p:cBhvr>
                                      <p:to>
                                        <p:strVal val="visible"/>
                                      </p:to>
                                    </p:set>
                                    <p:anim calcmode="lin" valueType="num">
                                      <p:cBhvr additive="base">
                                        <p:cTn id="51" dur="500" fill="hold"/>
                                        <p:tgtEl>
                                          <p:spTgt spid="1688616"/>
                                        </p:tgtEl>
                                        <p:attrNameLst>
                                          <p:attrName>ppt_x</p:attrName>
                                        </p:attrNameLst>
                                      </p:cBhvr>
                                      <p:tavLst>
                                        <p:tav tm="0">
                                          <p:val>
                                            <p:strVal val="0-#ppt_w/2"/>
                                          </p:val>
                                        </p:tav>
                                        <p:tav tm="100000">
                                          <p:val>
                                            <p:strVal val="#ppt_x"/>
                                          </p:val>
                                        </p:tav>
                                      </p:tavLst>
                                    </p:anim>
                                    <p:anim calcmode="lin" valueType="num">
                                      <p:cBhvr additive="base">
                                        <p:cTn id="52" dur="500" fill="hold"/>
                                        <p:tgtEl>
                                          <p:spTgt spid="168861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88612" grpId="0"/>
      <p:bldP spid="1688613" grpId="0"/>
      <p:bldP spid="1688614" grpId="0"/>
      <p:bldP spid="1688615" grpId="0"/>
      <p:bldP spid="1688616" grpId="0"/>
      <p:bldP spid="1688617" grpId="0" animBg="1"/>
      <p:bldP spid="1688618" grpId="0" animBg="1"/>
      <p:bldP spid="1688619" grpId="0" animBg="1"/>
      <p:bldP spid="1688620"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Title 1"/>
          <p:cNvSpPr>
            <a:spLocks noGrp="1"/>
          </p:cNvSpPr>
          <p:nvPr>
            <p:ph type="title"/>
          </p:nvPr>
        </p:nvSpPr>
        <p:spPr>
          <a:xfrm>
            <a:off x="982663" y="457200"/>
            <a:ext cx="7704137" cy="1981200"/>
          </a:xfrm>
        </p:spPr>
        <p:txBody>
          <a:bodyPr/>
          <a:lstStyle/>
          <a:p>
            <a:pPr eaLnBrk="1" hangingPunct="1"/>
            <a:r>
              <a:rPr lang="en-GB" altLang="en-US" smtClean="0">
                <a:ln>
                  <a:noFill/>
                </a:ln>
              </a:rPr>
              <a:t>Summary</a:t>
            </a:r>
          </a:p>
        </p:txBody>
      </p:sp>
      <p:sp>
        <p:nvSpPr>
          <p:cNvPr id="115715" name="Content Placeholder 2"/>
          <p:cNvSpPr>
            <a:spLocks noGrp="1"/>
          </p:cNvSpPr>
          <p:nvPr>
            <p:ph idx="1"/>
          </p:nvPr>
        </p:nvSpPr>
        <p:spPr>
          <a:xfrm>
            <a:off x="1619250" y="1916113"/>
            <a:ext cx="6781800" cy="4191000"/>
          </a:xfrm>
        </p:spPr>
        <p:txBody>
          <a:bodyPr>
            <a:normAutofit fontScale="85000" lnSpcReduction="10000"/>
          </a:bodyPr>
          <a:lstStyle/>
          <a:p>
            <a:pPr eaLnBrk="1" hangingPunct="1"/>
            <a:r>
              <a:rPr lang="en-GB" altLang="en-US" dirty="0" smtClean="0"/>
              <a:t>Research </a:t>
            </a:r>
            <a:r>
              <a:rPr lang="en-GB" altLang="en-US" dirty="0" smtClean="0"/>
              <a:t>can be </a:t>
            </a:r>
            <a:r>
              <a:rPr lang="en-GB" altLang="en-US" dirty="0" smtClean="0"/>
              <a:t>inductive or deductive, </a:t>
            </a:r>
            <a:endParaRPr lang="en-GB" altLang="en-US" dirty="0" smtClean="0"/>
          </a:p>
          <a:p>
            <a:pPr eaLnBrk="1" hangingPunct="1"/>
            <a:r>
              <a:rPr lang="en-GB" altLang="en-US" dirty="0" smtClean="0"/>
              <a:t>The research approach can be quantitative or </a:t>
            </a:r>
            <a:r>
              <a:rPr lang="en-GB" altLang="en-US" dirty="0" smtClean="0"/>
              <a:t>qualitative, or mixed methods</a:t>
            </a:r>
            <a:endParaRPr lang="en-GB" altLang="en-US" dirty="0" smtClean="0"/>
          </a:p>
          <a:p>
            <a:pPr eaLnBrk="1" hangingPunct="1"/>
            <a:r>
              <a:rPr lang="en-GB" altLang="en-US" dirty="0" smtClean="0"/>
              <a:t>Qualitative research uses small samples and probes deeply</a:t>
            </a:r>
          </a:p>
          <a:p>
            <a:pPr eaLnBrk="1" hangingPunct="1"/>
            <a:r>
              <a:rPr lang="en-GB" altLang="en-US" dirty="0" smtClean="0"/>
              <a:t>Quantitative research uses large samples, is more </a:t>
            </a:r>
            <a:r>
              <a:rPr lang="en-GB" altLang="en-US" dirty="0" err="1" smtClean="0"/>
              <a:t>generalisable</a:t>
            </a:r>
            <a:r>
              <a:rPr lang="en-GB" altLang="en-US" dirty="0" smtClean="0"/>
              <a:t> but often cannot answer ‘why’ questions easily</a:t>
            </a:r>
          </a:p>
        </p:txBody>
      </p:sp>
    </p:spTree>
    <p:extLst>
      <p:ext uri="{BB962C8B-B14F-4D97-AF65-F5344CB8AC3E}">
        <p14:creationId xmlns:p14="http://schemas.microsoft.com/office/powerpoint/2010/main" val="370622512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Title 1"/>
          <p:cNvSpPr>
            <a:spLocks noGrp="1"/>
          </p:cNvSpPr>
          <p:nvPr>
            <p:ph type="title"/>
          </p:nvPr>
        </p:nvSpPr>
        <p:spPr/>
        <p:txBody>
          <a:bodyPr/>
          <a:lstStyle/>
          <a:p>
            <a:pPr eaLnBrk="1" hangingPunct="1"/>
            <a:r>
              <a:rPr lang="en-GB" altLang="en-US" smtClean="0">
                <a:ln>
                  <a:noFill/>
                </a:ln>
              </a:rPr>
              <a:t>Acknowledgement</a:t>
            </a:r>
          </a:p>
        </p:txBody>
      </p:sp>
      <p:sp>
        <p:nvSpPr>
          <p:cNvPr id="3" name="TextBox 2"/>
          <p:cNvSpPr txBox="1"/>
          <p:nvPr/>
        </p:nvSpPr>
        <p:spPr>
          <a:xfrm>
            <a:off x="1258888" y="2276475"/>
            <a:ext cx="5834062" cy="2032000"/>
          </a:xfrm>
          <a:prstGeom prst="rect">
            <a:avLst/>
          </a:prstGeom>
          <a:noFill/>
        </p:spPr>
        <p:txBody>
          <a:bodyPr>
            <a:spAutoFit/>
          </a:bodyPr>
          <a:lstStyle/>
          <a:p>
            <a:pPr eaLnBrk="1" fontAlgn="auto" hangingPunct="1">
              <a:spcBef>
                <a:spcPts val="0"/>
              </a:spcBef>
              <a:spcAft>
                <a:spcPts val="0"/>
              </a:spcAft>
              <a:defRPr/>
            </a:pPr>
            <a:r>
              <a:rPr lang="en-GB" dirty="0">
                <a:latin typeface="+mn-lt"/>
              </a:rPr>
              <a:t>I gratefully acknowledge the work of </a:t>
            </a:r>
            <a:r>
              <a:rPr lang="en-GB" dirty="0">
                <a:effectLst>
                  <a:outerShdw blurRad="12700" dist="25400" dir="5400000" algn="t" rotWithShape="0">
                    <a:schemeClr val="bg1">
                      <a:alpha val="40000"/>
                    </a:schemeClr>
                  </a:outerShdw>
                </a:effectLst>
                <a:latin typeface="+mn-lt"/>
              </a:rPr>
              <a:t>Craig </a:t>
            </a:r>
            <a:r>
              <a:rPr lang="en-GB" dirty="0" err="1">
                <a:effectLst>
                  <a:outerShdw blurRad="12700" dist="25400" dir="5400000" algn="t" rotWithShape="0">
                    <a:schemeClr val="bg1">
                      <a:alpha val="40000"/>
                    </a:schemeClr>
                  </a:outerShdw>
                </a:effectLst>
                <a:latin typeface="+mn-lt"/>
              </a:rPr>
              <a:t>Parylo</a:t>
            </a:r>
            <a:r>
              <a:rPr lang="en-GB" dirty="0">
                <a:effectLst>
                  <a:outerShdw blurRad="12700" dist="25400" dir="5400000" algn="t" rotWithShape="0">
                    <a:schemeClr val="bg1">
                      <a:alpha val="40000"/>
                    </a:schemeClr>
                  </a:outerShdw>
                </a:effectLst>
                <a:latin typeface="+mn-lt"/>
              </a:rPr>
              <a:t> and  Annette Lee who have given permission to use/adapt some of their slides as part of this session.  </a:t>
            </a:r>
          </a:p>
          <a:p>
            <a:pPr eaLnBrk="1" fontAlgn="auto" hangingPunct="1">
              <a:spcBef>
                <a:spcPts val="0"/>
              </a:spcBef>
              <a:spcAft>
                <a:spcPts val="0"/>
              </a:spcAft>
              <a:defRPr/>
            </a:pPr>
            <a:endParaRPr lang="en-GB" dirty="0">
              <a:effectLst>
                <a:outerShdw blurRad="12700" dist="25400" dir="5400000" algn="t" rotWithShape="0">
                  <a:schemeClr val="bg1">
                    <a:alpha val="40000"/>
                  </a:schemeClr>
                </a:outerShdw>
              </a:effectLst>
              <a:latin typeface="+mn-lt"/>
            </a:endParaRPr>
          </a:p>
          <a:p>
            <a:pPr eaLnBrk="1" fontAlgn="auto" hangingPunct="1">
              <a:spcBef>
                <a:spcPts val="0"/>
              </a:spcBef>
              <a:spcAft>
                <a:spcPts val="0"/>
              </a:spcAft>
              <a:defRPr/>
            </a:pPr>
            <a:r>
              <a:rPr lang="en-GB" dirty="0">
                <a:effectLst>
                  <a:outerShdw blurRad="12700" dist="25400" dir="5400000" algn="t" rotWithShape="0">
                    <a:schemeClr val="bg1">
                      <a:alpha val="40000"/>
                    </a:schemeClr>
                  </a:outerShdw>
                </a:effectLst>
                <a:latin typeface="+mn-lt"/>
              </a:rPr>
              <a:t>Their full set of slides can be found at http://www.leicspart.nhs.uk/library/clinicalaudit_questionnaireslides.pptx</a:t>
            </a:r>
          </a:p>
        </p:txBody>
      </p:sp>
    </p:spTree>
    <p:extLst>
      <p:ext uri="{BB962C8B-B14F-4D97-AF65-F5344CB8AC3E}">
        <p14:creationId xmlns:p14="http://schemas.microsoft.com/office/powerpoint/2010/main" val="401059156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2893</TotalTime>
  <Words>4186</Words>
  <Application>Microsoft Office PowerPoint</Application>
  <PresentationFormat>On-screen Show (4:3)</PresentationFormat>
  <Paragraphs>573</Paragraphs>
  <Slides>50</Slides>
  <Notes>28</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50</vt:i4>
      </vt:variant>
    </vt:vector>
  </HeadingPairs>
  <TitlesOfParts>
    <vt:vector size="64" baseType="lpstr">
      <vt:lpstr>MS Gothic</vt:lpstr>
      <vt:lpstr>MS Gothic</vt:lpstr>
      <vt:lpstr>MS PGothic</vt:lpstr>
      <vt:lpstr>Arial</vt:lpstr>
      <vt:lpstr>Calibri</vt:lpstr>
      <vt:lpstr>Century Gothic</vt:lpstr>
      <vt:lpstr>Corbel</vt:lpstr>
      <vt:lpstr>Gill Sans MT</vt:lpstr>
      <vt:lpstr>Myriad Pro</vt:lpstr>
      <vt:lpstr>Times New Roman</vt:lpstr>
      <vt:lpstr>Verdana</vt:lpstr>
      <vt:lpstr>Webdings</vt:lpstr>
      <vt:lpstr>Wingdings 2</vt:lpstr>
      <vt:lpstr>20140311PresentationUWTSDTemplate</vt:lpstr>
      <vt:lpstr>BMDM7001 Identity and Approches to Applied Business Research  WEEK </vt:lpstr>
      <vt:lpstr>Today </vt:lpstr>
      <vt:lpstr>Type of Research</vt:lpstr>
      <vt:lpstr>Qualitative or Quantitative?</vt:lpstr>
      <vt:lpstr>Which type of data are you likely to need?</vt:lpstr>
      <vt:lpstr>Deductive vs inductive research</vt:lpstr>
      <vt:lpstr>Qualitative Methods</vt:lpstr>
      <vt:lpstr>Grounded theory</vt:lpstr>
      <vt:lpstr>Interviews</vt:lpstr>
      <vt:lpstr>When to use interviews</vt:lpstr>
      <vt:lpstr>Interview approaches</vt:lpstr>
      <vt:lpstr>PowerPoint Presentation</vt:lpstr>
      <vt:lpstr>PowerPoint Presentation</vt:lpstr>
      <vt:lpstr>Sampling and access</vt:lpstr>
      <vt:lpstr>All Face to Face Interviews </vt:lpstr>
      <vt:lpstr>Telephone and Text-based Online Interviews</vt:lpstr>
      <vt:lpstr>Issues to look out for</vt:lpstr>
      <vt:lpstr>Case Studies</vt:lpstr>
      <vt:lpstr>Observation</vt:lpstr>
      <vt:lpstr>Action research</vt:lpstr>
      <vt:lpstr>Action Research Spiral</vt:lpstr>
      <vt:lpstr>Ethnographic research</vt:lpstr>
      <vt:lpstr>Netnography</vt:lpstr>
      <vt:lpstr>Quantitative Data Collection Methods </vt:lpstr>
      <vt:lpstr>PowerPoint Presentation</vt:lpstr>
      <vt:lpstr>Why is the Questionnaire necessary?</vt:lpstr>
      <vt:lpstr>An effective questionnaire…</vt:lpstr>
      <vt:lpstr>Stages in the  Development of a Questionnaire</vt:lpstr>
      <vt:lpstr>Stages in the  Development of a Questionnaire</vt:lpstr>
      <vt:lpstr>Types of questionnaire</vt:lpstr>
      <vt:lpstr>Considerations</vt:lpstr>
      <vt:lpstr>PowerPoint Presentation</vt:lpstr>
      <vt:lpstr>Who are your respondents?</vt:lpstr>
      <vt:lpstr>More considerations</vt:lpstr>
      <vt:lpstr>Stages in the  Development of a Questionnaire</vt:lpstr>
      <vt:lpstr>Type of questions</vt:lpstr>
      <vt:lpstr>Mid-point / neutral opinions</vt:lpstr>
      <vt:lpstr>What do you think of these questions?</vt:lpstr>
      <vt:lpstr>PowerPoint Presentation</vt:lpstr>
      <vt:lpstr>PowerPoint Presentation</vt:lpstr>
      <vt:lpstr>PowerPoint Presentation</vt:lpstr>
      <vt:lpstr>PowerPoint Presentation</vt:lpstr>
      <vt:lpstr>Design</vt:lpstr>
      <vt:lpstr>Ordering your questionnaire</vt:lpstr>
      <vt:lpstr>Other elements to remember</vt:lpstr>
      <vt:lpstr>Stages in the  Development of a Questionnaire</vt:lpstr>
      <vt:lpstr>Pilot your tool</vt:lpstr>
      <vt:lpstr>Ssummary: tages in the Development of a Questionnaire</vt:lpstr>
      <vt:lpstr>Summary</vt:lpstr>
      <vt:lpstr>Acknowledgement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Antje Cockrill</cp:lastModifiedBy>
  <cp:revision>61</cp:revision>
  <cp:lastPrinted>2018-11-20T15:50:40Z</cp:lastPrinted>
  <dcterms:created xsi:type="dcterms:W3CDTF">2015-04-14T15:21:28Z</dcterms:created>
  <dcterms:modified xsi:type="dcterms:W3CDTF">2019-04-07T08:12:24Z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