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9"/>
  </p:notesMasterIdLst>
  <p:sldIdLst>
    <p:sldId id="257" r:id="rId2"/>
    <p:sldId id="294" r:id="rId3"/>
    <p:sldId id="634" r:id="rId4"/>
    <p:sldId id="693" r:id="rId5"/>
    <p:sldId id="697" r:id="rId6"/>
    <p:sldId id="698" r:id="rId7"/>
    <p:sldId id="699" r:id="rId8"/>
    <p:sldId id="712" r:id="rId9"/>
    <p:sldId id="700" r:id="rId10"/>
    <p:sldId id="701" r:id="rId11"/>
    <p:sldId id="702" r:id="rId12"/>
    <p:sldId id="704" r:id="rId13"/>
    <p:sldId id="713" r:id="rId14"/>
    <p:sldId id="705" r:id="rId15"/>
    <p:sldId id="714" r:id="rId16"/>
    <p:sldId id="715" r:id="rId17"/>
    <p:sldId id="706" r:id="rId18"/>
    <p:sldId id="707" r:id="rId19"/>
    <p:sldId id="716" r:id="rId20"/>
    <p:sldId id="717" r:id="rId21"/>
    <p:sldId id="708" r:id="rId22"/>
    <p:sldId id="709" r:id="rId23"/>
    <p:sldId id="710" r:id="rId24"/>
    <p:sldId id="718" r:id="rId25"/>
    <p:sldId id="711" r:id="rId26"/>
    <p:sldId id="273" r:id="rId27"/>
    <p:sldId id="60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Bell-Davies" initials="MB" lastIdx="1" clrIdx="0">
    <p:extLst>
      <p:ext uri="{19B8F6BF-5375-455C-9EA6-DF929625EA0E}">
        <p15:presenceInfo xmlns:p15="http://schemas.microsoft.com/office/powerpoint/2012/main" userId="S::m.bell-davies@uwtsd.ac.uk::cf4517c8-733c-4d00-a9de-ac3b52b5471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386"/>
    <p:restoredTop sz="43834"/>
  </p:normalViewPr>
  <p:slideViewPr>
    <p:cSldViewPr snapToGrid="0" snapToObjects="1">
      <p:cViewPr varScale="1">
        <p:scale>
          <a:sx n="76" d="100"/>
          <a:sy n="76" d="100"/>
        </p:scale>
        <p:origin x="44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26A2C-5479-944A-8225-4D3982AB50B4}" type="datetimeFigureOut">
              <a:rPr lang="en-US" smtClean="0"/>
              <a:t>8/23/20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6B352B-CE58-8244-A246-7FE01DB8FC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701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032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9423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7832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111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8644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1362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682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3989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2700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7606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6208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6606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3334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9234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9597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7590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0559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5315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36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6941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08028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1662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3147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37852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So today we studied definitions of project management  and  Projects</a:t>
            </a:r>
          </a:p>
          <a:p>
            <a:r>
              <a:rPr lang="en-GB" altLang="en-US" dirty="0"/>
              <a:t>We considered features of success and failure</a:t>
            </a:r>
          </a:p>
          <a:p>
            <a:r>
              <a:rPr lang="en-GB" altLang="en-US" dirty="0"/>
              <a:t>We explored some examples</a:t>
            </a:r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2647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072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23/08/2020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89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23/08/2020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942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23/08/2020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5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23/08/2020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21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23/08/2020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54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23/08/2020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84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23/08/2020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38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23/08/2020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06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23/08/2020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8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23/08/2020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845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23/08/2020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23/08/2020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FCA4A94-EA50-5741-99A8-0A685A7BC2DA}"/>
              </a:ext>
            </a:extLst>
          </p:cNvPr>
          <p:cNvSpPr txBox="1">
            <a:spLocks/>
          </p:cNvSpPr>
          <p:nvPr userDrawn="1"/>
        </p:nvSpPr>
        <p:spPr>
          <a:xfrm>
            <a:off x="11329416" y="6619156"/>
            <a:ext cx="896111" cy="222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dirty="0"/>
              <a:t>M. Bell-Davies</a:t>
            </a:r>
          </a:p>
        </p:txBody>
      </p:sp>
    </p:spTree>
    <p:extLst>
      <p:ext uri="{BB962C8B-B14F-4D97-AF65-F5344CB8AC3E}">
        <p14:creationId xmlns:p14="http://schemas.microsoft.com/office/powerpoint/2010/main" val="543929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tiff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BMSK5004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060" y="3744615"/>
            <a:ext cx="7989164" cy="162748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Managing Projects in the Organisation</a:t>
            </a:r>
          </a:p>
          <a:p>
            <a:r>
              <a:rPr lang="en-GB" b="1" dirty="0">
                <a:solidFill>
                  <a:schemeClr val="bg1"/>
                </a:solidFill>
              </a:rPr>
              <a:t>Online Session 6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153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EC9E1AB-77C6-AD4E-9722-2095CBBCD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658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6 – Managing Projects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A1FA51-585C-7E41-B375-9319551B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5172"/>
            <a:ext cx="10896600" cy="164807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Initiation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9DD064-E316-4644-8458-D9613E6F38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1286" y="3139414"/>
            <a:ext cx="4844517" cy="2468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076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Selection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431" y="1071051"/>
            <a:ext cx="6913562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Develop the business case: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dirty="0"/>
              <a:t>What is being delivered 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dirty="0"/>
              <a:t>When its being delivered 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dirty="0"/>
              <a:t>Cost</a:t>
            </a:r>
          </a:p>
          <a:p>
            <a:pPr eaLnBrk="1" hangingPunct="1">
              <a:spcBef>
                <a:spcPct val="50000"/>
              </a:spcBef>
            </a:pPr>
            <a:endParaRPr lang="en-US" altLang="en-US" dirty="0"/>
          </a:p>
          <a:p>
            <a:pPr eaLnBrk="1" hangingPunct="1">
              <a:spcBef>
                <a:spcPct val="50000"/>
              </a:spcBef>
            </a:pPr>
            <a:r>
              <a:rPr lang="en-US" altLang="en-US" dirty="0"/>
              <a:t>What are the benefits?</a:t>
            </a:r>
          </a:p>
          <a:p>
            <a:pPr eaLnBrk="1" hangingPunct="1">
              <a:spcBef>
                <a:spcPct val="50000"/>
              </a:spcBef>
            </a:pPr>
            <a:endParaRPr lang="en-US" alt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6D83ED3-6D28-AF42-AFE8-B3B26A57E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8369" y="1671029"/>
            <a:ext cx="2297081" cy="207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243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6A78A-4045-1240-B6E0-8BE2516B0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Case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491BE9-01E7-8848-9073-3D6119A7E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65638A79-1B2D-3848-A9AD-60552E137A38}"/>
              </a:ext>
            </a:extLst>
          </p:cNvPr>
          <p:cNvSpPr txBox="1">
            <a:spLocks noChangeArrowheads="1"/>
          </p:cNvSpPr>
          <p:nvPr/>
        </p:nvSpPr>
        <p:spPr>
          <a:xfrm>
            <a:off x="326572" y="106317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US" dirty="0"/>
              <a:t>Aligning the project with business needs</a:t>
            </a:r>
          </a:p>
          <a:p>
            <a:endParaRPr lang="en-GB" dirty="0">
              <a:latin typeface="Arial" charset="0"/>
              <a:cs typeface="Arial" charset="0"/>
            </a:endParaRPr>
          </a:p>
          <a:p>
            <a:r>
              <a:rPr lang="en-GB" dirty="0">
                <a:latin typeface="Arial" charset="0"/>
                <a:cs typeface="Arial" charset="0"/>
              </a:rPr>
              <a:t>There should always be a business case for a project.</a:t>
            </a:r>
          </a:p>
          <a:p>
            <a:endParaRPr lang="en-GB" dirty="0">
              <a:latin typeface="Arial" charset="0"/>
              <a:cs typeface="Arial" charset="0"/>
            </a:endParaRPr>
          </a:p>
          <a:p>
            <a:r>
              <a:rPr lang="en-GB" dirty="0">
                <a:latin typeface="Arial" charset="0"/>
                <a:cs typeface="Arial" charset="0"/>
              </a:rPr>
              <a:t>There should be a specific format and various criteria against which the business case will be judged.</a:t>
            </a:r>
          </a:p>
          <a:p>
            <a:endParaRPr lang="en-GB" dirty="0">
              <a:latin typeface="Arial" charset="0"/>
              <a:cs typeface="Arial" charset="0"/>
            </a:endParaRPr>
          </a:p>
          <a:p>
            <a:r>
              <a:rPr lang="en-GB" dirty="0">
                <a:latin typeface="Arial" charset="0"/>
                <a:cs typeface="Arial" charset="0"/>
              </a:rPr>
              <a:t>Seek input from people who have different expertise to yourself</a:t>
            </a:r>
          </a:p>
          <a:p>
            <a:endParaRPr lang="en-GB" dirty="0">
              <a:latin typeface="Arial" charset="0"/>
              <a:cs typeface="Arial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0A95D6-F535-E94E-95AD-093E90024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2871" y="3076117"/>
            <a:ext cx="3216728" cy="2631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438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Selection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431" y="1071051"/>
            <a:ext cx="8001226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Gaining Buy-in</a:t>
            </a:r>
          </a:p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dirty="0"/>
              <a:t>Why is the project important</a:t>
            </a:r>
          </a:p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dirty="0"/>
              <a:t>What is project goal</a:t>
            </a:r>
          </a:p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dirty="0"/>
              <a:t>Why is the project the best solution to the goal</a:t>
            </a:r>
          </a:p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dirty="0"/>
              <a:t>Alternatives?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75C732-33E3-8743-BAD4-12C746D847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2520" y="2441408"/>
            <a:ext cx="5023368" cy="305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940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Selection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1" y="858113"/>
            <a:ext cx="111274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Is this a project or not? OR Is it business as usual?</a:t>
            </a:r>
          </a:p>
        </p:txBody>
      </p:sp>
      <p:sp>
        <p:nvSpPr>
          <p:cNvPr id="7" name="Text Box 12">
            <a:extLst>
              <a:ext uri="{FF2B5EF4-FFF2-40B4-BE49-F238E27FC236}">
                <a16:creationId xmlns:a16="http://schemas.microsoft.com/office/drawing/2014/main" id="{4E63DFA2-B06E-314D-B2EC-8A923A8830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1580659"/>
            <a:ext cx="4923744" cy="3093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>
                <a:solidFill>
                  <a:srgbClr val="00B050"/>
                </a:solidFill>
              </a:rPr>
              <a:t>Is a Project:</a:t>
            </a:r>
            <a:endParaRPr lang="en-US" altLang="en-US" sz="1800" dirty="0">
              <a:solidFill>
                <a:srgbClr val="00B050"/>
              </a:solidFill>
            </a:endParaRP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00B050"/>
                </a:solidFill>
              </a:rPr>
              <a:t>Sufficiently complex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00B050"/>
                </a:solidFill>
              </a:rPr>
              <a:t>Defined as an objective or outcome required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00B050"/>
                </a:solidFill>
              </a:rPr>
              <a:t>Clear beginning and end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00B050"/>
                </a:solidFill>
              </a:rPr>
              <a:t>Takes finite time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00B050"/>
                </a:solidFill>
              </a:rPr>
              <a:t>Is </a:t>
            </a:r>
            <a:r>
              <a:rPr lang="en-US" altLang="en-US" sz="1800" i="1" dirty="0">
                <a:solidFill>
                  <a:srgbClr val="00B050"/>
                </a:solidFill>
              </a:rPr>
              <a:t>unique</a:t>
            </a:r>
            <a:r>
              <a:rPr lang="en-US" altLang="en-US" sz="1800" dirty="0">
                <a:solidFill>
                  <a:srgbClr val="00B050"/>
                </a:solidFill>
              </a:rPr>
              <a:t> &amp; no other existing process will provide same result.</a:t>
            </a:r>
          </a:p>
        </p:txBody>
      </p:sp>
      <p:sp>
        <p:nvSpPr>
          <p:cNvPr id="8" name="Text Box 12">
            <a:extLst>
              <a:ext uri="{FF2B5EF4-FFF2-40B4-BE49-F238E27FC236}">
                <a16:creationId xmlns:a16="http://schemas.microsoft.com/office/drawing/2014/main" id="{E491A0C8-BC93-4648-A0DD-4E3A4ADF24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8145" y="1580659"/>
            <a:ext cx="5778952" cy="3093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>
                <a:solidFill>
                  <a:srgbClr val="FF0000"/>
                </a:solidFill>
              </a:rPr>
              <a:t>Not a Project: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FF0000"/>
                </a:solidFill>
              </a:rPr>
              <a:t>Too small to justify overhead of project management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FF0000"/>
                </a:solidFill>
              </a:rPr>
              <a:t>Is continuous and no goal/objective exists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FF0000"/>
                </a:solidFill>
              </a:rPr>
              <a:t>Has an existing process which achieves the objective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FF0000"/>
                </a:solidFill>
              </a:rPr>
              <a:t>Is achieved through existing operations (continuous improvement)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FF0000"/>
                </a:solidFill>
              </a:rPr>
              <a:t>No scope or objective exists.</a:t>
            </a:r>
          </a:p>
        </p:txBody>
      </p:sp>
    </p:spTree>
    <p:extLst>
      <p:ext uri="{BB962C8B-B14F-4D97-AF65-F5344CB8AC3E}">
        <p14:creationId xmlns:p14="http://schemas.microsoft.com/office/powerpoint/2010/main" val="2455610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Critical Success Factors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9748" y="1787013"/>
            <a:ext cx="4906282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Clear objectives &amp; explicit success criteria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Management support &amp; project sponsor 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Valid &amp; robust business case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Engaged stakeholders &amp; customers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Supportive stakeholders &amp; customers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PM capable of managing, delivering project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Project strategy</a:t>
            </a:r>
          </a:p>
        </p:txBody>
      </p:sp>
      <p:sp>
        <p:nvSpPr>
          <p:cNvPr id="7" name="Text Box 12">
            <a:extLst>
              <a:ext uri="{FF2B5EF4-FFF2-40B4-BE49-F238E27FC236}">
                <a16:creationId xmlns:a16="http://schemas.microsoft.com/office/drawing/2014/main" id="{A9B433B2-93E5-5447-B384-08ECFE6A92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1787013"/>
            <a:ext cx="5486400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Sufficient resources, including project team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Clear roles for team members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Effective communication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Effective progress monitoring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Positive interaction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Appropriate use of project management tools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PM that understand the CSF’s</a:t>
            </a:r>
          </a:p>
        </p:txBody>
      </p:sp>
    </p:spTree>
    <p:extLst>
      <p:ext uri="{BB962C8B-B14F-4D97-AF65-F5344CB8AC3E}">
        <p14:creationId xmlns:p14="http://schemas.microsoft.com/office/powerpoint/2010/main" val="1685197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Definition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430" y="1071051"/>
            <a:ext cx="6898141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Project Objectives</a:t>
            </a:r>
            <a:br>
              <a:rPr lang="en-US" altLang="en-US" dirty="0"/>
            </a:br>
            <a:endParaRPr lang="en-US" altLang="en-US" dirty="0"/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A clear understanding of the project objectives. 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Why the project is being done not what or how it will be done.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At least one objective written in the form of short statements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Defined with input from stakeholders and sponsor.</a:t>
            </a:r>
          </a:p>
        </p:txBody>
      </p:sp>
      <p:sp>
        <p:nvSpPr>
          <p:cNvPr id="7" name="Text Box 12">
            <a:extLst>
              <a:ext uri="{FF2B5EF4-FFF2-40B4-BE49-F238E27FC236}">
                <a16:creationId xmlns:a16="http://schemas.microsoft.com/office/drawing/2014/main" id="{60C33B94-B6A1-D24C-86BB-99CF4CC3A0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89458" y="2317546"/>
            <a:ext cx="4336371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sz="1800" dirty="0"/>
              <a:t>A Quality Objective is:</a:t>
            </a:r>
            <a:br>
              <a:rPr lang="en-GB" sz="1800" dirty="0"/>
            </a:br>
            <a:endParaRPr lang="en-GB" sz="1800" dirty="0"/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Correct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Clear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Meaningful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Unambiguous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Concise</a:t>
            </a:r>
          </a:p>
          <a:p>
            <a:pPr eaLnBrk="1" hangingPunct="1">
              <a:spcBef>
                <a:spcPct val="50000"/>
              </a:spcBef>
            </a:pPr>
            <a:endParaRPr lang="en-GB" sz="1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04BF18-AA75-2843-8650-E5A96ADF24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430" y="3825415"/>
            <a:ext cx="2665186" cy="1846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375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Definition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604" y="902678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What are the customer needs?</a:t>
            </a:r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7402" y="1374622"/>
            <a:ext cx="5838598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1800" dirty="0"/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Identify important stakeholders – select the critical ones &amp; agree who key stakeholders are.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Understand the needs (sponsor &amp; stakeholder driven) 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What are the goals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What will they be able to do once delivered that is not done now?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Are there a specific set of deliverables?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Other expectations</a:t>
            </a:r>
          </a:p>
        </p:txBody>
      </p:sp>
      <p:sp>
        <p:nvSpPr>
          <p:cNvPr id="7" name="Text Box 12">
            <a:extLst>
              <a:ext uri="{FF2B5EF4-FFF2-40B4-BE49-F238E27FC236}">
                <a16:creationId xmlns:a16="http://schemas.microsoft.com/office/drawing/2014/main" id="{F81A15BD-4885-AF45-9EB7-0C47367DA5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9610" y="1374622"/>
            <a:ext cx="5399314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1800" dirty="0"/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Project Budgets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Timeframe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Personal involvement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Identify important stakeholders – select the critical ones &amp; agree who key stakeholders are.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Type &amp; scale of resources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Amount of risk willing to accept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Other specific needs or constraints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Identify conflicts/incompatibilities of customer needs</a:t>
            </a:r>
          </a:p>
        </p:txBody>
      </p:sp>
    </p:spTree>
    <p:extLst>
      <p:ext uri="{BB962C8B-B14F-4D97-AF65-F5344CB8AC3E}">
        <p14:creationId xmlns:p14="http://schemas.microsoft.com/office/powerpoint/2010/main" val="15640620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Definition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977" y="884210"/>
            <a:ext cx="69135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Defining project scope &amp; success</a:t>
            </a:r>
          </a:p>
        </p:txBody>
      </p:sp>
      <p:sp>
        <p:nvSpPr>
          <p:cNvPr id="7" name="Text Box 12">
            <a:extLst>
              <a:ext uri="{FF2B5EF4-FFF2-40B4-BE49-F238E27FC236}">
                <a16:creationId xmlns:a16="http://schemas.microsoft.com/office/drawing/2014/main" id="{E2E5ED02-971D-E34B-BAE6-D783CA4DC5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977" y="1162893"/>
            <a:ext cx="9151712" cy="4939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1800" dirty="0"/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What is overall project objective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Is this a specific solution or solving a problem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How will customer define success [of the project]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Are there any constraints (issues/risks/opportunities)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How will parties work together (decisions/communication/priorities/resources)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Any implicit requirements, assumptions or needs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What are the deliverables</a:t>
            </a:r>
          </a:p>
          <a:p>
            <a:pPr marL="1028700" lvl="1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Finite/independent</a:t>
            </a:r>
          </a:p>
          <a:p>
            <a:pPr marL="1028700" lvl="1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How will quality be determined</a:t>
            </a:r>
          </a:p>
          <a:p>
            <a:pPr marL="1028700" lvl="1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800" dirty="0"/>
              <a:t>Deliverables required that the project is explicitly not responsible for</a:t>
            </a:r>
          </a:p>
          <a:p>
            <a:pPr lvl="1" indent="0" eaLnBrk="1" hangingPunct="1">
              <a:spcBef>
                <a:spcPct val="50000"/>
              </a:spcBef>
            </a:pPr>
            <a:endParaRPr lang="en-US" altLang="en-US" sz="1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893FE2-4C45-5B49-955B-1AD1ACB89A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570" y="2905921"/>
            <a:ext cx="2753862" cy="262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221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Definition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431" y="1071051"/>
            <a:ext cx="8799512" cy="433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Re-visit the Iron Triangle (Time/Cost/Quality)</a:t>
            </a:r>
          </a:p>
          <a:p>
            <a:pPr eaLnBrk="1" hangingPunct="1">
              <a:spcBef>
                <a:spcPct val="50000"/>
              </a:spcBef>
            </a:pPr>
            <a:endParaRPr lang="en-US" alt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Determine any absolute boundaries for time, cost or 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Explore, with the project sponsor and key project customers general preferences for flexibility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Find any limited to the three 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Factor this information into developing the project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Make day-to-day decisions on the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Periodically discussed time and cost and quality with the project sponsor to ensure right balance is maintained</a:t>
            </a:r>
          </a:p>
          <a:p>
            <a:pPr eaLnBrk="1" hangingPunct="1">
              <a:spcBef>
                <a:spcPct val="50000"/>
              </a:spcBef>
            </a:pPr>
            <a:endParaRPr lang="en-US" altLang="en-US" dirty="0"/>
          </a:p>
          <a:p>
            <a:pPr eaLnBrk="1" hangingPunct="1">
              <a:spcBef>
                <a:spcPct val="50000"/>
              </a:spcBef>
            </a:pPr>
            <a:endParaRPr lang="en-US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97424E-DC41-4C4C-8B6F-4670858F19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9834" y="2922408"/>
            <a:ext cx="2952566" cy="2488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6474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617" y="911275"/>
            <a:ext cx="11867240" cy="5170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Project Sponsor</a:t>
            </a:r>
          </a:p>
          <a:p>
            <a:br>
              <a:rPr lang="en-GB" sz="1800" dirty="0"/>
            </a:br>
            <a:r>
              <a:rPr lang="en-GB" sz="1800" dirty="0"/>
              <a:t>Represents the interests of the project investors and supports the project manager to fulfil his day-to-day role. The project manager manages the day-to-day work on the project.</a:t>
            </a:r>
          </a:p>
          <a:p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Identify business needs for a project and act as an campaigner for the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Provide senior support a project during execution</a:t>
            </a:r>
          </a:p>
          <a:p>
            <a:r>
              <a:rPr lang="en-GB" sz="1800" dirty="0"/>
              <a:t>		Accessing resources</a:t>
            </a:r>
          </a:p>
          <a:p>
            <a:r>
              <a:rPr lang="en-GB" sz="1800" dirty="0"/>
              <a:t>		Overcoming problems</a:t>
            </a:r>
          </a:p>
          <a:p>
            <a:r>
              <a:rPr lang="en-GB" sz="1800" dirty="0"/>
              <a:t>		Decision-making (approving plans budgies communications)</a:t>
            </a:r>
          </a:p>
          <a:p>
            <a:r>
              <a:rPr lang="en-GB" sz="1800" dirty="0"/>
              <a:t>		Retaining enthusiasm and support for the project within the business</a:t>
            </a:r>
            <a:br>
              <a:rPr lang="en-GB" sz="1800" dirty="0"/>
            </a:b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Set the business contacts for a project, the project manager and the project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Ensuring the project manager is managing the project competently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Assumes accountability for delivery of business benefits</a:t>
            </a:r>
          </a:p>
          <a:p>
            <a:endParaRPr lang="en-GB" sz="1800" dirty="0"/>
          </a:p>
          <a:p>
            <a:pPr eaLnBrk="1" hangingPunct="1">
              <a:spcBef>
                <a:spcPct val="50000"/>
              </a:spcBef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585983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617" y="911275"/>
            <a:ext cx="11867240" cy="4616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Project Sponsor</a:t>
            </a:r>
          </a:p>
          <a:p>
            <a:br>
              <a:rPr lang="en-GB" sz="1800" dirty="0"/>
            </a:br>
            <a:r>
              <a:rPr lang="en-GB" sz="1800" dirty="0"/>
              <a:t>Must be of sufficient seniority to support a project of the scale required and must have enough time available to sponsor that project. </a:t>
            </a:r>
            <a:br>
              <a:rPr lang="en-GB" sz="1800" dirty="0"/>
            </a:br>
            <a:br>
              <a:rPr lang="en-GB" sz="1800" dirty="0"/>
            </a:br>
            <a:r>
              <a:rPr lang="en-GB" sz="1800" u="sng" dirty="0"/>
              <a:t>Sponsorship is really a full-time role</a:t>
            </a:r>
            <a:r>
              <a:rPr lang="en-GB" sz="1800" dirty="0"/>
              <a:t>. 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It may only require a few hours per week but it is a real task and needs active involvement</a:t>
            </a:r>
          </a:p>
          <a:p>
            <a:endParaRPr lang="en-GB" sz="1800" dirty="0"/>
          </a:p>
          <a:p>
            <a:r>
              <a:rPr lang="en-GB" sz="1800" dirty="0"/>
              <a:t>A project sponsor should:</a:t>
            </a:r>
            <a:br>
              <a:rPr lang="en-GB" sz="1800" dirty="0"/>
            </a:b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Have familiarity with project management concepts and terminology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Be able to recognise the relationship between sponsor behaviour and project success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have the ability to ask probing questions successfully often forming a picture by taking information from multiple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Be willing to spend sufficient time understanding project status</a:t>
            </a:r>
          </a:p>
        </p:txBody>
      </p:sp>
    </p:spTree>
    <p:extLst>
      <p:ext uri="{BB962C8B-B14F-4D97-AF65-F5344CB8AC3E}">
        <p14:creationId xmlns:p14="http://schemas.microsoft.com/office/powerpoint/2010/main" val="42680837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831" y="922783"/>
            <a:ext cx="11542712" cy="4585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Project Manager responsible for: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Scoping out work to ensure a clear understanding of why the project has been done and what it will produce</a:t>
            </a:r>
            <a:br>
              <a:rPr lang="en-GB" sz="1800" dirty="0"/>
            </a:b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Planning a project in determining what resources are required and how long it would take including how much it will cost.</a:t>
            </a:r>
            <a:br>
              <a:rPr lang="en-GB" sz="1800" dirty="0"/>
            </a:b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Getting the necessary resources allocated and ensuring every project team member knows what they are responsible for</a:t>
            </a:r>
            <a:br>
              <a:rPr lang="en-GB" sz="1800" dirty="0"/>
            </a:b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Control in the project and ensuring that it achieves its objectives within the planned time and cost</a:t>
            </a:r>
            <a:br>
              <a:rPr lang="en-GB" sz="1800" dirty="0"/>
            </a:b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Completion of project properly to make sure everything produced by the project is of the quality expected and works as required</a:t>
            </a:r>
            <a:br>
              <a:rPr lang="en-GB" sz="1800" dirty="0"/>
            </a:b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Ensuring problems or issues that may cause a completion of task to be delayed or stopped or result.</a:t>
            </a:r>
          </a:p>
        </p:txBody>
      </p:sp>
    </p:spTree>
    <p:extLst>
      <p:ext uri="{BB962C8B-B14F-4D97-AF65-F5344CB8AC3E}">
        <p14:creationId xmlns:p14="http://schemas.microsoft.com/office/powerpoint/2010/main" val="28382942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831" y="922783"/>
            <a:ext cx="11542712" cy="477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dirty="0"/>
              <a:t>Not all project managers can manage all projects. To manage a proper specific project a project manager needs to make use of</a:t>
            </a:r>
            <a:r>
              <a:rPr lang="en-GB" sz="1600" dirty="0"/>
              <a:t>:</a:t>
            </a:r>
            <a:br>
              <a:rPr lang="en-GB" sz="1600" dirty="0"/>
            </a:br>
            <a:br>
              <a:rPr lang="en-GB" sz="1600" dirty="0"/>
            </a:br>
            <a:r>
              <a:rPr lang="en-GB" sz="1800" dirty="0"/>
              <a:t>Project management knowledge and experience suitable to a project of the type and scale.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This includes a capability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Pull objectives and scope together in a situation of ambiguity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Develop a project business case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Plan &amp; resource the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Monitor and report on project progress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Drive project progress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Manage issues, risks, assumptions and changes throughout the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Complete the project &amp; handover deliverables to owners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Ensure the ground work for the delivery of benefits</a:t>
            </a:r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796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16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831" y="922783"/>
            <a:ext cx="11542712" cy="5232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dirty="0"/>
              <a:t>Project Manager Personal Characteristics: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 feeling of ownership for an involvement in the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 dynamic and positive start of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Being results orientated and having a completer finisher mentality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Ability to handle 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Ability to achieve clarity when there is uncertainty and ambiguity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Been comfortable with multitasking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The ability to make reliable judgements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Sufficient creativity to overcome issues and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Empathy with a project customers and stakeholders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Good networking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Political sensitivity and sensitivity to the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Adapting start to the situation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 great sense of humour is also a good asset</a:t>
            </a:r>
          </a:p>
          <a:p>
            <a:br>
              <a:rPr lang="en-GB" sz="1800" dirty="0"/>
            </a:br>
            <a:endParaRPr lang="en-GB" sz="1800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DD4A7A-512B-314C-B762-BEB8FED5AB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7279" y="1454435"/>
            <a:ext cx="3737978" cy="3449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7620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5802" y="722708"/>
            <a:ext cx="11295969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Project Strategy &amp; Lifecycle</a:t>
            </a:r>
          </a:p>
          <a:p>
            <a:pPr eaLnBrk="1" hangingPunct="1">
              <a:spcBef>
                <a:spcPct val="50000"/>
              </a:spcBef>
            </a:pPr>
            <a:r>
              <a:rPr lang="en-GB" sz="1800" dirty="0"/>
              <a:t>Defines the overall approach that will be used for research project goals and the project life-cycle is the series of steps the project will go through to achieve those goals. </a:t>
            </a:r>
          </a:p>
          <a:p>
            <a:pPr eaLnBrk="1" hangingPunct="1">
              <a:spcBef>
                <a:spcPct val="50000"/>
              </a:spcBef>
            </a:pPr>
            <a:br>
              <a:rPr lang="en-GB" sz="1800" dirty="0"/>
            </a:br>
            <a:r>
              <a:rPr lang="en-GB" sz="1800" dirty="0"/>
              <a:t>To determine the product strategy and life-cycle consider:</a:t>
            </a:r>
            <a:br>
              <a:rPr lang="en-GB" sz="1800" dirty="0"/>
            </a:br>
            <a:endParaRPr lang="en-US" altLang="en-US" sz="1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EA0A1A-B92B-5B46-9F28-D70EDC81E2D5}"/>
              </a:ext>
            </a:extLst>
          </p:cNvPr>
          <p:cNvSpPr txBox="1"/>
          <p:nvPr/>
        </p:nvSpPr>
        <p:spPr>
          <a:xfrm>
            <a:off x="39692" y="2622197"/>
            <a:ext cx="605052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 the problem the project is trying to overcome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 solution of project will implement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there a need to design a solution or off-the-shelf option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Will you do the work yourself or use a third-party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it best to complete the work in sequential steps or will there be a need to iterate between steps several times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is the most important constraint? (time/cost/quality)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816C76-B2C5-0D42-A6F0-54FF5E028A0A}"/>
              </a:ext>
            </a:extLst>
          </p:cNvPr>
          <p:cNvSpPr txBox="1"/>
          <p:nvPr/>
        </p:nvSpPr>
        <p:spPr>
          <a:xfrm>
            <a:off x="6336957" y="2587297"/>
            <a:ext cx="585504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Choose an appropriate life-cycle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is the nature of the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is the scale complexity degree of novelty and risk associated with the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life cycles have been used in the past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Were these effective and can they be improved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Focus on the plan or steps taken or the deliverables to be created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Review the strategy and life-cycle with project sponsor.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4555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18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430" y="1071051"/>
            <a:ext cx="11789455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Plans &amp; Work Breakdown Structures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dirty="0"/>
              <a:t>Project Plan</a:t>
            </a:r>
          </a:p>
          <a:p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provides an understanding of the activities involved in a project.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Provides understanding of how long a project will take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what resources will be required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how much it will cost.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Facilitates communication/explaining the project to project stakeholders and project team members.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Allows an allocation of work to different people in the project.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Is the basis for managing a project to successful completion.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Supports wider business planning and management commitment making.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314357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19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430" y="1071051"/>
            <a:ext cx="11789455" cy="3231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Plans &amp; Work Breakdown Structures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dirty="0"/>
              <a:t>Project Plan</a:t>
            </a:r>
          </a:p>
          <a:p>
            <a:endParaRPr lang="en-GB" sz="1800" dirty="0"/>
          </a:p>
          <a:p>
            <a:r>
              <a:rPr lang="en-GB" sz="1800" dirty="0"/>
              <a:t>Several ways to create a project plan:</a:t>
            </a:r>
            <a:br>
              <a:rPr lang="en-GB" sz="1800" dirty="0"/>
            </a:b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Top down identification of work followed by decomposition into constituent parts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Identifying possible activities then arranging in to logical sequences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Adaptation of previous plans from similar projects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Expert input</a:t>
            </a:r>
            <a:r>
              <a:rPr lang="en-US" altLang="en-US" sz="1800" dirty="0"/>
              <a:t>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581835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20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430" y="1071051"/>
            <a:ext cx="11789455" cy="477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Plans &amp; Work Breakdown Structures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dirty="0"/>
              <a:t>WBS</a:t>
            </a:r>
          </a:p>
          <a:p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Determine the basis for the work breakdown 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Divide the overall project into its component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Continue to divide the component task into smaller tasks and have a comprehensive list of things that are required to complete the project exists.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Select a basis for decomposing a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Define the activities in the WBS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Identify link which is between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Estimated duration and resources required for each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Review the resources available and the schedule of availability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Schedule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Add appropriate milestones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Review plans against objectives and constraints and ensure consistency with these</a:t>
            </a:r>
          </a:p>
          <a:p>
            <a:endParaRPr lang="en-GB" sz="16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7918421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21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430" y="1071051"/>
            <a:ext cx="5090433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dirty="0"/>
              <a:t>Project time </a:t>
            </a:r>
            <a:br>
              <a:rPr lang="en-US" altLang="en-US" dirty="0"/>
            </a:br>
            <a:br>
              <a:rPr lang="en-US" altLang="en-US" dirty="0"/>
            </a:br>
            <a:r>
              <a:rPr lang="en-GB" sz="1800" dirty="0"/>
              <a:t>several ways to develop estimates for projects:</a:t>
            </a:r>
            <a:br>
              <a:rPr lang="en-GB" sz="1800" dirty="0"/>
            </a:b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Top down and comparative estimates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Bottom –up: using the WBS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Expert input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Parametric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Risk based</a:t>
            </a:r>
            <a:br>
              <a:rPr lang="en-GB" dirty="0"/>
            </a:br>
            <a:endParaRPr lang="en-GB" dirty="0"/>
          </a:p>
          <a:p>
            <a:pPr eaLnBrk="1" hangingPunct="1">
              <a:spcBef>
                <a:spcPct val="50000"/>
              </a:spcBef>
            </a:pPr>
            <a:endParaRPr lang="en-US" altLang="en-US" dirty="0"/>
          </a:p>
        </p:txBody>
      </p:sp>
      <p:sp>
        <p:nvSpPr>
          <p:cNvPr id="7" name="Text Box 12">
            <a:extLst>
              <a:ext uri="{FF2B5EF4-FFF2-40B4-BE49-F238E27FC236}">
                <a16:creationId xmlns:a16="http://schemas.microsoft.com/office/drawing/2014/main" id="{11C06873-6C41-1644-91F1-D96644476B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3897" y="1071050"/>
            <a:ext cx="5090433" cy="2769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dirty="0"/>
              <a:t>Project costs</a:t>
            </a:r>
          </a:p>
          <a:p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Human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Purchases to create deliverables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Running costs including running deliverables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Overheads</a:t>
            </a:r>
            <a:br>
              <a:rPr lang="en-GB" dirty="0"/>
            </a:br>
            <a:endParaRPr lang="en-GB" dirty="0"/>
          </a:p>
          <a:p>
            <a:pPr eaLnBrk="1" hangingPunct="1">
              <a:spcBef>
                <a:spcPct val="50000"/>
              </a:spcBef>
            </a:pPr>
            <a:endParaRPr lang="en-US" alt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C121678-BDDA-1140-A243-D9CB83AAF9A6}"/>
              </a:ext>
            </a:extLst>
          </p:cNvPr>
          <p:cNvSpPr/>
          <p:nvPr/>
        </p:nvSpPr>
        <p:spPr>
          <a:xfrm>
            <a:off x="286430" y="4164205"/>
            <a:ext cx="97390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project manager must develop a budget identifying amount of money required &amp; rate of spend.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Budget must take account of various accounting treatments of different categories of spend</a:t>
            </a:r>
          </a:p>
        </p:txBody>
      </p:sp>
    </p:spTree>
    <p:extLst>
      <p:ext uri="{BB962C8B-B14F-4D97-AF65-F5344CB8AC3E}">
        <p14:creationId xmlns:p14="http://schemas.microsoft.com/office/powerpoint/2010/main" val="19402078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22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3" name="Text Box 12">
            <a:extLst>
              <a:ext uri="{FF2B5EF4-FFF2-40B4-BE49-F238E27FC236}">
                <a16:creationId xmlns:a16="http://schemas.microsoft.com/office/drawing/2014/main" id="{DAA7513E-DB33-8E4C-BEB8-B50273CD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430" y="1071051"/>
            <a:ext cx="7841569" cy="4154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Skills, roles and organizational requirements</a:t>
            </a:r>
            <a:br>
              <a:rPr lang="en-US" altLang="en-US" dirty="0"/>
            </a:br>
            <a:endParaRPr lang="en-US" alt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Review the overall project plan.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What volume of the skills it’s needed?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How many people with each skill set are required?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How long are they required for?</a:t>
            </a:r>
            <a:br>
              <a:rPr lang="en-GB" sz="1800" dirty="0"/>
            </a:br>
            <a:br>
              <a:rPr lang="en-GB" sz="1800" dirty="0"/>
            </a:b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Size of project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Stage of a project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Complexity</a:t>
            </a:r>
            <a:br>
              <a:rPr lang="en-GB" sz="1800" dirty="0"/>
            </a:br>
            <a:r>
              <a:rPr lang="en-GB" sz="1800" dirty="0"/>
              <a:t>Staff required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3</a:t>
            </a:r>
            <a:r>
              <a:rPr lang="en-GB" sz="1800" baseline="30000" dirty="0"/>
              <a:t>rd</a:t>
            </a:r>
            <a:r>
              <a:rPr lang="en-GB" sz="1800" dirty="0"/>
              <a:t> Party involvement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Relationship to end-users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111C36-0EBA-F34A-B449-08B40C0FB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85920"/>
            <a:ext cx="5464628" cy="292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3748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23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8" name="Text Box 12">
            <a:extLst>
              <a:ext uri="{FF2B5EF4-FFF2-40B4-BE49-F238E27FC236}">
                <a16:creationId xmlns:a16="http://schemas.microsoft.com/office/drawing/2014/main" id="{EEB3FBA6-A121-5749-A080-1907513856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5067" y="1101213"/>
            <a:ext cx="7841569" cy="4154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dirty="0"/>
              <a:t>Project team &amp; resources</a:t>
            </a:r>
            <a:br>
              <a:rPr lang="en-US" altLang="en-US" dirty="0"/>
            </a:br>
            <a:br>
              <a:rPr lang="en-US" altLang="en-US" dirty="0"/>
            </a:br>
            <a:r>
              <a:rPr lang="en-GB" sz="1800" dirty="0"/>
              <a:t>Resources:</a:t>
            </a:r>
            <a:br>
              <a:rPr lang="en-GB" sz="1800" dirty="0"/>
            </a:br>
            <a:endParaRPr lang="en-GB" sz="1800" dirty="0"/>
          </a:p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Adapt team structure to human resources available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Work closely with resource owners</a:t>
            </a:r>
            <a:br>
              <a:rPr lang="en-GB" sz="1800" dirty="0"/>
            </a:br>
            <a:r>
              <a:rPr lang="en-GB" sz="1800" dirty="0"/>
              <a:t>External sources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Review staffing options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Regularly update team structure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Aggregate resources</a:t>
            </a:r>
          </a:p>
          <a:p>
            <a:pPr marL="285750" indent="-285750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Reiterate the project plan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22BA97-7BCE-3E44-8FD3-ABCD2E3C49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0744" y="1864373"/>
            <a:ext cx="3976914" cy="3391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5544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24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22" name="Text Box 9">
            <a:extLst>
              <a:ext uri="{FF2B5EF4-FFF2-40B4-BE49-F238E27FC236}">
                <a16:creationId xmlns:a16="http://schemas.microsoft.com/office/drawing/2014/main" id="{F8589CAA-23E1-D349-8A47-70D6B4753A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644013"/>
            <a:ext cx="6626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8" name="Text Box 12">
            <a:extLst>
              <a:ext uri="{FF2B5EF4-FFF2-40B4-BE49-F238E27FC236}">
                <a16:creationId xmlns:a16="http://schemas.microsoft.com/office/drawing/2014/main" id="{EEB3FBA6-A121-5749-A080-1907513856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5067" y="1101213"/>
            <a:ext cx="7841569" cy="2769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dirty="0"/>
              <a:t>Project team management</a:t>
            </a:r>
            <a:br>
              <a:rPr lang="en-US" altLang="en-US" dirty="0"/>
            </a:br>
            <a:endParaRPr lang="en-US" alt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Assign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Monitor progress and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Watch behaviour and take appropriate 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Identify and resulting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Consulting members for advice but make their own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Given and receive feedback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Modify leave just after that needed for the different team members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4BF3C9-7EDF-564A-B21C-CB2EF4E39A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4532" y="3204029"/>
            <a:ext cx="38100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3210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308F-A125-634A-93F4-DFA4FB93A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1725"/>
            <a:ext cx="10972800" cy="1143000"/>
          </a:xfrm>
        </p:spPr>
        <p:txBody>
          <a:bodyPr/>
          <a:lstStyle/>
          <a:p>
            <a:r>
              <a:rPr lang="en-US" dirty="0"/>
              <a:t>Project Initiation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CD528F-7680-1745-9A99-E71BFABA4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25</a:t>
            </a:fld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1401BFDB-8BF8-4947-BA70-9056A1E5D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2713" y="674176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endParaRPr lang="en-US" altLang="en-US" sz="2000"/>
          </a:p>
        </p:txBody>
      </p:sp>
      <p:sp>
        <p:nvSpPr>
          <p:cNvPr id="8" name="Text Box 12">
            <a:extLst>
              <a:ext uri="{FF2B5EF4-FFF2-40B4-BE49-F238E27FC236}">
                <a16:creationId xmlns:a16="http://schemas.microsoft.com/office/drawing/2014/main" id="{1E326C69-BB5D-6246-AB3D-0C9C4DAA31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5067" y="1101213"/>
            <a:ext cx="7841569" cy="2769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dirty="0"/>
              <a:t>Project Communications</a:t>
            </a:r>
            <a:br>
              <a:rPr lang="en-US" altLang="en-US" dirty="0"/>
            </a:br>
            <a:endParaRPr lang="en-US" alt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Manages expectation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Confirms procedures are undertaken correctly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Facilitates change if required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Enables feedback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Enable progress monitoring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Maintains project support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Essential for change management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D96084-370B-C44B-B234-B99502499B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4686" y="1294031"/>
            <a:ext cx="5009680" cy="33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5169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26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CC0F1F15-7F20-254C-B5DC-DD7C3BC4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Managing Projects in the </a:t>
            </a:r>
            <a:r>
              <a:rPr lang="en-US" sz="2000" dirty="0" err="1"/>
              <a:t>Organisation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439105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27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08441506-BA6A-8548-9689-5D9EAB2BA8A3}"/>
              </a:ext>
            </a:extLst>
          </p:cNvPr>
          <p:cNvSpPr txBox="1">
            <a:spLocks/>
          </p:cNvSpPr>
          <p:nvPr/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7B534D7-6372-D04B-9501-87477D31E0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614" y="136072"/>
            <a:ext cx="11772900" cy="821564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Homework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053EC59-091F-904B-9E1D-CC0396832740}"/>
              </a:ext>
            </a:extLst>
          </p:cNvPr>
          <p:cNvSpPr txBox="1">
            <a:spLocks noChangeArrowheads="1"/>
          </p:cNvSpPr>
          <p:nvPr/>
        </p:nvSpPr>
        <p:spPr>
          <a:xfrm>
            <a:off x="408214" y="1649186"/>
            <a:ext cx="11544300" cy="374468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altLang="en-US" sz="2400" dirty="0"/>
              <a:t>Select your project </a:t>
            </a:r>
            <a:br>
              <a:rPr lang="en-GB" altLang="en-US" sz="2400" dirty="0"/>
            </a:br>
            <a:r>
              <a:rPr lang="en-GB" altLang="en-US" sz="2400" dirty="0"/>
              <a:t>Seek to develop you project business case</a:t>
            </a:r>
            <a:br>
              <a:rPr lang="en-GB" altLang="en-US" sz="2400" dirty="0"/>
            </a:br>
            <a:r>
              <a:rPr lang="en-GB" altLang="en-US" sz="2400" dirty="0"/>
              <a:t>Does the project align with the business needs?</a:t>
            </a:r>
            <a:br>
              <a:rPr lang="en-GB" altLang="en-US" sz="2400" dirty="0"/>
            </a:br>
            <a:r>
              <a:rPr lang="en-GB" altLang="en-US" sz="2400" dirty="0"/>
              <a:t>Do you need buy in?</a:t>
            </a:r>
            <a:br>
              <a:rPr lang="en-GB" altLang="en-US" sz="2400" dirty="0"/>
            </a:br>
            <a:r>
              <a:rPr lang="en-GB" altLang="en-US" sz="2400" dirty="0"/>
              <a:t>Is it really a project?  (How do you know)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endParaRPr lang="en-GB" altLang="en-US" sz="2400" dirty="0"/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altLang="en-US" sz="2400" dirty="0"/>
              <a:t>Define your project</a:t>
            </a:r>
            <a:br>
              <a:rPr lang="en-GB" altLang="en-US" sz="2400" dirty="0"/>
            </a:br>
            <a:r>
              <a:rPr lang="en-GB" altLang="en-US" sz="2400" dirty="0"/>
              <a:t>What are the objectives?</a:t>
            </a:r>
            <a:br>
              <a:rPr lang="en-GB" altLang="en-US" sz="2400" dirty="0"/>
            </a:br>
            <a:r>
              <a:rPr lang="en-GB" altLang="en-US" sz="2400" dirty="0"/>
              <a:t>What are the needs (customer)</a:t>
            </a:r>
            <a:br>
              <a:rPr lang="en-GB" altLang="en-US" sz="2400" dirty="0"/>
            </a:br>
            <a:r>
              <a:rPr lang="en-GB" altLang="en-US" sz="2400" dirty="0"/>
              <a:t>Define the success, scope and explore iron triangle</a:t>
            </a:r>
            <a:br>
              <a:rPr lang="en-GB" altLang="en-US" sz="2400" dirty="0"/>
            </a:br>
            <a:endParaRPr lang="en-GB" altLang="en-US" sz="2400" dirty="0"/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altLang="en-US" sz="2400" dirty="0"/>
              <a:t>Initiation</a:t>
            </a:r>
            <a:br>
              <a:rPr lang="en-GB" altLang="en-US" sz="2400" dirty="0"/>
            </a:br>
            <a:r>
              <a:rPr lang="en-GB" altLang="en-US" sz="2400" dirty="0"/>
              <a:t>Who is the project sponsor</a:t>
            </a:r>
            <a:br>
              <a:rPr lang="en-GB" altLang="en-US" sz="2400" dirty="0"/>
            </a:br>
            <a:r>
              <a:rPr lang="en-GB" altLang="en-US" sz="2400" dirty="0"/>
              <a:t>Who is the project manager</a:t>
            </a:r>
            <a:br>
              <a:rPr lang="en-GB" altLang="en-US" sz="2400" dirty="0"/>
            </a:br>
            <a:r>
              <a:rPr lang="en-GB" altLang="en-US" sz="2400" dirty="0"/>
              <a:t>Develop a communication plan</a:t>
            </a:r>
            <a:br>
              <a:rPr lang="en-GB" altLang="en-US" sz="2400" dirty="0"/>
            </a:br>
            <a:endParaRPr lang="en-GB" altLang="en-US" sz="2400" dirty="0"/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endParaRPr lang="en-GB" altLang="en-US" sz="2400" dirty="0"/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endParaRPr lang="en-GB" alt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4F941F-EAFD-9F45-80C7-C67B3A4943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161" b="96552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09134" y="569557"/>
            <a:ext cx="3598733" cy="260908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C9696CE-E602-7144-B8A1-81F257161F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59959" y="3246083"/>
            <a:ext cx="2297081" cy="207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294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19299</TotalTime>
  <Words>1999</Words>
  <Application>Microsoft Macintosh PowerPoint</Application>
  <PresentationFormat>Widescreen</PresentationFormat>
  <Paragraphs>337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Myriad Pro</vt:lpstr>
      <vt:lpstr>20140311PresentationUWTSDTemplate</vt:lpstr>
      <vt:lpstr>BA Management Skills for the Workplace BMSK5004</vt:lpstr>
      <vt:lpstr>Session 6 – Managing Projects</vt:lpstr>
      <vt:lpstr>Project Selection</vt:lpstr>
      <vt:lpstr>Business Case</vt:lpstr>
      <vt:lpstr>Project Selection</vt:lpstr>
      <vt:lpstr>Project Selection</vt:lpstr>
      <vt:lpstr>Critical Success Factors</vt:lpstr>
      <vt:lpstr>Project Definition</vt:lpstr>
      <vt:lpstr>Project Definition</vt:lpstr>
      <vt:lpstr>Project Definition</vt:lpstr>
      <vt:lpstr>Project Definition</vt:lpstr>
      <vt:lpstr>Project Initiation</vt:lpstr>
      <vt:lpstr>Project Initiation</vt:lpstr>
      <vt:lpstr>Project Initiation</vt:lpstr>
      <vt:lpstr>Project Initiation</vt:lpstr>
      <vt:lpstr>Project Initiation</vt:lpstr>
      <vt:lpstr>Project Initiation</vt:lpstr>
      <vt:lpstr>Project Initiation</vt:lpstr>
      <vt:lpstr>Project Initiation</vt:lpstr>
      <vt:lpstr>Project Initiation</vt:lpstr>
      <vt:lpstr>Project Initiation</vt:lpstr>
      <vt:lpstr>Project Initiation</vt:lpstr>
      <vt:lpstr>Project Initiation</vt:lpstr>
      <vt:lpstr>Project Initiation</vt:lpstr>
      <vt:lpstr>Project Initiation</vt:lpstr>
      <vt:lpstr>Managing Projects in the Organisation</vt:lpstr>
      <vt:lpstr>Homework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Bell-Davies</dc:creator>
  <cp:lastModifiedBy>Mark Bell-Davies</cp:lastModifiedBy>
  <cp:revision>181</cp:revision>
  <dcterms:created xsi:type="dcterms:W3CDTF">2020-06-08T16:11:31Z</dcterms:created>
  <dcterms:modified xsi:type="dcterms:W3CDTF">2020-08-23T13:07:03Z</dcterms:modified>
</cp:coreProperties>
</file>