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notesMasterIdLst>
    <p:notesMasterId r:id="rId13"/>
  </p:notesMasterIdLst>
  <p:sldIdLst>
    <p:sldId id="256" r:id="rId2"/>
    <p:sldId id="257" r:id="rId3"/>
    <p:sldId id="295" r:id="rId4"/>
    <p:sldId id="299" r:id="rId5"/>
    <p:sldId id="294" r:id="rId6"/>
    <p:sldId id="300" r:id="rId7"/>
    <p:sldId id="293" r:id="rId8"/>
    <p:sldId id="297" r:id="rId9"/>
    <p:sldId id="292" r:id="rId10"/>
    <p:sldId id="298" r:id="rId11"/>
    <p:sldId id="28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38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1762B1-3ED8-45BF-8ABC-3C9976FCBE6F}" type="datetimeFigureOut">
              <a:rPr lang="en-GB" smtClean="0"/>
              <a:t>24/09/2023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6FED4A-93EA-4553-8ADE-D009A3C10573}" type="slidenum">
              <a:rPr lang="en-GB" smtClean="0"/>
              <a:t>‹#›</a:t>
            </a:fld>
            <a:endParaRPr lang="en-GB"/>
          </a:p>
        </p:txBody>
      </p:sp>
    </p:spTree>
    <p:extLst>
      <p:ext uri="{BB962C8B-B14F-4D97-AF65-F5344CB8AC3E}">
        <p14:creationId xmlns:p14="http://schemas.microsoft.com/office/powerpoint/2010/main" val="2828735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6FED4A-93EA-4553-8ADE-D009A3C10573}" type="slidenum">
              <a:rPr lang="en-GB" smtClean="0"/>
              <a:t>7</a:t>
            </a:fld>
            <a:endParaRPr lang="en-GB"/>
          </a:p>
        </p:txBody>
      </p:sp>
    </p:spTree>
    <p:extLst>
      <p:ext uri="{BB962C8B-B14F-4D97-AF65-F5344CB8AC3E}">
        <p14:creationId xmlns:p14="http://schemas.microsoft.com/office/powerpoint/2010/main" val="39162007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4EB1FF68-A54E-454D-91B6-025EA380E52E}" type="slidenum">
              <a:rPr lang="en-GB" smtClean="0"/>
              <a:pPr/>
              <a:t>11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6AF6E-B4F1-5F75-9EBC-793616F259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239037F-F77B-AB05-551C-7EA5E9D4A7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0D8FECA-C0C7-9213-6D88-7AFC2FD83764}"/>
              </a:ext>
            </a:extLst>
          </p:cNvPr>
          <p:cNvSpPr>
            <a:spLocks noGrp="1"/>
          </p:cNvSpPr>
          <p:nvPr>
            <p:ph type="dt" sz="half" idx="10"/>
          </p:nvPr>
        </p:nvSpPr>
        <p:spPr/>
        <p:txBody>
          <a:bodyPr/>
          <a:lstStyle/>
          <a:p>
            <a:fld id="{54360972-A48B-4991-89FC-CCAB64F44760}" type="datetimeFigureOut">
              <a:rPr lang="en-GB" smtClean="0"/>
              <a:t>24/09/2023</a:t>
            </a:fld>
            <a:endParaRPr lang="en-GB"/>
          </a:p>
        </p:txBody>
      </p:sp>
      <p:sp>
        <p:nvSpPr>
          <p:cNvPr id="5" name="Footer Placeholder 4">
            <a:extLst>
              <a:ext uri="{FF2B5EF4-FFF2-40B4-BE49-F238E27FC236}">
                <a16:creationId xmlns:a16="http://schemas.microsoft.com/office/drawing/2014/main" id="{633527EB-9F69-DAEC-B237-B8F0368244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A75A75-925F-C0B9-CE70-C4B533DA44D7}"/>
              </a:ext>
            </a:extLst>
          </p:cNvPr>
          <p:cNvSpPr>
            <a:spLocks noGrp="1"/>
          </p:cNvSpPr>
          <p:nvPr>
            <p:ph type="sldNum" sz="quarter" idx="12"/>
          </p:nvPr>
        </p:nvSpPr>
        <p:spPr/>
        <p:txBody>
          <a:bodyPr/>
          <a:lstStyle/>
          <a:p>
            <a:fld id="{75DF9090-BF61-4A27-96C8-59C11B1923CC}" type="slidenum">
              <a:rPr lang="en-GB" smtClean="0"/>
              <a:t>‹#›</a:t>
            </a:fld>
            <a:endParaRPr lang="en-GB"/>
          </a:p>
        </p:txBody>
      </p:sp>
    </p:spTree>
    <p:extLst>
      <p:ext uri="{BB962C8B-B14F-4D97-AF65-F5344CB8AC3E}">
        <p14:creationId xmlns:p14="http://schemas.microsoft.com/office/powerpoint/2010/main" val="12050873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6377D-24B1-82F3-4373-18DD077E86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5CE8128-8E6E-FFE7-94B9-CE990ADD19C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EF6783-5D88-4C48-8D84-CF26C375EC04}"/>
              </a:ext>
            </a:extLst>
          </p:cNvPr>
          <p:cNvSpPr>
            <a:spLocks noGrp="1"/>
          </p:cNvSpPr>
          <p:nvPr>
            <p:ph type="dt" sz="half" idx="10"/>
          </p:nvPr>
        </p:nvSpPr>
        <p:spPr/>
        <p:txBody>
          <a:bodyPr/>
          <a:lstStyle/>
          <a:p>
            <a:fld id="{54360972-A48B-4991-89FC-CCAB64F44760}" type="datetimeFigureOut">
              <a:rPr lang="en-GB" smtClean="0"/>
              <a:t>24/09/2023</a:t>
            </a:fld>
            <a:endParaRPr lang="en-GB"/>
          </a:p>
        </p:txBody>
      </p:sp>
      <p:sp>
        <p:nvSpPr>
          <p:cNvPr id="5" name="Footer Placeholder 4">
            <a:extLst>
              <a:ext uri="{FF2B5EF4-FFF2-40B4-BE49-F238E27FC236}">
                <a16:creationId xmlns:a16="http://schemas.microsoft.com/office/drawing/2014/main" id="{82B5975E-3B60-37DC-C6B4-915D4F8183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AD9EF5-94FA-BBA0-AC38-4912AF17C15C}"/>
              </a:ext>
            </a:extLst>
          </p:cNvPr>
          <p:cNvSpPr>
            <a:spLocks noGrp="1"/>
          </p:cNvSpPr>
          <p:nvPr>
            <p:ph type="sldNum" sz="quarter" idx="12"/>
          </p:nvPr>
        </p:nvSpPr>
        <p:spPr/>
        <p:txBody>
          <a:bodyPr/>
          <a:lstStyle/>
          <a:p>
            <a:fld id="{75DF9090-BF61-4A27-96C8-59C11B1923CC}" type="slidenum">
              <a:rPr lang="en-GB" smtClean="0"/>
              <a:t>‹#›</a:t>
            </a:fld>
            <a:endParaRPr lang="en-GB"/>
          </a:p>
        </p:txBody>
      </p:sp>
    </p:spTree>
    <p:extLst>
      <p:ext uri="{BB962C8B-B14F-4D97-AF65-F5344CB8AC3E}">
        <p14:creationId xmlns:p14="http://schemas.microsoft.com/office/powerpoint/2010/main" val="1805501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7AD65-F8E0-D1BC-3E56-BA670FFE6A1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FB858A6-A0B5-6A43-E8F3-73C4EDD0A9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F56D72-AF06-C046-CBC1-B28B008F875B}"/>
              </a:ext>
            </a:extLst>
          </p:cNvPr>
          <p:cNvSpPr>
            <a:spLocks noGrp="1"/>
          </p:cNvSpPr>
          <p:nvPr>
            <p:ph type="dt" sz="half" idx="10"/>
          </p:nvPr>
        </p:nvSpPr>
        <p:spPr/>
        <p:txBody>
          <a:bodyPr/>
          <a:lstStyle/>
          <a:p>
            <a:fld id="{54360972-A48B-4991-89FC-CCAB64F44760}" type="datetimeFigureOut">
              <a:rPr lang="en-GB" smtClean="0"/>
              <a:t>24/09/2023</a:t>
            </a:fld>
            <a:endParaRPr lang="en-GB"/>
          </a:p>
        </p:txBody>
      </p:sp>
      <p:sp>
        <p:nvSpPr>
          <p:cNvPr id="5" name="Footer Placeholder 4">
            <a:extLst>
              <a:ext uri="{FF2B5EF4-FFF2-40B4-BE49-F238E27FC236}">
                <a16:creationId xmlns:a16="http://schemas.microsoft.com/office/drawing/2014/main" id="{6B5809AE-9F2A-E2E6-1618-5D2E57B724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1BC7A3-D866-CDC0-F9E1-04E44200D378}"/>
              </a:ext>
            </a:extLst>
          </p:cNvPr>
          <p:cNvSpPr>
            <a:spLocks noGrp="1"/>
          </p:cNvSpPr>
          <p:nvPr>
            <p:ph type="sldNum" sz="quarter" idx="12"/>
          </p:nvPr>
        </p:nvSpPr>
        <p:spPr/>
        <p:txBody>
          <a:bodyPr/>
          <a:lstStyle/>
          <a:p>
            <a:fld id="{75DF9090-BF61-4A27-96C8-59C11B1923CC}" type="slidenum">
              <a:rPr lang="en-GB" smtClean="0"/>
              <a:t>‹#›</a:t>
            </a:fld>
            <a:endParaRPr lang="en-GB"/>
          </a:p>
        </p:txBody>
      </p:sp>
    </p:spTree>
    <p:extLst>
      <p:ext uri="{BB962C8B-B14F-4D97-AF65-F5344CB8AC3E}">
        <p14:creationId xmlns:p14="http://schemas.microsoft.com/office/powerpoint/2010/main" val="3813773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0537A-559E-FDE5-F783-5291980E491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EB30ED0-3454-D1D2-7927-F752EF45835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490027B-7A39-05B7-E8BE-59665F02F2C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07193A0-98D1-EBB7-5D14-C7BE7F9FB654}"/>
              </a:ext>
            </a:extLst>
          </p:cNvPr>
          <p:cNvSpPr>
            <a:spLocks noGrp="1"/>
          </p:cNvSpPr>
          <p:nvPr>
            <p:ph type="dt" sz="half" idx="10"/>
          </p:nvPr>
        </p:nvSpPr>
        <p:spPr/>
        <p:txBody>
          <a:bodyPr/>
          <a:lstStyle/>
          <a:p>
            <a:fld id="{54360972-A48B-4991-89FC-CCAB64F44760}" type="datetimeFigureOut">
              <a:rPr lang="en-GB" smtClean="0"/>
              <a:t>24/09/2023</a:t>
            </a:fld>
            <a:endParaRPr lang="en-GB"/>
          </a:p>
        </p:txBody>
      </p:sp>
      <p:sp>
        <p:nvSpPr>
          <p:cNvPr id="6" name="Footer Placeholder 5">
            <a:extLst>
              <a:ext uri="{FF2B5EF4-FFF2-40B4-BE49-F238E27FC236}">
                <a16:creationId xmlns:a16="http://schemas.microsoft.com/office/drawing/2014/main" id="{88B73206-40AA-87ED-0F3C-00DE49CAEA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C609AC-D81F-E48C-5807-E21C67275588}"/>
              </a:ext>
            </a:extLst>
          </p:cNvPr>
          <p:cNvSpPr>
            <a:spLocks noGrp="1"/>
          </p:cNvSpPr>
          <p:nvPr>
            <p:ph type="sldNum" sz="quarter" idx="12"/>
          </p:nvPr>
        </p:nvSpPr>
        <p:spPr/>
        <p:txBody>
          <a:bodyPr/>
          <a:lstStyle/>
          <a:p>
            <a:fld id="{75DF9090-BF61-4A27-96C8-59C11B1923CC}" type="slidenum">
              <a:rPr lang="en-GB" smtClean="0"/>
              <a:t>‹#›</a:t>
            </a:fld>
            <a:endParaRPr lang="en-GB"/>
          </a:p>
        </p:txBody>
      </p:sp>
    </p:spTree>
    <p:extLst>
      <p:ext uri="{BB962C8B-B14F-4D97-AF65-F5344CB8AC3E}">
        <p14:creationId xmlns:p14="http://schemas.microsoft.com/office/powerpoint/2010/main" val="1499271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5648E-AA9A-1D71-DA06-B30D33F1D60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4D09DD-8FBB-C387-6CEE-57FB7D09E5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44C72CE-0F49-0E70-CE6D-60425EB4EC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337D483-2B29-28CE-804E-A40381FEF5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250275-F144-39CA-19C5-30F8F781D3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5EF914F-2E0C-2317-C6F9-F6AA8ECA9558}"/>
              </a:ext>
            </a:extLst>
          </p:cNvPr>
          <p:cNvSpPr>
            <a:spLocks noGrp="1"/>
          </p:cNvSpPr>
          <p:nvPr>
            <p:ph type="dt" sz="half" idx="10"/>
          </p:nvPr>
        </p:nvSpPr>
        <p:spPr/>
        <p:txBody>
          <a:bodyPr/>
          <a:lstStyle/>
          <a:p>
            <a:fld id="{54360972-A48B-4991-89FC-CCAB64F44760}" type="datetimeFigureOut">
              <a:rPr lang="en-GB" smtClean="0"/>
              <a:t>24/09/2023</a:t>
            </a:fld>
            <a:endParaRPr lang="en-GB"/>
          </a:p>
        </p:txBody>
      </p:sp>
      <p:sp>
        <p:nvSpPr>
          <p:cNvPr id="8" name="Footer Placeholder 7">
            <a:extLst>
              <a:ext uri="{FF2B5EF4-FFF2-40B4-BE49-F238E27FC236}">
                <a16:creationId xmlns:a16="http://schemas.microsoft.com/office/drawing/2014/main" id="{3ED35BC3-A262-4042-B1DB-FF0DA60EFD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67D6FEF-B82A-7245-C474-1168C8CF5CC9}"/>
              </a:ext>
            </a:extLst>
          </p:cNvPr>
          <p:cNvSpPr>
            <a:spLocks noGrp="1"/>
          </p:cNvSpPr>
          <p:nvPr>
            <p:ph type="sldNum" sz="quarter" idx="12"/>
          </p:nvPr>
        </p:nvSpPr>
        <p:spPr/>
        <p:txBody>
          <a:bodyPr/>
          <a:lstStyle/>
          <a:p>
            <a:fld id="{75DF9090-BF61-4A27-96C8-59C11B1923CC}" type="slidenum">
              <a:rPr lang="en-GB" smtClean="0"/>
              <a:t>‹#›</a:t>
            </a:fld>
            <a:endParaRPr lang="en-GB"/>
          </a:p>
        </p:txBody>
      </p:sp>
    </p:spTree>
    <p:extLst>
      <p:ext uri="{BB962C8B-B14F-4D97-AF65-F5344CB8AC3E}">
        <p14:creationId xmlns:p14="http://schemas.microsoft.com/office/powerpoint/2010/main" val="2242906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75BF7-E201-BF3F-7864-EEE457AC745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4BF60F8-9A89-4293-70AC-5732C7B7597B}"/>
              </a:ext>
            </a:extLst>
          </p:cNvPr>
          <p:cNvSpPr>
            <a:spLocks noGrp="1"/>
          </p:cNvSpPr>
          <p:nvPr>
            <p:ph type="dt" sz="half" idx="10"/>
          </p:nvPr>
        </p:nvSpPr>
        <p:spPr/>
        <p:txBody>
          <a:bodyPr/>
          <a:lstStyle/>
          <a:p>
            <a:fld id="{54360972-A48B-4991-89FC-CCAB64F44760}" type="datetimeFigureOut">
              <a:rPr lang="en-GB" smtClean="0"/>
              <a:t>24/09/2023</a:t>
            </a:fld>
            <a:endParaRPr lang="en-GB"/>
          </a:p>
        </p:txBody>
      </p:sp>
      <p:sp>
        <p:nvSpPr>
          <p:cNvPr id="4" name="Footer Placeholder 3">
            <a:extLst>
              <a:ext uri="{FF2B5EF4-FFF2-40B4-BE49-F238E27FC236}">
                <a16:creationId xmlns:a16="http://schemas.microsoft.com/office/drawing/2014/main" id="{728EADDC-1D45-3DE9-93BA-0F6CE71A478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8521CD6-592A-A5F8-BEA6-9DCE86403146}"/>
              </a:ext>
            </a:extLst>
          </p:cNvPr>
          <p:cNvSpPr>
            <a:spLocks noGrp="1"/>
          </p:cNvSpPr>
          <p:nvPr>
            <p:ph type="sldNum" sz="quarter" idx="12"/>
          </p:nvPr>
        </p:nvSpPr>
        <p:spPr/>
        <p:txBody>
          <a:bodyPr/>
          <a:lstStyle/>
          <a:p>
            <a:fld id="{75DF9090-BF61-4A27-96C8-59C11B1923CC}" type="slidenum">
              <a:rPr lang="en-GB" smtClean="0"/>
              <a:t>‹#›</a:t>
            </a:fld>
            <a:endParaRPr lang="en-GB"/>
          </a:p>
        </p:txBody>
      </p:sp>
    </p:spTree>
    <p:extLst>
      <p:ext uri="{BB962C8B-B14F-4D97-AF65-F5344CB8AC3E}">
        <p14:creationId xmlns:p14="http://schemas.microsoft.com/office/powerpoint/2010/main" val="1614301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B60924-F6A4-BDC4-2C25-56956D37988C}"/>
              </a:ext>
            </a:extLst>
          </p:cNvPr>
          <p:cNvSpPr>
            <a:spLocks noGrp="1"/>
          </p:cNvSpPr>
          <p:nvPr>
            <p:ph type="dt" sz="half" idx="10"/>
          </p:nvPr>
        </p:nvSpPr>
        <p:spPr/>
        <p:txBody>
          <a:bodyPr/>
          <a:lstStyle/>
          <a:p>
            <a:fld id="{54360972-A48B-4991-89FC-CCAB64F44760}" type="datetimeFigureOut">
              <a:rPr lang="en-GB" smtClean="0"/>
              <a:t>24/09/2023</a:t>
            </a:fld>
            <a:endParaRPr lang="en-GB"/>
          </a:p>
        </p:txBody>
      </p:sp>
      <p:sp>
        <p:nvSpPr>
          <p:cNvPr id="3" name="Footer Placeholder 2">
            <a:extLst>
              <a:ext uri="{FF2B5EF4-FFF2-40B4-BE49-F238E27FC236}">
                <a16:creationId xmlns:a16="http://schemas.microsoft.com/office/drawing/2014/main" id="{9C60D636-05B9-2642-FDC1-1708C534160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F68C58-9461-A119-1BEC-0D9266E95A20}"/>
              </a:ext>
            </a:extLst>
          </p:cNvPr>
          <p:cNvSpPr>
            <a:spLocks noGrp="1"/>
          </p:cNvSpPr>
          <p:nvPr>
            <p:ph type="sldNum" sz="quarter" idx="12"/>
          </p:nvPr>
        </p:nvSpPr>
        <p:spPr/>
        <p:txBody>
          <a:bodyPr/>
          <a:lstStyle/>
          <a:p>
            <a:fld id="{75DF9090-BF61-4A27-96C8-59C11B1923CC}" type="slidenum">
              <a:rPr lang="en-GB" smtClean="0"/>
              <a:t>‹#›</a:t>
            </a:fld>
            <a:endParaRPr lang="en-GB"/>
          </a:p>
        </p:txBody>
      </p:sp>
    </p:spTree>
    <p:extLst>
      <p:ext uri="{BB962C8B-B14F-4D97-AF65-F5344CB8AC3E}">
        <p14:creationId xmlns:p14="http://schemas.microsoft.com/office/powerpoint/2010/main" val="2515774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FBEBF-1AC5-D351-9F99-1C4EA89D42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3FDF3A9-2D29-4BA4-772F-0185304C0B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1EA8F3F-10C2-3718-2B5E-51A98C3CD2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4D0DC1-4832-B4FF-9067-7FB102B150AE}"/>
              </a:ext>
            </a:extLst>
          </p:cNvPr>
          <p:cNvSpPr>
            <a:spLocks noGrp="1"/>
          </p:cNvSpPr>
          <p:nvPr>
            <p:ph type="dt" sz="half" idx="10"/>
          </p:nvPr>
        </p:nvSpPr>
        <p:spPr/>
        <p:txBody>
          <a:bodyPr/>
          <a:lstStyle/>
          <a:p>
            <a:fld id="{54360972-A48B-4991-89FC-CCAB64F44760}" type="datetimeFigureOut">
              <a:rPr lang="en-GB" smtClean="0"/>
              <a:t>24/09/2023</a:t>
            </a:fld>
            <a:endParaRPr lang="en-GB"/>
          </a:p>
        </p:txBody>
      </p:sp>
      <p:sp>
        <p:nvSpPr>
          <p:cNvPr id="6" name="Footer Placeholder 5">
            <a:extLst>
              <a:ext uri="{FF2B5EF4-FFF2-40B4-BE49-F238E27FC236}">
                <a16:creationId xmlns:a16="http://schemas.microsoft.com/office/drawing/2014/main" id="{66BA63C2-347E-9F3C-3B71-6D1EE65C86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EBA112-8704-FAF9-6B9B-8EC6124BE4AB}"/>
              </a:ext>
            </a:extLst>
          </p:cNvPr>
          <p:cNvSpPr>
            <a:spLocks noGrp="1"/>
          </p:cNvSpPr>
          <p:nvPr>
            <p:ph type="sldNum" sz="quarter" idx="12"/>
          </p:nvPr>
        </p:nvSpPr>
        <p:spPr/>
        <p:txBody>
          <a:bodyPr/>
          <a:lstStyle/>
          <a:p>
            <a:fld id="{75DF9090-BF61-4A27-96C8-59C11B1923CC}" type="slidenum">
              <a:rPr lang="en-GB" smtClean="0"/>
              <a:t>‹#›</a:t>
            </a:fld>
            <a:endParaRPr lang="en-GB"/>
          </a:p>
        </p:txBody>
      </p:sp>
    </p:spTree>
    <p:extLst>
      <p:ext uri="{BB962C8B-B14F-4D97-AF65-F5344CB8AC3E}">
        <p14:creationId xmlns:p14="http://schemas.microsoft.com/office/powerpoint/2010/main" val="1231775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C1AD5-8D06-3DF6-3491-83AE18E6B5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9A93C91-D434-4EA7-4962-D79EF217EF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F60D0E0-2743-2F7F-9A37-F528BD0CBD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00B874-B72E-8729-E893-EF18973F3280}"/>
              </a:ext>
            </a:extLst>
          </p:cNvPr>
          <p:cNvSpPr>
            <a:spLocks noGrp="1"/>
          </p:cNvSpPr>
          <p:nvPr>
            <p:ph type="dt" sz="half" idx="10"/>
          </p:nvPr>
        </p:nvSpPr>
        <p:spPr/>
        <p:txBody>
          <a:bodyPr/>
          <a:lstStyle/>
          <a:p>
            <a:fld id="{54360972-A48B-4991-89FC-CCAB64F44760}" type="datetimeFigureOut">
              <a:rPr lang="en-GB" smtClean="0"/>
              <a:t>24/09/2023</a:t>
            </a:fld>
            <a:endParaRPr lang="en-GB"/>
          </a:p>
        </p:txBody>
      </p:sp>
      <p:sp>
        <p:nvSpPr>
          <p:cNvPr id="6" name="Footer Placeholder 5">
            <a:extLst>
              <a:ext uri="{FF2B5EF4-FFF2-40B4-BE49-F238E27FC236}">
                <a16:creationId xmlns:a16="http://schemas.microsoft.com/office/drawing/2014/main" id="{A7415C11-2806-BB97-E924-94ABF388BE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1BC37B-E75F-7B94-5D47-38B14341E07B}"/>
              </a:ext>
            </a:extLst>
          </p:cNvPr>
          <p:cNvSpPr>
            <a:spLocks noGrp="1"/>
          </p:cNvSpPr>
          <p:nvPr>
            <p:ph type="sldNum" sz="quarter" idx="12"/>
          </p:nvPr>
        </p:nvSpPr>
        <p:spPr/>
        <p:txBody>
          <a:bodyPr/>
          <a:lstStyle/>
          <a:p>
            <a:fld id="{75DF9090-BF61-4A27-96C8-59C11B1923CC}" type="slidenum">
              <a:rPr lang="en-GB" smtClean="0"/>
              <a:t>‹#›</a:t>
            </a:fld>
            <a:endParaRPr lang="en-GB"/>
          </a:p>
        </p:txBody>
      </p:sp>
    </p:spTree>
    <p:extLst>
      <p:ext uri="{BB962C8B-B14F-4D97-AF65-F5344CB8AC3E}">
        <p14:creationId xmlns:p14="http://schemas.microsoft.com/office/powerpoint/2010/main" val="2047030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38427-94C3-5343-A584-A24E6A360FD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5D6636-4DE2-CE4B-1CDA-EC101B3D638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32E567-C6ED-70E4-EAFE-EDF6B24EE1A6}"/>
              </a:ext>
            </a:extLst>
          </p:cNvPr>
          <p:cNvSpPr>
            <a:spLocks noGrp="1"/>
          </p:cNvSpPr>
          <p:nvPr>
            <p:ph type="dt" sz="half" idx="10"/>
          </p:nvPr>
        </p:nvSpPr>
        <p:spPr/>
        <p:txBody>
          <a:bodyPr/>
          <a:lstStyle/>
          <a:p>
            <a:fld id="{54360972-A48B-4991-89FC-CCAB64F44760}" type="datetimeFigureOut">
              <a:rPr lang="en-GB" smtClean="0"/>
              <a:t>24/09/2023</a:t>
            </a:fld>
            <a:endParaRPr lang="en-GB"/>
          </a:p>
        </p:txBody>
      </p:sp>
      <p:sp>
        <p:nvSpPr>
          <p:cNvPr id="5" name="Footer Placeholder 4">
            <a:extLst>
              <a:ext uri="{FF2B5EF4-FFF2-40B4-BE49-F238E27FC236}">
                <a16:creationId xmlns:a16="http://schemas.microsoft.com/office/drawing/2014/main" id="{2C6B0673-D0D0-5793-79E9-5C5C141610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09F4AF-B285-49E5-689A-0AA94485974E}"/>
              </a:ext>
            </a:extLst>
          </p:cNvPr>
          <p:cNvSpPr>
            <a:spLocks noGrp="1"/>
          </p:cNvSpPr>
          <p:nvPr>
            <p:ph type="sldNum" sz="quarter" idx="12"/>
          </p:nvPr>
        </p:nvSpPr>
        <p:spPr/>
        <p:txBody>
          <a:bodyPr/>
          <a:lstStyle/>
          <a:p>
            <a:fld id="{75DF9090-BF61-4A27-96C8-59C11B1923CC}" type="slidenum">
              <a:rPr lang="en-GB" smtClean="0"/>
              <a:t>‹#›</a:t>
            </a:fld>
            <a:endParaRPr lang="en-GB"/>
          </a:p>
        </p:txBody>
      </p:sp>
    </p:spTree>
    <p:extLst>
      <p:ext uri="{BB962C8B-B14F-4D97-AF65-F5344CB8AC3E}">
        <p14:creationId xmlns:p14="http://schemas.microsoft.com/office/powerpoint/2010/main" val="1334045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E3F49C7-DDA2-3A47-ECFF-9D816E30740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5BE0E4-125C-282B-F017-73D1AE1B83D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994B89-58D9-D21B-39E8-C4E897FEF61B}"/>
              </a:ext>
            </a:extLst>
          </p:cNvPr>
          <p:cNvSpPr>
            <a:spLocks noGrp="1"/>
          </p:cNvSpPr>
          <p:nvPr>
            <p:ph type="dt" sz="half" idx="10"/>
          </p:nvPr>
        </p:nvSpPr>
        <p:spPr/>
        <p:txBody>
          <a:bodyPr/>
          <a:lstStyle/>
          <a:p>
            <a:fld id="{54360972-A48B-4991-89FC-CCAB64F44760}" type="datetimeFigureOut">
              <a:rPr lang="en-GB" smtClean="0"/>
              <a:t>24/09/2023</a:t>
            </a:fld>
            <a:endParaRPr lang="en-GB"/>
          </a:p>
        </p:txBody>
      </p:sp>
      <p:sp>
        <p:nvSpPr>
          <p:cNvPr id="5" name="Footer Placeholder 4">
            <a:extLst>
              <a:ext uri="{FF2B5EF4-FFF2-40B4-BE49-F238E27FC236}">
                <a16:creationId xmlns:a16="http://schemas.microsoft.com/office/drawing/2014/main" id="{4241A80C-DC85-BD42-DD8C-B39FF335B7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5B0849-FEF6-CDBA-0ECB-D91F57D53933}"/>
              </a:ext>
            </a:extLst>
          </p:cNvPr>
          <p:cNvSpPr>
            <a:spLocks noGrp="1"/>
          </p:cNvSpPr>
          <p:nvPr>
            <p:ph type="sldNum" sz="quarter" idx="12"/>
          </p:nvPr>
        </p:nvSpPr>
        <p:spPr/>
        <p:txBody>
          <a:bodyPr/>
          <a:lstStyle/>
          <a:p>
            <a:fld id="{75DF9090-BF61-4A27-96C8-59C11B1923CC}" type="slidenum">
              <a:rPr lang="en-GB" smtClean="0"/>
              <a:t>‹#›</a:t>
            </a:fld>
            <a:endParaRPr lang="en-GB"/>
          </a:p>
        </p:txBody>
      </p:sp>
    </p:spTree>
    <p:extLst>
      <p:ext uri="{BB962C8B-B14F-4D97-AF65-F5344CB8AC3E}">
        <p14:creationId xmlns:p14="http://schemas.microsoft.com/office/powerpoint/2010/main" val="2877047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53C0ED-B166-A670-7BCA-A880D4603C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963BFC-9FBE-43A2-C1B1-2C265D7826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3304E0-61AC-1B35-B755-6247D6B656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360972-A48B-4991-89FC-CCAB64F44760}" type="datetimeFigureOut">
              <a:rPr lang="en-GB" smtClean="0"/>
              <a:t>24/09/2023</a:t>
            </a:fld>
            <a:endParaRPr lang="en-GB"/>
          </a:p>
        </p:txBody>
      </p:sp>
      <p:sp>
        <p:nvSpPr>
          <p:cNvPr id="5" name="Footer Placeholder 4">
            <a:extLst>
              <a:ext uri="{FF2B5EF4-FFF2-40B4-BE49-F238E27FC236}">
                <a16:creationId xmlns:a16="http://schemas.microsoft.com/office/drawing/2014/main" id="{DFE8FF95-E7AC-A2EF-109D-A22FEB7601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700E022-899D-4D68-9843-E4E515F66A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DF9090-BF61-4A27-96C8-59C11B1923CC}" type="slidenum">
              <a:rPr lang="en-GB" smtClean="0"/>
              <a:t>‹#›</a:t>
            </a:fld>
            <a:endParaRPr lang="en-GB"/>
          </a:p>
        </p:txBody>
      </p:sp>
    </p:spTree>
    <p:extLst>
      <p:ext uri="{BB962C8B-B14F-4D97-AF65-F5344CB8AC3E}">
        <p14:creationId xmlns:p14="http://schemas.microsoft.com/office/powerpoint/2010/main" val="2174895407"/>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85CC5-CF8A-688E-775C-C259F5344AEE}"/>
              </a:ext>
            </a:extLst>
          </p:cNvPr>
          <p:cNvSpPr>
            <a:spLocks noGrp="1"/>
          </p:cNvSpPr>
          <p:nvPr>
            <p:ph type="ctrTitle"/>
          </p:nvPr>
        </p:nvSpPr>
        <p:spPr/>
        <p:txBody>
          <a:bodyPr/>
          <a:lstStyle/>
          <a:p>
            <a:r>
              <a:rPr lang="en-GB" dirty="0"/>
              <a:t>Anthropology, </a:t>
            </a:r>
            <a:r>
              <a:rPr lang="en-GB" dirty="0" err="1"/>
              <a:t>materialities</a:t>
            </a:r>
            <a:endParaRPr lang="en-GB" dirty="0"/>
          </a:p>
        </p:txBody>
      </p:sp>
      <p:sp>
        <p:nvSpPr>
          <p:cNvPr id="3" name="Subtitle 2">
            <a:extLst>
              <a:ext uri="{FF2B5EF4-FFF2-40B4-BE49-F238E27FC236}">
                <a16:creationId xmlns:a16="http://schemas.microsoft.com/office/drawing/2014/main" id="{1C93D93D-CAE2-1C74-9C16-8131CAEA8B3C}"/>
              </a:ext>
            </a:extLst>
          </p:cNvPr>
          <p:cNvSpPr>
            <a:spLocks noGrp="1"/>
          </p:cNvSpPr>
          <p:nvPr>
            <p:ph type="subTitle" idx="1"/>
          </p:nvPr>
        </p:nvSpPr>
        <p:spPr/>
        <p:txBody>
          <a:bodyPr/>
          <a:lstStyle/>
          <a:p>
            <a:r>
              <a:rPr lang="en-GB" dirty="0"/>
              <a:t>Introduction</a:t>
            </a:r>
          </a:p>
        </p:txBody>
      </p:sp>
    </p:spTree>
    <p:extLst>
      <p:ext uri="{BB962C8B-B14F-4D97-AF65-F5344CB8AC3E}">
        <p14:creationId xmlns:p14="http://schemas.microsoft.com/office/powerpoint/2010/main" val="12200786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8597C-EF29-CB21-6D41-224D903208CB}"/>
              </a:ext>
            </a:extLst>
          </p:cNvPr>
          <p:cNvSpPr>
            <a:spLocks noGrp="1"/>
          </p:cNvSpPr>
          <p:nvPr>
            <p:ph type="title"/>
          </p:nvPr>
        </p:nvSpPr>
        <p:spPr/>
        <p:txBody>
          <a:bodyPr/>
          <a:lstStyle/>
          <a:p>
            <a:r>
              <a:rPr lang="en-GB" dirty="0"/>
              <a:t>Anthropology, </a:t>
            </a:r>
            <a:r>
              <a:rPr lang="en-GB" dirty="0" err="1"/>
              <a:t>materialities</a:t>
            </a:r>
            <a:endParaRPr lang="en-GB" dirty="0"/>
          </a:p>
        </p:txBody>
      </p:sp>
      <p:sp>
        <p:nvSpPr>
          <p:cNvPr id="3" name="Content Placeholder 2">
            <a:extLst>
              <a:ext uri="{FF2B5EF4-FFF2-40B4-BE49-F238E27FC236}">
                <a16:creationId xmlns:a16="http://schemas.microsoft.com/office/drawing/2014/main" id="{F7B8A523-6CEE-7F51-5124-D4CC332F7553}"/>
              </a:ext>
            </a:extLst>
          </p:cNvPr>
          <p:cNvSpPr>
            <a:spLocks noGrp="1"/>
          </p:cNvSpPr>
          <p:nvPr>
            <p:ph idx="1"/>
          </p:nvPr>
        </p:nvSpPr>
        <p:spPr/>
        <p:txBody>
          <a:bodyPr/>
          <a:lstStyle/>
          <a:p>
            <a:r>
              <a:rPr lang="en-GB" dirty="0"/>
              <a:t>Introducing ourselves</a:t>
            </a:r>
          </a:p>
          <a:p>
            <a:r>
              <a:rPr lang="en-GB" dirty="0"/>
              <a:t>Course outline</a:t>
            </a:r>
          </a:p>
          <a:p>
            <a:r>
              <a:rPr lang="en-GB" dirty="0"/>
              <a:t>Assessment</a:t>
            </a:r>
          </a:p>
          <a:p>
            <a:r>
              <a:rPr lang="en-GB" dirty="0"/>
              <a:t>Lecture hunter-gatherer materiality</a:t>
            </a:r>
          </a:p>
        </p:txBody>
      </p:sp>
    </p:spTree>
    <p:extLst>
      <p:ext uri="{BB962C8B-B14F-4D97-AF65-F5344CB8AC3E}">
        <p14:creationId xmlns:p14="http://schemas.microsoft.com/office/powerpoint/2010/main" val="4047212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AA08C-6B2A-718A-41BD-A1C66C0B3CE8}"/>
              </a:ext>
            </a:extLst>
          </p:cNvPr>
          <p:cNvSpPr>
            <a:spLocks noGrp="1"/>
          </p:cNvSpPr>
          <p:nvPr>
            <p:ph type="title"/>
          </p:nvPr>
        </p:nvSpPr>
        <p:spPr>
          <a:solidFill>
            <a:srgbClr val="00B0F0"/>
          </a:solidFill>
        </p:spPr>
        <p:txBody>
          <a:bodyPr>
            <a:normAutofit/>
          </a:bodyPr>
          <a:lstStyle/>
          <a:p>
            <a:r>
              <a:rPr lang="en-GB" sz="4400" b="1" dirty="0" err="1"/>
              <a:t>Materialities</a:t>
            </a:r>
            <a:br>
              <a:rPr lang="en-GB" sz="4400" b="1" dirty="0"/>
            </a:br>
            <a:r>
              <a:rPr lang="en-GB" sz="4400" b="1" dirty="0"/>
              <a:t>COURSE OUTLINE page 1 of </a:t>
            </a:r>
            <a:r>
              <a:rPr lang="en-GB" b="1" dirty="0"/>
              <a:t>4</a:t>
            </a:r>
            <a:endParaRPr lang="en-GB" dirty="0"/>
          </a:p>
        </p:txBody>
      </p:sp>
      <p:sp>
        <p:nvSpPr>
          <p:cNvPr id="3" name="Content Placeholder 2">
            <a:extLst>
              <a:ext uri="{FF2B5EF4-FFF2-40B4-BE49-F238E27FC236}">
                <a16:creationId xmlns:a16="http://schemas.microsoft.com/office/drawing/2014/main" id="{75B52AF8-0FFF-5161-D5E7-A5FFB790C184}"/>
              </a:ext>
            </a:extLst>
          </p:cNvPr>
          <p:cNvSpPr>
            <a:spLocks noGrp="1"/>
          </p:cNvSpPr>
          <p:nvPr>
            <p:ph idx="1"/>
          </p:nvPr>
        </p:nvSpPr>
        <p:spPr>
          <a:xfrm>
            <a:off x="838199" y="1973671"/>
            <a:ext cx="10515600" cy="4351338"/>
          </a:xfrm>
        </p:spPr>
        <p:txBody>
          <a:bodyPr>
            <a:normAutofit fontScale="92500" lnSpcReduction="10000"/>
          </a:bodyPr>
          <a:lstStyle/>
          <a:p>
            <a:pPr>
              <a:spcBef>
                <a:spcPts val="0"/>
              </a:spcBef>
            </a:pPr>
            <a:r>
              <a:rPr lang="en-GB" sz="2600" b="1" dirty="0"/>
              <a:t>Week 1: M</a:t>
            </a:r>
            <a:r>
              <a:rPr lang="en-GB" sz="2600" b="1" i="1" dirty="0"/>
              <a:t>ateriality and function </a:t>
            </a:r>
          </a:p>
          <a:p>
            <a:pPr>
              <a:spcBef>
                <a:spcPts val="0"/>
              </a:spcBef>
            </a:pPr>
            <a:r>
              <a:rPr lang="en-GB" sz="2600" b="1" dirty="0"/>
              <a:t>Monday</a:t>
            </a:r>
          </a:p>
          <a:p>
            <a:pPr>
              <a:spcBef>
                <a:spcPts val="0"/>
              </a:spcBef>
            </a:pPr>
            <a:r>
              <a:rPr lang="en-GB" sz="2600" b="1" dirty="0"/>
              <a:t>1 Introduction </a:t>
            </a:r>
          </a:p>
          <a:p>
            <a:pPr>
              <a:spcBef>
                <a:spcPts val="0"/>
              </a:spcBef>
            </a:pPr>
            <a:r>
              <a:rPr lang="en-GB" sz="2600" b="1" dirty="0"/>
              <a:t>2 Hunter-gatherers (general models) </a:t>
            </a:r>
            <a:r>
              <a:rPr lang="en-GB" sz="2600" dirty="0"/>
              <a:t>Practical KF</a:t>
            </a:r>
          </a:p>
          <a:p>
            <a:pPr>
              <a:spcBef>
                <a:spcPts val="0"/>
              </a:spcBef>
            </a:pPr>
            <a:r>
              <a:rPr lang="en-GB" sz="2600" b="1" dirty="0"/>
              <a:t>Tuesday</a:t>
            </a:r>
          </a:p>
          <a:p>
            <a:pPr>
              <a:spcBef>
                <a:spcPts val="0"/>
              </a:spcBef>
            </a:pPr>
            <a:r>
              <a:rPr lang="en-GB" sz="2600" b="1" dirty="0"/>
              <a:t>3 The great Kalahari debate</a:t>
            </a:r>
          </a:p>
          <a:p>
            <a:pPr>
              <a:spcBef>
                <a:spcPts val="0"/>
              </a:spcBef>
            </a:pPr>
            <a:r>
              <a:rPr lang="en-GB" sz="2600" b="1" dirty="0"/>
              <a:t>4 Hunter-gatherers (history and interaction) </a:t>
            </a:r>
            <a:r>
              <a:rPr lang="en-GB" sz="2600" dirty="0"/>
              <a:t>Practical:</a:t>
            </a:r>
            <a:r>
              <a:rPr lang="en-GB" sz="2600" b="1" dirty="0"/>
              <a:t> </a:t>
            </a:r>
            <a:r>
              <a:rPr lang="en-GB" sz="2600" dirty="0"/>
              <a:t>Bring in something that helps you get/prepare your food (</a:t>
            </a:r>
            <a:r>
              <a:rPr lang="en-GB" sz="2600" dirty="0" err="1"/>
              <a:t>eg</a:t>
            </a:r>
            <a:r>
              <a:rPr lang="en-GB" sz="2600" dirty="0"/>
              <a:t> a fork, carrier bag, money)</a:t>
            </a:r>
          </a:p>
          <a:p>
            <a:pPr>
              <a:spcBef>
                <a:spcPts val="0"/>
              </a:spcBef>
            </a:pPr>
            <a:r>
              <a:rPr lang="en-GB" sz="2600" b="1" dirty="0"/>
              <a:t>Thursday</a:t>
            </a:r>
          </a:p>
          <a:p>
            <a:pPr>
              <a:spcBef>
                <a:spcPts val="0"/>
              </a:spcBef>
            </a:pPr>
            <a:r>
              <a:rPr lang="en-GB" sz="2600" b="1" dirty="0"/>
              <a:t>5 </a:t>
            </a:r>
            <a:r>
              <a:rPr lang="en-GB" sz="2600" b="1" dirty="0" err="1"/>
              <a:t>Petso’s</a:t>
            </a:r>
            <a:r>
              <a:rPr lang="en-GB" sz="2600" b="1" dirty="0"/>
              <a:t>  field </a:t>
            </a:r>
            <a:r>
              <a:rPr lang="en-GB" sz="2600" dirty="0"/>
              <a:t>Practical KF</a:t>
            </a:r>
          </a:p>
          <a:p>
            <a:pPr>
              <a:spcBef>
                <a:spcPts val="0"/>
              </a:spcBef>
            </a:pPr>
            <a:r>
              <a:rPr lang="en-GB" sz="2600" b="1" dirty="0"/>
              <a:t>6 Agency</a:t>
            </a:r>
          </a:p>
          <a:p>
            <a:pPr>
              <a:spcBef>
                <a:spcPts val="0"/>
              </a:spcBef>
            </a:pPr>
            <a:r>
              <a:rPr lang="en-GB" sz="2600" b="1" dirty="0"/>
              <a:t>Friday</a:t>
            </a:r>
          </a:p>
          <a:p>
            <a:pPr>
              <a:spcBef>
                <a:spcPts val="0"/>
              </a:spcBef>
            </a:pPr>
            <a:r>
              <a:rPr lang="en-GB" sz="2600" b="1" dirty="0"/>
              <a:t>Review, Research, Consultation  (Field trip Friday 1-4pm </a:t>
            </a:r>
            <a:r>
              <a:rPr lang="en-GB" sz="2600" b="1" dirty="0" err="1"/>
              <a:t>Strataflorida</a:t>
            </a:r>
            <a:r>
              <a:rPr lang="en-GB" sz="2600" b="1" dirty="0"/>
              <a:t>)</a:t>
            </a:r>
          </a:p>
          <a:p>
            <a:pPr>
              <a:spcBef>
                <a:spcPts val="0"/>
              </a:spcBef>
            </a:pPr>
            <a:endParaRPr lang="en-GB" sz="1800" dirty="0"/>
          </a:p>
          <a:p>
            <a:pPr>
              <a:spcBef>
                <a:spcPts val="0"/>
              </a:spcBef>
            </a:pPr>
            <a:endParaRPr lang="en-GB" sz="1800" dirty="0"/>
          </a:p>
          <a:p>
            <a:endParaRPr lang="en-GB" dirty="0"/>
          </a:p>
        </p:txBody>
      </p:sp>
    </p:spTree>
    <p:extLst>
      <p:ext uri="{BB962C8B-B14F-4D97-AF65-F5344CB8AC3E}">
        <p14:creationId xmlns:p14="http://schemas.microsoft.com/office/powerpoint/2010/main" val="2496871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2EB28-F5FE-15DB-9EED-F0A37E053508}"/>
              </a:ext>
            </a:extLst>
          </p:cNvPr>
          <p:cNvSpPr>
            <a:spLocks noGrp="1"/>
          </p:cNvSpPr>
          <p:nvPr>
            <p:ph type="title"/>
          </p:nvPr>
        </p:nvSpPr>
        <p:spPr/>
        <p:txBody>
          <a:bodyPr/>
          <a:lstStyle/>
          <a:p>
            <a:r>
              <a:rPr lang="en-GB" sz="4400" b="1" dirty="0" err="1"/>
              <a:t>Materialities</a:t>
            </a:r>
            <a:br>
              <a:rPr lang="en-GB" sz="4400" b="1" dirty="0"/>
            </a:br>
            <a:r>
              <a:rPr lang="en-GB" sz="4400" b="1" dirty="0"/>
              <a:t>COURSE OUTLINE page 2 of </a:t>
            </a:r>
            <a:r>
              <a:rPr lang="en-GB" b="1" dirty="0"/>
              <a:t>4</a:t>
            </a:r>
            <a:endParaRPr lang="en-GB" dirty="0"/>
          </a:p>
        </p:txBody>
      </p:sp>
      <p:sp>
        <p:nvSpPr>
          <p:cNvPr id="3" name="Content Placeholder 2">
            <a:extLst>
              <a:ext uri="{FF2B5EF4-FFF2-40B4-BE49-F238E27FC236}">
                <a16:creationId xmlns:a16="http://schemas.microsoft.com/office/drawing/2014/main" id="{E762C391-F501-420E-0612-8AEBB6AF785B}"/>
              </a:ext>
            </a:extLst>
          </p:cNvPr>
          <p:cNvSpPr>
            <a:spLocks noGrp="1"/>
          </p:cNvSpPr>
          <p:nvPr>
            <p:ph idx="1"/>
          </p:nvPr>
        </p:nvSpPr>
        <p:spPr/>
        <p:txBody>
          <a:bodyPr>
            <a:normAutofit fontScale="92500" lnSpcReduction="20000"/>
          </a:bodyPr>
          <a:lstStyle/>
          <a:p>
            <a:pPr>
              <a:spcBef>
                <a:spcPts val="0"/>
              </a:spcBef>
            </a:pPr>
            <a:endParaRPr lang="en-GB" sz="2600" b="1" dirty="0"/>
          </a:p>
          <a:p>
            <a:pPr>
              <a:spcBef>
                <a:spcPts val="0"/>
              </a:spcBef>
            </a:pPr>
            <a:r>
              <a:rPr lang="en-GB" sz="2600" b="1" dirty="0"/>
              <a:t>Week 2: </a:t>
            </a:r>
            <a:r>
              <a:rPr lang="en-GB" sz="2600" b="1" i="1" dirty="0"/>
              <a:t>Material properties </a:t>
            </a:r>
          </a:p>
          <a:p>
            <a:pPr>
              <a:spcBef>
                <a:spcPts val="0"/>
              </a:spcBef>
            </a:pPr>
            <a:r>
              <a:rPr lang="en-GB" sz="2600" b="1" dirty="0"/>
              <a:t>Monday</a:t>
            </a:r>
          </a:p>
          <a:p>
            <a:pPr>
              <a:spcBef>
                <a:spcPts val="0"/>
              </a:spcBef>
            </a:pPr>
            <a:r>
              <a:rPr lang="en-GB" sz="2600" b="1" dirty="0"/>
              <a:t>1 Intrinsic properties I</a:t>
            </a:r>
          </a:p>
          <a:p>
            <a:pPr>
              <a:spcBef>
                <a:spcPts val="0"/>
              </a:spcBef>
            </a:pPr>
            <a:r>
              <a:rPr lang="en-GB" sz="2600" b="1" dirty="0"/>
              <a:t>2 Intrinsic properties II </a:t>
            </a:r>
            <a:r>
              <a:rPr lang="en-GB" sz="2600" dirty="0"/>
              <a:t>Practical: Bring in something that is made of one material only (for example a glass bowl, a plastic toy)</a:t>
            </a:r>
            <a:r>
              <a:rPr lang="en-GB" sz="2600" b="1" dirty="0"/>
              <a:t> </a:t>
            </a:r>
          </a:p>
          <a:p>
            <a:pPr>
              <a:spcBef>
                <a:spcPts val="0"/>
              </a:spcBef>
            </a:pPr>
            <a:r>
              <a:rPr lang="en-GB" sz="2600" b="1" dirty="0"/>
              <a:t>Tuesday</a:t>
            </a:r>
          </a:p>
          <a:p>
            <a:pPr>
              <a:spcBef>
                <a:spcPts val="0"/>
              </a:spcBef>
            </a:pPr>
            <a:r>
              <a:rPr lang="en-GB" sz="2600" b="1" dirty="0"/>
              <a:t>3 Anthropology and space I </a:t>
            </a:r>
          </a:p>
          <a:p>
            <a:pPr>
              <a:spcBef>
                <a:spcPts val="0"/>
              </a:spcBef>
            </a:pPr>
            <a:r>
              <a:rPr lang="en-GB" sz="2600" b="1" dirty="0"/>
              <a:t>4 Anthropology and space</a:t>
            </a:r>
            <a:r>
              <a:rPr lang="en-GB" sz="2600" b="1" i="1" dirty="0"/>
              <a:t> </a:t>
            </a:r>
            <a:r>
              <a:rPr lang="en-GB" sz="2600" b="1" dirty="0"/>
              <a:t>II </a:t>
            </a:r>
            <a:r>
              <a:rPr lang="en-GB" sz="2600" dirty="0"/>
              <a:t>Practical:</a:t>
            </a:r>
            <a:r>
              <a:rPr lang="en-GB" sz="2600" b="1" dirty="0"/>
              <a:t> </a:t>
            </a:r>
            <a:r>
              <a:rPr lang="en-GB" sz="2600" dirty="0"/>
              <a:t>Bring in a sketch plan of a rooms of yours showing the location of furniture etc.</a:t>
            </a:r>
            <a:endParaRPr lang="en-GB" sz="2600" b="1" dirty="0"/>
          </a:p>
          <a:p>
            <a:pPr>
              <a:spcBef>
                <a:spcPts val="0"/>
              </a:spcBef>
            </a:pPr>
            <a:r>
              <a:rPr lang="en-GB" sz="2600" b="1" dirty="0"/>
              <a:t>Thursday</a:t>
            </a:r>
          </a:p>
          <a:p>
            <a:pPr>
              <a:spcBef>
                <a:spcPts val="0"/>
              </a:spcBef>
            </a:pPr>
            <a:r>
              <a:rPr lang="en-GB" sz="2600" b="1" dirty="0"/>
              <a:t>5 Anthropology and art I </a:t>
            </a:r>
          </a:p>
          <a:p>
            <a:pPr>
              <a:spcBef>
                <a:spcPts val="0"/>
              </a:spcBef>
            </a:pPr>
            <a:r>
              <a:rPr lang="en-GB" sz="2600" b="1" dirty="0"/>
              <a:t>6 Anthropology and art II </a:t>
            </a:r>
            <a:r>
              <a:rPr lang="en-GB" sz="2600" dirty="0"/>
              <a:t>Practical: Bring in something that you’ve made</a:t>
            </a:r>
          </a:p>
          <a:p>
            <a:pPr>
              <a:spcBef>
                <a:spcPts val="0"/>
              </a:spcBef>
            </a:pPr>
            <a:r>
              <a:rPr lang="en-GB" sz="2600" b="1" dirty="0"/>
              <a:t>Friday </a:t>
            </a:r>
          </a:p>
          <a:p>
            <a:pPr marL="0" indent="0">
              <a:spcBef>
                <a:spcPts val="0"/>
              </a:spcBef>
              <a:buNone/>
            </a:pPr>
            <a:r>
              <a:rPr lang="en-GB" sz="2600" b="1" dirty="0"/>
              <a:t> Review, Research, Consultation (Field trip Friday 9-5pm St </a:t>
            </a:r>
            <a:r>
              <a:rPr lang="en-GB" sz="2600" b="1" dirty="0" err="1"/>
              <a:t>Fagans</a:t>
            </a:r>
            <a:r>
              <a:rPr lang="en-GB" sz="2600" b="1" dirty="0"/>
              <a:t>)</a:t>
            </a:r>
          </a:p>
          <a:p>
            <a:endParaRPr lang="en-GB" dirty="0"/>
          </a:p>
        </p:txBody>
      </p:sp>
      <p:sp>
        <p:nvSpPr>
          <p:cNvPr id="4" name="Title 1">
            <a:extLst>
              <a:ext uri="{FF2B5EF4-FFF2-40B4-BE49-F238E27FC236}">
                <a16:creationId xmlns:a16="http://schemas.microsoft.com/office/drawing/2014/main" id="{31E01FDB-3538-AADF-ED40-33C3298E05A5}"/>
              </a:ext>
            </a:extLst>
          </p:cNvPr>
          <p:cNvSpPr txBox="1">
            <a:spLocks/>
          </p:cNvSpPr>
          <p:nvPr/>
        </p:nvSpPr>
        <p:spPr>
          <a:xfrm>
            <a:off x="762000" y="365125"/>
            <a:ext cx="10591800" cy="1325563"/>
          </a:xfrm>
          <a:prstGeom prst="rect">
            <a:avLst/>
          </a:prstGeom>
          <a:solidFill>
            <a:srgbClr val="00B0F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Materialities</a:t>
            </a:r>
            <a:r>
              <a:rPr lang="en-GB" b="1" dirty="0"/>
              <a:t>  </a:t>
            </a:r>
          </a:p>
          <a:p>
            <a:r>
              <a:rPr lang="en-GB" b="1" dirty="0"/>
              <a:t>COURSE OUTLINE page 2 of 4</a:t>
            </a:r>
          </a:p>
        </p:txBody>
      </p:sp>
    </p:spTree>
    <p:extLst>
      <p:ext uri="{BB962C8B-B14F-4D97-AF65-F5344CB8AC3E}">
        <p14:creationId xmlns:p14="http://schemas.microsoft.com/office/powerpoint/2010/main" val="1820759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392F1-5F30-1D5D-1BB3-B8C88A9A445B}"/>
              </a:ext>
            </a:extLst>
          </p:cNvPr>
          <p:cNvSpPr>
            <a:spLocks noGrp="1"/>
          </p:cNvSpPr>
          <p:nvPr>
            <p:ph type="title"/>
          </p:nvPr>
        </p:nvSpPr>
        <p:spPr>
          <a:solidFill>
            <a:srgbClr val="00B0F0"/>
          </a:solidFill>
        </p:spPr>
        <p:txBody>
          <a:bodyPr>
            <a:normAutofit/>
          </a:bodyPr>
          <a:lstStyle/>
          <a:p>
            <a:r>
              <a:rPr lang="en-GB" sz="4400" b="1" dirty="0" err="1"/>
              <a:t>Materialities</a:t>
            </a:r>
            <a:br>
              <a:rPr lang="en-GB" sz="4400" b="1" dirty="0"/>
            </a:br>
            <a:r>
              <a:rPr lang="en-GB" sz="4400" b="1" dirty="0"/>
              <a:t>COURSE OUTLINE page 3 of 4</a:t>
            </a:r>
            <a:endParaRPr lang="en-GB" dirty="0"/>
          </a:p>
        </p:txBody>
      </p:sp>
      <p:sp>
        <p:nvSpPr>
          <p:cNvPr id="3" name="Content Placeholder 2">
            <a:extLst>
              <a:ext uri="{FF2B5EF4-FFF2-40B4-BE49-F238E27FC236}">
                <a16:creationId xmlns:a16="http://schemas.microsoft.com/office/drawing/2014/main" id="{EFBFBF3A-940F-CE9B-5554-DACF823840B9}"/>
              </a:ext>
            </a:extLst>
          </p:cNvPr>
          <p:cNvSpPr>
            <a:spLocks noGrp="1"/>
          </p:cNvSpPr>
          <p:nvPr>
            <p:ph idx="1"/>
          </p:nvPr>
        </p:nvSpPr>
        <p:spPr>
          <a:xfrm>
            <a:off x="838200" y="1915886"/>
            <a:ext cx="10515600" cy="4322037"/>
          </a:xfrm>
        </p:spPr>
        <p:txBody>
          <a:bodyPr>
            <a:noAutofit/>
          </a:bodyPr>
          <a:lstStyle/>
          <a:p>
            <a:pPr marL="0" indent="0">
              <a:spcBef>
                <a:spcPts val="0"/>
              </a:spcBef>
              <a:buNone/>
            </a:pPr>
            <a:r>
              <a:rPr lang="en-GB" sz="2400" b="1" dirty="0"/>
              <a:t>Week 3: </a:t>
            </a:r>
            <a:r>
              <a:rPr lang="en-GB" sz="2400" b="1" i="1" dirty="0"/>
              <a:t>Materiality of the past </a:t>
            </a:r>
          </a:p>
          <a:p>
            <a:pPr marL="0" indent="0">
              <a:spcBef>
                <a:spcPts val="0"/>
              </a:spcBef>
              <a:buNone/>
            </a:pPr>
            <a:r>
              <a:rPr lang="en-GB" sz="2400" b="1" dirty="0"/>
              <a:t> Monday</a:t>
            </a:r>
          </a:p>
          <a:p>
            <a:pPr marL="0" indent="0">
              <a:spcBef>
                <a:spcPts val="0"/>
              </a:spcBef>
              <a:buNone/>
            </a:pPr>
            <a:r>
              <a:rPr lang="en-GB" sz="2400" b="1" dirty="0"/>
              <a:t>1 Discarded objects I</a:t>
            </a:r>
          </a:p>
          <a:p>
            <a:pPr marL="0" indent="0">
              <a:spcBef>
                <a:spcPts val="0"/>
              </a:spcBef>
              <a:buNone/>
            </a:pPr>
            <a:r>
              <a:rPr lang="en-GB" sz="2400" b="1" dirty="0"/>
              <a:t> 2 Discarded objects II </a:t>
            </a:r>
            <a:r>
              <a:rPr lang="en-GB" sz="2400" dirty="0"/>
              <a:t>Practical: Bring in your recycling bag (remove very personal items first)</a:t>
            </a:r>
          </a:p>
          <a:p>
            <a:pPr>
              <a:spcBef>
                <a:spcPts val="0"/>
              </a:spcBef>
            </a:pPr>
            <a:r>
              <a:rPr lang="en-GB" sz="2400" b="1" dirty="0"/>
              <a:t>Tuesday</a:t>
            </a:r>
          </a:p>
          <a:p>
            <a:pPr>
              <a:spcBef>
                <a:spcPts val="0"/>
              </a:spcBef>
            </a:pPr>
            <a:r>
              <a:rPr lang="en-GB" sz="2400" b="1" dirty="0"/>
              <a:t>3 Archaeological artefacts I</a:t>
            </a:r>
          </a:p>
          <a:p>
            <a:pPr>
              <a:spcBef>
                <a:spcPts val="0"/>
              </a:spcBef>
            </a:pPr>
            <a:r>
              <a:rPr lang="en-GB" sz="2400" b="1" dirty="0"/>
              <a:t>4 Archaeological artefacts II </a:t>
            </a:r>
            <a:r>
              <a:rPr lang="en-GB" sz="2400" dirty="0"/>
              <a:t>Practical: Material Culture Lab</a:t>
            </a:r>
            <a:endParaRPr lang="en-GB" sz="2400" b="1" dirty="0"/>
          </a:p>
          <a:p>
            <a:pPr>
              <a:spcBef>
                <a:spcPts val="0"/>
              </a:spcBef>
            </a:pPr>
            <a:r>
              <a:rPr lang="en-GB" sz="2400" b="1" dirty="0"/>
              <a:t>Thursday</a:t>
            </a:r>
          </a:p>
          <a:p>
            <a:pPr>
              <a:spcBef>
                <a:spcPts val="0"/>
              </a:spcBef>
            </a:pPr>
            <a:r>
              <a:rPr lang="en-GB" sz="2400" b="1" dirty="0"/>
              <a:t> 5 Anthropology and Memory I </a:t>
            </a:r>
          </a:p>
          <a:p>
            <a:pPr>
              <a:spcBef>
                <a:spcPts val="0"/>
              </a:spcBef>
            </a:pPr>
            <a:r>
              <a:rPr lang="en-GB" sz="2400" b="1" dirty="0"/>
              <a:t> 6 Anthropology and Memory II </a:t>
            </a:r>
            <a:r>
              <a:rPr lang="en-GB" sz="2400" dirty="0"/>
              <a:t>Practical:</a:t>
            </a:r>
            <a:r>
              <a:rPr lang="en-GB" sz="2400" b="1" dirty="0"/>
              <a:t> </a:t>
            </a:r>
            <a:r>
              <a:rPr lang="en-GB" sz="2400" dirty="0"/>
              <a:t>Bring something in that reminds you of somebody or something in your past </a:t>
            </a:r>
          </a:p>
          <a:p>
            <a:pPr>
              <a:spcBef>
                <a:spcPts val="0"/>
              </a:spcBef>
            </a:pPr>
            <a:r>
              <a:rPr lang="en-GB" sz="2400" b="1" dirty="0"/>
              <a:t>Friday</a:t>
            </a:r>
          </a:p>
          <a:p>
            <a:pPr>
              <a:spcBef>
                <a:spcPts val="0"/>
              </a:spcBef>
            </a:pPr>
            <a:r>
              <a:rPr lang="en-GB" sz="2400" b="1" dirty="0"/>
              <a:t>Review, Research, Consultation (Field trip Friday 1-4pm </a:t>
            </a:r>
            <a:r>
              <a:rPr lang="en-GB" sz="2400" b="1" dirty="0" err="1"/>
              <a:t>Llanerchaeron</a:t>
            </a:r>
            <a:r>
              <a:rPr lang="en-GB" sz="2400" b="1" dirty="0"/>
              <a:t>)</a:t>
            </a:r>
          </a:p>
          <a:p>
            <a:pPr marL="0" indent="0">
              <a:spcBef>
                <a:spcPts val="0"/>
              </a:spcBef>
              <a:buNone/>
            </a:pPr>
            <a:r>
              <a:rPr lang="en-GB" sz="2400" dirty="0"/>
              <a:t> </a:t>
            </a:r>
          </a:p>
        </p:txBody>
      </p:sp>
    </p:spTree>
    <p:extLst>
      <p:ext uri="{BB962C8B-B14F-4D97-AF65-F5344CB8AC3E}">
        <p14:creationId xmlns:p14="http://schemas.microsoft.com/office/powerpoint/2010/main" val="2525776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83FBE-3DD6-6056-C733-A54B2207ECE0}"/>
              </a:ext>
            </a:extLst>
          </p:cNvPr>
          <p:cNvSpPr>
            <a:spLocks noGrp="1"/>
          </p:cNvSpPr>
          <p:nvPr>
            <p:ph type="title"/>
          </p:nvPr>
        </p:nvSpPr>
        <p:spPr/>
        <p:txBody>
          <a:bodyPr/>
          <a:lstStyle/>
          <a:p>
            <a:r>
              <a:rPr lang="en-GB" sz="4400" b="1" dirty="0" err="1"/>
              <a:t>Materialities</a:t>
            </a:r>
            <a:br>
              <a:rPr lang="en-GB" sz="4400" b="1" dirty="0"/>
            </a:br>
            <a:r>
              <a:rPr lang="en-GB" sz="4400" b="1" dirty="0"/>
              <a:t>COURSE OUTLINE page 4 of 4</a:t>
            </a:r>
            <a:endParaRPr lang="en-GB" dirty="0"/>
          </a:p>
        </p:txBody>
      </p:sp>
      <p:sp>
        <p:nvSpPr>
          <p:cNvPr id="3" name="Content Placeholder 2">
            <a:extLst>
              <a:ext uri="{FF2B5EF4-FFF2-40B4-BE49-F238E27FC236}">
                <a16:creationId xmlns:a16="http://schemas.microsoft.com/office/drawing/2014/main" id="{ECD8178B-4915-AA2A-BC12-925FB7575515}"/>
              </a:ext>
            </a:extLst>
          </p:cNvPr>
          <p:cNvSpPr>
            <a:spLocks noGrp="1"/>
          </p:cNvSpPr>
          <p:nvPr>
            <p:ph idx="1"/>
          </p:nvPr>
        </p:nvSpPr>
        <p:spPr/>
        <p:txBody>
          <a:bodyPr>
            <a:normAutofit fontScale="92500" lnSpcReduction="10000"/>
          </a:bodyPr>
          <a:lstStyle/>
          <a:p>
            <a:pPr marL="0" indent="0">
              <a:spcBef>
                <a:spcPts val="0"/>
              </a:spcBef>
              <a:buNone/>
            </a:pPr>
            <a:endParaRPr lang="en-GB" sz="2600" b="1" dirty="0"/>
          </a:p>
          <a:p>
            <a:pPr>
              <a:spcBef>
                <a:spcPts val="0"/>
              </a:spcBef>
            </a:pPr>
            <a:r>
              <a:rPr lang="en-GB" sz="2600" b="1" dirty="0"/>
              <a:t>Week 4: </a:t>
            </a:r>
            <a:r>
              <a:rPr lang="en-GB" sz="2600" b="1" i="1" dirty="0"/>
              <a:t>Materiality in theory</a:t>
            </a:r>
          </a:p>
          <a:p>
            <a:pPr>
              <a:spcBef>
                <a:spcPts val="0"/>
              </a:spcBef>
            </a:pPr>
            <a:r>
              <a:rPr lang="en-GB" sz="2600" b="1" dirty="0"/>
              <a:t>Monday</a:t>
            </a:r>
          </a:p>
          <a:p>
            <a:pPr>
              <a:spcBef>
                <a:spcPts val="0"/>
              </a:spcBef>
            </a:pPr>
            <a:r>
              <a:rPr lang="en-GB" sz="2600" b="1" dirty="0"/>
              <a:t>1 Materiality studies in anthropology and archaeology I</a:t>
            </a:r>
          </a:p>
          <a:p>
            <a:pPr>
              <a:spcBef>
                <a:spcPts val="0"/>
              </a:spcBef>
            </a:pPr>
            <a:r>
              <a:rPr lang="en-GB" sz="2600" b="1" dirty="0"/>
              <a:t>2 Materiality studies in anthropology and archaeology II</a:t>
            </a:r>
          </a:p>
          <a:p>
            <a:pPr>
              <a:spcBef>
                <a:spcPts val="0"/>
              </a:spcBef>
            </a:pPr>
            <a:r>
              <a:rPr lang="en-GB" sz="2600" b="1" dirty="0"/>
              <a:t>Tuesday</a:t>
            </a:r>
          </a:p>
          <a:p>
            <a:pPr>
              <a:spcBef>
                <a:spcPts val="0"/>
              </a:spcBef>
            </a:pPr>
            <a:r>
              <a:rPr lang="en-GB" sz="2600" b="1" dirty="0"/>
              <a:t>3 Materiality studies in anthropology and archaeology III</a:t>
            </a:r>
          </a:p>
          <a:p>
            <a:pPr>
              <a:spcBef>
                <a:spcPts val="0"/>
              </a:spcBef>
            </a:pPr>
            <a:r>
              <a:rPr lang="en-GB" sz="2600" b="1" dirty="0"/>
              <a:t>4 Materiality studies in anthropology and archaeology IV</a:t>
            </a:r>
          </a:p>
          <a:p>
            <a:pPr>
              <a:spcBef>
                <a:spcPts val="0"/>
              </a:spcBef>
            </a:pPr>
            <a:r>
              <a:rPr lang="en-GB" sz="2600" b="1" dirty="0"/>
              <a:t>Thursday</a:t>
            </a:r>
          </a:p>
          <a:p>
            <a:pPr>
              <a:spcBef>
                <a:spcPts val="0"/>
              </a:spcBef>
            </a:pPr>
            <a:r>
              <a:rPr lang="en-GB" sz="2600" b="1" dirty="0"/>
              <a:t>5 Review, Research, Consultation </a:t>
            </a:r>
            <a:r>
              <a:rPr lang="en-GB" sz="2600" dirty="0"/>
              <a:t>Practical: Bring all your objects back in</a:t>
            </a:r>
          </a:p>
          <a:p>
            <a:pPr>
              <a:spcBef>
                <a:spcPts val="0"/>
              </a:spcBef>
            </a:pPr>
            <a:r>
              <a:rPr lang="en-GB" sz="2600" b="1" dirty="0"/>
              <a:t>(Field trip Thursday 1-4pm </a:t>
            </a:r>
            <a:r>
              <a:rPr lang="en-GB" sz="2600" b="1" dirty="0" err="1"/>
              <a:t>Dolaucothi</a:t>
            </a:r>
            <a:r>
              <a:rPr lang="en-GB" sz="2600" b="1" dirty="0"/>
              <a:t>)</a:t>
            </a:r>
          </a:p>
          <a:p>
            <a:pPr>
              <a:spcBef>
                <a:spcPts val="0"/>
              </a:spcBef>
            </a:pPr>
            <a:r>
              <a:rPr lang="en-GB" sz="2600" b="1" dirty="0"/>
              <a:t>Friday</a:t>
            </a:r>
          </a:p>
          <a:p>
            <a:pPr>
              <a:spcBef>
                <a:spcPts val="0"/>
              </a:spcBef>
            </a:pPr>
            <a:r>
              <a:rPr lang="en-GB" sz="2600" b="1" dirty="0"/>
              <a:t>6 Presentations</a:t>
            </a:r>
            <a:endParaRPr lang="en-GB" sz="2600" dirty="0"/>
          </a:p>
          <a:p>
            <a:pPr>
              <a:spcBef>
                <a:spcPts val="0"/>
              </a:spcBef>
            </a:pPr>
            <a:r>
              <a:rPr lang="en-GB" sz="2600" dirty="0"/>
              <a:t>Block ends 20</a:t>
            </a:r>
            <a:r>
              <a:rPr lang="en-GB" sz="2600" baseline="30000" dirty="0"/>
              <a:t>th</a:t>
            </a:r>
            <a:r>
              <a:rPr lang="en-GB" sz="2600" dirty="0"/>
              <a:t> October written assignment due in 22</a:t>
            </a:r>
            <a:r>
              <a:rPr lang="en-GB" sz="2600" baseline="30000" dirty="0"/>
              <a:t>nd</a:t>
            </a:r>
            <a:r>
              <a:rPr lang="en-GB" sz="2600" dirty="0"/>
              <a:t> October</a:t>
            </a:r>
          </a:p>
          <a:p>
            <a:endParaRPr lang="en-GB" dirty="0"/>
          </a:p>
        </p:txBody>
      </p:sp>
      <p:sp>
        <p:nvSpPr>
          <p:cNvPr id="4" name="Title 1">
            <a:extLst>
              <a:ext uri="{FF2B5EF4-FFF2-40B4-BE49-F238E27FC236}">
                <a16:creationId xmlns:a16="http://schemas.microsoft.com/office/drawing/2014/main" id="{7D7E141D-9837-17A0-A5A1-F68EC056CF26}"/>
              </a:ext>
            </a:extLst>
          </p:cNvPr>
          <p:cNvSpPr txBox="1">
            <a:spLocks/>
          </p:cNvSpPr>
          <p:nvPr/>
        </p:nvSpPr>
        <p:spPr>
          <a:xfrm>
            <a:off x="762000" y="365125"/>
            <a:ext cx="10591800" cy="1325563"/>
          </a:xfrm>
          <a:prstGeom prst="rect">
            <a:avLst/>
          </a:prstGeom>
          <a:solidFill>
            <a:srgbClr val="00B0F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Materialities</a:t>
            </a:r>
            <a:r>
              <a:rPr lang="en-GB" b="1" dirty="0"/>
              <a:t>  </a:t>
            </a:r>
          </a:p>
          <a:p>
            <a:r>
              <a:rPr lang="en-GB" b="1" dirty="0"/>
              <a:t>COURSE OUTLINE page 4 of 4</a:t>
            </a:r>
          </a:p>
        </p:txBody>
      </p:sp>
    </p:spTree>
    <p:extLst>
      <p:ext uri="{BB962C8B-B14F-4D97-AF65-F5344CB8AC3E}">
        <p14:creationId xmlns:p14="http://schemas.microsoft.com/office/powerpoint/2010/main" val="4053166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CAF37-19F5-7CC0-325E-983FEA67CD23}"/>
              </a:ext>
            </a:extLst>
          </p:cNvPr>
          <p:cNvSpPr>
            <a:spLocks noGrp="1"/>
          </p:cNvSpPr>
          <p:nvPr>
            <p:ph type="title"/>
          </p:nvPr>
        </p:nvSpPr>
        <p:spPr>
          <a:solidFill>
            <a:srgbClr val="FFC000"/>
          </a:solidFill>
        </p:spPr>
        <p:txBody>
          <a:bodyPr>
            <a:normAutofit/>
          </a:bodyPr>
          <a:lstStyle/>
          <a:p>
            <a:pPr marL="0" indent="0"/>
            <a:r>
              <a:rPr lang="en-GB" sz="4400" b="1" dirty="0" err="1"/>
              <a:t>Materialities</a:t>
            </a:r>
            <a:br>
              <a:rPr lang="en-GB" sz="4400" b="1" dirty="0"/>
            </a:br>
            <a:r>
              <a:rPr lang="en-GB" sz="4400" b="1" dirty="0"/>
              <a:t>Modern material culture </a:t>
            </a:r>
            <a:r>
              <a:rPr lang="en-GB" sz="4400" b="1" dirty="0" err="1"/>
              <a:t>practicals</a:t>
            </a:r>
            <a:endParaRPr lang="en-GB" dirty="0"/>
          </a:p>
        </p:txBody>
      </p:sp>
      <p:sp>
        <p:nvSpPr>
          <p:cNvPr id="3" name="Content Placeholder 2">
            <a:extLst>
              <a:ext uri="{FF2B5EF4-FFF2-40B4-BE49-F238E27FC236}">
                <a16:creationId xmlns:a16="http://schemas.microsoft.com/office/drawing/2014/main" id="{787272EC-9457-DED5-30CA-A38384DE5C1D}"/>
              </a:ext>
            </a:extLst>
          </p:cNvPr>
          <p:cNvSpPr>
            <a:spLocks noGrp="1"/>
          </p:cNvSpPr>
          <p:nvPr>
            <p:ph idx="1"/>
          </p:nvPr>
        </p:nvSpPr>
        <p:spPr/>
        <p:txBody>
          <a:bodyPr>
            <a:normAutofit fontScale="62500" lnSpcReduction="20000"/>
          </a:bodyPr>
          <a:lstStyle/>
          <a:p>
            <a:pPr marL="0" indent="0">
              <a:buNone/>
            </a:pPr>
            <a:r>
              <a:rPr lang="en-GB" sz="2800" dirty="0"/>
              <a:t>Why are we bringing things in? </a:t>
            </a:r>
            <a:r>
              <a:rPr lang="en-GB" dirty="0"/>
              <a:t>T</a:t>
            </a:r>
            <a:r>
              <a:rPr lang="en-GB" sz="2800" dirty="0"/>
              <a:t>o start a conversation about our own materiality and our relationships to it.</a:t>
            </a:r>
          </a:p>
          <a:p>
            <a:pPr marL="0" indent="0">
              <a:buNone/>
            </a:pPr>
            <a:r>
              <a:rPr lang="en-GB" sz="2800" dirty="0"/>
              <a:t>Try not to overthink about the thing you bring in. Certainly don’t get stressed about it. You are not being </a:t>
            </a:r>
            <a:r>
              <a:rPr lang="en-GB" dirty="0"/>
              <a:t>assessed</a:t>
            </a:r>
            <a:r>
              <a:rPr lang="en-GB" sz="2800" dirty="0"/>
              <a:t> on what you bring in, or even by the way you talk about it during the practical. However, you may want to use your object (or other peoples’ objects) in your presentation at the end of the course (which is assessed). You must attend in person.</a:t>
            </a:r>
          </a:p>
          <a:p>
            <a:pPr marL="0" indent="0">
              <a:buNone/>
            </a:pPr>
            <a:r>
              <a:rPr lang="en-GB" sz="2800" b="1" dirty="0"/>
              <a:t>Some guidelines about the kinds of things to bring in:</a:t>
            </a:r>
          </a:p>
          <a:p>
            <a:pPr marL="0" indent="0">
              <a:buNone/>
            </a:pPr>
            <a:r>
              <a:rPr lang="en-GB" sz="2800" dirty="0"/>
              <a:t>It should be manmade*</a:t>
            </a:r>
          </a:p>
          <a:p>
            <a:pPr marL="0" indent="0">
              <a:buNone/>
            </a:pPr>
            <a:r>
              <a:rPr lang="en-GB" sz="3200" dirty="0"/>
              <a:t>It has to be the thing itself </a:t>
            </a:r>
            <a:r>
              <a:rPr lang="en-GB" sz="2800" dirty="0"/>
              <a:t>(</a:t>
            </a:r>
            <a:r>
              <a:rPr lang="en-GB" sz="2800" dirty="0" err="1"/>
              <a:t>ie</a:t>
            </a:r>
            <a:r>
              <a:rPr lang="en-GB" sz="2800" dirty="0"/>
              <a:t> not a photo or a drawing of the thing).</a:t>
            </a:r>
          </a:p>
          <a:p>
            <a:pPr marL="0" indent="0">
              <a:buNone/>
            </a:pPr>
            <a:r>
              <a:rPr lang="en-GB" sz="2800" dirty="0"/>
              <a:t>It should be yours. </a:t>
            </a:r>
          </a:p>
          <a:p>
            <a:pPr marL="0" indent="0">
              <a:buNone/>
            </a:pPr>
            <a:r>
              <a:rPr lang="en-GB" sz="2800" dirty="0"/>
              <a:t>It should be something you are willing to talk about and that you’ll let the rest of the group handle and talk about.</a:t>
            </a:r>
          </a:p>
          <a:p>
            <a:pPr marL="0" indent="0">
              <a:buNone/>
            </a:pPr>
            <a:r>
              <a:rPr lang="en-GB" sz="2800" dirty="0"/>
              <a:t>The rest of the </a:t>
            </a:r>
            <a:r>
              <a:rPr lang="en-GB" dirty="0"/>
              <a:t>will</a:t>
            </a:r>
            <a:r>
              <a:rPr lang="en-GB" sz="2800" dirty="0"/>
              <a:t> want to ask you some simple questions about it*</a:t>
            </a:r>
          </a:p>
          <a:p>
            <a:pPr marL="0" indent="0">
              <a:buNone/>
            </a:pPr>
            <a:r>
              <a:rPr lang="en-GB" sz="2800" dirty="0"/>
              <a:t> </a:t>
            </a:r>
          </a:p>
          <a:p>
            <a:pPr marL="0" indent="0">
              <a:buNone/>
            </a:pPr>
            <a:r>
              <a:rPr lang="en-GB" sz="2800" dirty="0"/>
              <a:t>SO…perhaps not anything too fragile? Certainly not anything dangerous or dirty or alive!</a:t>
            </a:r>
          </a:p>
          <a:p>
            <a:pPr marL="0" indent="0">
              <a:buNone/>
            </a:pPr>
            <a:r>
              <a:rPr lang="en-GB" sz="2800" dirty="0"/>
              <a:t>By the end of the course we should have seen and talked about quite a few objects together.</a:t>
            </a:r>
            <a:endParaRPr lang="en-GB" dirty="0"/>
          </a:p>
          <a:p>
            <a:endParaRPr lang="en-GB" dirty="0"/>
          </a:p>
        </p:txBody>
      </p:sp>
    </p:spTree>
    <p:extLst>
      <p:ext uri="{BB962C8B-B14F-4D97-AF65-F5344CB8AC3E}">
        <p14:creationId xmlns:p14="http://schemas.microsoft.com/office/powerpoint/2010/main" val="3469853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915A6-075B-716A-0B04-7A644822F0D4}"/>
              </a:ext>
            </a:extLst>
          </p:cNvPr>
          <p:cNvSpPr>
            <a:spLocks noGrp="1"/>
          </p:cNvSpPr>
          <p:nvPr>
            <p:ph type="title"/>
          </p:nvPr>
        </p:nvSpPr>
        <p:spPr>
          <a:solidFill>
            <a:srgbClr val="FFC000"/>
          </a:solidFill>
        </p:spPr>
        <p:txBody>
          <a:bodyPr>
            <a:normAutofit/>
          </a:bodyPr>
          <a:lstStyle/>
          <a:p>
            <a:r>
              <a:rPr lang="en-GB" b="1" dirty="0"/>
              <a:t>Modern Material Culture </a:t>
            </a:r>
            <a:r>
              <a:rPr lang="en-GB" b="1" dirty="0" err="1"/>
              <a:t>Practicals</a:t>
            </a:r>
            <a:br>
              <a:rPr lang="en-GB" b="1" dirty="0"/>
            </a:br>
            <a:r>
              <a:rPr lang="en-GB" b="1" dirty="0"/>
              <a:t>General sorts of questions to ask:</a:t>
            </a:r>
          </a:p>
        </p:txBody>
      </p:sp>
      <p:sp>
        <p:nvSpPr>
          <p:cNvPr id="3" name="Content Placeholder 2">
            <a:extLst>
              <a:ext uri="{FF2B5EF4-FFF2-40B4-BE49-F238E27FC236}">
                <a16:creationId xmlns:a16="http://schemas.microsoft.com/office/drawing/2014/main" id="{907B39DF-C113-6B85-779F-A789EAF8D1BB}"/>
              </a:ext>
            </a:extLst>
          </p:cNvPr>
          <p:cNvSpPr>
            <a:spLocks noGrp="1"/>
          </p:cNvSpPr>
          <p:nvPr>
            <p:ph idx="1"/>
          </p:nvPr>
        </p:nvSpPr>
        <p:spPr/>
        <p:txBody>
          <a:bodyPr>
            <a:normAutofit fontScale="92500" lnSpcReduction="10000"/>
          </a:bodyPr>
          <a:lstStyle/>
          <a:p>
            <a:r>
              <a:rPr lang="en-GB" dirty="0"/>
              <a:t>Describe your object (dimensions, material, weight, colour, smell, sound, texture). Is it decorated?</a:t>
            </a:r>
          </a:p>
          <a:p>
            <a:r>
              <a:rPr lang="en-GB" dirty="0"/>
              <a:t>What is it used for? How is it used? How does it work? How often do you use it?  Do you use it for anything else? Is it the whole thing? What’s missing? Does it symbolise something?</a:t>
            </a:r>
          </a:p>
          <a:p>
            <a:r>
              <a:rPr lang="en-GB" dirty="0"/>
              <a:t>Where did you get it? How long have you had it? How much did it cost? Who made it?  How was it made? Would it be replaceable if you lost it?</a:t>
            </a:r>
          </a:p>
          <a:p>
            <a:r>
              <a:rPr lang="en-GB" dirty="0"/>
              <a:t>Did somebody give it to you? What does it remind you of? Where do you keep it? What does it mean to you?</a:t>
            </a:r>
          </a:p>
          <a:p>
            <a:r>
              <a:rPr lang="en-GB" dirty="0"/>
              <a:t>What’s it called? </a:t>
            </a:r>
          </a:p>
          <a:p>
            <a:r>
              <a:rPr lang="en-GB" dirty="0"/>
              <a:t>What will it look like in 1000 years? What does it say about </a:t>
            </a:r>
            <a:r>
              <a:rPr lang="en-GB" i="1" dirty="0"/>
              <a:t>Us</a:t>
            </a:r>
            <a:r>
              <a:rPr lang="en-GB" dirty="0"/>
              <a:t>?</a:t>
            </a:r>
          </a:p>
          <a:p>
            <a:endParaRPr lang="en-GB" dirty="0"/>
          </a:p>
        </p:txBody>
      </p:sp>
    </p:spTree>
    <p:extLst>
      <p:ext uri="{BB962C8B-B14F-4D97-AF65-F5344CB8AC3E}">
        <p14:creationId xmlns:p14="http://schemas.microsoft.com/office/powerpoint/2010/main" val="247294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AB97A-FB43-94C9-8A2D-76C8D7A1C36D}"/>
              </a:ext>
            </a:extLst>
          </p:cNvPr>
          <p:cNvSpPr>
            <a:spLocks noGrp="1"/>
          </p:cNvSpPr>
          <p:nvPr>
            <p:ph type="title"/>
          </p:nvPr>
        </p:nvSpPr>
        <p:spPr>
          <a:solidFill>
            <a:srgbClr val="92D050"/>
          </a:solidFill>
        </p:spPr>
        <p:txBody>
          <a:bodyPr/>
          <a:lstStyle/>
          <a:p>
            <a:r>
              <a:rPr lang="en-GB" b="1" dirty="0" err="1">
                <a:solidFill>
                  <a:srgbClr val="002060"/>
                </a:solidFill>
              </a:rPr>
              <a:t>Materialities</a:t>
            </a:r>
            <a:br>
              <a:rPr lang="en-GB" b="1" dirty="0">
                <a:solidFill>
                  <a:srgbClr val="002060"/>
                </a:solidFill>
              </a:rPr>
            </a:br>
            <a:r>
              <a:rPr lang="en-GB" b="1" dirty="0">
                <a:solidFill>
                  <a:srgbClr val="002060"/>
                </a:solidFill>
              </a:rPr>
              <a:t>Assessment</a:t>
            </a:r>
          </a:p>
        </p:txBody>
      </p:sp>
      <p:sp>
        <p:nvSpPr>
          <p:cNvPr id="3" name="Content Placeholder 2">
            <a:extLst>
              <a:ext uri="{FF2B5EF4-FFF2-40B4-BE49-F238E27FC236}">
                <a16:creationId xmlns:a16="http://schemas.microsoft.com/office/drawing/2014/main" id="{372E5D2F-F6FA-77B6-1C12-92C8BFAA4FCB}"/>
              </a:ext>
            </a:extLst>
          </p:cNvPr>
          <p:cNvSpPr>
            <a:spLocks noGrp="1"/>
          </p:cNvSpPr>
          <p:nvPr>
            <p:ph idx="1"/>
          </p:nvPr>
        </p:nvSpPr>
        <p:spPr/>
        <p:txBody>
          <a:bodyPr>
            <a:normAutofit fontScale="55000" lnSpcReduction="20000"/>
          </a:bodyPr>
          <a:lstStyle/>
          <a:p>
            <a:pPr marL="0" indent="0">
              <a:buNone/>
            </a:pPr>
            <a:endParaRPr lang="en-GB" sz="2800" dirty="0"/>
          </a:p>
          <a:p>
            <a:pPr marL="0" indent="0">
              <a:spcBef>
                <a:spcPts val="0"/>
              </a:spcBef>
              <a:buNone/>
            </a:pPr>
            <a:r>
              <a:rPr lang="en-GB" sz="3600" dirty="0"/>
              <a:t>Assessment (60%) </a:t>
            </a:r>
          </a:p>
          <a:p>
            <a:pPr marL="0" indent="0">
              <a:spcBef>
                <a:spcPts val="0"/>
              </a:spcBef>
              <a:buNone/>
            </a:pPr>
            <a:r>
              <a:rPr lang="en-GB" sz="3600" dirty="0"/>
              <a:t>(</a:t>
            </a:r>
            <a:r>
              <a:rPr lang="en-GB" sz="3600" dirty="0" err="1"/>
              <a:t>i</a:t>
            </a:r>
            <a:r>
              <a:rPr lang="en-GB" sz="3600" dirty="0"/>
              <a:t>) Write [in essay format] a 40 minute lecture entitled </a:t>
            </a:r>
            <a:r>
              <a:rPr lang="en-GB" sz="3600" b="1" dirty="0"/>
              <a:t>material culture in theory: a case study</a:t>
            </a:r>
            <a:r>
              <a:rPr lang="en-GB" sz="3600" dirty="0"/>
              <a:t> </a:t>
            </a:r>
          </a:p>
          <a:p>
            <a:pPr marL="0" indent="0">
              <a:spcBef>
                <a:spcPts val="0"/>
              </a:spcBef>
              <a:buNone/>
            </a:pPr>
            <a:r>
              <a:rPr lang="en-GB" sz="3600" dirty="0"/>
              <a:t>2000 words plus bibliography</a:t>
            </a:r>
          </a:p>
          <a:p>
            <a:pPr marL="0" indent="0">
              <a:spcBef>
                <a:spcPts val="0"/>
              </a:spcBef>
              <a:buNone/>
            </a:pPr>
            <a:r>
              <a:rPr lang="en-GB" sz="3600" dirty="0"/>
              <a:t>(ii) Make and submit a power point presentation to accompany your lecture (about 10-15 slides)</a:t>
            </a:r>
          </a:p>
          <a:p>
            <a:pPr marL="0" indent="0">
              <a:spcBef>
                <a:spcPts val="0"/>
              </a:spcBef>
              <a:buNone/>
            </a:pPr>
            <a:r>
              <a:rPr lang="en-GB" sz="3600" dirty="0"/>
              <a:t>You do </a:t>
            </a:r>
            <a:r>
              <a:rPr lang="en-GB" sz="3600" b="1" dirty="0"/>
              <a:t>not</a:t>
            </a:r>
            <a:r>
              <a:rPr lang="en-GB" sz="3600" dirty="0"/>
              <a:t> have to deliver the lecture!</a:t>
            </a:r>
          </a:p>
          <a:p>
            <a:pPr marL="0" indent="0">
              <a:spcBef>
                <a:spcPts val="0"/>
              </a:spcBef>
              <a:buNone/>
            </a:pPr>
            <a:endParaRPr lang="en-GB" sz="3600" dirty="0"/>
          </a:p>
          <a:p>
            <a:pPr marL="0" indent="0">
              <a:spcBef>
                <a:spcPts val="0"/>
              </a:spcBef>
              <a:buNone/>
            </a:pPr>
            <a:r>
              <a:rPr lang="en-GB" sz="3600" dirty="0"/>
              <a:t>So choose </a:t>
            </a:r>
            <a:r>
              <a:rPr lang="en-GB" sz="3600" b="1" dirty="0"/>
              <a:t>ONE</a:t>
            </a:r>
            <a:r>
              <a:rPr lang="en-GB" sz="3600" dirty="0"/>
              <a:t> theme from the lecture course (Function/Intrinsic properties/Space/Art/Discarded objects/Archaeological artefacts/Memory) and use a body of material culture as a case study to make your point(s</a:t>
            </a:r>
            <a:r>
              <a:rPr lang="en-GB" sz="3600"/>
              <a:t>) </a:t>
            </a:r>
          </a:p>
          <a:p>
            <a:pPr marL="0" indent="0">
              <a:spcBef>
                <a:spcPts val="0"/>
              </a:spcBef>
              <a:buNone/>
            </a:pPr>
            <a:endParaRPr lang="en-GB" sz="3600" dirty="0"/>
          </a:p>
          <a:p>
            <a:pPr marL="0" indent="0">
              <a:spcBef>
                <a:spcPts val="0"/>
              </a:spcBef>
              <a:buNone/>
            </a:pPr>
            <a:r>
              <a:rPr lang="en-GB" sz="3600" dirty="0"/>
              <a:t>The theme you choose for your lecture </a:t>
            </a:r>
            <a:r>
              <a:rPr lang="en-GB" sz="3600" b="1" dirty="0"/>
              <a:t>cannot</a:t>
            </a:r>
            <a:r>
              <a:rPr lang="en-GB" sz="3600" dirty="0"/>
              <a:t> be the same as that of your presentation.</a:t>
            </a:r>
          </a:p>
          <a:p>
            <a:pPr marL="0" indent="0">
              <a:spcBef>
                <a:spcPts val="0"/>
              </a:spcBef>
              <a:buNone/>
            </a:pPr>
            <a:r>
              <a:rPr lang="en-GB" sz="3600" dirty="0"/>
              <a:t>Do </a:t>
            </a:r>
            <a:r>
              <a:rPr lang="en-GB" sz="3600" b="1" dirty="0"/>
              <a:t>not</a:t>
            </a:r>
            <a:r>
              <a:rPr lang="en-GB" sz="3600" dirty="0"/>
              <a:t> use objects discussed in the course </a:t>
            </a:r>
            <a:r>
              <a:rPr lang="en-GB" sz="3600" dirty="0" err="1"/>
              <a:t>practicals</a:t>
            </a:r>
            <a:r>
              <a:rPr lang="en-GB" sz="3600" dirty="0"/>
              <a:t> in your lecture</a:t>
            </a:r>
          </a:p>
          <a:p>
            <a:pPr marL="0" indent="0">
              <a:spcBef>
                <a:spcPts val="0"/>
              </a:spcBef>
              <a:buNone/>
            </a:pPr>
            <a:r>
              <a:rPr lang="en-GB" sz="3600" b="1" dirty="0"/>
              <a:t>Essay (Lecture) and accompanying pp presentation due in on 22</a:t>
            </a:r>
            <a:r>
              <a:rPr lang="en-GB" sz="3600" b="1" baseline="30000" dirty="0"/>
              <a:t>nd</a:t>
            </a:r>
            <a:r>
              <a:rPr lang="en-GB" sz="3600" b="1" dirty="0"/>
              <a:t> October</a:t>
            </a:r>
          </a:p>
          <a:p>
            <a:pPr marL="0" indent="0">
              <a:spcBef>
                <a:spcPts val="0"/>
              </a:spcBef>
              <a:buNone/>
            </a:pPr>
            <a:endParaRPr lang="en-GB" sz="3600" dirty="0"/>
          </a:p>
          <a:p>
            <a:pPr marL="0" indent="0">
              <a:spcBef>
                <a:spcPts val="0"/>
              </a:spcBef>
              <a:buNone/>
            </a:pPr>
            <a:r>
              <a:rPr lang="en-GB" sz="3600" dirty="0"/>
              <a:t>Assessment (40%)</a:t>
            </a:r>
          </a:p>
          <a:p>
            <a:pPr marL="0" indent="0">
              <a:spcBef>
                <a:spcPts val="0"/>
              </a:spcBef>
              <a:buNone/>
            </a:pPr>
            <a:r>
              <a:rPr lang="en-GB" sz="3600" dirty="0"/>
              <a:t>Give a 10 minute presentation on ONE of the themes in the lectures and use the objects discussed in course </a:t>
            </a:r>
            <a:r>
              <a:rPr lang="en-GB" sz="3600" dirty="0" err="1"/>
              <a:t>practicals</a:t>
            </a:r>
            <a:r>
              <a:rPr lang="en-GB" sz="3600" dirty="0"/>
              <a:t> [and/or a </a:t>
            </a:r>
            <a:r>
              <a:rPr lang="en-GB" sz="3600" dirty="0" err="1"/>
              <a:t>powerpoint</a:t>
            </a:r>
            <a:r>
              <a:rPr lang="en-GB" sz="3600" dirty="0"/>
              <a:t> presentation (about 5-6 slides)]  to illustrate your point(s)</a:t>
            </a:r>
          </a:p>
          <a:p>
            <a:pPr marL="0" indent="0">
              <a:spcBef>
                <a:spcPts val="0"/>
              </a:spcBef>
              <a:buNone/>
            </a:pPr>
            <a:r>
              <a:rPr lang="en-GB" sz="3600" dirty="0"/>
              <a:t>The theme you choose for your presentation </a:t>
            </a:r>
            <a:r>
              <a:rPr lang="en-GB" sz="3600" b="1" dirty="0"/>
              <a:t>cannot</a:t>
            </a:r>
            <a:r>
              <a:rPr lang="en-GB" sz="3600" dirty="0"/>
              <a:t> be the same as that of your written lecture.</a:t>
            </a:r>
          </a:p>
          <a:p>
            <a:pPr marL="0" indent="0">
              <a:spcBef>
                <a:spcPts val="0"/>
              </a:spcBef>
              <a:buNone/>
            </a:pPr>
            <a:r>
              <a:rPr lang="en-GB" sz="3600" b="1" dirty="0"/>
              <a:t>Presentations will be held in week 4  </a:t>
            </a:r>
          </a:p>
          <a:p>
            <a:endParaRPr lang="en-GB" dirty="0"/>
          </a:p>
        </p:txBody>
      </p:sp>
    </p:spTree>
    <p:extLst>
      <p:ext uri="{BB962C8B-B14F-4D97-AF65-F5344CB8AC3E}">
        <p14:creationId xmlns:p14="http://schemas.microsoft.com/office/powerpoint/2010/main" val="2772670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F4774-B07E-BC14-4767-77EC70209719}"/>
              </a:ext>
            </a:extLst>
          </p:cNvPr>
          <p:cNvSpPr>
            <a:spLocks noGrp="1"/>
          </p:cNvSpPr>
          <p:nvPr>
            <p:ph type="title"/>
          </p:nvPr>
        </p:nvSpPr>
        <p:spPr>
          <a:solidFill>
            <a:srgbClr val="FFC000"/>
          </a:solidFill>
        </p:spPr>
        <p:txBody>
          <a:bodyPr/>
          <a:lstStyle/>
          <a:p>
            <a:br>
              <a:rPr lang="en-GB" sz="4400" b="1" dirty="0"/>
            </a:br>
            <a:r>
              <a:rPr lang="en-GB" sz="4400" b="1" dirty="0"/>
              <a:t>Modern material culture </a:t>
            </a:r>
            <a:r>
              <a:rPr lang="en-GB" sz="4400" b="1" dirty="0" err="1"/>
              <a:t>practicals</a:t>
            </a:r>
            <a:r>
              <a:rPr lang="en-GB" sz="4400" b="1" dirty="0"/>
              <a:t>: Recording</a:t>
            </a:r>
            <a:endParaRPr lang="en-GB" dirty="0"/>
          </a:p>
        </p:txBody>
      </p:sp>
      <p:sp>
        <p:nvSpPr>
          <p:cNvPr id="3" name="Content Placeholder 2">
            <a:extLst>
              <a:ext uri="{FF2B5EF4-FFF2-40B4-BE49-F238E27FC236}">
                <a16:creationId xmlns:a16="http://schemas.microsoft.com/office/drawing/2014/main" id="{2EEC3356-D192-7DC1-F602-B7196434B5FE}"/>
              </a:ext>
            </a:extLst>
          </p:cNvPr>
          <p:cNvSpPr>
            <a:spLocks noGrp="1"/>
          </p:cNvSpPr>
          <p:nvPr>
            <p:ph idx="1"/>
          </p:nvPr>
        </p:nvSpPr>
        <p:spPr/>
        <p:txBody>
          <a:bodyPr>
            <a:normAutofit fontScale="77500" lnSpcReduction="20000"/>
          </a:bodyPr>
          <a:lstStyle/>
          <a:p>
            <a:r>
              <a:rPr lang="en-GB" dirty="0"/>
              <a:t>How are you going to record your classmates’ responses to questions about the object they bring in?</a:t>
            </a:r>
          </a:p>
          <a:p>
            <a:r>
              <a:rPr lang="en-GB" dirty="0"/>
              <a:t>How are you going to record the objects themselves?</a:t>
            </a:r>
          </a:p>
          <a:p>
            <a:r>
              <a:rPr lang="en-GB" dirty="0"/>
              <a:t>Notes? sketches? recordings? photographs?</a:t>
            </a:r>
          </a:p>
          <a:p>
            <a:r>
              <a:rPr lang="en-GB" dirty="0"/>
              <a:t>Ethical considerations:</a:t>
            </a:r>
          </a:p>
          <a:p>
            <a:r>
              <a:rPr lang="en-GB" dirty="0"/>
              <a:t>Confidentiality?</a:t>
            </a:r>
          </a:p>
          <a:p>
            <a:r>
              <a:rPr lang="en-GB" dirty="0"/>
              <a:t>You will need your classmates’ permission to record their objects and what they say about them.</a:t>
            </a:r>
          </a:p>
          <a:p>
            <a:r>
              <a:rPr lang="en-GB" dirty="0"/>
              <a:t>You will need your classmates’ permission </a:t>
            </a:r>
            <a:r>
              <a:rPr lang="en-GB" b="1" dirty="0"/>
              <a:t>especially</a:t>
            </a:r>
            <a:r>
              <a:rPr lang="en-GB" dirty="0"/>
              <a:t> if you use their information and/or their object in the assessed presentation at the end of the course. </a:t>
            </a:r>
          </a:p>
          <a:p>
            <a:r>
              <a:rPr lang="en-GB" dirty="0"/>
              <a:t>You need to think about sampling and bias:</a:t>
            </a:r>
          </a:p>
          <a:p>
            <a:r>
              <a:rPr lang="en-GB" dirty="0"/>
              <a:t>How representative is your sample of what was brought into the </a:t>
            </a:r>
            <a:r>
              <a:rPr lang="en-GB" dirty="0" err="1"/>
              <a:t>practicals</a:t>
            </a:r>
            <a:r>
              <a:rPr lang="en-GB" dirty="0"/>
              <a:t>?</a:t>
            </a:r>
          </a:p>
          <a:p>
            <a:r>
              <a:rPr lang="en-GB" dirty="0"/>
              <a:t>How representative is your sample of the material culture of </a:t>
            </a:r>
            <a:r>
              <a:rPr lang="en-GB" i="1" dirty="0"/>
              <a:t>Us</a:t>
            </a:r>
            <a:r>
              <a:rPr lang="en-GB" dirty="0"/>
              <a:t>?</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917981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GB" dirty="0"/>
              <a:t>Miller’s Materiality</a:t>
            </a:r>
            <a:endParaRPr lang="en-US" dirty="0"/>
          </a:p>
        </p:txBody>
      </p:sp>
      <p:sp>
        <p:nvSpPr>
          <p:cNvPr id="44035" name="Rectangle 3"/>
          <p:cNvSpPr>
            <a:spLocks noGrp="1" noChangeArrowheads="1"/>
          </p:cNvSpPr>
          <p:nvPr>
            <p:ph sz="half" idx="1"/>
          </p:nvPr>
        </p:nvSpPr>
        <p:spPr/>
        <p:txBody>
          <a:bodyPr>
            <a:normAutofit fontScale="85000" lnSpcReduction="10000"/>
          </a:bodyPr>
          <a:lstStyle/>
          <a:p>
            <a:r>
              <a:rPr lang="en-GB" dirty="0"/>
              <a:t>Miller (2005: 11) speaks of objects as having agency.</a:t>
            </a:r>
          </a:p>
          <a:p>
            <a:r>
              <a:rPr lang="en-GB" dirty="0"/>
              <a:t>He suggests that we should:</a:t>
            </a:r>
          </a:p>
          <a:p>
            <a:r>
              <a:rPr lang="en-GB" dirty="0"/>
              <a:t>‘</a:t>
            </a:r>
            <a:r>
              <a:rPr lang="en-GB" i="1" dirty="0"/>
              <a:t>face up to that which created us — that is, the processes of objectification that create our sense of ourselves as subjects and the institutions that constitute society but which are always appropriations of the materiality by which they are constituted</a:t>
            </a:r>
            <a:r>
              <a:rPr lang="en-GB" dirty="0"/>
              <a:t>’ (Miller 2005: 37). </a:t>
            </a:r>
          </a:p>
          <a:p>
            <a:r>
              <a:rPr lang="en-GB" dirty="0"/>
              <a:t>Miller, D. 2005 </a:t>
            </a:r>
            <a:r>
              <a:rPr lang="en-GB" i="1" dirty="0"/>
              <a:t>Materiality</a:t>
            </a:r>
            <a:r>
              <a:rPr lang="en-GB" dirty="0"/>
              <a:t> Duke University Press: London</a:t>
            </a:r>
          </a:p>
          <a:p>
            <a:endParaRPr lang="en-US" dirty="0"/>
          </a:p>
        </p:txBody>
      </p:sp>
      <p:pic>
        <p:nvPicPr>
          <p:cNvPr id="5" name="Content Placeholder 4" descr="Isetta%20Snow%20Globe.jpg"/>
          <p:cNvPicPr>
            <a:picLocks noGrp="1" noChangeAspect="1"/>
          </p:cNvPicPr>
          <p:nvPr>
            <p:ph sz="half" idx="2"/>
          </p:nvPr>
        </p:nvPicPr>
        <p:blipFill>
          <a:blip r:embed="rId3" cstate="print"/>
          <a:stretch>
            <a:fillRect/>
          </a:stretch>
        </p:blipFill>
        <p:spPr>
          <a:xfrm>
            <a:off x="6172200" y="1782954"/>
            <a:ext cx="4038600" cy="4160454"/>
          </a:xfr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704</TotalTime>
  <Words>1213</Words>
  <Application>Microsoft Office PowerPoint</Application>
  <PresentationFormat>Widescreen</PresentationFormat>
  <Paragraphs>125</Paragraphs>
  <Slides>11</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Anthropology, materialities</vt:lpstr>
      <vt:lpstr>Anthropology, materialities</vt:lpstr>
      <vt:lpstr>Materialities COURSE OUTLINE page 1 of 4</vt:lpstr>
      <vt:lpstr>Materialities COURSE OUTLINE page 2 of 4</vt:lpstr>
      <vt:lpstr>Materialities COURSE OUTLINE page 3 of 4</vt:lpstr>
      <vt:lpstr>Materialities COURSE OUTLINE page 4 of 4</vt:lpstr>
      <vt:lpstr>Materialities Modern material culture practicals</vt:lpstr>
      <vt:lpstr>Modern Material Culture Practicals General sorts of questions to ask:</vt:lpstr>
      <vt:lpstr>Materialities Assessment</vt:lpstr>
      <vt:lpstr> Modern material culture practicals: Recording</vt:lpstr>
      <vt:lpstr>Miller’s Materiality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Anthropology, materialities</dc:title>
  <dc:creator>Kathryn Fewster</dc:creator>
  <cp:lastModifiedBy>Kathryn Fewster</cp:lastModifiedBy>
  <cp:revision>22</cp:revision>
  <dcterms:created xsi:type="dcterms:W3CDTF">2023-09-09T12:08:57Z</dcterms:created>
  <dcterms:modified xsi:type="dcterms:W3CDTF">2023-09-24T20:20:00Z</dcterms:modified>
</cp:coreProperties>
</file>